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6"/>
  </p:notesMasterIdLst>
  <p:sldIdLst>
    <p:sldId id="396" r:id="rId5"/>
    <p:sldId id="397" r:id="rId6"/>
    <p:sldId id="398" r:id="rId7"/>
    <p:sldId id="434" r:id="rId8"/>
    <p:sldId id="436" r:id="rId9"/>
    <p:sldId id="437" r:id="rId10"/>
    <p:sldId id="348" r:id="rId11"/>
    <p:sldId id="439" r:id="rId12"/>
    <p:sldId id="440" r:id="rId13"/>
    <p:sldId id="441" r:id="rId14"/>
    <p:sldId id="442" r:id="rId15"/>
    <p:sldId id="443" r:id="rId16"/>
    <p:sldId id="444" r:id="rId17"/>
    <p:sldId id="438" r:id="rId18"/>
    <p:sldId id="445"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458" r:id="rId32"/>
    <p:sldId id="459" r:id="rId33"/>
    <p:sldId id="460" r:id="rId34"/>
    <p:sldId id="461" r:id="rId35"/>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50" autoAdjust="0"/>
  </p:normalViewPr>
  <p:slideViewPr>
    <p:cSldViewPr>
      <p:cViewPr varScale="1">
        <p:scale>
          <a:sx n="58" d="100"/>
          <a:sy n="58" d="100"/>
        </p:scale>
        <p:origin x="154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4CAB38-7E63-4199-A965-C48A15410407}"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tr-TR"/>
        </a:p>
      </dgm:t>
    </dgm:pt>
    <dgm:pt modelId="{2DE9C6DF-9CD6-41A4-8D87-7706F6CD378A}">
      <dgm:prSet custT="1"/>
      <dgm:spPr/>
      <dgm:t>
        <a:bodyPr/>
        <a:lstStyle/>
        <a:p>
          <a:pPr algn="just"/>
          <a:r>
            <a:rPr lang="tr-TR" sz="2000" b="1" dirty="0">
              <a:solidFill>
                <a:srgbClr val="C00000"/>
              </a:solidFill>
              <a:latin typeface="+mn-lt"/>
            </a:rPr>
            <a:t>Furtum (Hırsızlık)</a:t>
          </a:r>
        </a:p>
      </dgm:t>
    </dgm:pt>
    <dgm:pt modelId="{9C8A8943-CE19-4288-AB0C-0C94B1ABA376}" type="parTrans" cxnId="{8D58F673-ECC2-439B-8676-75FF6D96E8AB}">
      <dgm:prSet/>
      <dgm:spPr/>
      <dgm:t>
        <a:bodyPr/>
        <a:lstStyle/>
        <a:p>
          <a:endParaRPr lang="tr-TR"/>
        </a:p>
      </dgm:t>
    </dgm:pt>
    <dgm:pt modelId="{159B4847-58F2-49EE-97C7-D38952D07626}" type="sibTrans" cxnId="{8D58F673-ECC2-439B-8676-75FF6D96E8AB}">
      <dgm:prSet/>
      <dgm:spPr/>
      <dgm:t>
        <a:bodyPr/>
        <a:lstStyle/>
        <a:p>
          <a:endParaRPr lang="tr-TR"/>
        </a:p>
      </dgm:t>
    </dgm:pt>
    <dgm:pt modelId="{97C479AE-F219-4C52-A7D8-2CEDFAD6D8AA}">
      <dgm:prSet custT="1"/>
      <dgm:spPr/>
      <dgm:t>
        <a:bodyPr/>
        <a:lstStyle/>
        <a:p>
          <a:r>
            <a:rPr lang="tr-TR" sz="2000" b="1" dirty="0" err="1">
              <a:solidFill>
                <a:srgbClr val="C00000"/>
              </a:solidFill>
              <a:latin typeface="+mn-lt"/>
            </a:rPr>
            <a:t>Rapina</a:t>
          </a:r>
          <a:r>
            <a:rPr lang="tr-TR" sz="2000" b="1" dirty="0">
              <a:solidFill>
                <a:schemeClr val="tx2"/>
              </a:solidFill>
              <a:latin typeface="+mn-lt"/>
            </a:rPr>
            <a:t> </a:t>
          </a:r>
          <a:r>
            <a:rPr lang="tr-TR" sz="2000" b="1" dirty="0">
              <a:solidFill>
                <a:srgbClr val="C00000"/>
              </a:solidFill>
              <a:latin typeface="+mn-lt"/>
            </a:rPr>
            <a:t>(Gasp/Yağma)</a:t>
          </a:r>
        </a:p>
      </dgm:t>
    </dgm:pt>
    <dgm:pt modelId="{9AFB326E-1A95-4242-857F-BE8D4121F596}" type="parTrans" cxnId="{97D99864-AA56-42BF-8641-6EBBEA472667}">
      <dgm:prSet/>
      <dgm:spPr/>
      <dgm:t>
        <a:bodyPr/>
        <a:lstStyle/>
        <a:p>
          <a:endParaRPr lang="tr-TR"/>
        </a:p>
      </dgm:t>
    </dgm:pt>
    <dgm:pt modelId="{F2134257-2F36-4B34-812A-2E1DD09F6E9B}" type="sibTrans" cxnId="{97D99864-AA56-42BF-8641-6EBBEA472667}">
      <dgm:prSet/>
      <dgm:spPr/>
      <dgm:t>
        <a:bodyPr/>
        <a:lstStyle/>
        <a:p>
          <a:endParaRPr lang="tr-TR"/>
        </a:p>
      </dgm:t>
    </dgm:pt>
    <dgm:pt modelId="{5EEBECD9-D3F9-413A-A8C5-E618436A81E4}">
      <dgm:prSet custT="1"/>
      <dgm:spPr/>
      <dgm:t>
        <a:bodyPr/>
        <a:lstStyle/>
        <a:p>
          <a:r>
            <a:rPr lang="tr-TR" sz="2000" b="1" kern="1200" dirty="0" err="1">
              <a:solidFill>
                <a:srgbClr val="C00000"/>
              </a:solidFill>
              <a:latin typeface="+mn-lt"/>
              <a:ea typeface="+mn-ea"/>
              <a:cs typeface="+mn-cs"/>
            </a:rPr>
            <a:t>Damnum</a:t>
          </a:r>
          <a:r>
            <a:rPr lang="tr-TR" sz="2000" b="1" kern="1200" dirty="0">
              <a:solidFill>
                <a:srgbClr val="C00000"/>
              </a:solidFill>
              <a:latin typeface="+mn-lt"/>
              <a:ea typeface="+mn-ea"/>
              <a:cs typeface="+mn-cs"/>
            </a:rPr>
            <a:t> </a:t>
          </a:r>
          <a:r>
            <a:rPr lang="tr-TR" sz="2000" b="1" kern="1200" dirty="0" err="1">
              <a:solidFill>
                <a:srgbClr val="C00000"/>
              </a:solidFill>
              <a:latin typeface="+mn-lt"/>
              <a:ea typeface="+mn-ea"/>
              <a:cs typeface="+mn-cs"/>
            </a:rPr>
            <a:t>iniuria</a:t>
          </a:r>
          <a:r>
            <a:rPr lang="tr-TR" sz="2000" b="1" kern="1200" dirty="0">
              <a:solidFill>
                <a:srgbClr val="C00000"/>
              </a:solidFill>
              <a:latin typeface="+mn-lt"/>
              <a:ea typeface="+mn-ea"/>
              <a:cs typeface="+mn-cs"/>
            </a:rPr>
            <a:t> </a:t>
          </a:r>
          <a:r>
            <a:rPr lang="tr-TR" sz="2000" b="1" kern="1200" dirty="0" err="1">
              <a:solidFill>
                <a:srgbClr val="C00000"/>
              </a:solidFill>
              <a:latin typeface="+mn-lt"/>
              <a:ea typeface="+mn-ea"/>
              <a:cs typeface="+mn-cs"/>
            </a:rPr>
            <a:t>datum</a:t>
          </a:r>
          <a:r>
            <a:rPr lang="tr-TR" sz="2000" b="1" kern="1200" dirty="0">
              <a:solidFill>
                <a:srgbClr val="C00000"/>
              </a:solidFill>
              <a:latin typeface="+mn-lt"/>
              <a:ea typeface="+mn-ea"/>
              <a:cs typeface="+mn-cs"/>
            </a:rPr>
            <a:t> (Mala verilen zarar)</a:t>
          </a:r>
        </a:p>
      </dgm:t>
    </dgm:pt>
    <dgm:pt modelId="{DED9096D-3CF9-4855-AA85-CC6AF8B71542}" type="parTrans" cxnId="{353DB3A0-91FC-4A37-9705-AF9BA36BFD9B}">
      <dgm:prSet/>
      <dgm:spPr/>
      <dgm:t>
        <a:bodyPr/>
        <a:lstStyle/>
        <a:p>
          <a:endParaRPr lang="tr-TR"/>
        </a:p>
      </dgm:t>
    </dgm:pt>
    <dgm:pt modelId="{9D40F964-24CF-475F-A7F3-0D51E1BF0208}" type="sibTrans" cxnId="{353DB3A0-91FC-4A37-9705-AF9BA36BFD9B}">
      <dgm:prSet/>
      <dgm:spPr/>
      <dgm:t>
        <a:bodyPr/>
        <a:lstStyle/>
        <a:p>
          <a:endParaRPr lang="tr-TR"/>
        </a:p>
      </dgm:t>
    </dgm:pt>
    <dgm:pt modelId="{0E01B73F-2E6A-4799-8F54-823DE3289E67}">
      <dgm:prSet custT="1"/>
      <dgm:spPr/>
      <dgm:t>
        <a:bodyPr/>
        <a:lstStyle/>
        <a:p>
          <a:r>
            <a:rPr lang="tr-TR" sz="2000" b="1" kern="1200" dirty="0" err="1">
              <a:solidFill>
                <a:srgbClr val="C00000"/>
              </a:solidFill>
              <a:latin typeface="+mn-lt"/>
              <a:ea typeface="+mn-ea"/>
              <a:cs typeface="+mn-cs"/>
            </a:rPr>
            <a:t>Iniuria</a:t>
          </a:r>
          <a:r>
            <a:rPr lang="tr-TR" sz="2000" b="1" kern="1200" dirty="0">
              <a:solidFill>
                <a:srgbClr val="C00000"/>
              </a:solidFill>
              <a:latin typeface="+mn-lt"/>
              <a:ea typeface="+mn-ea"/>
              <a:cs typeface="+mn-cs"/>
            </a:rPr>
            <a:t> (Özgür bir insanın bedensel bütünlüğüne ve kişilik değerlerine yönelik saldırılar)</a:t>
          </a:r>
        </a:p>
      </dgm:t>
    </dgm:pt>
    <dgm:pt modelId="{B98FF9EF-A832-4A96-8089-7DEAF507368C}" type="parTrans" cxnId="{7485CFFE-BC83-440B-8224-E4A60789BA39}">
      <dgm:prSet/>
      <dgm:spPr/>
      <dgm:t>
        <a:bodyPr/>
        <a:lstStyle/>
        <a:p>
          <a:endParaRPr lang="tr-TR"/>
        </a:p>
      </dgm:t>
    </dgm:pt>
    <dgm:pt modelId="{BD9AD7B3-C978-4FC1-A384-FBF2B16D1AE4}" type="sibTrans" cxnId="{7485CFFE-BC83-440B-8224-E4A60789BA39}">
      <dgm:prSet/>
      <dgm:spPr/>
      <dgm:t>
        <a:bodyPr/>
        <a:lstStyle/>
        <a:p>
          <a:endParaRPr lang="tr-TR"/>
        </a:p>
      </dgm:t>
    </dgm:pt>
    <dgm:pt modelId="{FBC33E49-22E8-4597-9C1C-07482F877314}" type="pres">
      <dgm:prSet presAssocID="{7F4CAB38-7E63-4199-A965-C48A15410407}" presName="linear" presStyleCnt="0">
        <dgm:presLayoutVars>
          <dgm:animLvl val="lvl"/>
          <dgm:resizeHandles val="exact"/>
        </dgm:presLayoutVars>
      </dgm:prSet>
      <dgm:spPr/>
    </dgm:pt>
    <dgm:pt modelId="{B95BAC8E-2CAA-42B6-AA35-05BA332C08D3}" type="pres">
      <dgm:prSet presAssocID="{2DE9C6DF-9CD6-41A4-8D87-7706F6CD378A}" presName="parentText" presStyleLbl="node1" presStyleIdx="0" presStyleCnt="4" custScaleY="126803" custLinFactY="-20319" custLinFactNeighborY="-100000">
        <dgm:presLayoutVars>
          <dgm:chMax val="0"/>
          <dgm:bulletEnabled val="1"/>
        </dgm:presLayoutVars>
      </dgm:prSet>
      <dgm:spPr/>
    </dgm:pt>
    <dgm:pt modelId="{223E8198-A3AA-4B88-8662-DFF58A165E02}" type="pres">
      <dgm:prSet presAssocID="{159B4847-58F2-49EE-97C7-D38952D07626}" presName="spacer" presStyleCnt="0"/>
      <dgm:spPr/>
    </dgm:pt>
    <dgm:pt modelId="{0D2F96D2-96A5-4D7C-A299-5486E0A52FC5}" type="pres">
      <dgm:prSet presAssocID="{97C479AE-F219-4C52-A7D8-2CEDFAD6D8AA}" presName="parentText" presStyleLbl="node1" presStyleIdx="1" presStyleCnt="4" custScaleY="136481" custLinFactNeighborX="158" custLinFactNeighborY="77296">
        <dgm:presLayoutVars>
          <dgm:chMax val="0"/>
          <dgm:bulletEnabled val="1"/>
        </dgm:presLayoutVars>
      </dgm:prSet>
      <dgm:spPr/>
    </dgm:pt>
    <dgm:pt modelId="{D0AD79F3-8380-46E6-A405-6F31C1839215}" type="pres">
      <dgm:prSet presAssocID="{F2134257-2F36-4B34-812A-2E1DD09F6E9B}" presName="spacer" presStyleCnt="0"/>
      <dgm:spPr/>
    </dgm:pt>
    <dgm:pt modelId="{3F152E56-333E-4531-BC1F-6B228FD93A34}" type="pres">
      <dgm:prSet presAssocID="{5EEBECD9-D3F9-413A-A8C5-E618436A81E4}" presName="parentText" presStyleLbl="node1" presStyleIdx="2" presStyleCnt="4" custScaleY="149642">
        <dgm:presLayoutVars>
          <dgm:chMax val="0"/>
          <dgm:bulletEnabled val="1"/>
        </dgm:presLayoutVars>
      </dgm:prSet>
      <dgm:spPr/>
    </dgm:pt>
    <dgm:pt modelId="{F9423333-4453-4099-85FF-9F78554351C3}" type="pres">
      <dgm:prSet presAssocID="{9D40F964-24CF-475F-A7F3-0D51E1BF0208}" presName="spacer" presStyleCnt="0"/>
      <dgm:spPr/>
    </dgm:pt>
    <dgm:pt modelId="{76DEBDB5-39A2-405B-ABDA-8218ED6F1012}" type="pres">
      <dgm:prSet presAssocID="{0E01B73F-2E6A-4799-8F54-823DE3289E67}" presName="parentText" presStyleLbl="node1" presStyleIdx="3" presStyleCnt="4" custScaleY="156145" custLinFactNeighborX="-433" custLinFactNeighborY="-70322">
        <dgm:presLayoutVars>
          <dgm:chMax val="0"/>
          <dgm:bulletEnabled val="1"/>
        </dgm:presLayoutVars>
      </dgm:prSet>
      <dgm:spPr/>
    </dgm:pt>
  </dgm:ptLst>
  <dgm:cxnLst>
    <dgm:cxn modelId="{EFBE2605-1173-4609-9A26-35EB1ED98484}" type="presOf" srcId="{0E01B73F-2E6A-4799-8F54-823DE3289E67}" destId="{76DEBDB5-39A2-405B-ABDA-8218ED6F1012}" srcOrd="0" destOrd="0" presId="urn:microsoft.com/office/officeart/2005/8/layout/vList2"/>
    <dgm:cxn modelId="{CDFCB430-1642-49D1-AF86-259BCF76ED50}" type="presOf" srcId="{97C479AE-F219-4C52-A7D8-2CEDFAD6D8AA}" destId="{0D2F96D2-96A5-4D7C-A299-5486E0A52FC5}" srcOrd="0" destOrd="0" presId="urn:microsoft.com/office/officeart/2005/8/layout/vList2"/>
    <dgm:cxn modelId="{97D99864-AA56-42BF-8641-6EBBEA472667}" srcId="{7F4CAB38-7E63-4199-A965-C48A15410407}" destId="{97C479AE-F219-4C52-A7D8-2CEDFAD6D8AA}" srcOrd="1" destOrd="0" parTransId="{9AFB326E-1A95-4242-857F-BE8D4121F596}" sibTransId="{F2134257-2F36-4B34-812A-2E1DD09F6E9B}"/>
    <dgm:cxn modelId="{8D58F673-ECC2-439B-8676-75FF6D96E8AB}" srcId="{7F4CAB38-7E63-4199-A965-C48A15410407}" destId="{2DE9C6DF-9CD6-41A4-8D87-7706F6CD378A}" srcOrd="0" destOrd="0" parTransId="{9C8A8943-CE19-4288-AB0C-0C94B1ABA376}" sibTransId="{159B4847-58F2-49EE-97C7-D38952D07626}"/>
    <dgm:cxn modelId="{2EA64455-84AC-4B60-B030-3BD6A6A23595}" type="presOf" srcId="{7F4CAB38-7E63-4199-A965-C48A15410407}" destId="{FBC33E49-22E8-4597-9C1C-07482F877314}" srcOrd="0" destOrd="0" presId="urn:microsoft.com/office/officeart/2005/8/layout/vList2"/>
    <dgm:cxn modelId="{353DB3A0-91FC-4A37-9705-AF9BA36BFD9B}" srcId="{7F4CAB38-7E63-4199-A965-C48A15410407}" destId="{5EEBECD9-D3F9-413A-A8C5-E618436A81E4}" srcOrd="2" destOrd="0" parTransId="{DED9096D-3CF9-4855-AA85-CC6AF8B71542}" sibTransId="{9D40F964-24CF-475F-A7F3-0D51E1BF0208}"/>
    <dgm:cxn modelId="{C1E316B6-D4E1-486B-9B70-7AA02A413408}" type="presOf" srcId="{5EEBECD9-D3F9-413A-A8C5-E618436A81E4}" destId="{3F152E56-333E-4531-BC1F-6B228FD93A34}" srcOrd="0" destOrd="0" presId="urn:microsoft.com/office/officeart/2005/8/layout/vList2"/>
    <dgm:cxn modelId="{57B13AF4-2F32-4602-96F6-9B8359FD0A4C}" type="presOf" srcId="{2DE9C6DF-9CD6-41A4-8D87-7706F6CD378A}" destId="{B95BAC8E-2CAA-42B6-AA35-05BA332C08D3}" srcOrd="0" destOrd="0" presId="urn:microsoft.com/office/officeart/2005/8/layout/vList2"/>
    <dgm:cxn modelId="{7485CFFE-BC83-440B-8224-E4A60789BA39}" srcId="{7F4CAB38-7E63-4199-A965-C48A15410407}" destId="{0E01B73F-2E6A-4799-8F54-823DE3289E67}" srcOrd="3" destOrd="0" parTransId="{B98FF9EF-A832-4A96-8089-7DEAF507368C}" sibTransId="{BD9AD7B3-C978-4FC1-A384-FBF2B16D1AE4}"/>
    <dgm:cxn modelId="{08635B58-FC0F-450F-BC4C-E35906E50769}" type="presParOf" srcId="{FBC33E49-22E8-4597-9C1C-07482F877314}" destId="{B95BAC8E-2CAA-42B6-AA35-05BA332C08D3}" srcOrd="0" destOrd="0" presId="urn:microsoft.com/office/officeart/2005/8/layout/vList2"/>
    <dgm:cxn modelId="{ED3BC9F1-7C2E-4484-AA95-77031FD1C116}" type="presParOf" srcId="{FBC33E49-22E8-4597-9C1C-07482F877314}" destId="{223E8198-A3AA-4B88-8662-DFF58A165E02}" srcOrd="1" destOrd="0" presId="urn:microsoft.com/office/officeart/2005/8/layout/vList2"/>
    <dgm:cxn modelId="{6F41937B-BC8A-4389-A780-980863EF39FC}" type="presParOf" srcId="{FBC33E49-22E8-4597-9C1C-07482F877314}" destId="{0D2F96D2-96A5-4D7C-A299-5486E0A52FC5}" srcOrd="2" destOrd="0" presId="urn:microsoft.com/office/officeart/2005/8/layout/vList2"/>
    <dgm:cxn modelId="{22B2863F-B64D-4B0F-8324-0746EA967ADD}" type="presParOf" srcId="{FBC33E49-22E8-4597-9C1C-07482F877314}" destId="{D0AD79F3-8380-46E6-A405-6F31C1839215}" srcOrd="3" destOrd="0" presId="urn:microsoft.com/office/officeart/2005/8/layout/vList2"/>
    <dgm:cxn modelId="{AE1602C2-A9BB-4B25-88EA-7E8765B0CB1F}" type="presParOf" srcId="{FBC33E49-22E8-4597-9C1C-07482F877314}" destId="{3F152E56-333E-4531-BC1F-6B228FD93A34}" srcOrd="4" destOrd="0" presId="urn:microsoft.com/office/officeart/2005/8/layout/vList2"/>
    <dgm:cxn modelId="{F9C4BBF6-E3DA-4433-88EF-84BBCCFA1016}" type="presParOf" srcId="{FBC33E49-22E8-4597-9C1C-07482F877314}" destId="{F9423333-4453-4099-85FF-9F78554351C3}" srcOrd="5" destOrd="0" presId="urn:microsoft.com/office/officeart/2005/8/layout/vList2"/>
    <dgm:cxn modelId="{AECFC654-D562-4E42-AC93-43BC1893F16C}" type="presParOf" srcId="{FBC33E49-22E8-4597-9C1C-07482F877314}" destId="{76DEBDB5-39A2-405B-ABDA-8218ED6F101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4CAB38-7E63-4199-A965-C48A15410407}"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tr-TR"/>
        </a:p>
      </dgm:t>
    </dgm:pt>
    <dgm:pt modelId="{2DE9C6DF-9CD6-41A4-8D87-7706F6CD378A}">
      <dgm:prSet custT="1"/>
      <dgm:spPr/>
      <dgm:t>
        <a:bodyPr/>
        <a:lstStyle/>
        <a:p>
          <a:pPr algn="just"/>
          <a:r>
            <a:rPr lang="tr-TR" sz="2800" b="1" dirty="0" err="1">
              <a:solidFill>
                <a:srgbClr val="C00000"/>
              </a:solidFill>
            </a:rPr>
            <a:t>Dolus</a:t>
          </a:r>
          <a:r>
            <a:rPr lang="tr-TR" sz="2800" b="1" dirty="0">
              <a:solidFill>
                <a:srgbClr val="C00000"/>
              </a:solidFill>
            </a:rPr>
            <a:t> (Hile)</a:t>
          </a:r>
          <a:endParaRPr lang="tr-TR" sz="2800" b="1" dirty="0">
            <a:solidFill>
              <a:srgbClr val="C00000"/>
            </a:solidFill>
            <a:latin typeface="+mn-lt"/>
          </a:endParaRPr>
        </a:p>
      </dgm:t>
    </dgm:pt>
    <dgm:pt modelId="{9C8A8943-CE19-4288-AB0C-0C94B1ABA376}" type="parTrans" cxnId="{8D58F673-ECC2-439B-8676-75FF6D96E8AB}">
      <dgm:prSet/>
      <dgm:spPr/>
      <dgm:t>
        <a:bodyPr/>
        <a:lstStyle/>
        <a:p>
          <a:endParaRPr lang="tr-TR"/>
        </a:p>
      </dgm:t>
    </dgm:pt>
    <dgm:pt modelId="{159B4847-58F2-49EE-97C7-D38952D07626}" type="sibTrans" cxnId="{8D58F673-ECC2-439B-8676-75FF6D96E8AB}">
      <dgm:prSet/>
      <dgm:spPr/>
      <dgm:t>
        <a:bodyPr/>
        <a:lstStyle/>
        <a:p>
          <a:endParaRPr lang="tr-TR"/>
        </a:p>
      </dgm:t>
    </dgm:pt>
    <dgm:pt modelId="{97C479AE-F219-4C52-A7D8-2CEDFAD6D8AA}">
      <dgm:prSet custT="1"/>
      <dgm:spPr/>
      <dgm:t>
        <a:bodyPr/>
        <a:lstStyle/>
        <a:p>
          <a:r>
            <a:rPr lang="tr-TR" sz="2800" b="1" dirty="0" err="1">
              <a:solidFill>
                <a:srgbClr val="C00000"/>
              </a:solidFill>
            </a:rPr>
            <a:t>Metus</a:t>
          </a:r>
          <a:r>
            <a:rPr lang="tr-TR" sz="2800" b="1" dirty="0">
              <a:solidFill>
                <a:srgbClr val="C00000"/>
              </a:solidFill>
            </a:rPr>
            <a:t> (Tehdit)</a:t>
          </a:r>
          <a:endParaRPr lang="tr-TR" sz="2800" b="1" dirty="0">
            <a:solidFill>
              <a:srgbClr val="C00000"/>
            </a:solidFill>
            <a:latin typeface="+mn-lt"/>
          </a:endParaRPr>
        </a:p>
      </dgm:t>
    </dgm:pt>
    <dgm:pt modelId="{9AFB326E-1A95-4242-857F-BE8D4121F596}" type="parTrans" cxnId="{97D99864-AA56-42BF-8641-6EBBEA472667}">
      <dgm:prSet/>
      <dgm:spPr/>
      <dgm:t>
        <a:bodyPr/>
        <a:lstStyle/>
        <a:p>
          <a:endParaRPr lang="tr-TR"/>
        </a:p>
      </dgm:t>
    </dgm:pt>
    <dgm:pt modelId="{F2134257-2F36-4B34-812A-2E1DD09F6E9B}" type="sibTrans" cxnId="{97D99864-AA56-42BF-8641-6EBBEA472667}">
      <dgm:prSet/>
      <dgm:spPr/>
      <dgm:t>
        <a:bodyPr/>
        <a:lstStyle/>
        <a:p>
          <a:endParaRPr lang="tr-TR"/>
        </a:p>
      </dgm:t>
    </dgm:pt>
    <dgm:pt modelId="{5EEBECD9-D3F9-413A-A8C5-E618436A81E4}">
      <dgm:prSet custT="1"/>
      <dgm:spPr/>
      <dgm:t>
        <a:bodyPr/>
        <a:lstStyle/>
        <a:p>
          <a:r>
            <a:rPr lang="tr-TR" sz="2800" b="1" kern="1200" dirty="0" err="1">
              <a:solidFill>
                <a:srgbClr val="C00000"/>
              </a:solidFill>
            </a:rPr>
            <a:t>Fraus</a:t>
          </a:r>
          <a:r>
            <a:rPr lang="tr-TR" sz="2800" b="1" kern="1200" dirty="0">
              <a:solidFill>
                <a:srgbClr val="C00000"/>
              </a:solidFill>
            </a:rPr>
            <a:t> </a:t>
          </a:r>
          <a:r>
            <a:rPr lang="tr-TR" sz="2800" b="1" kern="1200" dirty="0" err="1">
              <a:solidFill>
                <a:srgbClr val="C00000"/>
              </a:solidFill>
            </a:rPr>
            <a:t>Creditorem</a:t>
          </a:r>
          <a:r>
            <a:rPr lang="tr-TR" sz="2800" b="1" kern="1200" dirty="0">
              <a:solidFill>
                <a:srgbClr val="C00000"/>
              </a:solidFill>
            </a:rPr>
            <a:t> (Alacaklılara karşı hileli hareketler)</a:t>
          </a:r>
          <a:endParaRPr lang="tr-TR" sz="2800" b="1" kern="1200" dirty="0">
            <a:solidFill>
              <a:srgbClr val="C00000"/>
            </a:solidFill>
            <a:latin typeface="+mn-lt"/>
            <a:ea typeface="+mn-ea"/>
            <a:cs typeface="+mn-cs"/>
          </a:endParaRPr>
        </a:p>
      </dgm:t>
    </dgm:pt>
    <dgm:pt modelId="{DED9096D-3CF9-4855-AA85-CC6AF8B71542}" type="parTrans" cxnId="{353DB3A0-91FC-4A37-9705-AF9BA36BFD9B}">
      <dgm:prSet/>
      <dgm:spPr/>
      <dgm:t>
        <a:bodyPr/>
        <a:lstStyle/>
        <a:p>
          <a:endParaRPr lang="tr-TR"/>
        </a:p>
      </dgm:t>
    </dgm:pt>
    <dgm:pt modelId="{9D40F964-24CF-475F-A7F3-0D51E1BF0208}" type="sibTrans" cxnId="{353DB3A0-91FC-4A37-9705-AF9BA36BFD9B}">
      <dgm:prSet/>
      <dgm:spPr/>
      <dgm:t>
        <a:bodyPr/>
        <a:lstStyle/>
        <a:p>
          <a:endParaRPr lang="tr-TR"/>
        </a:p>
      </dgm:t>
    </dgm:pt>
    <dgm:pt modelId="{FBC33E49-22E8-4597-9C1C-07482F877314}" type="pres">
      <dgm:prSet presAssocID="{7F4CAB38-7E63-4199-A965-C48A15410407}" presName="linear" presStyleCnt="0">
        <dgm:presLayoutVars>
          <dgm:animLvl val="lvl"/>
          <dgm:resizeHandles val="exact"/>
        </dgm:presLayoutVars>
      </dgm:prSet>
      <dgm:spPr/>
    </dgm:pt>
    <dgm:pt modelId="{B95BAC8E-2CAA-42B6-AA35-05BA332C08D3}" type="pres">
      <dgm:prSet presAssocID="{2DE9C6DF-9CD6-41A4-8D87-7706F6CD378A}" presName="parentText" presStyleLbl="node1" presStyleIdx="0" presStyleCnt="3" custScaleY="126803" custLinFactY="-20319" custLinFactNeighborY="-100000">
        <dgm:presLayoutVars>
          <dgm:chMax val="0"/>
          <dgm:bulletEnabled val="1"/>
        </dgm:presLayoutVars>
      </dgm:prSet>
      <dgm:spPr/>
    </dgm:pt>
    <dgm:pt modelId="{223E8198-A3AA-4B88-8662-DFF58A165E02}" type="pres">
      <dgm:prSet presAssocID="{159B4847-58F2-49EE-97C7-D38952D07626}" presName="spacer" presStyleCnt="0"/>
      <dgm:spPr/>
    </dgm:pt>
    <dgm:pt modelId="{0D2F96D2-96A5-4D7C-A299-5486E0A52FC5}" type="pres">
      <dgm:prSet presAssocID="{97C479AE-F219-4C52-A7D8-2CEDFAD6D8AA}" presName="parentText" presStyleLbl="node1" presStyleIdx="1" presStyleCnt="3" custScaleY="136481" custLinFactNeighborX="158" custLinFactNeighborY="77296">
        <dgm:presLayoutVars>
          <dgm:chMax val="0"/>
          <dgm:bulletEnabled val="1"/>
        </dgm:presLayoutVars>
      </dgm:prSet>
      <dgm:spPr/>
    </dgm:pt>
    <dgm:pt modelId="{D0AD79F3-8380-46E6-A405-6F31C1839215}" type="pres">
      <dgm:prSet presAssocID="{F2134257-2F36-4B34-812A-2E1DD09F6E9B}" presName="spacer" presStyleCnt="0"/>
      <dgm:spPr/>
    </dgm:pt>
    <dgm:pt modelId="{3F152E56-333E-4531-BC1F-6B228FD93A34}" type="pres">
      <dgm:prSet presAssocID="{5EEBECD9-D3F9-413A-A8C5-E618436A81E4}" presName="parentText" presStyleLbl="node1" presStyleIdx="2" presStyleCnt="3" custScaleY="149642">
        <dgm:presLayoutVars>
          <dgm:chMax val="0"/>
          <dgm:bulletEnabled val="1"/>
        </dgm:presLayoutVars>
      </dgm:prSet>
      <dgm:spPr/>
    </dgm:pt>
  </dgm:ptLst>
  <dgm:cxnLst>
    <dgm:cxn modelId="{CDFCB430-1642-49D1-AF86-259BCF76ED50}" type="presOf" srcId="{97C479AE-F219-4C52-A7D8-2CEDFAD6D8AA}" destId="{0D2F96D2-96A5-4D7C-A299-5486E0A52FC5}" srcOrd="0" destOrd="0" presId="urn:microsoft.com/office/officeart/2005/8/layout/vList2"/>
    <dgm:cxn modelId="{97D99864-AA56-42BF-8641-6EBBEA472667}" srcId="{7F4CAB38-7E63-4199-A965-C48A15410407}" destId="{97C479AE-F219-4C52-A7D8-2CEDFAD6D8AA}" srcOrd="1" destOrd="0" parTransId="{9AFB326E-1A95-4242-857F-BE8D4121F596}" sibTransId="{F2134257-2F36-4B34-812A-2E1DD09F6E9B}"/>
    <dgm:cxn modelId="{8D58F673-ECC2-439B-8676-75FF6D96E8AB}" srcId="{7F4CAB38-7E63-4199-A965-C48A15410407}" destId="{2DE9C6DF-9CD6-41A4-8D87-7706F6CD378A}" srcOrd="0" destOrd="0" parTransId="{9C8A8943-CE19-4288-AB0C-0C94B1ABA376}" sibTransId="{159B4847-58F2-49EE-97C7-D38952D07626}"/>
    <dgm:cxn modelId="{2EA64455-84AC-4B60-B030-3BD6A6A23595}" type="presOf" srcId="{7F4CAB38-7E63-4199-A965-C48A15410407}" destId="{FBC33E49-22E8-4597-9C1C-07482F877314}" srcOrd="0" destOrd="0" presId="urn:microsoft.com/office/officeart/2005/8/layout/vList2"/>
    <dgm:cxn modelId="{353DB3A0-91FC-4A37-9705-AF9BA36BFD9B}" srcId="{7F4CAB38-7E63-4199-A965-C48A15410407}" destId="{5EEBECD9-D3F9-413A-A8C5-E618436A81E4}" srcOrd="2" destOrd="0" parTransId="{DED9096D-3CF9-4855-AA85-CC6AF8B71542}" sibTransId="{9D40F964-24CF-475F-A7F3-0D51E1BF0208}"/>
    <dgm:cxn modelId="{C1E316B6-D4E1-486B-9B70-7AA02A413408}" type="presOf" srcId="{5EEBECD9-D3F9-413A-A8C5-E618436A81E4}" destId="{3F152E56-333E-4531-BC1F-6B228FD93A34}" srcOrd="0" destOrd="0" presId="urn:microsoft.com/office/officeart/2005/8/layout/vList2"/>
    <dgm:cxn modelId="{57B13AF4-2F32-4602-96F6-9B8359FD0A4C}" type="presOf" srcId="{2DE9C6DF-9CD6-41A4-8D87-7706F6CD378A}" destId="{B95BAC8E-2CAA-42B6-AA35-05BA332C08D3}" srcOrd="0" destOrd="0" presId="urn:microsoft.com/office/officeart/2005/8/layout/vList2"/>
    <dgm:cxn modelId="{08635B58-FC0F-450F-BC4C-E35906E50769}" type="presParOf" srcId="{FBC33E49-22E8-4597-9C1C-07482F877314}" destId="{B95BAC8E-2CAA-42B6-AA35-05BA332C08D3}" srcOrd="0" destOrd="0" presId="urn:microsoft.com/office/officeart/2005/8/layout/vList2"/>
    <dgm:cxn modelId="{ED3BC9F1-7C2E-4484-AA95-77031FD1C116}" type="presParOf" srcId="{FBC33E49-22E8-4597-9C1C-07482F877314}" destId="{223E8198-A3AA-4B88-8662-DFF58A165E02}" srcOrd="1" destOrd="0" presId="urn:microsoft.com/office/officeart/2005/8/layout/vList2"/>
    <dgm:cxn modelId="{6F41937B-BC8A-4389-A780-980863EF39FC}" type="presParOf" srcId="{FBC33E49-22E8-4597-9C1C-07482F877314}" destId="{0D2F96D2-96A5-4D7C-A299-5486E0A52FC5}" srcOrd="2" destOrd="0" presId="urn:microsoft.com/office/officeart/2005/8/layout/vList2"/>
    <dgm:cxn modelId="{22B2863F-B64D-4B0F-8324-0746EA967ADD}" type="presParOf" srcId="{FBC33E49-22E8-4597-9C1C-07482F877314}" destId="{D0AD79F3-8380-46E6-A405-6F31C1839215}" srcOrd="3" destOrd="0" presId="urn:microsoft.com/office/officeart/2005/8/layout/vList2"/>
    <dgm:cxn modelId="{AE1602C2-A9BB-4B25-88EA-7E8765B0CB1F}" type="presParOf" srcId="{FBC33E49-22E8-4597-9C1C-07482F877314}" destId="{3F152E56-333E-4531-BC1F-6B228FD93A3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BAC8E-2CAA-42B6-AA35-05BA332C08D3}">
      <dsp:nvSpPr>
        <dsp:cNvPr id="0" name=""/>
        <dsp:cNvSpPr/>
      </dsp:nvSpPr>
      <dsp:spPr>
        <a:xfrm>
          <a:off x="0" y="0"/>
          <a:ext cx="8126728" cy="1007453"/>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tr-TR" sz="2000" b="1" kern="1200" dirty="0">
              <a:solidFill>
                <a:srgbClr val="C00000"/>
              </a:solidFill>
              <a:latin typeface="+mn-lt"/>
            </a:rPr>
            <a:t>Furtum (Hırsızlık)</a:t>
          </a:r>
        </a:p>
      </dsp:txBody>
      <dsp:txXfrm>
        <a:off x="49180" y="49180"/>
        <a:ext cx="8028368" cy="909093"/>
      </dsp:txXfrm>
    </dsp:sp>
    <dsp:sp modelId="{0D2F96D2-96A5-4D7C-A299-5486E0A52FC5}">
      <dsp:nvSpPr>
        <dsp:cNvPr id="0" name=""/>
        <dsp:cNvSpPr/>
      </dsp:nvSpPr>
      <dsp:spPr>
        <a:xfrm>
          <a:off x="0" y="1058927"/>
          <a:ext cx="8126728" cy="1084345"/>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b="1" kern="1200" dirty="0" err="1">
              <a:solidFill>
                <a:srgbClr val="C00000"/>
              </a:solidFill>
              <a:latin typeface="+mn-lt"/>
            </a:rPr>
            <a:t>Rapina</a:t>
          </a:r>
          <a:r>
            <a:rPr lang="tr-TR" sz="2000" b="1" kern="1200" dirty="0">
              <a:solidFill>
                <a:schemeClr val="tx2"/>
              </a:solidFill>
              <a:latin typeface="+mn-lt"/>
            </a:rPr>
            <a:t> </a:t>
          </a:r>
          <a:r>
            <a:rPr lang="tr-TR" sz="2000" b="1" kern="1200" dirty="0">
              <a:solidFill>
                <a:srgbClr val="C00000"/>
              </a:solidFill>
              <a:latin typeface="+mn-lt"/>
            </a:rPr>
            <a:t>(Gasp/Yağma)</a:t>
          </a:r>
        </a:p>
      </dsp:txBody>
      <dsp:txXfrm>
        <a:off x="52933" y="1111860"/>
        <a:ext cx="8020862" cy="978479"/>
      </dsp:txXfrm>
    </dsp:sp>
    <dsp:sp modelId="{3F152E56-333E-4531-BC1F-6B228FD93A34}">
      <dsp:nvSpPr>
        <dsp:cNvPr id="0" name=""/>
        <dsp:cNvSpPr/>
      </dsp:nvSpPr>
      <dsp:spPr>
        <a:xfrm>
          <a:off x="0" y="2149812"/>
          <a:ext cx="8126728" cy="1188910"/>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b="1" kern="1200" dirty="0" err="1">
              <a:solidFill>
                <a:srgbClr val="C00000"/>
              </a:solidFill>
              <a:latin typeface="+mn-lt"/>
              <a:ea typeface="+mn-ea"/>
              <a:cs typeface="+mn-cs"/>
            </a:rPr>
            <a:t>Damnum</a:t>
          </a:r>
          <a:r>
            <a:rPr lang="tr-TR" sz="2000" b="1" kern="1200" dirty="0">
              <a:solidFill>
                <a:srgbClr val="C00000"/>
              </a:solidFill>
              <a:latin typeface="+mn-lt"/>
              <a:ea typeface="+mn-ea"/>
              <a:cs typeface="+mn-cs"/>
            </a:rPr>
            <a:t> </a:t>
          </a:r>
          <a:r>
            <a:rPr lang="tr-TR" sz="2000" b="1" kern="1200" dirty="0" err="1">
              <a:solidFill>
                <a:srgbClr val="C00000"/>
              </a:solidFill>
              <a:latin typeface="+mn-lt"/>
              <a:ea typeface="+mn-ea"/>
              <a:cs typeface="+mn-cs"/>
            </a:rPr>
            <a:t>iniuria</a:t>
          </a:r>
          <a:r>
            <a:rPr lang="tr-TR" sz="2000" b="1" kern="1200" dirty="0">
              <a:solidFill>
                <a:srgbClr val="C00000"/>
              </a:solidFill>
              <a:latin typeface="+mn-lt"/>
              <a:ea typeface="+mn-ea"/>
              <a:cs typeface="+mn-cs"/>
            </a:rPr>
            <a:t> </a:t>
          </a:r>
          <a:r>
            <a:rPr lang="tr-TR" sz="2000" b="1" kern="1200" dirty="0" err="1">
              <a:solidFill>
                <a:srgbClr val="C00000"/>
              </a:solidFill>
              <a:latin typeface="+mn-lt"/>
              <a:ea typeface="+mn-ea"/>
              <a:cs typeface="+mn-cs"/>
            </a:rPr>
            <a:t>datum</a:t>
          </a:r>
          <a:r>
            <a:rPr lang="tr-TR" sz="2000" b="1" kern="1200" dirty="0">
              <a:solidFill>
                <a:srgbClr val="C00000"/>
              </a:solidFill>
              <a:latin typeface="+mn-lt"/>
              <a:ea typeface="+mn-ea"/>
              <a:cs typeface="+mn-cs"/>
            </a:rPr>
            <a:t> (Mala verilen zarar)</a:t>
          </a:r>
        </a:p>
      </dsp:txBody>
      <dsp:txXfrm>
        <a:off x="58038" y="2207850"/>
        <a:ext cx="8010652" cy="1072834"/>
      </dsp:txXfrm>
    </dsp:sp>
    <dsp:sp modelId="{76DEBDB5-39A2-405B-ABDA-8218ED6F1012}">
      <dsp:nvSpPr>
        <dsp:cNvPr id="0" name=""/>
        <dsp:cNvSpPr/>
      </dsp:nvSpPr>
      <dsp:spPr>
        <a:xfrm>
          <a:off x="0" y="3347269"/>
          <a:ext cx="8126728" cy="1240576"/>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b="1" kern="1200" dirty="0" err="1">
              <a:solidFill>
                <a:srgbClr val="C00000"/>
              </a:solidFill>
              <a:latin typeface="+mn-lt"/>
              <a:ea typeface="+mn-ea"/>
              <a:cs typeface="+mn-cs"/>
            </a:rPr>
            <a:t>Iniuria</a:t>
          </a:r>
          <a:r>
            <a:rPr lang="tr-TR" sz="2000" b="1" kern="1200" dirty="0">
              <a:solidFill>
                <a:srgbClr val="C00000"/>
              </a:solidFill>
              <a:latin typeface="+mn-lt"/>
              <a:ea typeface="+mn-ea"/>
              <a:cs typeface="+mn-cs"/>
            </a:rPr>
            <a:t> (Özgür bir insanın bedensel bütünlüğüne ve kişilik değerlerine yönelik saldırılar)</a:t>
          </a:r>
        </a:p>
      </dsp:txBody>
      <dsp:txXfrm>
        <a:off x="60560" y="3407829"/>
        <a:ext cx="8005608" cy="11194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BAC8E-2CAA-42B6-AA35-05BA332C08D3}">
      <dsp:nvSpPr>
        <dsp:cNvPr id="0" name=""/>
        <dsp:cNvSpPr/>
      </dsp:nvSpPr>
      <dsp:spPr>
        <a:xfrm>
          <a:off x="0" y="0"/>
          <a:ext cx="8126728" cy="1398288"/>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tr-TR" sz="2800" b="1" kern="1200" dirty="0" err="1">
              <a:solidFill>
                <a:srgbClr val="C00000"/>
              </a:solidFill>
            </a:rPr>
            <a:t>Dolus</a:t>
          </a:r>
          <a:r>
            <a:rPr lang="tr-TR" sz="2800" b="1" kern="1200" dirty="0">
              <a:solidFill>
                <a:srgbClr val="C00000"/>
              </a:solidFill>
            </a:rPr>
            <a:t> (Hile)</a:t>
          </a:r>
          <a:endParaRPr lang="tr-TR" sz="2800" b="1" kern="1200" dirty="0">
            <a:solidFill>
              <a:srgbClr val="C00000"/>
            </a:solidFill>
            <a:latin typeface="+mn-lt"/>
          </a:endParaRPr>
        </a:p>
      </dsp:txBody>
      <dsp:txXfrm>
        <a:off x="68259" y="68259"/>
        <a:ext cx="7990210" cy="1261770"/>
      </dsp:txXfrm>
    </dsp:sp>
    <dsp:sp modelId="{0D2F96D2-96A5-4D7C-A299-5486E0A52FC5}">
      <dsp:nvSpPr>
        <dsp:cNvPr id="0" name=""/>
        <dsp:cNvSpPr/>
      </dsp:nvSpPr>
      <dsp:spPr>
        <a:xfrm>
          <a:off x="0" y="1436955"/>
          <a:ext cx="8126728" cy="1505010"/>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tr-TR" sz="2800" b="1" kern="1200" dirty="0" err="1">
              <a:solidFill>
                <a:srgbClr val="C00000"/>
              </a:solidFill>
            </a:rPr>
            <a:t>Metus</a:t>
          </a:r>
          <a:r>
            <a:rPr lang="tr-TR" sz="2800" b="1" kern="1200" dirty="0">
              <a:solidFill>
                <a:srgbClr val="C00000"/>
              </a:solidFill>
            </a:rPr>
            <a:t> (Tehdit)</a:t>
          </a:r>
          <a:endParaRPr lang="tr-TR" sz="2800" b="1" kern="1200" dirty="0">
            <a:solidFill>
              <a:srgbClr val="C00000"/>
            </a:solidFill>
            <a:latin typeface="+mn-lt"/>
          </a:endParaRPr>
        </a:p>
      </dsp:txBody>
      <dsp:txXfrm>
        <a:off x="73469" y="1510424"/>
        <a:ext cx="7979790" cy="1358072"/>
      </dsp:txXfrm>
    </dsp:sp>
    <dsp:sp modelId="{3F152E56-333E-4531-BC1F-6B228FD93A34}">
      <dsp:nvSpPr>
        <dsp:cNvPr id="0" name=""/>
        <dsp:cNvSpPr/>
      </dsp:nvSpPr>
      <dsp:spPr>
        <a:xfrm>
          <a:off x="0" y="2945235"/>
          <a:ext cx="8126728" cy="1650139"/>
        </a:xfrm>
        <a:prstGeom prst="roundRect">
          <a:avLst/>
        </a:prstGeom>
        <a:solidFill>
          <a:schemeClr val="lt1">
            <a:hueOff val="0"/>
            <a:satOff val="0"/>
            <a:lumOff val="0"/>
            <a:alphaOff val="0"/>
          </a:schemeClr>
        </a:solidFill>
        <a:ln w="50800" cap="flat" cmpd="thickThin"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tr-TR" sz="2800" b="1" kern="1200" dirty="0" err="1">
              <a:solidFill>
                <a:srgbClr val="C00000"/>
              </a:solidFill>
            </a:rPr>
            <a:t>Fraus</a:t>
          </a:r>
          <a:r>
            <a:rPr lang="tr-TR" sz="2800" b="1" kern="1200" dirty="0">
              <a:solidFill>
                <a:srgbClr val="C00000"/>
              </a:solidFill>
            </a:rPr>
            <a:t> </a:t>
          </a:r>
          <a:r>
            <a:rPr lang="tr-TR" sz="2800" b="1" kern="1200" dirty="0" err="1">
              <a:solidFill>
                <a:srgbClr val="C00000"/>
              </a:solidFill>
            </a:rPr>
            <a:t>Creditorem</a:t>
          </a:r>
          <a:r>
            <a:rPr lang="tr-TR" sz="2800" b="1" kern="1200" dirty="0">
              <a:solidFill>
                <a:srgbClr val="C00000"/>
              </a:solidFill>
            </a:rPr>
            <a:t> (Alacaklılara karşı hileli hareketler)</a:t>
          </a:r>
          <a:endParaRPr lang="tr-TR" sz="2800" b="1" kern="1200" dirty="0">
            <a:solidFill>
              <a:srgbClr val="C00000"/>
            </a:solidFill>
            <a:latin typeface="+mn-lt"/>
            <a:ea typeface="+mn-ea"/>
            <a:cs typeface="+mn-cs"/>
          </a:endParaRPr>
        </a:p>
      </dsp:txBody>
      <dsp:txXfrm>
        <a:off x="80553" y="3025788"/>
        <a:ext cx="7965622" cy="148903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596203C1-616A-4651-A577-7BA09B384D13}" type="datetimeFigureOut">
              <a:rPr lang="en-US" smtClean="0"/>
              <a:pPr/>
              <a:t>3/16/2025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07B8B279-4079-43B3-8013-D8D81AB870A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E87FD-8B0D-BBBB-57C8-28680C3C7A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F4581A-69BC-566B-64C2-5F5717E91F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F2D791-3F41-0765-5A8D-BC8CA77261A7}"/>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02ABCB6B-24AA-5759-3663-37E5365A0E00}"/>
              </a:ext>
            </a:extLst>
          </p:cNvPr>
          <p:cNvSpPr>
            <a:spLocks noGrp="1"/>
          </p:cNvSpPr>
          <p:nvPr>
            <p:ph type="sldNum" sz="quarter" idx="10"/>
          </p:nvPr>
        </p:nvSpPr>
        <p:spPr/>
        <p:txBody>
          <a:bodyPr/>
          <a:lstStyle/>
          <a:p>
            <a:fld id="{07B8B279-4079-43B3-8013-D8D81AB870A7}" type="slidenum">
              <a:rPr lang="en-US" smtClean="0"/>
              <a:pPr/>
              <a:t>1</a:t>
            </a:fld>
            <a:endParaRPr lang="en-US"/>
          </a:p>
        </p:txBody>
      </p:sp>
    </p:spTree>
    <p:extLst>
      <p:ext uri="{BB962C8B-B14F-4D97-AF65-F5344CB8AC3E}">
        <p14:creationId xmlns:p14="http://schemas.microsoft.com/office/powerpoint/2010/main" val="2969647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10</a:t>
            </a:fld>
            <a:endParaRPr lang="en-US"/>
          </a:p>
        </p:txBody>
      </p:sp>
    </p:spTree>
    <p:extLst>
      <p:ext uri="{BB962C8B-B14F-4D97-AF65-F5344CB8AC3E}">
        <p14:creationId xmlns:p14="http://schemas.microsoft.com/office/powerpoint/2010/main" val="1134798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20673-856B-E232-8C71-F61E5E833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1D1650-896B-F04F-4336-21822CA6E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41A8E-8DA0-1A8E-FA34-04B1D91742F6}"/>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80159082-4141-D236-E8D8-94C28142FA5B}"/>
              </a:ext>
            </a:extLst>
          </p:cNvPr>
          <p:cNvSpPr>
            <a:spLocks noGrp="1"/>
          </p:cNvSpPr>
          <p:nvPr>
            <p:ph type="sldNum" sz="quarter" idx="10"/>
          </p:nvPr>
        </p:nvSpPr>
        <p:spPr/>
        <p:txBody>
          <a:bodyPr/>
          <a:lstStyle/>
          <a:p>
            <a:fld id="{07B8B279-4079-43B3-8013-D8D81AB870A7}" type="slidenum">
              <a:rPr lang="en-US" smtClean="0"/>
              <a:pPr/>
              <a:t>11</a:t>
            </a:fld>
            <a:endParaRPr lang="en-US"/>
          </a:p>
        </p:txBody>
      </p:sp>
    </p:spTree>
    <p:extLst>
      <p:ext uri="{BB962C8B-B14F-4D97-AF65-F5344CB8AC3E}">
        <p14:creationId xmlns:p14="http://schemas.microsoft.com/office/powerpoint/2010/main" val="3777936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A0D2C-4857-CAB9-1C45-D07E10ACFE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E8AA16-272C-0041-5B16-FEBB8F623A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AACF04-5844-F9D1-053A-F1F792E89184}"/>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AE5858EB-22B7-3196-6728-82C03FB05E63}"/>
              </a:ext>
            </a:extLst>
          </p:cNvPr>
          <p:cNvSpPr>
            <a:spLocks noGrp="1"/>
          </p:cNvSpPr>
          <p:nvPr>
            <p:ph type="sldNum" sz="quarter" idx="10"/>
          </p:nvPr>
        </p:nvSpPr>
        <p:spPr/>
        <p:txBody>
          <a:bodyPr/>
          <a:lstStyle/>
          <a:p>
            <a:fld id="{07B8B279-4079-43B3-8013-D8D81AB870A7}" type="slidenum">
              <a:rPr lang="en-US" smtClean="0"/>
              <a:pPr/>
              <a:t>12</a:t>
            </a:fld>
            <a:endParaRPr lang="en-US"/>
          </a:p>
        </p:txBody>
      </p:sp>
    </p:spTree>
    <p:extLst>
      <p:ext uri="{BB962C8B-B14F-4D97-AF65-F5344CB8AC3E}">
        <p14:creationId xmlns:p14="http://schemas.microsoft.com/office/powerpoint/2010/main" val="627011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E3F13-FED8-411A-E0F6-00250B911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A23B8-BFE4-9E55-531F-EFAEEBF902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4875D-59C8-9263-CAD2-2E377F4B3A3F}"/>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73D84D41-2A0C-50CF-DAA9-A4B44AFB2276}"/>
              </a:ext>
            </a:extLst>
          </p:cNvPr>
          <p:cNvSpPr>
            <a:spLocks noGrp="1"/>
          </p:cNvSpPr>
          <p:nvPr>
            <p:ph type="sldNum" sz="quarter" idx="10"/>
          </p:nvPr>
        </p:nvSpPr>
        <p:spPr/>
        <p:txBody>
          <a:bodyPr/>
          <a:lstStyle/>
          <a:p>
            <a:fld id="{07B8B279-4079-43B3-8013-D8D81AB870A7}" type="slidenum">
              <a:rPr lang="en-US" smtClean="0"/>
              <a:pPr/>
              <a:t>13</a:t>
            </a:fld>
            <a:endParaRPr lang="en-US"/>
          </a:p>
        </p:txBody>
      </p:sp>
    </p:spTree>
    <p:extLst>
      <p:ext uri="{BB962C8B-B14F-4D97-AF65-F5344CB8AC3E}">
        <p14:creationId xmlns:p14="http://schemas.microsoft.com/office/powerpoint/2010/main" val="3538863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6C4E5-7A0C-D908-A551-7FA65695D0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CB72F-02CF-0769-AC72-B887180C83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2F2BA3-9BD9-348F-DDBE-F7E346BDB043}"/>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14094C78-B123-6145-8608-ADADD9BFCE1A}"/>
              </a:ext>
            </a:extLst>
          </p:cNvPr>
          <p:cNvSpPr>
            <a:spLocks noGrp="1"/>
          </p:cNvSpPr>
          <p:nvPr>
            <p:ph type="sldNum" sz="quarter" idx="10"/>
          </p:nvPr>
        </p:nvSpPr>
        <p:spPr/>
        <p:txBody>
          <a:bodyPr/>
          <a:lstStyle/>
          <a:p>
            <a:fld id="{07B8B279-4079-43B3-8013-D8D81AB870A7}" type="slidenum">
              <a:rPr lang="en-US" smtClean="0"/>
              <a:pPr/>
              <a:t>14</a:t>
            </a:fld>
            <a:endParaRPr lang="en-US"/>
          </a:p>
        </p:txBody>
      </p:sp>
    </p:spTree>
    <p:extLst>
      <p:ext uri="{BB962C8B-B14F-4D97-AF65-F5344CB8AC3E}">
        <p14:creationId xmlns:p14="http://schemas.microsoft.com/office/powerpoint/2010/main" val="472019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50B0D-C865-6383-75A9-497A09BC51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E0E61B-C67E-7EEA-C042-74EEC1B00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52D0BA-88C6-34C0-A10D-F780374E3EBC}"/>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ECD9C265-3A27-C088-EA83-4D548518C7DC}"/>
              </a:ext>
            </a:extLst>
          </p:cNvPr>
          <p:cNvSpPr>
            <a:spLocks noGrp="1"/>
          </p:cNvSpPr>
          <p:nvPr>
            <p:ph type="sldNum" sz="quarter" idx="10"/>
          </p:nvPr>
        </p:nvSpPr>
        <p:spPr/>
        <p:txBody>
          <a:bodyPr/>
          <a:lstStyle/>
          <a:p>
            <a:fld id="{07B8B279-4079-43B3-8013-D8D81AB870A7}" type="slidenum">
              <a:rPr lang="en-US" smtClean="0"/>
              <a:pPr/>
              <a:t>15</a:t>
            </a:fld>
            <a:endParaRPr lang="en-US"/>
          </a:p>
        </p:txBody>
      </p:sp>
    </p:spTree>
    <p:extLst>
      <p:ext uri="{BB962C8B-B14F-4D97-AF65-F5344CB8AC3E}">
        <p14:creationId xmlns:p14="http://schemas.microsoft.com/office/powerpoint/2010/main" val="1231981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B8542-C2D9-51C6-A1E6-F65BD6737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E288FC-FA1E-AEBD-DF8D-35B0727D70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6EDBA2-9B38-06FB-310D-35424431179F}"/>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0E644C55-B648-B13E-5994-35DB2932909D}"/>
              </a:ext>
            </a:extLst>
          </p:cNvPr>
          <p:cNvSpPr>
            <a:spLocks noGrp="1"/>
          </p:cNvSpPr>
          <p:nvPr>
            <p:ph type="sldNum" sz="quarter" idx="10"/>
          </p:nvPr>
        </p:nvSpPr>
        <p:spPr/>
        <p:txBody>
          <a:bodyPr/>
          <a:lstStyle/>
          <a:p>
            <a:fld id="{07B8B279-4079-43B3-8013-D8D81AB870A7}" type="slidenum">
              <a:rPr lang="en-US" smtClean="0"/>
              <a:pPr/>
              <a:t>16</a:t>
            </a:fld>
            <a:endParaRPr lang="en-US"/>
          </a:p>
        </p:txBody>
      </p:sp>
    </p:spTree>
    <p:extLst>
      <p:ext uri="{BB962C8B-B14F-4D97-AF65-F5344CB8AC3E}">
        <p14:creationId xmlns:p14="http://schemas.microsoft.com/office/powerpoint/2010/main" val="2712376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E15DB-FB62-A070-7E67-DA8D181EF4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D22C8F-808C-96F8-D2D9-1B2B17815A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14CB6-4B54-35B1-2734-3B67F8922609}"/>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E6C18494-9489-9C7A-9A59-4559664F6A3B}"/>
              </a:ext>
            </a:extLst>
          </p:cNvPr>
          <p:cNvSpPr>
            <a:spLocks noGrp="1"/>
          </p:cNvSpPr>
          <p:nvPr>
            <p:ph type="sldNum" sz="quarter" idx="10"/>
          </p:nvPr>
        </p:nvSpPr>
        <p:spPr/>
        <p:txBody>
          <a:bodyPr/>
          <a:lstStyle/>
          <a:p>
            <a:fld id="{07B8B279-4079-43B3-8013-D8D81AB870A7}" type="slidenum">
              <a:rPr lang="en-US" smtClean="0"/>
              <a:pPr/>
              <a:t>17</a:t>
            </a:fld>
            <a:endParaRPr lang="en-US"/>
          </a:p>
        </p:txBody>
      </p:sp>
    </p:spTree>
    <p:extLst>
      <p:ext uri="{BB962C8B-B14F-4D97-AF65-F5344CB8AC3E}">
        <p14:creationId xmlns:p14="http://schemas.microsoft.com/office/powerpoint/2010/main" val="620438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84A1F-15DB-A6BD-C8FD-75F5893A46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3C808-3D74-189C-F0E2-11D91B8FE4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6E9C85-6289-76A5-5879-526D18ED3060}"/>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E3EDCA8D-B61E-BF42-5089-52A39F414276}"/>
              </a:ext>
            </a:extLst>
          </p:cNvPr>
          <p:cNvSpPr>
            <a:spLocks noGrp="1"/>
          </p:cNvSpPr>
          <p:nvPr>
            <p:ph type="sldNum" sz="quarter" idx="10"/>
          </p:nvPr>
        </p:nvSpPr>
        <p:spPr/>
        <p:txBody>
          <a:bodyPr/>
          <a:lstStyle/>
          <a:p>
            <a:fld id="{07B8B279-4079-43B3-8013-D8D81AB870A7}" type="slidenum">
              <a:rPr lang="en-US" smtClean="0"/>
              <a:pPr/>
              <a:t>18</a:t>
            </a:fld>
            <a:endParaRPr lang="en-US"/>
          </a:p>
        </p:txBody>
      </p:sp>
    </p:spTree>
    <p:extLst>
      <p:ext uri="{BB962C8B-B14F-4D97-AF65-F5344CB8AC3E}">
        <p14:creationId xmlns:p14="http://schemas.microsoft.com/office/powerpoint/2010/main" val="1374728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04539-F263-9009-0C00-72BD31DAF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E6209D-7A9B-6230-022D-B029B42F9A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E3C4D4-A948-C0FF-187A-7F84C7BD9E21}"/>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B38E807A-17E6-187B-CDD2-935BBE6E6714}"/>
              </a:ext>
            </a:extLst>
          </p:cNvPr>
          <p:cNvSpPr>
            <a:spLocks noGrp="1"/>
          </p:cNvSpPr>
          <p:nvPr>
            <p:ph type="sldNum" sz="quarter" idx="10"/>
          </p:nvPr>
        </p:nvSpPr>
        <p:spPr/>
        <p:txBody>
          <a:bodyPr/>
          <a:lstStyle/>
          <a:p>
            <a:fld id="{07B8B279-4079-43B3-8013-D8D81AB870A7}" type="slidenum">
              <a:rPr lang="en-US" smtClean="0"/>
              <a:pPr/>
              <a:t>19</a:t>
            </a:fld>
            <a:endParaRPr lang="en-US"/>
          </a:p>
        </p:txBody>
      </p:sp>
    </p:spTree>
    <p:extLst>
      <p:ext uri="{BB962C8B-B14F-4D97-AF65-F5344CB8AC3E}">
        <p14:creationId xmlns:p14="http://schemas.microsoft.com/office/powerpoint/2010/main" val="117155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6C6A5-6BAA-C4C3-936F-FE5DAAB1B2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B7342-0527-DDA4-4E7D-F8E6DDDC19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C9A67D-BABF-0B01-A997-34E96BB01228}"/>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CF239854-2E5E-E3A7-FFD1-2C3C47504303}"/>
              </a:ext>
            </a:extLst>
          </p:cNvPr>
          <p:cNvSpPr>
            <a:spLocks noGrp="1"/>
          </p:cNvSpPr>
          <p:nvPr>
            <p:ph type="sldNum" sz="quarter" idx="10"/>
          </p:nvPr>
        </p:nvSpPr>
        <p:spPr/>
        <p:txBody>
          <a:bodyPr/>
          <a:lstStyle/>
          <a:p>
            <a:fld id="{07B8B279-4079-43B3-8013-D8D81AB870A7}" type="slidenum">
              <a:rPr lang="en-US" smtClean="0"/>
              <a:pPr/>
              <a:t>2</a:t>
            </a:fld>
            <a:endParaRPr lang="en-US"/>
          </a:p>
        </p:txBody>
      </p:sp>
    </p:spTree>
    <p:extLst>
      <p:ext uri="{BB962C8B-B14F-4D97-AF65-F5344CB8AC3E}">
        <p14:creationId xmlns:p14="http://schemas.microsoft.com/office/powerpoint/2010/main" val="2303864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1A948-2ABB-00C0-5014-2B6DB6041A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7F0468-0A01-3F60-28D2-D5433E0EB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3E598D-6184-9BB9-33D7-7A3EBCD4C9B5}"/>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28D1C0F4-7494-5C5C-8131-B1382617F0CB}"/>
              </a:ext>
            </a:extLst>
          </p:cNvPr>
          <p:cNvSpPr>
            <a:spLocks noGrp="1"/>
          </p:cNvSpPr>
          <p:nvPr>
            <p:ph type="sldNum" sz="quarter" idx="10"/>
          </p:nvPr>
        </p:nvSpPr>
        <p:spPr/>
        <p:txBody>
          <a:bodyPr/>
          <a:lstStyle/>
          <a:p>
            <a:fld id="{07B8B279-4079-43B3-8013-D8D81AB870A7}" type="slidenum">
              <a:rPr lang="en-US" smtClean="0"/>
              <a:pPr/>
              <a:t>20</a:t>
            </a:fld>
            <a:endParaRPr lang="en-US"/>
          </a:p>
        </p:txBody>
      </p:sp>
    </p:spTree>
    <p:extLst>
      <p:ext uri="{BB962C8B-B14F-4D97-AF65-F5344CB8AC3E}">
        <p14:creationId xmlns:p14="http://schemas.microsoft.com/office/powerpoint/2010/main" val="541231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E55A4-E95B-F4B2-204B-8DE69BDEAC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7E968A-3037-5B8D-10C9-6F8724811A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8C3BD3-86AA-0833-90BD-6A73B23E4402}"/>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FEC30A5E-FEEB-FB47-0B47-A724536A1688}"/>
              </a:ext>
            </a:extLst>
          </p:cNvPr>
          <p:cNvSpPr>
            <a:spLocks noGrp="1"/>
          </p:cNvSpPr>
          <p:nvPr>
            <p:ph type="sldNum" sz="quarter" idx="10"/>
          </p:nvPr>
        </p:nvSpPr>
        <p:spPr/>
        <p:txBody>
          <a:bodyPr/>
          <a:lstStyle/>
          <a:p>
            <a:fld id="{07B8B279-4079-43B3-8013-D8D81AB870A7}" type="slidenum">
              <a:rPr lang="en-US" smtClean="0"/>
              <a:pPr/>
              <a:t>21</a:t>
            </a:fld>
            <a:endParaRPr lang="en-US"/>
          </a:p>
        </p:txBody>
      </p:sp>
    </p:spTree>
    <p:extLst>
      <p:ext uri="{BB962C8B-B14F-4D97-AF65-F5344CB8AC3E}">
        <p14:creationId xmlns:p14="http://schemas.microsoft.com/office/powerpoint/2010/main" val="34370880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E6E58-300B-9078-D21D-39571BA81F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C8E8AF-3F1C-E75D-D572-C06C61429A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C745F3-346E-E390-7D5A-7D3654212ADE}"/>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32883466-4B47-E995-8F1F-F1257F4885B5}"/>
              </a:ext>
            </a:extLst>
          </p:cNvPr>
          <p:cNvSpPr>
            <a:spLocks noGrp="1"/>
          </p:cNvSpPr>
          <p:nvPr>
            <p:ph type="sldNum" sz="quarter" idx="10"/>
          </p:nvPr>
        </p:nvSpPr>
        <p:spPr/>
        <p:txBody>
          <a:bodyPr/>
          <a:lstStyle/>
          <a:p>
            <a:fld id="{07B8B279-4079-43B3-8013-D8D81AB870A7}" type="slidenum">
              <a:rPr lang="en-US" smtClean="0"/>
              <a:pPr/>
              <a:t>22</a:t>
            </a:fld>
            <a:endParaRPr lang="en-US"/>
          </a:p>
        </p:txBody>
      </p:sp>
    </p:spTree>
    <p:extLst>
      <p:ext uri="{BB962C8B-B14F-4D97-AF65-F5344CB8AC3E}">
        <p14:creationId xmlns:p14="http://schemas.microsoft.com/office/powerpoint/2010/main" val="3600797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4917F-840D-1842-5C58-0231D5BFAF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4D3730-4DE3-111A-C463-66EBD1FF24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35FDE6-CF6C-B8DA-53DF-57EFF55F6098}"/>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E4322861-7BF3-A14A-A2E2-1B69C9E9AF0B}"/>
              </a:ext>
            </a:extLst>
          </p:cNvPr>
          <p:cNvSpPr>
            <a:spLocks noGrp="1"/>
          </p:cNvSpPr>
          <p:nvPr>
            <p:ph type="sldNum" sz="quarter" idx="10"/>
          </p:nvPr>
        </p:nvSpPr>
        <p:spPr/>
        <p:txBody>
          <a:bodyPr/>
          <a:lstStyle/>
          <a:p>
            <a:fld id="{07B8B279-4079-43B3-8013-D8D81AB870A7}" type="slidenum">
              <a:rPr lang="en-US" smtClean="0"/>
              <a:pPr/>
              <a:t>23</a:t>
            </a:fld>
            <a:endParaRPr lang="en-US"/>
          </a:p>
        </p:txBody>
      </p:sp>
    </p:spTree>
    <p:extLst>
      <p:ext uri="{BB962C8B-B14F-4D97-AF65-F5344CB8AC3E}">
        <p14:creationId xmlns:p14="http://schemas.microsoft.com/office/powerpoint/2010/main" val="2903592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E3C6D-DAAA-DCB2-D5D7-340F53D5A5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22F5E5-5638-A4EF-6907-40E7813462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438F2A-6E35-38DB-2DE7-0CAB5C856352}"/>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5A38DEC1-CA2F-8369-83ED-A1EAD319EE2D}"/>
              </a:ext>
            </a:extLst>
          </p:cNvPr>
          <p:cNvSpPr>
            <a:spLocks noGrp="1"/>
          </p:cNvSpPr>
          <p:nvPr>
            <p:ph type="sldNum" sz="quarter" idx="10"/>
          </p:nvPr>
        </p:nvSpPr>
        <p:spPr/>
        <p:txBody>
          <a:bodyPr/>
          <a:lstStyle/>
          <a:p>
            <a:fld id="{07B8B279-4079-43B3-8013-D8D81AB870A7}" type="slidenum">
              <a:rPr lang="en-US" smtClean="0"/>
              <a:pPr/>
              <a:t>24</a:t>
            </a:fld>
            <a:endParaRPr lang="en-US"/>
          </a:p>
        </p:txBody>
      </p:sp>
    </p:spTree>
    <p:extLst>
      <p:ext uri="{BB962C8B-B14F-4D97-AF65-F5344CB8AC3E}">
        <p14:creationId xmlns:p14="http://schemas.microsoft.com/office/powerpoint/2010/main" val="3955286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9277B-4D65-BEE6-687B-4E4E4AE37C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8190CE-FD68-C37E-A6A9-89130CA14D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02503C-82E2-4905-8A38-2E3FF05661E8}"/>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66B8043D-B493-EAB1-BC69-42758EB48FC0}"/>
              </a:ext>
            </a:extLst>
          </p:cNvPr>
          <p:cNvSpPr>
            <a:spLocks noGrp="1"/>
          </p:cNvSpPr>
          <p:nvPr>
            <p:ph type="sldNum" sz="quarter" idx="10"/>
          </p:nvPr>
        </p:nvSpPr>
        <p:spPr/>
        <p:txBody>
          <a:bodyPr/>
          <a:lstStyle/>
          <a:p>
            <a:fld id="{07B8B279-4079-43B3-8013-D8D81AB870A7}" type="slidenum">
              <a:rPr lang="en-US" smtClean="0"/>
              <a:pPr/>
              <a:t>25</a:t>
            </a:fld>
            <a:endParaRPr lang="en-US"/>
          </a:p>
        </p:txBody>
      </p:sp>
    </p:spTree>
    <p:extLst>
      <p:ext uri="{BB962C8B-B14F-4D97-AF65-F5344CB8AC3E}">
        <p14:creationId xmlns:p14="http://schemas.microsoft.com/office/powerpoint/2010/main" val="3339730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20501-278D-2969-63DC-12950EA21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0A6094-ACBF-9C04-7517-B4F0E72897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D506CF-5412-2482-3013-D9554212AE87}"/>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FE408C61-B1CD-6C41-B057-8298106AEF88}"/>
              </a:ext>
            </a:extLst>
          </p:cNvPr>
          <p:cNvSpPr>
            <a:spLocks noGrp="1"/>
          </p:cNvSpPr>
          <p:nvPr>
            <p:ph type="sldNum" sz="quarter" idx="10"/>
          </p:nvPr>
        </p:nvSpPr>
        <p:spPr/>
        <p:txBody>
          <a:bodyPr/>
          <a:lstStyle/>
          <a:p>
            <a:fld id="{07B8B279-4079-43B3-8013-D8D81AB870A7}" type="slidenum">
              <a:rPr lang="en-US" smtClean="0"/>
              <a:pPr/>
              <a:t>26</a:t>
            </a:fld>
            <a:endParaRPr lang="en-US"/>
          </a:p>
        </p:txBody>
      </p:sp>
    </p:spTree>
    <p:extLst>
      <p:ext uri="{BB962C8B-B14F-4D97-AF65-F5344CB8AC3E}">
        <p14:creationId xmlns:p14="http://schemas.microsoft.com/office/powerpoint/2010/main" val="1431770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11097-7241-B987-011D-E0D08A95C4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F8C657-BE53-F681-AA3B-E96A6693E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E203CB-D902-782A-1D5E-054CC48492BC}"/>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D6D31F8D-9BDB-9312-D54E-4F8B267ADE50}"/>
              </a:ext>
            </a:extLst>
          </p:cNvPr>
          <p:cNvSpPr>
            <a:spLocks noGrp="1"/>
          </p:cNvSpPr>
          <p:nvPr>
            <p:ph type="sldNum" sz="quarter" idx="10"/>
          </p:nvPr>
        </p:nvSpPr>
        <p:spPr/>
        <p:txBody>
          <a:bodyPr/>
          <a:lstStyle/>
          <a:p>
            <a:fld id="{07B8B279-4079-43B3-8013-D8D81AB870A7}" type="slidenum">
              <a:rPr lang="en-US" smtClean="0"/>
              <a:pPr/>
              <a:t>27</a:t>
            </a:fld>
            <a:endParaRPr lang="en-US"/>
          </a:p>
        </p:txBody>
      </p:sp>
    </p:spTree>
    <p:extLst>
      <p:ext uri="{BB962C8B-B14F-4D97-AF65-F5344CB8AC3E}">
        <p14:creationId xmlns:p14="http://schemas.microsoft.com/office/powerpoint/2010/main" val="1054416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2FB0C-B339-2C5F-5818-00A55C3D4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EE1992-0F76-6592-3026-66D06BB4FB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19EB3F-98C7-F7C1-BFE1-2A3688CE28E1}"/>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D6A575A0-EDD4-0AA2-2210-75BCC9E94FB3}"/>
              </a:ext>
            </a:extLst>
          </p:cNvPr>
          <p:cNvSpPr>
            <a:spLocks noGrp="1"/>
          </p:cNvSpPr>
          <p:nvPr>
            <p:ph type="sldNum" sz="quarter" idx="10"/>
          </p:nvPr>
        </p:nvSpPr>
        <p:spPr/>
        <p:txBody>
          <a:bodyPr/>
          <a:lstStyle/>
          <a:p>
            <a:fld id="{07B8B279-4079-43B3-8013-D8D81AB870A7}" type="slidenum">
              <a:rPr lang="en-US" smtClean="0"/>
              <a:pPr/>
              <a:t>28</a:t>
            </a:fld>
            <a:endParaRPr lang="en-US"/>
          </a:p>
        </p:txBody>
      </p:sp>
    </p:spTree>
    <p:extLst>
      <p:ext uri="{BB962C8B-B14F-4D97-AF65-F5344CB8AC3E}">
        <p14:creationId xmlns:p14="http://schemas.microsoft.com/office/powerpoint/2010/main" val="12555247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84889-EE8E-19B1-50C6-C8CB9E2276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383EA5-D102-E146-F6C8-E5E3103F61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0C9500-08DB-AC42-2C2E-4C6200B7D78C}"/>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E58CD28F-1268-4EFB-6DE5-A16B740C1F87}"/>
              </a:ext>
            </a:extLst>
          </p:cNvPr>
          <p:cNvSpPr>
            <a:spLocks noGrp="1"/>
          </p:cNvSpPr>
          <p:nvPr>
            <p:ph type="sldNum" sz="quarter" idx="10"/>
          </p:nvPr>
        </p:nvSpPr>
        <p:spPr/>
        <p:txBody>
          <a:bodyPr/>
          <a:lstStyle/>
          <a:p>
            <a:fld id="{07B8B279-4079-43B3-8013-D8D81AB870A7}" type="slidenum">
              <a:rPr lang="en-US" smtClean="0"/>
              <a:pPr/>
              <a:t>29</a:t>
            </a:fld>
            <a:endParaRPr lang="en-US"/>
          </a:p>
        </p:txBody>
      </p:sp>
    </p:spTree>
    <p:extLst>
      <p:ext uri="{BB962C8B-B14F-4D97-AF65-F5344CB8AC3E}">
        <p14:creationId xmlns:p14="http://schemas.microsoft.com/office/powerpoint/2010/main" val="127404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3DF26-AD6D-AD86-0418-DE1DBBE4A9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F24F75-E3E1-D622-F0D0-DD3F0939F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34CCC7-A4B6-C4F3-5E14-680593D0D8F3}"/>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2593A51E-7F52-7A20-5727-1BCBA1320E1F}"/>
              </a:ext>
            </a:extLst>
          </p:cNvPr>
          <p:cNvSpPr>
            <a:spLocks noGrp="1"/>
          </p:cNvSpPr>
          <p:nvPr>
            <p:ph type="sldNum" sz="quarter" idx="10"/>
          </p:nvPr>
        </p:nvSpPr>
        <p:spPr/>
        <p:txBody>
          <a:bodyPr/>
          <a:lstStyle/>
          <a:p>
            <a:fld id="{07B8B279-4079-43B3-8013-D8D81AB870A7}" type="slidenum">
              <a:rPr lang="en-US" smtClean="0"/>
              <a:pPr/>
              <a:t>3</a:t>
            </a:fld>
            <a:endParaRPr lang="en-US"/>
          </a:p>
        </p:txBody>
      </p:sp>
    </p:spTree>
    <p:extLst>
      <p:ext uri="{BB962C8B-B14F-4D97-AF65-F5344CB8AC3E}">
        <p14:creationId xmlns:p14="http://schemas.microsoft.com/office/powerpoint/2010/main" val="5421768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4919-9D4B-EE60-1477-1551BC40A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2FEBB-4838-C483-9C79-0C30B6E522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F0BBF-6DA9-BF7C-616C-1FC02EB1CE92}"/>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7F1A2752-FE3F-52B7-C60D-BB6F44782AE8}"/>
              </a:ext>
            </a:extLst>
          </p:cNvPr>
          <p:cNvSpPr>
            <a:spLocks noGrp="1"/>
          </p:cNvSpPr>
          <p:nvPr>
            <p:ph type="sldNum" sz="quarter" idx="10"/>
          </p:nvPr>
        </p:nvSpPr>
        <p:spPr/>
        <p:txBody>
          <a:bodyPr/>
          <a:lstStyle/>
          <a:p>
            <a:fld id="{07B8B279-4079-43B3-8013-D8D81AB870A7}" type="slidenum">
              <a:rPr lang="en-US" smtClean="0"/>
              <a:pPr/>
              <a:t>30</a:t>
            </a:fld>
            <a:endParaRPr lang="en-US"/>
          </a:p>
        </p:txBody>
      </p:sp>
    </p:spTree>
    <p:extLst>
      <p:ext uri="{BB962C8B-B14F-4D97-AF65-F5344CB8AC3E}">
        <p14:creationId xmlns:p14="http://schemas.microsoft.com/office/powerpoint/2010/main" val="86233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7AB20-A4D6-1093-3CEC-BADFBD9207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88AE7-4FA6-1228-F4AF-05BBBE577D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F8988-1879-5A16-E7B0-4B7E15E77CB5}"/>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B8870ADE-D301-8C8F-B164-E205C08F9E0D}"/>
              </a:ext>
            </a:extLst>
          </p:cNvPr>
          <p:cNvSpPr>
            <a:spLocks noGrp="1"/>
          </p:cNvSpPr>
          <p:nvPr>
            <p:ph type="sldNum" sz="quarter" idx="10"/>
          </p:nvPr>
        </p:nvSpPr>
        <p:spPr/>
        <p:txBody>
          <a:bodyPr/>
          <a:lstStyle/>
          <a:p>
            <a:fld id="{07B8B279-4079-43B3-8013-D8D81AB870A7}" type="slidenum">
              <a:rPr lang="en-US" smtClean="0"/>
              <a:pPr/>
              <a:t>31</a:t>
            </a:fld>
            <a:endParaRPr lang="en-US"/>
          </a:p>
        </p:txBody>
      </p:sp>
    </p:spTree>
    <p:extLst>
      <p:ext uri="{BB962C8B-B14F-4D97-AF65-F5344CB8AC3E}">
        <p14:creationId xmlns:p14="http://schemas.microsoft.com/office/powerpoint/2010/main" val="391572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4</a:t>
            </a:fld>
            <a:endParaRPr lang="en-US"/>
          </a:p>
        </p:txBody>
      </p:sp>
    </p:spTree>
    <p:extLst>
      <p:ext uri="{BB962C8B-B14F-4D97-AF65-F5344CB8AC3E}">
        <p14:creationId xmlns:p14="http://schemas.microsoft.com/office/powerpoint/2010/main" val="2427240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C30F9-0D36-B1F9-D0EF-D5AB9ACFF4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ACA94D-EB6F-18E1-04AE-F89E549837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A02B4-6B10-926E-2139-B49864384A19}"/>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35862D55-D743-3095-E8E3-9AA15D8D74BA}"/>
              </a:ext>
            </a:extLst>
          </p:cNvPr>
          <p:cNvSpPr>
            <a:spLocks noGrp="1"/>
          </p:cNvSpPr>
          <p:nvPr>
            <p:ph type="sldNum" sz="quarter" idx="10"/>
          </p:nvPr>
        </p:nvSpPr>
        <p:spPr/>
        <p:txBody>
          <a:bodyPr/>
          <a:lstStyle/>
          <a:p>
            <a:fld id="{07B8B279-4079-43B3-8013-D8D81AB870A7}" type="slidenum">
              <a:rPr lang="en-US" smtClean="0"/>
              <a:pPr/>
              <a:t>5</a:t>
            </a:fld>
            <a:endParaRPr lang="en-US"/>
          </a:p>
        </p:txBody>
      </p:sp>
    </p:spTree>
    <p:extLst>
      <p:ext uri="{BB962C8B-B14F-4D97-AF65-F5344CB8AC3E}">
        <p14:creationId xmlns:p14="http://schemas.microsoft.com/office/powerpoint/2010/main" val="171564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B8D5B-F8B4-2865-81E8-E95B9B258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37B574-ECB5-75AA-E07E-EACDF1E941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EC6462-8178-390F-D39E-5578B87FCBA3}"/>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F04EF836-559B-CF5D-499D-72D5AC0DEB1B}"/>
              </a:ext>
            </a:extLst>
          </p:cNvPr>
          <p:cNvSpPr>
            <a:spLocks noGrp="1"/>
          </p:cNvSpPr>
          <p:nvPr>
            <p:ph type="sldNum" sz="quarter" idx="10"/>
          </p:nvPr>
        </p:nvSpPr>
        <p:spPr/>
        <p:txBody>
          <a:bodyPr/>
          <a:lstStyle/>
          <a:p>
            <a:fld id="{07B8B279-4079-43B3-8013-D8D81AB870A7}" type="slidenum">
              <a:rPr lang="en-US" smtClean="0"/>
              <a:pPr/>
              <a:t>6</a:t>
            </a:fld>
            <a:endParaRPr lang="en-US"/>
          </a:p>
        </p:txBody>
      </p:sp>
    </p:spTree>
    <p:extLst>
      <p:ext uri="{BB962C8B-B14F-4D97-AF65-F5344CB8AC3E}">
        <p14:creationId xmlns:p14="http://schemas.microsoft.com/office/powerpoint/2010/main" val="3807685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noProof="0" dirty="0"/>
          </a:p>
        </p:txBody>
      </p:sp>
      <p:sp>
        <p:nvSpPr>
          <p:cNvPr id="4" name="Slide Number Placeholder 3"/>
          <p:cNvSpPr>
            <a:spLocks noGrp="1"/>
          </p:cNvSpPr>
          <p:nvPr>
            <p:ph type="sldNum" sz="quarter" idx="10"/>
          </p:nvPr>
        </p:nvSpPr>
        <p:spPr/>
        <p:txBody>
          <a:bodyPr/>
          <a:lstStyle/>
          <a:p>
            <a:fld id="{07B8B279-4079-43B3-8013-D8D81AB870A7}" type="slidenum">
              <a:rPr lang="en-US" smtClean="0"/>
              <a:pPr/>
              <a:t>7</a:t>
            </a:fld>
            <a:endParaRPr lang="en-US"/>
          </a:p>
        </p:txBody>
      </p:sp>
    </p:spTree>
    <p:extLst>
      <p:ext uri="{BB962C8B-B14F-4D97-AF65-F5344CB8AC3E}">
        <p14:creationId xmlns:p14="http://schemas.microsoft.com/office/powerpoint/2010/main" val="1134798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9A6C0-62FA-2870-C2E2-0048E8683F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5BF88B-DF17-660C-0E25-E0CFD57694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52CF0-3EF9-4CB4-AB00-2CFB9B506183}"/>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D3562969-E4E3-ADE0-804D-E67A5A6A6D0C}"/>
              </a:ext>
            </a:extLst>
          </p:cNvPr>
          <p:cNvSpPr>
            <a:spLocks noGrp="1"/>
          </p:cNvSpPr>
          <p:nvPr>
            <p:ph type="sldNum" sz="quarter" idx="10"/>
          </p:nvPr>
        </p:nvSpPr>
        <p:spPr/>
        <p:txBody>
          <a:bodyPr/>
          <a:lstStyle/>
          <a:p>
            <a:fld id="{07B8B279-4079-43B3-8013-D8D81AB870A7}" type="slidenum">
              <a:rPr lang="en-US" smtClean="0"/>
              <a:pPr/>
              <a:t>8</a:t>
            </a:fld>
            <a:endParaRPr lang="en-US"/>
          </a:p>
        </p:txBody>
      </p:sp>
    </p:spTree>
    <p:extLst>
      <p:ext uri="{BB962C8B-B14F-4D97-AF65-F5344CB8AC3E}">
        <p14:creationId xmlns:p14="http://schemas.microsoft.com/office/powerpoint/2010/main" val="71406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AF5A7-64B9-8A9F-8B7D-EDBAA6C4B4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035459-C38E-77B1-286E-4AF63C37F8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2FE1BD-AE3E-38E7-55C4-6D431E8EC843}"/>
              </a:ext>
            </a:extLst>
          </p:cNvPr>
          <p:cNvSpPr>
            <a:spLocks noGrp="1"/>
          </p:cNvSpPr>
          <p:nvPr>
            <p:ph type="body" idx="1"/>
          </p:nvPr>
        </p:nvSpPr>
        <p:spPr/>
        <p:txBody>
          <a:bodyPr>
            <a:normAutofit/>
          </a:bodyPr>
          <a:lstStyle/>
          <a:p>
            <a:endParaRPr lang="tr-TR" noProof="0" dirty="0"/>
          </a:p>
        </p:txBody>
      </p:sp>
      <p:sp>
        <p:nvSpPr>
          <p:cNvPr id="4" name="Slide Number Placeholder 3">
            <a:extLst>
              <a:ext uri="{FF2B5EF4-FFF2-40B4-BE49-F238E27FC236}">
                <a16:creationId xmlns:a16="http://schemas.microsoft.com/office/drawing/2014/main" id="{954C55B2-9521-88D8-46B5-9B890BBE965E}"/>
              </a:ext>
            </a:extLst>
          </p:cNvPr>
          <p:cNvSpPr>
            <a:spLocks noGrp="1"/>
          </p:cNvSpPr>
          <p:nvPr>
            <p:ph type="sldNum" sz="quarter" idx="10"/>
          </p:nvPr>
        </p:nvSpPr>
        <p:spPr/>
        <p:txBody>
          <a:bodyPr/>
          <a:lstStyle/>
          <a:p>
            <a:fld id="{07B8B279-4079-43B3-8013-D8D81AB870A7}" type="slidenum">
              <a:rPr lang="en-US" smtClean="0"/>
              <a:pPr/>
              <a:t>9</a:t>
            </a:fld>
            <a:endParaRPr lang="en-US"/>
          </a:p>
        </p:txBody>
      </p:sp>
    </p:spTree>
    <p:extLst>
      <p:ext uri="{BB962C8B-B14F-4D97-AF65-F5344CB8AC3E}">
        <p14:creationId xmlns:p14="http://schemas.microsoft.com/office/powerpoint/2010/main" val="423948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40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5" name="Title 4"/>
          <p:cNvSpPr>
            <a:spLocks noGrp="1"/>
          </p:cNvSpPr>
          <p:nvPr>
            <p:ph type="ctrTitle"/>
          </p:nvPr>
        </p:nvSpPr>
        <p:spPr>
          <a:xfrm>
            <a:off x="722376" y="1855376"/>
            <a:ext cx="7772400" cy="1828800"/>
          </a:xfrm>
        </p:spPr>
        <p:txBody>
          <a:bodyPr lIns="45720" rIns="45720" bIns="45720"/>
          <a:lstStyle>
            <a:lvl1pPr algn="r">
              <a:defRPr sz="4500" b="1">
                <a:solidFill>
                  <a:schemeClr val="accent1">
                    <a:tint val="88000"/>
                    <a:satMod val="150000"/>
                  </a:schemeClr>
                </a:solidFill>
                <a:effectLst>
                  <a:outerShdw blurRad="15000" dist="13000" dir="5400000" algn="tl" rotWithShape="0">
                    <a:srgbClr val="000000">
                      <a:alpha val="40000"/>
                    </a:srgbClr>
                  </a:outerShdw>
                </a:effectLst>
              </a:defRPr>
            </a:lvl1pPr>
          </a:lstStyle>
          <a:p>
            <a:r>
              <a:rPr lang="tr-TR"/>
              <a:t>Asıl başlık stilini düzenlemek için tıklayın</a:t>
            </a:r>
            <a:endParaRPr lang="en-US" dirty="0"/>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tr-TR"/>
              <a:t>Asıl alt başlık stilini düzenlemek için tıklayın</a:t>
            </a:r>
            <a:endParaRPr lang="en-US" dirty="0"/>
          </a:p>
        </p:txBody>
      </p:sp>
      <p:sp>
        <p:nvSpPr>
          <p:cNvPr id="19" name="Date Placeholder 18"/>
          <p:cNvSpPr>
            <a:spLocks noGrp="1"/>
          </p:cNvSpPr>
          <p:nvPr>
            <p:ph type="dt" sz="half" idx="10"/>
          </p:nvPr>
        </p:nvSpPr>
        <p:spPr/>
        <p:txBody>
          <a:bodyPr/>
          <a:lstStyle/>
          <a:p>
            <a:fld id="{633EFA78-DE0E-433D-8CFA-D9FBF0D95DCD}" type="datetime1">
              <a:rPr lang="en-US" smtClean="0"/>
              <a:pPr/>
              <a:t>3/16/2025</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E7F13AF2-DCC4-4842-96BC-1B9869901C3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502920" y="4992624"/>
            <a:ext cx="8183880" cy="105156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502920" y="530352"/>
            <a:ext cx="8183880" cy="418795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427F9C6-20A9-45D8-B666-D95AD1AA535F}" type="datetime1">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13" name="Rounded Rectangle 12"/>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468344" y="5610416"/>
            <a:ext cx="8183880" cy="420624"/>
          </a:xfrm>
        </p:spPr>
        <p:txBody>
          <a:bodyPr lIns="118872" tIns="0" anchor="t"/>
          <a:lstStyle>
            <a:lvl1pPr marR="36576" algn="l">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CE9EB45F-50E8-4AF1-920B-265FC35EA31A}" type="datetime1">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C969D76A-2E51-4D2B-9AFF-70F7EB3C2C68}" type="datetime1">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502920" y="4990624"/>
            <a:ext cx="8183880" cy="1051560"/>
          </a:xfrm>
        </p:spPr>
        <p:txBody>
          <a:bodyPr anchor="b"/>
          <a:lstStyle>
            <a:lvl1pPr>
              <a:defRPr b="1"/>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7224" y="579438"/>
            <a:ext cx="3931920" cy="639762"/>
          </a:xfrm>
        </p:spPr>
        <p:txBody>
          <a:bodyPr lIns="146304"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652169" y="579438"/>
            <a:ext cx="3931920" cy="639762"/>
          </a:xfrm>
        </p:spPr>
        <p:txBody>
          <a:bodyPr lIns="137160" anchor="ctr"/>
          <a:lstStyle>
            <a:lvl1pPr algn="l">
              <a:buNone/>
              <a:defRPr sz="2400" b="0">
                <a:solidFill>
                  <a:srgbClr val="FFFFFF"/>
                </a:solidFill>
              </a:defRPr>
            </a:lvl1pPr>
            <a:lvl2pPr>
              <a:buNone/>
              <a:defRPr sz="2000" b="1"/>
            </a:lvl2pPr>
            <a:lvl3pPr>
              <a:buNone/>
              <a:defRPr sz="1800" b="1"/>
            </a:lvl3pPr>
            <a:lvl4pPr>
              <a:buNone/>
              <a:defRPr sz="1600" b="1"/>
            </a:lvl4pPr>
            <a:lvl5pPr>
              <a:buNone/>
              <a:defRPr sz="1600" b="1"/>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Content Placeholder 4"/>
          <p:cNvSpPr>
            <a:spLocks noGrp="1"/>
          </p:cNvSpPr>
          <p:nvPr>
            <p:ph sz="quarter" idx="3"/>
          </p:nvPr>
        </p:nvSpPr>
        <p:spPr>
          <a:xfrm>
            <a:off x="607224"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6" name="Content Placeholder 5"/>
          <p:cNvSpPr>
            <a:spLocks noGrp="1"/>
          </p:cNvSpPr>
          <p:nvPr>
            <p:ph sz="quarter" idx="4"/>
          </p:nvPr>
        </p:nvSpPr>
        <p:spPr>
          <a:xfrm>
            <a:off x="4652169" y="1371600"/>
            <a:ext cx="3931920" cy="3566160"/>
          </a:xfrm>
        </p:spPr>
        <p:txBody>
          <a:bodyPr anchor="t"/>
          <a:lstStyle>
            <a:lvl1pPr algn="l">
              <a:defRPr sz="2400"/>
            </a:lvl1pPr>
            <a:lvl2pPr algn="l">
              <a:defRPr sz="2000"/>
            </a:lvl2pPr>
            <a:lvl3pPr algn="l">
              <a:defRPr sz="1800"/>
            </a:lvl3pPr>
            <a:lvl4pPr algn="l">
              <a:defRPr sz="1600"/>
            </a:lvl4pPr>
            <a:lvl5pPr algn="l">
              <a:defRPr sz="16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BDB85F57-6490-4460-90DC-FC5EE5C36A66}" type="datetime1">
              <a:rPr lang="en-US" smtClean="0"/>
              <a:pPr/>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AFB2161-9FCA-498A-A51E-7B90071250E8}" type="datetime1">
              <a:rPr lang="en-US" smtClean="0"/>
              <a:pPr/>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Date Placeholder 1"/>
          <p:cNvSpPr>
            <a:spLocks noGrp="1"/>
          </p:cNvSpPr>
          <p:nvPr>
            <p:ph type="dt" sz="half" idx="10"/>
          </p:nvPr>
        </p:nvSpPr>
        <p:spPr/>
        <p:txBody>
          <a:bodyPr/>
          <a:lstStyle/>
          <a:p>
            <a:fld id="{9F5395AF-258B-4502-92DF-E211AA281B41}" type="datetime1">
              <a:rPr lang="en-US" smtClean="0"/>
              <a:pPr/>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538847" y="1447800"/>
            <a:ext cx="2971800" cy="4389120"/>
          </a:xfrm>
        </p:spPr>
        <p:txBody>
          <a:bodyPr lIns="91440"/>
          <a:lstStyle>
            <a:lvl1pPr marL="18288" marR="18288" indent="0">
              <a:spcBef>
                <a:spcPts val="0"/>
              </a:spcBef>
              <a:buNone/>
              <a:defRPr sz="1400">
                <a:solidFill>
                  <a:srgbClr val="FFFFFF"/>
                </a:solidFill>
              </a:defRPr>
            </a:lvl1pPr>
            <a:lvl2pPr>
              <a:buNone/>
              <a:defRPr sz="1200"/>
            </a:lvl2pPr>
            <a:lvl3pPr>
              <a:buNone/>
              <a:defRPr sz="1000"/>
            </a:lvl3pPr>
            <a:lvl4pPr>
              <a:buNone/>
              <a:defRPr sz="900"/>
            </a:lvl4pPr>
            <a:lvl5pPr>
              <a:buNone/>
              <a:defRPr sz="9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33400" y="1447800"/>
            <a:ext cx="4937760" cy="4389120"/>
          </a:xfrm>
        </p:spPr>
        <p:txBody>
          <a:bodyPr/>
          <a:lstStyle>
            <a:lvl1pPr>
              <a:defRPr sz="2800">
                <a:solidFill>
                  <a:srgbClr val="FFFFFF"/>
                </a:solidFill>
              </a:defRPr>
            </a:lvl1pPr>
            <a:lvl2pPr>
              <a:defRPr sz="2600">
                <a:solidFill>
                  <a:srgbClr val="FFFFFF"/>
                </a:solidFill>
              </a:defRPr>
            </a:lvl2pPr>
            <a:lvl3pPr>
              <a:defRPr sz="2400">
                <a:solidFill>
                  <a:srgbClr val="FFFFFF"/>
                </a:solidFill>
              </a:defRPr>
            </a:lvl3pPr>
            <a:lvl4pPr>
              <a:defRPr sz="2000">
                <a:solidFill>
                  <a:srgbClr val="FFFFFF"/>
                </a:solidFill>
              </a:defRPr>
            </a:lvl4pPr>
            <a:lvl5pPr>
              <a:defRPr sz="2000">
                <a:solidFill>
                  <a:srgbClr val="FFFFFF"/>
                </a:solidFill>
              </a:defRPr>
            </a:lvl5pPr>
            <a:lvl6pPr>
              <a:buNone/>
              <a:defRPr/>
            </a:lvl6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78FFA21-88D5-4090-AE34-A717F3009131}" type="datetime1">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4" name="Rounded Rectangle 13"/>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ounded Rectangle 10"/>
          <p:cNvSpPr/>
          <p:nvPr/>
        </p:nvSpPr>
        <p:spPr>
          <a:xfrm>
            <a:off x="6400800" y="434162"/>
            <a:ext cx="2324605" cy="4341329"/>
          </a:xfrm>
          <a:prstGeom prst="roundRect">
            <a:avLst>
              <a:gd name="adj" fmla="val 2127"/>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6462712" y="533400"/>
            <a:ext cx="2240280" cy="4211480"/>
          </a:xfrm>
        </p:spPr>
        <p:txBody>
          <a:bodyPr lIns="91440"/>
          <a:lstStyle>
            <a:lvl1pPr marL="45720" indent="0" algn="l">
              <a:spcBef>
                <a:spcPts val="0"/>
              </a:spcBef>
              <a:buNone/>
              <a:defRPr sz="1400"/>
            </a:lvl1pPr>
            <a:lvl2pPr>
              <a:defRPr sz="1200"/>
            </a:lvl2pPr>
            <a:lvl3pPr>
              <a:defRPr sz="1000"/>
            </a:lvl3pPr>
            <a:lvl4pPr>
              <a:defRPr sz="900"/>
            </a:lvl4pPr>
            <a:lvl5pPr>
              <a:defRPr sz="900"/>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5A654AA-2757-4A51-86CD-6D20456BDD0A}" type="datetime1">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9E71F-78A0-4868-970E-5692D76DECFE}" type="slidenum">
              <a:rPr lang="en-US" smtClean="0"/>
              <a:pPr/>
              <a:t>‹#›</a:t>
            </a:fld>
            <a:endParaRPr lang="en-US"/>
          </a:p>
        </p:txBody>
      </p:sp>
      <p:sp>
        <p:nvSpPr>
          <p:cNvPr id="3" name="Picture Placeholder 2"/>
          <p:cNvSpPr>
            <a:spLocks noGrp="1"/>
          </p:cNvSpPr>
          <p:nvPr>
            <p:ph type="pic" idx="1"/>
          </p:nvPr>
        </p:nvSpPr>
        <p:spPr>
          <a:xfrm>
            <a:off x="421480" y="435768"/>
            <a:ext cx="5989320" cy="4343400"/>
          </a:xfrm>
          <a:prstGeom prst="rect">
            <a:avLst/>
          </a:prstGeom>
          <a:solidFill>
            <a:schemeClr val="bg2">
              <a:shade val="10000"/>
            </a:schemeClr>
          </a:solidFill>
        </p:spPr>
        <p:txBody>
          <a:bodyPr/>
          <a:lstStyle>
            <a:lvl1pPr>
              <a:buNone/>
              <a:defRPr sz="3200"/>
            </a:lvl1pPr>
          </a:lstStyle>
          <a:p>
            <a:r>
              <a:rPr lang="tr-TR"/>
              <a:t>Resim eklemek için simgeye tıklayın</a:t>
            </a:r>
            <a:endParaRPr lang="en-US" dirty="0"/>
          </a:p>
        </p:txBody>
      </p:sp>
      <p:sp>
        <p:nvSpPr>
          <p:cNvPr id="9" name="Rectangle 8"/>
          <p:cNvSpPr/>
          <p:nvPr/>
        </p:nvSpPr>
        <p:spPr>
          <a:xfrm>
            <a:off x="6411357" y="386861"/>
            <a:ext cx="36576" cy="4443984"/>
          </a:xfrm>
          <a:prstGeom prst="rect">
            <a:avLst/>
          </a:prstGeom>
          <a:solidFill>
            <a:srgbClr val="FFFFFF"/>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27432" algn="l"/>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ounded Rectangle 9"/>
          <p:cNvSpPr/>
          <p:nvPr/>
        </p:nvSpPr>
        <p:spPr>
          <a:xfrm>
            <a:off x="320045" y="6060478"/>
            <a:ext cx="8503920" cy="457200"/>
          </a:xfrm>
          <a:prstGeom prst="roundRect">
            <a:avLst>
              <a:gd name="adj" fmla="val 33334"/>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a:outerShdw blurRad="76200" dist="50800" dir="5400000" algn="tl">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8500" cap="rnd" cmpd="sng" algn="ctr">
            <a:solidFill>
              <a:srgbClr val="302F2C">
                <a:tint val="100000"/>
                <a:satMod val="120000"/>
                <a:alpha val="37000"/>
              </a:srgb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2">
                  <a:shade val="48000"/>
                  <a:satMod val="150000"/>
                </a:schemeClr>
              </a:gs>
              <a:gs pos="55000">
                <a:schemeClr val="bg2">
                  <a:shade val="20000"/>
                  <a:satMod val="100000"/>
                </a:schemeClr>
              </a:gs>
              <a:gs pos="100000">
                <a:schemeClr val="bg2">
                  <a:shade val="5000"/>
                  <a:satMod val="100000"/>
                </a:schemeClr>
              </a:gs>
            </a:gsLst>
            <a:path path="circle">
              <a:fillToRect l="100000" t="350000" r="100000" b="100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3" name="Title Placeholder 12"/>
          <p:cNvSpPr>
            <a:spLocks noGrp="1"/>
          </p:cNvSpPr>
          <p:nvPr>
            <p:ph type="title"/>
          </p:nvPr>
        </p:nvSpPr>
        <p:spPr>
          <a:xfrm>
            <a:off x="502920" y="4992624"/>
            <a:ext cx="8183880" cy="1051560"/>
          </a:xfrm>
          <a:prstGeom prst="rect">
            <a:avLst/>
          </a:prstGeom>
        </p:spPr>
        <p:txBody>
          <a:bodyPr vert="horz" anchor="b">
            <a:normAutofit/>
          </a:bodyPr>
          <a:lstStyle/>
          <a:p>
            <a:r>
              <a:rPr lang="tr-TR"/>
              <a:t>Asıl başlık stilini düzenlemek için tıklayın</a:t>
            </a:r>
            <a:endParaRPr lang="en-US" dirty="0"/>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a:defRPr sz="1000">
                <a:solidFill>
                  <a:schemeClr val="bg2">
                    <a:shade val="50000"/>
                  </a:schemeClr>
                </a:solidFill>
              </a:defRPr>
            </a:lvl1pPr>
          </a:lstStyle>
          <a:p>
            <a:pPr algn="r"/>
            <a:fld id="{1BC102A9-C1B1-4354-89E4-F43472216A4F}" type="datetime1">
              <a:rPr lang="en-US" smtClean="0"/>
              <a:pPr algn="r"/>
              <a:t>3/16/2025</a:t>
            </a:fld>
            <a:endParaRPr lang="en-US" sz="1000" dirty="0">
              <a:solidFill>
                <a:schemeClr val="bg2">
                  <a:shade val="50000"/>
                </a:schemeClr>
              </a:solidFill>
            </a:endParaRPr>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a:defRPr sz="1000">
                <a:solidFill>
                  <a:schemeClr val="bg2">
                    <a:shade val="50000"/>
                  </a:schemeClr>
                </a:solidFill>
              </a:defRPr>
            </a:lvl1pPr>
          </a:lstStyle>
          <a:p>
            <a:pPr algn="l"/>
            <a:endParaRPr lang="en-US" sz="1000" dirty="0">
              <a:solidFill>
                <a:schemeClr val="bg2">
                  <a:shade val="50000"/>
                </a:schemeClr>
              </a:solidFill>
            </a:endParaRPr>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a:defRPr sz="1000">
                <a:solidFill>
                  <a:schemeClr val="bg2">
                    <a:shade val="50000"/>
                  </a:schemeClr>
                </a:solidFill>
              </a:defRPr>
            </a:lvl1pPr>
          </a:lstStyle>
          <a:p>
            <a:fld id="{E7F13AF2-DCC4-4842-96BC-1B9869901C37}" type="slidenum">
              <a:rPr lang="en-US" sz="1000" smtClean="0">
                <a:solidFill>
                  <a:schemeClr val="bg2">
                    <a:shade val="50000"/>
                  </a:schemeClr>
                </a:solidFill>
              </a:rPr>
              <a:pPr/>
              <a:t>‹#›</a:t>
            </a:fld>
            <a:endParaRPr lang="en-US" sz="1000">
              <a:solidFill>
                <a:schemeClr val="bg2">
                  <a:shade val="50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b="1" kern="1200">
          <a:solidFill>
            <a:schemeClr val="accent1">
              <a:tint val="88000"/>
              <a:satMod val="150000"/>
            </a:schemeClr>
          </a:solidFill>
          <a:effectLst>
            <a:outerShdw blurRad="12700" dist="12700" dir="5400000" algn="tl" rotWithShape="0">
              <a:srgbClr val="000000">
                <a:alpha val="40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sz="2800" kern="1200">
          <a:solidFill>
            <a:srgbClr val="FFFFFF"/>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sz="2400" kern="1200">
          <a:solidFill>
            <a:srgbClr val="FFFFFF"/>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sz="2200" kern="1200">
          <a:solidFill>
            <a:srgbClr val="FFFFFF"/>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sz="1900" kern="1200">
          <a:solidFill>
            <a:srgbClr val="FFFFFF"/>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sz="1800" kern="1200">
          <a:solidFill>
            <a:srgbClr val="FFFFFF"/>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sz="1700" kern="1200" baseline="0">
          <a:solidFill>
            <a:srgbClr val="FFFFFF"/>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sz="1500" kern="1200" baseline="0">
          <a:solidFill>
            <a:srgbClr val="FFFFFF"/>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sz="1500" kern="1200">
          <a:solidFill>
            <a:srgbClr val="FFFFFF"/>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3FED7-3495-7720-C368-5BFDB6687B8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AEB0AA4-2F9A-3D67-0F9F-4034DC2CB5F3}"/>
              </a:ext>
            </a:extLst>
          </p:cNvPr>
          <p:cNvSpPr>
            <a:spLocks noGrp="1"/>
          </p:cNvSpPr>
          <p:nvPr>
            <p:ph type="ctrTitle"/>
          </p:nvPr>
        </p:nvSpPr>
        <p:spPr>
          <a:xfrm>
            <a:off x="722376" y="908720"/>
            <a:ext cx="7772400" cy="1800200"/>
          </a:xfrm>
        </p:spPr>
        <p:txBody>
          <a:bodyPr>
            <a:normAutofit/>
          </a:bodyPr>
          <a:lstStyle/>
          <a:p>
            <a:r>
              <a:rPr lang="tr-TR" sz="4000" dirty="0"/>
              <a:t>Münferit </a:t>
            </a:r>
            <a:r>
              <a:rPr lang="tr-TR" sz="4000" dirty="0" err="1"/>
              <a:t>Delictumlar</a:t>
            </a:r>
            <a:br>
              <a:rPr lang="tr-TR" sz="4000" dirty="0"/>
            </a:br>
            <a:r>
              <a:rPr lang="tr-TR" sz="4000" dirty="0"/>
              <a:t> (Özel Suçlar)</a:t>
            </a:r>
          </a:p>
        </p:txBody>
      </p:sp>
      <p:sp>
        <p:nvSpPr>
          <p:cNvPr id="3" name="Rectangle 2">
            <a:extLst>
              <a:ext uri="{FF2B5EF4-FFF2-40B4-BE49-F238E27FC236}">
                <a16:creationId xmlns:a16="http://schemas.microsoft.com/office/drawing/2014/main" id="{7B861959-CBA0-D7AD-555B-7A41614BC127}"/>
              </a:ext>
            </a:extLst>
          </p:cNvPr>
          <p:cNvSpPr>
            <a:spLocks noGrp="1"/>
          </p:cNvSpPr>
          <p:nvPr>
            <p:ph type="subTitle" idx="1"/>
          </p:nvPr>
        </p:nvSpPr>
        <p:spPr/>
        <p:txBody>
          <a:bodyPr>
            <a:normAutofit/>
          </a:bodyPr>
          <a:lstStyle/>
          <a:p>
            <a:r>
              <a:rPr lang="tr-TR" sz="3600" dirty="0"/>
              <a:t>Genel Bilgi</a:t>
            </a:r>
          </a:p>
        </p:txBody>
      </p:sp>
    </p:spTree>
    <p:extLst>
      <p:ext uri="{BB962C8B-B14F-4D97-AF65-F5344CB8AC3E}">
        <p14:creationId xmlns:p14="http://schemas.microsoft.com/office/powerpoint/2010/main" val="243674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55" y="5247655"/>
            <a:ext cx="8074085" cy="629617"/>
          </a:xfrm>
          <a:solidFill>
            <a:schemeClr val="tx1">
              <a:lumMod val="65000"/>
              <a:lumOff val="35000"/>
            </a:schemeClr>
          </a:solidFill>
        </p:spPr>
        <p:txBody>
          <a:bodyPr>
            <a:noAutofit/>
          </a:bodyPr>
          <a:lstStyle/>
          <a:p>
            <a:r>
              <a:rPr lang="tr-TR" sz="2800" dirty="0">
                <a:solidFill>
                  <a:schemeClr val="accent1">
                    <a:lumMod val="20000"/>
                    <a:lumOff val="80000"/>
                  </a:schemeClr>
                </a:solidFill>
              </a:rPr>
              <a:t>Sınav Sorusu örnekleri</a:t>
            </a:r>
          </a:p>
        </p:txBody>
      </p:sp>
      <p:sp>
        <p:nvSpPr>
          <p:cNvPr id="3" name="Content Placeholder 2"/>
          <p:cNvSpPr>
            <a:spLocks noGrp="1"/>
          </p:cNvSpPr>
          <p:nvPr>
            <p:ph idx="1"/>
          </p:nvPr>
        </p:nvSpPr>
        <p:spPr>
          <a:xfrm>
            <a:off x="440419" y="548680"/>
            <a:ext cx="8245226" cy="4698975"/>
          </a:xfrm>
          <a:solidFill>
            <a:schemeClr val="tx2">
              <a:lumMod val="10000"/>
              <a:lumOff val="90000"/>
            </a:schemeClr>
          </a:solidFill>
        </p:spPr>
        <p:txBody>
          <a:bodyPr>
            <a:noAutofit/>
          </a:bodyPr>
          <a:lstStyle/>
          <a:p>
            <a:pPr marL="0" indent="0" algn="just">
              <a:spcAft>
                <a:spcPts val="600"/>
              </a:spcAft>
              <a:buNone/>
            </a:pPr>
            <a:r>
              <a:rPr lang="tr-TR" sz="1600" b="1" dirty="0">
                <a:solidFill>
                  <a:srgbClr val="C00000"/>
                </a:solidFill>
                <a:effectLst/>
                <a:ea typeface="Times New Roman" panose="02020603050405020304" pitchFamily="18" charset="0"/>
                <a:cs typeface="Times New Roman" panose="02020603050405020304" pitchFamily="18" charset="0"/>
              </a:rPr>
              <a:t>Soru 1. </a:t>
            </a:r>
            <a:r>
              <a:rPr lang="tr-TR" sz="1600" dirty="0">
                <a:solidFill>
                  <a:schemeClr val="tx2"/>
                </a:solidFill>
                <a:effectLst/>
                <a:ea typeface="Times New Roman" panose="02020603050405020304" pitchFamily="18" charset="0"/>
                <a:cs typeface="Times New Roman" panose="02020603050405020304" pitchFamily="18" charset="0"/>
              </a:rPr>
              <a:t>H, E'nin kölesini, E'nin bir malını çalıp kendisine getirmesi için teşvik etmiş, ikna etmeye çalışmıştır. Köle bu durumu efendisi E'ye bildirmiştir. E, H'yi bu suçtan dolayı yakalamak için kölesinin bu malı H'ye götürmesine izin vermiştir. H, hırsızlıktan dolayı sorumlu tutulabilir mi? Neden? Açıklayınız. </a:t>
            </a:r>
          </a:p>
          <a:p>
            <a:pPr marL="0" indent="0" algn="just">
              <a:spcAft>
                <a:spcPts val="600"/>
              </a:spcAft>
              <a:buNone/>
            </a:pPr>
            <a:r>
              <a:rPr lang="tr-TR" sz="1600" dirty="0">
                <a:solidFill>
                  <a:srgbClr val="C00000"/>
                </a:solidFill>
                <a:ea typeface="Times New Roman" panose="02020603050405020304" pitchFamily="18" charset="0"/>
                <a:cs typeface="Times New Roman" panose="02020603050405020304" pitchFamily="18" charset="0"/>
              </a:rPr>
              <a:t>H, hırsızlıktan sorumlu tutulamaz. Çünkü hırsızlık suçunun işlenebilmesi için malın gizlice ve malikinin iradesine aykırı olarak alınması gerekir. Somut olayda mal, malikin iradesiyle alındığı için hırsızlık suçu oluşmamıştır.</a:t>
            </a:r>
          </a:p>
          <a:p>
            <a:pPr marL="0" indent="0" algn="just">
              <a:spcAft>
                <a:spcPts val="600"/>
              </a:spcAft>
              <a:buNone/>
            </a:pPr>
            <a:r>
              <a:rPr lang="tr-TR" sz="1600" b="1" dirty="0">
                <a:solidFill>
                  <a:srgbClr val="C00000"/>
                </a:solidFill>
                <a:effectLst/>
                <a:ea typeface="Times New Roman" panose="02020603050405020304" pitchFamily="18" charset="0"/>
              </a:rPr>
              <a:t>Soru 2. </a:t>
            </a:r>
            <a:r>
              <a:rPr lang="tr-TR" sz="1600" dirty="0">
                <a:solidFill>
                  <a:schemeClr val="tx2"/>
                </a:solidFill>
                <a:effectLst/>
                <a:ea typeface="Times New Roman" panose="02020603050405020304" pitchFamily="18" charset="0"/>
              </a:rPr>
              <a:t>B, arkadaşı A’dan, su taşımak üzere katırını bir ay süreyle ücretsiz olarak kullanmak üzere istiyor, A da katırını arkadaşı B’ye veriyor. B, katırın güçlü kuvvetli </a:t>
            </a:r>
            <a:r>
              <a:rPr lang="tr-TR" sz="1600" dirty="0">
                <a:solidFill>
                  <a:schemeClr val="tx2"/>
                </a:solidFill>
              </a:rPr>
              <a:t>olması nedeniyle onu maden ocağına götürüyor ve maden ocağından kömür taşıyor. B, su taşımak üzere aldığı katırla maden taşıyabilir mi? Bu durumda B’ye karşı bir dava açılabilir mi?  </a:t>
            </a:r>
          </a:p>
          <a:p>
            <a:pPr marL="0" indent="0" algn="just">
              <a:spcAft>
                <a:spcPts val="600"/>
              </a:spcAft>
              <a:buNone/>
            </a:pPr>
            <a:r>
              <a:rPr lang="tr-TR" sz="1600" dirty="0">
                <a:solidFill>
                  <a:srgbClr val="C00000"/>
                </a:solidFill>
                <a:cs typeface="Times New Roman" panose="02020603050405020304" pitchFamily="18" charset="0"/>
              </a:rPr>
              <a:t>Ariyet alan B ile ariyet veren A’nın kullanım alanı olarak belirledikleri alan, katırla su taşımaktır. Ariyet alan, aldığı şeyi ariyet verenle uzlaştıkları alanda kullanabilir. Ariyet alan kasıtlı olarak kullanım amacının dışına çıkmışsa, bu durum, kullanma hırsızlığı suçunu oluşturduğu için, hırsızlıktan doğan dava açılabilir.</a:t>
            </a:r>
          </a:p>
        </p:txBody>
      </p:sp>
    </p:spTree>
    <p:extLst>
      <p:ext uri="{BB962C8B-B14F-4D97-AF65-F5344CB8AC3E}">
        <p14:creationId xmlns:p14="http://schemas.microsoft.com/office/powerpoint/2010/main" val="380750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2FF41-7099-CD0B-535D-DD7CFB9BAE2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DB8964F-8C0F-08E4-A757-B030B55879C8}"/>
              </a:ext>
            </a:extLst>
          </p:cNvPr>
          <p:cNvSpPr>
            <a:spLocks noGrp="1"/>
          </p:cNvSpPr>
          <p:nvPr>
            <p:ph type="ctrTitle"/>
          </p:nvPr>
        </p:nvSpPr>
        <p:spPr>
          <a:xfrm>
            <a:off x="813216" y="1012728"/>
            <a:ext cx="7772400" cy="2160240"/>
          </a:xfrm>
          <a:solidFill>
            <a:schemeClr val="accent6">
              <a:lumMod val="20000"/>
              <a:lumOff val="80000"/>
            </a:schemeClr>
          </a:solidFill>
        </p:spPr>
        <p:txBody>
          <a:bodyPr>
            <a:noAutofit/>
          </a:bodyPr>
          <a:lstStyle/>
          <a:p>
            <a:r>
              <a:rPr lang="tr-TR" sz="4800" dirty="0" err="1">
                <a:solidFill>
                  <a:schemeClr val="accent3">
                    <a:lumMod val="75000"/>
                  </a:schemeClr>
                </a:solidFill>
              </a:rPr>
              <a:t>Rapina</a:t>
            </a:r>
            <a:r>
              <a:rPr lang="tr-TR" sz="4800" dirty="0">
                <a:solidFill>
                  <a:schemeClr val="accent3">
                    <a:lumMod val="75000"/>
                  </a:schemeClr>
                </a:solidFill>
              </a:rPr>
              <a:t> (Gasp/Yağma)</a:t>
            </a:r>
          </a:p>
        </p:txBody>
      </p:sp>
      <p:sp>
        <p:nvSpPr>
          <p:cNvPr id="3" name="Rectangle 2">
            <a:extLst>
              <a:ext uri="{FF2B5EF4-FFF2-40B4-BE49-F238E27FC236}">
                <a16:creationId xmlns:a16="http://schemas.microsoft.com/office/drawing/2014/main" id="{72AE48F1-316C-1E76-475A-900E1C6ADE6B}"/>
              </a:ext>
            </a:extLst>
          </p:cNvPr>
          <p:cNvSpPr>
            <a:spLocks noGrp="1"/>
          </p:cNvSpPr>
          <p:nvPr>
            <p:ph type="subTitle" idx="1"/>
          </p:nvPr>
        </p:nvSpPr>
        <p:spPr>
          <a:xfrm>
            <a:off x="722376" y="3685032"/>
            <a:ext cx="7954080" cy="896096"/>
          </a:xfrm>
        </p:spPr>
        <p:txBody>
          <a:bodyPr>
            <a:normAutofit/>
          </a:bodyPr>
          <a:lstStyle/>
          <a:p>
            <a:endParaRPr lang="tr-TR" sz="3600" dirty="0"/>
          </a:p>
        </p:txBody>
      </p:sp>
    </p:spTree>
    <p:extLst>
      <p:ext uri="{BB962C8B-B14F-4D97-AF65-F5344CB8AC3E}">
        <p14:creationId xmlns:p14="http://schemas.microsoft.com/office/powerpoint/2010/main" val="406361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98302-BB7A-B8B8-9875-B29D76123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2D627-4B81-0B7E-A19D-6F9224207CCB}"/>
              </a:ext>
            </a:extLst>
          </p:cNvPr>
          <p:cNvSpPr>
            <a:spLocks noGrp="1"/>
          </p:cNvSpPr>
          <p:nvPr>
            <p:ph type="title"/>
          </p:nvPr>
        </p:nvSpPr>
        <p:spPr>
          <a:xfrm>
            <a:off x="503238" y="5301208"/>
            <a:ext cx="8029202" cy="576064"/>
          </a:xfrm>
          <a:solidFill>
            <a:schemeClr val="tx1">
              <a:lumMod val="65000"/>
              <a:lumOff val="35000"/>
            </a:schemeClr>
          </a:solidFill>
        </p:spPr>
        <p:txBody>
          <a:bodyPr>
            <a:noAutofit/>
          </a:bodyPr>
          <a:lstStyle/>
          <a:p>
            <a:r>
              <a:rPr lang="tr-TR" sz="2800" dirty="0" err="1">
                <a:solidFill>
                  <a:schemeClr val="accent1">
                    <a:lumMod val="20000"/>
                    <a:lumOff val="80000"/>
                  </a:schemeClr>
                </a:solidFill>
              </a:rPr>
              <a:t>Rapina</a:t>
            </a:r>
            <a:r>
              <a:rPr lang="tr-TR" sz="2800" dirty="0">
                <a:solidFill>
                  <a:schemeClr val="accent1">
                    <a:lumMod val="20000"/>
                    <a:lumOff val="80000"/>
                  </a:schemeClr>
                </a:solidFill>
              </a:rPr>
              <a:t> Kavramı ve Tarihsel Kökeni</a:t>
            </a:r>
          </a:p>
        </p:txBody>
      </p:sp>
      <p:sp>
        <p:nvSpPr>
          <p:cNvPr id="3" name="Content Placeholder 2">
            <a:extLst>
              <a:ext uri="{FF2B5EF4-FFF2-40B4-BE49-F238E27FC236}">
                <a16:creationId xmlns:a16="http://schemas.microsoft.com/office/drawing/2014/main" id="{90BDE475-8E1C-5D99-4A7F-B0C3FD6C648E}"/>
              </a:ext>
            </a:extLst>
          </p:cNvPr>
          <p:cNvSpPr>
            <a:spLocks noGrp="1"/>
          </p:cNvSpPr>
          <p:nvPr>
            <p:ph idx="1"/>
          </p:nvPr>
        </p:nvSpPr>
        <p:spPr>
          <a:xfrm>
            <a:off x="503238" y="530225"/>
            <a:ext cx="8137524" cy="4770983"/>
          </a:xfrm>
          <a:solidFill>
            <a:schemeClr val="tx2">
              <a:lumMod val="10000"/>
              <a:lumOff val="90000"/>
            </a:schemeClr>
          </a:solidFill>
        </p:spPr>
        <p:txBody>
          <a:bodyPr>
            <a:noAutofit/>
          </a:bodyPr>
          <a:lstStyle/>
          <a:p>
            <a:pPr algn="just">
              <a:spcBef>
                <a:spcPts val="600"/>
              </a:spcBef>
              <a:spcAft>
                <a:spcPts val="600"/>
              </a:spcAft>
            </a:pPr>
            <a:r>
              <a:rPr lang="tr-TR" sz="2400" dirty="0">
                <a:solidFill>
                  <a:schemeClr val="tx1"/>
                </a:solidFill>
                <a:ea typeface="Times New Roman" panose="02020603050405020304" pitchFamily="18" charset="0"/>
              </a:rPr>
              <a:t>T</a:t>
            </a:r>
            <a:r>
              <a:rPr lang="tr-TR" sz="2400" dirty="0">
                <a:solidFill>
                  <a:schemeClr val="tx1"/>
                </a:solidFill>
                <a:effectLst/>
                <a:ea typeface="Times New Roman" panose="02020603050405020304" pitchFamily="18" charset="0"/>
              </a:rPr>
              <a:t>arihsel temeli Eski Hukuk Dönemi’ne ait</a:t>
            </a:r>
          </a:p>
          <a:p>
            <a:pPr algn="just">
              <a:spcBef>
                <a:spcPts val="600"/>
              </a:spcBef>
              <a:spcAft>
                <a:spcPts val="600"/>
              </a:spcAft>
            </a:pPr>
            <a:r>
              <a:rPr lang="tr-TR" sz="2400" b="1" dirty="0">
                <a:solidFill>
                  <a:srgbClr val="C00000"/>
                </a:solidFill>
              </a:rPr>
              <a:t>On İki Levha Kanunu’na Göre:</a:t>
            </a:r>
          </a:p>
          <a:p>
            <a:pPr marL="720000" algn="just">
              <a:spcBef>
                <a:spcPts val="600"/>
              </a:spcBef>
              <a:spcAft>
                <a:spcPts val="600"/>
              </a:spcAft>
              <a:buFont typeface="Wingdings" panose="05000000000000000000" pitchFamily="2" charset="2"/>
              <a:buChar char="Ø"/>
            </a:pPr>
            <a:r>
              <a:rPr lang="tr-TR" sz="2400" dirty="0">
                <a:solidFill>
                  <a:schemeClr val="tx1"/>
                </a:solidFill>
                <a:ea typeface="Times New Roman" panose="02020603050405020304" pitchFamily="18" charset="0"/>
              </a:rPr>
              <a:t>Z</a:t>
            </a:r>
            <a:r>
              <a:rPr lang="tr-TR" sz="2400" dirty="0">
                <a:solidFill>
                  <a:schemeClr val="tx1"/>
                </a:solidFill>
                <a:effectLst/>
                <a:ea typeface="Times New Roman" panose="02020603050405020304" pitchFamily="18" charset="0"/>
              </a:rPr>
              <a:t>or kullanarak, şiddet uygulayarak, korkutularak bir kimsenin malının alınması </a:t>
            </a:r>
            <a:r>
              <a:rPr lang="tr-TR" sz="2400" dirty="0">
                <a:solidFill>
                  <a:schemeClr val="tx1"/>
                </a:solidFill>
              </a:rPr>
              <a:t>suçüstü hırsızlık fiiline </a:t>
            </a:r>
            <a:r>
              <a:rPr lang="tr-TR" sz="2400" dirty="0">
                <a:solidFill>
                  <a:schemeClr val="tx1"/>
                </a:solidFill>
                <a:effectLst/>
                <a:ea typeface="Times New Roman" panose="02020603050405020304" pitchFamily="18" charset="0"/>
              </a:rPr>
              <a:t>ilişkin dava ile takip edilmekte</a:t>
            </a:r>
            <a:endParaRPr lang="tr-TR" sz="2400" dirty="0">
              <a:solidFill>
                <a:schemeClr val="tx1"/>
              </a:solidFill>
            </a:endParaRPr>
          </a:p>
          <a:p>
            <a:pPr marL="720000" algn="just">
              <a:spcBef>
                <a:spcPts val="600"/>
              </a:spcBef>
              <a:spcAft>
                <a:spcPts val="600"/>
              </a:spcAft>
              <a:buFont typeface="Wingdings" panose="05000000000000000000" pitchFamily="2" charset="2"/>
              <a:buChar char="Ø"/>
            </a:pPr>
            <a:r>
              <a:rPr lang="tr-TR" sz="2400" dirty="0">
                <a:solidFill>
                  <a:schemeClr val="tx1"/>
                </a:solidFill>
                <a:ea typeface="Times New Roman" panose="02020603050405020304" pitchFamily="18" charset="0"/>
              </a:rPr>
              <a:t>S</a:t>
            </a:r>
            <a:r>
              <a:rPr lang="tr-TR" sz="2400" dirty="0">
                <a:solidFill>
                  <a:schemeClr val="tx1"/>
                </a:solidFill>
                <a:effectLst/>
                <a:ea typeface="Times New Roman" panose="02020603050405020304" pitchFamily="18" charset="0"/>
              </a:rPr>
              <a:t>ilah kullanarak ya da bir çete aracılığıyla bir başkasının taşınır malına zarar verilmesi mala verilen zarar suçuna ilişkin dava ile takip edilmekte</a:t>
            </a:r>
          </a:p>
        </p:txBody>
      </p:sp>
    </p:spTree>
    <p:extLst>
      <p:ext uri="{BB962C8B-B14F-4D97-AF65-F5344CB8AC3E}">
        <p14:creationId xmlns:p14="http://schemas.microsoft.com/office/powerpoint/2010/main" val="362955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A4E23-2837-8935-1A03-81ED05BC27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C92A9F-1495-ACEF-C646-77FD832C4E24}"/>
              </a:ext>
            </a:extLst>
          </p:cNvPr>
          <p:cNvSpPr>
            <a:spLocks noGrp="1"/>
          </p:cNvSpPr>
          <p:nvPr>
            <p:ph type="title"/>
          </p:nvPr>
        </p:nvSpPr>
        <p:spPr>
          <a:xfrm>
            <a:off x="503238" y="5301208"/>
            <a:ext cx="8029202" cy="576064"/>
          </a:xfrm>
          <a:solidFill>
            <a:schemeClr val="tx1">
              <a:lumMod val="65000"/>
              <a:lumOff val="35000"/>
            </a:schemeClr>
          </a:solidFill>
        </p:spPr>
        <p:txBody>
          <a:bodyPr>
            <a:noAutofit/>
          </a:bodyPr>
          <a:lstStyle/>
          <a:p>
            <a:r>
              <a:rPr lang="tr-TR" sz="2800" dirty="0" err="1">
                <a:solidFill>
                  <a:schemeClr val="accent1">
                    <a:lumMod val="20000"/>
                    <a:lumOff val="80000"/>
                  </a:schemeClr>
                </a:solidFill>
              </a:rPr>
              <a:t>Praetor</a:t>
            </a:r>
            <a:r>
              <a:rPr lang="tr-TR" sz="2800" dirty="0">
                <a:solidFill>
                  <a:schemeClr val="accent1">
                    <a:lumMod val="20000"/>
                    <a:lumOff val="80000"/>
                  </a:schemeClr>
                </a:solidFill>
              </a:rPr>
              <a:t> Hukukunda </a:t>
            </a:r>
            <a:r>
              <a:rPr lang="tr-TR" sz="2800" dirty="0" err="1">
                <a:solidFill>
                  <a:schemeClr val="accent1">
                    <a:lumMod val="20000"/>
                    <a:lumOff val="80000"/>
                  </a:schemeClr>
                </a:solidFill>
              </a:rPr>
              <a:t>Rapina</a:t>
            </a:r>
            <a:endParaRPr lang="tr-TR" sz="28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C5B4429E-257C-D730-6FB1-83CC75F411E1}"/>
              </a:ext>
            </a:extLst>
          </p:cNvPr>
          <p:cNvSpPr>
            <a:spLocks noGrp="1"/>
          </p:cNvSpPr>
          <p:nvPr>
            <p:ph idx="1"/>
          </p:nvPr>
        </p:nvSpPr>
        <p:spPr>
          <a:xfrm>
            <a:off x="503238" y="530225"/>
            <a:ext cx="8137524" cy="4770983"/>
          </a:xfrm>
          <a:solidFill>
            <a:schemeClr val="tx2">
              <a:lumMod val="10000"/>
              <a:lumOff val="90000"/>
            </a:schemeClr>
          </a:solidFill>
        </p:spPr>
        <p:txBody>
          <a:bodyPr>
            <a:noAutofit/>
          </a:bodyPr>
          <a:lstStyle/>
          <a:p>
            <a:pPr algn="just">
              <a:spcBef>
                <a:spcPts val="0"/>
              </a:spcBef>
            </a:pPr>
            <a:r>
              <a:rPr lang="tr-TR" sz="2000" dirty="0">
                <a:solidFill>
                  <a:schemeClr val="tx2"/>
                </a:solidFill>
                <a:ea typeface="Times New Roman" panose="02020603050405020304" pitchFamily="18" charset="0"/>
              </a:rPr>
              <a:t>Cumhuriyet Dönemi’nin sonlarına doğru gasp fiillerinin çok yaygınlaşması</a:t>
            </a:r>
          </a:p>
          <a:p>
            <a:pPr algn="just">
              <a:spcBef>
                <a:spcPts val="0"/>
              </a:spcBef>
            </a:pPr>
            <a:r>
              <a:rPr lang="tr-TR" sz="2000" dirty="0">
                <a:solidFill>
                  <a:schemeClr val="tx2"/>
                </a:solidFill>
                <a:effectLst/>
                <a:ea typeface="Times New Roman" panose="02020603050405020304" pitchFamily="18" charset="0"/>
              </a:rPr>
              <a:t>Gasp fiilinin ayrı bir suç olarak M.Ö. 76’da </a:t>
            </a:r>
            <a:r>
              <a:rPr lang="tr-TR" sz="2000" dirty="0">
                <a:solidFill>
                  <a:schemeClr val="tx2"/>
                </a:solidFill>
              </a:rPr>
              <a:t>yabancılar </a:t>
            </a:r>
            <a:r>
              <a:rPr lang="tr-TR" sz="2000" dirty="0" err="1">
                <a:solidFill>
                  <a:schemeClr val="tx2"/>
                </a:solidFill>
              </a:rPr>
              <a:t>praetor’u</a:t>
            </a:r>
            <a:r>
              <a:rPr lang="tr-TR" sz="2000" dirty="0">
                <a:solidFill>
                  <a:schemeClr val="tx2"/>
                </a:solidFill>
              </a:rPr>
              <a:t> taraf</a:t>
            </a:r>
            <a:r>
              <a:rPr lang="tr-TR" sz="2000" dirty="0">
                <a:solidFill>
                  <a:schemeClr val="tx2"/>
                </a:solidFill>
                <a:effectLst/>
                <a:ea typeface="Times New Roman" panose="02020603050405020304" pitchFamily="18" charset="0"/>
              </a:rPr>
              <a:t>ından</a:t>
            </a:r>
            <a:r>
              <a:rPr lang="tr-TR" sz="2000" dirty="0">
                <a:solidFill>
                  <a:schemeClr val="tx2"/>
                </a:solidFill>
                <a:ea typeface="Times New Roman" panose="02020603050405020304" pitchFamily="18" charset="0"/>
              </a:rPr>
              <a:t> </a:t>
            </a:r>
            <a:r>
              <a:rPr lang="tr-TR" sz="2000" dirty="0" err="1">
                <a:solidFill>
                  <a:schemeClr val="tx2"/>
                </a:solidFill>
                <a:ea typeface="Times New Roman" panose="02020603050405020304" pitchFamily="18" charset="0"/>
              </a:rPr>
              <a:t>edictum</a:t>
            </a:r>
            <a:r>
              <a:rPr lang="tr-TR" sz="2000" dirty="0">
                <a:solidFill>
                  <a:schemeClr val="tx2"/>
                </a:solidFill>
                <a:ea typeface="Times New Roman" panose="02020603050405020304" pitchFamily="18" charset="0"/>
              </a:rPr>
              <a:t> ile yeniden düzenlenmesi</a:t>
            </a:r>
          </a:p>
          <a:p>
            <a:pPr algn="just">
              <a:spcBef>
                <a:spcPts val="0"/>
              </a:spcBef>
            </a:pPr>
            <a:r>
              <a:rPr lang="tr-TR" sz="2000" dirty="0" err="1">
                <a:solidFill>
                  <a:schemeClr val="tx2"/>
                </a:solidFill>
              </a:rPr>
              <a:t>Edictum</a:t>
            </a:r>
            <a:r>
              <a:rPr lang="tr-TR" sz="2000" dirty="0">
                <a:solidFill>
                  <a:schemeClr val="tx2"/>
                </a:solidFill>
              </a:rPr>
              <a:t> ile ayrı bir suç olarak düzenlenen </a:t>
            </a:r>
            <a:r>
              <a:rPr lang="tr-TR" sz="2000" dirty="0" err="1">
                <a:solidFill>
                  <a:schemeClr val="tx2"/>
                </a:solidFill>
              </a:rPr>
              <a:t>rapina’nın</a:t>
            </a:r>
            <a:r>
              <a:rPr lang="tr-TR" sz="2000" dirty="0">
                <a:solidFill>
                  <a:schemeClr val="tx2"/>
                </a:solidFill>
              </a:rPr>
              <a:t> kapsamına giren fiiller:</a:t>
            </a:r>
          </a:p>
          <a:p>
            <a:pPr marL="720000" algn="just">
              <a:spcBef>
                <a:spcPts val="0"/>
              </a:spcBef>
              <a:buFont typeface="Wingdings" panose="05000000000000000000" pitchFamily="2" charset="2"/>
              <a:buChar char="Ø"/>
            </a:pPr>
            <a:r>
              <a:rPr lang="tr-TR" sz="2000" dirty="0">
                <a:solidFill>
                  <a:srgbClr val="C00000"/>
                </a:solidFill>
              </a:rPr>
              <a:t>Cebir ve şiddet kullanarak ya da korkutularak zorla başkasına ait taşınır bir malın ele geçirilmesi</a:t>
            </a:r>
          </a:p>
          <a:p>
            <a:pPr marL="720000" algn="just">
              <a:spcBef>
                <a:spcPts val="0"/>
              </a:spcBef>
              <a:buFont typeface="Wingdings" panose="05000000000000000000" pitchFamily="2" charset="2"/>
              <a:buChar char="Ø"/>
            </a:pPr>
            <a:r>
              <a:rPr lang="tr-TR" sz="2000" dirty="0">
                <a:solidFill>
                  <a:srgbClr val="C00000"/>
                </a:solidFill>
              </a:rPr>
              <a:t>Çete tarafından silah kullanılarak başkasının taşınır malına zarar verilmesi</a:t>
            </a:r>
          </a:p>
          <a:p>
            <a:pPr algn="just">
              <a:spcBef>
                <a:spcPts val="0"/>
              </a:spcBef>
            </a:pPr>
            <a:r>
              <a:rPr lang="tr-TR" sz="2000" dirty="0">
                <a:solidFill>
                  <a:schemeClr val="tx2"/>
                </a:solidFill>
              </a:rPr>
              <a:t>Fiilin işlendiği tarihten itibaren bir yıl içinde açılmışsa </a:t>
            </a:r>
            <a:r>
              <a:rPr lang="tr-TR" sz="2000" dirty="0" err="1">
                <a:solidFill>
                  <a:schemeClr val="tx2"/>
                </a:solidFill>
              </a:rPr>
              <a:t>gasbeden</a:t>
            </a:r>
            <a:r>
              <a:rPr lang="tr-TR" sz="2000" dirty="0">
                <a:solidFill>
                  <a:schemeClr val="tx2"/>
                </a:solidFill>
              </a:rPr>
              <a:t>, </a:t>
            </a:r>
            <a:r>
              <a:rPr lang="tr-TR" sz="2000" dirty="0" err="1">
                <a:solidFill>
                  <a:schemeClr val="tx2"/>
                </a:solidFill>
              </a:rPr>
              <a:t>gasbedilen</a:t>
            </a:r>
            <a:r>
              <a:rPr lang="tr-TR" sz="2000" dirty="0">
                <a:solidFill>
                  <a:schemeClr val="tx2"/>
                </a:solidFill>
              </a:rPr>
              <a:t> malın dört katı tutarında bir para cezasına mahkum edilmekte</a:t>
            </a:r>
          </a:p>
          <a:p>
            <a:pPr algn="just">
              <a:spcBef>
                <a:spcPts val="0"/>
              </a:spcBef>
            </a:pPr>
            <a:r>
              <a:rPr lang="tr-TR" sz="2000" dirty="0">
                <a:solidFill>
                  <a:schemeClr val="tx2"/>
                </a:solidFill>
              </a:rPr>
              <a:t>Bir yıl geçtikten sonra açılmışsa malın kendisi kadar bir para cezasına mahkum edilmekte</a:t>
            </a:r>
          </a:p>
          <a:p>
            <a:pPr algn="just">
              <a:spcBef>
                <a:spcPts val="0"/>
              </a:spcBef>
            </a:pPr>
            <a:endParaRPr lang="tr-TR" sz="2400" dirty="0">
              <a:solidFill>
                <a:schemeClr val="tx2"/>
              </a:solidFill>
              <a:ea typeface="Times New Roman" panose="02020603050405020304" pitchFamily="18" charset="0"/>
            </a:endParaRPr>
          </a:p>
          <a:p>
            <a:pPr algn="just">
              <a:spcBef>
                <a:spcPts val="0"/>
              </a:spcBef>
            </a:pPr>
            <a:endParaRPr lang="tr-TR" sz="2400" dirty="0">
              <a:solidFill>
                <a:schemeClr val="tx2"/>
              </a:solidFill>
              <a:effectLst/>
              <a:ea typeface="Times New Roman" panose="02020603050405020304" pitchFamily="18" charset="0"/>
            </a:endParaRPr>
          </a:p>
        </p:txBody>
      </p:sp>
    </p:spTree>
    <p:extLst>
      <p:ext uri="{BB962C8B-B14F-4D97-AF65-F5344CB8AC3E}">
        <p14:creationId xmlns:p14="http://schemas.microsoft.com/office/powerpoint/2010/main" val="2460033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53767-E484-878D-E044-54303B83094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7CF83A0-374A-26ED-CCD8-8765E31F923C}"/>
              </a:ext>
            </a:extLst>
          </p:cNvPr>
          <p:cNvSpPr>
            <a:spLocks noGrp="1"/>
          </p:cNvSpPr>
          <p:nvPr>
            <p:ph type="ctrTitle"/>
          </p:nvPr>
        </p:nvSpPr>
        <p:spPr>
          <a:xfrm>
            <a:off x="813216" y="1012728"/>
            <a:ext cx="7772400" cy="2160240"/>
          </a:xfrm>
          <a:solidFill>
            <a:schemeClr val="accent6">
              <a:lumMod val="20000"/>
              <a:lumOff val="80000"/>
            </a:schemeClr>
          </a:solidFill>
        </p:spPr>
        <p:txBody>
          <a:bodyPr>
            <a:noAutofit/>
          </a:bodyPr>
          <a:lstStyle/>
          <a:p>
            <a:r>
              <a:rPr lang="tr-TR" sz="4800" dirty="0">
                <a:solidFill>
                  <a:schemeClr val="accent3">
                    <a:lumMod val="75000"/>
                  </a:schemeClr>
                </a:solidFill>
              </a:rPr>
              <a:t>Mala Verilen Zarar (</a:t>
            </a:r>
            <a:r>
              <a:rPr lang="tr-TR" sz="4800" dirty="0" err="1">
                <a:solidFill>
                  <a:schemeClr val="accent3">
                    <a:lumMod val="75000"/>
                  </a:schemeClr>
                </a:solidFill>
              </a:rPr>
              <a:t>Damnum</a:t>
            </a:r>
            <a:r>
              <a:rPr lang="tr-TR" sz="4800" dirty="0">
                <a:solidFill>
                  <a:schemeClr val="accent3">
                    <a:lumMod val="75000"/>
                  </a:schemeClr>
                </a:solidFill>
              </a:rPr>
              <a:t> </a:t>
            </a:r>
            <a:r>
              <a:rPr lang="tr-TR" sz="4800" dirty="0" err="1">
                <a:solidFill>
                  <a:schemeClr val="accent3">
                    <a:lumMod val="75000"/>
                  </a:schemeClr>
                </a:solidFill>
              </a:rPr>
              <a:t>Iniuria</a:t>
            </a:r>
            <a:r>
              <a:rPr lang="tr-TR" sz="4800" dirty="0">
                <a:solidFill>
                  <a:schemeClr val="accent3">
                    <a:lumMod val="75000"/>
                  </a:schemeClr>
                </a:solidFill>
              </a:rPr>
              <a:t> </a:t>
            </a:r>
            <a:r>
              <a:rPr lang="tr-TR" sz="4800" dirty="0" err="1">
                <a:solidFill>
                  <a:schemeClr val="accent3">
                    <a:lumMod val="75000"/>
                  </a:schemeClr>
                </a:solidFill>
              </a:rPr>
              <a:t>Datum</a:t>
            </a:r>
            <a:r>
              <a:rPr lang="tr-TR" sz="4800" dirty="0">
                <a:solidFill>
                  <a:schemeClr val="accent3">
                    <a:lumMod val="75000"/>
                  </a:schemeClr>
                </a:solidFill>
              </a:rPr>
              <a:t>)</a:t>
            </a:r>
          </a:p>
        </p:txBody>
      </p:sp>
      <p:sp>
        <p:nvSpPr>
          <p:cNvPr id="3" name="Rectangle 2">
            <a:extLst>
              <a:ext uri="{FF2B5EF4-FFF2-40B4-BE49-F238E27FC236}">
                <a16:creationId xmlns:a16="http://schemas.microsoft.com/office/drawing/2014/main" id="{E5C11306-C064-5BDD-D102-8D6F905517E1}"/>
              </a:ext>
            </a:extLst>
          </p:cNvPr>
          <p:cNvSpPr>
            <a:spLocks noGrp="1"/>
          </p:cNvSpPr>
          <p:nvPr>
            <p:ph type="subTitle" idx="1"/>
          </p:nvPr>
        </p:nvSpPr>
        <p:spPr>
          <a:xfrm>
            <a:off x="722376" y="3685032"/>
            <a:ext cx="7954080" cy="896096"/>
          </a:xfrm>
        </p:spPr>
        <p:txBody>
          <a:bodyPr>
            <a:normAutofit/>
          </a:bodyPr>
          <a:lstStyle/>
          <a:p>
            <a:endParaRPr lang="tr-TR" sz="3600" dirty="0"/>
          </a:p>
        </p:txBody>
      </p:sp>
    </p:spTree>
    <p:extLst>
      <p:ext uri="{BB962C8B-B14F-4D97-AF65-F5344CB8AC3E}">
        <p14:creationId xmlns:p14="http://schemas.microsoft.com/office/powerpoint/2010/main" val="3710693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B099-E9C1-C71F-D6D1-76F2F07B5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B261E-6DD5-04A2-6224-064B6C4E1162}"/>
              </a:ext>
            </a:extLst>
          </p:cNvPr>
          <p:cNvSpPr>
            <a:spLocks noGrp="1"/>
          </p:cNvSpPr>
          <p:nvPr>
            <p:ph type="title"/>
          </p:nvPr>
        </p:nvSpPr>
        <p:spPr>
          <a:xfrm>
            <a:off x="503238" y="5301208"/>
            <a:ext cx="8029202" cy="576064"/>
          </a:xfrm>
          <a:solidFill>
            <a:schemeClr val="tx1">
              <a:lumMod val="65000"/>
              <a:lumOff val="35000"/>
            </a:schemeClr>
          </a:solidFill>
        </p:spPr>
        <p:txBody>
          <a:bodyPr>
            <a:noAutofit/>
          </a:bodyPr>
          <a:lstStyle/>
          <a:p>
            <a:r>
              <a:rPr lang="tr-TR" sz="2200" dirty="0">
                <a:solidFill>
                  <a:schemeClr val="accent1">
                    <a:lumMod val="20000"/>
                    <a:lumOff val="80000"/>
                  </a:schemeClr>
                </a:solidFill>
              </a:rPr>
              <a:t>On İki Levha Kanunu’nda </a:t>
            </a:r>
            <a:r>
              <a:rPr lang="tr-TR" sz="2200" dirty="0" err="1">
                <a:solidFill>
                  <a:schemeClr val="accent1">
                    <a:lumMod val="20000"/>
                    <a:lumOff val="80000"/>
                  </a:schemeClr>
                </a:solidFill>
              </a:rPr>
              <a:t>damnum</a:t>
            </a:r>
            <a:r>
              <a:rPr lang="tr-TR" sz="2200" dirty="0">
                <a:solidFill>
                  <a:schemeClr val="accent1">
                    <a:lumMod val="20000"/>
                    <a:lumOff val="80000"/>
                  </a:schemeClr>
                </a:solidFill>
              </a:rPr>
              <a:t> </a:t>
            </a:r>
            <a:r>
              <a:rPr lang="tr-TR" sz="2200" dirty="0" err="1">
                <a:solidFill>
                  <a:schemeClr val="accent1">
                    <a:lumMod val="20000"/>
                    <a:lumOff val="80000"/>
                  </a:schemeClr>
                </a:solidFill>
              </a:rPr>
              <a:t>iniuria</a:t>
            </a:r>
            <a:r>
              <a:rPr lang="tr-TR" sz="2200" dirty="0">
                <a:solidFill>
                  <a:schemeClr val="accent1">
                    <a:lumMod val="20000"/>
                    <a:lumOff val="80000"/>
                  </a:schemeClr>
                </a:solidFill>
              </a:rPr>
              <a:t> </a:t>
            </a:r>
            <a:r>
              <a:rPr lang="tr-TR" sz="2200" dirty="0" err="1">
                <a:solidFill>
                  <a:schemeClr val="accent1">
                    <a:lumMod val="20000"/>
                    <a:lumOff val="80000"/>
                  </a:schemeClr>
                </a:solidFill>
              </a:rPr>
              <a:t>datum</a:t>
            </a:r>
            <a:endParaRPr lang="tr-TR" sz="22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9FC0CF36-5322-7B32-13A6-5022C134F46F}"/>
              </a:ext>
            </a:extLst>
          </p:cNvPr>
          <p:cNvSpPr>
            <a:spLocks noGrp="1"/>
          </p:cNvSpPr>
          <p:nvPr>
            <p:ph idx="1"/>
          </p:nvPr>
        </p:nvSpPr>
        <p:spPr>
          <a:xfrm>
            <a:off x="503238" y="530225"/>
            <a:ext cx="8029202" cy="4770983"/>
          </a:xfrm>
          <a:solidFill>
            <a:schemeClr val="tx2">
              <a:lumMod val="10000"/>
              <a:lumOff val="90000"/>
            </a:schemeClr>
          </a:solidFill>
        </p:spPr>
        <p:txBody>
          <a:bodyPr>
            <a:noAutofit/>
          </a:bodyPr>
          <a:lstStyle/>
          <a:p>
            <a:pPr algn="just">
              <a:spcBef>
                <a:spcPts val="0"/>
              </a:spcBef>
            </a:pPr>
            <a:r>
              <a:rPr lang="tr-TR" sz="1750" dirty="0">
                <a:solidFill>
                  <a:schemeClr val="tx2"/>
                </a:solidFill>
                <a:ea typeface="Times New Roman" panose="02020603050405020304" pitchFamily="18" charset="0"/>
              </a:rPr>
              <a:t>D</a:t>
            </a:r>
            <a:r>
              <a:rPr lang="tr-TR" sz="1750" dirty="0">
                <a:solidFill>
                  <a:schemeClr val="tx2"/>
                </a:solidFill>
                <a:effectLst/>
                <a:ea typeface="Times New Roman" panose="02020603050405020304" pitchFamily="18" charset="0"/>
              </a:rPr>
              <a:t>önemin tarımsal yapısından kaynaklanan bir dizi özel olguya dayanan münferit davalarla mala verilen zarara ilişkin düzenlemeler mevcut</a:t>
            </a:r>
          </a:p>
          <a:p>
            <a:pPr marL="720000" algn="just">
              <a:spcBef>
                <a:spcPts val="0"/>
              </a:spcBef>
              <a:buFont typeface="Wingdings" panose="05000000000000000000" pitchFamily="2" charset="2"/>
              <a:buChar char="Ø"/>
            </a:pPr>
            <a:r>
              <a:rPr lang="tr-TR" sz="1750" b="1" dirty="0" err="1">
                <a:solidFill>
                  <a:srgbClr val="C00000"/>
                </a:solidFill>
              </a:rPr>
              <a:t>Actio</a:t>
            </a:r>
            <a:r>
              <a:rPr lang="tr-TR" sz="1750" b="1" dirty="0">
                <a:solidFill>
                  <a:srgbClr val="C00000"/>
                </a:solidFill>
              </a:rPr>
              <a:t> de </a:t>
            </a:r>
            <a:r>
              <a:rPr lang="tr-TR" sz="1750" b="1" dirty="0" err="1">
                <a:solidFill>
                  <a:srgbClr val="C00000"/>
                </a:solidFill>
              </a:rPr>
              <a:t>pauperie</a:t>
            </a:r>
            <a:r>
              <a:rPr lang="tr-TR" sz="1750" b="1" dirty="0">
                <a:solidFill>
                  <a:srgbClr val="C00000"/>
                </a:solidFill>
              </a:rPr>
              <a:t>: </a:t>
            </a:r>
            <a:r>
              <a:rPr lang="tr-TR" sz="1750" dirty="0">
                <a:solidFill>
                  <a:schemeClr val="tx1"/>
                </a:solidFill>
              </a:rPr>
              <a:t>Dört ayaklı evcil hayvanın insana ya da mala verdiği zararda açılan dava</a:t>
            </a:r>
          </a:p>
          <a:p>
            <a:pPr marL="720000" algn="just">
              <a:spcBef>
                <a:spcPts val="0"/>
              </a:spcBef>
              <a:buFont typeface="Wingdings" panose="05000000000000000000" pitchFamily="2" charset="2"/>
              <a:buChar char="Ø"/>
            </a:pPr>
            <a:r>
              <a:rPr lang="tr-TR" sz="1750" b="1" dirty="0" err="1">
                <a:solidFill>
                  <a:srgbClr val="C00000"/>
                </a:solidFill>
              </a:rPr>
              <a:t>Actio</a:t>
            </a:r>
            <a:r>
              <a:rPr lang="tr-TR" sz="1750" b="1" dirty="0">
                <a:solidFill>
                  <a:srgbClr val="C00000"/>
                </a:solidFill>
              </a:rPr>
              <a:t> de </a:t>
            </a:r>
            <a:r>
              <a:rPr lang="tr-TR" sz="1750" b="1" dirty="0" err="1">
                <a:solidFill>
                  <a:srgbClr val="C00000"/>
                </a:solidFill>
              </a:rPr>
              <a:t>pastu</a:t>
            </a:r>
            <a:r>
              <a:rPr lang="tr-TR" sz="1750" b="1" dirty="0">
                <a:solidFill>
                  <a:srgbClr val="C00000"/>
                </a:solidFill>
              </a:rPr>
              <a:t> </a:t>
            </a:r>
            <a:r>
              <a:rPr lang="tr-TR" sz="1750" b="1" dirty="0" err="1">
                <a:solidFill>
                  <a:srgbClr val="C00000"/>
                </a:solidFill>
              </a:rPr>
              <a:t>pecoris</a:t>
            </a:r>
            <a:r>
              <a:rPr lang="tr-TR" sz="1750" b="1" dirty="0">
                <a:solidFill>
                  <a:srgbClr val="C00000"/>
                </a:solidFill>
              </a:rPr>
              <a:t>: </a:t>
            </a:r>
            <a:r>
              <a:rPr lang="tr-TR" sz="1750" dirty="0">
                <a:solidFill>
                  <a:schemeClr val="tx1"/>
                </a:solidFill>
              </a:rPr>
              <a:t>Başkasının tarlasında otlayan ekinine, otlağına zarar veren dört ayaklı evcil hayvanın malikine karşı açılan dava</a:t>
            </a:r>
          </a:p>
          <a:p>
            <a:pPr marL="720000" algn="just">
              <a:spcBef>
                <a:spcPts val="0"/>
              </a:spcBef>
              <a:buFont typeface="Wingdings" panose="05000000000000000000" pitchFamily="2" charset="2"/>
              <a:buChar char="Ø"/>
            </a:pPr>
            <a:r>
              <a:rPr lang="tr-TR" sz="1750" b="1" dirty="0" err="1">
                <a:solidFill>
                  <a:srgbClr val="C00000"/>
                </a:solidFill>
              </a:rPr>
              <a:t>Actio</a:t>
            </a:r>
            <a:r>
              <a:rPr lang="tr-TR" sz="1750" b="1" dirty="0">
                <a:solidFill>
                  <a:srgbClr val="C00000"/>
                </a:solidFill>
              </a:rPr>
              <a:t> de </a:t>
            </a:r>
            <a:r>
              <a:rPr lang="tr-TR" sz="1750" b="1" dirty="0" err="1">
                <a:solidFill>
                  <a:srgbClr val="C00000"/>
                </a:solidFill>
              </a:rPr>
              <a:t>arboribus</a:t>
            </a:r>
            <a:r>
              <a:rPr lang="tr-TR" sz="1750" b="1" dirty="0">
                <a:solidFill>
                  <a:srgbClr val="C00000"/>
                </a:solidFill>
              </a:rPr>
              <a:t> </a:t>
            </a:r>
            <a:r>
              <a:rPr lang="tr-TR" sz="1750" b="1" dirty="0" err="1">
                <a:solidFill>
                  <a:srgbClr val="C00000"/>
                </a:solidFill>
              </a:rPr>
              <a:t>sucisis</a:t>
            </a:r>
            <a:r>
              <a:rPr lang="tr-TR" sz="1750" b="1" dirty="0">
                <a:solidFill>
                  <a:srgbClr val="C00000"/>
                </a:solidFill>
              </a:rPr>
              <a:t>: </a:t>
            </a:r>
            <a:r>
              <a:rPr lang="tr-TR" sz="1750" dirty="0">
                <a:solidFill>
                  <a:schemeClr val="tx1"/>
                </a:solidFill>
              </a:rPr>
              <a:t>Başkasının ağaçlarını kesen veya ağaçların meyvelerini toplayan kimseye karşı açılan dava</a:t>
            </a:r>
          </a:p>
          <a:p>
            <a:pPr marL="720000" algn="just">
              <a:spcBef>
                <a:spcPts val="0"/>
              </a:spcBef>
              <a:buFont typeface="Wingdings" panose="05000000000000000000" pitchFamily="2" charset="2"/>
              <a:buChar char="Ø"/>
            </a:pPr>
            <a:r>
              <a:rPr lang="tr-TR" sz="1750" b="1" dirty="0" err="1">
                <a:solidFill>
                  <a:srgbClr val="C00000"/>
                </a:solidFill>
              </a:rPr>
              <a:t>Actio</a:t>
            </a:r>
            <a:r>
              <a:rPr lang="tr-TR" sz="1750" b="1" dirty="0">
                <a:solidFill>
                  <a:srgbClr val="C00000"/>
                </a:solidFill>
              </a:rPr>
              <a:t> de </a:t>
            </a:r>
            <a:r>
              <a:rPr lang="tr-TR" sz="1750" b="1" dirty="0" err="1">
                <a:solidFill>
                  <a:srgbClr val="C00000"/>
                </a:solidFill>
              </a:rPr>
              <a:t>aedibus</a:t>
            </a:r>
            <a:r>
              <a:rPr lang="tr-TR" sz="1750" b="1" dirty="0">
                <a:solidFill>
                  <a:srgbClr val="C00000"/>
                </a:solidFill>
              </a:rPr>
              <a:t> </a:t>
            </a:r>
            <a:r>
              <a:rPr lang="tr-TR" sz="1750" b="1" dirty="0" err="1">
                <a:solidFill>
                  <a:srgbClr val="C00000"/>
                </a:solidFill>
              </a:rPr>
              <a:t>incensis</a:t>
            </a:r>
            <a:r>
              <a:rPr lang="tr-TR" sz="1750" b="1" dirty="0">
                <a:solidFill>
                  <a:srgbClr val="C00000"/>
                </a:solidFill>
              </a:rPr>
              <a:t>: </a:t>
            </a:r>
            <a:r>
              <a:rPr lang="tr-TR" sz="1750" dirty="0">
                <a:solidFill>
                  <a:schemeClr val="tx1"/>
                </a:solidFill>
              </a:rPr>
              <a:t>Başkasının evini ya da harmanını gündüz yakan kimseye karşı açılan dava</a:t>
            </a:r>
          </a:p>
          <a:p>
            <a:pPr algn="just">
              <a:spcBef>
                <a:spcPts val="0"/>
              </a:spcBef>
            </a:pPr>
            <a:r>
              <a:rPr lang="tr-TR" sz="1750" dirty="0">
                <a:solidFill>
                  <a:schemeClr val="tx1"/>
                </a:solidFill>
              </a:rPr>
              <a:t>Kölelerin henüz mal olarak kabul edilmediği dönem</a:t>
            </a:r>
          </a:p>
          <a:p>
            <a:pPr marL="720000" algn="just">
              <a:spcBef>
                <a:spcPts val="0"/>
              </a:spcBef>
              <a:buFont typeface="Wingdings" panose="05000000000000000000" pitchFamily="2" charset="2"/>
              <a:buChar char="Ø"/>
            </a:pPr>
            <a:r>
              <a:rPr lang="tr-TR" sz="1750" dirty="0">
                <a:solidFill>
                  <a:schemeClr val="tx1"/>
                </a:solidFill>
              </a:rPr>
              <a:t>Başkasının kölesinin öldürülmesi adam öldürme suçu </a:t>
            </a:r>
          </a:p>
          <a:p>
            <a:pPr marL="720000" algn="just">
              <a:spcBef>
                <a:spcPts val="0"/>
              </a:spcBef>
              <a:buFont typeface="Wingdings" panose="05000000000000000000" pitchFamily="2" charset="2"/>
              <a:buChar char="Ø"/>
            </a:pPr>
            <a:r>
              <a:rPr lang="tr-TR" sz="1750" dirty="0">
                <a:solidFill>
                  <a:schemeClr val="tx1"/>
                </a:solidFill>
              </a:rPr>
              <a:t>Kölenin bedensel bütünlüğünün ihlali </a:t>
            </a:r>
            <a:r>
              <a:rPr lang="tr-TR" sz="1750" dirty="0" err="1">
                <a:solidFill>
                  <a:schemeClr val="tx1"/>
                </a:solidFill>
              </a:rPr>
              <a:t>iniuria</a:t>
            </a:r>
            <a:r>
              <a:rPr lang="tr-TR" sz="1750" dirty="0">
                <a:solidFill>
                  <a:schemeClr val="tx1"/>
                </a:solidFill>
              </a:rPr>
              <a:t> kapsamında</a:t>
            </a:r>
          </a:p>
          <a:p>
            <a:pPr marL="720000" algn="just">
              <a:spcBef>
                <a:spcPts val="0"/>
              </a:spcBef>
              <a:buFont typeface="Wingdings" panose="05000000000000000000" pitchFamily="2" charset="2"/>
              <a:buChar char="Ø"/>
            </a:pPr>
            <a:r>
              <a:rPr lang="tr-TR" sz="1750" dirty="0">
                <a:solidFill>
                  <a:schemeClr val="tx1"/>
                </a:solidFill>
              </a:rPr>
              <a:t>Köleye tokat atılması, ırzına geçilmesi efendisine hakaret olarak değerlendirilmekte ve </a:t>
            </a:r>
            <a:r>
              <a:rPr lang="tr-TR" sz="1750" dirty="0" err="1">
                <a:solidFill>
                  <a:schemeClr val="tx1"/>
                </a:solidFill>
              </a:rPr>
              <a:t>iniuria</a:t>
            </a:r>
            <a:r>
              <a:rPr lang="tr-TR" sz="1750" dirty="0">
                <a:solidFill>
                  <a:schemeClr val="tx1"/>
                </a:solidFill>
              </a:rPr>
              <a:t> kapsamında</a:t>
            </a:r>
          </a:p>
        </p:txBody>
      </p:sp>
    </p:spTree>
    <p:extLst>
      <p:ext uri="{BB962C8B-B14F-4D97-AF65-F5344CB8AC3E}">
        <p14:creationId xmlns:p14="http://schemas.microsoft.com/office/powerpoint/2010/main" val="3792146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E8240-6C1E-0DF1-373E-AE402E0B84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7706F-43DC-DA12-494B-3CC02A6FBCE0}"/>
              </a:ext>
            </a:extLst>
          </p:cNvPr>
          <p:cNvSpPr>
            <a:spLocks noGrp="1"/>
          </p:cNvSpPr>
          <p:nvPr>
            <p:ph type="title"/>
          </p:nvPr>
        </p:nvSpPr>
        <p:spPr>
          <a:xfrm>
            <a:off x="503238" y="5301208"/>
            <a:ext cx="8029202" cy="576064"/>
          </a:xfrm>
          <a:solidFill>
            <a:schemeClr val="tx1">
              <a:lumMod val="65000"/>
              <a:lumOff val="35000"/>
            </a:schemeClr>
          </a:solidFill>
        </p:spPr>
        <p:txBody>
          <a:bodyPr>
            <a:noAutofit/>
          </a:bodyPr>
          <a:lstStyle/>
          <a:p>
            <a:r>
              <a:rPr lang="tr-TR" sz="2200" dirty="0" err="1">
                <a:solidFill>
                  <a:schemeClr val="accent1">
                    <a:lumMod val="20000"/>
                    <a:lumOff val="80000"/>
                  </a:schemeClr>
                </a:solidFill>
              </a:rPr>
              <a:t>Lex</a:t>
            </a:r>
            <a:r>
              <a:rPr lang="tr-TR" sz="2200" dirty="0">
                <a:solidFill>
                  <a:schemeClr val="accent1">
                    <a:lumMod val="20000"/>
                    <a:lumOff val="80000"/>
                  </a:schemeClr>
                </a:solidFill>
              </a:rPr>
              <a:t> </a:t>
            </a:r>
            <a:r>
              <a:rPr lang="tr-TR" sz="2200" dirty="0" err="1">
                <a:solidFill>
                  <a:schemeClr val="accent1">
                    <a:lumMod val="20000"/>
                    <a:lumOff val="80000"/>
                  </a:schemeClr>
                </a:solidFill>
              </a:rPr>
              <a:t>Aquilia’da</a:t>
            </a:r>
            <a:r>
              <a:rPr lang="tr-TR" sz="2200" dirty="0">
                <a:solidFill>
                  <a:schemeClr val="accent1">
                    <a:lumMod val="20000"/>
                    <a:lumOff val="80000"/>
                  </a:schemeClr>
                </a:solidFill>
              </a:rPr>
              <a:t> Mala Verilen Zarar</a:t>
            </a:r>
          </a:p>
        </p:txBody>
      </p:sp>
      <p:sp>
        <p:nvSpPr>
          <p:cNvPr id="3" name="Content Placeholder 2">
            <a:extLst>
              <a:ext uri="{FF2B5EF4-FFF2-40B4-BE49-F238E27FC236}">
                <a16:creationId xmlns:a16="http://schemas.microsoft.com/office/drawing/2014/main" id="{994EBAA2-F102-AB7C-7357-5BB17EDC6AD3}"/>
              </a:ext>
            </a:extLst>
          </p:cNvPr>
          <p:cNvSpPr>
            <a:spLocks noGrp="1"/>
          </p:cNvSpPr>
          <p:nvPr>
            <p:ph idx="1"/>
          </p:nvPr>
        </p:nvSpPr>
        <p:spPr>
          <a:xfrm>
            <a:off x="503238" y="530225"/>
            <a:ext cx="8029202" cy="4770983"/>
          </a:xfrm>
          <a:solidFill>
            <a:schemeClr val="tx2">
              <a:lumMod val="10000"/>
              <a:lumOff val="90000"/>
            </a:schemeClr>
          </a:solidFill>
        </p:spPr>
        <p:txBody>
          <a:bodyPr>
            <a:noAutofit/>
          </a:bodyPr>
          <a:lstStyle/>
          <a:p>
            <a:pPr algn="just">
              <a:spcAft>
                <a:spcPts val="600"/>
              </a:spcAft>
            </a:pPr>
            <a:r>
              <a:rPr lang="tr-TR" sz="1900" dirty="0">
                <a:solidFill>
                  <a:schemeClr val="tx2"/>
                </a:solidFill>
              </a:rPr>
              <a:t>M.Ö. 287’de </a:t>
            </a:r>
            <a:r>
              <a:rPr lang="tr-TR" sz="1900" dirty="0" err="1">
                <a:solidFill>
                  <a:schemeClr val="tx2"/>
                </a:solidFill>
              </a:rPr>
              <a:t>Plebiscitum</a:t>
            </a:r>
            <a:r>
              <a:rPr lang="tr-TR" sz="1900" dirty="0">
                <a:solidFill>
                  <a:schemeClr val="tx2"/>
                </a:solidFill>
              </a:rPr>
              <a:t> olarak çıkarılan </a:t>
            </a:r>
            <a:r>
              <a:rPr lang="tr-TR" sz="1900" dirty="0" err="1">
                <a:solidFill>
                  <a:schemeClr val="tx2"/>
                </a:solidFill>
              </a:rPr>
              <a:t>Lex</a:t>
            </a:r>
            <a:r>
              <a:rPr lang="tr-TR" sz="1900" dirty="0">
                <a:solidFill>
                  <a:schemeClr val="tx2"/>
                </a:solidFill>
              </a:rPr>
              <a:t> </a:t>
            </a:r>
            <a:r>
              <a:rPr lang="tr-TR" sz="1900" dirty="0" err="1">
                <a:solidFill>
                  <a:schemeClr val="tx2"/>
                </a:solidFill>
              </a:rPr>
              <a:t>Aquilia</a:t>
            </a:r>
            <a:r>
              <a:rPr lang="tr-TR" sz="1900" dirty="0">
                <a:solidFill>
                  <a:schemeClr val="tx2"/>
                </a:solidFill>
              </a:rPr>
              <a:t> sınıf mücadelesinin ürünü</a:t>
            </a:r>
          </a:p>
          <a:p>
            <a:pPr algn="just">
              <a:spcAft>
                <a:spcPts val="600"/>
              </a:spcAft>
            </a:pPr>
            <a:r>
              <a:rPr lang="tr-TR" sz="1900" dirty="0" err="1">
                <a:solidFill>
                  <a:schemeClr val="tx2"/>
                </a:solidFill>
              </a:rPr>
              <a:t>Lex</a:t>
            </a:r>
            <a:r>
              <a:rPr lang="tr-TR" sz="1900" dirty="0">
                <a:solidFill>
                  <a:schemeClr val="tx2"/>
                </a:solidFill>
              </a:rPr>
              <a:t> </a:t>
            </a:r>
            <a:r>
              <a:rPr lang="tr-TR" sz="1900" dirty="0" err="1">
                <a:solidFill>
                  <a:schemeClr val="tx2"/>
                </a:solidFill>
              </a:rPr>
              <a:t>Aquilia’nın</a:t>
            </a:r>
            <a:r>
              <a:rPr lang="tr-TR" sz="1900" dirty="0">
                <a:solidFill>
                  <a:schemeClr val="tx2"/>
                </a:solidFill>
              </a:rPr>
              <a:t> 1. ve 3. bölümü mala verilen zarar suçuna ilişkin</a:t>
            </a:r>
          </a:p>
          <a:p>
            <a:pPr marL="720000" algn="just">
              <a:spcAft>
                <a:spcPts val="600"/>
              </a:spcAft>
              <a:buFont typeface="Wingdings" panose="05000000000000000000" pitchFamily="2" charset="2"/>
              <a:buChar char="Ø"/>
            </a:pPr>
            <a:r>
              <a:rPr lang="tr-TR" sz="1900" b="1" dirty="0">
                <a:solidFill>
                  <a:schemeClr val="tx1"/>
                </a:solidFill>
              </a:rPr>
              <a:t>Birinci bölüm: </a:t>
            </a:r>
            <a:r>
              <a:rPr lang="tr-TR" sz="1900" dirty="0">
                <a:solidFill>
                  <a:srgbClr val="C00000"/>
                </a:solidFill>
              </a:rPr>
              <a:t>Bir başkasının kölesinin veya </a:t>
            </a:r>
            <a:r>
              <a:rPr lang="tr-TR" sz="1900" dirty="0" err="1">
                <a:solidFill>
                  <a:srgbClr val="C00000"/>
                </a:solidFill>
              </a:rPr>
              <a:t>pecudes</a:t>
            </a:r>
            <a:r>
              <a:rPr lang="tr-TR" sz="1900" dirty="0">
                <a:solidFill>
                  <a:srgbClr val="C00000"/>
                </a:solidFill>
              </a:rPr>
              <a:t> sınıfında yer alan dört ayaklı sürü hayvanının hukuka aykırı olarak öldürülmesine ilişkin. Malın son bir yıl içerisindeki en yüksek değeri para cezası olarak belirlenmekte</a:t>
            </a:r>
          </a:p>
          <a:p>
            <a:pPr marL="720000" algn="just">
              <a:spcAft>
                <a:spcPts val="600"/>
              </a:spcAft>
              <a:buFont typeface="Wingdings" panose="05000000000000000000" pitchFamily="2" charset="2"/>
              <a:buChar char="Ø"/>
            </a:pPr>
            <a:r>
              <a:rPr lang="tr-TR" sz="1900" b="1" dirty="0">
                <a:solidFill>
                  <a:schemeClr val="tx1"/>
                </a:solidFill>
              </a:rPr>
              <a:t>Üçüncü bölüm: </a:t>
            </a:r>
            <a:r>
              <a:rPr lang="tr-TR" sz="1900" dirty="0">
                <a:solidFill>
                  <a:srgbClr val="C00000"/>
                </a:solidFill>
              </a:rPr>
              <a:t>Birinci bölümün dışında kalan, köle veya dört ayaklı hayvanları öldürme fiiliyle sınırlı olmaksızın, bütün taşınır mallara yakmak (</a:t>
            </a:r>
            <a:r>
              <a:rPr lang="tr-TR" sz="1900" dirty="0" err="1">
                <a:solidFill>
                  <a:srgbClr val="C00000"/>
                </a:solidFill>
              </a:rPr>
              <a:t>urere</a:t>
            </a:r>
            <a:r>
              <a:rPr lang="tr-TR" sz="1900" dirty="0">
                <a:solidFill>
                  <a:srgbClr val="C00000"/>
                </a:solidFill>
              </a:rPr>
              <a:t>), kırmak (</a:t>
            </a:r>
            <a:r>
              <a:rPr lang="tr-TR" sz="1900" dirty="0" err="1">
                <a:solidFill>
                  <a:srgbClr val="C00000"/>
                </a:solidFill>
              </a:rPr>
              <a:t>frangere</a:t>
            </a:r>
            <a:r>
              <a:rPr lang="tr-TR" sz="1900" dirty="0">
                <a:solidFill>
                  <a:srgbClr val="C00000"/>
                </a:solidFill>
              </a:rPr>
              <a:t>), koparmak (</a:t>
            </a:r>
            <a:r>
              <a:rPr lang="tr-TR" sz="1900" dirty="0" err="1">
                <a:solidFill>
                  <a:srgbClr val="C00000"/>
                </a:solidFill>
              </a:rPr>
              <a:t>rumpere</a:t>
            </a:r>
            <a:r>
              <a:rPr lang="tr-TR" sz="1900" dirty="0">
                <a:solidFill>
                  <a:srgbClr val="C00000"/>
                </a:solidFill>
              </a:rPr>
              <a:t>)  suretiyle zarar verilmesine ilişkin. Malın zarardan önceki son 30 gün içindeki en yüksek değeri para cezası olarak belirlenmekte</a:t>
            </a:r>
          </a:p>
        </p:txBody>
      </p:sp>
    </p:spTree>
    <p:extLst>
      <p:ext uri="{BB962C8B-B14F-4D97-AF65-F5344CB8AC3E}">
        <p14:creationId xmlns:p14="http://schemas.microsoft.com/office/powerpoint/2010/main" val="101488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0D188-C5DB-9379-34F7-067CB5C938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D3048-7D5F-D96E-A97B-88A3D0ED031F}"/>
              </a:ext>
            </a:extLst>
          </p:cNvPr>
          <p:cNvSpPr>
            <a:spLocks noGrp="1"/>
          </p:cNvSpPr>
          <p:nvPr>
            <p:ph type="title"/>
          </p:nvPr>
        </p:nvSpPr>
        <p:spPr>
          <a:xfrm>
            <a:off x="503238" y="5229200"/>
            <a:ext cx="8029202" cy="648072"/>
          </a:xfrm>
          <a:solidFill>
            <a:schemeClr val="tx1">
              <a:lumMod val="65000"/>
              <a:lumOff val="35000"/>
            </a:schemeClr>
          </a:solidFill>
        </p:spPr>
        <p:txBody>
          <a:bodyPr>
            <a:noAutofit/>
          </a:bodyPr>
          <a:lstStyle/>
          <a:p>
            <a:r>
              <a:rPr lang="tr-TR" sz="2400" dirty="0" err="1">
                <a:solidFill>
                  <a:schemeClr val="accent1">
                    <a:lumMod val="20000"/>
                    <a:lumOff val="80000"/>
                  </a:schemeClr>
                </a:solidFill>
              </a:rPr>
              <a:t>Lex</a:t>
            </a:r>
            <a:r>
              <a:rPr lang="tr-TR" sz="2400" dirty="0">
                <a:solidFill>
                  <a:schemeClr val="accent1">
                    <a:lumMod val="20000"/>
                    <a:lumOff val="80000"/>
                  </a:schemeClr>
                </a:solidFill>
              </a:rPr>
              <a:t> </a:t>
            </a:r>
            <a:r>
              <a:rPr lang="tr-TR" sz="2400" dirty="0" err="1">
                <a:solidFill>
                  <a:schemeClr val="accent1">
                    <a:lumMod val="20000"/>
                    <a:lumOff val="80000"/>
                  </a:schemeClr>
                </a:solidFill>
              </a:rPr>
              <a:t>Aquilia’da</a:t>
            </a:r>
            <a:r>
              <a:rPr lang="tr-TR" sz="2400" dirty="0">
                <a:solidFill>
                  <a:schemeClr val="accent1">
                    <a:lumMod val="20000"/>
                    <a:lumOff val="80000"/>
                  </a:schemeClr>
                </a:solidFill>
              </a:rPr>
              <a:t> mala zarar verme suçunun unsurları</a:t>
            </a:r>
          </a:p>
        </p:txBody>
      </p:sp>
      <p:sp>
        <p:nvSpPr>
          <p:cNvPr id="3" name="Content Placeholder 2">
            <a:extLst>
              <a:ext uri="{FF2B5EF4-FFF2-40B4-BE49-F238E27FC236}">
                <a16:creationId xmlns:a16="http://schemas.microsoft.com/office/drawing/2014/main" id="{22CB7F85-B15B-FD3F-4054-F0C854247669}"/>
              </a:ext>
            </a:extLst>
          </p:cNvPr>
          <p:cNvSpPr>
            <a:spLocks noGrp="1"/>
          </p:cNvSpPr>
          <p:nvPr>
            <p:ph idx="1"/>
          </p:nvPr>
        </p:nvSpPr>
        <p:spPr>
          <a:xfrm>
            <a:off x="503238" y="530225"/>
            <a:ext cx="8029202" cy="4554959"/>
          </a:xfrm>
          <a:solidFill>
            <a:schemeClr val="tx2">
              <a:lumMod val="10000"/>
              <a:lumOff val="90000"/>
            </a:schemeClr>
          </a:solidFill>
        </p:spPr>
        <p:txBody>
          <a:bodyPr>
            <a:noAutofit/>
          </a:bodyPr>
          <a:lstStyle/>
          <a:p>
            <a:pPr algn="just">
              <a:spcAft>
                <a:spcPts val="600"/>
              </a:spcAft>
            </a:pPr>
            <a:r>
              <a:rPr lang="tr-TR" sz="1800" b="1" dirty="0">
                <a:solidFill>
                  <a:srgbClr val="C00000"/>
                </a:solidFill>
              </a:rPr>
              <a:t>Hukuka aykırı fiil (</a:t>
            </a:r>
            <a:r>
              <a:rPr lang="tr-TR" sz="1800" b="1" dirty="0" err="1">
                <a:solidFill>
                  <a:srgbClr val="C00000"/>
                </a:solidFill>
              </a:rPr>
              <a:t>iniuria</a:t>
            </a:r>
            <a:r>
              <a:rPr lang="tr-TR" sz="1800" b="1" dirty="0">
                <a:solidFill>
                  <a:srgbClr val="C00000"/>
                </a:solidFill>
              </a:rPr>
              <a:t>): </a:t>
            </a:r>
            <a:r>
              <a:rPr lang="tr-TR" sz="1800" dirty="0">
                <a:solidFill>
                  <a:schemeClr val="tx2"/>
                </a:solidFill>
                <a:ea typeface="Times New Roman" panose="02020603050405020304" pitchFamily="18" charset="0"/>
              </a:rPr>
              <a:t>Sübjektif anlamda kusur değil objektif anlamda başkasının hakkına saldırı ve emredici hukuk kuralının ihlali</a:t>
            </a:r>
          </a:p>
          <a:p>
            <a:pPr algn="just">
              <a:spcAft>
                <a:spcPts val="600"/>
              </a:spcAft>
            </a:pPr>
            <a:r>
              <a:rPr lang="tr-TR" sz="1800" b="1" dirty="0">
                <a:solidFill>
                  <a:srgbClr val="C00000"/>
                </a:solidFill>
              </a:rPr>
              <a:t>Zarar: </a:t>
            </a:r>
            <a:r>
              <a:rPr lang="tr-TR" sz="1800" dirty="0">
                <a:solidFill>
                  <a:schemeClr val="tx2"/>
                </a:solidFill>
              </a:rPr>
              <a:t>Köle ya da </a:t>
            </a:r>
            <a:r>
              <a:rPr lang="tr-TR" sz="1800" dirty="0" err="1">
                <a:solidFill>
                  <a:schemeClr val="tx2"/>
                </a:solidFill>
              </a:rPr>
              <a:t>pecudes</a:t>
            </a:r>
            <a:r>
              <a:rPr lang="tr-TR" sz="1800" dirty="0">
                <a:solidFill>
                  <a:schemeClr val="tx2"/>
                </a:solidFill>
              </a:rPr>
              <a:t> öldürülmüşse son bir yıl içerisindeki en yüksek değeri; yaralanmışsa ya da bunların dışındaki bir taşınır mal ise son 30 gün içerisindeki en yüksek değeri. Objektif değer</a:t>
            </a:r>
          </a:p>
          <a:p>
            <a:pPr algn="just">
              <a:spcAft>
                <a:spcPts val="600"/>
              </a:spcAft>
            </a:pPr>
            <a:r>
              <a:rPr lang="tr-TR" sz="1800" b="1" dirty="0">
                <a:solidFill>
                  <a:srgbClr val="C00000"/>
                </a:solidFill>
              </a:rPr>
              <a:t>Zararın bedenden bedene (</a:t>
            </a:r>
            <a:r>
              <a:rPr lang="tr-TR" sz="1800" b="1" dirty="0" err="1">
                <a:solidFill>
                  <a:srgbClr val="C00000"/>
                </a:solidFill>
              </a:rPr>
              <a:t>corpore</a:t>
            </a:r>
            <a:r>
              <a:rPr lang="tr-TR" sz="1800" b="1" dirty="0">
                <a:solidFill>
                  <a:srgbClr val="C00000"/>
                </a:solidFill>
              </a:rPr>
              <a:t> </a:t>
            </a:r>
            <a:r>
              <a:rPr lang="tr-TR" sz="1800" b="1" dirty="0" err="1">
                <a:solidFill>
                  <a:srgbClr val="C00000"/>
                </a:solidFill>
              </a:rPr>
              <a:t>corpori</a:t>
            </a:r>
            <a:r>
              <a:rPr lang="tr-TR" sz="1800" b="1" dirty="0">
                <a:solidFill>
                  <a:srgbClr val="C00000"/>
                </a:solidFill>
              </a:rPr>
              <a:t>) verilmiş olması: </a:t>
            </a:r>
            <a:r>
              <a:rPr lang="tr-TR" sz="1800" dirty="0">
                <a:solidFill>
                  <a:schemeClr val="tx2"/>
                </a:solidFill>
              </a:rPr>
              <a:t>Malın kendisine (</a:t>
            </a:r>
            <a:r>
              <a:rPr lang="tr-TR" sz="1800" dirty="0" err="1">
                <a:solidFill>
                  <a:schemeClr val="tx2"/>
                </a:solidFill>
              </a:rPr>
              <a:t>corpori</a:t>
            </a:r>
            <a:r>
              <a:rPr lang="tr-TR" sz="1800" dirty="0">
                <a:solidFill>
                  <a:schemeClr val="tx2"/>
                </a:solidFill>
              </a:rPr>
              <a:t>) failin </a:t>
            </a:r>
            <a:r>
              <a:rPr lang="tr-TR" sz="1800" dirty="0" err="1">
                <a:solidFill>
                  <a:schemeClr val="tx2"/>
                </a:solidFill>
              </a:rPr>
              <a:t>vücüdu</a:t>
            </a:r>
            <a:r>
              <a:rPr lang="tr-TR" sz="1800" dirty="0">
                <a:solidFill>
                  <a:schemeClr val="tx2"/>
                </a:solidFill>
              </a:rPr>
              <a:t> (</a:t>
            </a:r>
            <a:r>
              <a:rPr lang="tr-TR" sz="1800" dirty="0" err="1">
                <a:solidFill>
                  <a:schemeClr val="tx2"/>
                </a:solidFill>
              </a:rPr>
              <a:t>corpore</a:t>
            </a:r>
            <a:r>
              <a:rPr lang="tr-TR" sz="1800" dirty="0">
                <a:solidFill>
                  <a:schemeClr val="tx2"/>
                </a:solidFill>
              </a:rPr>
              <a:t>) ile zarar verilmiş olmalı</a:t>
            </a:r>
          </a:p>
          <a:p>
            <a:pPr algn="just">
              <a:spcAft>
                <a:spcPts val="600"/>
              </a:spcAft>
            </a:pPr>
            <a:r>
              <a:rPr lang="tr-TR" sz="1800" b="1" dirty="0">
                <a:solidFill>
                  <a:srgbClr val="C00000"/>
                </a:solidFill>
              </a:rPr>
              <a:t>Kast: </a:t>
            </a:r>
            <a:r>
              <a:rPr lang="tr-TR" sz="1800" i="1" dirty="0" err="1">
                <a:solidFill>
                  <a:schemeClr val="tx2"/>
                </a:solidFill>
                <a:effectLst/>
                <a:ea typeface="Times New Roman" panose="02020603050405020304" pitchFamily="18" charset="0"/>
                <a:cs typeface="Arial" panose="020B0604020202020204" pitchFamily="34" charset="0"/>
              </a:rPr>
              <a:t>Lex</a:t>
            </a:r>
            <a:r>
              <a:rPr lang="tr-TR" sz="1800" dirty="0">
                <a:solidFill>
                  <a:schemeClr val="tx2"/>
                </a:solidFill>
                <a:effectLst/>
                <a:ea typeface="Times New Roman" panose="02020603050405020304" pitchFamily="18" charset="0"/>
                <a:cs typeface="Arial" panose="020B0604020202020204" pitchFamily="34" charset="0"/>
              </a:rPr>
              <a:t> </a:t>
            </a:r>
            <a:r>
              <a:rPr lang="tr-TR" sz="1800" i="1" dirty="0" err="1">
                <a:solidFill>
                  <a:schemeClr val="tx2"/>
                </a:solidFill>
                <a:effectLst/>
                <a:ea typeface="Times New Roman" panose="02020603050405020304" pitchFamily="18" charset="0"/>
                <a:cs typeface="Arial" panose="020B0604020202020204" pitchFamily="34" charset="0"/>
              </a:rPr>
              <a:t>Aquilia</a:t>
            </a:r>
            <a:r>
              <a:rPr lang="tr-TR" sz="1800" dirty="0">
                <a:solidFill>
                  <a:schemeClr val="tx2"/>
                </a:solidFill>
                <a:effectLst/>
                <a:ea typeface="Times New Roman" panose="02020603050405020304" pitchFamily="18" charset="0"/>
                <a:cs typeface="Arial" panose="020B0604020202020204" pitchFamily="34" charset="0"/>
              </a:rPr>
              <a:t> düzleminde </a:t>
            </a:r>
            <a:r>
              <a:rPr lang="tr-TR" sz="1800" i="1" dirty="0" err="1">
                <a:solidFill>
                  <a:schemeClr val="tx2"/>
                </a:solidFill>
                <a:effectLst/>
                <a:ea typeface="Times New Roman" panose="02020603050405020304" pitchFamily="18" charset="0"/>
                <a:cs typeface="Arial" panose="020B0604020202020204" pitchFamily="34" charset="0"/>
              </a:rPr>
              <a:t>iniuria</a:t>
            </a:r>
            <a:r>
              <a:rPr lang="tr-TR" sz="1800" dirty="0">
                <a:solidFill>
                  <a:schemeClr val="tx2"/>
                </a:solidFill>
                <a:effectLst/>
                <a:ea typeface="Times New Roman" panose="02020603050405020304" pitchFamily="18" charset="0"/>
                <a:cs typeface="Arial" panose="020B0604020202020204" pitchFamily="34" charset="0"/>
              </a:rPr>
              <a:t>, başkasının hakkının bilerek, isteyerek ihlali anlamında. Bu bağlamda, Eski Hukuk Dönemi’nde çıkarılan </a:t>
            </a:r>
            <a:r>
              <a:rPr lang="tr-TR" sz="1800" i="1" dirty="0" err="1">
                <a:solidFill>
                  <a:schemeClr val="tx2"/>
                </a:solidFill>
                <a:effectLst/>
                <a:ea typeface="Times New Roman" panose="02020603050405020304" pitchFamily="18" charset="0"/>
                <a:cs typeface="Arial" panose="020B0604020202020204" pitchFamily="34" charset="0"/>
              </a:rPr>
              <a:t>Lex</a:t>
            </a:r>
            <a:r>
              <a:rPr lang="tr-TR" sz="1800" i="1" dirty="0">
                <a:solidFill>
                  <a:schemeClr val="tx2"/>
                </a:solidFill>
                <a:effectLst/>
                <a:ea typeface="Times New Roman" panose="02020603050405020304" pitchFamily="18" charset="0"/>
                <a:cs typeface="Arial" panose="020B0604020202020204" pitchFamily="34" charset="0"/>
              </a:rPr>
              <a:t> </a:t>
            </a:r>
            <a:r>
              <a:rPr lang="tr-TR" sz="1800" i="1" dirty="0" err="1">
                <a:solidFill>
                  <a:schemeClr val="tx2"/>
                </a:solidFill>
                <a:effectLst/>
                <a:ea typeface="Times New Roman" panose="02020603050405020304" pitchFamily="18" charset="0"/>
                <a:cs typeface="Arial" panose="020B0604020202020204" pitchFamily="34" charset="0"/>
              </a:rPr>
              <a:t>Aquilia</a:t>
            </a:r>
            <a:r>
              <a:rPr lang="tr-TR" sz="1800" dirty="0" err="1">
                <a:solidFill>
                  <a:schemeClr val="tx2"/>
                </a:solidFill>
                <a:effectLst/>
                <a:ea typeface="Times New Roman" panose="02020603050405020304" pitchFamily="18" charset="0"/>
                <a:cs typeface="Arial" panose="020B0604020202020204" pitchFamily="34" charset="0"/>
              </a:rPr>
              <a:t>’nın</a:t>
            </a:r>
            <a:r>
              <a:rPr lang="tr-TR" sz="1800" dirty="0">
                <a:solidFill>
                  <a:schemeClr val="tx2"/>
                </a:solidFill>
                <a:effectLst/>
                <a:ea typeface="Times New Roman" panose="02020603050405020304" pitchFamily="18" charset="0"/>
                <a:cs typeface="Arial" panose="020B0604020202020204" pitchFamily="34" charset="0"/>
              </a:rPr>
              <a:t> da sadece kasıtlı fiillerle mala zarar verilmesi durumunda uygulama alanı bulduğu tahmin edilmekte</a:t>
            </a:r>
            <a:endParaRPr lang="tr-TR" sz="1800" dirty="0">
              <a:solidFill>
                <a:srgbClr val="C00000"/>
              </a:solidFill>
            </a:endParaRPr>
          </a:p>
        </p:txBody>
      </p:sp>
    </p:spTree>
    <p:extLst>
      <p:ext uri="{BB962C8B-B14F-4D97-AF65-F5344CB8AC3E}">
        <p14:creationId xmlns:p14="http://schemas.microsoft.com/office/powerpoint/2010/main" val="216204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3D01-3D6A-E769-C837-1CEBB4A1A5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E5B02-A8F3-D56F-0611-418B267D2DBE}"/>
              </a:ext>
            </a:extLst>
          </p:cNvPr>
          <p:cNvSpPr>
            <a:spLocks noGrp="1"/>
          </p:cNvSpPr>
          <p:nvPr>
            <p:ph type="title"/>
          </p:nvPr>
        </p:nvSpPr>
        <p:spPr>
          <a:xfrm>
            <a:off x="395536" y="5877272"/>
            <a:ext cx="8306816" cy="576064"/>
          </a:xfrm>
          <a:solidFill>
            <a:schemeClr val="tx1">
              <a:lumMod val="65000"/>
              <a:lumOff val="35000"/>
            </a:schemeClr>
          </a:solidFill>
        </p:spPr>
        <p:txBody>
          <a:bodyPr>
            <a:noAutofit/>
          </a:bodyPr>
          <a:lstStyle/>
          <a:p>
            <a:r>
              <a:rPr lang="tr-TR" sz="2200" dirty="0" err="1">
                <a:solidFill>
                  <a:schemeClr val="accent1">
                    <a:lumMod val="20000"/>
                    <a:lumOff val="80000"/>
                  </a:schemeClr>
                </a:solidFill>
              </a:rPr>
              <a:t>Praetor</a:t>
            </a:r>
            <a:r>
              <a:rPr lang="tr-TR" sz="2200" dirty="0">
                <a:solidFill>
                  <a:schemeClr val="accent1">
                    <a:lumMod val="20000"/>
                    <a:lumOff val="80000"/>
                  </a:schemeClr>
                </a:solidFill>
              </a:rPr>
              <a:t> Hukukunda Mala Verilen Zarar</a:t>
            </a:r>
          </a:p>
        </p:txBody>
      </p:sp>
      <p:sp>
        <p:nvSpPr>
          <p:cNvPr id="3" name="Content Placeholder 2">
            <a:extLst>
              <a:ext uri="{FF2B5EF4-FFF2-40B4-BE49-F238E27FC236}">
                <a16:creationId xmlns:a16="http://schemas.microsoft.com/office/drawing/2014/main" id="{58D6E4F6-CAD2-CF40-09CC-7B1628C58948}"/>
              </a:ext>
            </a:extLst>
          </p:cNvPr>
          <p:cNvSpPr>
            <a:spLocks noGrp="1"/>
          </p:cNvSpPr>
          <p:nvPr>
            <p:ph idx="1"/>
          </p:nvPr>
        </p:nvSpPr>
        <p:spPr>
          <a:xfrm>
            <a:off x="395536" y="404665"/>
            <a:ext cx="8352928" cy="5616624"/>
          </a:xfrm>
          <a:solidFill>
            <a:schemeClr val="tx2">
              <a:lumMod val="10000"/>
              <a:lumOff val="90000"/>
            </a:schemeClr>
          </a:solidFill>
        </p:spPr>
        <p:txBody>
          <a:bodyPr>
            <a:noAutofit/>
          </a:bodyPr>
          <a:lstStyle/>
          <a:p>
            <a:pPr algn="just">
              <a:spcBef>
                <a:spcPts val="0"/>
              </a:spcBef>
            </a:pPr>
            <a:r>
              <a:rPr lang="tr-TR" sz="1700" dirty="0" err="1">
                <a:solidFill>
                  <a:schemeClr val="tx1"/>
                </a:solidFill>
              </a:rPr>
              <a:t>Praetor’ların</a:t>
            </a:r>
            <a:r>
              <a:rPr lang="tr-TR" sz="1700" dirty="0">
                <a:solidFill>
                  <a:schemeClr val="tx1"/>
                </a:solidFill>
              </a:rPr>
              <a:t> </a:t>
            </a:r>
            <a:r>
              <a:rPr lang="tr-TR" sz="1700" dirty="0" err="1">
                <a:solidFill>
                  <a:schemeClr val="tx1"/>
                </a:solidFill>
              </a:rPr>
              <a:t>Lex</a:t>
            </a:r>
            <a:r>
              <a:rPr lang="tr-TR" sz="1700" dirty="0">
                <a:solidFill>
                  <a:schemeClr val="tx1"/>
                </a:solidFill>
              </a:rPr>
              <a:t> </a:t>
            </a:r>
            <a:r>
              <a:rPr lang="tr-TR" sz="1700" dirty="0" err="1">
                <a:solidFill>
                  <a:schemeClr val="tx1"/>
                </a:solidFill>
              </a:rPr>
              <a:t>Aquilia’da</a:t>
            </a:r>
            <a:r>
              <a:rPr lang="tr-TR" sz="1700" dirty="0">
                <a:solidFill>
                  <a:schemeClr val="tx1"/>
                </a:solidFill>
              </a:rPr>
              <a:t> düzenlenen unsurları genişletme çabası</a:t>
            </a:r>
          </a:p>
          <a:p>
            <a:pPr algn="just">
              <a:spcBef>
                <a:spcPts val="0"/>
              </a:spcBef>
            </a:pPr>
            <a:r>
              <a:rPr lang="tr-TR" sz="1700" b="1" dirty="0">
                <a:solidFill>
                  <a:srgbClr val="C00000"/>
                </a:solidFill>
              </a:rPr>
              <a:t>Hukuka aykırılık: </a:t>
            </a:r>
            <a:r>
              <a:rPr lang="tr-TR" sz="1700" dirty="0">
                <a:solidFill>
                  <a:schemeClr val="tx1"/>
                </a:solidFill>
              </a:rPr>
              <a:t>Kusur kavramının gelişmesiyle hukuka aykırılığın, fiilin objektif unsuru olarak belirmesi</a:t>
            </a:r>
          </a:p>
          <a:p>
            <a:pPr algn="just">
              <a:spcBef>
                <a:spcPts val="0"/>
              </a:spcBef>
            </a:pPr>
            <a:r>
              <a:rPr lang="tr-TR" sz="1700" b="1" dirty="0">
                <a:solidFill>
                  <a:srgbClr val="C00000"/>
                </a:solidFill>
              </a:rPr>
              <a:t>Zarar: </a:t>
            </a:r>
            <a:r>
              <a:rPr lang="tr-TR" sz="1700" dirty="0">
                <a:solidFill>
                  <a:schemeClr val="tx1"/>
                </a:solidFill>
              </a:rPr>
              <a:t>Zararın belirlenmesinde </a:t>
            </a:r>
            <a:r>
              <a:rPr lang="tr-TR" sz="1700" dirty="0" err="1">
                <a:solidFill>
                  <a:schemeClr val="tx1"/>
                </a:solidFill>
              </a:rPr>
              <a:t>interesse</a:t>
            </a:r>
            <a:r>
              <a:rPr lang="tr-TR" sz="1700" dirty="0">
                <a:solidFill>
                  <a:schemeClr val="tx1"/>
                </a:solidFill>
              </a:rPr>
              <a:t> (menfaat) kavramının kullanılmaya başlanması.</a:t>
            </a:r>
          </a:p>
          <a:p>
            <a:pPr marL="720000" algn="just">
              <a:spcBef>
                <a:spcPts val="0"/>
              </a:spcBef>
              <a:buFont typeface="Wingdings" panose="05000000000000000000" pitchFamily="2" charset="2"/>
              <a:buChar char="q"/>
            </a:pPr>
            <a:r>
              <a:rPr lang="tr-TR" sz="1700" dirty="0">
                <a:solidFill>
                  <a:schemeClr val="tx1"/>
                </a:solidFill>
              </a:rPr>
              <a:t>Zarara uğratılan malın malik için malvarlığında arz ettiği değerinin dikkate alınması</a:t>
            </a:r>
          </a:p>
          <a:p>
            <a:pPr marL="720000" indent="-285750" algn="just">
              <a:spcBef>
                <a:spcPts val="0"/>
              </a:spcBef>
              <a:buFont typeface="Wingdings" panose="05000000000000000000" pitchFamily="2" charset="2"/>
              <a:buChar char="q"/>
            </a:pPr>
            <a:r>
              <a:rPr lang="tr-TR" sz="1700" dirty="0">
                <a:solidFill>
                  <a:schemeClr val="tx1"/>
                </a:solidFill>
              </a:rPr>
              <a:t>Mala verilen zarardan malvarlığı zararı kavramına geçişin başlaması</a:t>
            </a:r>
          </a:p>
          <a:p>
            <a:pPr algn="just">
              <a:spcBef>
                <a:spcPts val="0"/>
              </a:spcBef>
            </a:pPr>
            <a:r>
              <a:rPr lang="tr-TR" sz="1700" b="1" dirty="0">
                <a:solidFill>
                  <a:srgbClr val="C00000"/>
                </a:solidFill>
              </a:rPr>
              <a:t>Zararın “</a:t>
            </a:r>
            <a:r>
              <a:rPr lang="tr-TR" sz="1700" b="1" dirty="0" err="1">
                <a:solidFill>
                  <a:srgbClr val="C00000"/>
                </a:solidFill>
              </a:rPr>
              <a:t>corpore</a:t>
            </a:r>
            <a:r>
              <a:rPr lang="tr-TR" sz="1700" b="1" dirty="0">
                <a:solidFill>
                  <a:srgbClr val="C00000"/>
                </a:solidFill>
              </a:rPr>
              <a:t> </a:t>
            </a:r>
            <a:r>
              <a:rPr lang="tr-TR" sz="1700" b="1" dirty="0" err="1">
                <a:solidFill>
                  <a:srgbClr val="C00000"/>
                </a:solidFill>
              </a:rPr>
              <a:t>corperi</a:t>
            </a:r>
            <a:r>
              <a:rPr lang="tr-TR" sz="1700" b="1" dirty="0">
                <a:solidFill>
                  <a:srgbClr val="C00000"/>
                </a:solidFill>
              </a:rPr>
              <a:t>” verilmiş olması (katı nedensellik bağı):</a:t>
            </a:r>
          </a:p>
          <a:p>
            <a:pPr marL="720000" indent="-285750" algn="just">
              <a:spcBef>
                <a:spcPts val="0"/>
              </a:spcBef>
              <a:buFont typeface="Wingdings" panose="05000000000000000000" pitchFamily="2" charset="2"/>
              <a:buChar char="v"/>
            </a:pPr>
            <a:r>
              <a:rPr lang="tr-TR" sz="1700" dirty="0">
                <a:solidFill>
                  <a:schemeClr val="tx1"/>
                </a:solidFill>
              </a:rPr>
              <a:t>Zararın bedenden bedene verilmiş olması koşulunun </a:t>
            </a:r>
            <a:r>
              <a:rPr lang="tr-TR" sz="1700" dirty="0" err="1">
                <a:solidFill>
                  <a:schemeClr val="tx1"/>
                </a:solidFill>
              </a:rPr>
              <a:t>actio</a:t>
            </a:r>
            <a:r>
              <a:rPr lang="tr-TR" sz="1700" dirty="0">
                <a:solidFill>
                  <a:schemeClr val="tx1"/>
                </a:solidFill>
              </a:rPr>
              <a:t> in </a:t>
            </a:r>
            <a:r>
              <a:rPr lang="tr-TR" sz="1700" dirty="0" err="1">
                <a:solidFill>
                  <a:schemeClr val="tx1"/>
                </a:solidFill>
              </a:rPr>
              <a:t>factum</a:t>
            </a:r>
            <a:r>
              <a:rPr lang="tr-TR" sz="1700" dirty="0">
                <a:solidFill>
                  <a:schemeClr val="tx1"/>
                </a:solidFill>
              </a:rPr>
              <a:t> (olguya dayalı dava) ve </a:t>
            </a:r>
            <a:r>
              <a:rPr lang="tr-TR" sz="1700" dirty="0" err="1">
                <a:solidFill>
                  <a:schemeClr val="tx1"/>
                </a:solidFill>
              </a:rPr>
              <a:t>actio</a:t>
            </a:r>
            <a:r>
              <a:rPr lang="tr-TR" sz="1700" dirty="0">
                <a:solidFill>
                  <a:schemeClr val="tx1"/>
                </a:solidFill>
              </a:rPr>
              <a:t> </a:t>
            </a:r>
            <a:r>
              <a:rPr lang="tr-TR" sz="1700" dirty="0" err="1">
                <a:solidFill>
                  <a:schemeClr val="tx1"/>
                </a:solidFill>
              </a:rPr>
              <a:t>utilis</a:t>
            </a:r>
            <a:r>
              <a:rPr lang="tr-TR" sz="1700" dirty="0">
                <a:solidFill>
                  <a:schemeClr val="tx1"/>
                </a:solidFill>
              </a:rPr>
              <a:t> (kıyas dava) ile aşılması</a:t>
            </a:r>
          </a:p>
          <a:p>
            <a:pPr marL="720000" indent="-285750" algn="just">
              <a:spcBef>
                <a:spcPts val="0"/>
              </a:spcBef>
              <a:buFont typeface="Wingdings" panose="05000000000000000000" pitchFamily="2" charset="2"/>
              <a:buChar char="v"/>
            </a:pPr>
            <a:r>
              <a:rPr lang="tr-TR" sz="1700" dirty="0">
                <a:solidFill>
                  <a:schemeClr val="tx1"/>
                </a:solidFill>
              </a:rPr>
              <a:t>Ölüme neden olma (</a:t>
            </a:r>
            <a:r>
              <a:rPr lang="tr-TR" sz="1700" dirty="0" err="1">
                <a:solidFill>
                  <a:schemeClr val="tx1"/>
                </a:solidFill>
              </a:rPr>
              <a:t>mortis</a:t>
            </a:r>
            <a:r>
              <a:rPr lang="tr-TR" sz="1700" dirty="0">
                <a:solidFill>
                  <a:schemeClr val="tx1"/>
                </a:solidFill>
              </a:rPr>
              <a:t> </a:t>
            </a:r>
            <a:r>
              <a:rPr lang="tr-TR" sz="1700" dirty="0" err="1">
                <a:solidFill>
                  <a:schemeClr val="tx1"/>
                </a:solidFill>
              </a:rPr>
              <a:t>causam</a:t>
            </a:r>
            <a:r>
              <a:rPr lang="tr-TR" sz="1700" dirty="0">
                <a:solidFill>
                  <a:schemeClr val="tx1"/>
                </a:solidFill>
              </a:rPr>
              <a:t>) ve zarar nedenini hazırlama (</a:t>
            </a:r>
            <a:r>
              <a:rPr lang="tr-TR" sz="1700" dirty="0" err="1">
                <a:solidFill>
                  <a:schemeClr val="tx1"/>
                </a:solidFill>
              </a:rPr>
              <a:t>damni</a:t>
            </a:r>
            <a:r>
              <a:rPr lang="tr-TR" sz="1700" dirty="0">
                <a:solidFill>
                  <a:schemeClr val="tx1"/>
                </a:solidFill>
              </a:rPr>
              <a:t> </a:t>
            </a:r>
            <a:r>
              <a:rPr lang="tr-TR" sz="1700" dirty="0" err="1">
                <a:solidFill>
                  <a:schemeClr val="tx1"/>
                </a:solidFill>
              </a:rPr>
              <a:t>causam</a:t>
            </a:r>
            <a:r>
              <a:rPr lang="tr-TR" sz="1700" dirty="0">
                <a:solidFill>
                  <a:schemeClr val="tx1"/>
                </a:solidFill>
              </a:rPr>
              <a:t> </a:t>
            </a:r>
            <a:r>
              <a:rPr lang="tr-TR" sz="1700" dirty="0" err="1">
                <a:solidFill>
                  <a:schemeClr val="tx1"/>
                </a:solidFill>
              </a:rPr>
              <a:t>praestabant</a:t>
            </a:r>
            <a:r>
              <a:rPr lang="tr-TR" sz="1700" dirty="0">
                <a:solidFill>
                  <a:schemeClr val="tx1"/>
                </a:solidFill>
              </a:rPr>
              <a:t>) durumlarında dava hakkı tanınması</a:t>
            </a:r>
          </a:p>
          <a:p>
            <a:pPr marL="720000" indent="-285750" algn="just">
              <a:spcBef>
                <a:spcPts val="0"/>
              </a:spcBef>
              <a:buFont typeface="Wingdings" panose="05000000000000000000" pitchFamily="2" charset="2"/>
              <a:buChar char="v"/>
            </a:pPr>
            <a:r>
              <a:rPr lang="tr-TR" sz="1700" dirty="0" err="1">
                <a:solidFill>
                  <a:schemeClr val="tx1"/>
                </a:solidFill>
              </a:rPr>
              <a:t>Rumpere</a:t>
            </a:r>
            <a:r>
              <a:rPr lang="tr-TR" sz="1700" dirty="0">
                <a:solidFill>
                  <a:schemeClr val="tx1"/>
                </a:solidFill>
              </a:rPr>
              <a:t> (koparmak) sözcüğüne, </a:t>
            </a:r>
            <a:r>
              <a:rPr lang="tr-TR" sz="1700" dirty="0" err="1">
                <a:solidFill>
                  <a:schemeClr val="tx1"/>
                </a:solidFill>
              </a:rPr>
              <a:t>corrumpere</a:t>
            </a:r>
            <a:r>
              <a:rPr lang="tr-TR" sz="1700" dirty="0">
                <a:solidFill>
                  <a:schemeClr val="tx1"/>
                </a:solidFill>
              </a:rPr>
              <a:t> (tahrip etmek) gibi geniş bir anlam verilmesi </a:t>
            </a:r>
          </a:p>
          <a:p>
            <a:pPr algn="just">
              <a:spcBef>
                <a:spcPts val="0"/>
              </a:spcBef>
            </a:pPr>
            <a:r>
              <a:rPr lang="tr-TR" sz="1700" b="1" dirty="0">
                <a:solidFill>
                  <a:srgbClr val="C00000"/>
                </a:solidFill>
              </a:rPr>
              <a:t>Kusur:</a:t>
            </a:r>
          </a:p>
          <a:p>
            <a:pPr marL="720000" algn="just">
              <a:spcBef>
                <a:spcPts val="0"/>
              </a:spcBef>
              <a:buFont typeface="Wingdings" panose="05000000000000000000" pitchFamily="2" charset="2"/>
              <a:buChar char="Ø"/>
            </a:pPr>
            <a:r>
              <a:rPr lang="tr-TR" sz="1700" dirty="0">
                <a:solidFill>
                  <a:schemeClr val="tx1"/>
                </a:solidFill>
                <a:effectLst/>
                <a:ea typeface="Times New Roman" panose="02020603050405020304" pitchFamily="18" charset="0"/>
              </a:rPr>
              <a:t>Kastın yeterli olmaması</a:t>
            </a:r>
          </a:p>
          <a:p>
            <a:pPr marL="720000" algn="just">
              <a:spcBef>
                <a:spcPts val="0"/>
              </a:spcBef>
              <a:buFont typeface="Wingdings" panose="05000000000000000000" pitchFamily="2" charset="2"/>
              <a:buChar char="Ø"/>
            </a:pPr>
            <a:r>
              <a:rPr lang="tr-TR" sz="1700" dirty="0">
                <a:solidFill>
                  <a:schemeClr val="tx1"/>
                </a:solidFill>
                <a:effectLst/>
                <a:ea typeface="Times New Roman" panose="02020603050405020304" pitchFamily="18" charset="0"/>
              </a:rPr>
              <a:t>İnsan davranışının irade unsurunu ortaya koyan </a:t>
            </a:r>
            <a:r>
              <a:rPr lang="tr-TR" sz="1700" dirty="0">
                <a:solidFill>
                  <a:schemeClr val="tx1"/>
                </a:solidFill>
              </a:rPr>
              <a:t>Aristo</a:t>
            </a:r>
            <a:r>
              <a:rPr lang="tr-TR" sz="1700" dirty="0">
                <a:solidFill>
                  <a:schemeClr val="tx1"/>
                </a:solidFill>
                <a:effectLst/>
                <a:ea typeface="Times New Roman" panose="02020603050405020304" pitchFamily="18" charset="0"/>
              </a:rPr>
              <a:t> felsefesinin etkisiyle, </a:t>
            </a:r>
            <a:r>
              <a:rPr lang="tr-TR" sz="1700" dirty="0" err="1">
                <a:solidFill>
                  <a:schemeClr val="tx1"/>
                </a:solidFill>
              </a:rPr>
              <a:t>iniuria'nın</a:t>
            </a:r>
            <a:r>
              <a:rPr lang="tr-TR" sz="1700" dirty="0">
                <a:solidFill>
                  <a:schemeClr val="tx1"/>
                </a:solidFill>
              </a:rPr>
              <a:t> içinde yer verilse de </a:t>
            </a:r>
            <a:r>
              <a:rPr lang="tr-TR" sz="1700" dirty="0">
                <a:solidFill>
                  <a:schemeClr val="tx1"/>
                </a:solidFill>
                <a:effectLst/>
                <a:ea typeface="Times New Roman" panose="02020603050405020304" pitchFamily="18" charset="0"/>
              </a:rPr>
              <a:t>ihmal kavramının hukuk hayatına girişi</a:t>
            </a:r>
            <a:endParaRPr lang="tr-TR" sz="1700" dirty="0">
              <a:solidFill>
                <a:schemeClr val="tx1"/>
              </a:solidFill>
            </a:endParaRPr>
          </a:p>
        </p:txBody>
      </p:sp>
    </p:spTree>
    <p:extLst>
      <p:ext uri="{BB962C8B-B14F-4D97-AF65-F5344CB8AC3E}">
        <p14:creationId xmlns:p14="http://schemas.microsoft.com/office/powerpoint/2010/main" val="992686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41397-F073-95AF-E325-E23C9D043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EF370-6413-BEB4-3F56-3E5A35BF9CE5}"/>
              </a:ext>
            </a:extLst>
          </p:cNvPr>
          <p:cNvSpPr>
            <a:spLocks noGrp="1"/>
          </p:cNvSpPr>
          <p:nvPr>
            <p:ph type="title"/>
          </p:nvPr>
        </p:nvSpPr>
        <p:spPr>
          <a:xfrm>
            <a:off x="467544" y="5805264"/>
            <a:ext cx="8234808" cy="648072"/>
          </a:xfrm>
          <a:solidFill>
            <a:schemeClr val="tx1">
              <a:lumMod val="65000"/>
              <a:lumOff val="35000"/>
            </a:schemeClr>
          </a:solidFill>
        </p:spPr>
        <p:txBody>
          <a:bodyPr>
            <a:noAutofit/>
          </a:bodyPr>
          <a:lstStyle/>
          <a:p>
            <a:r>
              <a:rPr lang="tr-TR" sz="2400" dirty="0">
                <a:solidFill>
                  <a:schemeClr val="accent1">
                    <a:lumMod val="20000"/>
                    <a:lumOff val="80000"/>
                  </a:schemeClr>
                </a:solidFill>
              </a:rPr>
              <a:t>Klasik Hukuk Dönemi’nde Mala Verilen Zarar</a:t>
            </a:r>
          </a:p>
        </p:txBody>
      </p:sp>
      <p:sp>
        <p:nvSpPr>
          <p:cNvPr id="3" name="Content Placeholder 2">
            <a:extLst>
              <a:ext uri="{FF2B5EF4-FFF2-40B4-BE49-F238E27FC236}">
                <a16:creationId xmlns:a16="http://schemas.microsoft.com/office/drawing/2014/main" id="{D12B33E5-DD00-A8B5-0F21-0475FDD6B6DD}"/>
              </a:ext>
            </a:extLst>
          </p:cNvPr>
          <p:cNvSpPr>
            <a:spLocks noGrp="1"/>
          </p:cNvSpPr>
          <p:nvPr>
            <p:ph idx="1"/>
          </p:nvPr>
        </p:nvSpPr>
        <p:spPr>
          <a:xfrm>
            <a:off x="539552" y="548680"/>
            <a:ext cx="8064896" cy="5256584"/>
          </a:xfrm>
          <a:solidFill>
            <a:schemeClr val="tx2">
              <a:lumMod val="10000"/>
              <a:lumOff val="90000"/>
            </a:schemeClr>
          </a:solidFill>
        </p:spPr>
        <p:txBody>
          <a:bodyPr>
            <a:noAutofit/>
          </a:bodyPr>
          <a:lstStyle/>
          <a:p>
            <a:pPr algn="just">
              <a:spcBef>
                <a:spcPts val="0"/>
              </a:spcBef>
            </a:pPr>
            <a:r>
              <a:rPr lang="tr-TR" sz="2200" dirty="0">
                <a:solidFill>
                  <a:schemeClr val="tx2"/>
                </a:solidFill>
              </a:rPr>
              <a:t>Somut olay çözümleriyle gelişimin devam ettiği dönem</a:t>
            </a:r>
          </a:p>
          <a:p>
            <a:pPr algn="just">
              <a:spcBef>
                <a:spcPts val="0"/>
              </a:spcBef>
            </a:pPr>
            <a:r>
              <a:rPr lang="tr-TR" sz="2200" dirty="0">
                <a:solidFill>
                  <a:schemeClr val="tx2"/>
                </a:solidFill>
              </a:rPr>
              <a:t>Yapma fiili gibi yapmama fiilinin de sorumluluk kurmak için yeterli olması</a:t>
            </a:r>
          </a:p>
          <a:p>
            <a:pPr algn="just">
              <a:spcBef>
                <a:spcPts val="0"/>
              </a:spcBef>
            </a:pPr>
            <a:r>
              <a:rPr lang="tr-TR" sz="2200" dirty="0">
                <a:solidFill>
                  <a:schemeClr val="tx2"/>
                </a:solidFill>
              </a:rPr>
              <a:t>Zararın bedenden bedene verilmiş olması koşulunun tamamen aşılması</a:t>
            </a:r>
          </a:p>
          <a:p>
            <a:pPr algn="just">
              <a:spcBef>
                <a:spcPts val="0"/>
              </a:spcBef>
            </a:pPr>
            <a:r>
              <a:rPr lang="tr-TR" sz="2200" dirty="0">
                <a:solidFill>
                  <a:schemeClr val="tx2"/>
                </a:solidFill>
              </a:rPr>
              <a:t>Hukuka aykırılığı ortadan kaldıran nedenlerin belirginleşmesi</a:t>
            </a:r>
          </a:p>
          <a:p>
            <a:pPr algn="just">
              <a:spcBef>
                <a:spcPts val="0"/>
              </a:spcBef>
            </a:pPr>
            <a:r>
              <a:rPr lang="tr-TR" sz="2200" dirty="0" err="1">
                <a:solidFill>
                  <a:schemeClr val="tx2"/>
                </a:solidFill>
              </a:rPr>
              <a:t>Culpa</a:t>
            </a:r>
            <a:r>
              <a:rPr lang="tr-TR" sz="2200" dirty="0">
                <a:solidFill>
                  <a:schemeClr val="tx2"/>
                </a:solidFill>
              </a:rPr>
              <a:t> yani kusurun sorumluluğun bir unsuru olarak gelişmesi ve </a:t>
            </a:r>
            <a:r>
              <a:rPr lang="tr-TR" sz="2200" dirty="0" err="1">
                <a:solidFill>
                  <a:schemeClr val="tx2"/>
                </a:solidFill>
              </a:rPr>
              <a:t>culpa</a:t>
            </a:r>
            <a:r>
              <a:rPr lang="tr-TR" sz="2200" dirty="0">
                <a:solidFill>
                  <a:schemeClr val="tx2"/>
                </a:solidFill>
              </a:rPr>
              <a:t> ile genellikle ihmalin anlaşılması</a:t>
            </a:r>
          </a:p>
          <a:p>
            <a:pPr algn="just">
              <a:spcBef>
                <a:spcPts val="0"/>
              </a:spcBef>
            </a:pPr>
            <a:r>
              <a:rPr lang="tr-TR" sz="2200" dirty="0">
                <a:solidFill>
                  <a:schemeClr val="tx2"/>
                </a:solidFill>
              </a:rPr>
              <a:t>Özensizlik, vahşilik, yeteneksizlik, fiziksel güçsüzlük gibi ölçütlerin hafif ihmalin ölçütü olarak gelişmeye başlaması</a:t>
            </a:r>
          </a:p>
          <a:p>
            <a:pPr algn="just">
              <a:spcBef>
                <a:spcPts val="0"/>
              </a:spcBef>
            </a:pPr>
            <a:r>
              <a:rPr lang="tr-TR" sz="2200" dirty="0" err="1">
                <a:solidFill>
                  <a:schemeClr val="tx2"/>
                </a:solidFill>
              </a:rPr>
              <a:t>Interesse’nin</a:t>
            </a:r>
            <a:r>
              <a:rPr lang="tr-TR" sz="2200" dirty="0">
                <a:solidFill>
                  <a:schemeClr val="tx2"/>
                </a:solidFill>
              </a:rPr>
              <a:t> somut olay çözümleriyle yerleşmesi ve yoksun kalınan kazancın tazminine olanak tanınması</a:t>
            </a:r>
          </a:p>
        </p:txBody>
      </p:sp>
    </p:spTree>
    <p:extLst>
      <p:ext uri="{BB962C8B-B14F-4D97-AF65-F5344CB8AC3E}">
        <p14:creationId xmlns:p14="http://schemas.microsoft.com/office/powerpoint/2010/main" val="2902975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5D2E8-213A-A46A-7F6A-F463637A7EE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70DC903-5767-A82C-9869-E5838F3ADD00}"/>
              </a:ext>
            </a:extLst>
          </p:cNvPr>
          <p:cNvSpPr>
            <a:spLocks noGrp="1"/>
          </p:cNvSpPr>
          <p:nvPr>
            <p:ph type="title"/>
          </p:nvPr>
        </p:nvSpPr>
        <p:spPr>
          <a:xfrm>
            <a:off x="508636" y="5013176"/>
            <a:ext cx="8126728" cy="864096"/>
          </a:xfrm>
          <a:solidFill>
            <a:schemeClr val="accent1">
              <a:lumMod val="20000"/>
              <a:lumOff val="80000"/>
            </a:schemeClr>
          </a:solidFill>
          <a:ln>
            <a:solidFill>
              <a:schemeClr val="accent1"/>
            </a:solidFill>
          </a:ln>
        </p:spPr>
        <p:txBody>
          <a:bodyPr>
            <a:noAutofit/>
          </a:bodyPr>
          <a:lstStyle/>
          <a:p>
            <a:pPr marL="0" indent="0">
              <a:lnSpc>
                <a:spcPct val="110000"/>
              </a:lnSpc>
              <a:buNone/>
            </a:pPr>
            <a:r>
              <a:rPr lang="tr-TR" sz="2600" b="1" dirty="0" err="1">
                <a:solidFill>
                  <a:srgbClr val="C00000"/>
                </a:solidFill>
              </a:rPr>
              <a:t>Ius</a:t>
            </a:r>
            <a:r>
              <a:rPr lang="tr-TR" sz="2600" b="1" dirty="0">
                <a:solidFill>
                  <a:srgbClr val="C00000"/>
                </a:solidFill>
              </a:rPr>
              <a:t> </a:t>
            </a:r>
            <a:r>
              <a:rPr lang="tr-TR" sz="2600" b="1" dirty="0" err="1">
                <a:solidFill>
                  <a:srgbClr val="C00000"/>
                </a:solidFill>
              </a:rPr>
              <a:t>Civile</a:t>
            </a:r>
            <a:r>
              <a:rPr lang="tr-TR" sz="2600" b="1" dirty="0">
                <a:solidFill>
                  <a:srgbClr val="C00000"/>
                </a:solidFill>
              </a:rPr>
              <a:t> Tarafından Tanınan Özel Suçlar</a:t>
            </a:r>
            <a:endParaRPr lang="tr-TR" sz="2600" b="1" dirty="0">
              <a:solidFill>
                <a:srgbClr val="C00000"/>
              </a:solidFill>
              <a:effectLst/>
              <a:ea typeface="Times New Roman" panose="02020603050405020304" pitchFamily="18" charset="0"/>
            </a:endParaRPr>
          </a:p>
        </p:txBody>
      </p:sp>
      <p:graphicFrame>
        <p:nvGraphicFramePr>
          <p:cNvPr id="4" name="İçerik Yer Tutucusu 3">
            <a:extLst>
              <a:ext uri="{FF2B5EF4-FFF2-40B4-BE49-F238E27FC236}">
                <a16:creationId xmlns:a16="http://schemas.microsoft.com/office/drawing/2014/main" id="{E76ABEEF-1BC6-083E-BB10-7A49C10FD7FE}"/>
              </a:ext>
            </a:extLst>
          </p:cNvPr>
          <p:cNvGraphicFramePr>
            <a:graphicFrameLocks noGrp="1"/>
          </p:cNvGraphicFramePr>
          <p:nvPr>
            <p:ph idx="1"/>
          </p:nvPr>
        </p:nvGraphicFramePr>
        <p:xfrm>
          <a:off x="508636" y="548680"/>
          <a:ext cx="8126728"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153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496B4-6A0F-4928-E176-5C7528BA9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F0261-594D-3002-AB0A-C54846D04DBC}"/>
              </a:ext>
            </a:extLst>
          </p:cNvPr>
          <p:cNvSpPr>
            <a:spLocks noGrp="1"/>
          </p:cNvSpPr>
          <p:nvPr>
            <p:ph type="title"/>
          </p:nvPr>
        </p:nvSpPr>
        <p:spPr>
          <a:xfrm>
            <a:off x="467544" y="5661248"/>
            <a:ext cx="8234808" cy="792088"/>
          </a:xfrm>
          <a:solidFill>
            <a:schemeClr val="tx1">
              <a:lumMod val="65000"/>
              <a:lumOff val="35000"/>
            </a:schemeClr>
          </a:solidFill>
        </p:spPr>
        <p:txBody>
          <a:bodyPr>
            <a:noAutofit/>
          </a:bodyPr>
          <a:lstStyle/>
          <a:p>
            <a:r>
              <a:rPr lang="tr-TR" sz="2200" dirty="0">
                <a:solidFill>
                  <a:schemeClr val="accent1">
                    <a:lumMod val="20000"/>
                    <a:lumOff val="80000"/>
                  </a:schemeClr>
                </a:solidFill>
              </a:rPr>
              <a:t>Klasik-sonrası Hukuk Dönemi’nde Mala Verilen Zarar</a:t>
            </a:r>
          </a:p>
        </p:txBody>
      </p:sp>
      <p:sp>
        <p:nvSpPr>
          <p:cNvPr id="3" name="Content Placeholder 2">
            <a:extLst>
              <a:ext uri="{FF2B5EF4-FFF2-40B4-BE49-F238E27FC236}">
                <a16:creationId xmlns:a16="http://schemas.microsoft.com/office/drawing/2014/main" id="{583FAF6C-634F-B6C8-7111-629E3E13E542}"/>
              </a:ext>
            </a:extLst>
          </p:cNvPr>
          <p:cNvSpPr>
            <a:spLocks noGrp="1"/>
          </p:cNvSpPr>
          <p:nvPr>
            <p:ph idx="1"/>
          </p:nvPr>
        </p:nvSpPr>
        <p:spPr>
          <a:xfrm>
            <a:off x="539552" y="548680"/>
            <a:ext cx="8064896" cy="5112568"/>
          </a:xfrm>
          <a:solidFill>
            <a:schemeClr val="tx2">
              <a:lumMod val="10000"/>
              <a:lumOff val="90000"/>
            </a:schemeClr>
          </a:solidFill>
        </p:spPr>
        <p:txBody>
          <a:bodyPr>
            <a:noAutofit/>
          </a:bodyPr>
          <a:lstStyle/>
          <a:p>
            <a:pPr algn="just">
              <a:spcBef>
                <a:spcPts val="0"/>
              </a:spcBef>
            </a:pPr>
            <a:r>
              <a:rPr lang="tr-TR" sz="2200" dirty="0">
                <a:solidFill>
                  <a:schemeClr val="tx2"/>
                </a:solidFill>
              </a:rPr>
              <a:t>Kavramlaştırma ve sistemleştirmenin gerçekleşmesi</a:t>
            </a:r>
          </a:p>
          <a:p>
            <a:pPr algn="just">
              <a:spcBef>
                <a:spcPts val="0"/>
              </a:spcBef>
            </a:pPr>
            <a:r>
              <a:rPr lang="tr-TR" sz="2200" dirty="0">
                <a:solidFill>
                  <a:schemeClr val="tx2"/>
                </a:solidFill>
              </a:rPr>
              <a:t>Kusurun bütün dereceleriyle ve bütün ölçütleriyle ortaya çıkması</a:t>
            </a:r>
          </a:p>
          <a:p>
            <a:pPr algn="just">
              <a:spcBef>
                <a:spcPts val="0"/>
              </a:spcBef>
            </a:pPr>
            <a:r>
              <a:rPr lang="tr-TR" sz="2200" dirty="0" err="1">
                <a:solidFill>
                  <a:schemeClr val="tx2"/>
                </a:solidFill>
              </a:rPr>
              <a:t>Culpa’nın</a:t>
            </a:r>
            <a:r>
              <a:rPr lang="tr-TR" sz="2200" dirty="0">
                <a:solidFill>
                  <a:schemeClr val="tx2"/>
                </a:solidFill>
              </a:rPr>
              <a:t> ihmal olarak teknik bir anlam kazanması</a:t>
            </a:r>
          </a:p>
          <a:p>
            <a:pPr algn="just">
              <a:spcBef>
                <a:spcPts val="0"/>
              </a:spcBef>
            </a:pPr>
            <a:r>
              <a:rPr lang="tr-TR" sz="2200" dirty="0">
                <a:solidFill>
                  <a:schemeClr val="tx2"/>
                </a:solidFill>
              </a:rPr>
              <a:t>Hukuka aykırılık ve kusurun tamamıyla birbirinden ayrılması</a:t>
            </a:r>
          </a:p>
          <a:p>
            <a:pPr algn="just">
              <a:spcBef>
                <a:spcPts val="0"/>
              </a:spcBef>
            </a:pPr>
            <a:r>
              <a:rPr lang="tr-TR" sz="2200" dirty="0">
                <a:solidFill>
                  <a:schemeClr val="tx2"/>
                </a:solidFill>
              </a:rPr>
              <a:t>Mala verilen zarar fiilinin kusurlu bir fiil sonucu mala verilen her türlü zararı kapsayan genel nitelikli bir düzenleme  halini alması</a:t>
            </a:r>
          </a:p>
          <a:p>
            <a:pPr algn="just">
              <a:spcBef>
                <a:spcPts val="0"/>
              </a:spcBef>
            </a:pPr>
            <a:r>
              <a:rPr lang="tr-TR" sz="2200" dirty="0">
                <a:solidFill>
                  <a:schemeClr val="tx2"/>
                </a:solidFill>
              </a:rPr>
              <a:t>Fiilî zarar (</a:t>
            </a:r>
            <a:r>
              <a:rPr lang="tr-TR" sz="2200" dirty="0" err="1">
                <a:solidFill>
                  <a:schemeClr val="tx2"/>
                </a:solidFill>
              </a:rPr>
              <a:t>damnum</a:t>
            </a:r>
            <a:r>
              <a:rPr lang="tr-TR" sz="2200" dirty="0">
                <a:solidFill>
                  <a:schemeClr val="tx2"/>
                </a:solidFill>
              </a:rPr>
              <a:t> </a:t>
            </a:r>
            <a:r>
              <a:rPr lang="tr-TR" sz="2200" dirty="0" err="1">
                <a:solidFill>
                  <a:schemeClr val="tx2"/>
                </a:solidFill>
              </a:rPr>
              <a:t>emergens</a:t>
            </a:r>
            <a:r>
              <a:rPr lang="tr-TR" sz="2200" dirty="0">
                <a:solidFill>
                  <a:schemeClr val="tx2"/>
                </a:solidFill>
              </a:rPr>
              <a:t>) ve yoksun kalınan kazanç (</a:t>
            </a:r>
            <a:r>
              <a:rPr lang="tr-TR" sz="2200" dirty="0" err="1">
                <a:solidFill>
                  <a:schemeClr val="tx2"/>
                </a:solidFill>
              </a:rPr>
              <a:t>lucrum</a:t>
            </a:r>
            <a:r>
              <a:rPr lang="tr-TR" sz="2200" dirty="0">
                <a:solidFill>
                  <a:schemeClr val="tx2"/>
                </a:solidFill>
              </a:rPr>
              <a:t> </a:t>
            </a:r>
            <a:r>
              <a:rPr lang="tr-TR" sz="2200" dirty="0" err="1">
                <a:solidFill>
                  <a:schemeClr val="tx2"/>
                </a:solidFill>
              </a:rPr>
              <a:t>cessans</a:t>
            </a:r>
            <a:r>
              <a:rPr lang="tr-TR" sz="2200" dirty="0">
                <a:solidFill>
                  <a:schemeClr val="tx2"/>
                </a:solidFill>
              </a:rPr>
              <a:t>) ayırımı yapılarak zarar kavramının gelişiminin sağlanması</a:t>
            </a:r>
          </a:p>
          <a:p>
            <a:pPr algn="just">
              <a:spcBef>
                <a:spcPts val="0"/>
              </a:spcBef>
            </a:pPr>
            <a:r>
              <a:rPr lang="tr-TR" sz="2200" dirty="0">
                <a:solidFill>
                  <a:schemeClr val="tx2"/>
                </a:solidFill>
              </a:rPr>
              <a:t>Tazmin edilebilirliğin kapsamının genişletilmesi</a:t>
            </a:r>
          </a:p>
          <a:p>
            <a:pPr marL="1965960" lvl="8" indent="0">
              <a:buNone/>
            </a:pPr>
            <a:endParaRPr lang="tr-TR" sz="1100" dirty="0">
              <a:solidFill>
                <a:schemeClr val="accent1">
                  <a:lumMod val="20000"/>
                  <a:lumOff val="80000"/>
                </a:schemeClr>
              </a:solidFill>
            </a:endParaRPr>
          </a:p>
        </p:txBody>
      </p:sp>
    </p:spTree>
    <p:extLst>
      <p:ext uri="{BB962C8B-B14F-4D97-AF65-F5344CB8AC3E}">
        <p14:creationId xmlns:p14="http://schemas.microsoft.com/office/powerpoint/2010/main" val="363514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C00DB-74F5-8036-3784-7C1E54098A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13A7B-688F-CFCF-29AC-E1813DD3823A}"/>
              </a:ext>
            </a:extLst>
          </p:cNvPr>
          <p:cNvSpPr>
            <a:spLocks noGrp="1"/>
          </p:cNvSpPr>
          <p:nvPr>
            <p:ph type="title"/>
          </p:nvPr>
        </p:nvSpPr>
        <p:spPr>
          <a:xfrm>
            <a:off x="619736" y="5229200"/>
            <a:ext cx="8064896" cy="576064"/>
          </a:xfrm>
          <a:solidFill>
            <a:schemeClr val="tx1">
              <a:lumMod val="65000"/>
              <a:lumOff val="35000"/>
            </a:schemeClr>
          </a:solidFill>
        </p:spPr>
        <p:txBody>
          <a:bodyPr>
            <a:noAutofit/>
          </a:bodyPr>
          <a:lstStyle/>
          <a:p>
            <a:r>
              <a:rPr lang="tr-TR" sz="2400" dirty="0" err="1">
                <a:solidFill>
                  <a:schemeClr val="accent1">
                    <a:lumMod val="20000"/>
                    <a:lumOff val="80000"/>
                  </a:schemeClr>
                </a:solidFill>
              </a:rPr>
              <a:t>Iustinianus</a:t>
            </a:r>
            <a:r>
              <a:rPr lang="tr-TR" sz="2400" dirty="0">
                <a:solidFill>
                  <a:schemeClr val="accent1">
                    <a:lumMod val="20000"/>
                    <a:lumOff val="80000"/>
                  </a:schemeClr>
                </a:solidFill>
              </a:rPr>
              <a:t> Dönemi’nde Mala Verilen Zarar</a:t>
            </a:r>
          </a:p>
        </p:txBody>
      </p:sp>
      <p:sp>
        <p:nvSpPr>
          <p:cNvPr id="3" name="Content Placeholder 2">
            <a:extLst>
              <a:ext uri="{FF2B5EF4-FFF2-40B4-BE49-F238E27FC236}">
                <a16:creationId xmlns:a16="http://schemas.microsoft.com/office/drawing/2014/main" id="{D8716ED6-DAFC-93B5-DC33-95007AB1A8FE}"/>
              </a:ext>
            </a:extLst>
          </p:cNvPr>
          <p:cNvSpPr>
            <a:spLocks noGrp="1"/>
          </p:cNvSpPr>
          <p:nvPr>
            <p:ph idx="1"/>
          </p:nvPr>
        </p:nvSpPr>
        <p:spPr>
          <a:xfrm>
            <a:off x="459368" y="476672"/>
            <a:ext cx="8225264" cy="4608512"/>
          </a:xfrm>
          <a:solidFill>
            <a:schemeClr val="tx2">
              <a:lumMod val="10000"/>
              <a:lumOff val="90000"/>
            </a:schemeClr>
          </a:solidFill>
        </p:spPr>
        <p:txBody>
          <a:bodyPr>
            <a:noAutofit/>
          </a:bodyPr>
          <a:lstStyle/>
          <a:p>
            <a:pPr algn="just">
              <a:spcBef>
                <a:spcPts val="0"/>
              </a:spcBef>
            </a:pPr>
            <a:r>
              <a:rPr lang="tr-TR" sz="2400" dirty="0" err="1">
                <a:solidFill>
                  <a:schemeClr val="tx2"/>
                </a:solidFill>
              </a:rPr>
              <a:t>Aquilia</a:t>
            </a:r>
            <a:r>
              <a:rPr lang="tr-TR" sz="2400" dirty="0">
                <a:solidFill>
                  <a:schemeClr val="tx2"/>
                </a:solidFill>
              </a:rPr>
              <a:t> sorumluluğu, tüm malvarlığı zararlarının tazminini sağlayacak bir genişliğe ulaştı</a:t>
            </a:r>
          </a:p>
          <a:p>
            <a:pPr algn="just">
              <a:spcBef>
                <a:spcPts val="0"/>
              </a:spcBef>
            </a:pPr>
            <a:r>
              <a:rPr lang="tr-TR" sz="2400" dirty="0" err="1">
                <a:solidFill>
                  <a:schemeClr val="tx2"/>
                </a:solidFill>
              </a:rPr>
              <a:t>Aquilia</a:t>
            </a:r>
            <a:r>
              <a:rPr lang="tr-TR" sz="2400" dirty="0">
                <a:solidFill>
                  <a:schemeClr val="tx2"/>
                </a:solidFill>
              </a:rPr>
              <a:t> kusuru kavramından kast, ihmal, ve ihmalin bütün dereceleri anlaşıldı</a:t>
            </a:r>
          </a:p>
          <a:p>
            <a:pPr algn="just">
              <a:spcBef>
                <a:spcPts val="0"/>
              </a:spcBef>
            </a:pPr>
            <a:r>
              <a:rPr lang="tr-TR" sz="2400" dirty="0">
                <a:solidFill>
                  <a:schemeClr val="tx2"/>
                </a:solidFill>
              </a:rPr>
              <a:t>Haksız fiiller alanında kusur, sorumluluğun kurucu unsuru halini aldı</a:t>
            </a:r>
          </a:p>
          <a:p>
            <a:pPr algn="just">
              <a:spcBef>
                <a:spcPts val="0"/>
              </a:spcBef>
            </a:pPr>
            <a:r>
              <a:rPr lang="tr-TR" sz="2400" dirty="0" err="1">
                <a:solidFill>
                  <a:schemeClr val="tx2"/>
                </a:solidFill>
              </a:rPr>
              <a:t>Aquilia</a:t>
            </a:r>
            <a:r>
              <a:rPr lang="tr-TR" sz="2400" dirty="0">
                <a:solidFill>
                  <a:schemeClr val="tx2"/>
                </a:solidFill>
              </a:rPr>
              <a:t> davası, sözleşme dışı zararlar için bir tür genel tazminat davası niteliğini kazandı (</a:t>
            </a:r>
            <a:r>
              <a:rPr lang="tr-TR" sz="2400" dirty="0" err="1">
                <a:solidFill>
                  <a:schemeClr val="tx2"/>
                </a:solidFill>
              </a:rPr>
              <a:t>örn</a:t>
            </a:r>
            <a:r>
              <a:rPr lang="tr-TR" sz="2400" dirty="0">
                <a:solidFill>
                  <a:schemeClr val="tx2"/>
                </a:solidFill>
              </a:rPr>
              <a:t>. özgür bir insanın yaralanması durumunda açılan  tazminat davası)</a:t>
            </a:r>
          </a:p>
          <a:p>
            <a:pPr marL="1965960" lvl="8" indent="0">
              <a:buNone/>
            </a:pPr>
            <a:endParaRPr lang="tr-TR" sz="1100" dirty="0">
              <a:solidFill>
                <a:schemeClr val="accent1">
                  <a:lumMod val="20000"/>
                  <a:lumOff val="80000"/>
                </a:schemeClr>
              </a:solidFill>
            </a:endParaRPr>
          </a:p>
        </p:txBody>
      </p:sp>
    </p:spTree>
    <p:extLst>
      <p:ext uri="{BB962C8B-B14F-4D97-AF65-F5344CB8AC3E}">
        <p14:creationId xmlns:p14="http://schemas.microsoft.com/office/powerpoint/2010/main" val="71502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CA7A2-5A5F-EFFE-7C4F-0B33096720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2FA04-6411-B57D-7215-83515FE71AF7}"/>
              </a:ext>
            </a:extLst>
          </p:cNvPr>
          <p:cNvSpPr>
            <a:spLocks noGrp="1"/>
          </p:cNvSpPr>
          <p:nvPr>
            <p:ph type="title"/>
          </p:nvPr>
        </p:nvSpPr>
        <p:spPr>
          <a:xfrm>
            <a:off x="467544" y="5157192"/>
            <a:ext cx="8280920" cy="864096"/>
          </a:xfrm>
          <a:solidFill>
            <a:schemeClr val="tx1">
              <a:lumMod val="65000"/>
              <a:lumOff val="35000"/>
            </a:schemeClr>
          </a:solidFill>
        </p:spPr>
        <p:txBody>
          <a:bodyPr>
            <a:noAutofit/>
          </a:bodyPr>
          <a:lstStyle/>
          <a:p>
            <a:r>
              <a:rPr lang="tr-TR" sz="2400" b="1" dirty="0" err="1">
                <a:solidFill>
                  <a:schemeClr val="accent1">
                    <a:lumMod val="20000"/>
                    <a:lumOff val="80000"/>
                  </a:schemeClr>
                </a:solidFill>
              </a:rPr>
              <a:t>Iustinianus</a:t>
            </a:r>
            <a:r>
              <a:rPr lang="tr-TR" sz="2400" b="1" dirty="0">
                <a:solidFill>
                  <a:schemeClr val="accent1">
                    <a:lumMod val="20000"/>
                    <a:lumOff val="80000"/>
                  </a:schemeClr>
                </a:solidFill>
              </a:rPr>
              <a:t> Dönemi’nden Sonraki Gelişime Genel Bakış</a:t>
            </a:r>
            <a:endParaRPr lang="tr-TR" sz="22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1658A98D-FD59-231D-338B-FBCAF01A9D5C}"/>
              </a:ext>
            </a:extLst>
          </p:cNvPr>
          <p:cNvSpPr>
            <a:spLocks noGrp="1"/>
          </p:cNvSpPr>
          <p:nvPr>
            <p:ph idx="1"/>
          </p:nvPr>
        </p:nvSpPr>
        <p:spPr>
          <a:xfrm>
            <a:off x="467544" y="548680"/>
            <a:ext cx="8136904" cy="4608512"/>
          </a:xfrm>
          <a:solidFill>
            <a:schemeClr val="tx2">
              <a:lumMod val="10000"/>
              <a:lumOff val="90000"/>
            </a:schemeClr>
          </a:solidFill>
        </p:spPr>
        <p:txBody>
          <a:bodyPr>
            <a:noAutofit/>
          </a:bodyPr>
          <a:lstStyle/>
          <a:p>
            <a:pPr algn="just">
              <a:spcBef>
                <a:spcPts val="0"/>
              </a:spcBef>
            </a:pPr>
            <a:r>
              <a:rPr lang="tr-TR" sz="2200" dirty="0" err="1">
                <a:solidFill>
                  <a:schemeClr val="tx2"/>
                </a:solidFill>
              </a:rPr>
              <a:t>Usus</a:t>
            </a:r>
            <a:r>
              <a:rPr lang="tr-TR" sz="2200" dirty="0">
                <a:solidFill>
                  <a:schemeClr val="tx2"/>
                </a:solidFill>
              </a:rPr>
              <a:t> </a:t>
            </a:r>
            <a:r>
              <a:rPr lang="tr-TR" sz="2200" dirty="0" err="1">
                <a:solidFill>
                  <a:schemeClr val="tx2"/>
                </a:solidFill>
              </a:rPr>
              <a:t>modernus’da</a:t>
            </a:r>
            <a:r>
              <a:rPr lang="tr-TR" sz="2200" dirty="0">
                <a:solidFill>
                  <a:schemeClr val="tx2"/>
                </a:solidFill>
              </a:rPr>
              <a:t> </a:t>
            </a:r>
            <a:r>
              <a:rPr lang="tr-TR" sz="2200" dirty="0" err="1">
                <a:solidFill>
                  <a:schemeClr val="tx2"/>
                </a:solidFill>
              </a:rPr>
              <a:t>Aquilia</a:t>
            </a:r>
            <a:r>
              <a:rPr lang="tr-TR" sz="2200" dirty="0">
                <a:solidFill>
                  <a:schemeClr val="tx2"/>
                </a:solidFill>
              </a:rPr>
              <a:t> davası ile mirasçılara tedavi masraflarını ve destekten yoksun kalma tazminatını talep etme olanağı sağlandı</a:t>
            </a:r>
          </a:p>
          <a:p>
            <a:pPr algn="just">
              <a:spcBef>
                <a:spcPts val="0"/>
              </a:spcBef>
            </a:pPr>
            <a:r>
              <a:rPr lang="tr-TR" sz="2200" dirty="0">
                <a:solidFill>
                  <a:schemeClr val="tx2"/>
                </a:solidFill>
              </a:rPr>
              <a:t>14 yy. da </a:t>
            </a:r>
            <a:r>
              <a:rPr lang="tr-TR" sz="2200" dirty="0" err="1">
                <a:solidFill>
                  <a:schemeClr val="tx2"/>
                </a:solidFill>
              </a:rPr>
              <a:t>Aquilia</a:t>
            </a:r>
            <a:r>
              <a:rPr lang="tr-TR" sz="2200" dirty="0">
                <a:solidFill>
                  <a:schemeClr val="tx2"/>
                </a:solidFill>
              </a:rPr>
              <a:t> sorumluluğunun yardımıyla suç ve haksız fiil ayırımı yapıldı</a:t>
            </a:r>
          </a:p>
          <a:p>
            <a:pPr algn="just">
              <a:spcBef>
                <a:spcPts val="0"/>
              </a:spcBef>
            </a:pPr>
            <a:r>
              <a:rPr lang="tr-TR" sz="2200" dirty="0">
                <a:solidFill>
                  <a:schemeClr val="tx2"/>
                </a:solidFill>
              </a:rPr>
              <a:t>Her kusurlu ve zarar doğuran fiil için doğal hukukun zararın tazminine yönelik bir talep hakkı tanıyacağı kuralı, 17. yy.da </a:t>
            </a:r>
            <a:r>
              <a:rPr lang="tr-TR" sz="2200" dirty="0" err="1">
                <a:solidFill>
                  <a:schemeClr val="tx2"/>
                </a:solidFill>
              </a:rPr>
              <a:t>Grotius</a:t>
            </a:r>
            <a:r>
              <a:rPr lang="tr-TR" sz="2200" dirty="0">
                <a:solidFill>
                  <a:schemeClr val="tx2"/>
                </a:solidFill>
              </a:rPr>
              <a:t> tarafından formüle edildi</a:t>
            </a:r>
          </a:p>
          <a:p>
            <a:pPr algn="just">
              <a:spcBef>
                <a:spcPts val="0"/>
              </a:spcBef>
            </a:pPr>
            <a:r>
              <a:rPr lang="tr-TR" sz="2200" dirty="0">
                <a:solidFill>
                  <a:schemeClr val="tx2"/>
                </a:solidFill>
              </a:rPr>
              <a:t>Bu kuralın </a:t>
            </a:r>
            <a:r>
              <a:rPr lang="tr-TR" sz="2200" dirty="0" err="1">
                <a:solidFill>
                  <a:schemeClr val="tx2"/>
                </a:solidFill>
              </a:rPr>
              <a:t>ahlakî</a:t>
            </a:r>
            <a:r>
              <a:rPr lang="tr-TR" sz="2200" dirty="0">
                <a:solidFill>
                  <a:schemeClr val="tx2"/>
                </a:solidFill>
              </a:rPr>
              <a:t> temeli doğal hukuk tarafından, “sosyal bir varlık olan insan, insanlarla birlikte yaşamak ve varlığını onlarla devam ettirmek zorundadır” biçiminde ortaya konuldu.</a:t>
            </a:r>
          </a:p>
          <a:p>
            <a:pPr marL="1965960" lvl="8" indent="0">
              <a:buNone/>
            </a:pPr>
            <a:endParaRPr lang="tr-TR" sz="1100" dirty="0">
              <a:solidFill>
                <a:schemeClr val="accent1">
                  <a:lumMod val="20000"/>
                  <a:lumOff val="80000"/>
                </a:schemeClr>
              </a:solidFill>
            </a:endParaRPr>
          </a:p>
        </p:txBody>
      </p:sp>
    </p:spTree>
    <p:extLst>
      <p:ext uri="{BB962C8B-B14F-4D97-AF65-F5344CB8AC3E}">
        <p14:creationId xmlns:p14="http://schemas.microsoft.com/office/powerpoint/2010/main" val="1309504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CBEF2-4BD6-5BE2-A3E5-CEA90F44E5E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83AFE59-18B9-331A-5E10-51A38253D49D}"/>
              </a:ext>
            </a:extLst>
          </p:cNvPr>
          <p:cNvSpPr>
            <a:spLocks noGrp="1"/>
          </p:cNvSpPr>
          <p:nvPr>
            <p:ph type="ctrTitle"/>
          </p:nvPr>
        </p:nvSpPr>
        <p:spPr>
          <a:xfrm>
            <a:off x="813216" y="1012728"/>
            <a:ext cx="7772400" cy="2160240"/>
          </a:xfrm>
          <a:solidFill>
            <a:schemeClr val="accent6">
              <a:lumMod val="20000"/>
              <a:lumOff val="80000"/>
            </a:schemeClr>
          </a:solidFill>
        </p:spPr>
        <p:txBody>
          <a:bodyPr>
            <a:noAutofit/>
          </a:bodyPr>
          <a:lstStyle/>
          <a:p>
            <a:r>
              <a:rPr lang="tr-TR" sz="4800" dirty="0">
                <a:solidFill>
                  <a:schemeClr val="accent3">
                    <a:lumMod val="75000"/>
                  </a:schemeClr>
                </a:solidFill>
              </a:rPr>
              <a:t>Bedensel Bütünlüğe Yönelik Tecavüzler(</a:t>
            </a:r>
            <a:r>
              <a:rPr lang="tr-TR" sz="4800" dirty="0" err="1">
                <a:solidFill>
                  <a:schemeClr val="accent3">
                    <a:lumMod val="75000"/>
                  </a:schemeClr>
                </a:solidFill>
              </a:rPr>
              <a:t>Iniuria</a:t>
            </a:r>
            <a:r>
              <a:rPr lang="tr-TR" sz="4800" dirty="0">
                <a:solidFill>
                  <a:schemeClr val="accent3">
                    <a:lumMod val="75000"/>
                  </a:schemeClr>
                </a:solidFill>
              </a:rPr>
              <a:t>)</a:t>
            </a:r>
          </a:p>
        </p:txBody>
      </p:sp>
      <p:sp>
        <p:nvSpPr>
          <p:cNvPr id="3" name="Rectangle 2">
            <a:extLst>
              <a:ext uri="{FF2B5EF4-FFF2-40B4-BE49-F238E27FC236}">
                <a16:creationId xmlns:a16="http://schemas.microsoft.com/office/drawing/2014/main" id="{D2C6BA7D-C2ED-D334-1D30-3FA09DDE2159}"/>
              </a:ext>
            </a:extLst>
          </p:cNvPr>
          <p:cNvSpPr>
            <a:spLocks noGrp="1"/>
          </p:cNvSpPr>
          <p:nvPr>
            <p:ph type="subTitle" idx="1"/>
          </p:nvPr>
        </p:nvSpPr>
        <p:spPr>
          <a:xfrm>
            <a:off x="722376" y="3685032"/>
            <a:ext cx="7954080" cy="896096"/>
          </a:xfrm>
        </p:spPr>
        <p:txBody>
          <a:bodyPr>
            <a:normAutofit/>
          </a:bodyPr>
          <a:lstStyle/>
          <a:p>
            <a:endParaRPr lang="tr-TR" sz="3600" dirty="0"/>
          </a:p>
        </p:txBody>
      </p:sp>
    </p:spTree>
    <p:extLst>
      <p:ext uri="{BB962C8B-B14F-4D97-AF65-F5344CB8AC3E}">
        <p14:creationId xmlns:p14="http://schemas.microsoft.com/office/powerpoint/2010/main" val="285247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1552C-BE8C-CE68-D503-D0A6AA51D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BE93AF-C042-3025-E6E5-98F9D8FD64E8}"/>
              </a:ext>
            </a:extLst>
          </p:cNvPr>
          <p:cNvSpPr>
            <a:spLocks noGrp="1"/>
          </p:cNvSpPr>
          <p:nvPr>
            <p:ph type="title"/>
          </p:nvPr>
        </p:nvSpPr>
        <p:spPr>
          <a:xfrm>
            <a:off x="503238" y="5085184"/>
            <a:ext cx="8029202" cy="792088"/>
          </a:xfrm>
          <a:solidFill>
            <a:schemeClr val="tx1">
              <a:lumMod val="65000"/>
              <a:lumOff val="35000"/>
            </a:schemeClr>
          </a:solidFill>
        </p:spPr>
        <p:txBody>
          <a:bodyPr>
            <a:noAutofit/>
          </a:bodyPr>
          <a:lstStyle/>
          <a:p>
            <a:r>
              <a:rPr lang="tr-TR" sz="3200" dirty="0" err="1">
                <a:solidFill>
                  <a:schemeClr val="accent1">
                    <a:lumMod val="20000"/>
                    <a:lumOff val="80000"/>
                  </a:schemeClr>
                </a:solidFill>
              </a:rPr>
              <a:t>Iniuria</a:t>
            </a:r>
            <a:r>
              <a:rPr lang="tr-TR" sz="3200" dirty="0">
                <a:solidFill>
                  <a:schemeClr val="accent1">
                    <a:lumMod val="20000"/>
                    <a:lumOff val="80000"/>
                  </a:schemeClr>
                </a:solidFill>
              </a:rPr>
              <a:t> kavramı</a:t>
            </a:r>
          </a:p>
        </p:txBody>
      </p:sp>
      <p:sp>
        <p:nvSpPr>
          <p:cNvPr id="3" name="Content Placeholder 2">
            <a:extLst>
              <a:ext uri="{FF2B5EF4-FFF2-40B4-BE49-F238E27FC236}">
                <a16:creationId xmlns:a16="http://schemas.microsoft.com/office/drawing/2014/main" id="{248FEAF2-EAF9-6DA5-8B7D-3AE7CB645E14}"/>
              </a:ext>
            </a:extLst>
          </p:cNvPr>
          <p:cNvSpPr>
            <a:spLocks noGrp="1"/>
          </p:cNvSpPr>
          <p:nvPr>
            <p:ph idx="1"/>
          </p:nvPr>
        </p:nvSpPr>
        <p:spPr>
          <a:xfrm>
            <a:off x="503238" y="530225"/>
            <a:ext cx="8029202" cy="4554959"/>
          </a:xfrm>
          <a:solidFill>
            <a:schemeClr val="tx2">
              <a:lumMod val="10000"/>
              <a:lumOff val="90000"/>
            </a:schemeClr>
          </a:solidFill>
        </p:spPr>
        <p:txBody>
          <a:bodyPr>
            <a:noAutofit/>
          </a:bodyPr>
          <a:lstStyle/>
          <a:p>
            <a:pPr marL="360000" indent="-342900" algn="just">
              <a:spcBef>
                <a:spcPts val="0"/>
              </a:spcBef>
              <a:buFont typeface="Wingdings" panose="05000000000000000000" pitchFamily="2" charset="2"/>
              <a:buChar char="§"/>
            </a:pPr>
            <a:r>
              <a:rPr lang="tr-TR" sz="2400" dirty="0">
                <a:solidFill>
                  <a:schemeClr val="tx1"/>
                </a:solidFill>
              </a:rPr>
              <a:t>Geniş anlamda hukuka aykırılık</a:t>
            </a:r>
          </a:p>
          <a:p>
            <a:pPr marL="360000" indent="-342900" algn="just">
              <a:spcBef>
                <a:spcPts val="0"/>
              </a:spcBef>
              <a:buFont typeface="Wingdings" panose="05000000000000000000" pitchFamily="2" charset="2"/>
              <a:buChar char="§"/>
            </a:pPr>
            <a:r>
              <a:rPr lang="tr-TR" sz="2400" dirty="0">
                <a:solidFill>
                  <a:schemeClr val="tx1"/>
                </a:solidFill>
              </a:rPr>
              <a:t>Dar anlamda </a:t>
            </a:r>
            <a:r>
              <a:rPr lang="tr-TR" sz="2400" dirty="0" err="1">
                <a:solidFill>
                  <a:schemeClr val="tx1"/>
                </a:solidFill>
              </a:rPr>
              <a:t>Ius</a:t>
            </a:r>
            <a:r>
              <a:rPr lang="tr-TR" sz="2400" dirty="0">
                <a:solidFill>
                  <a:schemeClr val="tx1"/>
                </a:solidFill>
              </a:rPr>
              <a:t> </a:t>
            </a:r>
            <a:r>
              <a:rPr lang="tr-TR" sz="2400" dirty="0" err="1">
                <a:solidFill>
                  <a:schemeClr val="tx1"/>
                </a:solidFill>
              </a:rPr>
              <a:t>Civile’nin</a:t>
            </a:r>
            <a:r>
              <a:rPr lang="tr-TR" sz="2400" dirty="0">
                <a:solidFill>
                  <a:schemeClr val="tx1"/>
                </a:solidFill>
              </a:rPr>
              <a:t> tanıdığı özel suç</a:t>
            </a:r>
          </a:p>
          <a:p>
            <a:pPr marL="720000" indent="-342900" algn="just">
              <a:spcBef>
                <a:spcPts val="0"/>
              </a:spcBef>
              <a:buFont typeface="Wingdings" panose="05000000000000000000" pitchFamily="2" charset="2"/>
              <a:buChar char="Ø"/>
            </a:pPr>
            <a:r>
              <a:rPr lang="tr-TR" sz="2400" dirty="0" err="1">
                <a:solidFill>
                  <a:srgbClr val="C00000"/>
                </a:solidFill>
              </a:rPr>
              <a:t>Iniuria</a:t>
            </a:r>
            <a:r>
              <a:rPr lang="tr-TR" sz="2400" dirty="0">
                <a:solidFill>
                  <a:srgbClr val="C00000"/>
                </a:solidFill>
              </a:rPr>
              <a:t> özgür bir insanın bedensel bütünlüğüne yönelik fiziksel saldırıları ve kişilik hakkını oluşturan değerlerine yönelik </a:t>
            </a:r>
            <a:r>
              <a:rPr lang="tr-TR" sz="2400" dirty="0">
                <a:solidFill>
                  <a:srgbClr val="C00000"/>
                </a:solidFill>
                <a:ea typeface="Times New Roman" panose="02020603050405020304" pitchFamily="18" charset="0"/>
              </a:rPr>
              <a:t>sözle yönelik saldırıları kapsamına alan bir suç</a:t>
            </a:r>
          </a:p>
          <a:p>
            <a:pPr marL="360000" algn="just">
              <a:spcBef>
                <a:spcPts val="0"/>
              </a:spcBef>
              <a:buFont typeface="Wingdings" panose="05000000000000000000" pitchFamily="2" charset="2"/>
              <a:buChar char="§"/>
            </a:pPr>
            <a:r>
              <a:rPr lang="tr-TR" sz="2400" dirty="0">
                <a:solidFill>
                  <a:schemeClr val="tx2"/>
                </a:solidFill>
              </a:rPr>
              <a:t>Bu kapsama tarihsel bir süreçte ulaşılmış</a:t>
            </a:r>
          </a:p>
          <a:p>
            <a:pPr marL="360000" algn="just">
              <a:spcBef>
                <a:spcPts val="0"/>
              </a:spcBef>
              <a:buFont typeface="Wingdings" panose="05000000000000000000" pitchFamily="2" charset="2"/>
              <a:buChar char="§"/>
            </a:pPr>
            <a:r>
              <a:rPr lang="tr-TR" sz="2400" dirty="0">
                <a:solidFill>
                  <a:schemeClr val="tx2"/>
                </a:solidFill>
              </a:rPr>
              <a:t>On İki Levha Kanunu’nda düzenlenmiş suçlardan biri</a:t>
            </a:r>
          </a:p>
        </p:txBody>
      </p:sp>
    </p:spTree>
    <p:extLst>
      <p:ext uri="{BB962C8B-B14F-4D97-AF65-F5344CB8AC3E}">
        <p14:creationId xmlns:p14="http://schemas.microsoft.com/office/powerpoint/2010/main" val="1522821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44626-456C-5DB3-D655-C0D09A0885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98A1C-F592-9374-28BD-A27C229FF14F}"/>
              </a:ext>
            </a:extLst>
          </p:cNvPr>
          <p:cNvSpPr>
            <a:spLocks noGrp="1"/>
          </p:cNvSpPr>
          <p:nvPr>
            <p:ph type="title"/>
          </p:nvPr>
        </p:nvSpPr>
        <p:spPr>
          <a:xfrm>
            <a:off x="539552" y="5805264"/>
            <a:ext cx="7992888" cy="72008"/>
          </a:xfrm>
          <a:solidFill>
            <a:schemeClr val="tx1">
              <a:lumMod val="65000"/>
              <a:lumOff val="35000"/>
            </a:schemeClr>
          </a:solidFill>
        </p:spPr>
        <p:txBody>
          <a:bodyPr>
            <a:noAutofit/>
          </a:bodyPr>
          <a:lstStyle/>
          <a:p>
            <a:r>
              <a:rPr lang="tr-TR" sz="2800" dirty="0">
                <a:solidFill>
                  <a:schemeClr val="accent1">
                    <a:lumMod val="20000"/>
                    <a:lumOff val="80000"/>
                  </a:schemeClr>
                </a:solidFill>
              </a:rPr>
              <a:t>On İki Levha Kanunu’nda </a:t>
            </a:r>
            <a:r>
              <a:rPr lang="tr-TR" sz="2800" dirty="0" err="1">
                <a:solidFill>
                  <a:schemeClr val="accent1">
                    <a:lumMod val="20000"/>
                    <a:lumOff val="80000"/>
                  </a:schemeClr>
                </a:solidFill>
              </a:rPr>
              <a:t>Iniuria</a:t>
            </a:r>
            <a:endParaRPr lang="tr-TR" sz="28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1491B276-3979-37E2-9D71-2F960E76FD2C}"/>
              </a:ext>
            </a:extLst>
          </p:cNvPr>
          <p:cNvSpPr>
            <a:spLocks noGrp="1"/>
          </p:cNvSpPr>
          <p:nvPr>
            <p:ph idx="1"/>
          </p:nvPr>
        </p:nvSpPr>
        <p:spPr>
          <a:xfrm>
            <a:off x="611560" y="530225"/>
            <a:ext cx="7920880" cy="4770983"/>
          </a:xfrm>
          <a:solidFill>
            <a:schemeClr val="tx2">
              <a:lumMod val="10000"/>
              <a:lumOff val="90000"/>
            </a:schemeClr>
          </a:solidFill>
        </p:spPr>
        <p:txBody>
          <a:bodyPr>
            <a:noAutofit/>
          </a:bodyPr>
          <a:lstStyle/>
          <a:p>
            <a:pPr algn="just">
              <a:spcBef>
                <a:spcPts val="0"/>
              </a:spcBef>
            </a:pPr>
            <a:r>
              <a:rPr lang="tr-TR" sz="1800" dirty="0">
                <a:solidFill>
                  <a:schemeClr val="tx2"/>
                </a:solidFill>
              </a:rPr>
              <a:t>Bir insanın bedensel bütünlüğüne yönelik müessir fiiller</a:t>
            </a:r>
          </a:p>
          <a:p>
            <a:pPr algn="just">
              <a:spcBef>
                <a:spcPts val="0"/>
              </a:spcBef>
            </a:pPr>
            <a:r>
              <a:rPr lang="tr-TR" sz="1800" dirty="0">
                <a:solidFill>
                  <a:schemeClr val="tx2"/>
                </a:solidFill>
              </a:rPr>
              <a:t>Köle-özgür ayırımı yok</a:t>
            </a:r>
          </a:p>
          <a:p>
            <a:pPr algn="just">
              <a:spcBef>
                <a:spcPts val="0"/>
              </a:spcBef>
            </a:pPr>
            <a:r>
              <a:rPr lang="tr-TR" sz="1800" dirty="0">
                <a:solidFill>
                  <a:schemeClr val="tx2"/>
                </a:solidFill>
              </a:rPr>
              <a:t>Kanun’da üç farklı biçimde gerçekleşecek </a:t>
            </a:r>
            <a:r>
              <a:rPr lang="tr-TR" sz="1800" dirty="0" err="1">
                <a:solidFill>
                  <a:schemeClr val="tx2"/>
                </a:solidFill>
              </a:rPr>
              <a:t>iniuria</a:t>
            </a:r>
            <a:r>
              <a:rPr lang="tr-TR" sz="1800" dirty="0">
                <a:solidFill>
                  <a:schemeClr val="tx2"/>
                </a:solidFill>
              </a:rPr>
              <a:t> suçuna yer verilmiş</a:t>
            </a:r>
          </a:p>
          <a:p>
            <a:pPr marL="720000" algn="just">
              <a:spcBef>
                <a:spcPts val="0"/>
              </a:spcBef>
              <a:buFont typeface="Wingdings" panose="05000000000000000000" pitchFamily="2" charset="2"/>
              <a:buChar char="Ø"/>
            </a:pPr>
            <a:r>
              <a:rPr lang="tr-TR" sz="1800" b="1" dirty="0" err="1">
                <a:solidFill>
                  <a:srgbClr val="C00000"/>
                </a:solidFill>
              </a:rPr>
              <a:t>Membrum</a:t>
            </a:r>
            <a:r>
              <a:rPr lang="tr-TR" sz="1800" b="1" dirty="0">
                <a:solidFill>
                  <a:srgbClr val="C00000"/>
                </a:solidFill>
              </a:rPr>
              <a:t> </a:t>
            </a:r>
            <a:r>
              <a:rPr lang="tr-TR" sz="1800" b="1" dirty="0" err="1">
                <a:solidFill>
                  <a:srgbClr val="C00000"/>
                </a:solidFill>
              </a:rPr>
              <a:t>ruptum</a:t>
            </a:r>
            <a:r>
              <a:rPr lang="tr-TR" sz="1800" b="1" dirty="0">
                <a:solidFill>
                  <a:srgbClr val="C00000"/>
                </a:solidFill>
              </a:rPr>
              <a:t>: </a:t>
            </a:r>
            <a:r>
              <a:rPr lang="tr-TR" sz="1800" dirty="0">
                <a:solidFill>
                  <a:schemeClr val="tx2"/>
                </a:solidFill>
              </a:rPr>
              <a:t>Bir uzvun koparılması, bir insanın sakatlanması, bir uzvun işlevsiz hale getirilmesi. Taraflar bir miktar para üzerinde anlaşacak, anlaşamazlarsa kısas uygulanacak</a:t>
            </a:r>
          </a:p>
          <a:p>
            <a:pPr marL="720000" algn="just">
              <a:spcBef>
                <a:spcPts val="0"/>
              </a:spcBef>
              <a:buFont typeface="Wingdings" panose="05000000000000000000" pitchFamily="2" charset="2"/>
              <a:buChar char="Ø"/>
            </a:pPr>
            <a:r>
              <a:rPr lang="tr-TR" sz="1800" b="1" dirty="0" err="1">
                <a:solidFill>
                  <a:srgbClr val="C00000"/>
                </a:solidFill>
              </a:rPr>
              <a:t>Os</a:t>
            </a:r>
            <a:r>
              <a:rPr lang="tr-TR" sz="1800" b="1" dirty="0">
                <a:solidFill>
                  <a:srgbClr val="C00000"/>
                </a:solidFill>
              </a:rPr>
              <a:t> </a:t>
            </a:r>
            <a:r>
              <a:rPr lang="tr-TR" sz="1800" b="1" dirty="0" err="1">
                <a:solidFill>
                  <a:srgbClr val="C00000"/>
                </a:solidFill>
              </a:rPr>
              <a:t>fractum</a:t>
            </a:r>
            <a:r>
              <a:rPr lang="tr-TR" sz="1800" b="1" dirty="0">
                <a:solidFill>
                  <a:srgbClr val="C00000"/>
                </a:solidFill>
              </a:rPr>
              <a:t>:</a:t>
            </a:r>
            <a:r>
              <a:rPr lang="tr-TR" sz="1800" dirty="0"/>
              <a:t> </a:t>
            </a:r>
            <a:r>
              <a:rPr lang="tr-TR" sz="1800" dirty="0">
                <a:solidFill>
                  <a:schemeClr val="tx2"/>
                </a:solidFill>
              </a:rPr>
              <a:t>Bir insanın kemiğinin kırılması. Özgür ise 300 As, köle ise 150 As</a:t>
            </a:r>
          </a:p>
          <a:p>
            <a:pPr marL="720000" algn="just">
              <a:spcBef>
                <a:spcPts val="0"/>
              </a:spcBef>
              <a:buFont typeface="Wingdings" panose="05000000000000000000" pitchFamily="2" charset="2"/>
              <a:buChar char="Ø"/>
            </a:pPr>
            <a:r>
              <a:rPr lang="tr-TR" sz="1800" b="1" dirty="0">
                <a:solidFill>
                  <a:srgbClr val="C00000"/>
                </a:solidFill>
              </a:rPr>
              <a:t>Basit </a:t>
            </a:r>
            <a:r>
              <a:rPr lang="tr-TR" sz="1800" b="1" dirty="0" err="1">
                <a:solidFill>
                  <a:srgbClr val="C00000"/>
                </a:solidFill>
              </a:rPr>
              <a:t>iniuria</a:t>
            </a:r>
            <a:r>
              <a:rPr lang="tr-TR" sz="1800" b="1" dirty="0">
                <a:solidFill>
                  <a:srgbClr val="C00000"/>
                </a:solidFill>
              </a:rPr>
              <a:t>: </a:t>
            </a:r>
            <a:r>
              <a:rPr lang="tr-TR" sz="1800" dirty="0">
                <a:solidFill>
                  <a:schemeClr val="tx2"/>
                </a:solidFill>
              </a:rPr>
              <a:t>Maddî bir iz bırakmayan fizikî tecavüzler Sertçe vurma, itekleme, tekmeleme, kuvvet uygulayarak düşürme gibi. Cezası 25 As</a:t>
            </a:r>
          </a:p>
          <a:p>
            <a:pPr algn="just">
              <a:spcBef>
                <a:spcPts val="0"/>
              </a:spcBef>
            </a:pPr>
            <a:r>
              <a:rPr lang="tr-TR" sz="1800" dirty="0">
                <a:solidFill>
                  <a:schemeClr val="tx2"/>
                </a:solidFill>
              </a:rPr>
              <a:t>Bu suçların mağdurunun egemenlik altında bulunan aile evladı, evli kadın ya da köle olması durumunda fiil, egemenlik hakkı sahibinin vatandaşlık onuruna yönelik olarak kabul edilmekte</a:t>
            </a:r>
          </a:p>
        </p:txBody>
      </p:sp>
    </p:spTree>
    <p:extLst>
      <p:ext uri="{BB962C8B-B14F-4D97-AF65-F5344CB8AC3E}">
        <p14:creationId xmlns:p14="http://schemas.microsoft.com/office/powerpoint/2010/main" val="1565308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258F2-8F82-310F-AB29-66A0F4C04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062CB-6913-B22B-580B-4A10722D2704}"/>
              </a:ext>
            </a:extLst>
          </p:cNvPr>
          <p:cNvSpPr>
            <a:spLocks noGrp="1"/>
          </p:cNvSpPr>
          <p:nvPr>
            <p:ph type="title"/>
          </p:nvPr>
        </p:nvSpPr>
        <p:spPr>
          <a:xfrm>
            <a:off x="539552" y="5877272"/>
            <a:ext cx="8208912" cy="576064"/>
          </a:xfrm>
          <a:solidFill>
            <a:schemeClr val="tx1">
              <a:lumMod val="65000"/>
              <a:lumOff val="35000"/>
            </a:schemeClr>
          </a:solidFill>
        </p:spPr>
        <p:txBody>
          <a:bodyPr>
            <a:noAutofit/>
          </a:bodyPr>
          <a:lstStyle/>
          <a:p>
            <a:r>
              <a:rPr lang="tr-TR" sz="2800" dirty="0" err="1">
                <a:solidFill>
                  <a:schemeClr val="accent1">
                    <a:lumMod val="20000"/>
                    <a:lumOff val="80000"/>
                  </a:schemeClr>
                </a:solidFill>
              </a:rPr>
              <a:t>Praetor</a:t>
            </a:r>
            <a:r>
              <a:rPr lang="tr-TR" sz="2800" dirty="0">
                <a:solidFill>
                  <a:schemeClr val="accent1">
                    <a:lumMod val="20000"/>
                    <a:lumOff val="80000"/>
                  </a:schemeClr>
                </a:solidFill>
              </a:rPr>
              <a:t> Hukuku’nda </a:t>
            </a:r>
            <a:r>
              <a:rPr lang="tr-TR" sz="2800" dirty="0" err="1">
                <a:solidFill>
                  <a:schemeClr val="accent1">
                    <a:lumMod val="20000"/>
                    <a:lumOff val="80000"/>
                  </a:schemeClr>
                </a:solidFill>
              </a:rPr>
              <a:t>Iniuria</a:t>
            </a:r>
            <a:endParaRPr lang="tr-TR" sz="28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62C16C96-FC7D-53D8-BA7C-656866931BD0}"/>
              </a:ext>
            </a:extLst>
          </p:cNvPr>
          <p:cNvSpPr>
            <a:spLocks noGrp="1"/>
          </p:cNvSpPr>
          <p:nvPr>
            <p:ph idx="1"/>
          </p:nvPr>
        </p:nvSpPr>
        <p:spPr>
          <a:xfrm>
            <a:off x="395536" y="530225"/>
            <a:ext cx="8352928" cy="5347047"/>
          </a:xfrm>
          <a:solidFill>
            <a:schemeClr val="tx2">
              <a:lumMod val="10000"/>
              <a:lumOff val="90000"/>
            </a:schemeClr>
          </a:solidFill>
        </p:spPr>
        <p:txBody>
          <a:bodyPr>
            <a:noAutofit/>
          </a:bodyPr>
          <a:lstStyle/>
          <a:p>
            <a:pPr algn="just">
              <a:spcBef>
                <a:spcPts val="0"/>
              </a:spcBef>
            </a:pPr>
            <a:r>
              <a:rPr lang="tr-TR" sz="1700" b="1" dirty="0" err="1">
                <a:solidFill>
                  <a:srgbClr val="C00000"/>
                </a:solidFill>
              </a:rPr>
              <a:t>Edictum</a:t>
            </a:r>
            <a:r>
              <a:rPr lang="tr-TR" sz="1700" b="1" dirty="0">
                <a:solidFill>
                  <a:srgbClr val="C00000"/>
                </a:solidFill>
              </a:rPr>
              <a:t> Generale</a:t>
            </a:r>
          </a:p>
          <a:p>
            <a:pPr marL="720000" algn="just">
              <a:spcBef>
                <a:spcPts val="0"/>
              </a:spcBef>
              <a:buFont typeface="Wingdings" panose="05000000000000000000" pitchFamily="2" charset="2"/>
              <a:buChar char="Ø"/>
            </a:pPr>
            <a:r>
              <a:rPr lang="tr-TR" sz="1700" dirty="0">
                <a:solidFill>
                  <a:schemeClr val="tx2"/>
                </a:solidFill>
              </a:rPr>
              <a:t>Bedensel bütünlüğe yönelik bütün tecavüzler </a:t>
            </a:r>
            <a:r>
              <a:rPr lang="tr-TR" sz="1700" dirty="0" err="1">
                <a:solidFill>
                  <a:schemeClr val="tx2"/>
                </a:solidFill>
              </a:rPr>
              <a:t>iniuria</a:t>
            </a:r>
            <a:r>
              <a:rPr lang="tr-TR" sz="1700" dirty="0">
                <a:solidFill>
                  <a:schemeClr val="tx2"/>
                </a:solidFill>
              </a:rPr>
              <a:t> suçunun kapsamına alındı</a:t>
            </a:r>
          </a:p>
          <a:p>
            <a:pPr marL="720000" algn="just">
              <a:spcBef>
                <a:spcPts val="0"/>
              </a:spcBef>
              <a:buFont typeface="Wingdings" panose="05000000000000000000" pitchFamily="2" charset="2"/>
              <a:buChar char="Ø"/>
            </a:pPr>
            <a:r>
              <a:rPr lang="tr-TR" sz="1700" dirty="0" err="1">
                <a:solidFill>
                  <a:schemeClr val="tx2"/>
                </a:solidFill>
              </a:rPr>
              <a:t>Iniuria</a:t>
            </a:r>
            <a:r>
              <a:rPr lang="tr-TR" sz="1700" dirty="0">
                <a:solidFill>
                  <a:schemeClr val="tx2"/>
                </a:solidFill>
              </a:rPr>
              <a:t> suçu için tek bir dava kabul edildi: </a:t>
            </a:r>
            <a:r>
              <a:rPr lang="tr-TR" sz="1700" dirty="0" err="1">
                <a:solidFill>
                  <a:schemeClr val="tx2"/>
                </a:solidFill>
              </a:rPr>
              <a:t>Actio</a:t>
            </a:r>
            <a:r>
              <a:rPr lang="tr-TR" sz="1700" dirty="0">
                <a:solidFill>
                  <a:schemeClr val="tx2"/>
                </a:solidFill>
              </a:rPr>
              <a:t> </a:t>
            </a:r>
            <a:r>
              <a:rPr lang="tr-TR" sz="1700" dirty="0" err="1">
                <a:solidFill>
                  <a:schemeClr val="tx2"/>
                </a:solidFill>
              </a:rPr>
              <a:t>iniuriarum</a:t>
            </a:r>
            <a:r>
              <a:rPr lang="tr-TR" sz="1700" dirty="0">
                <a:solidFill>
                  <a:schemeClr val="tx2"/>
                </a:solidFill>
              </a:rPr>
              <a:t> </a:t>
            </a:r>
            <a:r>
              <a:rPr lang="tr-TR" sz="1700" dirty="0" err="1">
                <a:solidFill>
                  <a:schemeClr val="tx2"/>
                </a:solidFill>
              </a:rPr>
              <a:t>aestimatoria</a:t>
            </a:r>
            <a:endParaRPr lang="tr-TR" sz="1700" dirty="0">
              <a:solidFill>
                <a:schemeClr val="tx2"/>
              </a:solidFill>
            </a:endParaRPr>
          </a:p>
          <a:p>
            <a:pPr marL="720000" algn="just">
              <a:spcBef>
                <a:spcPts val="0"/>
              </a:spcBef>
              <a:buFont typeface="Wingdings" panose="05000000000000000000" pitchFamily="2" charset="2"/>
              <a:buChar char="Ø"/>
            </a:pPr>
            <a:r>
              <a:rPr lang="tr-TR" sz="1700" dirty="0">
                <a:solidFill>
                  <a:schemeClr val="tx2"/>
                </a:solidFill>
              </a:rPr>
              <a:t>Gayri insani bulunan kısas yöntemi kaldırıldı</a:t>
            </a:r>
          </a:p>
          <a:p>
            <a:pPr marL="720000" algn="just">
              <a:spcBef>
                <a:spcPts val="0"/>
              </a:spcBef>
              <a:buFont typeface="Wingdings" panose="05000000000000000000" pitchFamily="2" charset="2"/>
              <a:buChar char="Ø"/>
            </a:pPr>
            <a:r>
              <a:rPr lang="tr-TR" sz="1700" dirty="0">
                <a:solidFill>
                  <a:schemeClr val="tx2"/>
                </a:solidFill>
              </a:rPr>
              <a:t>Sabit para cezalarının yerini faile, mağdura, fiilin ağırlığına ve suçun işlenildiği yere göre değişen takdiri para cezaları aldı</a:t>
            </a:r>
          </a:p>
          <a:p>
            <a:pPr algn="just">
              <a:spcBef>
                <a:spcPts val="0"/>
              </a:spcBef>
            </a:pPr>
            <a:r>
              <a:rPr lang="tr-TR" sz="1700" b="1" dirty="0" err="1">
                <a:solidFill>
                  <a:srgbClr val="C00000"/>
                </a:solidFill>
              </a:rPr>
              <a:t>Convicium</a:t>
            </a:r>
            <a:r>
              <a:rPr lang="tr-TR" sz="1700" b="1" dirty="0">
                <a:solidFill>
                  <a:srgbClr val="C00000"/>
                </a:solidFill>
              </a:rPr>
              <a:t> (hakaret) suçuna ilişkin </a:t>
            </a:r>
            <a:r>
              <a:rPr lang="tr-TR" sz="1700" b="1" dirty="0" err="1">
                <a:solidFill>
                  <a:srgbClr val="C00000"/>
                </a:solidFill>
              </a:rPr>
              <a:t>edictum</a:t>
            </a:r>
            <a:endParaRPr lang="tr-TR" sz="1700" b="1" dirty="0">
              <a:solidFill>
                <a:srgbClr val="C00000"/>
              </a:solidFill>
            </a:endParaRPr>
          </a:p>
          <a:p>
            <a:pPr marL="720000" algn="just">
              <a:spcBef>
                <a:spcPts val="0"/>
              </a:spcBef>
              <a:buFont typeface="Wingdings" panose="05000000000000000000" pitchFamily="2" charset="2"/>
              <a:buChar char="Ø"/>
            </a:pPr>
            <a:r>
              <a:rPr lang="tr-TR" sz="1700" dirty="0">
                <a:solidFill>
                  <a:schemeClr val="tx1"/>
                </a:solidFill>
              </a:rPr>
              <a:t>Bir Roma vatandaşının şeref ve onurunu sözle y</a:t>
            </a:r>
            <a:r>
              <a:rPr lang="tr-TR" sz="1700" dirty="0">
                <a:solidFill>
                  <a:schemeClr val="tx2"/>
                </a:solidFill>
              </a:rPr>
              <a:t>a da yazıyla ihlal eden fiiller </a:t>
            </a:r>
            <a:r>
              <a:rPr lang="tr-TR" sz="1700" dirty="0" err="1">
                <a:solidFill>
                  <a:schemeClr val="tx2"/>
                </a:solidFill>
              </a:rPr>
              <a:t>iniuria</a:t>
            </a:r>
            <a:r>
              <a:rPr lang="tr-TR" sz="1700" dirty="0">
                <a:solidFill>
                  <a:schemeClr val="tx2"/>
                </a:solidFill>
              </a:rPr>
              <a:t> olarak kabul edildi</a:t>
            </a:r>
          </a:p>
          <a:p>
            <a:pPr marL="720000" algn="just">
              <a:spcBef>
                <a:spcPts val="0"/>
              </a:spcBef>
              <a:buFont typeface="Wingdings" panose="05000000000000000000" pitchFamily="2" charset="2"/>
              <a:buChar char="Ø"/>
            </a:pPr>
            <a:r>
              <a:rPr lang="tr-TR" sz="1700" dirty="0">
                <a:solidFill>
                  <a:schemeClr val="tx2"/>
                </a:solidFill>
              </a:rPr>
              <a:t>Hareket noktası felsefi bir kavram olan </a:t>
            </a:r>
            <a:r>
              <a:rPr lang="tr-TR" sz="1700" dirty="0" err="1">
                <a:solidFill>
                  <a:schemeClr val="tx2"/>
                </a:solidFill>
              </a:rPr>
              <a:t>contumelia</a:t>
            </a:r>
            <a:r>
              <a:rPr lang="tr-TR" sz="1700" dirty="0">
                <a:solidFill>
                  <a:schemeClr val="tx2"/>
                </a:solidFill>
              </a:rPr>
              <a:t>: </a:t>
            </a:r>
            <a:r>
              <a:rPr lang="tr-TR" sz="1700" dirty="0" err="1">
                <a:solidFill>
                  <a:schemeClr val="tx2"/>
                </a:solidFill>
              </a:rPr>
              <a:t>Contumelia</a:t>
            </a:r>
            <a:r>
              <a:rPr lang="tr-TR" sz="1700" dirty="0">
                <a:solidFill>
                  <a:schemeClr val="tx2"/>
                </a:solidFill>
              </a:rPr>
              <a:t>, özgür bir insanın kişiliğini kasıtlı olarak dikkate almamak, kişiliğine saygı göstermemekle kendi kişiliğini yükseltmek anlamında</a:t>
            </a:r>
          </a:p>
          <a:p>
            <a:pPr marL="720000" algn="just">
              <a:spcBef>
                <a:spcPts val="0"/>
              </a:spcBef>
              <a:buFont typeface="Wingdings" panose="05000000000000000000" pitchFamily="2" charset="2"/>
              <a:buChar char="Ø"/>
            </a:pPr>
            <a:r>
              <a:rPr lang="tr-TR" sz="1700" dirty="0">
                <a:solidFill>
                  <a:schemeClr val="tx2"/>
                </a:solidFill>
                <a:ea typeface="Times New Roman" panose="02020603050405020304" pitchFamily="18" charset="0"/>
              </a:rPr>
              <a:t>K</a:t>
            </a:r>
            <a:r>
              <a:rPr lang="tr-TR" sz="1700" dirty="0">
                <a:solidFill>
                  <a:schemeClr val="tx2"/>
                </a:solidFill>
                <a:effectLst/>
                <a:ea typeface="Times New Roman" panose="02020603050405020304" pitchFamily="18" charset="0"/>
              </a:rPr>
              <a:t>ölenin değerinde bir azalmaya yol açmayan tokat atma, yumruk atma, kölenin bir yere kilitlenmesi veya kölenin ırzına geçilmesi, kölenin kısırlaştırılması gibi fiiller, efendinin onurunu zedeleyen fiiller olarak hakaret suçu kapsamında</a:t>
            </a:r>
          </a:p>
          <a:p>
            <a:pPr marL="720000" algn="just">
              <a:spcBef>
                <a:spcPts val="0"/>
              </a:spcBef>
              <a:buFont typeface="Wingdings" panose="05000000000000000000" pitchFamily="2" charset="2"/>
              <a:buChar char="Ø"/>
            </a:pPr>
            <a:r>
              <a:rPr lang="tr-TR" sz="1700" dirty="0">
                <a:solidFill>
                  <a:schemeClr val="tx2"/>
                </a:solidFill>
                <a:ea typeface="Times New Roman" panose="02020603050405020304" pitchFamily="18" charset="0"/>
              </a:rPr>
              <a:t>E</a:t>
            </a:r>
            <a:r>
              <a:rPr lang="tr-TR" sz="1700" dirty="0">
                <a:solidFill>
                  <a:schemeClr val="tx2"/>
                </a:solidFill>
                <a:effectLst/>
                <a:ea typeface="Times New Roman" panose="02020603050405020304" pitchFamily="18" charset="0"/>
              </a:rPr>
              <a:t>vli kadına, aile evladına, ölen kimseye sözle işlenen onura yönelik fiiller hakaret suçu kapsamında</a:t>
            </a:r>
            <a:endParaRPr lang="tr-TR" sz="1700" dirty="0">
              <a:solidFill>
                <a:schemeClr val="tx2"/>
              </a:solidFill>
            </a:endParaRPr>
          </a:p>
        </p:txBody>
      </p:sp>
    </p:spTree>
    <p:extLst>
      <p:ext uri="{BB962C8B-B14F-4D97-AF65-F5344CB8AC3E}">
        <p14:creationId xmlns:p14="http://schemas.microsoft.com/office/powerpoint/2010/main" val="579130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18746-6D48-E9A7-7B44-00F0CFA3A0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AF663B-B89F-5B38-01C1-A9EFACDD9FAC}"/>
              </a:ext>
            </a:extLst>
          </p:cNvPr>
          <p:cNvSpPr>
            <a:spLocks noGrp="1"/>
          </p:cNvSpPr>
          <p:nvPr>
            <p:ph type="title"/>
          </p:nvPr>
        </p:nvSpPr>
        <p:spPr>
          <a:xfrm>
            <a:off x="467544" y="5301208"/>
            <a:ext cx="8280920" cy="576064"/>
          </a:xfrm>
          <a:solidFill>
            <a:schemeClr val="tx1">
              <a:lumMod val="65000"/>
              <a:lumOff val="35000"/>
            </a:schemeClr>
          </a:solidFill>
        </p:spPr>
        <p:txBody>
          <a:bodyPr>
            <a:noAutofit/>
          </a:bodyPr>
          <a:lstStyle/>
          <a:p>
            <a:r>
              <a:rPr lang="tr-TR" sz="2800" dirty="0" err="1">
                <a:solidFill>
                  <a:schemeClr val="accent1">
                    <a:lumMod val="20000"/>
                    <a:lumOff val="80000"/>
                  </a:schemeClr>
                </a:solidFill>
              </a:rPr>
              <a:t>Praetor</a:t>
            </a:r>
            <a:r>
              <a:rPr lang="tr-TR" sz="2800" dirty="0">
                <a:solidFill>
                  <a:schemeClr val="accent1">
                    <a:lumMod val="20000"/>
                    <a:lumOff val="80000"/>
                  </a:schemeClr>
                </a:solidFill>
              </a:rPr>
              <a:t> Hukuku’nda </a:t>
            </a:r>
            <a:r>
              <a:rPr lang="tr-TR" sz="2800" dirty="0" err="1">
                <a:solidFill>
                  <a:schemeClr val="accent1">
                    <a:lumMod val="20000"/>
                    <a:lumOff val="80000"/>
                  </a:schemeClr>
                </a:solidFill>
              </a:rPr>
              <a:t>Iniuria</a:t>
            </a:r>
            <a:endParaRPr lang="tr-TR" sz="28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7886BE53-7264-844E-9454-D449C2DDA8A1}"/>
              </a:ext>
            </a:extLst>
          </p:cNvPr>
          <p:cNvSpPr>
            <a:spLocks noGrp="1"/>
          </p:cNvSpPr>
          <p:nvPr>
            <p:ph idx="1"/>
          </p:nvPr>
        </p:nvSpPr>
        <p:spPr>
          <a:xfrm>
            <a:off x="467544" y="530225"/>
            <a:ext cx="8280920" cy="4770983"/>
          </a:xfrm>
          <a:solidFill>
            <a:schemeClr val="tx2">
              <a:lumMod val="10000"/>
              <a:lumOff val="90000"/>
            </a:schemeClr>
          </a:solidFill>
        </p:spPr>
        <p:txBody>
          <a:bodyPr>
            <a:noAutofit/>
          </a:bodyPr>
          <a:lstStyle/>
          <a:p>
            <a:pPr marL="0" indent="0" algn="just">
              <a:lnSpc>
                <a:spcPct val="120000"/>
              </a:lnSpc>
              <a:spcBef>
                <a:spcPts val="0"/>
              </a:spcBef>
              <a:buNone/>
            </a:pPr>
            <a:r>
              <a:rPr lang="tr-TR" sz="2000" b="1" dirty="0">
                <a:solidFill>
                  <a:srgbClr val="C00000"/>
                </a:solidFill>
                <a:effectLst/>
                <a:ea typeface="Times New Roman" panose="02020603050405020304" pitchFamily="18" charset="0"/>
              </a:rPr>
              <a:t>De </a:t>
            </a:r>
            <a:r>
              <a:rPr lang="tr-TR" sz="2000" b="1" dirty="0" err="1">
                <a:solidFill>
                  <a:srgbClr val="C00000"/>
                </a:solidFill>
                <a:effectLst/>
                <a:ea typeface="Times New Roman" panose="02020603050405020304" pitchFamily="18" charset="0"/>
              </a:rPr>
              <a:t>adtemptata</a:t>
            </a:r>
            <a:r>
              <a:rPr lang="tr-TR" sz="2000" b="1" dirty="0">
                <a:solidFill>
                  <a:srgbClr val="C00000"/>
                </a:solidFill>
                <a:effectLst/>
                <a:ea typeface="Times New Roman" panose="02020603050405020304" pitchFamily="18" charset="0"/>
              </a:rPr>
              <a:t> </a:t>
            </a:r>
            <a:r>
              <a:rPr lang="tr-TR" sz="2000" b="1" dirty="0" err="1">
                <a:solidFill>
                  <a:srgbClr val="C00000"/>
                </a:solidFill>
                <a:effectLst/>
                <a:ea typeface="Times New Roman" panose="02020603050405020304" pitchFamily="18" charset="0"/>
              </a:rPr>
              <a:t>pudicitia</a:t>
            </a:r>
            <a:r>
              <a:rPr lang="tr-TR" sz="2000" b="1" dirty="0">
                <a:solidFill>
                  <a:srgbClr val="C00000"/>
                </a:solidFill>
                <a:effectLst/>
                <a:ea typeface="Times New Roman" panose="02020603050405020304" pitchFamily="18" charset="0"/>
              </a:rPr>
              <a:t> hakkındaki Beyanname</a:t>
            </a:r>
          </a:p>
          <a:p>
            <a:pPr algn="just">
              <a:lnSpc>
                <a:spcPct val="120000"/>
              </a:lnSpc>
              <a:spcBef>
                <a:spcPts val="0"/>
              </a:spcBef>
            </a:pPr>
            <a:r>
              <a:rPr lang="tr-TR" sz="2000" dirty="0">
                <a:solidFill>
                  <a:schemeClr val="tx2"/>
                </a:solidFill>
                <a:ea typeface="Times New Roman" panose="02020603050405020304" pitchFamily="18" charset="0"/>
              </a:rPr>
              <a:t>İffete yönelik fiilleri </a:t>
            </a:r>
            <a:r>
              <a:rPr lang="tr-TR" sz="2000" dirty="0" err="1">
                <a:solidFill>
                  <a:schemeClr val="tx2"/>
                </a:solidFill>
                <a:ea typeface="Times New Roman" panose="02020603050405020304" pitchFamily="18" charset="0"/>
              </a:rPr>
              <a:t>iniuria</a:t>
            </a:r>
            <a:r>
              <a:rPr lang="tr-TR" sz="2000" dirty="0">
                <a:solidFill>
                  <a:schemeClr val="tx2"/>
                </a:solidFill>
                <a:ea typeface="Times New Roman" panose="02020603050405020304" pitchFamily="18" charset="0"/>
              </a:rPr>
              <a:t> olarak kabul eden </a:t>
            </a:r>
            <a:r>
              <a:rPr lang="tr-TR" sz="2000" dirty="0" err="1">
                <a:solidFill>
                  <a:schemeClr val="tx2"/>
                </a:solidFill>
                <a:ea typeface="Times New Roman" panose="02020603050405020304" pitchFamily="18" charset="0"/>
              </a:rPr>
              <a:t>edictum</a:t>
            </a:r>
            <a:endParaRPr lang="tr-TR" sz="2000" dirty="0">
              <a:solidFill>
                <a:schemeClr val="tx2"/>
              </a:solidFill>
              <a:ea typeface="Times New Roman" panose="02020603050405020304" pitchFamily="18" charset="0"/>
            </a:endParaRPr>
          </a:p>
          <a:p>
            <a:pPr algn="just">
              <a:lnSpc>
                <a:spcPct val="120000"/>
              </a:lnSpc>
              <a:spcBef>
                <a:spcPts val="0"/>
              </a:spcBef>
            </a:pPr>
            <a:r>
              <a:rPr lang="tr-TR" sz="2000" dirty="0" err="1">
                <a:solidFill>
                  <a:schemeClr val="tx2"/>
                </a:solidFill>
                <a:ea typeface="Times New Roman" panose="02020603050405020304" pitchFamily="18" charset="0"/>
              </a:rPr>
              <a:t>Edictum</a:t>
            </a:r>
            <a:r>
              <a:rPr lang="tr-TR" sz="2000" dirty="0">
                <a:solidFill>
                  <a:schemeClr val="tx2"/>
                </a:solidFill>
                <a:ea typeface="Times New Roman" panose="02020603050405020304" pitchFamily="18" charset="0"/>
              </a:rPr>
              <a:t> kapsamına giren fiiller:</a:t>
            </a:r>
            <a:endParaRPr lang="tr-TR" sz="2000" dirty="0">
              <a:solidFill>
                <a:schemeClr val="tx2"/>
              </a:solidFill>
              <a:effectLst/>
              <a:ea typeface="Times New Roman" panose="02020603050405020304" pitchFamily="18" charset="0"/>
            </a:endParaRPr>
          </a:p>
          <a:p>
            <a:pPr marL="720000" algn="just">
              <a:lnSpc>
                <a:spcPct val="120000"/>
              </a:lnSpc>
              <a:spcBef>
                <a:spcPts val="0"/>
              </a:spcBef>
              <a:buFont typeface="Wingdings" panose="05000000000000000000" pitchFamily="2" charset="2"/>
              <a:buChar char="Ø"/>
            </a:pPr>
            <a:r>
              <a:rPr lang="tr-TR" sz="2000" dirty="0">
                <a:solidFill>
                  <a:schemeClr val="tx2"/>
                </a:solidFill>
                <a:ea typeface="Times New Roman" panose="02020603050405020304" pitchFamily="18" charset="0"/>
              </a:rPr>
              <a:t>E</a:t>
            </a:r>
            <a:r>
              <a:rPr lang="tr-TR" sz="2000" dirty="0">
                <a:solidFill>
                  <a:schemeClr val="tx2"/>
                </a:solidFill>
                <a:effectLst/>
                <a:ea typeface="Times New Roman" panose="02020603050405020304" pitchFamily="18" charset="0"/>
              </a:rPr>
              <a:t>vli kadınlara, ergenlik çağına gelmemiş kız ve erkeklere, azatlılara uygunsuz söz söylemek</a:t>
            </a:r>
          </a:p>
          <a:p>
            <a:pPr marL="720000" algn="just">
              <a:lnSpc>
                <a:spcPct val="120000"/>
              </a:lnSpc>
              <a:spcBef>
                <a:spcPts val="0"/>
              </a:spcBef>
              <a:buFont typeface="Wingdings" panose="05000000000000000000" pitchFamily="2" charset="2"/>
              <a:buChar char="Ø"/>
            </a:pPr>
            <a:r>
              <a:rPr lang="tr-TR" sz="2000" dirty="0">
                <a:solidFill>
                  <a:schemeClr val="tx2"/>
                </a:solidFill>
                <a:effectLst/>
                <a:ea typeface="Times New Roman" panose="02020603050405020304" pitchFamily="18" charset="0"/>
              </a:rPr>
              <a:t>Gizlice takip etmek</a:t>
            </a:r>
          </a:p>
          <a:p>
            <a:pPr marL="720000" algn="just">
              <a:lnSpc>
                <a:spcPct val="120000"/>
              </a:lnSpc>
              <a:spcBef>
                <a:spcPts val="0"/>
              </a:spcBef>
              <a:buFont typeface="Wingdings" panose="05000000000000000000" pitchFamily="2" charset="2"/>
              <a:buChar char="Ø"/>
            </a:pPr>
            <a:r>
              <a:rPr lang="tr-TR" sz="2000" dirty="0">
                <a:solidFill>
                  <a:schemeClr val="tx2"/>
                </a:solidFill>
                <a:ea typeface="Times New Roman" panose="02020603050405020304" pitchFamily="18" charset="0"/>
              </a:rPr>
              <a:t>I</a:t>
            </a:r>
            <a:r>
              <a:rPr lang="tr-TR" sz="2000" dirty="0">
                <a:solidFill>
                  <a:schemeClr val="tx2"/>
                </a:solidFill>
                <a:effectLst/>
                <a:ea typeface="Times New Roman" panose="02020603050405020304" pitchFamily="18" charset="0"/>
              </a:rPr>
              <a:t>srarla takip etmek</a:t>
            </a:r>
          </a:p>
          <a:p>
            <a:pPr marL="720000" algn="just">
              <a:lnSpc>
                <a:spcPct val="120000"/>
              </a:lnSpc>
              <a:spcBef>
                <a:spcPts val="0"/>
              </a:spcBef>
              <a:buFont typeface="Wingdings" panose="05000000000000000000" pitchFamily="2" charset="2"/>
              <a:buChar char="Ø"/>
            </a:pPr>
            <a:r>
              <a:rPr lang="tr-TR" sz="2000" dirty="0">
                <a:solidFill>
                  <a:schemeClr val="tx2"/>
                </a:solidFill>
                <a:effectLst/>
                <a:ea typeface="Times New Roman" panose="02020603050405020304" pitchFamily="18" charset="0"/>
              </a:rPr>
              <a:t>Onların yanlarındaki hizmetkârlardan ayrılmalarını sağlamak</a:t>
            </a:r>
          </a:p>
          <a:p>
            <a:pPr marL="720000" algn="just">
              <a:lnSpc>
                <a:spcPct val="120000"/>
              </a:lnSpc>
              <a:spcBef>
                <a:spcPts val="0"/>
              </a:spcBef>
              <a:buFont typeface="Wingdings" panose="05000000000000000000" pitchFamily="2" charset="2"/>
              <a:buChar char="Ø"/>
            </a:pPr>
            <a:r>
              <a:rPr lang="tr-TR" sz="2000" dirty="0">
                <a:solidFill>
                  <a:schemeClr val="tx2"/>
                </a:solidFill>
                <a:ea typeface="Times New Roman" panose="02020603050405020304" pitchFamily="18" charset="0"/>
              </a:rPr>
              <a:t>Bir kadınla utanılacak bir üslupla konuşmak</a:t>
            </a:r>
          </a:p>
          <a:p>
            <a:pPr algn="just">
              <a:lnSpc>
                <a:spcPct val="120000"/>
              </a:lnSpc>
              <a:spcBef>
                <a:spcPts val="0"/>
              </a:spcBef>
            </a:pPr>
            <a:r>
              <a:rPr lang="tr-TR" sz="2000" dirty="0">
                <a:solidFill>
                  <a:schemeClr val="tx2"/>
                </a:solidFill>
              </a:rPr>
              <a:t>Amaç, kadınların ve gençlerin, Roma sokaklarında rahatça yürümesini sağlamak</a:t>
            </a:r>
          </a:p>
        </p:txBody>
      </p:sp>
    </p:spTree>
    <p:extLst>
      <p:ext uri="{BB962C8B-B14F-4D97-AF65-F5344CB8AC3E}">
        <p14:creationId xmlns:p14="http://schemas.microsoft.com/office/powerpoint/2010/main" val="3351421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C347F-19EE-6333-DBAE-E87B5C716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CD421-192D-5E14-C227-BAD62A0B7068}"/>
              </a:ext>
            </a:extLst>
          </p:cNvPr>
          <p:cNvSpPr>
            <a:spLocks noGrp="1"/>
          </p:cNvSpPr>
          <p:nvPr>
            <p:ph type="title"/>
          </p:nvPr>
        </p:nvSpPr>
        <p:spPr>
          <a:xfrm>
            <a:off x="467544" y="5301208"/>
            <a:ext cx="8280920" cy="576064"/>
          </a:xfrm>
          <a:solidFill>
            <a:schemeClr val="tx1">
              <a:lumMod val="65000"/>
              <a:lumOff val="35000"/>
            </a:schemeClr>
          </a:solidFill>
        </p:spPr>
        <p:txBody>
          <a:bodyPr>
            <a:noAutofit/>
          </a:bodyPr>
          <a:lstStyle/>
          <a:p>
            <a:r>
              <a:rPr lang="tr-TR" sz="2800" dirty="0" err="1">
                <a:solidFill>
                  <a:schemeClr val="accent1">
                    <a:lumMod val="20000"/>
                    <a:lumOff val="80000"/>
                  </a:schemeClr>
                </a:solidFill>
              </a:rPr>
              <a:t>Praetor</a:t>
            </a:r>
            <a:r>
              <a:rPr lang="tr-TR" sz="2800" dirty="0">
                <a:solidFill>
                  <a:schemeClr val="accent1">
                    <a:lumMod val="20000"/>
                    <a:lumOff val="80000"/>
                  </a:schemeClr>
                </a:solidFill>
              </a:rPr>
              <a:t> Hukuku’nda </a:t>
            </a:r>
            <a:r>
              <a:rPr lang="tr-TR" sz="2800" dirty="0" err="1">
                <a:solidFill>
                  <a:schemeClr val="accent1">
                    <a:lumMod val="20000"/>
                    <a:lumOff val="80000"/>
                  </a:schemeClr>
                </a:solidFill>
              </a:rPr>
              <a:t>Iniuria</a:t>
            </a:r>
            <a:endParaRPr lang="tr-TR" sz="2800"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A2BF95A7-86C2-CFA4-BFCC-B642D2811D62}"/>
              </a:ext>
            </a:extLst>
          </p:cNvPr>
          <p:cNvSpPr>
            <a:spLocks noGrp="1"/>
          </p:cNvSpPr>
          <p:nvPr>
            <p:ph idx="1"/>
          </p:nvPr>
        </p:nvSpPr>
        <p:spPr>
          <a:xfrm>
            <a:off x="467544" y="530225"/>
            <a:ext cx="8280920" cy="4770983"/>
          </a:xfrm>
          <a:solidFill>
            <a:schemeClr val="tx2">
              <a:lumMod val="10000"/>
              <a:lumOff val="90000"/>
            </a:schemeClr>
          </a:solidFill>
        </p:spPr>
        <p:txBody>
          <a:bodyPr>
            <a:noAutofit/>
          </a:bodyPr>
          <a:lstStyle/>
          <a:p>
            <a:pPr marL="0" indent="0" algn="just">
              <a:lnSpc>
                <a:spcPct val="120000"/>
              </a:lnSpc>
              <a:spcBef>
                <a:spcPts val="0"/>
              </a:spcBef>
              <a:buNone/>
            </a:pPr>
            <a:r>
              <a:rPr lang="tr-TR" sz="2000" b="1" dirty="0">
                <a:solidFill>
                  <a:srgbClr val="C00000"/>
                </a:solidFill>
              </a:rPr>
              <a:t>Ne </a:t>
            </a:r>
            <a:r>
              <a:rPr lang="tr-TR" sz="2000" b="1" dirty="0" err="1">
                <a:solidFill>
                  <a:srgbClr val="C00000"/>
                </a:solidFill>
              </a:rPr>
              <a:t>Quid</a:t>
            </a:r>
            <a:r>
              <a:rPr lang="tr-TR" sz="2000" b="1" dirty="0">
                <a:solidFill>
                  <a:srgbClr val="C00000"/>
                </a:solidFill>
              </a:rPr>
              <a:t> </a:t>
            </a:r>
            <a:r>
              <a:rPr lang="tr-TR" sz="2000" b="1" dirty="0" err="1">
                <a:solidFill>
                  <a:srgbClr val="C00000"/>
                </a:solidFill>
              </a:rPr>
              <a:t>Infamandi</a:t>
            </a:r>
            <a:r>
              <a:rPr lang="tr-TR" sz="2000" b="1" dirty="0">
                <a:solidFill>
                  <a:srgbClr val="C00000"/>
                </a:solidFill>
              </a:rPr>
              <a:t> </a:t>
            </a:r>
            <a:r>
              <a:rPr lang="tr-TR" sz="2000" b="1" dirty="0" err="1">
                <a:solidFill>
                  <a:srgbClr val="C00000"/>
                </a:solidFill>
              </a:rPr>
              <a:t>Causa</a:t>
            </a:r>
            <a:r>
              <a:rPr lang="tr-TR" sz="2000" b="1" dirty="0">
                <a:solidFill>
                  <a:srgbClr val="C00000"/>
                </a:solidFill>
              </a:rPr>
              <a:t> Fiat’a İlişkin Beyanname</a:t>
            </a:r>
          </a:p>
          <a:p>
            <a:pPr algn="just">
              <a:lnSpc>
                <a:spcPct val="120000"/>
              </a:lnSpc>
              <a:spcBef>
                <a:spcPts val="0"/>
              </a:spcBef>
            </a:pPr>
            <a:r>
              <a:rPr lang="tr-TR" sz="1800" dirty="0">
                <a:solidFill>
                  <a:schemeClr val="tx2"/>
                </a:solidFill>
              </a:rPr>
              <a:t>Kişinin şerefine, şöhretine ve itibarına yönelik, </a:t>
            </a:r>
            <a:r>
              <a:rPr lang="tr-TR" sz="1800" dirty="0" err="1">
                <a:solidFill>
                  <a:schemeClr val="tx2"/>
                </a:solidFill>
              </a:rPr>
              <a:t>convicium</a:t>
            </a:r>
            <a:r>
              <a:rPr lang="tr-TR" sz="1800" dirty="0">
                <a:solidFill>
                  <a:schemeClr val="tx2"/>
                </a:solidFill>
              </a:rPr>
              <a:t> dışında kalan her türlü tecavüz</a:t>
            </a:r>
          </a:p>
          <a:p>
            <a:pPr algn="just">
              <a:lnSpc>
                <a:spcPct val="120000"/>
              </a:lnSpc>
              <a:spcBef>
                <a:spcPts val="0"/>
              </a:spcBef>
            </a:pPr>
            <a:r>
              <a:rPr lang="tr-TR" sz="1800" dirty="0" err="1">
                <a:solidFill>
                  <a:schemeClr val="tx2"/>
                </a:solidFill>
                <a:ea typeface="Times New Roman" panose="02020603050405020304" pitchFamily="18" charset="0"/>
              </a:rPr>
              <a:t>Edictum</a:t>
            </a:r>
            <a:r>
              <a:rPr lang="tr-TR" sz="1800" dirty="0">
                <a:solidFill>
                  <a:schemeClr val="tx2"/>
                </a:solidFill>
                <a:ea typeface="Times New Roman" panose="02020603050405020304" pitchFamily="18" charset="0"/>
              </a:rPr>
              <a:t> kapsamına giren fiiller:</a:t>
            </a:r>
            <a:endParaRPr lang="tr-TR" sz="1800" dirty="0">
              <a:solidFill>
                <a:schemeClr val="tx2"/>
              </a:solidFill>
            </a:endParaRPr>
          </a:p>
          <a:p>
            <a:pPr marL="720000" algn="just">
              <a:lnSpc>
                <a:spcPct val="120000"/>
              </a:lnSpc>
              <a:spcBef>
                <a:spcPts val="0"/>
              </a:spcBef>
              <a:buFont typeface="Wingdings" panose="05000000000000000000" pitchFamily="2" charset="2"/>
              <a:buChar char="Ø"/>
            </a:pPr>
            <a:r>
              <a:rPr lang="tr-TR" sz="1800" dirty="0">
                <a:solidFill>
                  <a:schemeClr val="tx2"/>
                </a:solidFill>
                <a:ea typeface="Times New Roman" panose="02020603050405020304" pitchFamily="18" charset="0"/>
              </a:rPr>
              <a:t>B</a:t>
            </a:r>
            <a:r>
              <a:rPr lang="tr-TR" sz="1800" dirty="0">
                <a:solidFill>
                  <a:schemeClr val="tx2"/>
                </a:solidFill>
                <a:effectLst/>
                <a:ea typeface="Times New Roman" panose="02020603050405020304" pitchFamily="18" charset="0"/>
              </a:rPr>
              <a:t>ir kimsenin yas giysilerini kullanmak</a:t>
            </a:r>
          </a:p>
          <a:p>
            <a:pPr marL="720000" algn="just">
              <a:lnSpc>
                <a:spcPct val="120000"/>
              </a:lnSpc>
              <a:spcBef>
                <a:spcPts val="0"/>
              </a:spcBef>
              <a:buFont typeface="Wingdings" panose="05000000000000000000" pitchFamily="2" charset="2"/>
              <a:buChar char="Ø"/>
            </a:pPr>
            <a:r>
              <a:rPr lang="tr-TR" sz="1800" dirty="0">
                <a:solidFill>
                  <a:schemeClr val="tx2"/>
                </a:solidFill>
                <a:ea typeface="Times New Roman" panose="02020603050405020304" pitchFamily="18" charset="0"/>
              </a:rPr>
              <a:t>B</a:t>
            </a:r>
            <a:r>
              <a:rPr lang="tr-TR" sz="1800" dirty="0">
                <a:solidFill>
                  <a:schemeClr val="tx2"/>
                </a:solidFill>
                <a:effectLst/>
                <a:ea typeface="Times New Roman" panose="02020603050405020304" pitchFamily="18" charset="0"/>
              </a:rPr>
              <a:t>orçlu olmadığı halde bir kişinin mallarını borç için sattırmak</a:t>
            </a:r>
          </a:p>
          <a:p>
            <a:pPr marL="720000" algn="just">
              <a:lnSpc>
                <a:spcPct val="120000"/>
              </a:lnSpc>
              <a:spcBef>
                <a:spcPts val="0"/>
              </a:spcBef>
              <a:buFont typeface="Wingdings" panose="05000000000000000000" pitchFamily="2" charset="2"/>
              <a:buChar char="Ø"/>
            </a:pPr>
            <a:r>
              <a:rPr lang="tr-TR" sz="1800" dirty="0">
                <a:solidFill>
                  <a:schemeClr val="tx2"/>
                </a:solidFill>
                <a:ea typeface="Times New Roman" panose="02020603050405020304" pitchFamily="18" charset="0"/>
              </a:rPr>
              <a:t>B</a:t>
            </a:r>
            <a:r>
              <a:rPr lang="tr-TR" sz="1800" dirty="0">
                <a:solidFill>
                  <a:schemeClr val="tx2"/>
                </a:solidFill>
                <a:effectLst/>
                <a:ea typeface="Times New Roman" panose="02020603050405020304" pitchFamily="18" charset="0"/>
              </a:rPr>
              <a:t>orçlunun borcunu ödemeye hazır olmasına rağmen kefile başvurmak (ticari itibara yönelik fiiller)</a:t>
            </a:r>
          </a:p>
          <a:p>
            <a:pPr marL="720000" algn="just">
              <a:lnSpc>
                <a:spcPct val="120000"/>
              </a:lnSpc>
              <a:spcBef>
                <a:spcPts val="0"/>
              </a:spcBef>
              <a:buFont typeface="Wingdings" panose="05000000000000000000" pitchFamily="2" charset="2"/>
              <a:buChar char="Ø"/>
            </a:pPr>
            <a:r>
              <a:rPr lang="tr-TR" sz="1800" i="1" dirty="0" err="1">
                <a:solidFill>
                  <a:schemeClr val="tx2"/>
                </a:solidFill>
                <a:ea typeface="Times New Roman" panose="02020603050405020304" pitchFamily="18" charset="0"/>
              </a:rPr>
              <a:t>Magistra</a:t>
            </a:r>
            <a:r>
              <a:rPr lang="tr-TR" sz="1800" dirty="0" err="1">
                <a:solidFill>
                  <a:schemeClr val="tx2"/>
                </a:solidFill>
                <a:ea typeface="Times New Roman" panose="02020603050405020304" pitchFamily="18" charset="0"/>
              </a:rPr>
              <a:t>’ya</a:t>
            </a:r>
            <a:r>
              <a:rPr lang="tr-TR" sz="1800" dirty="0">
                <a:solidFill>
                  <a:schemeClr val="tx2"/>
                </a:solidFill>
                <a:ea typeface="Times New Roman" panose="02020603050405020304" pitchFamily="18" charset="0"/>
              </a:rPr>
              <a:t> dilekçeyle başvurarak dilekçede birinin şerefini lekeleyecek şeyler yazmak</a:t>
            </a:r>
          </a:p>
          <a:p>
            <a:pPr marL="720000" algn="just">
              <a:lnSpc>
                <a:spcPct val="120000"/>
              </a:lnSpc>
              <a:spcBef>
                <a:spcPts val="0"/>
              </a:spcBef>
              <a:buFont typeface="Wingdings" panose="05000000000000000000" pitchFamily="2" charset="2"/>
              <a:buChar char="Ø"/>
            </a:pPr>
            <a:r>
              <a:rPr lang="tr-TR" sz="1800" dirty="0">
                <a:solidFill>
                  <a:schemeClr val="tx2"/>
                </a:solidFill>
                <a:ea typeface="Times New Roman" panose="02020603050405020304" pitchFamily="18" charset="0"/>
              </a:rPr>
              <a:t>Bir kimsenin genele tahsis edilmiş mallardan veya yerlerden yararlanmasına engel olmak (örneğin balık tutmasına engel olmak, hamama ya da tiyatroya gitmesine engel olmak gibi)</a:t>
            </a:r>
            <a:endParaRPr lang="tr-TR" sz="1800" dirty="0">
              <a:solidFill>
                <a:schemeClr val="tx2"/>
              </a:solidFill>
              <a:effectLst/>
              <a:ea typeface="Times New Roman" panose="02020603050405020304" pitchFamily="18" charset="0"/>
            </a:endParaRPr>
          </a:p>
        </p:txBody>
      </p:sp>
    </p:spTree>
    <p:extLst>
      <p:ext uri="{BB962C8B-B14F-4D97-AF65-F5344CB8AC3E}">
        <p14:creationId xmlns:p14="http://schemas.microsoft.com/office/powerpoint/2010/main" val="1748020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9FF99-F54F-AEDC-A733-4C465875B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3DD498-0A23-4417-5E20-7531D851AD71}"/>
              </a:ext>
            </a:extLst>
          </p:cNvPr>
          <p:cNvSpPr>
            <a:spLocks noGrp="1"/>
          </p:cNvSpPr>
          <p:nvPr>
            <p:ph type="title"/>
          </p:nvPr>
        </p:nvSpPr>
        <p:spPr>
          <a:xfrm>
            <a:off x="467544" y="5301208"/>
            <a:ext cx="8280920" cy="576064"/>
          </a:xfrm>
          <a:solidFill>
            <a:schemeClr val="tx1">
              <a:lumMod val="65000"/>
              <a:lumOff val="35000"/>
            </a:schemeClr>
          </a:solidFill>
        </p:spPr>
        <p:txBody>
          <a:bodyPr>
            <a:noAutofit/>
          </a:bodyPr>
          <a:lstStyle/>
          <a:p>
            <a:pPr marL="0" indent="0">
              <a:spcBef>
                <a:spcPts val="0"/>
              </a:spcBef>
              <a:buNone/>
            </a:pPr>
            <a:r>
              <a:rPr lang="tr-TR" sz="2800" b="1" dirty="0" err="1">
                <a:solidFill>
                  <a:schemeClr val="accent1">
                    <a:lumMod val="20000"/>
                    <a:lumOff val="80000"/>
                  </a:schemeClr>
                </a:solidFill>
                <a:effectLst/>
                <a:ea typeface="Times New Roman" panose="02020603050405020304" pitchFamily="18" charset="0"/>
              </a:rPr>
              <a:t>Lex</a:t>
            </a:r>
            <a:r>
              <a:rPr lang="tr-TR" sz="2800" b="1" dirty="0">
                <a:solidFill>
                  <a:schemeClr val="accent1">
                    <a:lumMod val="20000"/>
                    <a:lumOff val="80000"/>
                  </a:schemeClr>
                </a:solidFill>
                <a:effectLst/>
                <a:ea typeface="Times New Roman" panose="02020603050405020304" pitchFamily="18" charset="0"/>
              </a:rPr>
              <a:t> </a:t>
            </a:r>
            <a:r>
              <a:rPr lang="tr-TR" sz="2800" b="1" dirty="0" err="1">
                <a:solidFill>
                  <a:schemeClr val="accent1">
                    <a:lumMod val="20000"/>
                    <a:lumOff val="80000"/>
                  </a:schemeClr>
                </a:solidFill>
                <a:effectLst/>
                <a:ea typeface="Times New Roman" panose="02020603050405020304" pitchFamily="18" charset="0"/>
              </a:rPr>
              <a:t>Cornelia</a:t>
            </a:r>
            <a:r>
              <a:rPr lang="tr-TR" sz="2800" b="1" dirty="0">
                <a:solidFill>
                  <a:schemeClr val="accent1">
                    <a:lumMod val="20000"/>
                    <a:lumOff val="80000"/>
                  </a:schemeClr>
                </a:solidFill>
                <a:effectLst/>
                <a:ea typeface="Times New Roman" panose="02020603050405020304" pitchFamily="18" charset="0"/>
              </a:rPr>
              <a:t> de </a:t>
            </a:r>
            <a:r>
              <a:rPr lang="tr-TR" sz="2800" b="1" dirty="0" err="1">
                <a:solidFill>
                  <a:schemeClr val="accent1">
                    <a:lumMod val="20000"/>
                    <a:lumOff val="80000"/>
                  </a:schemeClr>
                </a:solidFill>
                <a:effectLst/>
                <a:ea typeface="Times New Roman" panose="02020603050405020304" pitchFamily="18" charset="0"/>
              </a:rPr>
              <a:t>Iniuriis’de</a:t>
            </a:r>
            <a:r>
              <a:rPr lang="tr-TR" sz="2800" b="1" dirty="0">
                <a:solidFill>
                  <a:schemeClr val="accent1">
                    <a:lumMod val="20000"/>
                    <a:lumOff val="80000"/>
                  </a:schemeClr>
                </a:solidFill>
              </a:rPr>
              <a:t> </a:t>
            </a:r>
            <a:r>
              <a:rPr lang="tr-TR" sz="2800" b="1" dirty="0" err="1">
                <a:solidFill>
                  <a:schemeClr val="accent1">
                    <a:lumMod val="20000"/>
                    <a:lumOff val="80000"/>
                  </a:schemeClr>
                </a:solidFill>
              </a:rPr>
              <a:t>Iniuria</a:t>
            </a:r>
            <a:endParaRPr lang="tr-TR" sz="2800" b="1" dirty="0">
              <a:solidFill>
                <a:schemeClr val="accent1">
                  <a:lumMod val="20000"/>
                  <a:lumOff val="80000"/>
                </a:schemeClr>
              </a:solidFill>
            </a:endParaRPr>
          </a:p>
        </p:txBody>
      </p:sp>
      <p:sp>
        <p:nvSpPr>
          <p:cNvPr id="3" name="Content Placeholder 2">
            <a:extLst>
              <a:ext uri="{FF2B5EF4-FFF2-40B4-BE49-F238E27FC236}">
                <a16:creationId xmlns:a16="http://schemas.microsoft.com/office/drawing/2014/main" id="{8E696D5A-EF08-49A2-4F39-6605A24BAD90}"/>
              </a:ext>
            </a:extLst>
          </p:cNvPr>
          <p:cNvSpPr>
            <a:spLocks noGrp="1"/>
          </p:cNvSpPr>
          <p:nvPr>
            <p:ph idx="1"/>
          </p:nvPr>
        </p:nvSpPr>
        <p:spPr>
          <a:xfrm>
            <a:off x="467544" y="530225"/>
            <a:ext cx="8280920" cy="4770983"/>
          </a:xfrm>
          <a:solidFill>
            <a:schemeClr val="tx2">
              <a:lumMod val="10000"/>
              <a:lumOff val="90000"/>
            </a:schemeClr>
          </a:solidFill>
        </p:spPr>
        <p:txBody>
          <a:bodyPr>
            <a:noAutofit/>
          </a:bodyPr>
          <a:lstStyle/>
          <a:p>
            <a:pPr algn="just">
              <a:spcBef>
                <a:spcPts val="600"/>
              </a:spcBef>
              <a:spcAft>
                <a:spcPts val="600"/>
              </a:spcAft>
            </a:pPr>
            <a:r>
              <a:rPr lang="tr-TR" sz="2400" dirty="0">
                <a:solidFill>
                  <a:schemeClr val="tx2"/>
                </a:solidFill>
                <a:ea typeface="Times New Roman" panose="02020603050405020304" pitchFamily="18" charset="0"/>
              </a:rPr>
              <a:t>Y</a:t>
            </a:r>
            <a:r>
              <a:rPr lang="tr-TR" sz="2400" dirty="0">
                <a:solidFill>
                  <a:schemeClr val="tx2"/>
                </a:solidFill>
                <a:effectLst/>
                <a:ea typeface="Times New Roman" panose="02020603050405020304" pitchFamily="18" charset="0"/>
              </a:rPr>
              <a:t>aralama ve konut dokunulmazlığının ihlali fiillerini ayrı olarak düzenleyen kanun</a:t>
            </a:r>
          </a:p>
          <a:p>
            <a:pPr algn="just">
              <a:spcBef>
                <a:spcPts val="600"/>
              </a:spcBef>
              <a:spcAft>
                <a:spcPts val="600"/>
              </a:spcAft>
            </a:pPr>
            <a:r>
              <a:rPr lang="tr-TR" sz="2400" dirty="0">
                <a:solidFill>
                  <a:schemeClr val="tx2"/>
                </a:solidFill>
                <a:effectLst/>
                <a:ea typeface="Times New Roman" panose="02020603050405020304" pitchFamily="18" charset="0"/>
              </a:rPr>
              <a:t>İtme kakma, bir insanın dövülmesi </a:t>
            </a:r>
          </a:p>
          <a:p>
            <a:pPr algn="just">
              <a:spcBef>
                <a:spcPts val="600"/>
              </a:spcBef>
              <a:spcAft>
                <a:spcPts val="600"/>
              </a:spcAft>
            </a:pPr>
            <a:r>
              <a:rPr lang="tr-TR" sz="2400" dirty="0">
                <a:solidFill>
                  <a:schemeClr val="tx2"/>
                </a:solidFill>
                <a:ea typeface="Times New Roman" panose="02020603050405020304" pitchFamily="18" charset="0"/>
              </a:rPr>
              <a:t>K</a:t>
            </a:r>
            <a:r>
              <a:rPr lang="tr-TR" sz="2400" dirty="0">
                <a:solidFill>
                  <a:schemeClr val="tx2"/>
                </a:solidFill>
                <a:effectLst/>
                <a:ea typeface="Times New Roman" panose="02020603050405020304" pitchFamily="18" charset="0"/>
              </a:rPr>
              <a:t>amu menfaati ağır basan özel hukuk ceza davası</a:t>
            </a:r>
          </a:p>
          <a:p>
            <a:pPr algn="just">
              <a:spcBef>
                <a:spcPts val="600"/>
              </a:spcBef>
              <a:spcAft>
                <a:spcPts val="600"/>
              </a:spcAft>
            </a:pPr>
            <a:r>
              <a:rPr lang="tr-TR" sz="2400" dirty="0" err="1">
                <a:solidFill>
                  <a:schemeClr val="tx2"/>
                </a:solidFill>
                <a:ea typeface="Times New Roman" panose="02020603050405020304" pitchFamily="18" charset="0"/>
              </a:rPr>
              <a:t>I</a:t>
            </a:r>
            <a:r>
              <a:rPr lang="tr-TR" sz="2400" dirty="0" err="1">
                <a:solidFill>
                  <a:schemeClr val="tx2"/>
                </a:solidFill>
                <a:effectLst/>
                <a:ea typeface="Times New Roman" panose="02020603050405020304" pitchFamily="18" charset="0"/>
              </a:rPr>
              <a:t>niuria’nın</a:t>
            </a:r>
            <a:r>
              <a:rPr lang="tr-TR" sz="2400" dirty="0">
                <a:solidFill>
                  <a:schemeClr val="tx2"/>
                </a:solidFill>
                <a:effectLst/>
                <a:ea typeface="Times New Roman" panose="02020603050405020304" pitchFamily="18" charset="0"/>
              </a:rPr>
              <a:t> kamu suçu olmasına doğru giden gelişimin başlangıcı</a:t>
            </a:r>
          </a:p>
          <a:p>
            <a:pPr marL="0" indent="0" algn="just">
              <a:spcBef>
                <a:spcPts val="0"/>
              </a:spcBef>
              <a:buNone/>
            </a:pPr>
            <a:endParaRPr lang="tr-TR" sz="2000" dirty="0">
              <a:solidFill>
                <a:schemeClr val="tx2"/>
              </a:solidFill>
              <a:effectLst/>
              <a:ea typeface="Times New Roman" panose="02020603050405020304" pitchFamily="18" charset="0"/>
            </a:endParaRPr>
          </a:p>
        </p:txBody>
      </p:sp>
    </p:spTree>
    <p:extLst>
      <p:ext uri="{BB962C8B-B14F-4D97-AF65-F5344CB8AC3E}">
        <p14:creationId xmlns:p14="http://schemas.microsoft.com/office/powerpoint/2010/main" val="179971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8E2BE-CCAC-4419-BA46-5660BC68F80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E37E6B5-EB0B-7B04-0C25-CFFC3DF2EE75}"/>
              </a:ext>
            </a:extLst>
          </p:cNvPr>
          <p:cNvSpPr>
            <a:spLocks noGrp="1"/>
          </p:cNvSpPr>
          <p:nvPr>
            <p:ph type="title"/>
          </p:nvPr>
        </p:nvSpPr>
        <p:spPr>
          <a:xfrm>
            <a:off x="508636" y="5013176"/>
            <a:ext cx="8126728" cy="864096"/>
          </a:xfrm>
          <a:solidFill>
            <a:schemeClr val="accent1">
              <a:lumMod val="20000"/>
              <a:lumOff val="80000"/>
            </a:schemeClr>
          </a:solidFill>
          <a:ln>
            <a:solidFill>
              <a:schemeClr val="accent1"/>
            </a:solidFill>
          </a:ln>
        </p:spPr>
        <p:txBody>
          <a:bodyPr>
            <a:noAutofit/>
          </a:bodyPr>
          <a:lstStyle/>
          <a:p>
            <a:pPr marL="0" indent="0">
              <a:lnSpc>
                <a:spcPct val="110000"/>
              </a:lnSpc>
              <a:buNone/>
            </a:pPr>
            <a:r>
              <a:rPr lang="tr-TR" sz="2600" b="1" dirty="0" err="1">
                <a:solidFill>
                  <a:srgbClr val="C00000"/>
                </a:solidFill>
              </a:rPr>
              <a:t>Praetor</a:t>
            </a:r>
            <a:r>
              <a:rPr lang="tr-TR" sz="2600" b="1" dirty="0">
                <a:solidFill>
                  <a:srgbClr val="C00000"/>
                </a:solidFill>
              </a:rPr>
              <a:t> Tarafından Tanınan Özel Suçlar</a:t>
            </a:r>
            <a:endParaRPr lang="tr-TR" sz="2600" b="1" dirty="0">
              <a:solidFill>
                <a:srgbClr val="C00000"/>
              </a:solidFill>
              <a:effectLst/>
              <a:ea typeface="Times New Roman" panose="02020603050405020304" pitchFamily="18" charset="0"/>
            </a:endParaRPr>
          </a:p>
        </p:txBody>
      </p:sp>
      <p:graphicFrame>
        <p:nvGraphicFramePr>
          <p:cNvPr id="4" name="İçerik Yer Tutucusu 3">
            <a:extLst>
              <a:ext uri="{FF2B5EF4-FFF2-40B4-BE49-F238E27FC236}">
                <a16:creationId xmlns:a16="http://schemas.microsoft.com/office/drawing/2014/main" id="{BF40E3AD-9893-049F-0B66-BDE1497D8CDA}"/>
              </a:ext>
            </a:extLst>
          </p:cNvPr>
          <p:cNvGraphicFramePr>
            <a:graphicFrameLocks noGrp="1"/>
          </p:cNvGraphicFramePr>
          <p:nvPr>
            <p:ph idx="1"/>
          </p:nvPr>
        </p:nvGraphicFramePr>
        <p:xfrm>
          <a:off x="508636" y="548680"/>
          <a:ext cx="8126728"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3182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DAF7E-608D-7F49-8317-377ABCE45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161318-1B50-EB40-373A-5BFCFD47857F}"/>
              </a:ext>
            </a:extLst>
          </p:cNvPr>
          <p:cNvSpPr>
            <a:spLocks noGrp="1"/>
          </p:cNvSpPr>
          <p:nvPr>
            <p:ph type="title"/>
          </p:nvPr>
        </p:nvSpPr>
        <p:spPr>
          <a:xfrm>
            <a:off x="467544" y="5301208"/>
            <a:ext cx="8280920" cy="576064"/>
          </a:xfrm>
          <a:solidFill>
            <a:schemeClr val="tx1">
              <a:lumMod val="65000"/>
              <a:lumOff val="35000"/>
            </a:schemeClr>
          </a:solidFill>
        </p:spPr>
        <p:txBody>
          <a:bodyPr>
            <a:noAutofit/>
          </a:bodyPr>
          <a:lstStyle/>
          <a:p>
            <a:pPr marL="0" indent="0">
              <a:spcBef>
                <a:spcPts val="0"/>
              </a:spcBef>
              <a:buNone/>
            </a:pPr>
            <a:r>
              <a:rPr lang="tr-TR" sz="2800" b="1" dirty="0">
                <a:solidFill>
                  <a:schemeClr val="accent1">
                    <a:lumMod val="20000"/>
                    <a:lumOff val="80000"/>
                  </a:schemeClr>
                </a:solidFill>
                <a:ea typeface="Times New Roman" panose="02020603050405020304" pitchFamily="18" charset="0"/>
              </a:rPr>
              <a:t>İmparator Emirnamelerinde </a:t>
            </a:r>
            <a:r>
              <a:rPr lang="tr-TR" sz="2800" b="1" dirty="0" err="1">
                <a:solidFill>
                  <a:schemeClr val="accent1">
                    <a:lumMod val="20000"/>
                    <a:lumOff val="80000"/>
                  </a:schemeClr>
                </a:solidFill>
                <a:ea typeface="Times New Roman" panose="02020603050405020304" pitchFamily="18" charset="0"/>
              </a:rPr>
              <a:t>Iniuria</a:t>
            </a:r>
            <a:endParaRPr lang="tr-TR" sz="2800" b="1" dirty="0">
              <a:solidFill>
                <a:schemeClr val="accent1">
                  <a:lumMod val="20000"/>
                  <a:lumOff val="80000"/>
                </a:schemeClr>
              </a:solidFill>
              <a:ea typeface="Times New Roman" panose="02020603050405020304" pitchFamily="18" charset="0"/>
            </a:endParaRPr>
          </a:p>
        </p:txBody>
      </p:sp>
      <p:sp>
        <p:nvSpPr>
          <p:cNvPr id="3" name="Content Placeholder 2">
            <a:extLst>
              <a:ext uri="{FF2B5EF4-FFF2-40B4-BE49-F238E27FC236}">
                <a16:creationId xmlns:a16="http://schemas.microsoft.com/office/drawing/2014/main" id="{0A0C8774-C635-C555-3DF7-6B11FE7BDBA8}"/>
              </a:ext>
            </a:extLst>
          </p:cNvPr>
          <p:cNvSpPr>
            <a:spLocks noGrp="1"/>
          </p:cNvSpPr>
          <p:nvPr>
            <p:ph idx="1"/>
          </p:nvPr>
        </p:nvSpPr>
        <p:spPr>
          <a:xfrm>
            <a:off x="467544" y="530225"/>
            <a:ext cx="8280920" cy="4770983"/>
          </a:xfrm>
          <a:solidFill>
            <a:schemeClr val="tx2">
              <a:lumMod val="10000"/>
              <a:lumOff val="90000"/>
            </a:schemeClr>
          </a:solidFill>
        </p:spPr>
        <p:txBody>
          <a:bodyPr>
            <a:noAutofit/>
          </a:bodyPr>
          <a:lstStyle/>
          <a:p>
            <a:pPr algn="just">
              <a:spcBef>
                <a:spcPts val="0"/>
              </a:spcBef>
            </a:pPr>
            <a:r>
              <a:rPr lang="tr-TR" sz="2000" dirty="0" err="1">
                <a:solidFill>
                  <a:schemeClr val="tx2"/>
                </a:solidFill>
                <a:effectLst/>
                <a:ea typeface="Times New Roman" panose="02020603050405020304" pitchFamily="18" charset="0"/>
              </a:rPr>
              <a:t>Iniuria</a:t>
            </a:r>
            <a:r>
              <a:rPr lang="tr-TR" sz="2000" dirty="0">
                <a:solidFill>
                  <a:schemeClr val="tx2"/>
                </a:solidFill>
                <a:effectLst/>
                <a:ea typeface="Times New Roman" panose="02020603050405020304" pitchFamily="18" charset="0"/>
              </a:rPr>
              <a:t> suçunun kapsamına giren fiillerin sayısı artmış</a:t>
            </a:r>
          </a:p>
          <a:p>
            <a:pPr algn="just">
              <a:spcBef>
                <a:spcPts val="0"/>
              </a:spcBef>
            </a:pPr>
            <a:r>
              <a:rPr lang="tr-TR" sz="2000" dirty="0">
                <a:solidFill>
                  <a:schemeClr val="tx2"/>
                </a:solidFill>
                <a:ea typeface="Times New Roman" panose="02020603050405020304" pitchFamily="18" charset="0"/>
              </a:rPr>
              <a:t>Bu dönemde </a:t>
            </a:r>
            <a:r>
              <a:rPr lang="tr-TR" sz="2000" dirty="0" err="1">
                <a:solidFill>
                  <a:schemeClr val="tx2"/>
                </a:solidFill>
                <a:ea typeface="Times New Roman" panose="02020603050405020304" pitchFamily="18" charset="0"/>
              </a:rPr>
              <a:t>iniuria</a:t>
            </a:r>
            <a:r>
              <a:rPr lang="tr-TR" sz="2000" dirty="0">
                <a:solidFill>
                  <a:schemeClr val="tx2"/>
                </a:solidFill>
                <a:ea typeface="Times New Roman" panose="02020603050405020304" pitchFamily="18" charset="0"/>
              </a:rPr>
              <a:t> olarak kabul edilen fiiller:</a:t>
            </a:r>
            <a:endParaRPr lang="tr-TR" sz="2000" dirty="0">
              <a:solidFill>
                <a:schemeClr val="tx2"/>
              </a:solidFill>
              <a:effectLst/>
              <a:ea typeface="Times New Roman" panose="02020603050405020304" pitchFamily="18" charset="0"/>
            </a:endParaRPr>
          </a:p>
          <a:p>
            <a:pPr marL="720000" algn="just">
              <a:spcBef>
                <a:spcPts val="0"/>
              </a:spcBef>
              <a:buFont typeface="Wingdings" panose="05000000000000000000" pitchFamily="2" charset="2"/>
              <a:buChar char="Ø"/>
            </a:pPr>
            <a:r>
              <a:rPr lang="tr-TR" sz="2000" dirty="0">
                <a:solidFill>
                  <a:srgbClr val="C00000"/>
                </a:solidFill>
                <a:ea typeface="Times New Roman" panose="02020603050405020304" pitchFamily="18" charset="0"/>
              </a:rPr>
              <a:t>Kamuya tahsis edilen yerleri kullanmaktan engellenme</a:t>
            </a:r>
          </a:p>
          <a:p>
            <a:pPr marL="720000" algn="just">
              <a:spcBef>
                <a:spcPts val="0"/>
              </a:spcBef>
              <a:buFont typeface="Wingdings" panose="05000000000000000000" pitchFamily="2" charset="2"/>
              <a:buChar char="Ø"/>
            </a:pPr>
            <a:r>
              <a:rPr lang="tr-TR" sz="2000" dirty="0">
                <a:solidFill>
                  <a:srgbClr val="C00000"/>
                </a:solidFill>
                <a:effectLst/>
                <a:ea typeface="Times New Roman" panose="02020603050405020304" pitchFamily="18" charset="0"/>
              </a:rPr>
              <a:t>Dinsel inançların gereklerini yerine getirmenin engellenmesi</a:t>
            </a:r>
          </a:p>
          <a:p>
            <a:pPr marL="720000" algn="just">
              <a:spcBef>
                <a:spcPts val="0"/>
              </a:spcBef>
              <a:buFont typeface="Wingdings" panose="05000000000000000000" pitchFamily="2" charset="2"/>
              <a:buChar char="Ø"/>
            </a:pPr>
            <a:r>
              <a:rPr lang="tr-TR" sz="2000" dirty="0">
                <a:solidFill>
                  <a:srgbClr val="C00000"/>
                </a:solidFill>
              </a:rPr>
              <a:t>Özgür bir insanın köle olduğunun iddia edilmesi</a:t>
            </a:r>
          </a:p>
          <a:p>
            <a:pPr marL="720000" algn="just">
              <a:spcBef>
                <a:spcPts val="0"/>
              </a:spcBef>
              <a:buFont typeface="Wingdings" panose="05000000000000000000" pitchFamily="2" charset="2"/>
              <a:buChar char="Ø"/>
            </a:pPr>
            <a:r>
              <a:rPr lang="tr-TR" sz="2000" dirty="0">
                <a:solidFill>
                  <a:srgbClr val="C00000"/>
                </a:solidFill>
              </a:rPr>
              <a:t>Hekimler, dil bilginleri, edebiyat hocaları ve imparator memurlarına yapılan tecavüzler </a:t>
            </a:r>
          </a:p>
          <a:p>
            <a:pPr marL="720000" algn="just">
              <a:spcBef>
                <a:spcPts val="0"/>
              </a:spcBef>
              <a:buFont typeface="Wingdings" panose="05000000000000000000" pitchFamily="2" charset="2"/>
              <a:buChar char="Ø"/>
            </a:pPr>
            <a:r>
              <a:rPr lang="tr-TR" sz="2000" dirty="0">
                <a:solidFill>
                  <a:srgbClr val="C00000"/>
                </a:solidFill>
              </a:rPr>
              <a:t>Bir kimsenin arazisine izni olmaksızın çöp ve benzeri şeyler atılması</a:t>
            </a:r>
          </a:p>
          <a:p>
            <a:pPr marL="720000" algn="just">
              <a:spcBef>
                <a:spcPts val="0"/>
              </a:spcBef>
              <a:buFont typeface="Wingdings" panose="05000000000000000000" pitchFamily="2" charset="2"/>
              <a:buChar char="Ø"/>
            </a:pPr>
            <a:r>
              <a:rPr lang="tr-TR" sz="2000" dirty="0">
                <a:solidFill>
                  <a:srgbClr val="C00000"/>
                </a:solidFill>
              </a:rPr>
              <a:t>Bir kimseyi aşağılayıcı şiir yazılması</a:t>
            </a:r>
          </a:p>
          <a:p>
            <a:pPr algn="just">
              <a:spcBef>
                <a:spcPts val="0"/>
              </a:spcBef>
            </a:pPr>
            <a:r>
              <a:rPr lang="tr-TR" sz="2000" dirty="0">
                <a:solidFill>
                  <a:schemeClr val="tx2"/>
                </a:solidFill>
              </a:rPr>
              <a:t>İlk imparatorluk döneminde ağır </a:t>
            </a:r>
            <a:r>
              <a:rPr lang="tr-TR" sz="2000" dirty="0" err="1">
                <a:solidFill>
                  <a:schemeClr val="tx2"/>
                </a:solidFill>
              </a:rPr>
              <a:t>iniuria’lar</a:t>
            </a:r>
            <a:r>
              <a:rPr lang="tr-TR" sz="2000" dirty="0">
                <a:solidFill>
                  <a:schemeClr val="tx2"/>
                </a:solidFill>
              </a:rPr>
              <a:t> kamu suçu halini aldı</a:t>
            </a:r>
          </a:p>
          <a:p>
            <a:pPr algn="just">
              <a:spcBef>
                <a:spcPts val="0"/>
              </a:spcBef>
            </a:pPr>
            <a:r>
              <a:rPr lang="tr-TR" sz="2000" dirty="0">
                <a:solidFill>
                  <a:schemeClr val="tx2"/>
                </a:solidFill>
              </a:rPr>
              <a:t>Son imparatorluk döneminde  bütün </a:t>
            </a:r>
            <a:r>
              <a:rPr lang="tr-TR" sz="2000" dirty="0" err="1">
                <a:solidFill>
                  <a:schemeClr val="tx2"/>
                </a:solidFill>
              </a:rPr>
              <a:t>iniuria’lar</a:t>
            </a:r>
            <a:r>
              <a:rPr lang="tr-TR" sz="2000" dirty="0">
                <a:solidFill>
                  <a:schemeClr val="tx2"/>
                </a:solidFill>
              </a:rPr>
              <a:t> kamu suçu</a:t>
            </a:r>
          </a:p>
          <a:p>
            <a:pPr marL="0" indent="0" algn="just">
              <a:spcBef>
                <a:spcPts val="0"/>
              </a:spcBef>
              <a:buNone/>
            </a:pPr>
            <a:endParaRPr lang="tr-TR" sz="2000" dirty="0">
              <a:solidFill>
                <a:schemeClr val="tx2"/>
              </a:solidFill>
              <a:effectLst/>
              <a:ea typeface="Times New Roman" panose="02020603050405020304" pitchFamily="18" charset="0"/>
            </a:endParaRPr>
          </a:p>
        </p:txBody>
      </p:sp>
    </p:spTree>
    <p:extLst>
      <p:ext uri="{BB962C8B-B14F-4D97-AF65-F5344CB8AC3E}">
        <p14:creationId xmlns:p14="http://schemas.microsoft.com/office/powerpoint/2010/main" val="825217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99B05-D810-9DA3-162B-CF063F817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3C4C9-693B-D102-D646-292631FDA13C}"/>
              </a:ext>
            </a:extLst>
          </p:cNvPr>
          <p:cNvSpPr>
            <a:spLocks noGrp="1"/>
          </p:cNvSpPr>
          <p:nvPr>
            <p:ph type="title"/>
          </p:nvPr>
        </p:nvSpPr>
        <p:spPr>
          <a:xfrm>
            <a:off x="395536" y="5733256"/>
            <a:ext cx="8352928" cy="504056"/>
          </a:xfrm>
          <a:solidFill>
            <a:schemeClr val="tx1">
              <a:lumMod val="65000"/>
              <a:lumOff val="35000"/>
            </a:schemeClr>
          </a:solidFill>
        </p:spPr>
        <p:txBody>
          <a:bodyPr>
            <a:noAutofit/>
          </a:bodyPr>
          <a:lstStyle/>
          <a:p>
            <a:pPr marL="0" indent="0">
              <a:spcBef>
                <a:spcPts val="0"/>
              </a:spcBef>
              <a:buNone/>
            </a:pPr>
            <a:r>
              <a:rPr lang="tr-TR" sz="2800" b="1" dirty="0" err="1">
                <a:solidFill>
                  <a:schemeClr val="accent1">
                    <a:lumMod val="20000"/>
                    <a:lumOff val="80000"/>
                  </a:schemeClr>
                </a:solidFill>
              </a:rPr>
              <a:t>Iniuria</a:t>
            </a:r>
            <a:r>
              <a:rPr lang="tr-TR" sz="2800" b="1" dirty="0">
                <a:solidFill>
                  <a:schemeClr val="accent1">
                    <a:lumMod val="20000"/>
                    <a:lumOff val="80000"/>
                  </a:schemeClr>
                </a:solidFill>
              </a:rPr>
              <a:t> davasının özellikleri</a:t>
            </a:r>
            <a:endParaRPr lang="tr-TR" sz="2800" b="1" dirty="0">
              <a:solidFill>
                <a:schemeClr val="accent1">
                  <a:lumMod val="20000"/>
                  <a:lumOff val="80000"/>
                </a:schemeClr>
              </a:solidFill>
              <a:ea typeface="Times New Roman" panose="02020603050405020304" pitchFamily="18" charset="0"/>
            </a:endParaRPr>
          </a:p>
        </p:txBody>
      </p:sp>
      <p:sp>
        <p:nvSpPr>
          <p:cNvPr id="3" name="Content Placeholder 2">
            <a:extLst>
              <a:ext uri="{FF2B5EF4-FFF2-40B4-BE49-F238E27FC236}">
                <a16:creationId xmlns:a16="http://schemas.microsoft.com/office/drawing/2014/main" id="{6F91BDC8-899F-3B1C-CFB6-F5A8FB087EA1}"/>
              </a:ext>
            </a:extLst>
          </p:cNvPr>
          <p:cNvSpPr>
            <a:spLocks noGrp="1"/>
          </p:cNvSpPr>
          <p:nvPr>
            <p:ph idx="1"/>
          </p:nvPr>
        </p:nvSpPr>
        <p:spPr>
          <a:xfrm>
            <a:off x="539552" y="530225"/>
            <a:ext cx="8208912" cy="5131023"/>
          </a:xfrm>
          <a:solidFill>
            <a:schemeClr val="tx2">
              <a:lumMod val="10000"/>
              <a:lumOff val="90000"/>
            </a:schemeClr>
          </a:solidFill>
        </p:spPr>
        <p:txBody>
          <a:bodyPr>
            <a:noAutofit/>
          </a:bodyPr>
          <a:lstStyle/>
          <a:p>
            <a:pPr algn="just"/>
            <a:r>
              <a:rPr lang="tr-TR" sz="1900" dirty="0">
                <a:solidFill>
                  <a:schemeClr val="tx2"/>
                </a:solidFill>
              </a:rPr>
              <a:t>Ceza davası (</a:t>
            </a:r>
            <a:r>
              <a:rPr lang="tr-TR" sz="1900" dirty="0" err="1">
                <a:solidFill>
                  <a:schemeClr val="tx2"/>
                </a:solidFill>
              </a:rPr>
              <a:t>actio</a:t>
            </a:r>
            <a:r>
              <a:rPr lang="tr-TR" sz="1900" dirty="0">
                <a:solidFill>
                  <a:schemeClr val="tx2"/>
                </a:solidFill>
              </a:rPr>
              <a:t> </a:t>
            </a:r>
            <a:r>
              <a:rPr lang="tr-TR" sz="1900" dirty="0" err="1">
                <a:solidFill>
                  <a:schemeClr val="tx2"/>
                </a:solidFill>
              </a:rPr>
              <a:t>poenalis</a:t>
            </a:r>
            <a:r>
              <a:rPr lang="tr-TR" sz="1900" dirty="0">
                <a:solidFill>
                  <a:schemeClr val="tx2"/>
                </a:solidFill>
              </a:rPr>
              <a:t>)</a:t>
            </a:r>
          </a:p>
          <a:p>
            <a:pPr algn="just"/>
            <a:r>
              <a:rPr lang="tr-TR" sz="1900" dirty="0">
                <a:solidFill>
                  <a:schemeClr val="tx2"/>
                </a:solidFill>
              </a:rPr>
              <a:t>Kişisel öç, kefaret düşüncesinin en etkin olduğu suç</a:t>
            </a:r>
          </a:p>
          <a:p>
            <a:pPr algn="just"/>
            <a:r>
              <a:rPr lang="tr-TR" sz="1900" dirty="0">
                <a:solidFill>
                  <a:schemeClr val="tx2"/>
                </a:solidFill>
              </a:rPr>
              <a:t>Suçun işlenmesinden itibaren bir yıl içinde davanın açılması gerekli</a:t>
            </a:r>
          </a:p>
          <a:p>
            <a:pPr algn="just"/>
            <a:r>
              <a:rPr lang="tr-TR" sz="1900" dirty="0">
                <a:solidFill>
                  <a:schemeClr val="tx2"/>
                </a:solidFill>
              </a:rPr>
              <a:t>Dava, davalının mirasçılarına karşı açılamaz (bütün özel suç davaları için geçerli genel ilke); davacının mirasçıları tarafından da açılamaz</a:t>
            </a:r>
          </a:p>
          <a:p>
            <a:pPr algn="just"/>
            <a:r>
              <a:rPr lang="tr-TR" sz="1900" dirty="0">
                <a:solidFill>
                  <a:schemeClr val="tx2"/>
                </a:solidFill>
              </a:rPr>
              <a:t>Mahkûm olan aynı zamanda şerefsiz addedilmekte</a:t>
            </a:r>
          </a:p>
          <a:p>
            <a:pPr algn="just"/>
            <a:r>
              <a:rPr lang="tr-TR" sz="1900" dirty="0">
                <a:solidFill>
                  <a:schemeClr val="tx2"/>
                </a:solidFill>
              </a:rPr>
              <a:t>Özgür bir kişinin bedensel bütünlüğünün ya da kişilik değerlerinin ihlali halinde manevi tazminat  talebini Roma hukuku bilmemekte</a:t>
            </a:r>
          </a:p>
          <a:p>
            <a:pPr algn="just"/>
            <a:r>
              <a:rPr lang="tr-TR" sz="1900" dirty="0" err="1">
                <a:solidFill>
                  <a:schemeClr val="tx2"/>
                </a:solidFill>
              </a:rPr>
              <a:t>Actio</a:t>
            </a:r>
            <a:r>
              <a:rPr lang="tr-TR" sz="1900" dirty="0">
                <a:solidFill>
                  <a:schemeClr val="tx2"/>
                </a:solidFill>
              </a:rPr>
              <a:t> </a:t>
            </a:r>
            <a:r>
              <a:rPr lang="tr-TR" sz="1900" dirty="0" err="1">
                <a:solidFill>
                  <a:schemeClr val="tx2"/>
                </a:solidFill>
              </a:rPr>
              <a:t>iniuriarium</a:t>
            </a:r>
            <a:r>
              <a:rPr lang="tr-TR" sz="1900" dirty="0">
                <a:solidFill>
                  <a:schemeClr val="tx2"/>
                </a:solidFill>
              </a:rPr>
              <a:t> sonucunda belirlenen para cezasının mağdura ödenmesi tazminat işlevini görmekte</a:t>
            </a:r>
          </a:p>
          <a:p>
            <a:pPr algn="just"/>
            <a:r>
              <a:rPr lang="tr-TR" sz="1900" dirty="0">
                <a:solidFill>
                  <a:schemeClr val="tx2"/>
                </a:solidFill>
              </a:rPr>
              <a:t> Bir kişinin bedensel bütünlüğünün ihlâli halinde ortaya çıkan manevî zararın tazmini düşüncesinin izlerine 14. yüzyıldan itibaren rastlanmakta</a:t>
            </a:r>
          </a:p>
          <a:p>
            <a:pPr marL="0" indent="0" algn="just">
              <a:spcBef>
                <a:spcPts val="0"/>
              </a:spcBef>
              <a:buNone/>
            </a:pPr>
            <a:endParaRPr lang="tr-TR" sz="2000" dirty="0">
              <a:solidFill>
                <a:schemeClr val="tx2"/>
              </a:solidFill>
              <a:effectLst/>
              <a:ea typeface="Times New Roman" panose="02020603050405020304" pitchFamily="18" charset="0"/>
            </a:endParaRPr>
          </a:p>
        </p:txBody>
      </p:sp>
    </p:spTree>
    <p:extLst>
      <p:ext uri="{BB962C8B-B14F-4D97-AF65-F5344CB8AC3E}">
        <p14:creationId xmlns:p14="http://schemas.microsoft.com/office/powerpoint/2010/main" val="3382671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13216" y="1012728"/>
            <a:ext cx="7772400" cy="2160240"/>
          </a:xfrm>
          <a:solidFill>
            <a:schemeClr val="accent6">
              <a:lumMod val="20000"/>
              <a:lumOff val="80000"/>
            </a:schemeClr>
          </a:solidFill>
        </p:spPr>
        <p:txBody>
          <a:bodyPr>
            <a:noAutofit/>
          </a:bodyPr>
          <a:lstStyle/>
          <a:p>
            <a:r>
              <a:rPr lang="tr-TR" sz="4800" dirty="0">
                <a:solidFill>
                  <a:schemeClr val="accent3">
                    <a:lumMod val="75000"/>
                  </a:schemeClr>
                </a:solidFill>
              </a:rPr>
              <a:t>Hırsızlık (Furtum)</a:t>
            </a:r>
          </a:p>
        </p:txBody>
      </p:sp>
      <p:sp>
        <p:nvSpPr>
          <p:cNvPr id="3" name="Rectangle 2"/>
          <p:cNvSpPr>
            <a:spLocks noGrp="1"/>
          </p:cNvSpPr>
          <p:nvPr>
            <p:ph type="subTitle" idx="1"/>
          </p:nvPr>
        </p:nvSpPr>
        <p:spPr>
          <a:xfrm>
            <a:off x="722376" y="3685032"/>
            <a:ext cx="7954080" cy="896096"/>
          </a:xfrm>
        </p:spPr>
        <p:txBody>
          <a:bodyPr>
            <a:normAutofit/>
          </a:bodyPr>
          <a:lstStyle/>
          <a:p>
            <a:endParaRPr lang="tr-TR" sz="3600" dirty="0"/>
          </a:p>
        </p:txBody>
      </p:sp>
    </p:spTree>
    <p:extLst>
      <p:ext uri="{BB962C8B-B14F-4D97-AF65-F5344CB8AC3E}">
        <p14:creationId xmlns:p14="http://schemas.microsoft.com/office/powerpoint/2010/main" val="3537784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01CBE-9FA1-BF4F-3570-91B8911D6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F7C95-A7DF-2FA2-B69B-1A1E1FD91DB9}"/>
              </a:ext>
            </a:extLst>
          </p:cNvPr>
          <p:cNvSpPr>
            <a:spLocks noGrp="1"/>
          </p:cNvSpPr>
          <p:nvPr>
            <p:ph type="title"/>
          </p:nvPr>
        </p:nvSpPr>
        <p:spPr>
          <a:xfrm>
            <a:off x="503238" y="5301208"/>
            <a:ext cx="8029202" cy="576064"/>
          </a:xfrm>
          <a:solidFill>
            <a:schemeClr val="tx1">
              <a:lumMod val="65000"/>
              <a:lumOff val="35000"/>
            </a:schemeClr>
          </a:solidFill>
        </p:spPr>
        <p:txBody>
          <a:bodyPr>
            <a:noAutofit/>
          </a:bodyPr>
          <a:lstStyle/>
          <a:p>
            <a:r>
              <a:rPr lang="tr-TR" sz="2800" dirty="0">
                <a:solidFill>
                  <a:schemeClr val="accent1">
                    <a:lumMod val="20000"/>
                    <a:lumOff val="80000"/>
                  </a:schemeClr>
                </a:solidFill>
              </a:rPr>
              <a:t>Furtum Kavramı ve Türleri</a:t>
            </a:r>
          </a:p>
        </p:txBody>
      </p:sp>
      <p:sp>
        <p:nvSpPr>
          <p:cNvPr id="3" name="Content Placeholder 2">
            <a:extLst>
              <a:ext uri="{FF2B5EF4-FFF2-40B4-BE49-F238E27FC236}">
                <a16:creationId xmlns:a16="http://schemas.microsoft.com/office/drawing/2014/main" id="{34D22928-3F7C-4B70-9F8A-A9010B23F269}"/>
              </a:ext>
            </a:extLst>
          </p:cNvPr>
          <p:cNvSpPr>
            <a:spLocks noGrp="1"/>
          </p:cNvSpPr>
          <p:nvPr>
            <p:ph idx="1"/>
          </p:nvPr>
        </p:nvSpPr>
        <p:spPr>
          <a:xfrm>
            <a:off x="503238" y="530225"/>
            <a:ext cx="8137524" cy="4770983"/>
          </a:xfrm>
          <a:solidFill>
            <a:schemeClr val="tx2">
              <a:lumMod val="10000"/>
              <a:lumOff val="90000"/>
            </a:schemeClr>
          </a:solidFill>
        </p:spPr>
        <p:txBody>
          <a:bodyPr>
            <a:noAutofit/>
          </a:bodyPr>
          <a:lstStyle/>
          <a:p>
            <a:pPr algn="just">
              <a:spcBef>
                <a:spcPts val="0"/>
              </a:spcBef>
            </a:pPr>
            <a:r>
              <a:rPr lang="tr-TR" sz="2100" dirty="0">
                <a:solidFill>
                  <a:schemeClr val="tx2"/>
                </a:solidFill>
                <a:effectLst/>
                <a:ea typeface="Times New Roman" panose="02020603050405020304" pitchFamily="18" charset="0"/>
              </a:rPr>
              <a:t>Roma’nın hırsızlık anlayışı, modern hukukun hırsızlık anlayışından daha farklı ve geniş. </a:t>
            </a:r>
            <a:r>
              <a:rPr lang="tr-TR" sz="2100" dirty="0">
                <a:solidFill>
                  <a:schemeClr val="tx2"/>
                </a:solidFill>
                <a:ea typeface="Times New Roman" panose="02020603050405020304" pitchFamily="18" charset="0"/>
              </a:rPr>
              <a:t>G</a:t>
            </a:r>
            <a:r>
              <a:rPr lang="tr-TR" sz="2100" dirty="0">
                <a:solidFill>
                  <a:schemeClr val="tx2"/>
                </a:solidFill>
                <a:effectLst/>
                <a:ea typeface="Times New Roman" panose="02020603050405020304" pitchFamily="18" charset="0"/>
              </a:rPr>
              <a:t>üvenin kötüye kullanılması, nitelikli zimmet, irtikap, dolandırıcılık, yardım ve </a:t>
            </a:r>
            <a:r>
              <a:rPr lang="tr-TR" sz="2100" dirty="0">
                <a:solidFill>
                  <a:schemeClr val="tx2"/>
                </a:solidFill>
              </a:rPr>
              <a:t>yataklık suçları da hırsızlık suçu kapsamında</a:t>
            </a:r>
          </a:p>
          <a:p>
            <a:pPr algn="just">
              <a:spcBef>
                <a:spcPts val="0"/>
              </a:spcBef>
            </a:pPr>
            <a:r>
              <a:rPr lang="tr-TR" sz="2100" b="1" dirty="0">
                <a:solidFill>
                  <a:srgbClr val="C00000"/>
                </a:solidFill>
              </a:rPr>
              <a:t>Tipleri:</a:t>
            </a:r>
          </a:p>
          <a:p>
            <a:pPr marL="720000" algn="just">
              <a:spcBef>
                <a:spcPts val="0"/>
              </a:spcBef>
              <a:buFont typeface="Wingdings" panose="05000000000000000000" pitchFamily="2" charset="2"/>
              <a:buChar char="Ø"/>
            </a:pPr>
            <a:r>
              <a:rPr lang="tr-TR" sz="2100" b="1" dirty="0">
                <a:solidFill>
                  <a:srgbClr val="C00000"/>
                </a:solidFill>
              </a:rPr>
              <a:t>Furtum </a:t>
            </a:r>
            <a:r>
              <a:rPr lang="tr-TR" sz="2100" b="1" dirty="0" err="1">
                <a:solidFill>
                  <a:srgbClr val="C00000"/>
                </a:solidFill>
              </a:rPr>
              <a:t>rei</a:t>
            </a:r>
            <a:r>
              <a:rPr lang="tr-TR" sz="2100" b="1" dirty="0">
                <a:solidFill>
                  <a:srgbClr val="C00000"/>
                </a:solidFill>
              </a:rPr>
              <a:t>: </a:t>
            </a:r>
            <a:r>
              <a:rPr lang="tr-TR" sz="2100" dirty="0">
                <a:solidFill>
                  <a:schemeClr val="tx2"/>
                </a:solidFill>
              </a:rPr>
              <a:t>Başkasına ait taşınır bir malın ya da başkasının egemenliği altında bulunan bir insanın yarar sağlamak amacıyla kasıtlı ve gizlice ele geçirilmesi</a:t>
            </a:r>
          </a:p>
          <a:p>
            <a:pPr marL="720000" algn="just">
              <a:spcBef>
                <a:spcPts val="0"/>
              </a:spcBef>
              <a:buFont typeface="Wingdings" panose="05000000000000000000" pitchFamily="2" charset="2"/>
              <a:buChar char="Ø"/>
            </a:pPr>
            <a:r>
              <a:rPr lang="tr-TR" sz="2100" b="1" dirty="0">
                <a:solidFill>
                  <a:srgbClr val="C00000"/>
                </a:solidFill>
                <a:ea typeface="Times New Roman" panose="02020603050405020304" pitchFamily="18" charset="0"/>
              </a:rPr>
              <a:t>Furtum </a:t>
            </a:r>
            <a:r>
              <a:rPr lang="tr-TR" sz="2100" b="1" dirty="0" err="1">
                <a:solidFill>
                  <a:srgbClr val="C00000"/>
                </a:solidFill>
                <a:ea typeface="Times New Roman" panose="02020603050405020304" pitchFamily="18" charset="0"/>
              </a:rPr>
              <a:t>usus</a:t>
            </a:r>
            <a:r>
              <a:rPr lang="tr-TR" sz="2100" b="1" dirty="0">
                <a:solidFill>
                  <a:srgbClr val="C00000"/>
                </a:solidFill>
                <a:ea typeface="Times New Roman" panose="02020603050405020304" pitchFamily="18" charset="0"/>
              </a:rPr>
              <a:t>: </a:t>
            </a:r>
            <a:r>
              <a:rPr lang="tr-TR" sz="2100" dirty="0">
                <a:solidFill>
                  <a:schemeClr val="tx2"/>
                </a:solidFill>
                <a:ea typeface="Times New Roman" panose="02020603050405020304" pitchFamily="18" charset="0"/>
              </a:rPr>
              <a:t>B</a:t>
            </a:r>
            <a:r>
              <a:rPr lang="tr-TR" sz="2100" dirty="0">
                <a:solidFill>
                  <a:schemeClr val="tx2"/>
                </a:solidFill>
              </a:rPr>
              <a:t>aşkasına ait bir malı hukukî bir nedene dayanarak elinde bulunduranın bu maldan haksız olarak yararlanması</a:t>
            </a:r>
          </a:p>
          <a:p>
            <a:pPr marL="720000" algn="just">
              <a:spcBef>
                <a:spcPts val="0"/>
              </a:spcBef>
              <a:buFont typeface="Wingdings" panose="05000000000000000000" pitchFamily="2" charset="2"/>
              <a:buChar char="Ø"/>
            </a:pPr>
            <a:r>
              <a:rPr lang="tr-TR" sz="2100" b="1" dirty="0">
                <a:solidFill>
                  <a:srgbClr val="C00000"/>
                </a:solidFill>
                <a:ea typeface="Times New Roman" panose="02020603050405020304" pitchFamily="18" charset="0"/>
              </a:rPr>
              <a:t>Furtum </a:t>
            </a:r>
            <a:r>
              <a:rPr lang="tr-TR" sz="2100" b="1" dirty="0" err="1">
                <a:solidFill>
                  <a:srgbClr val="C00000"/>
                </a:solidFill>
                <a:ea typeface="Times New Roman" panose="02020603050405020304" pitchFamily="18" charset="0"/>
              </a:rPr>
              <a:t>possessionis</a:t>
            </a:r>
            <a:r>
              <a:rPr lang="tr-TR" sz="2100" b="1" dirty="0">
                <a:solidFill>
                  <a:srgbClr val="C00000"/>
                </a:solidFill>
                <a:ea typeface="Times New Roman" panose="02020603050405020304" pitchFamily="18" charset="0"/>
              </a:rPr>
              <a:t>: </a:t>
            </a:r>
            <a:r>
              <a:rPr lang="tr-TR" sz="2100" dirty="0">
                <a:solidFill>
                  <a:schemeClr val="tx2"/>
                </a:solidFill>
                <a:ea typeface="Times New Roman" panose="02020603050405020304" pitchFamily="18" charset="0"/>
              </a:rPr>
              <a:t>M</a:t>
            </a:r>
            <a:r>
              <a:rPr lang="tr-TR" sz="2100" dirty="0">
                <a:solidFill>
                  <a:schemeClr val="tx2"/>
                </a:solidFill>
              </a:rPr>
              <a:t>alikin, bir hukukî işlemle zilyetliğini kaybettiği malını haksız yere ele geçirmesi </a:t>
            </a:r>
          </a:p>
        </p:txBody>
      </p:sp>
    </p:spTree>
    <p:extLst>
      <p:ext uri="{BB962C8B-B14F-4D97-AF65-F5344CB8AC3E}">
        <p14:creationId xmlns:p14="http://schemas.microsoft.com/office/powerpoint/2010/main" val="90417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F3833-D6DE-62C9-EBCE-B585236B6F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B9A65-ECCD-C9B5-CCDB-EB62297485A9}"/>
              </a:ext>
            </a:extLst>
          </p:cNvPr>
          <p:cNvSpPr>
            <a:spLocks noGrp="1"/>
          </p:cNvSpPr>
          <p:nvPr>
            <p:ph type="title"/>
          </p:nvPr>
        </p:nvSpPr>
        <p:spPr>
          <a:xfrm>
            <a:off x="503238" y="4941168"/>
            <a:ext cx="8029202" cy="936104"/>
          </a:xfrm>
          <a:solidFill>
            <a:schemeClr val="tx1">
              <a:lumMod val="65000"/>
              <a:lumOff val="35000"/>
            </a:schemeClr>
          </a:solidFill>
        </p:spPr>
        <p:txBody>
          <a:bodyPr>
            <a:noAutofit/>
          </a:bodyPr>
          <a:lstStyle/>
          <a:p>
            <a:r>
              <a:rPr lang="tr-TR" sz="2800" dirty="0" err="1">
                <a:solidFill>
                  <a:schemeClr val="accent1">
                    <a:lumMod val="20000"/>
                    <a:lumOff val="80000"/>
                  </a:schemeClr>
                </a:solidFill>
              </a:rPr>
              <a:t>Furtum’un</a:t>
            </a:r>
            <a:r>
              <a:rPr lang="tr-TR" sz="2800" dirty="0">
                <a:solidFill>
                  <a:schemeClr val="accent1">
                    <a:lumMod val="20000"/>
                    <a:lumOff val="80000"/>
                  </a:schemeClr>
                </a:solidFill>
              </a:rPr>
              <a:t> Konusu</a:t>
            </a:r>
          </a:p>
        </p:txBody>
      </p:sp>
      <p:sp>
        <p:nvSpPr>
          <p:cNvPr id="3" name="Content Placeholder 2">
            <a:extLst>
              <a:ext uri="{FF2B5EF4-FFF2-40B4-BE49-F238E27FC236}">
                <a16:creationId xmlns:a16="http://schemas.microsoft.com/office/drawing/2014/main" id="{DF869752-68D8-9C03-03E7-A52FA611CAC0}"/>
              </a:ext>
            </a:extLst>
          </p:cNvPr>
          <p:cNvSpPr>
            <a:spLocks noGrp="1"/>
          </p:cNvSpPr>
          <p:nvPr>
            <p:ph idx="1"/>
          </p:nvPr>
        </p:nvSpPr>
        <p:spPr>
          <a:xfrm>
            <a:off x="503238" y="530225"/>
            <a:ext cx="8029202" cy="4770983"/>
          </a:xfrm>
          <a:solidFill>
            <a:schemeClr val="tx2">
              <a:lumMod val="10000"/>
              <a:lumOff val="90000"/>
            </a:schemeClr>
          </a:solidFill>
        </p:spPr>
        <p:txBody>
          <a:bodyPr>
            <a:noAutofit/>
          </a:bodyPr>
          <a:lstStyle/>
          <a:p>
            <a:pPr marL="0" indent="0" algn="just">
              <a:spcBef>
                <a:spcPts val="0"/>
              </a:spcBef>
              <a:buNone/>
            </a:pPr>
            <a:endParaRPr lang="tr-TR" sz="1600" b="1" dirty="0">
              <a:solidFill>
                <a:srgbClr val="C00000"/>
              </a:solidFill>
            </a:endParaRPr>
          </a:p>
          <a:p>
            <a:pPr marL="720000" algn="just">
              <a:spcBef>
                <a:spcPts val="0"/>
              </a:spcBef>
              <a:buFont typeface="Wingdings" panose="05000000000000000000" pitchFamily="2" charset="2"/>
              <a:buChar char="Ø"/>
            </a:pPr>
            <a:r>
              <a:rPr lang="tr-TR" sz="2200" dirty="0">
                <a:solidFill>
                  <a:schemeClr val="tx2"/>
                </a:solidFill>
              </a:rPr>
              <a:t>Özel mülkiyete konu olabilen bir mal olması</a:t>
            </a:r>
          </a:p>
          <a:p>
            <a:pPr marL="720000" algn="just">
              <a:spcBef>
                <a:spcPts val="0"/>
              </a:spcBef>
              <a:buFont typeface="Wingdings" panose="05000000000000000000" pitchFamily="2" charset="2"/>
              <a:buChar char="Ø"/>
            </a:pPr>
            <a:r>
              <a:rPr lang="tr-TR" sz="2200" dirty="0">
                <a:solidFill>
                  <a:schemeClr val="tx2"/>
                </a:solidFill>
              </a:rPr>
              <a:t>Halihazırda özel mülkiyete dahil olan taşınırlar hırsızlık suçuna konu olabilir</a:t>
            </a:r>
          </a:p>
          <a:p>
            <a:pPr marL="720000" algn="just">
              <a:spcBef>
                <a:spcPts val="0"/>
              </a:spcBef>
              <a:buFont typeface="Wingdings" panose="05000000000000000000" pitchFamily="2" charset="2"/>
              <a:buChar char="Ø"/>
            </a:pPr>
            <a:r>
              <a:rPr lang="tr-TR" sz="2200" dirty="0">
                <a:solidFill>
                  <a:schemeClr val="tx2"/>
                </a:solidFill>
              </a:rPr>
              <a:t>Kamu malının çalınması kamu suçu</a:t>
            </a:r>
          </a:p>
          <a:p>
            <a:pPr marL="720000" algn="just">
              <a:spcBef>
                <a:spcPts val="0"/>
              </a:spcBef>
              <a:buFont typeface="Wingdings" panose="05000000000000000000" pitchFamily="2" charset="2"/>
              <a:buChar char="Ø"/>
            </a:pPr>
            <a:r>
              <a:rPr lang="tr-TR" sz="2200" dirty="0">
                <a:solidFill>
                  <a:schemeClr val="tx2"/>
                </a:solidFill>
              </a:rPr>
              <a:t>Sahipsiz mallar üzerinde hırsızlık suçu işlenemez</a:t>
            </a:r>
          </a:p>
          <a:p>
            <a:pPr marL="720000" algn="just">
              <a:spcBef>
                <a:spcPts val="0"/>
              </a:spcBef>
              <a:buFont typeface="Wingdings" panose="05000000000000000000" pitchFamily="2" charset="2"/>
              <a:buChar char="Ø"/>
            </a:pPr>
            <a:r>
              <a:rPr lang="tr-TR" sz="2200" dirty="0">
                <a:solidFill>
                  <a:schemeClr val="tx2"/>
                </a:solidFill>
              </a:rPr>
              <a:t>Egemenlik altında bulunan aile evladı, </a:t>
            </a:r>
            <a:r>
              <a:rPr lang="tr-TR" sz="2200" dirty="0" err="1">
                <a:solidFill>
                  <a:schemeClr val="tx2"/>
                </a:solidFill>
              </a:rPr>
              <a:t>manus</a:t>
            </a:r>
            <a:r>
              <a:rPr lang="tr-TR" sz="2200" dirty="0">
                <a:solidFill>
                  <a:schemeClr val="tx2"/>
                </a:solidFill>
              </a:rPr>
              <a:t> altındaki kadın, borcundan dolayı bir kimsenin egemenliği altına giren gladyatör hırsızlık suçuna konu olabilmekte</a:t>
            </a:r>
          </a:p>
          <a:p>
            <a:pPr marL="720000" algn="just">
              <a:spcBef>
                <a:spcPts val="0"/>
              </a:spcBef>
              <a:buFont typeface="Wingdings" panose="05000000000000000000" pitchFamily="2" charset="2"/>
              <a:buChar char="Ø"/>
            </a:pPr>
            <a:r>
              <a:rPr lang="tr-TR" sz="2200" dirty="0" err="1">
                <a:solidFill>
                  <a:schemeClr val="tx2"/>
                </a:solidFill>
              </a:rPr>
              <a:t>Praetor</a:t>
            </a:r>
            <a:r>
              <a:rPr lang="tr-TR" sz="2200" dirty="0">
                <a:solidFill>
                  <a:schemeClr val="tx2"/>
                </a:solidFill>
              </a:rPr>
              <a:t> hukukunda taşınmazlar </a:t>
            </a:r>
            <a:r>
              <a:rPr lang="tr-TR" sz="2200" dirty="0" err="1">
                <a:solidFill>
                  <a:schemeClr val="tx2"/>
                </a:solidFill>
              </a:rPr>
              <a:t>furtum’a</a:t>
            </a:r>
            <a:r>
              <a:rPr lang="tr-TR" sz="2200" dirty="0">
                <a:solidFill>
                  <a:schemeClr val="tx2"/>
                </a:solidFill>
              </a:rPr>
              <a:t> konu olabilmekte,</a:t>
            </a:r>
          </a:p>
          <a:p>
            <a:pPr marL="720000" algn="just">
              <a:spcBef>
                <a:spcPts val="0"/>
              </a:spcBef>
              <a:buFont typeface="Wingdings" panose="05000000000000000000" pitchFamily="2" charset="2"/>
              <a:buChar char="Ø"/>
            </a:pPr>
            <a:r>
              <a:rPr lang="tr-TR" sz="2200" dirty="0">
                <a:solidFill>
                  <a:schemeClr val="tx2"/>
                </a:solidFill>
              </a:rPr>
              <a:t>Klasik </a:t>
            </a:r>
            <a:r>
              <a:rPr lang="tr-TR" sz="2200" dirty="0" err="1">
                <a:solidFill>
                  <a:schemeClr val="tx2"/>
                </a:solidFill>
              </a:rPr>
              <a:t>HD’de</a:t>
            </a:r>
            <a:r>
              <a:rPr lang="tr-TR" sz="2200" dirty="0">
                <a:solidFill>
                  <a:schemeClr val="tx2"/>
                </a:solidFill>
              </a:rPr>
              <a:t> taşınmazlar hırsızlık suçunun kapsamı dışında</a:t>
            </a:r>
          </a:p>
        </p:txBody>
      </p:sp>
    </p:spTree>
    <p:extLst>
      <p:ext uri="{BB962C8B-B14F-4D97-AF65-F5344CB8AC3E}">
        <p14:creationId xmlns:p14="http://schemas.microsoft.com/office/powerpoint/2010/main" val="57438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5229200"/>
            <a:ext cx="8029202" cy="648072"/>
          </a:xfrm>
          <a:solidFill>
            <a:schemeClr val="tx1">
              <a:lumMod val="65000"/>
              <a:lumOff val="35000"/>
            </a:schemeClr>
          </a:solidFill>
        </p:spPr>
        <p:txBody>
          <a:bodyPr>
            <a:noAutofit/>
          </a:bodyPr>
          <a:lstStyle/>
          <a:p>
            <a:r>
              <a:rPr lang="tr-TR" sz="2800" dirty="0">
                <a:solidFill>
                  <a:schemeClr val="accent1">
                    <a:lumMod val="20000"/>
                    <a:lumOff val="80000"/>
                  </a:schemeClr>
                </a:solidFill>
              </a:rPr>
              <a:t>Unsurları</a:t>
            </a:r>
          </a:p>
        </p:txBody>
      </p:sp>
      <p:sp>
        <p:nvSpPr>
          <p:cNvPr id="3" name="Content Placeholder 2"/>
          <p:cNvSpPr>
            <a:spLocks noGrp="1"/>
          </p:cNvSpPr>
          <p:nvPr>
            <p:ph idx="1"/>
          </p:nvPr>
        </p:nvSpPr>
        <p:spPr>
          <a:xfrm>
            <a:off x="503238" y="530225"/>
            <a:ext cx="8029202" cy="4698975"/>
          </a:xfrm>
          <a:solidFill>
            <a:schemeClr val="tx2">
              <a:lumMod val="10000"/>
              <a:lumOff val="90000"/>
            </a:schemeClr>
          </a:solidFill>
        </p:spPr>
        <p:txBody>
          <a:bodyPr>
            <a:noAutofit/>
          </a:bodyPr>
          <a:lstStyle/>
          <a:p>
            <a:pPr marL="720000" algn="just">
              <a:spcBef>
                <a:spcPts val="0"/>
              </a:spcBef>
              <a:buFont typeface="Wingdings" panose="05000000000000000000" pitchFamily="2" charset="2"/>
              <a:buChar char="Ø"/>
            </a:pPr>
            <a:r>
              <a:rPr lang="tr-TR" dirty="0">
                <a:solidFill>
                  <a:schemeClr val="tx2"/>
                </a:solidFill>
              </a:rPr>
              <a:t>Malın gizlice ele geçirilmesi (</a:t>
            </a:r>
            <a:r>
              <a:rPr lang="tr-TR" dirty="0" err="1">
                <a:solidFill>
                  <a:schemeClr val="tx2"/>
                </a:solidFill>
              </a:rPr>
              <a:t>contrectatio</a:t>
            </a:r>
            <a:r>
              <a:rPr lang="tr-TR" dirty="0">
                <a:solidFill>
                  <a:schemeClr val="tx2"/>
                </a:solidFill>
              </a:rPr>
              <a:t> </a:t>
            </a:r>
            <a:r>
              <a:rPr lang="tr-TR" dirty="0" err="1">
                <a:solidFill>
                  <a:schemeClr val="tx2"/>
                </a:solidFill>
              </a:rPr>
              <a:t>rei</a:t>
            </a:r>
            <a:r>
              <a:rPr lang="tr-TR" dirty="0">
                <a:solidFill>
                  <a:schemeClr val="tx2"/>
                </a:solidFill>
              </a:rPr>
              <a:t>)</a:t>
            </a:r>
          </a:p>
          <a:p>
            <a:pPr marL="720000" algn="just">
              <a:spcBef>
                <a:spcPts val="0"/>
              </a:spcBef>
              <a:buFont typeface="Wingdings" panose="05000000000000000000" pitchFamily="2" charset="2"/>
              <a:buChar char="Ø"/>
            </a:pPr>
            <a:r>
              <a:rPr lang="tr-TR" dirty="0">
                <a:solidFill>
                  <a:schemeClr val="tx2"/>
                </a:solidFill>
              </a:rPr>
              <a:t>Ele geçirme iradesinin kasıtlı olması (</a:t>
            </a:r>
            <a:r>
              <a:rPr lang="tr-TR" dirty="0" err="1">
                <a:solidFill>
                  <a:schemeClr val="tx2"/>
                </a:solidFill>
              </a:rPr>
              <a:t>fraudulosa</a:t>
            </a:r>
            <a:r>
              <a:rPr lang="tr-TR" dirty="0">
                <a:solidFill>
                  <a:schemeClr val="tx2"/>
                </a:solidFill>
              </a:rPr>
              <a:t>)</a:t>
            </a:r>
          </a:p>
          <a:p>
            <a:pPr marL="720000" algn="just">
              <a:spcBef>
                <a:spcPts val="0"/>
              </a:spcBef>
              <a:buFont typeface="Wingdings" panose="05000000000000000000" pitchFamily="2" charset="2"/>
              <a:buChar char="Ø"/>
            </a:pPr>
            <a:r>
              <a:rPr lang="tr-TR" dirty="0">
                <a:solidFill>
                  <a:schemeClr val="tx2"/>
                </a:solidFill>
              </a:rPr>
              <a:t>Ele geçirmenin malikin rızası hilafına olması (</a:t>
            </a:r>
            <a:r>
              <a:rPr lang="tr-TR" dirty="0" err="1">
                <a:solidFill>
                  <a:schemeClr val="tx2"/>
                </a:solidFill>
              </a:rPr>
              <a:t>invito</a:t>
            </a:r>
            <a:r>
              <a:rPr lang="tr-TR" dirty="0">
                <a:solidFill>
                  <a:schemeClr val="tx2"/>
                </a:solidFill>
              </a:rPr>
              <a:t> domino) </a:t>
            </a:r>
          </a:p>
          <a:p>
            <a:pPr marL="720000" algn="just">
              <a:spcBef>
                <a:spcPts val="0"/>
              </a:spcBef>
              <a:buFont typeface="Wingdings" panose="05000000000000000000" pitchFamily="2" charset="2"/>
              <a:buChar char="Ø"/>
            </a:pPr>
            <a:r>
              <a:rPr lang="tr-TR" dirty="0">
                <a:solidFill>
                  <a:schemeClr val="tx2"/>
                </a:solidFill>
              </a:rPr>
              <a:t>Klasik-sonrası Hukuk Dönemi’nde eklenen unsur: Kazanç sağlamak amacıyla (animus </a:t>
            </a:r>
            <a:r>
              <a:rPr lang="tr-TR" dirty="0" err="1">
                <a:solidFill>
                  <a:schemeClr val="tx2"/>
                </a:solidFill>
              </a:rPr>
              <a:t>lucri</a:t>
            </a:r>
            <a:r>
              <a:rPr lang="tr-TR" dirty="0">
                <a:solidFill>
                  <a:schemeClr val="tx2"/>
                </a:solidFill>
              </a:rPr>
              <a:t> </a:t>
            </a:r>
            <a:r>
              <a:rPr lang="tr-TR" dirty="0" err="1">
                <a:solidFill>
                  <a:schemeClr val="tx2"/>
                </a:solidFill>
              </a:rPr>
              <a:t>faciendi</a:t>
            </a:r>
            <a:r>
              <a:rPr lang="tr-TR" dirty="0">
                <a:solidFill>
                  <a:schemeClr val="tx2"/>
                </a:solidFill>
              </a:rPr>
              <a:t>) malın çalınmış ya da kullanılmış olması </a:t>
            </a:r>
          </a:p>
        </p:txBody>
      </p:sp>
    </p:spTree>
    <p:extLst>
      <p:ext uri="{BB962C8B-B14F-4D97-AF65-F5344CB8AC3E}">
        <p14:creationId xmlns:p14="http://schemas.microsoft.com/office/powerpoint/2010/main" val="273492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79AC4-FCF7-2417-8DAC-E04B4E65D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0E9D7-790E-FFE0-C009-F2E2D9C244C2}"/>
              </a:ext>
            </a:extLst>
          </p:cNvPr>
          <p:cNvSpPr>
            <a:spLocks noGrp="1"/>
          </p:cNvSpPr>
          <p:nvPr>
            <p:ph type="title"/>
          </p:nvPr>
        </p:nvSpPr>
        <p:spPr>
          <a:xfrm>
            <a:off x="503238" y="5301208"/>
            <a:ext cx="8029202" cy="576064"/>
          </a:xfrm>
          <a:solidFill>
            <a:schemeClr val="tx1">
              <a:lumMod val="65000"/>
              <a:lumOff val="35000"/>
            </a:schemeClr>
          </a:solidFill>
        </p:spPr>
        <p:txBody>
          <a:bodyPr>
            <a:noAutofit/>
          </a:bodyPr>
          <a:lstStyle/>
          <a:p>
            <a:r>
              <a:rPr lang="tr-TR" sz="2800" dirty="0">
                <a:solidFill>
                  <a:schemeClr val="accent1">
                    <a:lumMod val="20000"/>
                    <a:lumOff val="80000"/>
                  </a:schemeClr>
                </a:solidFill>
              </a:rPr>
              <a:t>On İki Levha Kanunu’nda Furtum</a:t>
            </a:r>
          </a:p>
        </p:txBody>
      </p:sp>
      <p:sp>
        <p:nvSpPr>
          <p:cNvPr id="3" name="Content Placeholder 2">
            <a:extLst>
              <a:ext uri="{FF2B5EF4-FFF2-40B4-BE49-F238E27FC236}">
                <a16:creationId xmlns:a16="http://schemas.microsoft.com/office/drawing/2014/main" id="{681481A6-2535-7DA6-B4D7-3FA467569CBE}"/>
              </a:ext>
            </a:extLst>
          </p:cNvPr>
          <p:cNvSpPr>
            <a:spLocks noGrp="1"/>
          </p:cNvSpPr>
          <p:nvPr>
            <p:ph idx="1"/>
          </p:nvPr>
        </p:nvSpPr>
        <p:spPr>
          <a:xfrm>
            <a:off x="503238" y="530225"/>
            <a:ext cx="8029202" cy="4770983"/>
          </a:xfrm>
          <a:solidFill>
            <a:schemeClr val="tx2">
              <a:lumMod val="10000"/>
              <a:lumOff val="90000"/>
            </a:schemeClr>
          </a:solidFill>
        </p:spPr>
        <p:txBody>
          <a:bodyPr>
            <a:noAutofit/>
          </a:bodyPr>
          <a:lstStyle/>
          <a:p>
            <a:pPr marL="274824" indent="0" algn="just">
              <a:spcBef>
                <a:spcPts val="0"/>
              </a:spcBef>
              <a:buNone/>
            </a:pPr>
            <a:r>
              <a:rPr lang="tr-TR" sz="2200" b="1" dirty="0">
                <a:solidFill>
                  <a:schemeClr val="accent1"/>
                </a:solidFill>
              </a:rPr>
              <a:t>Furtum </a:t>
            </a:r>
            <a:r>
              <a:rPr lang="tr-TR" sz="2200" b="1" dirty="0" err="1">
                <a:solidFill>
                  <a:schemeClr val="accent1"/>
                </a:solidFill>
              </a:rPr>
              <a:t>manifestum</a:t>
            </a:r>
            <a:r>
              <a:rPr lang="tr-TR" sz="2200" b="1" dirty="0">
                <a:solidFill>
                  <a:schemeClr val="accent1"/>
                </a:solidFill>
              </a:rPr>
              <a:t>: </a:t>
            </a:r>
            <a:r>
              <a:rPr lang="tr-TR" sz="2200" dirty="0">
                <a:solidFill>
                  <a:schemeClr val="tx2"/>
                </a:solidFill>
              </a:rPr>
              <a:t>Suçüstü hırsızlık</a:t>
            </a:r>
          </a:p>
          <a:p>
            <a:pPr marL="274824" indent="0" algn="just">
              <a:spcBef>
                <a:spcPts val="0"/>
              </a:spcBef>
              <a:buNone/>
            </a:pPr>
            <a:r>
              <a:rPr lang="tr-TR" sz="2200" b="1" dirty="0">
                <a:solidFill>
                  <a:schemeClr val="accent1"/>
                </a:solidFill>
              </a:rPr>
              <a:t>Furtum </a:t>
            </a:r>
            <a:r>
              <a:rPr lang="tr-TR" sz="2200" b="1" dirty="0" err="1">
                <a:solidFill>
                  <a:schemeClr val="accent1"/>
                </a:solidFill>
              </a:rPr>
              <a:t>nec</a:t>
            </a:r>
            <a:r>
              <a:rPr lang="tr-TR" sz="2200" b="1" dirty="0">
                <a:solidFill>
                  <a:schemeClr val="accent1"/>
                </a:solidFill>
              </a:rPr>
              <a:t> </a:t>
            </a:r>
            <a:r>
              <a:rPr lang="tr-TR" sz="2200" b="1" dirty="0" err="1">
                <a:solidFill>
                  <a:schemeClr val="accent1"/>
                </a:solidFill>
              </a:rPr>
              <a:t>manifestum</a:t>
            </a:r>
            <a:r>
              <a:rPr lang="tr-TR" sz="2200" b="1" dirty="0">
                <a:solidFill>
                  <a:schemeClr val="accent1"/>
                </a:solidFill>
              </a:rPr>
              <a:t>: </a:t>
            </a:r>
            <a:r>
              <a:rPr lang="tr-TR" sz="2200" dirty="0">
                <a:solidFill>
                  <a:schemeClr val="tx2"/>
                </a:solidFill>
              </a:rPr>
              <a:t>Suçüstü olmayan hırsızlık</a:t>
            </a:r>
            <a:endParaRPr lang="tr-TR" sz="2200" b="1" dirty="0">
              <a:solidFill>
                <a:srgbClr val="C00000"/>
              </a:solidFill>
            </a:endParaRPr>
          </a:p>
          <a:p>
            <a:pPr marL="540000" algn="just">
              <a:spcBef>
                <a:spcPts val="0"/>
              </a:spcBef>
              <a:buFont typeface="Wingdings" panose="05000000000000000000" pitchFamily="2" charset="2"/>
              <a:buChar char="Ø"/>
            </a:pPr>
            <a:r>
              <a:rPr lang="tr-TR" sz="2200" dirty="0">
                <a:solidFill>
                  <a:schemeClr val="tx2"/>
                </a:solidFill>
              </a:rPr>
              <a:t>Suçüstü hırsıza </a:t>
            </a:r>
            <a:r>
              <a:rPr lang="tr-TR" sz="2200" dirty="0" err="1">
                <a:solidFill>
                  <a:schemeClr val="tx2"/>
                </a:solidFill>
              </a:rPr>
              <a:t>magistra</a:t>
            </a:r>
            <a:r>
              <a:rPr lang="tr-TR" sz="2200" dirty="0">
                <a:solidFill>
                  <a:schemeClr val="tx2"/>
                </a:solidFill>
              </a:rPr>
              <a:t> kararıyla mağdurun el koyma hakkı bulunmakta</a:t>
            </a:r>
          </a:p>
          <a:p>
            <a:pPr marL="540000" algn="just">
              <a:spcBef>
                <a:spcPts val="0"/>
              </a:spcBef>
              <a:buFont typeface="Wingdings" panose="05000000000000000000" pitchFamily="2" charset="2"/>
              <a:buChar char="Ø"/>
            </a:pPr>
            <a:r>
              <a:rPr lang="tr-TR" sz="2200" dirty="0">
                <a:solidFill>
                  <a:schemeClr val="tx2"/>
                </a:solidFill>
              </a:rPr>
              <a:t> Hırsızlık geceleyin yapılır ya da silahlı yapılırsa o anda öldürme yetkisi var</a:t>
            </a:r>
          </a:p>
          <a:p>
            <a:pPr marL="540000" algn="just">
              <a:spcBef>
                <a:spcPts val="0"/>
              </a:spcBef>
              <a:buFont typeface="Wingdings" panose="05000000000000000000" pitchFamily="2" charset="2"/>
              <a:buChar char="Ø"/>
            </a:pPr>
            <a:r>
              <a:rPr lang="tr-TR" sz="2200" dirty="0">
                <a:solidFill>
                  <a:schemeClr val="tx2"/>
                </a:solidFill>
              </a:rPr>
              <a:t>Suçüstü olmayan hırsızlıkta fail çalınan malın değerinin iki katı tutarında bir para cezasına mahkûm edilmekte</a:t>
            </a:r>
          </a:p>
          <a:p>
            <a:pPr marL="540000" algn="just">
              <a:spcBef>
                <a:spcPts val="0"/>
              </a:spcBef>
              <a:buFont typeface="Wingdings" panose="05000000000000000000" pitchFamily="2" charset="2"/>
              <a:buChar char="Ø"/>
            </a:pPr>
            <a:r>
              <a:rPr lang="tr-TR" sz="2200" dirty="0">
                <a:solidFill>
                  <a:schemeClr val="tx2"/>
                </a:solidFill>
              </a:rPr>
              <a:t>Köle tarafından işlenen suçüstü hırsızlıkta köle dövüldükten sonra, </a:t>
            </a:r>
            <a:r>
              <a:rPr lang="tr-TR" sz="2200" dirty="0" err="1">
                <a:solidFill>
                  <a:schemeClr val="tx2"/>
                </a:solidFill>
              </a:rPr>
              <a:t>Tarpeium</a:t>
            </a:r>
            <a:r>
              <a:rPr lang="tr-TR" sz="2200" dirty="0">
                <a:solidFill>
                  <a:schemeClr val="tx2"/>
                </a:solidFill>
              </a:rPr>
              <a:t> kayalığından atılır</a:t>
            </a:r>
          </a:p>
          <a:p>
            <a:pPr marL="540000" algn="just">
              <a:spcBef>
                <a:spcPts val="0"/>
              </a:spcBef>
              <a:buFont typeface="Wingdings" panose="05000000000000000000" pitchFamily="2" charset="2"/>
              <a:buChar char="Ø"/>
            </a:pPr>
            <a:r>
              <a:rPr lang="tr-TR" sz="2200" dirty="0">
                <a:solidFill>
                  <a:schemeClr val="tx2"/>
                </a:solidFill>
              </a:rPr>
              <a:t>Köle tarafından işlenen suçüstü olmayan hırsızlıkta </a:t>
            </a:r>
            <a:r>
              <a:rPr lang="tr-TR" sz="2200" dirty="0" err="1">
                <a:solidFill>
                  <a:schemeClr val="tx2"/>
                </a:solidFill>
              </a:rPr>
              <a:t>noxal</a:t>
            </a:r>
            <a:r>
              <a:rPr lang="tr-TR" sz="2200" dirty="0">
                <a:solidFill>
                  <a:schemeClr val="tx2"/>
                </a:solidFill>
              </a:rPr>
              <a:t> sorumluluk hükümleri uygulanmakta</a:t>
            </a:r>
          </a:p>
        </p:txBody>
      </p:sp>
    </p:spTree>
    <p:extLst>
      <p:ext uri="{BB962C8B-B14F-4D97-AF65-F5344CB8AC3E}">
        <p14:creationId xmlns:p14="http://schemas.microsoft.com/office/powerpoint/2010/main" val="275671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010A2-A8EE-DBBE-16ED-54A99BE0E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B2AD7B-626D-6893-7279-F45B1AD8CE96}"/>
              </a:ext>
            </a:extLst>
          </p:cNvPr>
          <p:cNvSpPr>
            <a:spLocks noGrp="1"/>
          </p:cNvSpPr>
          <p:nvPr>
            <p:ph type="title"/>
          </p:nvPr>
        </p:nvSpPr>
        <p:spPr>
          <a:xfrm>
            <a:off x="557399" y="5373216"/>
            <a:ext cx="7975041" cy="504056"/>
          </a:xfrm>
          <a:solidFill>
            <a:schemeClr val="tx1">
              <a:lumMod val="65000"/>
              <a:lumOff val="35000"/>
            </a:schemeClr>
          </a:solidFill>
        </p:spPr>
        <p:txBody>
          <a:bodyPr>
            <a:noAutofit/>
          </a:bodyPr>
          <a:lstStyle/>
          <a:p>
            <a:r>
              <a:rPr lang="tr-TR" sz="2800" dirty="0" err="1">
                <a:solidFill>
                  <a:schemeClr val="accent1">
                    <a:lumMod val="20000"/>
                    <a:lumOff val="80000"/>
                  </a:schemeClr>
                </a:solidFill>
              </a:rPr>
              <a:t>Praetor</a:t>
            </a:r>
            <a:r>
              <a:rPr lang="tr-TR" sz="2800" dirty="0">
                <a:solidFill>
                  <a:schemeClr val="accent1">
                    <a:lumMod val="20000"/>
                    <a:lumOff val="80000"/>
                  </a:schemeClr>
                </a:solidFill>
              </a:rPr>
              <a:t> Hukuku’nda Furtum</a:t>
            </a:r>
          </a:p>
        </p:txBody>
      </p:sp>
      <p:sp>
        <p:nvSpPr>
          <p:cNvPr id="3" name="Content Placeholder 2">
            <a:extLst>
              <a:ext uri="{FF2B5EF4-FFF2-40B4-BE49-F238E27FC236}">
                <a16:creationId xmlns:a16="http://schemas.microsoft.com/office/drawing/2014/main" id="{7E3B8CFB-E1B2-4E59-0411-BCF92E162954}"/>
              </a:ext>
            </a:extLst>
          </p:cNvPr>
          <p:cNvSpPr>
            <a:spLocks noGrp="1"/>
          </p:cNvSpPr>
          <p:nvPr>
            <p:ph idx="1"/>
          </p:nvPr>
        </p:nvSpPr>
        <p:spPr>
          <a:xfrm>
            <a:off x="467544" y="476673"/>
            <a:ext cx="8280920" cy="4824536"/>
          </a:xfrm>
          <a:solidFill>
            <a:schemeClr val="tx2">
              <a:lumMod val="10000"/>
              <a:lumOff val="90000"/>
            </a:schemeClr>
          </a:solidFill>
        </p:spPr>
        <p:txBody>
          <a:bodyPr>
            <a:noAutofit/>
          </a:bodyPr>
          <a:lstStyle/>
          <a:p>
            <a:pPr marL="360000" indent="-285750" algn="just">
              <a:spcBef>
                <a:spcPts val="0"/>
              </a:spcBef>
              <a:buFont typeface="Wingdings" panose="05000000000000000000" pitchFamily="2" charset="2"/>
              <a:buChar char="v"/>
            </a:pPr>
            <a:r>
              <a:rPr lang="tr-TR" sz="1800" dirty="0">
                <a:solidFill>
                  <a:schemeClr val="tx2"/>
                </a:solidFill>
              </a:rPr>
              <a:t>Suçüstü hırsızlık-suçüstü olmayan hırsızlık ayırımı varlığını devam ettirmekte</a:t>
            </a:r>
          </a:p>
          <a:p>
            <a:pPr marL="360000" indent="-285750" algn="just">
              <a:spcBef>
                <a:spcPts val="0"/>
              </a:spcBef>
              <a:buFont typeface="Wingdings" panose="05000000000000000000" pitchFamily="2" charset="2"/>
              <a:buChar char="v"/>
            </a:pPr>
            <a:r>
              <a:rPr lang="tr-TR" sz="1800" dirty="0">
                <a:solidFill>
                  <a:schemeClr val="tx2"/>
                </a:solidFill>
              </a:rPr>
              <a:t>Mağdurun faili öldürme hakkı, meşru müdafaa sınırları içinde, hırsızlığın geceleyin veya silahla yapılması durumlarında olanaklı</a:t>
            </a:r>
          </a:p>
          <a:p>
            <a:pPr marL="360000" indent="-285750" algn="just">
              <a:spcBef>
                <a:spcPts val="0"/>
              </a:spcBef>
              <a:buFont typeface="Wingdings" panose="05000000000000000000" pitchFamily="2" charset="2"/>
              <a:buChar char="v"/>
            </a:pPr>
            <a:r>
              <a:rPr lang="tr-TR" sz="1800" dirty="0">
                <a:solidFill>
                  <a:schemeClr val="tx2"/>
                </a:solidFill>
              </a:rPr>
              <a:t>Yardım ve yataklık eden suçüstü olmayan hırsız olarak kabul edilmekte</a:t>
            </a:r>
          </a:p>
          <a:p>
            <a:pPr marL="216000" indent="0" algn="just">
              <a:spcBef>
                <a:spcPts val="0"/>
              </a:spcBef>
              <a:buNone/>
            </a:pPr>
            <a:r>
              <a:rPr lang="tr-TR" sz="1800" b="1" dirty="0">
                <a:solidFill>
                  <a:schemeClr val="accent1"/>
                </a:solidFill>
              </a:rPr>
              <a:t>Davalar:</a:t>
            </a:r>
            <a:endParaRPr lang="tr-TR" sz="1800" dirty="0">
              <a:solidFill>
                <a:schemeClr val="tx2"/>
              </a:solidFill>
            </a:endParaRPr>
          </a:p>
          <a:p>
            <a:pPr marL="360000" algn="just">
              <a:spcBef>
                <a:spcPts val="0"/>
              </a:spcBef>
              <a:buFont typeface="Wingdings" panose="05000000000000000000" pitchFamily="2" charset="2"/>
              <a:buChar char="Ø"/>
            </a:pPr>
            <a:r>
              <a:rPr lang="tr-TR" sz="1800" b="1" dirty="0" err="1">
                <a:solidFill>
                  <a:srgbClr val="C00000"/>
                </a:solidFill>
              </a:rPr>
              <a:t>Actio</a:t>
            </a:r>
            <a:r>
              <a:rPr lang="tr-TR" sz="1800" b="1" dirty="0">
                <a:solidFill>
                  <a:srgbClr val="C00000"/>
                </a:solidFill>
              </a:rPr>
              <a:t> </a:t>
            </a:r>
            <a:r>
              <a:rPr lang="tr-TR" sz="1800" b="1" dirty="0" err="1">
                <a:solidFill>
                  <a:srgbClr val="C00000"/>
                </a:solidFill>
              </a:rPr>
              <a:t>Furti</a:t>
            </a:r>
            <a:r>
              <a:rPr lang="tr-TR" sz="1800" b="1" dirty="0">
                <a:solidFill>
                  <a:srgbClr val="C00000"/>
                </a:solidFill>
              </a:rPr>
              <a:t>:</a:t>
            </a:r>
            <a:r>
              <a:rPr lang="tr-TR" sz="1800" dirty="0"/>
              <a:t> </a:t>
            </a:r>
            <a:r>
              <a:rPr lang="tr-TR" sz="1800" dirty="0">
                <a:solidFill>
                  <a:schemeClr val="tx2"/>
                </a:solidFill>
              </a:rPr>
              <a:t>Hırsızlık fiiline karşı açılan ceza davası. Suçüstü hırsızlıkta çalınan malın dört katı, suçüstü olmayan hırsızlıkta iki katı tutarında para cezası. Malik açabilir; </a:t>
            </a:r>
            <a:r>
              <a:rPr lang="tr-TR" sz="1800" dirty="0" err="1">
                <a:solidFill>
                  <a:schemeClr val="tx2"/>
                </a:solidFill>
              </a:rPr>
              <a:t>custodia</a:t>
            </a:r>
            <a:r>
              <a:rPr lang="tr-TR" sz="1800" dirty="0">
                <a:solidFill>
                  <a:schemeClr val="tx2"/>
                </a:solidFill>
              </a:rPr>
              <a:t> sorumluluğu altında olan açabilir; iyiniyetli zilyet açabilir.</a:t>
            </a:r>
          </a:p>
          <a:p>
            <a:pPr marL="360000" algn="just">
              <a:spcBef>
                <a:spcPts val="0"/>
              </a:spcBef>
              <a:buFont typeface="Wingdings" panose="05000000000000000000" pitchFamily="2" charset="2"/>
              <a:buChar char="Ø"/>
            </a:pPr>
            <a:r>
              <a:rPr lang="tr-TR" sz="1800" b="1" dirty="0" err="1">
                <a:solidFill>
                  <a:srgbClr val="C00000"/>
                </a:solidFill>
              </a:rPr>
              <a:t>Condictio</a:t>
            </a:r>
            <a:r>
              <a:rPr lang="tr-TR" sz="1800" b="1" dirty="0">
                <a:solidFill>
                  <a:srgbClr val="C00000"/>
                </a:solidFill>
              </a:rPr>
              <a:t> </a:t>
            </a:r>
            <a:r>
              <a:rPr lang="tr-TR" sz="1800" b="1" dirty="0" err="1">
                <a:solidFill>
                  <a:srgbClr val="C00000"/>
                </a:solidFill>
              </a:rPr>
              <a:t>Furtiva</a:t>
            </a:r>
            <a:r>
              <a:rPr lang="tr-TR" sz="1800" b="1" dirty="0">
                <a:solidFill>
                  <a:srgbClr val="C00000"/>
                </a:solidFill>
              </a:rPr>
              <a:t>: </a:t>
            </a:r>
            <a:r>
              <a:rPr lang="tr-TR" sz="1800" dirty="0">
                <a:solidFill>
                  <a:schemeClr val="tx2"/>
                </a:solidFill>
              </a:rPr>
              <a:t>Mal yok olmuşsa onun değerini elde etmeye yönelik dava</a:t>
            </a:r>
          </a:p>
          <a:p>
            <a:pPr marL="360000" algn="just">
              <a:spcBef>
                <a:spcPts val="0"/>
              </a:spcBef>
              <a:buFont typeface="Wingdings" panose="05000000000000000000" pitchFamily="2" charset="2"/>
              <a:buChar char="Ø"/>
            </a:pPr>
            <a:r>
              <a:rPr lang="tr-TR" sz="1800" b="1" dirty="0" err="1">
                <a:solidFill>
                  <a:srgbClr val="C00000"/>
                </a:solidFill>
              </a:rPr>
              <a:t>Rei</a:t>
            </a:r>
            <a:r>
              <a:rPr lang="tr-TR" sz="1800" b="1" dirty="0">
                <a:solidFill>
                  <a:srgbClr val="C00000"/>
                </a:solidFill>
              </a:rPr>
              <a:t> </a:t>
            </a:r>
            <a:r>
              <a:rPr lang="tr-TR" sz="1800" b="1" dirty="0" err="1">
                <a:solidFill>
                  <a:srgbClr val="C00000"/>
                </a:solidFill>
              </a:rPr>
              <a:t>vindicatio</a:t>
            </a:r>
            <a:r>
              <a:rPr lang="tr-TR" sz="1800" b="1" dirty="0">
                <a:solidFill>
                  <a:srgbClr val="C00000"/>
                </a:solidFill>
              </a:rPr>
              <a:t>: </a:t>
            </a:r>
            <a:r>
              <a:rPr lang="tr-TR" sz="1800" dirty="0">
                <a:solidFill>
                  <a:schemeClr val="tx2"/>
                </a:solidFill>
              </a:rPr>
              <a:t>Mülkiyet davası. Hırsızlık malını elinde bulundurana karşı malik tarafından açılan dava</a:t>
            </a:r>
          </a:p>
          <a:p>
            <a:pPr marL="445680" indent="0" algn="ctr">
              <a:spcBef>
                <a:spcPts val="0"/>
              </a:spcBef>
              <a:buNone/>
            </a:pPr>
            <a:r>
              <a:rPr lang="tr-TR" sz="1800" dirty="0">
                <a:solidFill>
                  <a:schemeClr val="accent1"/>
                </a:solidFill>
              </a:rPr>
              <a:t>Kocanın karısına karşı açtığı dava: </a:t>
            </a:r>
            <a:r>
              <a:rPr lang="tr-TR" sz="1800" dirty="0" err="1">
                <a:solidFill>
                  <a:schemeClr val="accent1"/>
                </a:solidFill>
              </a:rPr>
              <a:t>actio</a:t>
            </a:r>
            <a:r>
              <a:rPr lang="tr-TR" sz="1800" dirty="0">
                <a:solidFill>
                  <a:schemeClr val="accent1"/>
                </a:solidFill>
              </a:rPr>
              <a:t> </a:t>
            </a:r>
            <a:r>
              <a:rPr lang="tr-TR" sz="1800" dirty="0" err="1">
                <a:solidFill>
                  <a:schemeClr val="accent1"/>
                </a:solidFill>
              </a:rPr>
              <a:t>rerum</a:t>
            </a:r>
            <a:r>
              <a:rPr lang="tr-TR" sz="1800" dirty="0">
                <a:solidFill>
                  <a:schemeClr val="accent1"/>
                </a:solidFill>
              </a:rPr>
              <a:t> </a:t>
            </a:r>
            <a:r>
              <a:rPr lang="tr-TR" sz="1800" dirty="0" err="1">
                <a:solidFill>
                  <a:schemeClr val="accent1"/>
                </a:solidFill>
              </a:rPr>
              <a:t>amotarum</a:t>
            </a:r>
            <a:r>
              <a:rPr lang="tr-TR" sz="1800" dirty="0">
                <a:solidFill>
                  <a:schemeClr val="accent1"/>
                </a:solidFill>
              </a:rPr>
              <a:t> (alınıp götürülmüş şeylerin davası) </a:t>
            </a:r>
          </a:p>
        </p:txBody>
      </p:sp>
    </p:spTree>
    <p:extLst>
      <p:ext uri="{BB962C8B-B14F-4D97-AF65-F5344CB8AC3E}">
        <p14:creationId xmlns:p14="http://schemas.microsoft.com/office/powerpoint/2010/main" val="240422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9BD64F"/>
      </a:hlink>
      <a:folHlink>
        <a:srgbClr val="5B951C"/>
      </a:folHlink>
    </a:clrScheme>
    <a:fontScheme name="Aspect">
      <a:majorFont>
        <a:latin typeface="Verdana"/>
        <a:ea typeface=""/>
        <a:cs typeface=""/>
        <a:font script="Jpan" typeface="ＭＳ ゴシック"/>
        <a:font script="Hang" typeface="굴림"/>
        <a:font script="Hans" typeface="黑体"/>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宋体"/>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500" cap="flat" cmpd="sng" algn="ctr">
          <a:solidFill>
            <a:schemeClr val="phClr">
              <a:satMod val="150000"/>
            </a:schemeClr>
          </a:solidFill>
          <a:prstDash val="solid"/>
        </a:ln>
        <a:ln w="50800" cap="flat" cmpd="thickThin"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45000"/>
                <a:satMod val="150000"/>
              </a:schemeClr>
            </a:gs>
            <a:gs pos="35000">
              <a:schemeClr val="phClr">
                <a:shade val="70000"/>
                <a:satMod val="155000"/>
              </a:schemeClr>
            </a:gs>
            <a:gs pos="100000">
              <a:schemeClr val="phClr">
                <a:tint val="90000"/>
                <a:satMod val="175000"/>
              </a:schemeClr>
            </a:gs>
          </a:gsLst>
          <a:lin ang="16200000" scaled="0"/>
        </a:gradFill>
        <a:blipFill>
          <a:blip xmlns:r="http://schemas.openxmlformats.org/officeDocument/2006/relationships" r:embed="rId1">
            <a:duotone>
              <a:schemeClr val="phClr">
                <a:shade val="0"/>
                <a:satMod val="350000"/>
              </a:schemeClr>
              <a:schemeClr val="phClr">
                <a:tint val="80000"/>
              </a:schemeClr>
            </a:duotone>
          </a:blip>
          <a:tile tx="0" ty="0" sx="75000" sy="75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d1af3920-8fda-4ad5-98bb-96475601b038">english</DirectSourceMarket>
    <MarketSpecific xmlns="d1af3920-8fda-4ad5-98bb-96475601b038" xsi:nil="true"/>
    <ApprovalStatus xmlns="d1af3920-8fda-4ad5-98bb-96475601b038">InProgress</ApprovalStatus>
    <PrimaryImageGen xmlns="d1af3920-8fda-4ad5-98bb-96475601b038">true</PrimaryImageGen>
    <ThumbnailAssetId xmlns="d1af3920-8fda-4ad5-98bb-96475601b038" xsi:nil="true"/>
    <TPFriendlyName xmlns="d1af3920-8fda-4ad5-98bb-96475601b038">Staff training presentation</TPFriendlyName>
    <NumericId xmlns="d1af3920-8fda-4ad5-98bb-96475601b038">-1</NumericId>
    <BusinessGroup xmlns="d1af3920-8fda-4ad5-98bb-96475601b038" xsi:nil="true"/>
    <SourceTitle xmlns="d1af3920-8fda-4ad5-98bb-96475601b038">Staff training presentation</SourceTitle>
    <APEditor xmlns="d1af3920-8fda-4ad5-98bb-96475601b038">
      <UserInfo>
        <DisplayName>REDMOND\v-luannv</DisplayName>
        <AccountId>109</AccountId>
        <AccountType/>
      </UserInfo>
    </APEditor>
    <OpenTemplate xmlns="d1af3920-8fda-4ad5-98bb-96475601b038">true</OpenTemplate>
    <UALocComments xmlns="d1af3920-8fda-4ad5-98bb-96475601b038" xsi:nil="true"/>
    <ParentAssetId xmlns="d1af3920-8fda-4ad5-98bb-96475601b038" xsi:nil="true"/>
    <IntlLangReviewDate xmlns="d1af3920-8fda-4ad5-98bb-96475601b038" xsi:nil="true"/>
    <PublishStatusLookup xmlns="d1af3920-8fda-4ad5-98bb-96475601b038">
      <Value>82696</Value>
      <Value>325374</Value>
    </PublishStatusLookup>
    <LastPublishResultLookup xmlns="d1af3920-8fda-4ad5-98bb-96475601b038" xsi:nil="true"/>
    <MachineTranslated xmlns="d1af3920-8fda-4ad5-98bb-96475601b038">false</MachineTranslated>
    <OriginalSourceMarket xmlns="d1af3920-8fda-4ad5-98bb-96475601b038">english</OriginalSourceMarket>
    <TPInstallLocation xmlns="d1af3920-8fda-4ad5-98bb-96475601b038">{My Templates}</TPInstallLocation>
    <APDescription xmlns="d1af3920-8fda-4ad5-98bb-96475601b038" xsi:nil="true"/>
    <ClipArtFilename xmlns="d1af3920-8fda-4ad5-98bb-96475601b038" xsi:nil="true"/>
    <ContentItem xmlns="d1af3920-8fda-4ad5-98bb-96475601b038" xsi:nil="true"/>
    <TPCommandLine xmlns="d1af3920-8fda-4ad5-98bb-96475601b038">{PP} /n {FilePath}</TPCommandLine>
    <TPAppVersion xmlns="d1af3920-8fda-4ad5-98bb-96475601b038">11</TPAppVersion>
    <APAuthor xmlns="d1af3920-8fda-4ad5-98bb-96475601b038">
      <UserInfo>
        <DisplayName>REDMOND\cynvey</DisplayName>
        <AccountId>233</AccountId>
        <AccountType/>
      </UserInfo>
    </APAuthor>
    <PublishTargets xmlns="d1af3920-8fda-4ad5-98bb-96475601b038">OfficeOnline</PublishTargets>
    <TimesCloned xmlns="d1af3920-8fda-4ad5-98bb-96475601b038" xsi:nil="true"/>
    <EditorialStatus xmlns="d1af3920-8fda-4ad5-98bb-96475601b038" xsi:nil="true"/>
    <TPLaunchHelpLinkType xmlns="d1af3920-8fda-4ad5-98bb-96475601b038">Template</TPLaunchHelpLinkType>
    <LastModifiedDateTime xmlns="d1af3920-8fda-4ad5-98bb-96475601b038" xsi:nil="true"/>
    <Provider xmlns="d1af3920-8fda-4ad5-98bb-96475601b038">EY006220130</Provider>
    <AcquiredFrom xmlns="d1af3920-8fda-4ad5-98bb-96475601b038" xsi:nil="true"/>
    <AssetStart xmlns="d1af3920-8fda-4ad5-98bb-96475601b038">2009-01-02T00:00:00+00:00</AssetStart>
    <LastHandOff xmlns="d1af3920-8fda-4ad5-98bb-96475601b038" xsi:nil="true"/>
    <TPClientViewer xmlns="d1af3920-8fda-4ad5-98bb-96475601b038">Microsoft Office PowerPoint</TPClientViewer>
    <UACurrentWords xmlns="d1af3920-8fda-4ad5-98bb-96475601b038">0</UACurrentWords>
    <UALocRecommendation xmlns="d1af3920-8fda-4ad5-98bb-96475601b038">Localize</UALocRecommendation>
    <ArtSampleDocs xmlns="d1af3920-8fda-4ad5-98bb-96475601b038" xsi:nil="true"/>
    <IsDeleted xmlns="d1af3920-8fda-4ad5-98bb-96475601b038">false</IsDeleted>
    <TemplateStatus xmlns="d1af3920-8fda-4ad5-98bb-96475601b038" xsi:nil="true"/>
    <UANotes xmlns="d1af3920-8fda-4ad5-98bb-96475601b038">online only</UANotes>
    <ShowIn xmlns="d1af3920-8fda-4ad5-98bb-96475601b038" xsi:nil="true"/>
    <CSXHash xmlns="d1af3920-8fda-4ad5-98bb-96475601b038" xsi:nil="true"/>
    <VoteCount xmlns="d1af3920-8fda-4ad5-98bb-96475601b038" xsi:nil="true"/>
    <DSATActionTaken xmlns="d1af3920-8fda-4ad5-98bb-96475601b038" xsi:nil="true"/>
    <AssetExpire xmlns="d1af3920-8fda-4ad5-98bb-96475601b038">2029-05-12T00:00:00+00:00</AssetExpire>
    <CSXSubmissionMarket xmlns="d1af3920-8fda-4ad5-98bb-96475601b038" xsi:nil="true"/>
    <SubmitterId xmlns="d1af3920-8fda-4ad5-98bb-96475601b038" xsi:nil="true"/>
    <TPExecutable xmlns="d1af3920-8fda-4ad5-98bb-96475601b038" xsi:nil="true"/>
    <AssetType xmlns="d1af3920-8fda-4ad5-98bb-96475601b038">TP</AssetType>
    <CSXSubmissionDate xmlns="d1af3920-8fda-4ad5-98bb-96475601b038" xsi:nil="true"/>
    <ApprovalLog xmlns="d1af3920-8fda-4ad5-98bb-96475601b038" xsi:nil="true"/>
    <BugNumber xmlns="d1af3920-8fda-4ad5-98bb-96475601b038" xsi:nil="true"/>
    <CSXUpdate xmlns="d1af3920-8fda-4ad5-98bb-96475601b038">false</CSXUpdate>
    <TPComponent xmlns="d1af3920-8fda-4ad5-98bb-96475601b038">PPTFiles</TPComponent>
    <Milestone xmlns="d1af3920-8fda-4ad5-98bb-96475601b038" xsi:nil="true"/>
    <OriginAsset xmlns="d1af3920-8fda-4ad5-98bb-96475601b038" xsi:nil="true"/>
    <AssetId xmlns="d1af3920-8fda-4ad5-98bb-96475601b038">TP010167128</AssetId>
    <TPLaunchHelpLink xmlns="d1af3920-8fda-4ad5-98bb-96475601b038" xsi:nil="true"/>
    <TPApplication xmlns="d1af3920-8fda-4ad5-98bb-96475601b038">PowerPoint</TPApplication>
    <IntlLocPriority xmlns="d1af3920-8fda-4ad5-98bb-96475601b038" xsi:nil="true"/>
    <IntlLangReviewer xmlns="d1af3920-8fda-4ad5-98bb-96475601b038" xsi:nil="true"/>
    <CrawlForDependencies xmlns="d1af3920-8fda-4ad5-98bb-96475601b038">false</CrawlForDependencies>
    <PlannedPubDate xmlns="d1af3920-8fda-4ad5-98bb-96475601b038" xsi:nil="true"/>
    <HandoffToMSDN xmlns="d1af3920-8fda-4ad5-98bb-96475601b038" xsi:nil="true"/>
    <TrustLevel xmlns="d1af3920-8fda-4ad5-98bb-96475601b038">1 Microsoft Managed Content</TrustLevel>
    <IsSearchable xmlns="d1af3920-8fda-4ad5-98bb-96475601b038">false</IsSearchable>
    <TPNamespace xmlns="d1af3920-8fda-4ad5-98bb-96475601b038">POWERPNT</TPNamespace>
    <Markets xmlns="d1af3920-8fda-4ad5-98bb-96475601b038"/>
    <IntlLangReview xmlns="d1af3920-8fda-4ad5-98bb-96475601b038" xsi:nil="true"/>
    <OutputCachingOn xmlns="d1af3920-8fda-4ad5-98bb-96475601b038">false</OutputCachingOn>
    <UAProjectedTotalWords xmlns="d1af3920-8fda-4ad5-98bb-96475601b038" xsi:nil="true"/>
    <FriendlyTitle xmlns="d1af3920-8fda-4ad5-98bb-96475601b038" xsi:nil="true"/>
    <OOCacheId xmlns="d1af3920-8fda-4ad5-98bb-96475601b038" xsi:nil="true"/>
    <EditorialTags xmlns="d1af3920-8fda-4ad5-98bb-96475601b038" xsi:nil="true"/>
    <Providers xmlns="d1af3920-8fda-4ad5-98bb-96475601b038" xsi:nil="true"/>
    <TemplateTemplateType xmlns="d1af3920-8fda-4ad5-98bb-96475601b038">PowerPoint 2003 Default</TemplateTemplateType>
    <LegacyData xmlns="d1af3920-8fda-4ad5-98bb-96475601b038" xsi:nil="true"/>
    <Manager xmlns="d1af3920-8fda-4ad5-98bb-96475601b038" xsi:nil="true"/>
    <PolicheckWords xmlns="d1af3920-8fda-4ad5-98bb-96475601b038" xsi:nil="true"/>
    <Downloads xmlns="d1af3920-8fda-4ad5-98bb-96475601b038">0</Downloads>
    <LocOverallLocStatusLookup xmlns="d1af3920-8fda-4ad5-98bb-96475601b038" xsi:nil="true"/>
    <LocLastLocAttemptVersionTypeLookup xmlns="d1af3920-8fda-4ad5-98bb-96475601b038" xsi:nil="true"/>
    <BlockPublish xmlns="d1af3920-8fda-4ad5-98bb-96475601b038" xsi:nil="true"/>
    <LocalizationTagsTaxHTField0 xmlns="d1af3920-8fda-4ad5-98bb-96475601b038">
      <Terms xmlns="http://schemas.microsoft.com/office/infopath/2007/PartnerControls"/>
    </LocalizationTagsTaxHTField0>
    <ScenarioTagsTaxHTField0 xmlns="d1af3920-8fda-4ad5-98bb-96475601b038">
      <Terms xmlns="http://schemas.microsoft.com/office/infopath/2007/PartnerControls"/>
    </ScenarioTagsTaxHTField0>
    <CampaignTagsTaxHTField0 xmlns="d1af3920-8fda-4ad5-98bb-96475601b038">
      <Terms xmlns="http://schemas.microsoft.com/office/infopath/2007/PartnerControls"/>
    </CampaignTagsTaxHTField0>
    <LocLastLocAttemptVersionLookup xmlns="d1af3920-8fda-4ad5-98bb-96475601b038">63525</LocLastLocAttemptVersionLookup>
    <LocOverallHandbackStatusLookup xmlns="d1af3920-8fda-4ad5-98bb-96475601b038" xsi:nil="true"/>
    <LocProcessedForHandoffsLookup xmlns="d1af3920-8fda-4ad5-98bb-96475601b038" xsi:nil="true"/>
    <LocProcessedForMarketsLookup xmlns="d1af3920-8fda-4ad5-98bb-96475601b038" xsi:nil="true"/>
    <LocPublishedLinkedAssetsLookup xmlns="d1af3920-8fda-4ad5-98bb-96475601b038" xsi:nil="true"/>
    <LocNewPublishedVersionLookup xmlns="d1af3920-8fda-4ad5-98bb-96475601b038" xsi:nil="true"/>
    <LocManualTestRequired xmlns="d1af3920-8fda-4ad5-98bb-96475601b038" xsi:nil="true"/>
    <LocRecommendedHandoff xmlns="d1af3920-8fda-4ad5-98bb-96475601b038" xsi:nil="true"/>
    <LocPublishedDependentAssetsLookup xmlns="d1af3920-8fda-4ad5-98bb-96475601b038" xsi:nil="true"/>
    <RecommendationsModifier xmlns="d1af3920-8fda-4ad5-98bb-96475601b038" xsi:nil="true"/>
    <FeatureTagsTaxHTField0 xmlns="d1af3920-8fda-4ad5-98bb-96475601b038">
      <Terms xmlns="http://schemas.microsoft.com/office/infopath/2007/PartnerControls"/>
    </FeatureTagsTaxHTField0>
    <LocOverallPreviewStatusLookup xmlns="d1af3920-8fda-4ad5-98bb-96475601b038" xsi:nil="true"/>
    <LocOverallPublishStatusLookup xmlns="d1af3920-8fda-4ad5-98bb-96475601b038" xsi:nil="true"/>
    <TaxCatchAll xmlns="d1af3920-8fda-4ad5-98bb-96475601b038"/>
    <InternalTagsTaxHTField0 xmlns="d1af3920-8fda-4ad5-98bb-96475601b038">
      <Terms xmlns="http://schemas.microsoft.com/office/infopath/2007/PartnerControls"/>
    </InternalTagsTaxHTField0>
    <LocComments xmlns="d1af3920-8fda-4ad5-98bb-96475601b038" xsi:nil="true"/>
    <OriginalRelease xmlns="d1af3920-8fda-4ad5-98bb-96475601b038">14</OriginalRelease>
    <LocMarketGroupTiers2 xmlns="d1af3920-8fda-4ad5-98bb-96475601b038"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DC5CB8ABFAEE764594C61AB7267324960400FC796B3B1D425B47B2BA3D040986AFEA" ma:contentTypeVersion="54" ma:contentTypeDescription="Create a new document." ma:contentTypeScope="" ma:versionID="5a1acea528c7c5829e252ff707a59f1d">
  <xsd:schema xmlns:xsd="http://www.w3.org/2001/XMLSchema" xmlns:xs="http://www.w3.org/2001/XMLSchema" xmlns:p="http://schemas.microsoft.com/office/2006/metadata/properties" xmlns:ns2="d1af3920-8fda-4ad5-98bb-96475601b038" targetNamespace="http://schemas.microsoft.com/office/2006/metadata/properties" ma:root="true" ma:fieldsID="991be377f5446d760613b893d6a1276a" ns2:_="">
    <xsd:import namespace="d1af3920-8fda-4ad5-98bb-96475601b038"/>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af3920-8fda-4ad5-98bb-96475601b038"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BlockPublish" ma:index="12" nillable="true" ma:displayName="Block from Publishing?" ma:default="" ma:internalName="BlockPublish" ma:readOnly="false">
      <xsd:simpleType>
        <xsd:restriction base="dms:Boolean"/>
      </xsd:simpleType>
    </xsd:element>
    <xsd:element name="BugNumber" ma:index="13" nillable="true" ma:displayName="Bug Number" ma:default="" ma:internalName="BugNumber" ma:readOnly="false">
      <xsd:simpleType>
        <xsd:restriction base="dms:Text"/>
      </xsd:simpleType>
    </xsd:element>
    <xsd:element name="CampaignTagsTaxHTField0" ma:index="15" nillable="true" ma:taxonomy="true" ma:internalName="CampaignTagsTaxHTField0" ma:taxonomyFieldName="CampaignTags" ma:displayName="Campaigns" ma:readOnly="false" ma:default="" ma:fieldId="{3ebc54a6-a9d6-4e8f-af7a-6f14ef19a17f}"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6" nillable="true" ma:displayName="Client Viewer" ma:default="" ma:internalName="TPClientViewer">
      <xsd:simpleType>
        <xsd:restriction base="dms:Text"/>
      </xsd:simpleType>
    </xsd:element>
    <xsd:element name="ClipArtFilename" ma:index="17" nillable="true" ma:displayName="Clip Art Name" ma:default="" ma:internalName="ClipArtFilename" ma:readOnly="false">
      <xsd:simpleType>
        <xsd:restriction base="dms:Text"/>
      </xsd:simpleType>
    </xsd:element>
    <xsd:element name="TPCommandLine" ma:index="18" nillable="true" ma:displayName="Command Line" ma:default="" ma:internalName="TPCommandLine">
      <xsd:simpleType>
        <xsd:restriction base="dms:Text"/>
      </xsd:simpleType>
    </xsd:element>
    <xsd:element name="TPComponent" ma:index="19" nillable="true" ma:displayName="Component" ma:default="" ma:internalName="TPComponent">
      <xsd:simpleType>
        <xsd:restriction base="dms:Text"/>
      </xsd:simpleType>
    </xsd:element>
    <xsd:element name="ContentItem" ma:index="20" nillable="true" ma:displayName="Content Item" ma:default="" ma:hidden="true" ma:internalName="ContentItem" ma:readOnly="false">
      <xsd:simpleType>
        <xsd:restriction base="dms:Unknown"/>
      </xsd:simpleType>
    </xsd:element>
    <xsd:element name="CrawlForDependencies" ma:index="22" nillable="true" ma:displayName="Crawl for Dependencies?" ma:default="true" ma:internalName="CrawlForDependencies" ma:readOnly="false">
      <xsd:simpleType>
        <xsd:restriction base="dms:Boolean"/>
      </xsd:simpleType>
    </xsd:element>
    <xsd:element name="CSXHash" ma:index="25" nillable="true" ma:displayName="CSX Hash" ma:default="" ma:indexed="true" ma:internalName="CSXHash" ma:readOnly="false">
      <xsd:simpleType>
        <xsd:restriction base="dms:Text"/>
      </xsd:simpleType>
    </xsd:element>
    <xsd:element name="CSXSubmissionMarket" ma:index="26" nillable="true" ma:displayName="CSX Submission Market" ma:default="" ma:list="{5B15831B-954F-43D5-900F-AF5E125B61A8}" ma:internalName="CSXSubmissionMarket" ma:readOnly="false" ma:showField="MarketName" ma:web="d1af3920-8fda-4ad5-98bb-96475601b038">
      <xsd:simpleType>
        <xsd:restriction base="dms:Lookup"/>
      </xsd:simpleType>
    </xsd:element>
    <xsd:element name="CSXUpdate" ma:index="27" nillable="true" ma:displayName="CSX Updated?" ma:default="false" ma:internalName="CSXUpdate" ma:readOnly="false">
      <xsd:simpleType>
        <xsd:restriction base="dms:Boolean"/>
      </xsd:simpleType>
    </xsd:element>
    <xsd:element name="IntlLangReviewDate" ma:index="28" nillable="true" ma:displayName="Date to Complete Intl QA" ma:default="" ma:internalName="IntlLangReviewDate" ma:readOnly="false">
      <xsd:simpleType>
        <xsd:restriction base="dms:DateTime"/>
      </xsd:simpleType>
    </xsd:element>
    <xsd:element name="IsDeleted" ma:index="29" nillable="true" ma:displayName="Deleted?" ma:default="" ma:internalName="IsDeleted" ma:readOnly="false">
      <xsd:simpleType>
        <xsd:restriction base="dms:Boolean"/>
      </xsd:simpleType>
    </xsd:element>
    <xsd:element name="APDescription" ma:index="30" nillable="true" ma:displayName="Description" ma:default="" ma:internalName="APDescription" ma:readOnly="false">
      <xsd:simpleType>
        <xsd:restriction base="dms:Note"/>
      </xsd:simpleType>
    </xsd:element>
    <xsd:element name="DirectSourceMarket" ma:index="31" nillable="true" ma:displayName="Direct Source Market Group" ma:default="" ma:internalName="DirectSourceMarket" ma:readOnly="false">
      <xsd:simpleType>
        <xsd:restriction base="dms:Text"/>
      </xsd:simpleType>
    </xsd:element>
    <xsd:element name="Downloads" ma:index="32" nillable="true" ma:displayName="Downloads" ma:default="0" ma:hidden="true" ma:internalName="Downloads" ma:readOnly="false">
      <xsd:simpleType>
        <xsd:restriction base="dms:Unknown"/>
      </xsd:simpleType>
    </xsd:element>
    <xsd:element name="DSATActionTaken" ma:index="33"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4"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5" nillable="true" ma:displayName="Editorial Status" ma:default="" ma:internalName="EditorialStatus" ma:readOnly="false">
      <xsd:simpleType>
        <xsd:restriction base="dms:Unknown"/>
      </xsd:simpleType>
    </xsd:element>
    <xsd:element name="EditorialTags" ma:index="36" nillable="true" ma:displayName="Editorial Tags" ma:default="" ma:internalName="EditorialTags">
      <xsd:simpleType>
        <xsd:restriction base="dms:Unknown"/>
      </xsd:simpleType>
    </xsd:element>
    <xsd:element name="TPExecutable" ma:index="37" nillable="true" ma:displayName="Executable" ma:default="" ma:internalName="TPExecutable">
      <xsd:simpleType>
        <xsd:restriction base="dms:Text"/>
      </xsd:simpleType>
    </xsd:element>
    <xsd:element name="FeatureTagsTaxHTField0" ma:index="39" nillable="true" ma:taxonomy="true" ma:internalName="FeatureTagsTaxHTField0" ma:taxonomyFieldName="FeatureTags" ma:displayName="Features" ma:readOnly="false" ma:default="" ma:fieldId="{7b395fbe-0160-47f8-8620-a2bb70101586}"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0" nillable="true" ma:displayName="Friendly Name" ma:default="" ma:internalName="TPFriendlyName">
      <xsd:simpleType>
        <xsd:restriction base="dms:Text"/>
      </xsd:simpleType>
    </xsd:element>
    <xsd:element name="FriendlyTitle" ma:index="41" nillable="true" ma:displayName="Friendly Title" ma:default="" ma:description="Shorter title to be used when displaying search results" ma:internalName="FriendlyTitle" ma:readOnly="false">
      <xsd:simpleType>
        <xsd:restriction base="dms:Text"/>
      </xsd:simpleType>
    </xsd:element>
    <xsd:element name="PrimaryImageGen" ma:index="42" nillable="true" ma:displayName="Generate Images?" ma:default="true" ma:internalName="PrimaryImageGen">
      <xsd:simpleType>
        <xsd:restriction base="dms:Boolean"/>
      </xsd:simpleType>
    </xsd:element>
    <xsd:element name="HandoffToMSDN" ma:index="43" nillable="true" ma:displayName="Handoff To MSDN Date" ma:default="" ma:internalName="HandoffToMSDN" ma:readOnly="false">
      <xsd:simpleType>
        <xsd:restriction base="dms:DateTime"/>
      </xsd:simpleType>
    </xsd:element>
    <xsd:element name="InProjectListLookup" ma:index="44" nillable="true" ma:displayName="InProjectListLookup" ma:list="{5E4318D1-DFA9-41DE-97E7-9934BE3391BC}" ma:internalName="InProjectListLookup" ma:readOnly="true" ma:showField="InProjectLis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InstallLocation" ma:index="45" nillable="true" ma:displayName="Install Location" ma:default="" ma:internalName="TPInstallLocation">
      <xsd:simpleType>
        <xsd:restriction base="dms:Text"/>
      </xsd:simpleType>
    </xsd:element>
    <xsd:element name="InternalTagsTaxHTField0" ma:index="47" nillable="true" ma:taxonomy="true" ma:internalName="InternalTagsTaxHTField0" ma:taxonomyFieldName="InternalTags" ma:displayName="Internal Tags" ma:readOnly="false" ma:default="" ma:fieldId="{f79783d1-9ad9-4e73-b2f2-58ec75c45f29}"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8" nillable="true" ma:displayName="Intl Lang QA Review Required?" ma:default="" ma:internalName="IntlLangReview" ma:readOnly="false">
      <xsd:simpleType>
        <xsd:restriction base="dms:Boolean"/>
      </xsd:simpleType>
    </xsd:element>
    <xsd:element name="IntlLangReviewer" ma:index="49" nillable="true" ma:displayName="Intl Lang QA Reviewer" ma:default="" ma:internalName="IntlLangReviewer" ma:readOnly="false">
      <xsd:simpleType>
        <xsd:restriction base="dms:Text"/>
      </xsd:simpleType>
    </xsd:element>
    <xsd:element name="MarketSpecific" ma:index="50" nillable="true" ma:displayName="Is Market Specific?" ma:default="" ma:internalName="MarketSpecific" ma:readOnly="false">
      <xsd:simpleType>
        <xsd:restriction base="dms:Boolean"/>
      </xsd:simpleType>
    </xsd:element>
    <xsd:element name="LastCompleteVersionLookup" ma:index="51" nillable="true" ma:displayName="Last Complete Version Lookup" ma:default="" ma:list="{5E4318D1-DFA9-41DE-97E7-9934BE3391BC}" ma:internalName="LastCompleteVersionLookup" ma:readOnly="true" ma:showField="LastComplete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HandOff" ma:index="52" nillable="true" ma:displayName="Last Hand-off" ma:default="" ma:internalName="LastHandOff" ma:readOnly="false">
      <xsd:simpleType>
        <xsd:restriction base="dms:DateTime"/>
      </xsd:simpleType>
    </xsd:element>
    <xsd:element name="LastModifiedDateTime" ma:index="53" nillable="true" ma:displayName="Last Modified Date" ma:default="" ma:internalName="LastModifiedDateTime" ma:readOnly="false">
      <xsd:simpleType>
        <xsd:restriction base="dms:DateTime"/>
      </xsd:simpleType>
    </xsd:element>
    <xsd:element name="LastPreviewErrorLookup" ma:index="54" nillable="true" ma:displayName="Last Preview Attempt Error" ma:default="" ma:list="{5E4318D1-DFA9-41DE-97E7-9934BE3391BC}" ma:internalName="LastPreviewErrorLookup" ma:readOnly="true" ma:showField="LastPreview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ResultLookup" ma:index="55" nillable="true" ma:displayName="Last Preview Attempt Result" ma:default="" ma:list="{5E4318D1-DFA9-41DE-97E7-9934BE3391BC}" ma:internalName="LastPreviewResultLookup" ma:readOnly="true" ma:showField="LastPreview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6" nillable="true" ma:displayName="Last Preview Attempted On" ma:default="" ma:list="{5E4318D1-DFA9-41DE-97E7-9934BE3391BC}" ma:internalName="LastPreviewAttemptDateLookup" ma:readOnly="true" ma:showField="LastPreview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edByLookup" ma:index="57" nillable="true" ma:displayName="Last Previewed By" ma:default="" ma:list="{5E4318D1-DFA9-41DE-97E7-9934BE3391BC}" ma:internalName="LastPreviewedByLookup" ma:readOnly="true" ma:showField="LastPreview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TimeLookup" ma:index="58" nillable="true" ma:displayName="Last Previewed Date" ma:default="" ma:list="{5E4318D1-DFA9-41DE-97E7-9934BE3391BC}" ma:internalName="LastPreviewTimeLookup" ma:readOnly="true" ma:showField="LastPreview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reviewVersionLookup" ma:index="59" nillable="true" ma:displayName="Last Previewed Version" ma:default="" ma:list="{5E4318D1-DFA9-41DE-97E7-9934BE3391BC}" ma:internalName="LastPreviewVersionLookup" ma:readOnly="true" ma:showField="LastPreview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rrorLookup" ma:index="60" nillable="true" ma:displayName="Last Publish Attempt Error" ma:default="" ma:list="{5E4318D1-DFA9-41DE-97E7-9934BE3391BC}" ma:internalName="LastPublishErrorLookup" ma:readOnly="true" ma:showField="LastPublishError"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ResultLookup" ma:index="61" nillable="true" ma:displayName="Last Publish Attempt Result" ma:default="" ma:list="{5E4318D1-DFA9-41DE-97E7-9934BE3391BC}" ma:internalName="LastPublishResultLookup" ma:readOnly="true" ma:showField="LastPublishResult"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2" nillable="true" ma:displayName="Last Publish Attempted On" ma:default="" ma:list="{5E4318D1-DFA9-41DE-97E7-9934BE3391BC}" ma:internalName="LastPublishAttemptDateLookup" ma:readOnly="true" ma:showField="LastPublishAttemptDat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edByLookup" ma:index="63" nillable="true" ma:displayName="Last Published By" ma:default="" ma:list="{5E4318D1-DFA9-41DE-97E7-9934BE3391BC}" ma:internalName="LastPublishedByLookup" ma:readOnly="true" ma:showField="LastPublishedBy"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TimeLookup" ma:index="64" nillable="true" ma:displayName="Last Published Date" ma:default="" ma:list="{5E4318D1-DFA9-41DE-97E7-9934BE3391BC}" ma:internalName="LastPublishTimeLookup" ma:readOnly="true" ma:showField="LastPublishTi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LastPublishVersionLookup" ma:index="65" nillable="true" ma:displayName="Last Published Version" ma:default="" ma:list="{5E4318D1-DFA9-41DE-97E7-9934BE3391BC}" ma:internalName="LastPublishVersionLookup" ma:readOnly="true" ma:showField="LastPublishVersion"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PLaunchHelpLinkType" ma:index="66"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7" nillable="true" ma:displayName="Legacy Data" ma:default="" ma:internalName="LegacyData" ma:readOnly="false">
      <xsd:simpleType>
        <xsd:restriction base="dms:Note"/>
      </xsd:simpleType>
    </xsd:element>
    <xsd:element name="TPLaunchHelpLink" ma:index="68" nillable="true" ma:displayName="Link to Launch Help Topic" ma:default="" ma:internalName="TPLaunchHelpLink">
      <xsd:simpleType>
        <xsd:restriction base="dms:Text"/>
      </xsd:simpleType>
    </xsd:element>
    <xsd:element name="LocComments" ma:index="69" nillable="true" ma:displayName="Loc Approval Comments" ma:default="" ma:internalName="LocComments" ma:readOnly="false">
      <xsd:simpleType>
        <xsd:restriction base="dms:Note"/>
      </xsd:simpleType>
    </xsd:element>
    <xsd:element name="LocLastLocAttemptVersionLookup" ma:index="70" nillable="true" ma:displayName="Loc Last Loc Attempt Version" ma:default="" ma:list="{77C31DF8-B503-4048-84F7-836CA595CE51}" ma:internalName="LocLastLocAttemptVersionLookup" ma:readOnly="false" ma:showField="LastLocAttemptVersion" ma:web="d1af3920-8fda-4ad5-98bb-96475601b038">
      <xsd:simpleType>
        <xsd:restriction base="dms:Lookup"/>
      </xsd:simpleType>
    </xsd:element>
    <xsd:element name="LocLastLocAttemptVersionTypeLookup" ma:index="71" nillable="true" ma:displayName="Loc Last Loc Attempt Version Type" ma:default="" ma:list="{77C31DF8-B503-4048-84F7-836CA595CE51}" ma:internalName="LocLastLocAttemptVersionTypeLookup" ma:readOnly="true" ma:showField="LastLocAttemptVersionType" ma:web="d1af3920-8fda-4ad5-98bb-96475601b038">
      <xsd:simpleType>
        <xsd:restriction base="dms:Lookup"/>
      </xsd:simpleType>
    </xsd:element>
    <xsd:element name="LocManualTestRequired" ma:index="72" nillable="true" ma:displayName="Loc Manual Test Required" ma:default="" ma:internalName="LocManualTestRequired" ma:readOnly="false">
      <xsd:simpleType>
        <xsd:restriction base="dms:Boolean"/>
      </xsd:simpleType>
    </xsd:element>
    <xsd:element name="LocMarketGroupTiers2" ma:index="73" nillable="true" ma:displayName="Loc Market Group Tiers" ma:internalName="LocMarketGroupTiers2" ma:readOnly="false">
      <xsd:simpleType>
        <xsd:restriction base="dms:Unknown"/>
      </xsd:simpleType>
    </xsd:element>
    <xsd:element name="LocNewPublishedVersionLookup" ma:index="74" nillable="true" ma:displayName="Loc New Published Version Lookup" ma:default="" ma:list="{77C31DF8-B503-4048-84F7-836CA595CE51}" ma:internalName="LocNewPublishedVersionLookup" ma:readOnly="true" ma:showField="NewPublishedVersion" ma:web="d1af3920-8fda-4ad5-98bb-96475601b038">
      <xsd:simpleType>
        <xsd:restriction base="dms:Lookup"/>
      </xsd:simpleType>
    </xsd:element>
    <xsd:element name="LocOverallHandbackStatusLookup" ma:index="75" nillable="true" ma:displayName="Loc Overall Handback Status" ma:default="" ma:list="{77C31DF8-B503-4048-84F7-836CA595CE51}" ma:internalName="LocOverallHandbackStatusLookup" ma:readOnly="true" ma:showField="OverallHandbackStatus" ma:web="d1af3920-8fda-4ad5-98bb-96475601b038">
      <xsd:simpleType>
        <xsd:restriction base="dms:Lookup"/>
      </xsd:simpleType>
    </xsd:element>
    <xsd:element name="LocOverallLocStatusLookup" ma:index="76" nillable="true" ma:displayName="Loc Overall Localize Status" ma:default="" ma:list="{77C31DF8-B503-4048-84F7-836CA595CE51}" ma:internalName="LocOverallLocStatusLookup" ma:readOnly="true" ma:showField="OverallLocStatus" ma:web="d1af3920-8fda-4ad5-98bb-96475601b038">
      <xsd:simpleType>
        <xsd:restriction base="dms:Lookup"/>
      </xsd:simpleType>
    </xsd:element>
    <xsd:element name="LocOverallPreviewStatusLookup" ma:index="77" nillable="true" ma:displayName="Loc Overall Preview Status" ma:default="" ma:list="{77C31DF8-B503-4048-84F7-836CA595CE51}" ma:internalName="LocOverallPreviewStatusLookup" ma:readOnly="true" ma:showField="OverallPreviewStatus" ma:web="d1af3920-8fda-4ad5-98bb-96475601b038">
      <xsd:simpleType>
        <xsd:restriction base="dms:Lookup"/>
      </xsd:simpleType>
    </xsd:element>
    <xsd:element name="LocOverallPublishStatusLookup" ma:index="78" nillable="true" ma:displayName="Loc Overall Publish Status" ma:default="" ma:list="{77C31DF8-B503-4048-84F7-836CA595CE51}" ma:internalName="LocOverallPublishStatusLookup" ma:readOnly="true" ma:showField="OverallPublishStatus" ma:web="d1af3920-8fda-4ad5-98bb-96475601b038">
      <xsd:simpleType>
        <xsd:restriction base="dms:Lookup"/>
      </xsd:simpleType>
    </xsd:element>
    <xsd:element name="IntlLocPriority" ma:index="79" nillable="true" ma:displayName="Loc Priority" ma:default="" ma:internalName="IntlLocPriority" ma:readOnly="false">
      <xsd:simpleType>
        <xsd:restriction base="dms:Unknown"/>
      </xsd:simpleType>
    </xsd:element>
    <xsd:element name="LocProcessedForHandoffsLookup" ma:index="80" nillable="true" ma:displayName="Loc Processed For Handoffs" ma:default="" ma:list="{77C31DF8-B503-4048-84F7-836CA595CE51}" ma:internalName="LocProcessedForHandoffsLookup" ma:readOnly="true" ma:showField="ProcessedForHandoffs" ma:web="d1af3920-8fda-4ad5-98bb-96475601b038">
      <xsd:simpleType>
        <xsd:restriction base="dms:Lookup"/>
      </xsd:simpleType>
    </xsd:element>
    <xsd:element name="LocProcessedForMarketsLookup" ma:index="81" nillable="true" ma:displayName="Loc Processed For Markets" ma:default="" ma:list="{77C31DF8-B503-4048-84F7-836CA595CE51}" ma:internalName="LocProcessedForMarketsLookup" ma:readOnly="true" ma:showField="ProcessedForMarkets" ma:web="d1af3920-8fda-4ad5-98bb-96475601b038">
      <xsd:simpleType>
        <xsd:restriction base="dms:Lookup"/>
      </xsd:simpleType>
    </xsd:element>
    <xsd:element name="LocPublishedDependentAssetsLookup" ma:index="82" nillable="true" ma:displayName="Loc Published Dependent Assets" ma:default="" ma:list="{77C31DF8-B503-4048-84F7-836CA595CE51}" ma:internalName="LocPublishedDependentAssetsLookup" ma:readOnly="true" ma:showField="PublishedDependentAssets" ma:web="d1af3920-8fda-4ad5-98bb-96475601b038">
      <xsd:simpleType>
        <xsd:restriction base="dms:Lookup"/>
      </xsd:simpleType>
    </xsd:element>
    <xsd:element name="LocPublishedLinkedAssetsLookup" ma:index="83" nillable="true" ma:displayName="Loc Published Linked Assets" ma:default="" ma:list="{77C31DF8-B503-4048-84F7-836CA595CE51}" ma:internalName="LocPublishedLinkedAssetsLookup" ma:readOnly="true" ma:showField="PublishedLinkedAssets" ma:web="d1af3920-8fda-4ad5-98bb-96475601b038">
      <xsd:simpleType>
        <xsd:restriction base="dms:Lookup"/>
      </xsd:simpleType>
    </xsd:element>
    <xsd:element name="LocRecommendedHandoff" ma:index="84" nillable="true" ma:displayName="Loc Recommended Handoff" ma:default="" ma:indexed="true" ma:internalName="LocRecommendedHandoff" ma:readOnly="false">
      <xsd:simpleType>
        <xsd:restriction base="dms:Text"/>
      </xsd:simpleType>
    </xsd:element>
    <xsd:element name="LocalizationTagsTaxHTField0" ma:index="86" nillable="true" ma:taxonomy="true" ma:internalName="LocalizationTagsTaxHTField0" ma:taxonomyFieldName="LocalizationTags" ma:displayName="Localization Tags" ma:readOnly="false" ma:default="" ma:fieldId="{dd21a6d1-f806-4698-94c9-54e9addaf5ee}"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7" nillable="true" ma:displayName="Machine Translated" ma:default="" ma:internalName="MachineTranslated" ma:readOnly="false">
      <xsd:simpleType>
        <xsd:restriction base="dms:Boolean"/>
      </xsd:simpleType>
    </xsd:element>
    <xsd:element name="Manager" ma:index="88" nillable="true" ma:displayName="Manager" ma:hidden="true" ma:internalName="Manager" ma:readOnly="false">
      <xsd:simpleType>
        <xsd:restriction base="dms:Text"/>
      </xsd:simpleType>
    </xsd:element>
    <xsd:element name="Markets" ma:index="89" nillable="true" ma:displayName="Markets" ma:default="" ma:description="Leave blank to show in all markets" ma:list="{5B15831B-954F-43D5-900F-AF5E125B61A8}" ma:internalName="Markets" ma:readOnly="false" ma:showField="MarketName"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Milestone" ma:index="90" nillable="true" ma:displayName="Milestone" ma:default="" ma:internalName="Milestone" ma:readOnly="false">
      <xsd:simpleType>
        <xsd:restriction base="dms:Unknown"/>
      </xsd:simpleType>
    </xsd:element>
    <xsd:element name="TPNamespace" ma:index="93" nillable="true" ma:displayName="Namespace" ma:default="" ma:internalName="TPNamespace">
      <xsd:simpleType>
        <xsd:restriction base="dms:Text"/>
      </xsd:simpleType>
    </xsd:element>
    <xsd:element name="NumericId" ma:index="94" nillable="true" ma:displayName="Numeric ID" ma:default="" ma:indexed="true" ma:internalName="NumericId" ma:readOnly="false">
      <xsd:simpleType>
        <xsd:restriction base="dms:Number"/>
      </xsd:simpleType>
    </xsd:element>
    <xsd:element name="NumOfRatingsLookup" ma:index="95" nillable="true" ma:displayName="NumOfRatings" ma:default="" ma:list="{5E4318D1-DFA9-41DE-97E7-9934BE3391BC}" ma:internalName="NumOfRatingsLookup" ma:readOnly="true" ma:showField="NumOfRating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OOCacheId" ma:index="96" nillable="true" ma:displayName="OOCacheId" ma:internalName="OOCacheId" ma:readOnly="false">
      <xsd:simpleType>
        <xsd:restriction base="dms:Text"/>
      </xsd:simpleType>
    </xsd:element>
    <xsd:element name="OpenTemplate" ma:index="97" nillable="true" ma:displayName="Open Template" ma:default="true" ma:internalName="OpenTemplate">
      <xsd:simpleType>
        <xsd:restriction base="dms:Boolean"/>
      </xsd:simpleType>
    </xsd:element>
    <xsd:element name="OriginAsset" ma:index="98" nillable="true" ma:displayName="Origin Asset" ma:default="" ma:internalName="OriginAsset" ma:readOnly="false">
      <xsd:simpleType>
        <xsd:restriction base="dms:Text"/>
      </xsd:simpleType>
    </xsd:element>
    <xsd:element name="OriginalRelease" ma:index="99"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0" nillable="true" ma:displayName="Original Source Market Group" ma:default="" ma:internalName="OriginalSourceMarket" ma:readOnly="false">
      <xsd:simpleType>
        <xsd:restriction base="dms:Text"/>
      </xsd:simpleType>
    </xsd:element>
    <xsd:element name="OutputCachingOn" ma:index="101" nillable="true" ma:displayName="Output Caching" ma:default="true" ma:hidden="true" ma:internalName="OutputCachingOn" ma:readOnly="false">
      <xsd:simpleType>
        <xsd:restriction base="dms:Boolean"/>
      </xsd:simpleType>
    </xsd:element>
    <xsd:element name="ParentAssetId" ma:index="102" nillable="true" ma:displayName="Parent Asset Id" ma:default="" ma:internalName="ParentAssetId" ma:readOnly="false">
      <xsd:simpleType>
        <xsd:restriction base="dms:Text"/>
      </xsd:simpleType>
    </xsd:element>
    <xsd:element name="PlannedPubDate" ma:index="103" nillable="true" ma:displayName="Planned Publish Date" ma:default="" ma:indexed="true" ma:internalName="PlannedPubDate" ma:readOnly="false">
      <xsd:simpleType>
        <xsd:restriction base="dms:DateTime"/>
      </xsd:simpleType>
    </xsd:element>
    <xsd:element name="PolicheckWords" ma:index="104" nillable="true" ma:displayName="Policheck Words" ma:default="" ma:internalName="PolicheckWords" ma:readOnly="false">
      <xsd:simpleType>
        <xsd:restriction base="dms:Text"/>
      </xsd:simpleType>
    </xsd:element>
    <xsd:element name="BusinessGroup" ma:index="105" nillable="true" ma:displayName="Product Division Owner" ma:default="" ma:internalName="BusinessGroup" ma:readOnly="false">
      <xsd:simpleType>
        <xsd:restriction base="dms:Unknown"/>
      </xsd:simpleType>
    </xsd:element>
    <xsd:element name="UAProjectedTotalWords" ma:index="106" nillable="true" ma:displayName="Projected Word Count" ma:default="" ma:internalName="UAProjectedTotalWords" ma:readOnly="false">
      <xsd:simpleType>
        <xsd:restriction base="dms:Unknown"/>
      </xsd:simpleType>
    </xsd:element>
    <xsd:element name="Provider" ma:index="107" nillable="true" ma:displayName="Provider" ma:default="" ma:internalName="Provider" ma:readOnly="false">
      <xsd:simpleType>
        <xsd:restriction base="dms:Unknown"/>
      </xsd:simpleType>
    </xsd:element>
    <xsd:element name="Providers" ma:index="108" nillable="true" ma:displayName="Providers" ma:default="" ma:internalName="Providers">
      <xsd:simpleType>
        <xsd:restriction base="dms:Unknown"/>
      </xsd:simpleType>
    </xsd:element>
    <xsd:element name="PublishStatusLookup" ma:index="109" nillable="true" ma:displayName="Publish Status" ma:default="" ma:list="{5E4318D1-DFA9-41DE-97E7-9934BE3391BC}" ma:internalName="PublishStatusLookup" ma:readOnly="false" ma:showField="PublishStatus"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PublishTargets" ma:index="110" nillable="true" ma:displayName="Publish Target" ma:default="OfficeOnlineVNext" ma:internalName="PublishTargets" ma:readOnly="false">
      <xsd:simpleType>
        <xsd:restriction base="dms:Unknown"/>
      </xsd:simpleType>
    </xsd:element>
    <xsd:element name="RecommendationsModifier" ma:index="111" nillable="true" ma:displayName="Recommendations Modifier" ma:default="" ma:internalName="RecommendationsModifier" ma:readOnly="false">
      <xsd:simpleType>
        <xsd:restriction base="dms:Number"/>
      </xsd:simpleType>
    </xsd:element>
    <xsd:element name="ArtSampleDocs" ma:index="112" nillable="true" ma:displayName="Sample Docs" ma:default="" ma:hidden="true" ma:internalName="ArtSampleDocs" ma:readOnly="false">
      <xsd:simpleType>
        <xsd:restriction base="dms:Text"/>
      </xsd:simpleType>
    </xsd:element>
    <xsd:element name="ScenarioTagsTaxHTField0" ma:index="114" nillable="true" ma:taxonomy="true" ma:internalName="ScenarioTagsTaxHTField0" ma:taxonomyFieldName="ScenarioTags" ma:displayName="Scenarios" ma:readOnly="false" ma:default="" ma:fieldId="{574d373e-a1d4-4ff8-9009-6de0c16b4eff}"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6"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7" nillable="true" ma:displayName="Source Title" ma:default="" ma:indexed="true" ma:internalName="SourceTitle" ma:readOnly="false">
      <xsd:simpleType>
        <xsd:restriction base="dms:Text"/>
      </xsd:simpleType>
    </xsd:element>
    <xsd:element name="CSXSubmissionDate" ma:index="118" nillable="true" ma:displayName="Submission Date" ma:default="" ma:internalName="CSXSubmissionDate" ma:readOnly="false">
      <xsd:simpleType>
        <xsd:restriction base="dms:DateTime"/>
      </xsd:simpleType>
    </xsd:element>
    <xsd:element name="SubmitterId" ma:index="119" nillable="true" ma:displayName="Submitter ID" ma:default="" ma:internalName="SubmitterId" ma:readOnly="false">
      <xsd:simpleType>
        <xsd:restriction base="dms:Text"/>
      </xsd:simpleType>
    </xsd:element>
    <xsd:element name="TaxCatchAll" ma:index="120" nillable="true" ma:displayName="Taxonomy Catch All Column" ma:hidden="true" ma:list="{fd825d1e-128a-4a76-9fd3-683a3700bc7a}" ma:internalName="TaxCatchAll" ma:showField="CatchAllData"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axCatchAllLabel" ma:index="121" nillable="true" ma:displayName="Taxonomy Catch All Column1" ma:hidden="true" ma:list="{fd825d1e-128a-4a76-9fd3-683a3700bc7a}" ma:internalName="TaxCatchAllLabel" ma:readOnly="true" ma:showField="CatchAllDataLabel" ma:web="d1af3920-8fda-4ad5-98bb-96475601b038">
      <xsd:complexType>
        <xsd:complexContent>
          <xsd:extension base="dms:MultiChoiceLookup">
            <xsd:sequence>
              <xsd:element name="Value" type="dms:Lookup" maxOccurs="unbounded" minOccurs="0" nillable="true"/>
            </xsd:sequence>
          </xsd:extension>
        </xsd:complexContent>
      </xsd:complexType>
    </xsd:element>
    <xsd:element name="TemplateStatus" ma:index="122" nillable="true" ma:displayName="Template Status" ma:default="" ma:internalName="TemplateStatus">
      <xsd:simpleType>
        <xsd:restriction base="dms:Unknown"/>
      </xsd:simpleType>
    </xsd:element>
    <xsd:element name="TemplateTemplateType" ma:index="123" nillable="true" ma:displayName="Template Type" ma:default="" ma:internalName="TemplateTemplateType">
      <xsd:simpleType>
        <xsd:restriction base="dms:Unknown"/>
      </xsd:simpleType>
    </xsd:element>
    <xsd:element name="ThumbnailAssetId" ma:index="124" nillable="true" ma:displayName="Thumbnail Image Asset" ma:default="" ma:internalName="ThumbnailAssetId" ma:readOnly="false">
      <xsd:simpleType>
        <xsd:restriction base="dms:Text"/>
      </xsd:simpleType>
    </xsd:element>
    <xsd:element name="TimesCloned" ma:index="125" nillable="true" ma:displayName="Times Cloned" ma:default="" ma:internalName="TimesCloned" ma:readOnly="false">
      <xsd:simpleType>
        <xsd:restriction base="dms:Number"/>
      </xsd:simpleType>
    </xsd:element>
    <xsd:element name="TrustLevel" ma:index="127" nillable="true" ma:displayName="Trust Level" ma:default="1 Microsoft Managed Content" ma:internalName="TrustLevel" ma:readOnly="false">
      <xsd:simpleType>
        <xsd:restriction base="dms:Unknown"/>
      </xsd:simpleType>
    </xsd:element>
    <xsd:element name="UALocComments" ma:index="128" nillable="true" ma:displayName="UA Loc Comments" ma:default="" ma:internalName="UALocComments" ma:readOnly="false">
      <xsd:simpleType>
        <xsd:restriction base="dms:Note"/>
      </xsd:simpleType>
    </xsd:element>
    <xsd:element name="UALocRecommendation" ma:index="129"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0" nillable="true" ma:displayName="UA Notes" ma:default="" ma:internalName="UANotes" ma:readOnly="false">
      <xsd:simpleType>
        <xsd:restriction base="dms:Note"/>
      </xsd:simpleType>
    </xsd:element>
    <xsd:element name="TPAppVersion" ma:index="131" nillable="true" ma:displayName="Version" ma:default="" ma:internalName="TPAppVersion">
      <xsd:simpleType>
        <xsd:restriction base="dms:Text"/>
      </xsd:simpleType>
    </xsd:element>
    <xsd:element name="VoteCount" ma:index="132"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1" ma:displayName="Content Type"/>
        <xsd:element ref="dc:title" minOccurs="0" maxOccurs="1" ma:index="126"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D7F26E-293A-40B1-A1CA-024D03A0D3F9}">
  <ds:schemaRefs>
    <ds:schemaRef ds:uri="http://schemas.microsoft.com/office/2006/metadata/properties"/>
    <ds:schemaRef ds:uri="http://schemas.microsoft.com/office/infopath/2007/PartnerControls"/>
    <ds:schemaRef ds:uri="d1af3920-8fda-4ad5-98bb-96475601b038"/>
  </ds:schemaRefs>
</ds:datastoreItem>
</file>

<file path=customXml/itemProps2.xml><?xml version="1.0" encoding="utf-8"?>
<ds:datastoreItem xmlns:ds="http://schemas.openxmlformats.org/officeDocument/2006/customXml" ds:itemID="{06339C75-C24F-4101-989B-3BA007ABB968}">
  <ds:schemaRefs>
    <ds:schemaRef ds:uri="http://schemas.microsoft.com/sharepoint/v3/contenttype/forms"/>
  </ds:schemaRefs>
</ds:datastoreItem>
</file>

<file path=customXml/itemProps3.xml><?xml version="1.0" encoding="utf-8"?>
<ds:datastoreItem xmlns:ds="http://schemas.openxmlformats.org/officeDocument/2006/customXml" ds:itemID="{5F87D459-41F5-4436-9D03-4E06724F5F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af3920-8fda-4ad5-98bb-96475601b0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Personel eğitimi sunusu</Template>
  <TotalTime>1127</TotalTime>
  <Words>2415</Words>
  <Application>Microsoft Office PowerPoint</Application>
  <PresentationFormat>Ekran Gösterisi (4:3)</PresentationFormat>
  <Paragraphs>229</Paragraphs>
  <Slides>31</Slides>
  <Notes>31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31</vt:i4>
      </vt:variant>
    </vt:vector>
  </HeadingPairs>
  <TitlesOfParts>
    <vt:vector size="37" baseType="lpstr">
      <vt:lpstr>Calibri</vt:lpstr>
      <vt:lpstr>Times New Roman</vt:lpstr>
      <vt:lpstr>Verdana</vt:lpstr>
      <vt:lpstr>Wingdings</vt:lpstr>
      <vt:lpstr>Wingdings 2</vt:lpstr>
      <vt:lpstr>Görünüş</vt:lpstr>
      <vt:lpstr>Münferit Delictumlar  (Özel Suçlar)</vt:lpstr>
      <vt:lpstr>Ius Civile Tarafından Tanınan Özel Suçlar</vt:lpstr>
      <vt:lpstr>Praetor Tarafından Tanınan Özel Suçlar</vt:lpstr>
      <vt:lpstr>Hırsızlık (Furtum)</vt:lpstr>
      <vt:lpstr>Furtum Kavramı ve Türleri</vt:lpstr>
      <vt:lpstr>Furtum’un Konusu</vt:lpstr>
      <vt:lpstr>Unsurları</vt:lpstr>
      <vt:lpstr>On İki Levha Kanunu’nda Furtum</vt:lpstr>
      <vt:lpstr>Praetor Hukuku’nda Furtum</vt:lpstr>
      <vt:lpstr>Sınav Sorusu örnekleri</vt:lpstr>
      <vt:lpstr>Rapina (Gasp/Yağma)</vt:lpstr>
      <vt:lpstr>Rapina Kavramı ve Tarihsel Kökeni</vt:lpstr>
      <vt:lpstr>Praetor Hukukunda Rapina</vt:lpstr>
      <vt:lpstr>Mala Verilen Zarar (Damnum Iniuria Datum)</vt:lpstr>
      <vt:lpstr>On İki Levha Kanunu’nda damnum iniuria datum</vt:lpstr>
      <vt:lpstr>Lex Aquilia’da Mala Verilen Zarar</vt:lpstr>
      <vt:lpstr>Lex Aquilia’da mala zarar verme suçunun unsurları</vt:lpstr>
      <vt:lpstr>Praetor Hukukunda Mala Verilen Zarar</vt:lpstr>
      <vt:lpstr>Klasik Hukuk Dönemi’nde Mala Verilen Zarar</vt:lpstr>
      <vt:lpstr>Klasik-sonrası Hukuk Dönemi’nde Mala Verilen Zarar</vt:lpstr>
      <vt:lpstr>Iustinianus Dönemi’nde Mala Verilen Zarar</vt:lpstr>
      <vt:lpstr>Iustinianus Dönemi’nden Sonraki Gelişime Genel Bakış</vt:lpstr>
      <vt:lpstr>Bedensel Bütünlüğe Yönelik Tecavüzler(Iniuria)</vt:lpstr>
      <vt:lpstr>Iniuria kavramı</vt:lpstr>
      <vt:lpstr>On İki Levha Kanunu’nda Iniuria</vt:lpstr>
      <vt:lpstr>Praetor Hukuku’nda Iniuria</vt:lpstr>
      <vt:lpstr>Praetor Hukuku’nda Iniuria</vt:lpstr>
      <vt:lpstr>Praetor Hukuku’nda Iniuria</vt:lpstr>
      <vt:lpstr>Lex Cornelia de Iniuriis’de Iniuria</vt:lpstr>
      <vt:lpstr>İmparator Emirnamelerinde Iniuria</vt:lpstr>
      <vt:lpstr>Iniuria davasının özellikleri</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Roma Hukukunda Sorumluluk</dc:title>
  <dc:creator>Özlem ERİŞGİN</dc:creator>
  <cp:lastModifiedBy>Özlem ERİŞGİN</cp:lastModifiedBy>
  <cp:revision>328</cp:revision>
  <dcterms:created xsi:type="dcterms:W3CDTF">2024-01-13T18:55:11Z</dcterms:created>
  <dcterms:modified xsi:type="dcterms:W3CDTF">2025-03-16T20:42:29Z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CID">
    <vt:lpwstr>1055</vt:lpwstr>
  </property>
  <property fmtid="{D5CDD505-2E9C-101B-9397-08002B2CF9AE}" pid="3" name="ContentTypeId">
    <vt:lpwstr>0x010100DC5CB8ABFAEE764594C61AB7267324960400FC796B3B1D425B47B2BA3D040986AFEA</vt:lpwstr>
  </property>
  <property fmtid="{D5CDD505-2E9C-101B-9397-08002B2CF9AE}" pid="4" name="ImageGenCounter">
    <vt:i4>0</vt:i4>
  </property>
  <property fmtid="{D5CDD505-2E9C-101B-9397-08002B2CF9AE}" pid="5" name="ViolationReportStatus">
    <vt:lpwstr>None</vt:lpwstr>
  </property>
  <property fmtid="{D5CDD505-2E9C-101B-9397-08002B2CF9AE}" pid="6" name="ImageGenStatus">
    <vt:i4>0</vt:i4>
  </property>
  <property fmtid="{D5CDD505-2E9C-101B-9397-08002B2CF9AE}" pid="7" name="PolicheckStatus">
    <vt:i4>0</vt:i4>
  </property>
  <property fmtid="{D5CDD505-2E9C-101B-9397-08002B2CF9AE}" pid="8" name="Applications">
    <vt:lpwstr>67;#Template 12;#53;#PowerPoint 12;#407;#PowerPoint 14</vt:lpwstr>
  </property>
  <property fmtid="{D5CDD505-2E9C-101B-9397-08002B2CF9AE}" pid="9" name="PolicheckCounter">
    <vt:i4>0</vt:i4>
  </property>
  <property fmtid="{D5CDD505-2E9C-101B-9397-08002B2CF9AE}" pid="10" name="APTrustLevel">
    <vt:r8>0</vt:r8>
  </property>
  <property fmtid="{D5CDD505-2E9C-101B-9397-08002B2CF9AE}" pid="11" name="Order">
    <vt:r8>4325900</vt:r8>
  </property>
</Properties>
</file>