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311" r:id="rId2"/>
    <p:sldId id="312" r:id="rId3"/>
    <p:sldId id="325" r:id="rId4"/>
    <p:sldId id="313" r:id="rId5"/>
    <p:sldId id="314" r:id="rId6"/>
    <p:sldId id="317" r:id="rId7"/>
    <p:sldId id="326" r:id="rId8"/>
    <p:sldId id="316" r:id="rId9"/>
    <p:sldId id="323" r:id="rId10"/>
    <p:sldId id="315" r:id="rId11"/>
    <p:sldId id="327" r:id="rId12"/>
    <p:sldId id="318" r:id="rId13"/>
    <p:sldId id="324" r:id="rId14"/>
    <p:sldId id="319" r:id="rId15"/>
    <p:sldId id="320" r:id="rId16"/>
    <p:sldId id="321" r:id="rId17"/>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1DC8C7-15B3-4E06-AD57-61C46E578492}" type="datetimeFigureOut">
              <a:rPr lang="tr-TR" smtClean="0"/>
              <a:pPr/>
              <a:t>24.03.2025</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C33470-73D1-4309-9AA4-E25EB4BF189E}"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5BC33470-73D1-4309-9AA4-E25EB4BF189E}" type="slidenum">
              <a:rPr lang="tr-TR" smtClean="0"/>
              <a:pPr/>
              <a:t>11</a:t>
            </a:fld>
            <a:endParaRPr lang="tr-TR"/>
          </a:p>
        </p:txBody>
      </p:sp>
    </p:spTree>
    <p:extLst>
      <p:ext uri="{BB962C8B-B14F-4D97-AF65-F5344CB8AC3E}">
        <p14:creationId xmlns:p14="http://schemas.microsoft.com/office/powerpoint/2010/main" val="3488252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9" name="8 Alt Başlık"/>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a:t>Asıl alt başlık stilini düzenlemek için tıklatın</a:t>
            </a:r>
            <a:endParaRPr kumimoji="0" lang="en-US"/>
          </a:p>
        </p:txBody>
      </p:sp>
      <p:sp>
        <p:nvSpPr>
          <p:cNvPr id="28" name="27 Başlık"/>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tr-TR"/>
              <a:t>Asıl başlık stili için tıklatın</a:t>
            </a:r>
            <a:endParaRPr kumimoji="0" lang="en-US"/>
          </a:p>
        </p:txBody>
      </p:sp>
      <p:cxnSp>
        <p:nvCxnSpPr>
          <p:cNvPr id="8" name="7 Düz Bağlayıcı"/>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12 Düz Bağlayıcı"/>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13 Oval"/>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14 Veri Yer Tutucusu"/>
          <p:cNvSpPr>
            <a:spLocks noGrp="1"/>
          </p:cNvSpPr>
          <p:nvPr>
            <p:ph type="dt" sz="half" idx="10"/>
          </p:nvPr>
        </p:nvSpPr>
        <p:spPr/>
        <p:txBody>
          <a:bodyPr/>
          <a:lstStyle/>
          <a:p>
            <a:fld id="{1266FBC6-49C1-4010-BA80-743343964730}" type="datetimeFigureOut">
              <a:rPr lang="tr-TR" smtClean="0"/>
              <a:pPr/>
              <a:t>24.03.2025</a:t>
            </a:fld>
            <a:endParaRPr lang="tr-TR"/>
          </a:p>
        </p:txBody>
      </p:sp>
      <p:sp>
        <p:nvSpPr>
          <p:cNvPr id="16" name="15 Slayt Numarası Yer Tutucusu"/>
          <p:cNvSpPr>
            <a:spLocks noGrp="1"/>
          </p:cNvSpPr>
          <p:nvPr>
            <p:ph type="sldNum" sz="quarter" idx="11"/>
          </p:nvPr>
        </p:nvSpPr>
        <p:spPr/>
        <p:txBody>
          <a:bodyPr/>
          <a:lstStyle/>
          <a:p>
            <a:fld id="{DBD800D0-03B9-4CDB-9244-D7EE7F674ECE}" type="slidenum">
              <a:rPr lang="tr-TR" smtClean="0"/>
              <a:pPr/>
              <a:t>‹#›</a:t>
            </a:fld>
            <a:endParaRPr lang="tr-TR"/>
          </a:p>
        </p:txBody>
      </p:sp>
      <p:sp>
        <p:nvSpPr>
          <p:cNvPr id="17" name="16 Altbilgi Yer Tutucusu"/>
          <p:cNvSpPr>
            <a:spLocks noGrp="1"/>
          </p:cNvSpPr>
          <p:nvPr>
            <p:ph type="ftr" sz="quarter" idx="12"/>
          </p:nvPr>
        </p:nvSpPr>
        <p:spPr/>
        <p:txBody>
          <a:bodyPr/>
          <a:lstStyle/>
          <a:p>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p:txBody>
          <a:bodyPr/>
          <a:lstStyle/>
          <a:p>
            <a:fld id="{1266FBC6-49C1-4010-BA80-743343964730}" type="datetimeFigureOut">
              <a:rPr lang="tr-TR" smtClean="0"/>
              <a:pPr/>
              <a:t>24.03.2025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DBD800D0-03B9-4CDB-9244-D7EE7F674ECE}"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kumimoji="0" lang="tr-TR"/>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p:txBody>
          <a:bodyPr/>
          <a:lstStyle/>
          <a:p>
            <a:fld id="{1266FBC6-49C1-4010-BA80-743343964730}" type="datetimeFigureOut">
              <a:rPr lang="tr-TR" smtClean="0"/>
              <a:pPr/>
              <a:t>24.03.2025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DBD800D0-03B9-4CDB-9244-D7EE7F674ECE}"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9" name="8 İçerik Yer Tutucusu"/>
          <p:cNvSpPr>
            <a:spLocks noGrp="1"/>
          </p:cNvSpPr>
          <p:nvPr>
            <p:ph idx="1"/>
          </p:nvPr>
        </p:nvSpPr>
        <p:spPr>
          <a:xfrm>
            <a:off x="457200" y="1524000"/>
            <a:ext cx="8229600" cy="45720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14" name="13 Veri Yer Tutucusu"/>
          <p:cNvSpPr>
            <a:spLocks noGrp="1"/>
          </p:cNvSpPr>
          <p:nvPr>
            <p:ph type="dt" sz="half" idx="14"/>
          </p:nvPr>
        </p:nvSpPr>
        <p:spPr/>
        <p:txBody>
          <a:bodyPr/>
          <a:lstStyle/>
          <a:p>
            <a:fld id="{1266FBC6-49C1-4010-BA80-743343964730}" type="datetimeFigureOut">
              <a:rPr lang="tr-TR" smtClean="0"/>
              <a:pPr/>
              <a:t>24.03.2025</a:t>
            </a:fld>
            <a:endParaRPr lang="tr-TR"/>
          </a:p>
        </p:txBody>
      </p:sp>
      <p:sp>
        <p:nvSpPr>
          <p:cNvPr id="15" name="14 Slayt Numarası Yer Tutucusu"/>
          <p:cNvSpPr>
            <a:spLocks noGrp="1"/>
          </p:cNvSpPr>
          <p:nvPr>
            <p:ph type="sldNum" sz="quarter" idx="15"/>
          </p:nvPr>
        </p:nvSpPr>
        <p:spPr/>
        <p:txBody>
          <a:bodyPr/>
          <a:lstStyle>
            <a:lvl1pPr algn="ctr">
              <a:defRPr/>
            </a:lvl1pPr>
          </a:lstStyle>
          <a:p>
            <a:fld id="{DBD800D0-03B9-4CDB-9244-D7EE7F674ECE}" type="slidenum">
              <a:rPr lang="tr-TR" smtClean="0"/>
              <a:pPr/>
              <a:t>‹#›</a:t>
            </a:fld>
            <a:endParaRPr lang="tr-TR"/>
          </a:p>
        </p:txBody>
      </p:sp>
      <p:sp>
        <p:nvSpPr>
          <p:cNvPr id="16" name="15 Altbilgi Yer Tutucusu"/>
          <p:cNvSpPr>
            <a:spLocks noGrp="1"/>
          </p:cNvSpPr>
          <p:nvPr>
            <p:ph type="ftr" sz="quarter" idx="16"/>
          </p:nvPr>
        </p:nvSpPr>
        <p:spPr/>
        <p:txBody>
          <a:bodyPr/>
          <a:lstStyle/>
          <a:p>
            <a:endParaRPr lang="tr-TR"/>
          </a:p>
        </p:txBody>
      </p:sp>
      <p:sp>
        <p:nvSpPr>
          <p:cNvPr id="17" name="16 Başlık"/>
          <p:cNvSpPr>
            <a:spLocks noGrp="1"/>
          </p:cNvSpPr>
          <p:nvPr>
            <p:ph type="title"/>
          </p:nvPr>
        </p:nvSpPr>
        <p:spPr/>
        <p:txBody>
          <a:bodyPr rtlCol="0" anchor="b" anchorCtr="0"/>
          <a:lstStyle/>
          <a:p>
            <a:r>
              <a:rPr kumimoji="0" lang="tr-TR"/>
              <a:t>Asıl başlık stili için tıklatın</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4" name="3 Veri Yer Tutucusu"/>
          <p:cNvSpPr>
            <a:spLocks noGrp="1"/>
          </p:cNvSpPr>
          <p:nvPr>
            <p:ph type="dt" sz="half" idx="10"/>
          </p:nvPr>
        </p:nvSpPr>
        <p:spPr/>
        <p:txBody>
          <a:bodyPr/>
          <a:lstStyle/>
          <a:p>
            <a:fld id="{1266FBC6-49C1-4010-BA80-743343964730}" type="datetimeFigureOut">
              <a:rPr lang="tr-TR" smtClean="0"/>
              <a:pPr/>
              <a:t>24.03.2025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DBD800D0-03B9-4CDB-9244-D7EE7F674ECE}" type="slidenum">
              <a:rPr lang="tr-TR" smtClean="0"/>
              <a:pPr/>
              <a:t>‹#›</a:t>
            </a:fld>
            <a:endParaRPr lang="tr-TR"/>
          </a:p>
        </p:txBody>
      </p:sp>
      <p:sp>
        <p:nvSpPr>
          <p:cNvPr id="2" name="1 Başlık"/>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tr-TR"/>
              <a:t>Asıl başlık stili için tıklatın</a:t>
            </a:r>
            <a:endParaRPr kumimoji="0" lang="en-US"/>
          </a:p>
        </p:txBody>
      </p:sp>
      <p:sp>
        <p:nvSpPr>
          <p:cNvPr id="3" name="2 Metin Yer Tutucusu"/>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a:t>Asıl metin stillerini düzenlemek için tıklatın</a:t>
            </a:r>
          </a:p>
        </p:txBody>
      </p:sp>
      <p:cxnSp>
        <p:nvCxnSpPr>
          <p:cNvPr id="7" name="6 Düz Bağlayıcı"/>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5" name="4 Veri Yer Tutucusu"/>
          <p:cNvSpPr>
            <a:spLocks noGrp="1"/>
          </p:cNvSpPr>
          <p:nvPr>
            <p:ph type="dt" sz="half" idx="10"/>
          </p:nvPr>
        </p:nvSpPr>
        <p:spPr/>
        <p:txBody>
          <a:bodyPr/>
          <a:lstStyle/>
          <a:p>
            <a:fld id="{1266FBC6-49C1-4010-BA80-743343964730}" type="datetimeFigureOut">
              <a:rPr lang="tr-TR" smtClean="0"/>
              <a:pPr/>
              <a:t>24.03.2025</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DBD800D0-03B9-4CDB-9244-D7EE7F674ECE}" type="slidenum">
              <a:rPr lang="tr-TR" smtClean="0"/>
              <a:pPr/>
              <a:t>‹#›</a:t>
            </a:fld>
            <a:endParaRPr lang="tr-TR"/>
          </a:p>
        </p:txBody>
      </p:sp>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11" name="10 İçerik Yer Tutucusu"/>
          <p:cNvSpPr>
            <a:spLocks noGrp="1"/>
          </p:cNvSpPr>
          <p:nvPr>
            <p:ph sz="half" idx="1"/>
          </p:nvPr>
        </p:nvSpPr>
        <p:spPr>
          <a:xfrm>
            <a:off x="457200" y="1524000"/>
            <a:ext cx="4059936" cy="45720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13" name="12 İçerik Yer Tutucusu"/>
          <p:cNvSpPr>
            <a:spLocks noGrp="1"/>
          </p:cNvSpPr>
          <p:nvPr>
            <p:ph sz="half" idx="2"/>
          </p:nvPr>
        </p:nvSpPr>
        <p:spPr>
          <a:xfrm>
            <a:off x="4648200" y="1524000"/>
            <a:ext cx="4059936" cy="45720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9" name="8 Slayt Numarası Yer Tutucusu"/>
          <p:cNvSpPr>
            <a:spLocks noGrp="1"/>
          </p:cNvSpPr>
          <p:nvPr>
            <p:ph type="sldNum" sz="quarter" idx="12"/>
          </p:nvPr>
        </p:nvSpPr>
        <p:spPr/>
        <p:txBody>
          <a:bodyPr/>
          <a:lstStyle/>
          <a:p>
            <a:fld id="{DBD800D0-03B9-4CDB-9244-D7EE7F674ECE}" type="slidenum">
              <a:rPr lang="tr-TR" smtClean="0"/>
              <a:pPr/>
              <a:t>‹#›</a:t>
            </a:fld>
            <a:endParaRPr lang="tr-TR"/>
          </a:p>
        </p:txBody>
      </p:sp>
      <p:sp>
        <p:nvSpPr>
          <p:cNvPr id="8" name="7 Altbilgi Yer Tutucusu"/>
          <p:cNvSpPr>
            <a:spLocks noGrp="1"/>
          </p:cNvSpPr>
          <p:nvPr>
            <p:ph type="ftr" sz="quarter" idx="11"/>
          </p:nvPr>
        </p:nvSpPr>
        <p:spPr/>
        <p:txBody>
          <a:bodyPr/>
          <a:lstStyle/>
          <a:p>
            <a:endParaRPr lang="tr-TR"/>
          </a:p>
        </p:txBody>
      </p:sp>
      <p:sp>
        <p:nvSpPr>
          <p:cNvPr id="7" name="6 Veri Yer Tutucusu"/>
          <p:cNvSpPr>
            <a:spLocks noGrp="1"/>
          </p:cNvSpPr>
          <p:nvPr>
            <p:ph type="dt" sz="half" idx="10"/>
          </p:nvPr>
        </p:nvSpPr>
        <p:spPr/>
        <p:txBody>
          <a:bodyPr/>
          <a:lstStyle/>
          <a:p>
            <a:fld id="{1266FBC6-49C1-4010-BA80-743343964730}" type="datetimeFigureOut">
              <a:rPr lang="tr-TR" smtClean="0"/>
              <a:pPr/>
              <a:t>24.03.2025</a:t>
            </a:fld>
            <a:endParaRPr lang="tr-TR"/>
          </a:p>
        </p:txBody>
      </p:sp>
      <p:sp>
        <p:nvSpPr>
          <p:cNvPr id="3" name="2 Metin Yer Tutucusu"/>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a:t>Asıl metin stillerini düzenlemek için tıklatın</a:t>
            </a:r>
          </a:p>
        </p:txBody>
      </p:sp>
      <p:sp>
        <p:nvSpPr>
          <p:cNvPr id="32" name="31 İçerik Yer Tutucusu"/>
          <p:cNvSpPr>
            <a:spLocks noGrp="1"/>
          </p:cNvSpPr>
          <p:nvPr>
            <p:ph sz="half" idx="2"/>
          </p:nvPr>
        </p:nvSpPr>
        <p:spPr>
          <a:xfrm>
            <a:off x="457200" y="2201896"/>
            <a:ext cx="4038600" cy="3913632"/>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34" name="33 İçerik Yer Tutucusu"/>
          <p:cNvSpPr>
            <a:spLocks noGrp="1"/>
          </p:cNvSpPr>
          <p:nvPr>
            <p:ph sz="quarter" idx="4"/>
          </p:nvPr>
        </p:nvSpPr>
        <p:spPr>
          <a:xfrm>
            <a:off x="4649788" y="2201896"/>
            <a:ext cx="4038600" cy="3913632"/>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2" name="1 Başlık"/>
          <p:cNvSpPr>
            <a:spLocks noGrp="1"/>
          </p:cNvSpPr>
          <p:nvPr>
            <p:ph type="title"/>
          </p:nvPr>
        </p:nvSpPr>
        <p:spPr>
          <a:xfrm>
            <a:off x="457200" y="155448"/>
            <a:ext cx="8229600" cy="1143000"/>
          </a:xfrm>
        </p:spPr>
        <p:txBody>
          <a:bodyPr anchor="b" anchorCtr="0"/>
          <a:lstStyle>
            <a:lvl1pPr>
              <a:defRPr/>
            </a:lvl1pPr>
          </a:lstStyle>
          <a:p>
            <a:r>
              <a:rPr kumimoji="0" lang="tr-TR"/>
              <a:t>Asıl başlık stili için tıklatın</a:t>
            </a:r>
            <a:endParaRPr kumimoji="0" lang="en-US"/>
          </a:p>
        </p:txBody>
      </p:sp>
      <p:sp>
        <p:nvSpPr>
          <p:cNvPr id="12" name="11 Metin Yer Tutucusu"/>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a:t>Asıl metin stillerini düzenlemek için tıklatın</a:t>
            </a:r>
          </a:p>
        </p:txBody>
      </p:sp>
      <p:cxnSp>
        <p:nvCxnSpPr>
          <p:cNvPr id="10" name="9 Düz Bağlayıcı"/>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16 Düz Bağlayıcı"/>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3" name="2 Veri Yer Tutucusu"/>
          <p:cNvSpPr>
            <a:spLocks noGrp="1"/>
          </p:cNvSpPr>
          <p:nvPr>
            <p:ph type="dt" sz="half" idx="10"/>
          </p:nvPr>
        </p:nvSpPr>
        <p:spPr/>
        <p:txBody>
          <a:bodyPr/>
          <a:lstStyle/>
          <a:p>
            <a:fld id="{1266FBC6-49C1-4010-BA80-743343964730}" type="datetimeFigureOut">
              <a:rPr lang="tr-TR" smtClean="0"/>
              <a:pPr/>
              <a:t>24.03.2025</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DBD800D0-03B9-4CDB-9244-D7EE7F674ECE}" type="slidenum">
              <a:rPr lang="tr-TR" smtClean="0"/>
              <a:pPr/>
              <a:t>‹#›</a:t>
            </a:fld>
            <a:endParaRPr lang="tr-TR"/>
          </a:p>
        </p:txBody>
      </p:sp>
      <p:sp>
        <p:nvSpPr>
          <p:cNvPr id="2" name="1 Başlık"/>
          <p:cNvSpPr>
            <a:spLocks noGrp="1"/>
          </p:cNvSpPr>
          <p:nvPr>
            <p:ph type="title"/>
          </p:nvPr>
        </p:nvSpPr>
        <p:spPr/>
        <p:txBody>
          <a:bodyPr/>
          <a:lstStyle/>
          <a:p>
            <a:r>
              <a:rPr kumimoji="0" lang="tr-TR"/>
              <a:t>Asıl başlık stili için tıklatın</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1266FBC6-49C1-4010-BA80-743343964730}" type="datetimeFigureOut">
              <a:rPr lang="tr-TR" smtClean="0"/>
              <a:pPr/>
              <a:t>24.03.2025</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DBD800D0-03B9-4CDB-9244-D7EE7F674ECE}"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9" name="28 İçerik Yer Tutucusu"/>
          <p:cNvSpPr>
            <a:spLocks noGrp="1"/>
          </p:cNvSpPr>
          <p:nvPr>
            <p:ph sz="quarter" idx="1"/>
          </p:nvPr>
        </p:nvSpPr>
        <p:spPr>
          <a:xfrm>
            <a:off x="457200" y="457200"/>
            <a:ext cx="6248400" cy="57150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3" name="2 Metin Yer Tutucusu"/>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tr-TR"/>
              <a:t>Asıl metin stillerini düzenlemek için tıklatın</a:t>
            </a:r>
          </a:p>
        </p:txBody>
      </p:sp>
      <p:sp>
        <p:nvSpPr>
          <p:cNvPr id="31" name="30 Başlık"/>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tr-TR"/>
              <a:t>Asıl başlık stili için tıklatın</a:t>
            </a:r>
            <a:endParaRPr kumimoji="0" lang="en-US"/>
          </a:p>
        </p:txBody>
      </p:sp>
      <p:sp>
        <p:nvSpPr>
          <p:cNvPr id="8" name="7 Veri Yer Tutucusu"/>
          <p:cNvSpPr>
            <a:spLocks noGrp="1"/>
          </p:cNvSpPr>
          <p:nvPr>
            <p:ph type="dt" sz="half" idx="14"/>
          </p:nvPr>
        </p:nvSpPr>
        <p:spPr/>
        <p:txBody>
          <a:bodyPr/>
          <a:lstStyle/>
          <a:p>
            <a:fld id="{1266FBC6-49C1-4010-BA80-743343964730}" type="datetimeFigureOut">
              <a:rPr lang="tr-TR" smtClean="0"/>
              <a:pPr/>
              <a:t>24.03.2025</a:t>
            </a:fld>
            <a:endParaRPr lang="tr-TR"/>
          </a:p>
        </p:txBody>
      </p:sp>
      <p:sp>
        <p:nvSpPr>
          <p:cNvPr id="9" name="8 Slayt Numarası Yer Tutucusu"/>
          <p:cNvSpPr>
            <a:spLocks noGrp="1"/>
          </p:cNvSpPr>
          <p:nvPr>
            <p:ph type="sldNum" sz="quarter" idx="15"/>
          </p:nvPr>
        </p:nvSpPr>
        <p:spPr/>
        <p:txBody>
          <a:bodyPr/>
          <a:lstStyle/>
          <a:p>
            <a:fld id="{DBD800D0-03B9-4CDB-9244-D7EE7F674ECE}" type="slidenum">
              <a:rPr lang="tr-TR" smtClean="0"/>
              <a:pPr/>
              <a:t>‹#›</a:t>
            </a:fld>
            <a:endParaRPr lang="tr-TR"/>
          </a:p>
        </p:txBody>
      </p:sp>
      <p:sp>
        <p:nvSpPr>
          <p:cNvPr id="10" name="9 Altbilgi Yer Tutucusu"/>
          <p:cNvSpPr>
            <a:spLocks noGrp="1"/>
          </p:cNvSpPr>
          <p:nvPr>
            <p:ph type="ftr" sz="quarter" idx="16"/>
          </p:nvPr>
        </p:nvSpPr>
        <p:spPr/>
        <p:txBody>
          <a:bodyPr/>
          <a:lstStyle/>
          <a:p>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tr-TR"/>
              <a:t>Asıl başlık stili için tıklatın</a:t>
            </a:r>
            <a:endParaRPr kumimoji="0" lang="en-US"/>
          </a:p>
        </p:txBody>
      </p:sp>
      <p:sp>
        <p:nvSpPr>
          <p:cNvPr id="3" name="2 Resim Yer Tutucusu"/>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tr-TR"/>
              <a:t>Resim eklemek için simgeyi tıklatın</a:t>
            </a:r>
            <a:endParaRPr kumimoji="0" lang="en-US"/>
          </a:p>
        </p:txBody>
      </p:sp>
      <p:sp>
        <p:nvSpPr>
          <p:cNvPr id="4" name="3 Metin Yer Tutucusu"/>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tr-TR"/>
              <a:t>Asıl metin stillerini düzenlemek için tıklatın</a:t>
            </a:r>
          </a:p>
        </p:txBody>
      </p:sp>
      <p:sp>
        <p:nvSpPr>
          <p:cNvPr id="8" name="7 Veri Yer Tutucusu"/>
          <p:cNvSpPr>
            <a:spLocks noGrp="1"/>
          </p:cNvSpPr>
          <p:nvPr>
            <p:ph type="dt" sz="half" idx="10"/>
          </p:nvPr>
        </p:nvSpPr>
        <p:spPr/>
        <p:txBody>
          <a:bodyPr/>
          <a:lstStyle/>
          <a:p>
            <a:fld id="{1266FBC6-49C1-4010-BA80-743343964730}" type="datetimeFigureOut">
              <a:rPr lang="tr-TR" smtClean="0"/>
              <a:pPr/>
              <a:t>24.03.2025</a:t>
            </a:fld>
            <a:endParaRPr lang="tr-TR"/>
          </a:p>
        </p:txBody>
      </p:sp>
      <p:sp>
        <p:nvSpPr>
          <p:cNvPr id="9" name="8 Slayt Numarası Yer Tutucusu"/>
          <p:cNvSpPr>
            <a:spLocks noGrp="1"/>
          </p:cNvSpPr>
          <p:nvPr>
            <p:ph type="sldNum" sz="quarter" idx="11"/>
          </p:nvPr>
        </p:nvSpPr>
        <p:spPr/>
        <p:txBody>
          <a:bodyPr/>
          <a:lstStyle/>
          <a:p>
            <a:fld id="{DBD800D0-03B9-4CDB-9244-D7EE7F674ECE}" type="slidenum">
              <a:rPr lang="tr-TR" smtClean="0"/>
              <a:pPr/>
              <a:t>‹#›</a:t>
            </a:fld>
            <a:endParaRPr lang="tr-TR"/>
          </a:p>
        </p:txBody>
      </p:sp>
      <p:sp>
        <p:nvSpPr>
          <p:cNvPr id="10" name="9 Altbilgi Yer Tutucusu"/>
          <p:cNvSpPr>
            <a:spLocks noGrp="1"/>
          </p:cNvSpPr>
          <p:nvPr>
            <p:ph type="ftr" sz="quarter" idx="12"/>
          </p:nvPr>
        </p:nvSpPr>
        <p:spPr/>
        <p:txBody>
          <a:bodyPr/>
          <a:lstStyle/>
          <a:p>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8 Metin Yer Tutucusu"/>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tr-TR"/>
              <a:t>Asıl metin stillerini düzenlemek için tıklatın</a:t>
            </a:r>
          </a:p>
          <a:p>
            <a:pPr lvl="1" eaLnBrk="1" latinLnBrk="0" hangingPunct="1"/>
            <a:r>
              <a:rPr kumimoji="0" lang="tr-TR"/>
              <a:t>İkinci düzey</a:t>
            </a:r>
          </a:p>
          <a:p>
            <a:pPr lvl="2" eaLnBrk="1" latinLnBrk="0" hangingPunct="1"/>
            <a:r>
              <a:rPr kumimoji="0" lang="tr-TR"/>
              <a:t>Üçüncü düzey</a:t>
            </a:r>
          </a:p>
          <a:p>
            <a:pPr lvl="3" eaLnBrk="1" latinLnBrk="0" hangingPunct="1"/>
            <a:r>
              <a:rPr kumimoji="0" lang="tr-TR"/>
              <a:t>Dördüncü düzey</a:t>
            </a:r>
          </a:p>
          <a:p>
            <a:pPr lvl="4" eaLnBrk="1" latinLnBrk="0" hangingPunct="1"/>
            <a:r>
              <a:rPr kumimoji="0" lang="tr-TR"/>
              <a:t>Beşinci düzey</a:t>
            </a:r>
            <a:endParaRPr kumimoji="0" lang="en-US"/>
          </a:p>
        </p:txBody>
      </p:sp>
      <p:sp>
        <p:nvSpPr>
          <p:cNvPr id="24" name="23 Veri Yer Tutucusu"/>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1266FBC6-49C1-4010-BA80-743343964730}" type="datetimeFigureOut">
              <a:rPr lang="tr-TR" smtClean="0"/>
              <a:pPr/>
              <a:t>24.03.2025</a:t>
            </a:fld>
            <a:endParaRPr lang="tr-TR"/>
          </a:p>
        </p:txBody>
      </p:sp>
      <p:sp>
        <p:nvSpPr>
          <p:cNvPr id="10" name="9 Altbilgi Yer Tutucusu"/>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tr-TR"/>
          </a:p>
        </p:txBody>
      </p:sp>
      <p:sp>
        <p:nvSpPr>
          <p:cNvPr id="22" name="21 Slayt Numarası Yer Tutucusu"/>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DBD800D0-03B9-4CDB-9244-D7EE7F674ECE}" type="slidenum">
              <a:rPr lang="tr-TR" smtClean="0"/>
              <a:pPr/>
              <a:t>‹#›</a:t>
            </a:fld>
            <a:endParaRPr lang="tr-TR"/>
          </a:p>
        </p:txBody>
      </p:sp>
      <p:sp>
        <p:nvSpPr>
          <p:cNvPr id="5" name="4 Başlık Yer Tutucusu"/>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tr-TR"/>
              <a:t>Asıl başlık stili için tıklatın</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E788C056-ACEF-42EE-A725-BA93D6DE1D5E}"/>
              </a:ext>
            </a:extLst>
          </p:cNvPr>
          <p:cNvSpPr>
            <a:spLocks noGrp="1"/>
          </p:cNvSpPr>
          <p:nvPr>
            <p:ph idx="1"/>
          </p:nvPr>
        </p:nvSpPr>
        <p:spPr>
          <a:xfrm>
            <a:off x="251520" y="764704"/>
            <a:ext cx="8712968" cy="5832648"/>
          </a:xfrm>
        </p:spPr>
        <p:txBody>
          <a:bodyPr>
            <a:normAutofit/>
          </a:bodyPr>
          <a:lstStyle/>
          <a:p>
            <a:pPr marL="0" indent="0" algn="just">
              <a:spcBef>
                <a:spcPts val="0"/>
              </a:spcBef>
              <a:buNone/>
            </a:pPr>
            <a:r>
              <a:rPr lang="tr-TR" sz="2000" b="1" dirty="0">
                <a:solidFill>
                  <a:srgbClr val="C00000"/>
                </a:solidFill>
              </a:rPr>
              <a:t>Kavramsal belirleme:</a:t>
            </a:r>
          </a:p>
          <a:p>
            <a:pPr marL="788580" indent="-342900" algn="just">
              <a:spcBef>
                <a:spcPts val="0"/>
              </a:spcBef>
              <a:buFont typeface="Wingdings" panose="05000000000000000000" pitchFamily="2" charset="2"/>
              <a:buChar char="Ø"/>
            </a:pPr>
            <a:r>
              <a:rPr lang="tr-TR" sz="2000" dirty="0"/>
              <a:t>Zilyetlik, bir taşınır ya da taşınmaz mal üzerinde fiili egemenliği elde etme ve elden kaçırmama yönündeki iradeye dayanarak sürdürülen kişi ile eşya arasındaki ilişkidir.</a:t>
            </a:r>
          </a:p>
          <a:p>
            <a:pPr marL="0" indent="0" algn="just">
              <a:spcBef>
                <a:spcPts val="0"/>
              </a:spcBef>
              <a:buNone/>
            </a:pPr>
            <a:r>
              <a:rPr lang="tr-TR" sz="2000" b="1" dirty="0">
                <a:solidFill>
                  <a:srgbClr val="C00000"/>
                </a:solidFill>
              </a:rPr>
              <a:t>Unsurları:</a:t>
            </a:r>
          </a:p>
          <a:p>
            <a:pPr marL="720000" algn="just">
              <a:spcBef>
                <a:spcPts val="0"/>
              </a:spcBef>
              <a:buFont typeface="Wingdings" panose="05000000000000000000" pitchFamily="2" charset="2"/>
              <a:buChar char="Ø"/>
            </a:pPr>
            <a:r>
              <a:rPr lang="tr-TR" sz="2000" dirty="0"/>
              <a:t>Bir mal üzerinde fiili egemenlik kurma</a:t>
            </a:r>
          </a:p>
          <a:p>
            <a:pPr marL="720000" algn="just">
              <a:spcBef>
                <a:spcPts val="0"/>
              </a:spcBef>
              <a:buFont typeface="Wingdings" panose="05000000000000000000" pitchFamily="2" charset="2"/>
              <a:buChar char="Ø"/>
            </a:pPr>
            <a:r>
              <a:rPr lang="tr-TR" sz="2000" dirty="0"/>
              <a:t>fiili egemenliği devam ettirme iradesi</a:t>
            </a:r>
          </a:p>
          <a:p>
            <a:pPr marL="0" indent="0" algn="just">
              <a:spcBef>
                <a:spcPts val="0"/>
              </a:spcBef>
              <a:buNone/>
            </a:pPr>
            <a:r>
              <a:rPr lang="tr-TR" sz="2000" b="1" dirty="0">
                <a:solidFill>
                  <a:srgbClr val="C00000"/>
                </a:solidFill>
              </a:rPr>
              <a:t>Zilyetlik ve Mülkiyet karşılaştırması:</a:t>
            </a:r>
          </a:p>
          <a:p>
            <a:pPr algn="just">
              <a:spcBef>
                <a:spcPts val="0"/>
              </a:spcBef>
            </a:pPr>
            <a:r>
              <a:rPr lang="tr-TR" sz="2000" dirty="0">
                <a:solidFill>
                  <a:schemeClr val="tx2"/>
                </a:solidFill>
              </a:rPr>
              <a:t>Zilyetlik:</a:t>
            </a:r>
          </a:p>
          <a:p>
            <a:pPr marL="720000" algn="just">
              <a:spcBef>
                <a:spcPts val="0"/>
              </a:spcBef>
              <a:buFont typeface="Wingdings" panose="05000000000000000000" pitchFamily="2" charset="2"/>
              <a:buChar char="Ø"/>
            </a:pPr>
            <a:r>
              <a:rPr lang="tr-TR" sz="2000" dirty="0"/>
              <a:t>Mal üzerindeki fiili egemenliğin ifadesi</a:t>
            </a:r>
          </a:p>
          <a:p>
            <a:pPr marL="720000" algn="just">
              <a:spcBef>
                <a:spcPts val="0"/>
              </a:spcBef>
              <a:buFont typeface="Wingdings" panose="05000000000000000000" pitchFamily="2" charset="2"/>
              <a:buChar char="Ø"/>
            </a:pPr>
            <a:r>
              <a:rPr lang="tr-TR" sz="2000" dirty="0"/>
              <a:t>Malı elinde bulundurmayı gerekli kılmakta</a:t>
            </a:r>
          </a:p>
          <a:p>
            <a:pPr marL="720000" algn="just">
              <a:spcBef>
                <a:spcPts val="0"/>
              </a:spcBef>
              <a:buFont typeface="Wingdings" panose="05000000000000000000" pitchFamily="2" charset="2"/>
              <a:buChar char="Ø"/>
            </a:pPr>
            <a:r>
              <a:rPr lang="tr-TR" sz="2000" dirty="0"/>
              <a:t>Toplumsal huzuru korumak adına zilyet korunmakta</a:t>
            </a:r>
          </a:p>
          <a:p>
            <a:pPr algn="just">
              <a:spcBef>
                <a:spcPts val="0"/>
              </a:spcBef>
            </a:pPr>
            <a:r>
              <a:rPr lang="tr-TR" sz="2000" dirty="0">
                <a:solidFill>
                  <a:schemeClr val="tx2"/>
                </a:solidFill>
              </a:rPr>
              <a:t>Mülkiyet:</a:t>
            </a:r>
          </a:p>
          <a:p>
            <a:pPr marL="720000" algn="just">
              <a:spcBef>
                <a:spcPts val="0"/>
              </a:spcBef>
              <a:buFont typeface="Wingdings" panose="05000000000000000000" pitchFamily="2" charset="2"/>
              <a:buChar char="Ø"/>
            </a:pPr>
            <a:r>
              <a:rPr lang="tr-TR" sz="2000" dirty="0"/>
              <a:t>Mal üzerindeki hukuki egemenliğin ifadesi</a:t>
            </a:r>
          </a:p>
          <a:p>
            <a:pPr marL="720000" algn="just">
              <a:spcBef>
                <a:spcPts val="0"/>
              </a:spcBef>
              <a:buFont typeface="Wingdings" panose="05000000000000000000" pitchFamily="2" charset="2"/>
              <a:buChar char="Ø"/>
            </a:pPr>
            <a:r>
              <a:rPr lang="tr-TR" sz="2000" dirty="0"/>
              <a:t>Mülkiyet ayni hak</a:t>
            </a:r>
          </a:p>
          <a:p>
            <a:pPr marL="720000" algn="just">
              <a:spcBef>
                <a:spcPts val="0"/>
              </a:spcBef>
              <a:buFont typeface="Wingdings" panose="05000000000000000000" pitchFamily="2" charset="2"/>
              <a:buChar char="Ø"/>
            </a:pPr>
            <a:r>
              <a:rPr lang="tr-TR" sz="2000" dirty="0"/>
              <a:t>Mülkiyet hak, ayni hak olduğu için korunmakta</a:t>
            </a:r>
          </a:p>
          <a:p>
            <a:pPr algn="just">
              <a:spcBef>
                <a:spcPts val="0"/>
              </a:spcBef>
            </a:pPr>
            <a:r>
              <a:rPr lang="tr-TR" sz="2000" dirty="0">
                <a:solidFill>
                  <a:schemeClr val="tx2"/>
                </a:solidFill>
              </a:rPr>
              <a:t>Kimin zilyet olarak kabul edileceği ve zilyedin nasıl korunacağı, yasama siyaseti sorunu</a:t>
            </a:r>
          </a:p>
          <a:p>
            <a:pPr marL="0" indent="0" algn="just">
              <a:buNone/>
            </a:pPr>
            <a:endParaRPr lang="tr-TR" sz="2000" dirty="0"/>
          </a:p>
        </p:txBody>
      </p:sp>
      <p:sp>
        <p:nvSpPr>
          <p:cNvPr id="3" name="Başlık 2">
            <a:extLst>
              <a:ext uri="{FF2B5EF4-FFF2-40B4-BE49-F238E27FC236}">
                <a16:creationId xmlns:a16="http://schemas.microsoft.com/office/drawing/2014/main" id="{CA704673-35CE-4B83-8009-84481F2C28D2}"/>
              </a:ext>
            </a:extLst>
          </p:cNvPr>
          <p:cNvSpPr>
            <a:spLocks noGrp="1"/>
          </p:cNvSpPr>
          <p:nvPr>
            <p:ph type="title"/>
          </p:nvPr>
        </p:nvSpPr>
        <p:spPr>
          <a:xfrm>
            <a:off x="251520" y="188640"/>
            <a:ext cx="8712968" cy="648072"/>
          </a:xfrm>
        </p:spPr>
        <p:txBody>
          <a:bodyPr>
            <a:normAutofit fontScale="90000"/>
          </a:bodyPr>
          <a:lstStyle/>
          <a:p>
            <a:pPr algn="ctr"/>
            <a:r>
              <a:rPr lang="tr-TR" b="1" dirty="0">
                <a:solidFill>
                  <a:schemeClr val="bg1"/>
                </a:solidFill>
              </a:rPr>
              <a:t>ZİLYETLİK </a:t>
            </a:r>
          </a:p>
        </p:txBody>
      </p:sp>
    </p:spTree>
    <p:extLst>
      <p:ext uri="{BB962C8B-B14F-4D97-AF65-F5344CB8AC3E}">
        <p14:creationId xmlns:p14="http://schemas.microsoft.com/office/powerpoint/2010/main" val="18137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E788C056-ACEF-42EE-A725-BA93D6DE1D5E}"/>
              </a:ext>
            </a:extLst>
          </p:cNvPr>
          <p:cNvSpPr>
            <a:spLocks noGrp="1"/>
          </p:cNvSpPr>
          <p:nvPr>
            <p:ph idx="1"/>
          </p:nvPr>
        </p:nvSpPr>
        <p:spPr>
          <a:xfrm>
            <a:off x="251520" y="980728"/>
            <a:ext cx="8712968" cy="5616624"/>
          </a:xfrm>
        </p:spPr>
        <p:txBody>
          <a:bodyPr>
            <a:noAutofit/>
          </a:bodyPr>
          <a:lstStyle/>
          <a:p>
            <a:pPr algn="just">
              <a:spcAft>
                <a:spcPts val="600"/>
              </a:spcAft>
            </a:pPr>
            <a:r>
              <a:rPr lang="tr-TR" sz="2500" dirty="0">
                <a:solidFill>
                  <a:schemeClr val="tx2"/>
                </a:solidFill>
              </a:rPr>
              <a:t>Ayırımların bir bölümü Roma hukukuna ait değil. Çünkü Roma, aynı mal üzerinde birden fazla kimsenin zilyetliğini ve malda dereceli zilyetlik kurulabileceğini bilmemekte. </a:t>
            </a:r>
          </a:p>
          <a:p>
            <a:pPr algn="just">
              <a:spcAft>
                <a:spcPts val="600"/>
              </a:spcAft>
            </a:pPr>
            <a:r>
              <a:rPr lang="tr-TR" sz="2500" b="1" dirty="0">
                <a:solidFill>
                  <a:srgbClr val="C00000"/>
                </a:solidFill>
              </a:rPr>
              <a:t>Asli Zilyet – Fer’i Zilyet</a:t>
            </a:r>
          </a:p>
          <a:p>
            <a:pPr marL="540000" algn="just">
              <a:spcAft>
                <a:spcPts val="600"/>
              </a:spcAft>
              <a:buFont typeface="Wingdings" panose="05000000000000000000" pitchFamily="2" charset="2"/>
              <a:buChar char="Ø"/>
            </a:pPr>
            <a:r>
              <a:rPr lang="tr-TR" sz="2500" dirty="0"/>
              <a:t>Bir mal üzerinden malik sıfatıyla zilyet olan asli zilyet, bir sınırlı ayni hakka ya da şahsi hakka dayanarak malı elinde tutan </a:t>
            </a:r>
            <a:r>
              <a:rPr lang="tr-TR" sz="2500" dirty="0" err="1"/>
              <a:t>fer’i</a:t>
            </a:r>
            <a:r>
              <a:rPr lang="tr-TR" sz="2500" dirty="0"/>
              <a:t> zilyet. Roma’da yok.</a:t>
            </a:r>
          </a:p>
          <a:p>
            <a:pPr algn="just">
              <a:spcAft>
                <a:spcPts val="600"/>
              </a:spcAft>
            </a:pPr>
            <a:r>
              <a:rPr lang="tr-TR" sz="2500" b="1" dirty="0">
                <a:solidFill>
                  <a:srgbClr val="C00000"/>
                </a:solidFill>
              </a:rPr>
              <a:t>Dolaysız Zilyet  - Dolaylı Zilyet</a:t>
            </a:r>
          </a:p>
          <a:p>
            <a:pPr marL="540000" algn="just">
              <a:spcAft>
                <a:spcPts val="600"/>
              </a:spcAft>
              <a:buFont typeface="Wingdings" panose="05000000000000000000" pitchFamily="2" charset="2"/>
              <a:buChar char="Ø"/>
            </a:pPr>
            <a:r>
              <a:rPr lang="tr-TR" sz="2500" spc="20" dirty="0">
                <a:effectLst/>
                <a:ea typeface="Times New Roman" panose="02020603050405020304" pitchFamily="18" charset="0"/>
              </a:rPr>
              <a:t>Eşya üzerinde fiili egemenliği doğrudan aracısız kullanan dolaysız zilyet; </a:t>
            </a:r>
            <a:r>
              <a:rPr lang="tr-TR" sz="2500" dirty="0">
                <a:effectLst/>
                <a:ea typeface="Times New Roman" panose="02020603050405020304" pitchFamily="18" charset="0"/>
              </a:rPr>
              <a:t>araya giren başka bir kişi tarafından zilyetliği elde eden </a:t>
            </a:r>
            <a:r>
              <a:rPr lang="tr-TR" sz="2500" spc="20" dirty="0">
                <a:effectLst/>
                <a:ea typeface="Times New Roman" panose="02020603050405020304" pitchFamily="18" charset="0"/>
              </a:rPr>
              <a:t>dolaylı zilyet. Roma’da yok.</a:t>
            </a:r>
          </a:p>
        </p:txBody>
      </p:sp>
      <p:sp>
        <p:nvSpPr>
          <p:cNvPr id="3" name="Başlık 2">
            <a:extLst>
              <a:ext uri="{FF2B5EF4-FFF2-40B4-BE49-F238E27FC236}">
                <a16:creationId xmlns:a16="http://schemas.microsoft.com/office/drawing/2014/main" id="{CA704673-35CE-4B83-8009-84481F2C28D2}"/>
              </a:ext>
            </a:extLst>
          </p:cNvPr>
          <p:cNvSpPr>
            <a:spLocks noGrp="1"/>
          </p:cNvSpPr>
          <p:nvPr>
            <p:ph type="title"/>
          </p:nvPr>
        </p:nvSpPr>
        <p:spPr>
          <a:xfrm>
            <a:off x="251520" y="188640"/>
            <a:ext cx="8712968" cy="648072"/>
          </a:xfrm>
        </p:spPr>
        <p:txBody>
          <a:bodyPr>
            <a:normAutofit fontScale="90000"/>
          </a:bodyPr>
          <a:lstStyle/>
          <a:p>
            <a:pPr algn="ctr"/>
            <a:r>
              <a:rPr lang="tr-TR" b="1" dirty="0">
                <a:solidFill>
                  <a:schemeClr val="bg1"/>
                </a:solidFill>
              </a:rPr>
              <a:t>ZİLYETLİK TÜRLERİ I</a:t>
            </a:r>
          </a:p>
        </p:txBody>
      </p:sp>
    </p:spTree>
    <p:extLst>
      <p:ext uri="{BB962C8B-B14F-4D97-AF65-F5344CB8AC3E}">
        <p14:creationId xmlns:p14="http://schemas.microsoft.com/office/powerpoint/2010/main" val="1976941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FCE958-B5FD-B0BB-F1A6-095FB168FD7D}"/>
            </a:ext>
          </a:extLst>
        </p:cNvPr>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D62BD801-26BB-4297-52BC-DF4A6E31AD2D}"/>
              </a:ext>
            </a:extLst>
          </p:cNvPr>
          <p:cNvSpPr>
            <a:spLocks noGrp="1"/>
          </p:cNvSpPr>
          <p:nvPr>
            <p:ph idx="1"/>
          </p:nvPr>
        </p:nvSpPr>
        <p:spPr>
          <a:xfrm>
            <a:off x="251520" y="980728"/>
            <a:ext cx="8712968" cy="5616624"/>
          </a:xfrm>
        </p:spPr>
        <p:txBody>
          <a:bodyPr>
            <a:normAutofit/>
          </a:bodyPr>
          <a:lstStyle/>
          <a:p>
            <a:pPr algn="just">
              <a:spcAft>
                <a:spcPts val="600"/>
              </a:spcAft>
            </a:pPr>
            <a:r>
              <a:rPr lang="tr-TR" sz="2400" b="1" spc="20" dirty="0">
                <a:solidFill>
                  <a:srgbClr val="C00000"/>
                </a:solidFill>
                <a:ea typeface="Times New Roman" panose="02020603050405020304" pitchFamily="18" charset="0"/>
              </a:rPr>
              <a:t>Haklı Zilyet- Haksız Zilyet</a:t>
            </a:r>
            <a:endParaRPr lang="tr-TR" sz="2400" b="1" spc="20" dirty="0">
              <a:solidFill>
                <a:srgbClr val="C00000"/>
              </a:solidFill>
              <a:effectLst/>
              <a:ea typeface="Times New Roman" panose="02020603050405020304" pitchFamily="18" charset="0"/>
            </a:endParaRPr>
          </a:p>
          <a:p>
            <a:pPr marL="540000" algn="just">
              <a:spcAft>
                <a:spcPts val="600"/>
              </a:spcAft>
              <a:buFont typeface="Wingdings" panose="05000000000000000000" pitchFamily="2" charset="2"/>
              <a:buChar char="Ø"/>
            </a:pPr>
            <a:r>
              <a:rPr lang="tr-TR" sz="2400" spc="20" dirty="0"/>
              <a:t>Zilyetliği bir hakka dayanan zilyet haklı  zilyet; zilyetliği bir hakka dayanmayan zilyet haksız zilyet. Zamanaşımı ile aynî hak kazanımında önemli </a:t>
            </a:r>
          </a:p>
          <a:p>
            <a:pPr algn="just">
              <a:spcAft>
                <a:spcPts val="600"/>
              </a:spcAft>
            </a:pPr>
            <a:r>
              <a:rPr lang="tr-TR" sz="2400" b="1" dirty="0">
                <a:solidFill>
                  <a:srgbClr val="C00000"/>
                </a:solidFill>
              </a:rPr>
              <a:t>İyiniyetli Zilyet – </a:t>
            </a:r>
            <a:r>
              <a:rPr lang="tr-TR" sz="2400" b="1" dirty="0" err="1">
                <a:solidFill>
                  <a:srgbClr val="C00000"/>
                </a:solidFill>
              </a:rPr>
              <a:t>Kötüniyetli</a:t>
            </a:r>
            <a:r>
              <a:rPr lang="tr-TR" sz="2400" b="1" dirty="0">
                <a:solidFill>
                  <a:srgbClr val="C00000"/>
                </a:solidFill>
              </a:rPr>
              <a:t> Zilyet</a:t>
            </a:r>
          </a:p>
          <a:p>
            <a:pPr marL="540000" algn="just">
              <a:spcAft>
                <a:spcPts val="600"/>
              </a:spcAft>
              <a:buFont typeface="Wingdings" panose="05000000000000000000" pitchFamily="2" charset="2"/>
              <a:buChar char="Ø"/>
            </a:pPr>
            <a:r>
              <a:rPr lang="tr-TR" sz="2400" spc="20" dirty="0"/>
              <a:t>Zilyetliğinin haklı bir nedene dayanmadığını bilmeyen veya bilmesi gerekmeyen zilyet iyiniyetli zilyet; zilyetliği elde ederken mevcut olan eksiklik veya sakatlıkları bilen ya da gereken özeni gösterseydi öğrenebilecek olan zilyet. zamanaşımı ile aynî hak kazanımı, malın ve semerelerin iadesinin kapsamını belirlemede önem taşımakta</a:t>
            </a:r>
          </a:p>
        </p:txBody>
      </p:sp>
      <p:sp>
        <p:nvSpPr>
          <p:cNvPr id="3" name="Başlık 2">
            <a:extLst>
              <a:ext uri="{FF2B5EF4-FFF2-40B4-BE49-F238E27FC236}">
                <a16:creationId xmlns:a16="http://schemas.microsoft.com/office/drawing/2014/main" id="{B8FD67CE-5EAB-3BAB-956F-3FC8BF246279}"/>
              </a:ext>
            </a:extLst>
          </p:cNvPr>
          <p:cNvSpPr>
            <a:spLocks noGrp="1"/>
          </p:cNvSpPr>
          <p:nvPr>
            <p:ph type="title"/>
          </p:nvPr>
        </p:nvSpPr>
        <p:spPr>
          <a:xfrm>
            <a:off x="179512" y="188640"/>
            <a:ext cx="8784976" cy="792088"/>
          </a:xfrm>
        </p:spPr>
        <p:txBody>
          <a:bodyPr>
            <a:normAutofit/>
          </a:bodyPr>
          <a:lstStyle/>
          <a:p>
            <a:pPr algn="ctr"/>
            <a:r>
              <a:rPr lang="tr-TR" b="1" dirty="0">
                <a:solidFill>
                  <a:schemeClr val="bg1"/>
                </a:solidFill>
              </a:rPr>
              <a:t>ZİLYETLİK TÜRLERİ II</a:t>
            </a:r>
          </a:p>
        </p:txBody>
      </p:sp>
    </p:spTree>
    <p:extLst>
      <p:ext uri="{BB962C8B-B14F-4D97-AF65-F5344CB8AC3E}">
        <p14:creationId xmlns:p14="http://schemas.microsoft.com/office/powerpoint/2010/main" val="221676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E788C056-ACEF-42EE-A725-BA93D6DE1D5E}"/>
              </a:ext>
            </a:extLst>
          </p:cNvPr>
          <p:cNvSpPr>
            <a:spLocks noGrp="1"/>
          </p:cNvSpPr>
          <p:nvPr>
            <p:ph idx="1"/>
          </p:nvPr>
        </p:nvSpPr>
        <p:spPr>
          <a:xfrm>
            <a:off x="251520" y="908720"/>
            <a:ext cx="8712968" cy="5760640"/>
          </a:xfrm>
        </p:spPr>
        <p:txBody>
          <a:bodyPr>
            <a:normAutofit lnSpcReduction="10000"/>
          </a:bodyPr>
          <a:lstStyle/>
          <a:p>
            <a:pPr algn="just">
              <a:spcBef>
                <a:spcPts val="0"/>
              </a:spcBef>
            </a:pPr>
            <a:r>
              <a:rPr lang="tr-TR" sz="2200" dirty="0">
                <a:solidFill>
                  <a:schemeClr val="tx2"/>
                </a:solidFill>
                <a:ea typeface="Times New Roman" panose="02020603050405020304" pitchFamily="18" charset="0"/>
              </a:rPr>
              <a:t>Kural, zilyetliğin f</a:t>
            </a:r>
            <a:r>
              <a:rPr lang="tr-TR" sz="2200" dirty="0">
                <a:solidFill>
                  <a:schemeClr val="tx2"/>
                </a:solidFill>
                <a:effectLst/>
                <a:ea typeface="Times New Roman" panose="02020603050405020304" pitchFamily="18" charset="0"/>
              </a:rPr>
              <a:t>iili egemenlik ve irade (</a:t>
            </a:r>
            <a:r>
              <a:rPr lang="tr-TR" sz="2200" dirty="0" err="1">
                <a:solidFill>
                  <a:schemeClr val="tx2"/>
                </a:solidFill>
                <a:effectLst/>
                <a:ea typeface="Times New Roman" panose="02020603050405020304" pitchFamily="18" charset="0"/>
              </a:rPr>
              <a:t>corpore</a:t>
            </a:r>
            <a:r>
              <a:rPr lang="tr-TR" sz="2200" dirty="0">
                <a:solidFill>
                  <a:schemeClr val="tx2"/>
                </a:solidFill>
                <a:effectLst/>
                <a:ea typeface="Times New Roman" panose="02020603050405020304" pitchFamily="18" charset="0"/>
              </a:rPr>
              <a:t> et </a:t>
            </a:r>
            <a:r>
              <a:rPr lang="tr-TR" sz="2200" dirty="0" err="1">
                <a:solidFill>
                  <a:schemeClr val="tx2"/>
                </a:solidFill>
                <a:effectLst/>
                <a:ea typeface="Times New Roman" panose="02020603050405020304" pitchFamily="18" charset="0"/>
              </a:rPr>
              <a:t>animo</a:t>
            </a:r>
            <a:r>
              <a:rPr lang="tr-TR" sz="2200" dirty="0">
                <a:solidFill>
                  <a:schemeClr val="tx2"/>
                </a:solidFill>
                <a:effectLst/>
                <a:ea typeface="Times New Roman" panose="02020603050405020304" pitchFamily="18" charset="0"/>
              </a:rPr>
              <a:t>) ile kazanılması</a:t>
            </a:r>
          </a:p>
          <a:p>
            <a:pPr algn="just">
              <a:spcBef>
                <a:spcPts val="0"/>
              </a:spcBef>
            </a:pPr>
            <a:r>
              <a:rPr lang="tr-TR" sz="2200" b="1" dirty="0">
                <a:solidFill>
                  <a:srgbClr val="C00000"/>
                </a:solidFill>
              </a:rPr>
              <a:t>Aslen Kazanma: </a:t>
            </a:r>
            <a:r>
              <a:rPr lang="tr-TR" sz="2200" dirty="0">
                <a:solidFill>
                  <a:schemeClr val="tx2"/>
                </a:solidFill>
              </a:rPr>
              <a:t>Kişinin maddi fiilleri ile zilyetliği elde etmesi. Hırsızın zilyetliği, terk edilen mal, sahipsiz mal üzerindeki zilyetlik</a:t>
            </a:r>
          </a:p>
          <a:p>
            <a:pPr algn="just">
              <a:spcBef>
                <a:spcPts val="0"/>
              </a:spcBef>
            </a:pPr>
            <a:r>
              <a:rPr lang="tr-TR" sz="2200" b="1" dirty="0">
                <a:solidFill>
                  <a:srgbClr val="C00000"/>
                </a:solidFill>
              </a:rPr>
              <a:t>Devren Kazanma: </a:t>
            </a:r>
            <a:r>
              <a:rPr lang="tr-TR" sz="2200" dirty="0">
                <a:solidFill>
                  <a:schemeClr val="tx2"/>
                </a:solidFill>
              </a:rPr>
              <a:t>Önceki zilyedin irade ve fiilleriyle zilyetliğin elde edilmesi. Bir hukuki işlemin varlığı, hukuki işlem yapma iradesinin varlığı gerekli</a:t>
            </a:r>
          </a:p>
          <a:p>
            <a:pPr algn="just">
              <a:spcBef>
                <a:spcPts val="0"/>
              </a:spcBef>
            </a:pPr>
            <a:r>
              <a:rPr lang="tr-TR" sz="2200" b="1" dirty="0">
                <a:solidFill>
                  <a:srgbClr val="C00000"/>
                </a:solidFill>
                <a:effectLst/>
                <a:ea typeface="Times New Roman" panose="02020603050405020304" pitchFamily="18" charset="0"/>
              </a:rPr>
              <a:t>Teslim suretiyle devren kazanma:</a:t>
            </a:r>
          </a:p>
          <a:p>
            <a:pPr marL="540000" algn="just">
              <a:spcBef>
                <a:spcPts val="0"/>
              </a:spcBef>
              <a:buFont typeface="Wingdings" panose="05000000000000000000" pitchFamily="2" charset="2"/>
              <a:buChar char="Ø"/>
            </a:pPr>
            <a:r>
              <a:rPr lang="tr-TR" sz="2200" b="1" dirty="0">
                <a:solidFill>
                  <a:srgbClr val="C00000"/>
                </a:solidFill>
                <a:effectLst/>
                <a:ea typeface="Times New Roman" panose="02020603050405020304" pitchFamily="18" charset="0"/>
              </a:rPr>
              <a:t>Malın kazanana fiilen teslim edilmesi: </a:t>
            </a:r>
            <a:r>
              <a:rPr lang="tr-TR" sz="2200" dirty="0">
                <a:solidFill>
                  <a:schemeClr val="tx2"/>
                </a:solidFill>
              </a:rPr>
              <a:t>Taşınırın zilyetliği kazanacak kişinin eline verilmesi; zilyetliği devralacak kimsenin taşınmaza ayak basması</a:t>
            </a:r>
          </a:p>
          <a:p>
            <a:pPr marL="540000" algn="just">
              <a:spcBef>
                <a:spcPts val="0"/>
              </a:spcBef>
              <a:buFont typeface="Wingdings" panose="05000000000000000000" pitchFamily="2" charset="2"/>
              <a:buChar char="Ø"/>
            </a:pPr>
            <a:r>
              <a:rPr lang="tr-TR" sz="2200" b="1" dirty="0">
                <a:solidFill>
                  <a:srgbClr val="C00000"/>
                </a:solidFill>
              </a:rPr>
              <a:t>Malı temsil eden aracın teslimi: </a:t>
            </a:r>
            <a:r>
              <a:rPr lang="tr-TR" sz="2200" dirty="0">
                <a:solidFill>
                  <a:schemeClr val="tx2"/>
                </a:solidFill>
              </a:rPr>
              <a:t>fiziksel olarak kolaylıkla taşınamayan şeyler için  onu temsil eden, ona ulaşmayı sağlayan vasıtanın teslimi</a:t>
            </a:r>
          </a:p>
          <a:p>
            <a:pPr marL="540000" algn="just">
              <a:spcBef>
                <a:spcPts val="0"/>
              </a:spcBef>
              <a:buFont typeface="Wingdings" panose="05000000000000000000" pitchFamily="2" charset="2"/>
              <a:buChar char="Ø"/>
            </a:pPr>
            <a:r>
              <a:rPr lang="tr-TR" sz="2200" b="1" dirty="0">
                <a:solidFill>
                  <a:srgbClr val="C00000"/>
                </a:solidFill>
                <a:ea typeface="Times New Roman" panose="02020603050405020304" pitchFamily="18" charset="0"/>
              </a:rPr>
              <a:t>Zi</a:t>
            </a:r>
            <a:r>
              <a:rPr lang="tr-TR" sz="2200" b="1" dirty="0">
                <a:solidFill>
                  <a:srgbClr val="C00000"/>
                </a:solidFill>
                <a:effectLst/>
                <a:ea typeface="Times New Roman" panose="02020603050405020304" pitchFamily="18" charset="0"/>
              </a:rPr>
              <a:t>lyetlik anlaşması (Roma hukuku ifadesiyle uzun elden teslim): </a:t>
            </a:r>
            <a:r>
              <a:rPr lang="tr-TR" sz="2200" dirty="0">
                <a:solidFill>
                  <a:schemeClr val="tx2"/>
                </a:solidFill>
                <a:effectLst/>
                <a:ea typeface="Times New Roman" panose="02020603050405020304" pitchFamily="18" charset="0"/>
              </a:rPr>
              <a:t>Eşyanın zilyetliği kazananın iradesiyle fiili egemenlik kurabileceği bir yere konulması veya egemenlik kurulabilecek bir yerde bulunması</a:t>
            </a:r>
          </a:p>
          <a:p>
            <a:pPr marL="540000" algn="just">
              <a:spcBef>
                <a:spcPts val="0"/>
              </a:spcBef>
              <a:buFont typeface="Wingdings" panose="05000000000000000000" pitchFamily="2" charset="2"/>
              <a:buChar char="Ø"/>
            </a:pPr>
            <a:endParaRPr lang="tr-TR" sz="2200" dirty="0">
              <a:solidFill>
                <a:schemeClr val="tx2"/>
              </a:solidFill>
            </a:endParaRPr>
          </a:p>
          <a:p>
            <a:pPr algn="just"/>
            <a:endParaRPr lang="tr-TR" sz="2200" dirty="0">
              <a:effectLst/>
              <a:ea typeface="Times New Roman" panose="02020603050405020304" pitchFamily="18" charset="0"/>
            </a:endParaRPr>
          </a:p>
          <a:p>
            <a:pPr algn="just"/>
            <a:endParaRPr lang="tr-TR" sz="2200" dirty="0">
              <a:effectLst/>
              <a:ea typeface="Times New Roman" panose="02020603050405020304" pitchFamily="18" charset="0"/>
            </a:endParaRPr>
          </a:p>
          <a:p>
            <a:pPr algn="just"/>
            <a:endParaRPr lang="tr-TR" sz="1900" dirty="0"/>
          </a:p>
          <a:p>
            <a:pPr algn="just"/>
            <a:endParaRPr lang="tr-TR" sz="1900" dirty="0"/>
          </a:p>
          <a:p>
            <a:pPr algn="just"/>
            <a:endParaRPr lang="tr-TR" sz="2000" dirty="0"/>
          </a:p>
        </p:txBody>
      </p:sp>
      <p:sp>
        <p:nvSpPr>
          <p:cNvPr id="3" name="Başlık 2">
            <a:extLst>
              <a:ext uri="{FF2B5EF4-FFF2-40B4-BE49-F238E27FC236}">
                <a16:creationId xmlns:a16="http://schemas.microsoft.com/office/drawing/2014/main" id="{CA704673-35CE-4B83-8009-84481F2C28D2}"/>
              </a:ext>
            </a:extLst>
          </p:cNvPr>
          <p:cNvSpPr>
            <a:spLocks noGrp="1"/>
          </p:cNvSpPr>
          <p:nvPr>
            <p:ph type="title"/>
          </p:nvPr>
        </p:nvSpPr>
        <p:spPr>
          <a:xfrm>
            <a:off x="107504" y="188640"/>
            <a:ext cx="8856984" cy="648072"/>
          </a:xfrm>
        </p:spPr>
        <p:txBody>
          <a:bodyPr>
            <a:normAutofit/>
          </a:bodyPr>
          <a:lstStyle/>
          <a:p>
            <a:pPr algn="ctr"/>
            <a:r>
              <a:rPr lang="tr-TR" sz="3200" b="1" dirty="0">
                <a:solidFill>
                  <a:schemeClr val="bg1"/>
                </a:solidFill>
              </a:rPr>
              <a:t>ZİLYETLİĞİN KAZANILMASI I</a:t>
            </a:r>
          </a:p>
        </p:txBody>
      </p:sp>
    </p:spTree>
    <p:extLst>
      <p:ext uri="{BB962C8B-B14F-4D97-AF65-F5344CB8AC3E}">
        <p14:creationId xmlns:p14="http://schemas.microsoft.com/office/powerpoint/2010/main" val="1438591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D0F207-0EE4-8A2D-D02A-AC2057198D3E}"/>
            </a:ext>
          </a:extLst>
        </p:cNvPr>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86E152F2-16A7-6636-18BF-7AF7DCB65965}"/>
              </a:ext>
            </a:extLst>
          </p:cNvPr>
          <p:cNvSpPr>
            <a:spLocks noGrp="1"/>
          </p:cNvSpPr>
          <p:nvPr>
            <p:ph idx="1"/>
          </p:nvPr>
        </p:nvSpPr>
        <p:spPr>
          <a:xfrm>
            <a:off x="107504" y="836712"/>
            <a:ext cx="8856984" cy="5832648"/>
          </a:xfrm>
        </p:spPr>
        <p:txBody>
          <a:bodyPr>
            <a:normAutofit/>
          </a:bodyPr>
          <a:lstStyle/>
          <a:p>
            <a:pPr algn="just">
              <a:spcBef>
                <a:spcPts val="0"/>
              </a:spcBef>
            </a:pPr>
            <a:r>
              <a:rPr lang="tr-TR" sz="2400" b="1" dirty="0">
                <a:solidFill>
                  <a:srgbClr val="C00000"/>
                </a:solidFill>
                <a:ea typeface="Times New Roman" panose="02020603050405020304" pitchFamily="18" charset="0"/>
              </a:rPr>
              <a:t>Teslim olmaksızın devren kazanma: </a:t>
            </a:r>
            <a:r>
              <a:rPr lang="tr-TR" sz="2400" dirty="0">
                <a:solidFill>
                  <a:schemeClr val="tx2"/>
                </a:solidFill>
              </a:rPr>
              <a:t>Fiili egemenliğin değişmediği, zilyetliğin dayanak ve niteliğinin değiştiği durumların ifadesi</a:t>
            </a:r>
          </a:p>
          <a:p>
            <a:pPr marL="540000" algn="just">
              <a:spcBef>
                <a:spcPts val="0"/>
              </a:spcBef>
              <a:buFont typeface="Wingdings" panose="05000000000000000000" pitchFamily="2" charset="2"/>
              <a:buChar char="Ø"/>
            </a:pPr>
            <a:r>
              <a:rPr lang="tr-TR" sz="2400" b="1" dirty="0">
                <a:solidFill>
                  <a:srgbClr val="C00000"/>
                </a:solidFill>
                <a:ea typeface="Times New Roman" panose="02020603050405020304" pitchFamily="18" charset="0"/>
              </a:rPr>
              <a:t>Kısa elden teslim: </a:t>
            </a:r>
            <a:r>
              <a:rPr lang="tr-TR" sz="2400" dirty="0">
                <a:solidFill>
                  <a:schemeClr val="tx2"/>
                </a:solidFill>
                <a:ea typeface="Times New Roman" panose="02020603050405020304" pitchFamily="18" charset="0"/>
              </a:rPr>
              <a:t>E</a:t>
            </a:r>
            <a:r>
              <a:rPr lang="tr-TR" sz="2400" dirty="0">
                <a:solidFill>
                  <a:schemeClr val="tx2"/>
                </a:solidFill>
                <a:effectLst/>
                <a:ea typeface="Times New Roman" panose="02020603050405020304" pitchFamily="18" charset="0"/>
              </a:rPr>
              <a:t>şyayı sınırlı bir ayni hak ya da kişisel hakka dayanarak elinde tutan </a:t>
            </a:r>
            <a:r>
              <a:rPr lang="tr-TR" sz="2400" dirty="0" err="1">
                <a:solidFill>
                  <a:schemeClr val="tx2"/>
                </a:solidFill>
                <a:effectLst/>
                <a:ea typeface="Times New Roman" panose="02020603050405020304" pitchFamily="18" charset="0"/>
              </a:rPr>
              <a:t>fer’i</a:t>
            </a:r>
            <a:r>
              <a:rPr lang="tr-TR" sz="2400" dirty="0">
                <a:solidFill>
                  <a:schemeClr val="tx2"/>
                </a:solidFill>
                <a:effectLst/>
                <a:ea typeface="Times New Roman" panose="02020603050405020304" pitchFamily="18" charset="0"/>
              </a:rPr>
              <a:t> zilyede (Roma’da </a:t>
            </a:r>
            <a:r>
              <a:rPr lang="tr-TR" sz="2400" dirty="0" err="1">
                <a:solidFill>
                  <a:schemeClr val="tx2"/>
                </a:solidFill>
                <a:effectLst/>
                <a:ea typeface="Times New Roman" panose="02020603050405020304" pitchFamily="18" charset="0"/>
              </a:rPr>
              <a:t>vazülyede</a:t>
            </a:r>
            <a:r>
              <a:rPr lang="tr-TR" sz="2400" dirty="0">
                <a:solidFill>
                  <a:schemeClr val="tx2"/>
                </a:solidFill>
                <a:effectLst/>
                <a:ea typeface="Times New Roman" panose="02020603050405020304" pitchFamily="18" charset="0"/>
              </a:rPr>
              <a:t>), o eşyanın asli zilyetliğinin (yani mülkiyetin) bir hukuki işlemle devri. Ariyet konusu kölenin bağışlanması gibi.</a:t>
            </a:r>
          </a:p>
          <a:p>
            <a:pPr marL="540000" algn="just">
              <a:spcBef>
                <a:spcPts val="0"/>
              </a:spcBef>
              <a:buFont typeface="Wingdings" panose="05000000000000000000" pitchFamily="2" charset="2"/>
              <a:buChar char="Ø"/>
            </a:pPr>
            <a:r>
              <a:rPr lang="tr-TR" sz="2400" b="1" dirty="0">
                <a:solidFill>
                  <a:srgbClr val="C00000"/>
                </a:solidFill>
              </a:rPr>
              <a:t>Hükmen teslim: </a:t>
            </a:r>
            <a:r>
              <a:rPr lang="tr-TR" sz="2400" dirty="0">
                <a:solidFill>
                  <a:schemeClr val="tx2"/>
                </a:solidFill>
              </a:rPr>
              <a:t>Şeyin asli ve dolaylı zilyetliğini devreden kimsenin, o şeyin feri ve dolaysız zilyetliğini (Roma’da </a:t>
            </a:r>
            <a:r>
              <a:rPr lang="tr-TR" sz="2400" dirty="0" err="1">
                <a:solidFill>
                  <a:schemeClr val="tx2"/>
                </a:solidFill>
              </a:rPr>
              <a:t>vazülyetliğini</a:t>
            </a:r>
            <a:r>
              <a:rPr lang="tr-TR" sz="2400" dirty="0">
                <a:solidFill>
                  <a:schemeClr val="tx2"/>
                </a:solidFill>
              </a:rPr>
              <a:t>) özel bir sebeple elinde tutmaya devam etmesi.  Malikin sattığı evde iki yıl süreyle kira sözleşmesiyle oturmaya devam etmesi gibi.</a:t>
            </a:r>
          </a:p>
          <a:p>
            <a:pPr marL="540000" algn="just">
              <a:spcBef>
                <a:spcPts val="0"/>
              </a:spcBef>
              <a:buFont typeface="Wingdings" panose="05000000000000000000" pitchFamily="2" charset="2"/>
              <a:buChar char="Ø"/>
            </a:pPr>
            <a:endParaRPr lang="tr-TR" sz="2400" dirty="0">
              <a:solidFill>
                <a:schemeClr val="tx2"/>
              </a:solidFill>
            </a:endParaRPr>
          </a:p>
          <a:p>
            <a:pPr algn="just"/>
            <a:endParaRPr lang="tr-TR" sz="2400" dirty="0">
              <a:effectLst/>
              <a:ea typeface="Times New Roman" panose="02020603050405020304" pitchFamily="18" charset="0"/>
            </a:endParaRPr>
          </a:p>
          <a:p>
            <a:pPr algn="just"/>
            <a:endParaRPr lang="tr-TR" sz="1900" dirty="0">
              <a:effectLst/>
              <a:ea typeface="Times New Roman" panose="02020603050405020304" pitchFamily="18" charset="0"/>
            </a:endParaRPr>
          </a:p>
          <a:p>
            <a:pPr algn="just"/>
            <a:endParaRPr lang="tr-TR" sz="1900" dirty="0"/>
          </a:p>
          <a:p>
            <a:pPr algn="just"/>
            <a:endParaRPr lang="tr-TR" sz="1900" dirty="0"/>
          </a:p>
          <a:p>
            <a:pPr algn="just"/>
            <a:endParaRPr lang="tr-TR" sz="2000" dirty="0"/>
          </a:p>
        </p:txBody>
      </p:sp>
      <p:sp>
        <p:nvSpPr>
          <p:cNvPr id="3" name="Başlık 2">
            <a:extLst>
              <a:ext uri="{FF2B5EF4-FFF2-40B4-BE49-F238E27FC236}">
                <a16:creationId xmlns:a16="http://schemas.microsoft.com/office/drawing/2014/main" id="{29135EED-C12B-1F82-7DB2-2F697F0E6201}"/>
              </a:ext>
            </a:extLst>
          </p:cNvPr>
          <p:cNvSpPr>
            <a:spLocks noGrp="1"/>
          </p:cNvSpPr>
          <p:nvPr>
            <p:ph type="title"/>
          </p:nvPr>
        </p:nvSpPr>
        <p:spPr>
          <a:xfrm>
            <a:off x="251520" y="188640"/>
            <a:ext cx="8712968" cy="648072"/>
          </a:xfrm>
        </p:spPr>
        <p:txBody>
          <a:bodyPr>
            <a:normAutofit/>
          </a:bodyPr>
          <a:lstStyle/>
          <a:p>
            <a:pPr algn="ctr"/>
            <a:r>
              <a:rPr lang="tr-TR" sz="3200" b="1" dirty="0">
                <a:solidFill>
                  <a:schemeClr val="bg1"/>
                </a:solidFill>
              </a:rPr>
              <a:t>ZİLYETLİĞİN KAZANILMASI II</a:t>
            </a:r>
          </a:p>
        </p:txBody>
      </p:sp>
    </p:spTree>
    <p:extLst>
      <p:ext uri="{BB962C8B-B14F-4D97-AF65-F5344CB8AC3E}">
        <p14:creationId xmlns:p14="http://schemas.microsoft.com/office/powerpoint/2010/main" val="24579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E788C056-ACEF-42EE-A725-BA93D6DE1D5E}"/>
              </a:ext>
            </a:extLst>
          </p:cNvPr>
          <p:cNvSpPr>
            <a:spLocks noGrp="1"/>
          </p:cNvSpPr>
          <p:nvPr>
            <p:ph idx="1"/>
          </p:nvPr>
        </p:nvSpPr>
        <p:spPr>
          <a:xfrm>
            <a:off x="251520" y="836712"/>
            <a:ext cx="8712968" cy="5760640"/>
          </a:xfrm>
        </p:spPr>
        <p:txBody>
          <a:bodyPr>
            <a:normAutofit/>
          </a:bodyPr>
          <a:lstStyle/>
          <a:p>
            <a:pPr algn="just"/>
            <a:r>
              <a:rPr lang="tr-TR" sz="2200" dirty="0">
                <a:solidFill>
                  <a:schemeClr val="tx2"/>
                </a:solidFill>
                <a:effectLst/>
                <a:ea typeface="Times New Roman" panose="02020603050405020304" pitchFamily="18" charset="0"/>
              </a:rPr>
              <a:t>Zilyetlik ya fiili egemenliğin sona ermesi ya da zilyetlik iradesinin sona ermesiyle kaybedilir</a:t>
            </a:r>
          </a:p>
          <a:p>
            <a:pPr algn="just"/>
            <a:r>
              <a:rPr lang="tr-TR" sz="2200" dirty="0">
                <a:solidFill>
                  <a:schemeClr val="tx2"/>
                </a:solidFill>
                <a:effectLst/>
                <a:ea typeface="Times New Roman" panose="02020603050405020304" pitchFamily="18" charset="0"/>
              </a:rPr>
              <a:t>Denizde yüzüğünü kaybeden kimse fiili egemenliği kaybettiği için zilyetliği kaybeder</a:t>
            </a:r>
          </a:p>
          <a:p>
            <a:pPr algn="just"/>
            <a:r>
              <a:rPr lang="tr-TR" sz="2200" dirty="0">
                <a:solidFill>
                  <a:schemeClr val="tx2"/>
                </a:solidFill>
              </a:rPr>
              <a:t>Mülkiyet ile farkı burada: Denizde kaybolan yüzük bir hafta sonra sahilde bulundu, kaybeden mülkiyet hakkına dayanarak alır</a:t>
            </a:r>
          </a:p>
          <a:p>
            <a:pPr algn="just"/>
            <a:r>
              <a:rPr lang="tr-TR" sz="2200" dirty="0">
                <a:solidFill>
                  <a:schemeClr val="tx2"/>
                </a:solidFill>
              </a:rPr>
              <a:t>Zilyedin eşyayı geçici olarak kullanmaması, zilyetliği kaybettirmez, zilyetlik irade ile devam eder. Yazlık evin kış boyu kullanılmaması, zilyetliğin kaybı sonucunu doğurmaz. Terk etmek niyetiyle değil geri dönmek niyetiyle şeyden uzaklaşılma söz konusu</a:t>
            </a:r>
          </a:p>
          <a:p>
            <a:pPr algn="just"/>
            <a:r>
              <a:rPr lang="tr-TR" sz="2200" dirty="0">
                <a:solidFill>
                  <a:schemeClr val="tx2"/>
                </a:solidFill>
              </a:rPr>
              <a:t>Kaçak köle, kaçak olarak kaldığı sürece efendinin köle üzerindeki zilyetliği sadece iradeyle (solo </a:t>
            </a:r>
            <a:r>
              <a:rPr lang="tr-TR" sz="2200" dirty="0" err="1">
                <a:solidFill>
                  <a:schemeClr val="tx2"/>
                </a:solidFill>
              </a:rPr>
              <a:t>animo</a:t>
            </a:r>
            <a:r>
              <a:rPr lang="tr-TR" sz="2200" dirty="0">
                <a:solidFill>
                  <a:schemeClr val="tx2"/>
                </a:solidFill>
              </a:rPr>
              <a:t>) devam eder</a:t>
            </a:r>
          </a:p>
          <a:p>
            <a:pPr algn="just"/>
            <a:r>
              <a:rPr lang="tr-TR" sz="2200" dirty="0">
                <a:solidFill>
                  <a:schemeClr val="tx2"/>
                </a:solidFill>
              </a:rPr>
              <a:t>Kaçak köle üzerinde bir başkası malik olma niyetiyle fiili egemenlik kurmasıyla birlikte zilyetlik kaybedilir, mülkiyet hakkı devam eder</a:t>
            </a:r>
            <a:endParaRPr lang="tr-TR" sz="2200" dirty="0"/>
          </a:p>
        </p:txBody>
      </p:sp>
      <p:sp>
        <p:nvSpPr>
          <p:cNvPr id="3" name="Başlık 2">
            <a:extLst>
              <a:ext uri="{FF2B5EF4-FFF2-40B4-BE49-F238E27FC236}">
                <a16:creationId xmlns:a16="http://schemas.microsoft.com/office/drawing/2014/main" id="{CA704673-35CE-4B83-8009-84481F2C28D2}"/>
              </a:ext>
            </a:extLst>
          </p:cNvPr>
          <p:cNvSpPr>
            <a:spLocks noGrp="1"/>
          </p:cNvSpPr>
          <p:nvPr>
            <p:ph type="title"/>
          </p:nvPr>
        </p:nvSpPr>
        <p:spPr>
          <a:xfrm>
            <a:off x="251520" y="188640"/>
            <a:ext cx="8712968" cy="648072"/>
          </a:xfrm>
        </p:spPr>
        <p:txBody>
          <a:bodyPr>
            <a:normAutofit fontScale="90000"/>
          </a:bodyPr>
          <a:lstStyle/>
          <a:p>
            <a:pPr algn="ctr"/>
            <a:r>
              <a:rPr lang="tr-TR" b="1" dirty="0">
                <a:solidFill>
                  <a:schemeClr val="bg1"/>
                </a:solidFill>
              </a:rPr>
              <a:t>ZİLYETLİĞİN KAYBI</a:t>
            </a:r>
          </a:p>
        </p:txBody>
      </p:sp>
    </p:spTree>
    <p:extLst>
      <p:ext uri="{BB962C8B-B14F-4D97-AF65-F5344CB8AC3E}">
        <p14:creationId xmlns:p14="http://schemas.microsoft.com/office/powerpoint/2010/main" val="2142911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E788C056-ACEF-42EE-A725-BA93D6DE1D5E}"/>
              </a:ext>
            </a:extLst>
          </p:cNvPr>
          <p:cNvSpPr>
            <a:spLocks noGrp="1"/>
          </p:cNvSpPr>
          <p:nvPr>
            <p:ph idx="1"/>
          </p:nvPr>
        </p:nvSpPr>
        <p:spPr>
          <a:xfrm>
            <a:off x="251520" y="764704"/>
            <a:ext cx="8712968" cy="5976664"/>
          </a:xfrm>
        </p:spPr>
        <p:txBody>
          <a:bodyPr>
            <a:normAutofit/>
          </a:bodyPr>
          <a:lstStyle/>
          <a:p>
            <a:pPr algn="just">
              <a:lnSpc>
                <a:spcPct val="110000"/>
              </a:lnSpc>
              <a:spcBef>
                <a:spcPts val="0"/>
              </a:spcBef>
            </a:pPr>
            <a:r>
              <a:rPr lang="tr-TR" sz="2100" dirty="0">
                <a:solidFill>
                  <a:schemeClr val="tx2"/>
                </a:solidFill>
              </a:rPr>
              <a:t>Zilyetlik, temelinde bir zilyetlik hakkının (</a:t>
            </a:r>
            <a:r>
              <a:rPr lang="tr-TR" sz="2100" dirty="0" err="1">
                <a:solidFill>
                  <a:schemeClr val="tx2"/>
                </a:solidFill>
              </a:rPr>
              <a:t>ius</a:t>
            </a:r>
            <a:r>
              <a:rPr lang="tr-TR" sz="2100" dirty="0">
                <a:solidFill>
                  <a:schemeClr val="tx2"/>
                </a:solidFill>
              </a:rPr>
              <a:t> </a:t>
            </a:r>
            <a:r>
              <a:rPr lang="tr-TR" sz="2100" dirty="0" err="1">
                <a:solidFill>
                  <a:schemeClr val="tx2"/>
                </a:solidFill>
              </a:rPr>
              <a:t>possidendi</a:t>
            </a:r>
            <a:r>
              <a:rPr lang="tr-TR" sz="2100" dirty="0">
                <a:solidFill>
                  <a:schemeClr val="tx2"/>
                </a:solidFill>
              </a:rPr>
              <a:t>) bulunup bulunmadığına bakılmaksızın korunur</a:t>
            </a:r>
          </a:p>
          <a:p>
            <a:pPr algn="just">
              <a:lnSpc>
                <a:spcPct val="110000"/>
              </a:lnSpc>
              <a:spcBef>
                <a:spcPts val="0"/>
              </a:spcBef>
            </a:pPr>
            <a:r>
              <a:rPr lang="tr-TR" sz="2100" dirty="0">
                <a:solidFill>
                  <a:schemeClr val="tx2"/>
                </a:solidFill>
              </a:rPr>
              <a:t>Zilyet, kuvvet kullanarak zilyetliğini koruyabilir. Meşru müdafaanın bir uygulaması</a:t>
            </a:r>
          </a:p>
          <a:p>
            <a:pPr algn="just">
              <a:lnSpc>
                <a:spcPct val="110000"/>
              </a:lnSpc>
              <a:spcBef>
                <a:spcPts val="0"/>
              </a:spcBef>
            </a:pPr>
            <a:r>
              <a:rPr lang="tr-TR" sz="2100" dirty="0">
                <a:solidFill>
                  <a:schemeClr val="tx2"/>
                </a:solidFill>
              </a:rPr>
              <a:t>Zilyetlik </a:t>
            </a:r>
            <a:r>
              <a:rPr lang="tr-TR" sz="2100" dirty="0" err="1">
                <a:solidFill>
                  <a:schemeClr val="tx2"/>
                </a:solidFill>
              </a:rPr>
              <a:t>praetor</a:t>
            </a:r>
            <a:r>
              <a:rPr lang="tr-TR" sz="2100" dirty="0">
                <a:solidFill>
                  <a:schemeClr val="tx2"/>
                </a:solidFill>
              </a:rPr>
              <a:t> </a:t>
            </a:r>
            <a:r>
              <a:rPr lang="tr-TR" sz="2100" dirty="0" err="1">
                <a:solidFill>
                  <a:schemeClr val="tx2"/>
                </a:solidFill>
              </a:rPr>
              <a:t>interdictum’larıyla</a:t>
            </a:r>
            <a:r>
              <a:rPr lang="tr-TR" sz="2100" dirty="0">
                <a:solidFill>
                  <a:schemeClr val="tx2"/>
                </a:solidFill>
              </a:rPr>
              <a:t> korunur</a:t>
            </a:r>
          </a:p>
          <a:p>
            <a:pPr algn="just">
              <a:lnSpc>
                <a:spcPct val="110000"/>
              </a:lnSpc>
              <a:spcBef>
                <a:spcPts val="0"/>
              </a:spcBef>
            </a:pPr>
            <a:r>
              <a:rPr lang="tr-TR" sz="2100" dirty="0">
                <a:solidFill>
                  <a:schemeClr val="tx2"/>
                </a:solidFill>
              </a:rPr>
              <a:t>Tarihsel temelini yıllık bir kira bedeli (</a:t>
            </a:r>
            <a:r>
              <a:rPr lang="tr-TR" sz="2100" dirty="0" err="1">
                <a:solidFill>
                  <a:schemeClr val="tx2"/>
                </a:solidFill>
              </a:rPr>
              <a:t>ager</a:t>
            </a:r>
            <a:r>
              <a:rPr lang="tr-TR" sz="2100" dirty="0">
                <a:solidFill>
                  <a:schemeClr val="tx2"/>
                </a:solidFill>
              </a:rPr>
              <a:t> </a:t>
            </a:r>
            <a:r>
              <a:rPr lang="tr-TR" sz="2100" dirty="0" err="1">
                <a:solidFill>
                  <a:schemeClr val="tx2"/>
                </a:solidFill>
              </a:rPr>
              <a:t>vectigalis</a:t>
            </a:r>
            <a:r>
              <a:rPr lang="tr-TR" sz="2100" dirty="0">
                <a:solidFill>
                  <a:schemeClr val="tx2"/>
                </a:solidFill>
              </a:rPr>
              <a:t>) karşılığında kamu topraklarını (</a:t>
            </a:r>
            <a:r>
              <a:rPr lang="tr-TR" sz="2100" dirty="0" err="1">
                <a:solidFill>
                  <a:schemeClr val="tx2"/>
                </a:solidFill>
              </a:rPr>
              <a:t>ager</a:t>
            </a:r>
            <a:r>
              <a:rPr lang="tr-TR" sz="2100" dirty="0">
                <a:solidFill>
                  <a:schemeClr val="tx2"/>
                </a:solidFill>
              </a:rPr>
              <a:t> </a:t>
            </a:r>
            <a:r>
              <a:rPr lang="tr-TR" sz="2100" dirty="0" err="1">
                <a:solidFill>
                  <a:schemeClr val="tx2"/>
                </a:solidFill>
              </a:rPr>
              <a:t>publicus</a:t>
            </a:r>
            <a:r>
              <a:rPr lang="tr-TR" sz="2100" dirty="0">
                <a:solidFill>
                  <a:schemeClr val="tx2"/>
                </a:solidFill>
              </a:rPr>
              <a:t>) işleyenleri korumak amacıyla tanınmış, sonra bütün zilyetlere teşmil edilmiş</a:t>
            </a:r>
          </a:p>
          <a:p>
            <a:pPr algn="just">
              <a:lnSpc>
                <a:spcPct val="110000"/>
              </a:lnSpc>
              <a:spcBef>
                <a:spcPts val="0"/>
              </a:spcBef>
            </a:pPr>
            <a:r>
              <a:rPr lang="tr-TR" sz="2100" dirty="0">
                <a:solidFill>
                  <a:schemeClr val="tx2"/>
                </a:solidFill>
              </a:rPr>
              <a:t>Gasp veya ihlal fiiline karşı </a:t>
            </a:r>
            <a:r>
              <a:rPr lang="tr-TR" sz="2100" dirty="0" err="1">
                <a:solidFill>
                  <a:schemeClr val="tx2"/>
                </a:solidFill>
              </a:rPr>
              <a:t>praetor</a:t>
            </a:r>
            <a:r>
              <a:rPr lang="tr-TR" sz="2100" dirty="0">
                <a:solidFill>
                  <a:schemeClr val="tx2"/>
                </a:solidFill>
              </a:rPr>
              <a:t> yasak koymakta, mala  dokunmama emrini vermekte</a:t>
            </a:r>
          </a:p>
          <a:p>
            <a:pPr algn="just">
              <a:lnSpc>
                <a:spcPct val="110000"/>
              </a:lnSpc>
              <a:spcBef>
                <a:spcPts val="0"/>
              </a:spcBef>
            </a:pPr>
            <a:r>
              <a:rPr lang="tr-TR" sz="2100" dirty="0">
                <a:solidFill>
                  <a:schemeClr val="tx2"/>
                </a:solidFill>
              </a:rPr>
              <a:t>Yargıç kararına gerek yok, </a:t>
            </a:r>
            <a:r>
              <a:rPr lang="tr-TR" sz="2100" dirty="0" err="1">
                <a:solidFill>
                  <a:schemeClr val="tx2"/>
                </a:solidFill>
              </a:rPr>
              <a:t>magistra</a:t>
            </a:r>
            <a:r>
              <a:rPr lang="tr-TR" sz="2100" dirty="0">
                <a:solidFill>
                  <a:schemeClr val="tx2"/>
                </a:solidFill>
              </a:rPr>
              <a:t> emri yeterli</a:t>
            </a:r>
          </a:p>
          <a:p>
            <a:pPr algn="just">
              <a:lnSpc>
                <a:spcPct val="110000"/>
              </a:lnSpc>
              <a:spcBef>
                <a:spcPts val="0"/>
              </a:spcBef>
            </a:pPr>
            <a:r>
              <a:rPr lang="tr-TR" sz="2100" dirty="0">
                <a:solidFill>
                  <a:schemeClr val="tx2"/>
                </a:solidFill>
              </a:rPr>
              <a:t>Hak durumunun araştırılmadığı, kısa, basit yargılama usulü</a:t>
            </a:r>
          </a:p>
          <a:p>
            <a:pPr algn="just">
              <a:lnSpc>
                <a:spcPct val="110000"/>
              </a:lnSpc>
              <a:spcBef>
                <a:spcPts val="0"/>
              </a:spcBef>
            </a:pPr>
            <a:r>
              <a:rPr lang="tr-TR" sz="2100" dirty="0">
                <a:solidFill>
                  <a:schemeClr val="tx2"/>
                </a:solidFill>
              </a:rPr>
              <a:t>zilyetliğin ihlalini önleyen </a:t>
            </a:r>
            <a:r>
              <a:rPr lang="tr-TR" sz="2100" dirty="0" err="1">
                <a:solidFill>
                  <a:schemeClr val="tx2"/>
                </a:solidFill>
              </a:rPr>
              <a:t>interdictum’lar</a:t>
            </a:r>
            <a:r>
              <a:rPr lang="tr-TR" sz="2100" dirty="0">
                <a:solidFill>
                  <a:schemeClr val="tx2"/>
                </a:solidFill>
              </a:rPr>
              <a:t> (</a:t>
            </a:r>
            <a:r>
              <a:rPr lang="tr-TR" sz="2100" dirty="0" err="1">
                <a:solidFill>
                  <a:schemeClr val="tx2"/>
                </a:solidFill>
              </a:rPr>
              <a:t>interdicta</a:t>
            </a:r>
            <a:r>
              <a:rPr lang="tr-TR" sz="2100" dirty="0">
                <a:solidFill>
                  <a:schemeClr val="tx2"/>
                </a:solidFill>
              </a:rPr>
              <a:t> </a:t>
            </a:r>
            <a:r>
              <a:rPr lang="tr-TR" sz="2100" dirty="0" err="1">
                <a:solidFill>
                  <a:schemeClr val="tx2"/>
                </a:solidFill>
              </a:rPr>
              <a:t>retinendae</a:t>
            </a:r>
            <a:r>
              <a:rPr lang="tr-TR" sz="2100" dirty="0">
                <a:solidFill>
                  <a:schemeClr val="tx2"/>
                </a:solidFill>
              </a:rPr>
              <a:t> </a:t>
            </a:r>
            <a:r>
              <a:rPr lang="tr-TR" sz="2100" dirty="0" err="1">
                <a:solidFill>
                  <a:schemeClr val="tx2"/>
                </a:solidFill>
              </a:rPr>
              <a:t>possessionis</a:t>
            </a:r>
            <a:r>
              <a:rPr lang="tr-TR" sz="2100" dirty="0">
                <a:solidFill>
                  <a:schemeClr val="tx2"/>
                </a:solidFill>
              </a:rPr>
              <a:t>)</a:t>
            </a:r>
          </a:p>
          <a:p>
            <a:pPr algn="just">
              <a:lnSpc>
                <a:spcPct val="110000"/>
              </a:lnSpc>
              <a:spcBef>
                <a:spcPts val="0"/>
              </a:spcBef>
            </a:pPr>
            <a:r>
              <a:rPr lang="tr-TR" sz="2100" dirty="0">
                <a:solidFill>
                  <a:schemeClr val="tx2"/>
                </a:solidFill>
              </a:rPr>
              <a:t>Kaybedilmiş zilyetliğin tekrar elde edilmesine yarayan </a:t>
            </a:r>
            <a:r>
              <a:rPr lang="tr-TR" sz="2100" dirty="0" err="1">
                <a:solidFill>
                  <a:schemeClr val="tx2"/>
                </a:solidFill>
              </a:rPr>
              <a:t>interdictum’lar</a:t>
            </a:r>
            <a:r>
              <a:rPr lang="tr-TR" sz="2100" dirty="0">
                <a:solidFill>
                  <a:schemeClr val="tx2"/>
                </a:solidFill>
              </a:rPr>
              <a:t> (</a:t>
            </a:r>
            <a:r>
              <a:rPr lang="tr-TR" sz="2100" dirty="0" err="1">
                <a:solidFill>
                  <a:schemeClr val="tx2"/>
                </a:solidFill>
              </a:rPr>
              <a:t>interdicta</a:t>
            </a:r>
            <a:r>
              <a:rPr lang="tr-TR" sz="2100" dirty="0">
                <a:solidFill>
                  <a:schemeClr val="tx2"/>
                </a:solidFill>
              </a:rPr>
              <a:t> </a:t>
            </a:r>
            <a:r>
              <a:rPr lang="tr-TR" sz="2100" dirty="0" err="1">
                <a:solidFill>
                  <a:schemeClr val="tx2"/>
                </a:solidFill>
              </a:rPr>
              <a:t>recuperandae</a:t>
            </a:r>
            <a:r>
              <a:rPr lang="tr-TR" sz="2100" dirty="0">
                <a:solidFill>
                  <a:schemeClr val="tx2"/>
                </a:solidFill>
              </a:rPr>
              <a:t> </a:t>
            </a:r>
            <a:r>
              <a:rPr lang="tr-TR" sz="2100" dirty="0" err="1">
                <a:solidFill>
                  <a:schemeClr val="tx2"/>
                </a:solidFill>
              </a:rPr>
              <a:t>possessinis</a:t>
            </a:r>
            <a:r>
              <a:rPr lang="tr-TR" sz="2100" dirty="0">
                <a:solidFill>
                  <a:schemeClr val="tx2"/>
                </a:solidFill>
              </a:rPr>
              <a:t>)</a:t>
            </a:r>
          </a:p>
          <a:p>
            <a:pPr algn="just"/>
            <a:endParaRPr lang="tr-TR" sz="2000" dirty="0">
              <a:solidFill>
                <a:schemeClr val="tx2"/>
              </a:solidFill>
            </a:endParaRPr>
          </a:p>
        </p:txBody>
      </p:sp>
      <p:sp>
        <p:nvSpPr>
          <p:cNvPr id="3" name="Başlık 2">
            <a:extLst>
              <a:ext uri="{FF2B5EF4-FFF2-40B4-BE49-F238E27FC236}">
                <a16:creationId xmlns:a16="http://schemas.microsoft.com/office/drawing/2014/main" id="{CA704673-35CE-4B83-8009-84481F2C28D2}"/>
              </a:ext>
            </a:extLst>
          </p:cNvPr>
          <p:cNvSpPr>
            <a:spLocks noGrp="1"/>
          </p:cNvSpPr>
          <p:nvPr>
            <p:ph type="title"/>
          </p:nvPr>
        </p:nvSpPr>
        <p:spPr>
          <a:xfrm>
            <a:off x="251520" y="188640"/>
            <a:ext cx="8712968" cy="648072"/>
          </a:xfrm>
        </p:spPr>
        <p:txBody>
          <a:bodyPr>
            <a:normAutofit fontScale="90000"/>
          </a:bodyPr>
          <a:lstStyle/>
          <a:p>
            <a:pPr algn="ctr"/>
            <a:r>
              <a:rPr lang="tr-TR" b="1" dirty="0">
                <a:solidFill>
                  <a:schemeClr val="bg1"/>
                </a:solidFill>
              </a:rPr>
              <a:t>ZİLYETLİĞİN KORUNMASI</a:t>
            </a:r>
          </a:p>
        </p:txBody>
      </p:sp>
    </p:spTree>
    <p:extLst>
      <p:ext uri="{BB962C8B-B14F-4D97-AF65-F5344CB8AC3E}">
        <p14:creationId xmlns:p14="http://schemas.microsoft.com/office/powerpoint/2010/main" val="3556131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0F617D3F-871D-4731-8219-C4F771C46D4D}"/>
              </a:ext>
            </a:extLst>
          </p:cNvPr>
          <p:cNvSpPr>
            <a:spLocks noGrp="1"/>
          </p:cNvSpPr>
          <p:nvPr>
            <p:ph idx="1"/>
          </p:nvPr>
        </p:nvSpPr>
        <p:spPr>
          <a:xfrm>
            <a:off x="251520" y="980728"/>
            <a:ext cx="8712968" cy="5688632"/>
          </a:xfrm>
        </p:spPr>
        <p:txBody>
          <a:bodyPr/>
          <a:lstStyle/>
          <a:p>
            <a:pPr marL="0" indent="0" algn="just">
              <a:spcAft>
                <a:spcPts val="600"/>
              </a:spcAft>
              <a:buNone/>
            </a:pPr>
            <a:r>
              <a:rPr lang="tr-TR" sz="2400" dirty="0">
                <a:cs typeface="Arial" panose="020B0604020202020204" pitchFamily="34" charset="0"/>
              </a:rPr>
              <a:t>Aşağıdaki metinde zilyetlik hangi yolla nakledilmiştir? Açıklayınız.</a:t>
            </a:r>
          </a:p>
          <a:p>
            <a:pPr marL="0" indent="0" algn="just">
              <a:spcAft>
                <a:spcPts val="600"/>
              </a:spcAft>
              <a:buNone/>
            </a:pPr>
            <a:r>
              <a:rPr lang="tr-TR" sz="2400" i="1" dirty="0" err="1">
                <a:cs typeface="Arial" panose="020B0604020202020204" pitchFamily="34" charset="0"/>
              </a:rPr>
              <a:t>Digesta</a:t>
            </a:r>
            <a:r>
              <a:rPr lang="tr-TR" sz="2400" i="1" dirty="0">
                <a:cs typeface="Arial" panose="020B0604020202020204" pitchFamily="34" charset="0"/>
              </a:rPr>
              <a:t> 41.2.18.2 (</a:t>
            </a:r>
            <a:r>
              <a:rPr lang="tr-TR" sz="2400" i="1" dirty="0" err="1">
                <a:cs typeface="Arial" panose="020B0604020202020204" pitchFamily="34" charset="0"/>
              </a:rPr>
              <a:t>Celsus</a:t>
            </a:r>
            <a:r>
              <a:rPr lang="tr-TR" sz="2400" i="1" dirty="0">
                <a:cs typeface="Arial" panose="020B0604020202020204" pitchFamily="34" charset="0"/>
              </a:rPr>
              <a:t>): «Eğer satıcı, bana zilyetliğini naklettiğini söyleyerek satın aldığım toprağı, toprağın yakınındaki bir kuleden gösterirse, sanki ayağımı toprağın içine koymuş gibi toprağın zilyetliğini elde ederim.»</a:t>
            </a:r>
          </a:p>
          <a:p>
            <a:pPr marL="0" indent="0" algn="just">
              <a:spcAft>
                <a:spcPts val="600"/>
              </a:spcAft>
              <a:buNone/>
            </a:pPr>
            <a:r>
              <a:rPr lang="tr-TR" sz="2400" dirty="0">
                <a:solidFill>
                  <a:schemeClr val="tx2"/>
                </a:solidFill>
              </a:rPr>
              <a:t>Somut olayda zilyetlik, Roma hukuku kaynaklarında “uzak elden, uzaktan teslim” olarak adlandırılan zilyetlik anlaşması yoluyla devredilmiştir. Zilyetliği devredilecek olan malın fiilen teslimi ya da onu temsil eden bir aracın teslimine gerek olmaksızın tarafların iradeleriyle ve zilyetliği devralacak olana, eşya üzerinde fiili egemenlik kullanabilecek bir konumun sağlanmasıyla zilyetlik devredilir.</a:t>
            </a:r>
          </a:p>
          <a:p>
            <a:pPr marL="0" indent="0" algn="just">
              <a:spcAft>
                <a:spcPts val="600"/>
              </a:spcAft>
              <a:buNone/>
            </a:pPr>
            <a:endParaRPr lang="tr-TR" sz="2400" dirty="0">
              <a:solidFill>
                <a:schemeClr val="tx2"/>
              </a:solidFill>
              <a:cs typeface="Arial" panose="020B0604020202020204" pitchFamily="34" charset="0"/>
            </a:endParaRPr>
          </a:p>
          <a:p>
            <a:pPr marL="0" indent="0" algn="just">
              <a:spcAft>
                <a:spcPts val="600"/>
              </a:spcAft>
              <a:buNone/>
            </a:pPr>
            <a:endParaRPr lang="tr-TR" sz="2400" dirty="0">
              <a:solidFill>
                <a:schemeClr val="tx2"/>
              </a:solidFill>
              <a:cs typeface="Arial" panose="020B0604020202020204" pitchFamily="34" charset="0"/>
            </a:endParaRPr>
          </a:p>
          <a:p>
            <a:pPr marL="0" indent="0" algn="just">
              <a:buNone/>
            </a:pPr>
            <a:endParaRPr lang="tr-TR" sz="1800" dirty="0">
              <a:solidFill>
                <a:schemeClr val="tx2"/>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3" name="Başlık 2">
            <a:extLst>
              <a:ext uri="{FF2B5EF4-FFF2-40B4-BE49-F238E27FC236}">
                <a16:creationId xmlns:a16="http://schemas.microsoft.com/office/drawing/2014/main" id="{12401457-5232-4110-89E5-3867DB243F9E}"/>
              </a:ext>
            </a:extLst>
          </p:cNvPr>
          <p:cNvSpPr>
            <a:spLocks noGrp="1"/>
          </p:cNvSpPr>
          <p:nvPr>
            <p:ph type="title"/>
          </p:nvPr>
        </p:nvSpPr>
        <p:spPr>
          <a:xfrm>
            <a:off x="251520" y="260648"/>
            <a:ext cx="8712968" cy="720080"/>
          </a:xfrm>
        </p:spPr>
        <p:txBody>
          <a:bodyPr>
            <a:normAutofit fontScale="90000"/>
          </a:bodyPr>
          <a:lstStyle/>
          <a:p>
            <a:pPr algn="ctr"/>
            <a:r>
              <a:rPr lang="tr-TR" b="1" dirty="0">
                <a:solidFill>
                  <a:schemeClr val="bg1"/>
                </a:solidFill>
              </a:rPr>
              <a:t>KENDİMİZİ DENEYELİM</a:t>
            </a:r>
          </a:p>
        </p:txBody>
      </p:sp>
    </p:spTree>
    <p:extLst>
      <p:ext uri="{BB962C8B-B14F-4D97-AF65-F5344CB8AC3E}">
        <p14:creationId xmlns:p14="http://schemas.microsoft.com/office/powerpoint/2010/main" val="396040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E788C056-ACEF-42EE-A725-BA93D6DE1D5E}"/>
              </a:ext>
            </a:extLst>
          </p:cNvPr>
          <p:cNvSpPr>
            <a:spLocks noGrp="1"/>
          </p:cNvSpPr>
          <p:nvPr>
            <p:ph idx="1"/>
          </p:nvPr>
        </p:nvSpPr>
        <p:spPr>
          <a:xfrm>
            <a:off x="251520" y="836712"/>
            <a:ext cx="8712968" cy="5760640"/>
          </a:xfrm>
        </p:spPr>
        <p:txBody>
          <a:bodyPr>
            <a:noAutofit/>
          </a:bodyPr>
          <a:lstStyle/>
          <a:p>
            <a:pPr marL="0" indent="0" algn="just">
              <a:spcBef>
                <a:spcPts val="0"/>
              </a:spcBef>
              <a:buNone/>
            </a:pPr>
            <a:r>
              <a:rPr lang="tr-TR" sz="2800" b="1" dirty="0">
                <a:solidFill>
                  <a:srgbClr val="C00000"/>
                </a:solidFill>
                <a:effectLst/>
                <a:ea typeface="Times New Roman" panose="02020603050405020304" pitchFamily="18" charset="0"/>
              </a:rPr>
              <a:t>Fiili Egemenlik (</a:t>
            </a:r>
            <a:r>
              <a:rPr lang="tr-TR" sz="2800" b="1" dirty="0" err="1">
                <a:solidFill>
                  <a:srgbClr val="C00000"/>
                </a:solidFill>
                <a:effectLst/>
                <a:ea typeface="Times New Roman" panose="02020603050405020304" pitchFamily="18" charset="0"/>
              </a:rPr>
              <a:t>Corpus</a:t>
            </a:r>
            <a:r>
              <a:rPr lang="tr-TR" sz="2800" b="1" dirty="0">
                <a:solidFill>
                  <a:srgbClr val="C00000"/>
                </a:solidFill>
                <a:effectLst/>
                <a:ea typeface="Times New Roman" panose="02020603050405020304" pitchFamily="18" charset="0"/>
              </a:rPr>
              <a:t>): </a:t>
            </a:r>
          </a:p>
          <a:p>
            <a:pPr marL="0" indent="0" algn="just">
              <a:spcBef>
                <a:spcPts val="0"/>
              </a:spcBef>
              <a:buNone/>
            </a:pPr>
            <a:r>
              <a:rPr lang="tr-TR" sz="2400" dirty="0"/>
              <a:t>Kişinin eşya üzerinde icra ettiği fiziksel egemenlik. Kişi ile eşya arasındaki yersel ve zamansal yakınlık</a:t>
            </a:r>
          </a:p>
          <a:p>
            <a:pPr marL="720000" algn="just">
              <a:spcBef>
                <a:spcPts val="0"/>
              </a:spcBef>
              <a:buFont typeface="Wingdings" panose="05000000000000000000" pitchFamily="2" charset="2"/>
              <a:buChar char="Ø"/>
            </a:pPr>
            <a:r>
              <a:rPr lang="tr-TR" sz="2400" dirty="0">
                <a:solidFill>
                  <a:schemeClr val="tx2"/>
                </a:solidFill>
              </a:rPr>
              <a:t>Eşya ile kişi (zilyet) arasında fiziksel bir yakınlık olması, fiziksel bir bağ kurulması</a:t>
            </a:r>
          </a:p>
          <a:p>
            <a:pPr marL="720000" algn="just">
              <a:spcBef>
                <a:spcPts val="0"/>
              </a:spcBef>
              <a:buFont typeface="Wingdings" panose="05000000000000000000" pitchFamily="2" charset="2"/>
              <a:buChar char="Ø"/>
            </a:pPr>
            <a:r>
              <a:rPr lang="tr-TR" sz="2400" dirty="0">
                <a:solidFill>
                  <a:schemeClr val="tx2"/>
                </a:solidFill>
              </a:rPr>
              <a:t>Eşya ile kişi (zilyet) arasında </a:t>
            </a:r>
            <a:r>
              <a:rPr lang="tr-TR" sz="2400" dirty="0" err="1">
                <a:solidFill>
                  <a:schemeClr val="tx2"/>
                </a:solidFill>
              </a:rPr>
              <a:t>mekansal</a:t>
            </a:r>
            <a:r>
              <a:rPr lang="tr-TR" sz="2400" dirty="0">
                <a:solidFill>
                  <a:schemeClr val="tx2"/>
                </a:solidFill>
              </a:rPr>
              <a:t> bir yakınlığın bulunması </a:t>
            </a:r>
          </a:p>
          <a:p>
            <a:pPr marL="720000" algn="just">
              <a:spcBef>
                <a:spcPts val="0"/>
              </a:spcBef>
              <a:buFont typeface="Wingdings" panose="05000000000000000000" pitchFamily="2" charset="2"/>
              <a:buChar char="Ø"/>
            </a:pPr>
            <a:r>
              <a:rPr lang="tr-TR" sz="2400" dirty="0">
                <a:solidFill>
                  <a:schemeClr val="tx2"/>
                </a:solidFill>
              </a:rPr>
              <a:t>Doğrudan bir temasa gerek yok, mala ulaşabilme olanağı yeterli</a:t>
            </a:r>
          </a:p>
          <a:p>
            <a:pPr marL="720000" algn="just">
              <a:spcBef>
                <a:spcPts val="0"/>
              </a:spcBef>
              <a:buFont typeface="Wingdings" panose="05000000000000000000" pitchFamily="2" charset="2"/>
              <a:buChar char="Ø"/>
            </a:pPr>
            <a:r>
              <a:rPr lang="tr-TR" sz="2400" dirty="0">
                <a:solidFill>
                  <a:schemeClr val="tx2"/>
                </a:solidFill>
              </a:rPr>
              <a:t>Eşya üzerinde kurulan fiziksel bağın az çok devamlı bir ilişki görünümü arz etmesi</a:t>
            </a:r>
          </a:p>
          <a:p>
            <a:pPr marL="720000" algn="just">
              <a:spcBef>
                <a:spcPts val="0"/>
              </a:spcBef>
              <a:buFont typeface="Wingdings" panose="05000000000000000000" pitchFamily="2" charset="2"/>
              <a:buChar char="Ø"/>
            </a:pPr>
            <a:r>
              <a:rPr lang="tr-TR" sz="2400" dirty="0">
                <a:solidFill>
                  <a:schemeClr val="tx2"/>
                </a:solidFill>
              </a:rPr>
              <a:t>Fiili egemenliğin zaman boyutu</a:t>
            </a:r>
          </a:p>
        </p:txBody>
      </p:sp>
      <p:sp>
        <p:nvSpPr>
          <p:cNvPr id="3" name="Başlık 2">
            <a:extLst>
              <a:ext uri="{FF2B5EF4-FFF2-40B4-BE49-F238E27FC236}">
                <a16:creationId xmlns:a16="http://schemas.microsoft.com/office/drawing/2014/main" id="{CA704673-35CE-4B83-8009-84481F2C28D2}"/>
              </a:ext>
            </a:extLst>
          </p:cNvPr>
          <p:cNvSpPr>
            <a:spLocks noGrp="1"/>
          </p:cNvSpPr>
          <p:nvPr>
            <p:ph type="title"/>
          </p:nvPr>
        </p:nvSpPr>
        <p:spPr>
          <a:xfrm>
            <a:off x="251520" y="116632"/>
            <a:ext cx="8712968" cy="720080"/>
          </a:xfrm>
        </p:spPr>
        <p:txBody>
          <a:bodyPr>
            <a:noAutofit/>
          </a:bodyPr>
          <a:lstStyle/>
          <a:p>
            <a:pPr algn="ctr"/>
            <a:r>
              <a:rPr lang="tr-TR" sz="3600" b="1" dirty="0">
                <a:solidFill>
                  <a:schemeClr val="bg1"/>
                </a:solidFill>
              </a:rPr>
              <a:t>ZİLYETLİĞİN UNSURLARI I</a:t>
            </a:r>
          </a:p>
        </p:txBody>
      </p:sp>
    </p:spTree>
    <p:extLst>
      <p:ext uri="{BB962C8B-B14F-4D97-AF65-F5344CB8AC3E}">
        <p14:creationId xmlns:p14="http://schemas.microsoft.com/office/powerpoint/2010/main" val="1720682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795170-3B19-6E1D-8B5D-6C6B39839227}"/>
            </a:ext>
          </a:extLst>
        </p:cNvPr>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B7C3C927-B3FA-105B-31FA-86C16707EA38}"/>
              </a:ext>
            </a:extLst>
          </p:cNvPr>
          <p:cNvSpPr>
            <a:spLocks noGrp="1"/>
          </p:cNvSpPr>
          <p:nvPr>
            <p:ph idx="1"/>
          </p:nvPr>
        </p:nvSpPr>
        <p:spPr>
          <a:xfrm>
            <a:off x="539552" y="836712"/>
            <a:ext cx="8424936" cy="5832648"/>
          </a:xfrm>
        </p:spPr>
        <p:txBody>
          <a:bodyPr>
            <a:noAutofit/>
          </a:bodyPr>
          <a:lstStyle/>
          <a:p>
            <a:pPr marL="0" indent="0" algn="just">
              <a:spcBef>
                <a:spcPts val="0"/>
              </a:spcBef>
              <a:buNone/>
            </a:pPr>
            <a:r>
              <a:rPr lang="tr-TR" sz="2400" b="1" dirty="0">
                <a:solidFill>
                  <a:srgbClr val="C00000"/>
                </a:solidFill>
              </a:rPr>
              <a:t>Zilyetlik İradesi (Animus </a:t>
            </a:r>
            <a:r>
              <a:rPr lang="tr-TR" sz="2400" b="1" dirty="0" err="1">
                <a:solidFill>
                  <a:srgbClr val="C00000"/>
                </a:solidFill>
              </a:rPr>
              <a:t>Possidendi</a:t>
            </a:r>
            <a:r>
              <a:rPr lang="tr-TR" sz="2400" b="1" dirty="0">
                <a:solidFill>
                  <a:srgbClr val="C00000"/>
                </a:solidFill>
              </a:rPr>
              <a:t>):</a:t>
            </a:r>
          </a:p>
          <a:p>
            <a:pPr marL="0" indent="0" algn="just">
              <a:spcBef>
                <a:spcPts val="0"/>
              </a:spcBef>
              <a:buNone/>
            </a:pPr>
            <a:r>
              <a:rPr lang="tr-TR" sz="2400" dirty="0"/>
              <a:t>K</a:t>
            </a:r>
            <a:r>
              <a:rPr lang="tr-TR" sz="2400" dirty="0">
                <a:ea typeface="Times New Roman" panose="02020603050405020304" pitchFamily="18" charset="0"/>
              </a:rPr>
              <a:t>işinin eşya üzerinde bilerek ve isteyerek fiili egemenlik kurması ve bunu sürdürmek istemesi</a:t>
            </a:r>
            <a:endParaRPr lang="tr-TR" sz="2400" dirty="0"/>
          </a:p>
          <a:p>
            <a:pPr marL="720000" algn="just">
              <a:spcBef>
                <a:spcPts val="0"/>
              </a:spcBef>
              <a:buFont typeface="Wingdings" panose="05000000000000000000" pitchFamily="2" charset="2"/>
              <a:buChar char="Ø"/>
            </a:pPr>
            <a:r>
              <a:rPr lang="tr-TR" sz="2400" dirty="0">
                <a:solidFill>
                  <a:schemeClr val="tx2"/>
                </a:solidFill>
              </a:rPr>
              <a:t>Hukuki bir sonuca yönelik irade değil</a:t>
            </a:r>
          </a:p>
          <a:p>
            <a:pPr marL="720000" algn="just">
              <a:spcBef>
                <a:spcPts val="0"/>
              </a:spcBef>
              <a:buFont typeface="Wingdings" panose="05000000000000000000" pitchFamily="2" charset="2"/>
              <a:buChar char="Ø"/>
            </a:pPr>
            <a:r>
              <a:rPr lang="tr-TR" sz="2400" dirty="0">
                <a:solidFill>
                  <a:schemeClr val="tx2"/>
                </a:solidFill>
              </a:rPr>
              <a:t>Maddi bir fiile yönelik bir irade söz konusu</a:t>
            </a:r>
          </a:p>
          <a:p>
            <a:pPr marL="720000" algn="just">
              <a:spcBef>
                <a:spcPts val="0"/>
              </a:spcBef>
              <a:buFont typeface="Wingdings" panose="05000000000000000000" pitchFamily="2" charset="2"/>
              <a:buChar char="Ø"/>
            </a:pPr>
            <a:r>
              <a:rPr lang="tr-TR" sz="2400" dirty="0">
                <a:solidFill>
                  <a:schemeClr val="tx2"/>
                </a:solidFill>
              </a:rPr>
              <a:t>Bir mal üzerinde fiilen egemenlik kurma, el altında bulundurma iradesine sahip olmak yeterli</a:t>
            </a:r>
          </a:p>
          <a:p>
            <a:pPr marL="720000" algn="just">
              <a:spcBef>
                <a:spcPts val="0"/>
              </a:spcBef>
              <a:buFont typeface="Wingdings" panose="05000000000000000000" pitchFamily="2" charset="2"/>
              <a:buChar char="Ø"/>
            </a:pPr>
            <a:r>
              <a:rPr lang="tr-TR" sz="2400" dirty="0">
                <a:solidFill>
                  <a:schemeClr val="tx2"/>
                </a:solidFill>
              </a:rPr>
              <a:t>Zilyetlik iradesini sürdürme iradesi de gerekli.</a:t>
            </a:r>
          </a:p>
          <a:p>
            <a:pPr marL="720000" algn="just">
              <a:spcBef>
                <a:spcPts val="0"/>
              </a:spcBef>
              <a:buFont typeface="Wingdings" panose="05000000000000000000" pitchFamily="2" charset="2"/>
              <a:buChar char="Ø"/>
            </a:pPr>
            <a:r>
              <a:rPr lang="tr-TR" sz="2400" dirty="0">
                <a:solidFill>
                  <a:schemeClr val="tx2"/>
                </a:solidFill>
              </a:rPr>
              <a:t>Fiili egemenliği altında bulunan malı kontrol altına alma davranışını göstermesi yeterli</a:t>
            </a:r>
          </a:p>
          <a:p>
            <a:pPr marL="0" indent="0" algn="just">
              <a:spcBef>
                <a:spcPts val="0"/>
              </a:spcBef>
              <a:buNone/>
            </a:pPr>
            <a:r>
              <a:rPr lang="tr-TR" sz="2400" dirty="0">
                <a:ea typeface="Times New Roman" panose="02020603050405020304" pitchFamily="18" charset="0"/>
              </a:rPr>
              <a:t>TMK zilyetlik iradesinden söz etmiyor, öğreti kabul ediyor. Hukuki işlem değil, maddi fiil. Kazanmak için ayırt etme gücü yeterli.</a:t>
            </a:r>
            <a:endParaRPr lang="tr-TR" sz="2400" dirty="0">
              <a:effectLst/>
              <a:ea typeface="Times New Roman" panose="02020603050405020304" pitchFamily="18" charset="0"/>
            </a:endParaRPr>
          </a:p>
        </p:txBody>
      </p:sp>
      <p:sp>
        <p:nvSpPr>
          <p:cNvPr id="3" name="Başlık 2">
            <a:extLst>
              <a:ext uri="{FF2B5EF4-FFF2-40B4-BE49-F238E27FC236}">
                <a16:creationId xmlns:a16="http://schemas.microsoft.com/office/drawing/2014/main" id="{C9A279B8-9056-9F50-F335-BCA28EC44B61}"/>
              </a:ext>
            </a:extLst>
          </p:cNvPr>
          <p:cNvSpPr>
            <a:spLocks noGrp="1"/>
          </p:cNvSpPr>
          <p:nvPr>
            <p:ph type="title"/>
          </p:nvPr>
        </p:nvSpPr>
        <p:spPr>
          <a:xfrm>
            <a:off x="251520" y="116632"/>
            <a:ext cx="8712968" cy="720080"/>
          </a:xfrm>
        </p:spPr>
        <p:txBody>
          <a:bodyPr>
            <a:noAutofit/>
          </a:bodyPr>
          <a:lstStyle/>
          <a:p>
            <a:pPr algn="ctr"/>
            <a:r>
              <a:rPr lang="tr-TR" sz="3600" b="1" dirty="0">
                <a:solidFill>
                  <a:schemeClr val="bg1"/>
                </a:solidFill>
              </a:rPr>
              <a:t>ZİLYETLİĞİN UNSURLARI II </a:t>
            </a:r>
          </a:p>
        </p:txBody>
      </p:sp>
    </p:spTree>
    <p:extLst>
      <p:ext uri="{BB962C8B-B14F-4D97-AF65-F5344CB8AC3E}">
        <p14:creationId xmlns:p14="http://schemas.microsoft.com/office/powerpoint/2010/main" val="1783449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E788C056-ACEF-42EE-A725-BA93D6DE1D5E}"/>
              </a:ext>
            </a:extLst>
          </p:cNvPr>
          <p:cNvSpPr>
            <a:spLocks noGrp="1"/>
          </p:cNvSpPr>
          <p:nvPr>
            <p:ph idx="1"/>
          </p:nvPr>
        </p:nvSpPr>
        <p:spPr>
          <a:xfrm>
            <a:off x="251520" y="836712"/>
            <a:ext cx="8640960" cy="5904656"/>
          </a:xfrm>
        </p:spPr>
        <p:txBody>
          <a:bodyPr>
            <a:noAutofit/>
          </a:bodyPr>
          <a:lstStyle/>
          <a:p>
            <a:pPr algn="just">
              <a:spcBef>
                <a:spcPts val="0"/>
              </a:spcBef>
            </a:pPr>
            <a:r>
              <a:rPr lang="tr-TR" sz="2100" dirty="0">
                <a:solidFill>
                  <a:schemeClr val="tx2"/>
                </a:solidFill>
              </a:rPr>
              <a:t>Roma’nın zilyetlik anlayışının gelişmesine kaynaklık eden ve fiili egemenliğin korunacağı düşüncesini geliştiren kurumlar: </a:t>
            </a:r>
            <a:r>
              <a:rPr lang="tr-TR" sz="2100" dirty="0" err="1"/>
              <a:t>Usus</a:t>
            </a:r>
            <a:r>
              <a:rPr lang="tr-TR" sz="2100" dirty="0">
                <a:solidFill>
                  <a:schemeClr val="tx2"/>
                </a:solidFill>
              </a:rPr>
              <a:t>  ve </a:t>
            </a:r>
            <a:r>
              <a:rPr lang="tr-TR" sz="2100" dirty="0" err="1"/>
              <a:t>Possessio</a:t>
            </a:r>
            <a:endParaRPr lang="tr-TR" sz="2100" dirty="0"/>
          </a:p>
          <a:p>
            <a:pPr algn="just">
              <a:spcBef>
                <a:spcPts val="0"/>
              </a:spcBef>
            </a:pPr>
            <a:r>
              <a:rPr lang="tr-TR" sz="2100" b="1" dirty="0" err="1">
                <a:solidFill>
                  <a:srgbClr val="C00000"/>
                </a:solidFill>
              </a:rPr>
              <a:t>Usus</a:t>
            </a:r>
            <a:r>
              <a:rPr lang="tr-TR" sz="2100" b="1" dirty="0">
                <a:solidFill>
                  <a:srgbClr val="C00000"/>
                </a:solidFill>
              </a:rPr>
              <a:t>:</a:t>
            </a:r>
            <a:endParaRPr lang="tr-TR" sz="2100" b="1" dirty="0">
              <a:solidFill>
                <a:schemeClr val="tx2"/>
              </a:solidFill>
            </a:endParaRPr>
          </a:p>
          <a:p>
            <a:pPr marL="720000" algn="just">
              <a:spcBef>
                <a:spcPts val="0"/>
              </a:spcBef>
              <a:buFont typeface="Wingdings" panose="05000000000000000000" pitchFamily="2" charset="2"/>
              <a:buChar char="Ø"/>
            </a:pPr>
            <a:r>
              <a:rPr lang="tr-TR" sz="2100" dirty="0">
                <a:solidFill>
                  <a:schemeClr val="tx2"/>
                </a:solidFill>
              </a:rPr>
              <a:t>Kazandırıcı zamanaşımı ile bir malın mülkiyetinin kazanılabilmesi için mal üzerinde kurulan fiili egemenlik</a:t>
            </a:r>
          </a:p>
          <a:p>
            <a:pPr algn="just">
              <a:spcBef>
                <a:spcPts val="0"/>
              </a:spcBef>
            </a:pPr>
            <a:r>
              <a:rPr lang="tr-TR" sz="2100" b="1" dirty="0" err="1">
                <a:solidFill>
                  <a:srgbClr val="C00000"/>
                </a:solidFill>
              </a:rPr>
              <a:t>Possessio</a:t>
            </a:r>
            <a:r>
              <a:rPr lang="tr-TR" sz="2100" b="1" dirty="0">
                <a:solidFill>
                  <a:srgbClr val="C00000"/>
                </a:solidFill>
              </a:rPr>
              <a:t>:</a:t>
            </a:r>
          </a:p>
          <a:p>
            <a:pPr marL="720000" algn="just">
              <a:spcBef>
                <a:spcPts val="0"/>
              </a:spcBef>
              <a:buFont typeface="Wingdings" panose="05000000000000000000" pitchFamily="2" charset="2"/>
              <a:buChar char="Ø"/>
            </a:pPr>
            <a:r>
              <a:rPr lang="tr-TR" sz="2100" dirty="0">
                <a:solidFill>
                  <a:schemeClr val="tx2"/>
                </a:solidFill>
              </a:rPr>
              <a:t>Kolektif mülkiyetin olduğu dönemde, her bir </a:t>
            </a:r>
            <a:r>
              <a:rPr lang="tr-TR" sz="2100" dirty="0" err="1">
                <a:solidFill>
                  <a:schemeClr val="tx2"/>
                </a:solidFill>
              </a:rPr>
              <a:t>pater</a:t>
            </a:r>
            <a:r>
              <a:rPr lang="tr-TR" sz="2100" dirty="0">
                <a:solidFill>
                  <a:schemeClr val="tx2"/>
                </a:solidFill>
              </a:rPr>
              <a:t> </a:t>
            </a:r>
            <a:r>
              <a:rPr lang="tr-TR" sz="2100" dirty="0" err="1">
                <a:solidFill>
                  <a:schemeClr val="tx2"/>
                </a:solidFill>
              </a:rPr>
              <a:t>familias’ın</a:t>
            </a:r>
            <a:r>
              <a:rPr lang="tr-TR" sz="2100" dirty="0">
                <a:solidFill>
                  <a:schemeClr val="tx2"/>
                </a:solidFill>
              </a:rPr>
              <a:t> gense ait olan toprağın bir parçası üzerindeki oturma hakkının, onun üzerindeki egemenliğinin ifadesi</a:t>
            </a:r>
          </a:p>
          <a:p>
            <a:pPr marL="720000" algn="just">
              <a:spcBef>
                <a:spcPts val="0"/>
              </a:spcBef>
              <a:buFont typeface="Wingdings" panose="05000000000000000000" pitchFamily="2" charset="2"/>
              <a:buChar char="Ø"/>
            </a:pPr>
            <a:r>
              <a:rPr lang="tr-TR" sz="2100" dirty="0">
                <a:solidFill>
                  <a:schemeClr val="tx2"/>
                </a:solidFill>
              </a:rPr>
              <a:t>Kamu malı bireysel mal ayırımına ulaşıldığında </a:t>
            </a:r>
            <a:r>
              <a:rPr lang="tr-TR" sz="2100" dirty="0" err="1">
                <a:solidFill>
                  <a:schemeClr val="tx2"/>
                </a:solidFill>
              </a:rPr>
              <a:t>possessio</a:t>
            </a:r>
            <a:r>
              <a:rPr lang="tr-TR" sz="2100" dirty="0">
                <a:solidFill>
                  <a:schemeClr val="tx2"/>
                </a:solidFill>
              </a:rPr>
              <a:t>, devletin mülkiyetinde olan ve işletilmek üzere münferit bireye bırakılan kamu toprakları (</a:t>
            </a:r>
            <a:r>
              <a:rPr lang="tr-TR" sz="2100" dirty="0" err="1">
                <a:solidFill>
                  <a:schemeClr val="tx2"/>
                </a:solidFill>
              </a:rPr>
              <a:t>ager</a:t>
            </a:r>
            <a:r>
              <a:rPr lang="tr-TR" sz="2100" dirty="0">
                <a:solidFill>
                  <a:schemeClr val="tx2"/>
                </a:solidFill>
              </a:rPr>
              <a:t> </a:t>
            </a:r>
            <a:r>
              <a:rPr lang="tr-TR" sz="2100" dirty="0" err="1">
                <a:solidFill>
                  <a:schemeClr val="tx2"/>
                </a:solidFill>
              </a:rPr>
              <a:t>publicus</a:t>
            </a:r>
            <a:r>
              <a:rPr lang="tr-TR" sz="2100" dirty="0">
                <a:solidFill>
                  <a:schemeClr val="tx2"/>
                </a:solidFill>
              </a:rPr>
              <a:t>) üzerindeki tasarruf yetkisinin ifadesi</a:t>
            </a:r>
          </a:p>
          <a:p>
            <a:pPr marL="720000" algn="just">
              <a:spcBef>
                <a:spcPts val="0"/>
              </a:spcBef>
              <a:buFont typeface="Wingdings" panose="05000000000000000000" pitchFamily="2" charset="2"/>
              <a:buChar char="Ø"/>
            </a:pPr>
            <a:r>
              <a:rPr lang="tr-TR" sz="2100" dirty="0">
                <a:solidFill>
                  <a:schemeClr val="tx2"/>
                </a:solidFill>
              </a:rPr>
              <a:t>Kamu topraklarını işletenler özel hukuka göre malik olmadıkları için   müdahalelere karşı </a:t>
            </a:r>
            <a:r>
              <a:rPr lang="tr-TR" sz="2100" dirty="0" err="1">
                <a:solidFill>
                  <a:schemeClr val="tx2"/>
                </a:solidFill>
              </a:rPr>
              <a:t>interdictum</a:t>
            </a:r>
            <a:r>
              <a:rPr lang="tr-TR" sz="2100" dirty="0">
                <a:solidFill>
                  <a:schemeClr val="tx2"/>
                </a:solidFill>
              </a:rPr>
              <a:t> yargılamasıyla korunmuş</a:t>
            </a:r>
          </a:p>
          <a:p>
            <a:pPr marL="720000" algn="just">
              <a:spcBef>
                <a:spcPts val="0"/>
              </a:spcBef>
              <a:buFont typeface="Wingdings" panose="05000000000000000000" pitchFamily="2" charset="2"/>
              <a:buChar char="Ø"/>
            </a:pPr>
            <a:r>
              <a:rPr lang="tr-TR" sz="2100" dirty="0">
                <a:solidFill>
                  <a:schemeClr val="tx2"/>
                </a:solidFill>
              </a:rPr>
              <a:t>Böylece zilyetliğin haktan bağımsız, mal üzerindeki fiili egemenlikten hareketle korunacağı anlayışına ulaşılmış</a:t>
            </a:r>
          </a:p>
        </p:txBody>
      </p:sp>
      <p:sp>
        <p:nvSpPr>
          <p:cNvPr id="3" name="Başlık 2">
            <a:extLst>
              <a:ext uri="{FF2B5EF4-FFF2-40B4-BE49-F238E27FC236}">
                <a16:creationId xmlns:a16="http://schemas.microsoft.com/office/drawing/2014/main" id="{CA704673-35CE-4B83-8009-84481F2C28D2}"/>
              </a:ext>
            </a:extLst>
          </p:cNvPr>
          <p:cNvSpPr>
            <a:spLocks noGrp="1"/>
          </p:cNvSpPr>
          <p:nvPr>
            <p:ph type="title"/>
          </p:nvPr>
        </p:nvSpPr>
        <p:spPr>
          <a:xfrm>
            <a:off x="323528" y="188640"/>
            <a:ext cx="8640960" cy="648072"/>
          </a:xfrm>
        </p:spPr>
        <p:txBody>
          <a:bodyPr>
            <a:noAutofit/>
          </a:bodyPr>
          <a:lstStyle/>
          <a:p>
            <a:pPr algn="ctr"/>
            <a:r>
              <a:rPr lang="tr-TR" sz="3200" b="1" dirty="0">
                <a:solidFill>
                  <a:schemeClr val="bg1"/>
                </a:solidFill>
              </a:rPr>
              <a:t>ROMA’DA ZİLYETLİĞİN TARİHSEL TEMELİ</a:t>
            </a:r>
          </a:p>
        </p:txBody>
      </p:sp>
    </p:spTree>
    <p:extLst>
      <p:ext uri="{BB962C8B-B14F-4D97-AF65-F5344CB8AC3E}">
        <p14:creationId xmlns:p14="http://schemas.microsoft.com/office/powerpoint/2010/main" val="3223873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E788C056-ACEF-42EE-A725-BA93D6DE1D5E}"/>
              </a:ext>
            </a:extLst>
          </p:cNvPr>
          <p:cNvSpPr>
            <a:spLocks noGrp="1"/>
          </p:cNvSpPr>
          <p:nvPr>
            <p:ph idx="1"/>
          </p:nvPr>
        </p:nvSpPr>
        <p:spPr>
          <a:xfrm>
            <a:off x="251520" y="836712"/>
            <a:ext cx="8712968" cy="5760640"/>
          </a:xfrm>
        </p:spPr>
        <p:txBody>
          <a:bodyPr>
            <a:normAutofit lnSpcReduction="10000"/>
          </a:bodyPr>
          <a:lstStyle/>
          <a:p>
            <a:pPr algn="just">
              <a:spcBef>
                <a:spcPts val="300"/>
              </a:spcBef>
              <a:spcAft>
                <a:spcPts val="300"/>
              </a:spcAft>
            </a:pPr>
            <a:r>
              <a:rPr lang="tr-TR" sz="2100" dirty="0">
                <a:solidFill>
                  <a:schemeClr val="tx2"/>
                </a:solidFill>
                <a:effectLst/>
                <a:ea typeface="Times New Roman" panose="02020603050405020304" pitchFamily="18" charset="0"/>
              </a:rPr>
              <a:t>Roma hukukunda zilyetlik, kendisi için elde bulundurmak niyetiyle bir mal üzerinde kurulan fiilî egemenliktir </a:t>
            </a:r>
          </a:p>
          <a:p>
            <a:pPr algn="just">
              <a:spcBef>
                <a:spcPts val="300"/>
              </a:spcBef>
              <a:spcAft>
                <a:spcPts val="300"/>
              </a:spcAft>
            </a:pPr>
            <a:r>
              <a:rPr lang="tr-TR" sz="2100" dirty="0">
                <a:solidFill>
                  <a:schemeClr val="tx2"/>
                </a:solidFill>
                <a:effectLst/>
                <a:ea typeface="Times New Roman" panose="02020603050405020304" pitchFamily="18" charset="0"/>
              </a:rPr>
              <a:t>Roma hukukunda zilyetlik (</a:t>
            </a:r>
            <a:r>
              <a:rPr lang="tr-TR" sz="2100" dirty="0" err="1">
                <a:solidFill>
                  <a:schemeClr val="tx2"/>
                </a:solidFill>
                <a:effectLst/>
                <a:ea typeface="Times New Roman" panose="02020603050405020304" pitchFamily="18" charset="0"/>
              </a:rPr>
              <a:t>possessio</a:t>
            </a:r>
            <a:r>
              <a:rPr lang="tr-TR" sz="2100" dirty="0">
                <a:solidFill>
                  <a:schemeClr val="tx2"/>
                </a:solidFill>
                <a:effectLst/>
                <a:ea typeface="Times New Roman" panose="02020603050405020304" pitchFamily="18" charset="0"/>
              </a:rPr>
              <a:t>): </a:t>
            </a:r>
            <a:r>
              <a:rPr lang="tr-TR" sz="2100" dirty="0" err="1">
                <a:solidFill>
                  <a:schemeClr val="tx2"/>
                </a:solidFill>
                <a:effectLst/>
                <a:ea typeface="Times New Roman" panose="02020603050405020304" pitchFamily="18" charset="0"/>
              </a:rPr>
              <a:t>C</a:t>
            </a:r>
            <a:r>
              <a:rPr lang="tr-TR" sz="2100" dirty="0" err="1">
                <a:solidFill>
                  <a:schemeClr val="tx2"/>
                </a:solidFill>
              </a:rPr>
              <a:t>orpus</a:t>
            </a:r>
            <a:r>
              <a:rPr lang="tr-TR" sz="2100" dirty="0">
                <a:solidFill>
                  <a:schemeClr val="tx2"/>
                </a:solidFill>
              </a:rPr>
              <a:t> (fiilî egemenlik) + </a:t>
            </a:r>
            <a:r>
              <a:rPr lang="tr-TR" sz="2100" dirty="0" err="1">
                <a:solidFill>
                  <a:schemeClr val="tx2"/>
                </a:solidFill>
              </a:rPr>
              <a:t>animus</a:t>
            </a:r>
            <a:r>
              <a:rPr lang="tr-TR" sz="2100" dirty="0">
                <a:solidFill>
                  <a:schemeClr val="tx2"/>
                </a:solidFill>
              </a:rPr>
              <a:t> </a:t>
            </a:r>
            <a:r>
              <a:rPr lang="tr-TR" sz="2100" dirty="0" err="1">
                <a:solidFill>
                  <a:schemeClr val="tx2"/>
                </a:solidFill>
              </a:rPr>
              <a:t>rem</a:t>
            </a:r>
            <a:r>
              <a:rPr lang="tr-TR" sz="2100" dirty="0">
                <a:solidFill>
                  <a:schemeClr val="tx2"/>
                </a:solidFill>
              </a:rPr>
              <a:t> </a:t>
            </a:r>
            <a:r>
              <a:rPr lang="tr-TR" sz="2100" dirty="0" err="1">
                <a:solidFill>
                  <a:schemeClr val="tx2"/>
                </a:solidFill>
              </a:rPr>
              <a:t>sibi</a:t>
            </a:r>
            <a:r>
              <a:rPr lang="tr-TR" sz="2100" dirty="0">
                <a:solidFill>
                  <a:schemeClr val="tx2"/>
                </a:solidFill>
              </a:rPr>
              <a:t> </a:t>
            </a:r>
            <a:r>
              <a:rPr lang="tr-TR" sz="2100" dirty="0" err="1">
                <a:solidFill>
                  <a:schemeClr val="tx2"/>
                </a:solidFill>
              </a:rPr>
              <a:t>habendi</a:t>
            </a:r>
            <a:r>
              <a:rPr lang="tr-TR" sz="2100" dirty="0">
                <a:solidFill>
                  <a:schemeClr val="tx2"/>
                </a:solidFill>
              </a:rPr>
              <a:t> (kendisi için elde bulundurma, kendisi için zilyetlik iradesi) </a:t>
            </a:r>
          </a:p>
          <a:p>
            <a:pPr algn="just">
              <a:spcBef>
                <a:spcPts val="300"/>
              </a:spcBef>
              <a:spcAft>
                <a:spcPts val="300"/>
              </a:spcAft>
            </a:pPr>
            <a:r>
              <a:rPr lang="tr-TR" sz="2100" dirty="0">
                <a:solidFill>
                  <a:schemeClr val="tx2"/>
                </a:solidFill>
              </a:rPr>
              <a:t>Roma’nın zilyetlik anlayışı günümüz hukukuna göre daha dar. Zilyetlik iradesi daha özellikli. Sadece kendisi için elinde bulundurma iradesine sahip olanı, malikmiş gibi elinde bulunduranı zilyet olarak kabul etmekte</a:t>
            </a:r>
          </a:p>
          <a:p>
            <a:pPr algn="just">
              <a:spcBef>
                <a:spcPts val="300"/>
              </a:spcBef>
              <a:spcAft>
                <a:spcPts val="300"/>
              </a:spcAft>
            </a:pPr>
            <a:r>
              <a:rPr lang="tr-TR" sz="2100" dirty="0">
                <a:solidFill>
                  <a:schemeClr val="tx2"/>
                </a:solidFill>
              </a:rPr>
              <a:t>Günümüz hukukunun ifadesiyle malik sıfatıyla kendisi için zilyedi (</a:t>
            </a:r>
            <a:r>
              <a:rPr lang="tr-TR" sz="2100" dirty="0" err="1">
                <a:solidFill>
                  <a:schemeClr val="tx2"/>
                </a:solidFill>
              </a:rPr>
              <a:t>suo</a:t>
            </a:r>
            <a:r>
              <a:rPr lang="tr-TR" sz="2100" dirty="0">
                <a:solidFill>
                  <a:schemeClr val="tx2"/>
                </a:solidFill>
              </a:rPr>
              <a:t> </a:t>
            </a:r>
            <a:r>
              <a:rPr lang="tr-TR" sz="2100" dirty="0" err="1">
                <a:solidFill>
                  <a:schemeClr val="tx2"/>
                </a:solidFill>
              </a:rPr>
              <a:t>nomine</a:t>
            </a:r>
            <a:r>
              <a:rPr lang="tr-TR" sz="2100" dirty="0">
                <a:solidFill>
                  <a:schemeClr val="tx2"/>
                </a:solidFill>
              </a:rPr>
              <a:t>) Roma hukuku sadece zilyet olarak kabul etmekte</a:t>
            </a:r>
          </a:p>
          <a:p>
            <a:pPr algn="just">
              <a:spcBef>
                <a:spcPts val="300"/>
              </a:spcBef>
              <a:spcAft>
                <a:spcPts val="300"/>
              </a:spcAft>
            </a:pPr>
            <a:r>
              <a:rPr lang="tr-TR" sz="2100" dirty="0">
                <a:solidFill>
                  <a:schemeClr val="tx2"/>
                </a:solidFill>
              </a:rPr>
              <a:t>Zilyetlik iradesi hukuki işlem iradesi değil</a:t>
            </a:r>
          </a:p>
          <a:p>
            <a:pPr algn="just">
              <a:spcBef>
                <a:spcPts val="300"/>
              </a:spcBef>
              <a:spcAft>
                <a:spcPts val="300"/>
              </a:spcAft>
            </a:pPr>
            <a:r>
              <a:rPr lang="tr-TR" sz="2100" dirty="0">
                <a:solidFill>
                  <a:schemeClr val="tx2"/>
                </a:solidFill>
              </a:rPr>
              <a:t>0-7 yaş arası küçükler ve akıl hastaları yasal temsilci olmaksızın zilyetliği kazanamaz</a:t>
            </a:r>
          </a:p>
          <a:p>
            <a:pPr algn="just">
              <a:spcBef>
                <a:spcPts val="300"/>
              </a:spcBef>
              <a:spcAft>
                <a:spcPts val="300"/>
              </a:spcAft>
            </a:pPr>
            <a:r>
              <a:rPr lang="tr-TR" sz="2100" dirty="0">
                <a:solidFill>
                  <a:schemeClr val="tx2"/>
                </a:solidFill>
              </a:rPr>
              <a:t>7-14 yaş aralığındaki küçükler vasinin </a:t>
            </a:r>
            <a:r>
              <a:rPr lang="tr-TR" sz="2100" dirty="0" err="1">
                <a:solidFill>
                  <a:schemeClr val="tx2"/>
                </a:solidFill>
              </a:rPr>
              <a:t>auctoritas’ı</a:t>
            </a:r>
            <a:r>
              <a:rPr lang="tr-TR" sz="2100" dirty="0">
                <a:solidFill>
                  <a:schemeClr val="tx2"/>
                </a:solidFill>
              </a:rPr>
              <a:t> olmaksızın zilyetliği elde edebilir</a:t>
            </a:r>
          </a:p>
          <a:p>
            <a:pPr algn="just">
              <a:spcBef>
                <a:spcPts val="300"/>
              </a:spcBef>
              <a:spcAft>
                <a:spcPts val="300"/>
              </a:spcAft>
            </a:pPr>
            <a:r>
              <a:rPr lang="tr-TR" sz="2100" dirty="0">
                <a:solidFill>
                  <a:schemeClr val="tx2"/>
                </a:solidFill>
              </a:rPr>
              <a:t>Köleler zilyetliği onların bir organı sıfatıyla efendileri için elde eder</a:t>
            </a:r>
          </a:p>
          <a:p>
            <a:pPr algn="just"/>
            <a:endParaRPr lang="tr-TR" sz="2000" dirty="0"/>
          </a:p>
        </p:txBody>
      </p:sp>
      <p:sp>
        <p:nvSpPr>
          <p:cNvPr id="3" name="Başlık 2">
            <a:extLst>
              <a:ext uri="{FF2B5EF4-FFF2-40B4-BE49-F238E27FC236}">
                <a16:creationId xmlns:a16="http://schemas.microsoft.com/office/drawing/2014/main" id="{CA704673-35CE-4B83-8009-84481F2C28D2}"/>
              </a:ext>
            </a:extLst>
          </p:cNvPr>
          <p:cNvSpPr>
            <a:spLocks noGrp="1"/>
          </p:cNvSpPr>
          <p:nvPr>
            <p:ph type="title"/>
          </p:nvPr>
        </p:nvSpPr>
        <p:spPr>
          <a:xfrm>
            <a:off x="251520" y="188640"/>
            <a:ext cx="8712968" cy="648072"/>
          </a:xfrm>
        </p:spPr>
        <p:txBody>
          <a:bodyPr>
            <a:normAutofit/>
          </a:bodyPr>
          <a:lstStyle/>
          <a:p>
            <a:pPr algn="ctr"/>
            <a:r>
              <a:rPr lang="tr-TR" sz="3600" b="1" dirty="0">
                <a:solidFill>
                  <a:schemeClr val="bg1"/>
                </a:solidFill>
              </a:rPr>
              <a:t>ROMA’NIN ZİLYETLİK ANLAYIŞI </a:t>
            </a:r>
          </a:p>
        </p:txBody>
      </p:sp>
    </p:spTree>
    <p:extLst>
      <p:ext uri="{BB962C8B-B14F-4D97-AF65-F5344CB8AC3E}">
        <p14:creationId xmlns:p14="http://schemas.microsoft.com/office/powerpoint/2010/main" val="2090293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E788C056-ACEF-42EE-A725-BA93D6DE1D5E}"/>
              </a:ext>
            </a:extLst>
          </p:cNvPr>
          <p:cNvSpPr>
            <a:spLocks noGrp="1"/>
          </p:cNvSpPr>
          <p:nvPr>
            <p:ph idx="1"/>
          </p:nvPr>
        </p:nvSpPr>
        <p:spPr>
          <a:xfrm>
            <a:off x="107504" y="836712"/>
            <a:ext cx="8856984" cy="5760640"/>
          </a:xfrm>
        </p:spPr>
        <p:txBody>
          <a:bodyPr>
            <a:normAutofit fontScale="92500" lnSpcReduction="10000"/>
          </a:bodyPr>
          <a:lstStyle/>
          <a:p>
            <a:pPr algn="just">
              <a:spcBef>
                <a:spcPts val="100"/>
              </a:spcBef>
              <a:spcAft>
                <a:spcPts val="100"/>
              </a:spcAft>
            </a:pPr>
            <a:r>
              <a:rPr lang="tr-TR" sz="2500" b="1" dirty="0">
                <a:solidFill>
                  <a:srgbClr val="C00000"/>
                </a:solidFill>
                <a:ea typeface="Times New Roman" panose="02020603050405020304" pitchFamily="18" charset="0"/>
              </a:rPr>
              <a:t>Roma hukukunda </a:t>
            </a:r>
            <a:r>
              <a:rPr lang="tr-TR" sz="2500" b="1" dirty="0" err="1">
                <a:solidFill>
                  <a:srgbClr val="C00000"/>
                </a:solidFill>
                <a:ea typeface="Times New Roman" panose="02020603050405020304" pitchFamily="18" charset="0"/>
              </a:rPr>
              <a:t>vazülyetlik</a:t>
            </a:r>
            <a:r>
              <a:rPr lang="tr-TR" sz="2500" b="1" dirty="0">
                <a:solidFill>
                  <a:srgbClr val="C00000"/>
                </a:solidFill>
                <a:ea typeface="Times New Roman" panose="02020603050405020304" pitchFamily="18" charset="0"/>
              </a:rPr>
              <a:t> (</a:t>
            </a:r>
            <a:r>
              <a:rPr lang="tr-TR" sz="2500" b="1" dirty="0" err="1">
                <a:solidFill>
                  <a:srgbClr val="C00000"/>
                </a:solidFill>
              </a:rPr>
              <a:t>detentio</a:t>
            </a:r>
            <a:r>
              <a:rPr lang="tr-TR" sz="2500" b="1" dirty="0">
                <a:solidFill>
                  <a:srgbClr val="C00000"/>
                </a:solidFill>
              </a:rPr>
              <a:t>): </a:t>
            </a:r>
            <a:r>
              <a:rPr lang="tr-TR" sz="2500" dirty="0" err="1">
                <a:solidFill>
                  <a:schemeClr val="tx2"/>
                </a:solidFill>
                <a:ea typeface="Times New Roman" panose="02020603050405020304" pitchFamily="18" charset="0"/>
              </a:rPr>
              <a:t>C</a:t>
            </a:r>
            <a:r>
              <a:rPr lang="tr-TR" sz="2500" dirty="0" err="1">
                <a:solidFill>
                  <a:schemeClr val="tx2"/>
                </a:solidFill>
              </a:rPr>
              <a:t>orpus</a:t>
            </a:r>
            <a:r>
              <a:rPr lang="tr-TR" sz="2500" dirty="0">
                <a:solidFill>
                  <a:schemeClr val="tx2"/>
                </a:solidFill>
              </a:rPr>
              <a:t> (fiilî egemenlik) + </a:t>
            </a:r>
            <a:r>
              <a:rPr lang="tr-TR" sz="2500" dirty="0" err="1">
                <a:solidFill>
                  <a:schemeClr val="tx2"/>
                </a:solidFill>
              </a:rPr>
              <a:t>animus</a:t>
            </a:r>
            <a:r>
              <a:rPr lang="tr-TR" sz="2500" dirty="0">
                <a:solidFill>
                  <a:schemeClr val="tx2"/>
                </a:solidFill>
              </a:rPr>
              <a:t> </a:t>
            </a:r>
            <a:r>
              <a:rPr lang="tr-TR" sz="2500" dirty="0" err="1">
                <a:solidFill>
                  <a:schemeClr val="tx2"/>
                </a:solidFill>
              </a:rPr>
              <a:t>rem</a:t>
            </a:r>
            <a:r>
              <a:rPr lang="tr-TR" sz="2500" dirty="0">
                <a:solidFill>
                  <a:schemeClr val="tx2"/>
                </a:solidFill>
              </a:rPr>
              <a:t> </a:t>
            </a:r>
            <a:r>
              <a:rPr lang="tr-TR" sz="2500" dirty="0" err="1">
                <a:solidFill>
                  <a:schemeClr val="tx2"/>
                </a:solidFill>
              </a:rPr>
              <a:t>alteri</a:t>
            </a:r>
            <a:r>
              <a:rPr lang="tr-TR" sz="2500" dirty="0">
                <a:solidFill>
                  <a:schemeClr val="tx2"/>
                </a:solidFill>
              </a:rPr>
              <a:t> </a:t>
            </a:r>
            <a:r>
              <a:rPr lang="tr-TR" sz="2500" dirty="0" err="1">
                <a:solidFill>
                  <a:schemeClr val="tx2"/>
                </a:solidFill>
              </a:rPr>
              <a:t>habendi</a:t>
            </a:r>
            <a:r>
              <a:rPr lang="tr-TR" sz="2500" dirty="0">
                <a:solidFill>
                  <a:schemeClr val="tx2"/>
                </a:solidFill>
              </a:rPr>
              <a:t> (başkası için elde bulundurma, başkası adına malı elinde bulundurma iradesi) </a:t>
            </a:r>
          </a:p>
          <a:p>
            <a:pPr algn="just">
              <a:spcBef>
                <a:spcPts val="100"/>
              </a:spcBef>
              <a:spcAft>
                <a:spcPts val="100"/>
              </a:spcAft>
            </a:pPr>
            <a:r>
              <a:rPr lang="tr-TR" sz="2500" dirty="0">
                <a:solidFill>
                  <a:schemeClr val="tx2"/>
                </a:solidFill>
                <a:ea typeface="Times New Roman" panose="02020603050405020304" pitchFamily="18" charset="0"/>
              </a:rPr>
              <a:t>Roma hukukunun </a:t>
            </a:r>
            <a:r>
              <a:rPr lang="tr-TR" sz="2500" dirty="0" err="1">
                <a:solidFill>
                  <a:schemeClr val="tx2"/>
                </a:solidFill>
                <a:ea typeface="Times New Roman" panose="02020603050405020304" pitchFamily="18" charset="0"/>
              </a:rPr>
              <a:t>vazülyedi</a:t>
            </a:r>
            <a:r>
              <a:rPr lang="tr-TR" sz="2500" dirty="0">
                <a:solidFill>
                  <a:schemeClr val="tx2"/>
                </a:solidFill>
                <a:ea typeface="Times New Roman" panose="02020603050405020304" pitchFamily="18" charset="0"/>
              </a:rPr>
              <a:t> günümüz hukukunun </a:t>
            </a:r>
            <a:r>
              <a:rPr lang="tr-TR" sz="2500" dirty="0" err="1">
                <a:solidFill>
                  <a:schemeClr val="tx2"/>
                </a:solidFill>
                <a:ea typeface="Times New Roman" panose="02020603050405020304" pitchFamily="18" charset="0"/>
              </a:rPr>
              <a:t>fer’i</a:t>
            </a:r>
            <a:r>
              <a:rPr lang="tr-TR" sz="2500" dirty="0">
                <a:solidFill>
                  <a:schemeClr val="tx2"/>
                </a:solidFill>
                <a:ea typeface="Times New Roman" panose="02020603050405020304" pitchFamily="18" charset="0"/>
              </a:rPr>
              <a:t> ve başkası için zilyedi</a:t>
            </a:r>
          </a:p>
          <a:p>
            <a:pPr marL="720000" algn="just">
              <a:spcBef>
                <a:spcPts val="100"/>
              </a:spcBef>
              <a:spcAft>
                <a:spcPts val="100"/>
              </a:spcAft>
              <a:buFont typeface="Wingdings" panose="05000000000000000000" pitchFamily="2" charset="2"/>
              <a:buChar char="v"/>
            </a:pPr>
            <a:r>
              <a:rPr lang="tr-TR" sz="2500" dirty="0"/>
              <a:t>Örneğin günümüz hukukunda kiracı </a:t>
            </a:r>
            <a:r>
              <a:rPr lang="tr-TR" sz="2500" dirty="0" err="1"/>
              <a:t>fer’i</a:t>
            </a:r>
            <a:r>
              <a:rPr lang="tr-TR" sz="2500" dirty="0"/>
              <a:t> zilyet, kiralayan malik asli zilyet; Roma hukukunda kiracı </a:t>
            </a:r>
            <a:r>
              <a:rPr lang="tr-TR" sz="2500" dirty="0" err="1"/>
              <a:t>vazülyet</a:t>
            </a:r>
            <a:r>
              <a:rPr lang="tr-TR" sz="2500" dirty="0"/>
              <a:t>,  malik kiralayan zilyet</a:t>
            </a:r>
          </a:p>
          <a:p>
            <a:pPr algn="just">
              <a:spcBef>
                <a:spcPts val="100"/>
              </a:spcBef>
              <a:spcAft>
                <a:spcPts val="100"/>
              </a:spcAft>
            </a:pPr>
            <a:r>
              <a:rPr lang="tr-TR" sz="2500" b="1" dirty="0">
                <a:solidFill>
                  <a:srgbClr val="C00000"/>
                </a:solidFill>
              </a:rPr>
              <a:t>Başkası için zilyetlik:</a:t>
            </a:r>
            <a:r>
              <a:rPr lang="tr-TR" sz="2500" dirty="0">
                <a:solidFill>
                  <a:schemeClr val="tx2"/>
                </a:solidFill>
              </a:rPr>
              <a:t> Başkasının hakkını tanıyarak, onun hakkına dayanarak mal üzerinde fiili egemenlik kurma</a:t>
            </a:r>
          </a:p>
          <a:p>
            <a:pPr algn="just">
              <a:spcBef>
                <a:spcPts val="100"/>
              </a:spcBef>
              <a:spcAft>
                <a:spcPts val="100"/>
              </a:spcAft>
            </a:pPr>
            <a:r>
              <a:rPr lang="tr-TR" sz="2500" dirty="0">
                <a:solidFill>
                  <a:schemeClr val="tx2"/>
                </a:solidFill>
              </a:rPr>
              <a:t>Roma hukukuna göre aynı mal üzerinde, aynı anda </a:t>
            </a:r>
            <a:r>
              <a:rPr lang="tr-TR" sz="2500" dirty="0">
                <a:solidFill>
                  <a:schemeClr val="tx2"/>
                </a:solidFill>
                <a:effectLst/>
                <a:ea typeface="Times New Roman" panose="02020603050405020304" pitchFamily="18" charset="0"/>
              </a:rPr>
              <a:t>farklı kişilerin zilyetliği olanaklı değil, günümüz hukukunda mümkün</a:t>
            </a:r>
          </a:p>
          <a:p>
            <a:pPr algn="just">
              <a:spcBef>
                <a:spcPts val="100"/>
              </a:spcBef>
              <a:spcAft>
                <a:spcPts val="100"/>
              </a:spcAft>
            </a:pPr>
            <a:r>
              <a:rPr lang="tr-TR" sz="2500" dirty="0">
                <a:solidFill>
                  <a:schemeClr val="tx2"/>
                </a:solidFill>
              </a:rPr>
              <a:t>Günümüz hukukunda </a:t>
            </a:r>
            <a:r>
              <a:rPr lang="tr-TR" sz="2500" dirty="0" err="1">
                <a:solidFill>
                  <a:schemeClr val="tx2"/>
                </a:solidFill>
              </a:rPr>
              <a:t>vazülyet</a:t>
            </a:r>
            <a:r>
              <a:rPr lang="tr-TR" sz="2500" dirty="0">
                <a:solidFill>
                  <a:schemeClr val="tx2"/>
                </a:solidFill>
              </a:rPr>
              <a:t> zilyet yardımcısı</a:t>
            </a:r>
          </a:p>
          <a:p>
            <a:pPr algn="just">
              <a:spcBef>
                <a:spcPts val="100"/>
              </a:spcBef>
              <a:spcAft>
                <a:spcPts val="100"/>
              </a:spcAft>
            </a:pPr>
            <a:r>
              <a:rPr lang="tr-TR" sz="2500" b="1" dirty="0">
                <a:solidFill>
                  <a:srgbClr val="C00000"/>
                </a:solidFill>
              </a:rPr>
              <a:t>Zilyet yardımcısı: </a:t>
            </a:r>
            <a:r>
              <a:rPr lang="tr-TR" sz="2500" dirty="0">
                <a:solidFill>
                  <a:schemeClr val="tx2"/>
                </a:solidFill>
              </a:rPr>
              <a:t>Zilyedin talimatlarına bağlı olarak zilyedin adına ve hesabına bir mal üzerinde fiili egemenlik kuran kimse. Eve gelen yardımcının elektrik süpürgesi üzerinde kurduğu egemenlik gibi</a:t>
            </a:r>
          </a:p>
          <a:p>
            <a:pPr algn="just">
              <a:spcBef>
                <a:spcPts val="0"/>
              </a:spcBef>
            </a:pPr>
            <a:endParaRPr lang="tr-TR" sz="2000" dirty="0">
              <a:solidFill>
                <a:schemeClr val="tx2"/>
              </a:solidFill>
            </a:endParaRPr>
          </a:p>
        </p:txBody>
      </p:sp>
      <p:sp>
        <p:nvSpPr>
          <p:cNvPr id="3" name="Başlık 2">
            <a:extLst>
              <a:ext uri="{FF2B5EF4-FFF2-40B4-BE49-F238E27FC236}">
                <a16:creationId xmlns:a16="http://schemas.microsoft.com/office/drawing/2014/main" id="{CA704673-35CE-4B83-8009-84481F2C28D2}"/>
              </a:ext>
            </a:extLst>
          </p:cNvPr>
          <p:cNvSpPr>
            <a:spLocks noGrp="1"/>
          </p:cNvSpPr>
          <p:nvPr>
            <p:ph type="title"/>
          </p:nvPr>
        </p:nvSpPr>
        <p:spPr>
          <a:xfrm>
            <a:off x="251520" y="188640"/>
            <a:ext cx="8712968" cy="648072"/>
          </a:xfrm>
        </p:spPr>
        <p:txBody>
          <a:bodyPr>
            <a:normAutofit fontScale="90000"/>
          </a:bodyPr>
          <a:lstStyle/>
          <a:p>
            <a:pPr algn="ctr"/>
            <a:r>
              <a:rPr lang="tr-TR" b="1" dirty="0">
                <a:solidFill>
                  <a:schemeClr val="bg1"/>
                </a:solidFill>
              </a:rPr>
              <a:t>VAZÜLYETLİK</a:t>
            </a:r>
          </a:p>
        </p:txBody>
      </p:sp>
    </p:spTree>
    <p:extLst>
      <p:ext uri="{BB962C8B-B14F-4D97-AF65-F5344CB8AC3E}">
        <p14:creationId xmlns:p14="http://schemas.microsoft.com/office/powerpoint/2010/main" val="634874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03DBE1-7B65-65B1-B8DB-1E51E10774CF}"/>
            </a:ext>
          </a:extLst>
        </p:cNvPr>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5FC35F83-018A-D1CE-A4CB-C6BA50606A41}"/>
              </a:ext>
            </a:extLst>
          </p:cNvPr>
          <p:cNvSpPr>
            <a:spLocks noGrp="1"/>
          </p:cNvSpPr>
          <p:nvPr>
            <p:ph idx="1"/>
          </p:nvPr>
        </p:nvSpPr>
        <p:spPr>
          <a:xfrm>
            <a:off x="251520" y="1340768"/>
            <a:ext cx="8712968" cy="5256584"/>
          </a:xfrm>
        </p:spPr>
        <p:txBody>
          <a:bodyPr>
            <a:normAutofit/>
          </a:bodyPr>
          <a:lstStyle/>
          <a:p>
            <a:pPr marL="720000" algn="just">
              <a:spcAft>
                <a:spcPts val="600"/>
              </a:spcAft>
              <a:buFont typeface="Wingdings" panose="05000000000000000000" pitchFamily="2" charset="2"/>
              <a:buChar char="Ø"/>
            </a:pPr>
            <a:r>
              <a:rPr lang="tr-TR" sz="2800" dirty="0"/>
              <a:t>Rehinli Alacaklı</a:t>
            </a:r>
          </a:p>
          <a:p>
            <a:pPr marL="720000" algn="just">
              <a:spcAft>
                <a:spcPts val="600"/>
              </a:spcAft>
              <a:buFont typeface="Wingdings" panose="05000000000000000000" pitchFamily="2" charset="2"/>
              <a:buChar char="Ø"/>
            </a:pPr>
            <a:r>
              <a:rPr lang="tr-TR" sz="2800" dirty="0"/>
              <a:t>Yed-i emin (Güvenilir El)</a:t>
            </a:r>
          </a:p>
          <a:p>
            <a:pPr marL="720000" algn="just">
              <a:spcAft>
                <a:spcPts val="600"/>
              </a:spcAft>
              <a:buFont typeface="Wingdings" panose="05000000000000000000" pitchFamily="2" charset="2"/>
              <a:buChar char="Ø"/>
            </a:pPr>
            <a:r>
              <a:rPr lang="tr-TR" sz="2800" dirty="0" err="1"/>
              <a:t>Precarium</a:t>
            </a:r>
            <a:r>
              <a:rPr lang="tr-TR" sz="2800" dirty="0"/>
              <a:t> Alan</a:t>
            </a:r>
          </a:p>
          <a:p>
            <a:pPr marL="720000" algn="just">
              <a:spcAft>
                <a:spcPts val="600"/>
              </a:spcAft>
              <a:buFont typeface="Wingdings" panose="05000000000000000000" pitchFamily="2" charset="2"/>
              <a:buChar char="Ø"/>
            </a:pPr>
            <a:r>
              <a:rPr lang="tr-TR" sz="2800" dirty="0"/>
              <a:t>Üst Hakkı Sahibi</a:t>
            </a:r>
          </a:p>
          <a:p>
            <a:pPr marL="720000" algn="just">
              <a:spcAft>
                <a:spcPts val="600"/>
              </a:spcAft>
              <a:buFont typeface="Wingdings" panose="05000000000000000000" pitchFamily="2" charset="2"/>
              <a:buChar char="Ø"/>
            </a:pPr>
            <a:r>
              <a:rPr lang="tr-TR" sz="2800" dirty="0"/>
              <a:t>Uzun Süreli Kira Hakkı Sahibi</a:t>
            </a:r>
          </a:p>
          <a:p>
            <a:pPr algn="just">
              <a:spcBef>
                <a:spcPts val="0"/>
              </a:spcBef>
            </a:pPr>
            <a:endParaRPr lang="tr-TR" sz="2000" dirty="0">
              <a:solidFill>
                <a:schemeClr val="tx2"/>
              </a:solidFill>
            </a:endParaRPr>
          </a:p>
        </p:txBody>
      </p:sp>
      <p:sp>
        <p:nvSpPr>
          <p:cNvPr id="3" name="Başlık 2">
            <a:extLst>
              <a:ext uri="{FF2B5EF4-FFF2-40B4-BE49-F238E27FC236}">
                <a16:creationId xmlns:a16="http://schemas.microsoft.com/office/drawing/2014/main" id="{05D69FBE-C781-8604-89B0-3D2C5F7694E0}"/>
              </a:ext>
            </a:extLst>
          </p:cNvPr>
          <p:cNvSpPr>
            <a:spLocks noGrp="1"/>
          </p:cNvSpPr>
          <p:nvPr>
            <p:ph type="title"/>
          </p:nvPr>
        </p:nvSpPr>
        <p:spPr>
          <a:xfrm>
            <a:off x="251520" y="188640"/>
            <a:ext cx="8712968" cy="1008112"/>
          </a:xfrm>
        </p:spPr>
        <p:txBody>
          <a:bodyPr>
            <a:normAutofit/>
          </a:bodyPr>
          <a:lstStyle/>
          <a:p>
            <a:pPr algn="ctr"/>
            <a:r>
              <a:rPr lang="tr-TR" sz="2800" b="1" dirty="0">
                <a:solidFill>
                  <a:schemeClr val="bg1"/>
                </a:solidFill>
              </a:rPr>
              <a:t>ZİLYETLİK KORUMASINDAN YARARLANAN</a:t>
            </a:r>
            <a:br>
              <a:rPr lang="tr-TR" sz="2800" b="1" dirty="0">
                <a:solidFill>
                  <a:schemeClr val="bg1"/>
                </a:solidFill>
              </a:rPr>
            </a:br>
            <a:r>
              <a:rPr lang="tr-TR" sz="2800" b="1" dirty="0">
                <a:solidFill>
                  <a:schemeClr val="bg1"/>
                </a:solidFill>
              </a:rPr>
              <a:t>VAZÜLYETLER</a:t>
            </a:r>
          </a:p>
        </p:txBody>
      </p:sp>
    </p:spTree>
    <p:extLst>
      <p:ext uri="{BB962C8B-B14F-4D97-AF65-F5344CB8AC3E}">
        <p14:creationId xmlns:p14="http://schemas.microsoft.com/office/powerpoint/2010/main" val="1076327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E788C056-ACEF-42EE-A725-BA93D6DE1D5E}"/>
              </a:ext>
            </a:extLst>
          </p:cNvPr>
          <p:cNvSpPr>
            <a:spLocks noGrp="1"/>
          </p:cNvSpPr>
          <p:nvPr>
            <p:ph idx="1"/>
          </p:nvPr>
        </p:nvSpPr>
        <p:spPr>
          <a:xfrm>
            <a:off x="179512" y="908720"/>
            <a:ext cx="8784976" cy="5616624"/>
          </a:xfrm>
        </p:spPr>
        <p:txBody>
          <a:bodyPr>
            <a:normAutofit lnSpcReduction="10000"/>
          </a:bodyPr>
          <a:lstStyle/>
          <a:p>
            <a:pPr marL="540000" algn="just">
              <a:spcBef>
                <a:spcPts val="100"/>
              </a:spcBef>
              <a:spcAft>
                <a:spcPts val="100"/>
              </a:spcAft>
              <a:buFont typeface="Wingdings" panose="05000000000000000000" pitchFamily="2" charset="2"/>
              <a:buChar char="Ø"/>
            </a:pPr>
            <a:r>
              <a:rPr lang="tr-TR" sz="3000" dirty="0" err="1"/>
              <a:t>Savigny’e</a:t>
            </a:r>
            <a:r>
              <a:rPr lang="tr-TR" sz="3000" dirty="0"/>
              <a:t> göre zilyetlik, hukukî sonuçlar doğuran fiilî bir durum olduğu için hukuk düzeni tarafından korumakta</a:t>
            </a:r>
          </a:p>
          <a:p>
            <a:pPr marL="540000" algn="just">
              <a:spcBef>
                <a:spcPts val="100"/>
              </a:spcBef>
              <a:spcAft>
                <a:spcPts val="100"/>
              </a:spcAft>
              <a:buFont typeface="Wingdings" panose="05000000000000000000" pitchFamily="2" charset="2"/>
              <a:buChar char="Ø"/>
            </a:pPr>
            <a:r>
              <a:rPr lang="tr-TR" sz="3000" dirty="0" err="1"/>
              <a:t>Jhering’e</a:t>
            </a:r>
            <a:r>
              <a:rPr lang="tr-TR" sz="3000" dirty="0"/>
              <a:t> göre zilyetlik, mülkiyetin dış görünüşü. Kural olarak bir kişi bir hakka, bir hukukî ilişkiye dayanarak bir eşya üzerinde zilyetlik kurmakta. Koruduğu da aslında temelindeki haktır</a:t>
            </a:r>
          </a:p>
          <a:p>
            <a:pPr algn="just">
              <a:spcBef>
                <a:spcPts val="100"/>
              </a:spcBef>
              <a:spcAft>
                <a:spcPts val="100"/>
              </a:spcAft>
            </a:pPr>
            <a:r>
              <a:rPr lang="tr-TR" sz="3000" dirty="0" err="1">
                <a:solidFill>
                  <a:schemeClr val="tx2"/>
                </a:solidFill>
              </a:rPr>
              <a:t>Savigny’nin</a:t>
            </a:r>
            <a:r>
              <a:rPr lang="tr-TR" sz="3000" dirty="0">
                <a:solidFill>
                  <a:schemeClr val="tx2"/>
                </a:solidFill>
              </a:rPr>
              <a:t> görüşü kabul edilen görüş</a:t>
            </a:r>
          </a:p>
          <a:p>
            <a:pPr algn="just">
              <a:spcBef>
                <a:spcPts val="100"/>
              </a:spcBef>
              <a:spcAft>
                <a:spcPts val="100"/>
              </a:spcAft>
            </a:pPr>
            <a:r>
              <a:rPr lang="tr-TR" sz="3000" dirty="0">
                <a:solidFill>
                  <a:schemeClr val="tx2"/>
                </a:solidFill>
              </a:rPr>
              <a:t>Zilyetlik, temelinde bulunan haktan bağımsız olarak ve hatta bazen bu hakka karşı korunur</a:t>
            </a:r>
          </a:p>
          <a:p>
            <a:pPr algn="just">
              <a:spcBef>
                <a:spcPts val="100"/>
              </a:spcBef>
              <a:spcAft>
                <a:spcPts val="100"/>
              </a:spcAft>
            </a:pPr>
            <a:r>
              <a:rPr lang="tr-TR" sz="3000" dirty="0">
                <a:solidFill>
                  <a:schemeClr val="tx2"/>
                </a:solidFill>
              </a:rPr>
              <a:t>Hukuk düzeni zilyetliği korumak suretiyle aslında kamu düzenini korumakta</a:t>
            </a:r>
          </a:p>
          <a:p>
            <a:pPr algn="just"/>
            <a:endParaRPr lang="tr-TR" sz="2000" dirty="0"/>
          </a:p>
        </p:txBody>
      </p:sp>
      <p:sp>
        <p:nvSpPr>
          <p:cNvPr id="3" name="Başlık 2">
            <a:extLst>
              <a:ext uri="{FF2B5EF4-FFF2-40B4-BE49-F238E27FC236}">
                <a16:creationId xmlns:a16="http://schemas.microsoft.com/office/drawing/2014/main" id="{CA704673-35CE-4B83-8009-84481F2C28D2}"/>
              </a:ext>
            </a:extLst>
          </p:cNvPr>
          <p:cNvSpPr>
            <a:spLocks noGrp="1"/>
          </p:cNvSpPr>
          <p:nvPr>
            <p:ph type="title"/>
          </p:nvPr>
        </p:nvSpPr>
        <p:spPr>
          <a:xfrm>
            <a:off x="323528" y="188640"/>
            <a:ext cx="8640960" cy="720080"/>
          </a:xfrm>
        </p:spPr>
        <p:txBody>
          <a:bodyPr>
            <a:normAutofit fontScale="90000"/>
          </a:bodyPr>
          <a:lstStyle/>
          <a:p>
            <a:pPr algn="ctr"/>
            <a:r>
              <a:rPr lang="tr-TR" b="1" dirty="0">
                <a:solidFill>
                  <a:schemeClr val="bg1"/>
                </a:solidFill>
              </a:rPr>
              <a:t>ZİLYETLİK NEDEN KORUNMAKTA?</a:t>
            </a:r>
          </a:p>
        </p:txBody>
      </p:sp>
    </p:spTree>
    <p:extLst>
      <p:ext uri="{BB962C8B-B14F-4D97-AF65-F5344CB8AC3E}">
        <p14:creationId xmlns:p14="http://schemas.microsoft.com/office/powerpoint/2010/main" val="3386796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D1750-96CC-52E8-110E-22B32C0B880E}"/>
            </a:ext>
          </a:extLst>
        </p:cNvPr>
        <p:cNvGrpSpPr/>
        <p:nvPr/>
      </p:nvGrpSpPr>
      <p:grpSpPr>
        <a:xfrm>
          <a:off x="0" y="0"/>
          <a:ext cx="0" cy="0"/>
          <a:chOff x="0" y="0"/>
          <a:chExt cx="0" cy="0"/>
        </a:xfrm>
      </p:grpSpPr>
      <p:sp>
        <p:nvSpPr>
          <p:cNvPr id="2" name="İçerik Yer Tutucusu 1">
            <a:extLst>
              <a:ext uri="{FF2B5EF4-FFF2-40B4-BE49-F238E27FC236}">
                <a16:creationId xmlns:a16="http://schemas.microsoft.com/office/drawing/2014/main" id="{9B2CA138-B409-20AE-39E6-99FFA5572D88}"/>
              </a:ext>
            </a:extLst>
          </p:cNvPr>
          <p:cNvSpPr>
            <a:spLocks noGrp="1"/>
          </p:cNvSpPr>
          <p:nvPr>
            <p:ph idx="1"/>
          </p:nvPr>
        </p:nvSpPr>
        <p:spPr>
          <a:xfrm>
            <a:off x="179512" y="908720"/>
            <a:ext cx="8784976" cy="5688632"/>
          </a:xfrm>
        </p:spPr>
        <p:txBody>
          <a:bodyPr>
            <a:normAutofit fontScale="55000" lnSpcReduction="20000"/>
          </a:bodyPr>
          <a:lstStyle/>
          <a:p>
            <a:pPr marL="540000" algn="just">
              <a:lnSpc>
                <a:spcPct val="120000"/>
              </a:lnSpc>
              <a:spcAft>
                <a:spcPts val="600"/>
              </a:spcAft>
              <a:buFont typeface="Wingdings" panose="05000000000000000000" pitchFamily="2" charset="2"/>
              <a:buChar char="Ø"/>
            </a:pPr>
            <a:r>
              <a:rPr lang="tr-TR" sz="4000" dirty="0"/>
              <a:t>Toplumsal huzuru sağlama işlevi: </a:t>
            </a:r>
            <a:r>
              <a:rPr lang="tr-TR" sz="4000" dirty="0">
                <a:solidFill>
                  <a:schemeClr val="tx2"/>
                </a:solidFill>
              </a:rPr>
              <a:t>Amaç, kaba güçle hak elde etmenin önüne geçmek </a:t>
            </a:r>
          </a:p>
          <a:p>
            <a:pPr marL="540000" indent="-342900" algn="just">
              <a:lnSpc>
                <a:spcPct val="120000"/>
              </a:lnSpc>
              <a:spcAft>
                <a:spcPts val="600"/>
              </a:spcAft>
              <a:buFont typeface="Wingdings" panose="05000000000000000000" pitchFamily="2" charset="2"/>
              <a:buChar char="Ø"/>
            </a:pPr>
            <a:r>
              <a:rPr lang="tr-TR" sz="4000" dirty="0"/>
              <a:t>Aleniyeti sağlama işlevi: </a:t>
            </a:r>
            <a:r>
              <a:rPr lang="tr-TR" sz="4000" dirty="0">
                <a:solidFill>
                  <a:schemeClr val="tx2"/>
                </a:solidFill>
              </a:rPr>
              <a:t>Zilyetlik, taşınır eşya üzerindeki aynî hakkı alenileştirir. Amaç, taşınırı elinde bulunduranın hak sahibi olduğuna dair inancı korumak</a:t>
            </a:r>
          </a:p>
          <a:p>
            <a:pPr marL="540000" indent="-342900" algn="just">
              <a:lnSpc>
                <a:spcPct val="120000"/>
              </a:lnSpc>
              <a:spcAft>
                <a:spcPts val="600"/>
              </a:spcAft>
              <a:buFont typeface="Wingdings" panose="05000000000000000000" pitchFamily="2" charset="2"/>
              <a:buChar char="Ø"/>
            </a:pPr>
            <a:r>
              <a:rPr lang="tr-TR" sz="4000" dirty="0"/>
              <a:t>Karineler yoluyla koruma sağlama işlevi: </a:t>
            </a:r>
            <a:r>
              <a:rPr lang="tr-TR" sz="4000" dirty="0">
                <a:solidFill>
                  <a:schemeClr val="tx2"/>
                </a:solidFill>
              </a:rPr>
              <a:t>Zilyet aleyhine açılan mülkiyet davasında ispat yükü zilyede değil, malik olduğunu iddiasında bulunandadır. Malı elinde bulunduran kural olarak maliktir karinesi</a:t>
            </a:r>
          </a:p>
          <a:p>
            <a:pPr marL="540000" indent="-342900" algn="just">
              <a:lnSpc>
                <a:spcPct val="120000"/>
              </a:lnSpc>
              <a:spcAft>
                <a:spcPts val="600"/>
              </a:spcAft>
              <a:buFont typeface="Wingdings" panose="05000000000000000000" pitchFamily="2" charset="2"/>
              <a:buChar char="Ø"/>
            </a:pPr>
            <a:r>
              <a:rPr lang="tr-TR" sz="4000" dirty="0"/>
              <a:t>Ayni hakkı kazandırma İşlevi: </a:t>
            </a:r>
            <a:r>
              <a:rPr lang="tr-TR" sz="4000" dirty="0">
                <a:solidFill>
                  <a:schemeClr val="tx2"/>
                </a:solidFill>
              </a:rPr>
              <a:t>Zilyetliğe bağlanan mülkiyet karinesi, </a:t>
            </a:r>
            <a:r>
              <a:rPr lang="tr-TR" sz="4000" dirty="0" err="1">
                <a:solidFill>
                  <a:schemeClr val="tx2"/>
                </a:solidFill>
              </a:rPr>
              <a:t>iyiniyet</a:t>
            </a:r>
            <a:r>
              <a:rPr lang="tr-TR" sz="4000" dirty="0">
                <a:solidFill>
                  <a:schemeClr val="tx2"/>
                </a:solidFill>
              </a:rPr>
              <a:t> karinesi ile birleşerek aynî hak kazandırır</a:t>
            </a:r>
          </a:p>
          <a:p>
            <a:pPr marL="540000" indent="-342900" algn="just">
              <a:lnSpc>
                <a:spcPct val="120000"/>
              </a:lnSpc>
              <a:spcAft>
                <a:spcPts val="600"/>
              </a:spcAft>
              <a:buFont typeface="Wingdings" panose="05000000000000000000" pitchFamily="2" charset="2"/>
              <a:buChar char="Ø"/>
            </a:pPr>
            <a:r>
              <a:rPr lang="tr-TR" sz="4000" dirty="0"/>
              <a:t>Ayni hakkın kurulmasını ve devrini sağlama işlevi: </a:t>
            </a:r>
            <a:r>
              <a:rPr lang="tr-TR" sz="4000" dirty="0">
                <a:solidFill>
                  <a:schemeClr val="tx2"/>
                </a:solidFill>
              </a:rPr>
              <a:t>Taşınırlar üzerindeki ayni hakkın devrinin zilyetliğin devri suretiyle gerçekleşmesi</a:t>
            </a:r>
          </a:p>
          <a:p>
            <a:pPr algn="just"/>
            <a:endParaRPr lang="tr-TR" sz="2000" dirty="0"/>
          </a:p>
        </p:txBody>
      </p:sp>
      <p:sp>
        <p:nvSpPr>
          <p:cNvPr id="3" name="Başlık 2">
            <a:extLst>
              <a:ext uri="{FF2B5EF4-FFF2-40B4-BE49-F238E27FC236}">
                <a16:creationId xmlns:a16="http://schemas.microsoft.com/office/drawing/2014/main" id="{FF74B87F-A7F0-5916-FE0D-B93307457FC8}"/>
              </a:ext>
            </a:extLst>
          </p:cNvPr>
          <p:cNvSpPr>
            <a:spLocks noGrp="1"/>
          </p:cNvSpPr>
          <p:nvPr>
            <p:ph type="title"/>
          </p:nvPr>
        </p:nvSpPr>
        <p:spPr>
          <a:xfrm>
            <a:off x="323528" y="188640"/>
            <a:ext cx="8640960" cy="720080"/>
          </a:xfrm>
        </p:spPr>
        <p:txBody>
          <a:bodyPr>
            <a:normAutofit fontScale="90000"/>
          </a:bodyPr>
          <a:lstStyle/>
          <a:p>
            <a:pPr algn="ctr"/>
            <a:r>
              <a:rPr lang="tr-TR" b="1" dirty="0">
                <a:solidFill>
                  <a:schemeClr val="bg1"/>
                </a:solidFill>
              </a:rPr>
              <a:t>ZİLYETLİĞİN İŞLEVLERİ</a:t>
            </a:r>
          </a:p>
        </p:txBody>
      </p:sp>
    </p:spTree>
    <p:extLst>
      <p:ext uri="{BB962C8B-B14F-4D97-AF65-F5344CB8AC3E}">
        <p14:creationId xmlns:p14="http://schemas.microsoft.com/office/powerpoint/2010/main" val="310394371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Kağıt">
  <a:themeElements>
    <a:clrScheme name="Kağıt">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Kağıt">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Kağıt">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1150</TotalTime>
  <Words>1579</Words>
  <Application>Microsoft Office PowerPoint</Application>
  <PresentationFormat>Ekran Gösterisi (4:3)</PresentationFormat>
  <Paragraphs>131</Paragraphs>
  <Slides>16</Slides>
  <Notes>1</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16</vt:i4>
      </vt:variant>
    </vt:vector>
  </HeadingPairs>
  <TitlesOfParts>
    <vt:vector size="23" baseType="lpstr">
      <vt:lpstr>Arial</vt:lpstr>
      <vt:lpstr>Calibri</vt:lpstr>
      <vt:lpstr>Constantia</vt:lpstr>
      <vt:lpstr>Times New Roman</vt:lpstr>
      <vt:lpstr>Wingdings</vt:lpstr>
      <vt:lpstr>Wingdings 2</vt:lpstr>
      <vt:lpstr>Kağıt</vt:lpstr>
      <vt:lpstr>ZİLYETLİK </vt:lpstr>
      <vt:lpstr>ZİLYETLİĞİN UNSURLARI I</vt:lpstr>
      <vt:lpstr>ZİLYETLİĞİN UNSURLARI II </vt:lpstr>
      <vt:lpstr>ROMA’DA ZİLYETLİĞİN TARİHSEL TEMELİ</vt:lpstr>
      <vt:lpstr>ROMA’NIN ZİLYETLİK ANLAYIŞI </vt:lpstr>
      <vt:lpstr>VAZÜLYETLİK</vt:lpstr>
      <vt:lpstr>ZİLYETLİK KORUMASINDAN YARARLANAN VAZÜLYETLER</vt:lpstr>
      <vt:lpstr>ZİLYETLİK NEDEN KORUNMAKTA?</vt:lpstr>
      <vt:lpstr>ZİLYETLİĞİN İŞLEVLERİ</vt:lpstr>
      <vt:lpstr>ZİLYETLİK TÜRLERİ I</vt:lpstr>
      <vt:lpstr>ZİLYETLİK TÜRLERİ II</vt:lpstr>
      <vt:lpstr>ZİLYETLİĞİN KAZANILMASI I</vt:lpstr>
      <vt:lpstr>ZİLYETLİĞİN KAZANILMASI II</vt:lpstr>
      <vt:lpstr>ZİLYETLİĞİN KAYBI</vt:lpstr>
      <vt:lpstr>ZİLYETLİĞİN KORUNMASI</vt:lpstr>
      <vt:lpstr>KENDİMİZİ DENEYELİM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2020-2021 Öğretim Yılı</dc:title>
  <dc:creator>Özlem ERİŞGİN</dc:creator>
  <cp:lastModifiedBy>Özlem ERİŞGİN</cp:lastModifiedBy>
  <cp:revision>281</cp:revision>
  <dcterms:created xsi:type="dcterms:W3CDTF">2020-09-08T17:37:32Z</dcterms:created>
  <dcterms:modified xsi:type="dcterms:W3CDTF">2025-03-24T11:01:30Z</dcterms:modified>
</cp:coreProperties>
</file>