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67" r:id="rId5"/>
    <p:sldId id="262" r:id="rId6"/>
    <p:sldId id="384" r:id="rId7"/>
    <p:sldId id="351" r:id="rId8"/>
    <p:sldId id="385" r:id="rId9"/>
    <p:sldId id="389" r:id="rId10"/>
    <p:sldId id="386" r:id="rId11"/>
    <p:sldId id="387" r:id="rId12"/>
    <p:sldId id="388" r:id="rId13"/>
    <p:sldId id="330" r:id="rId14"/>
    <p:sldId id="390" r:id="rId15"/>
    <p:sldId id="391" r:id="rId16"/>
    <p:sldId id="280" r:id="rId17"/>
    <p:sldId id="396" r:id="rId18"/>
    <p:sldId id="394" r:id="rId19"/>
    <p:sldId id="352" r:id="rId20"/>
    <p:sldId id="395" r:id="rId21"/>
    <p:sldId id="348" r:id="rId22"/>
    <p:sldId id="360" r:id="rId23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9" autoAdjust="0"/>
  </p:normalViewPr>
  <p:slideViewPr>
    <p:cSldViewPr>
      <p:cViewPr varScale="1">
        <p:scale>
          <a:sx n="59" d="100"/>
          <a:sy n="59" d="100"/>
        </p:scale>
        <p:origin x="152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8B9C1A-A235-4B4B-8111-FB5987A31DD6}" type="doc">
      <dgm:prSet loTypeId="urn:microsoft.com/office/officeart/2005/8/layout/vList2" loCatId="list" qsTypeId="urn:microsoft.com/office/officeart/2005/8/quickstyle/simple5" qsCatId="simple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837AF9C7-1A59-438D-A46B-9D6FE7F2951B}">
      <dgm:prSet custT="1"/>
      <dgm:spPr>
        <a:solidFill>
          <a:schemeClr val="bg2"/>
        </a:solidFill>
      </dgm:spPr>
      <dgm:t>
        <a:bodyPr/>
        <a:lstStyle/>
        <a:p>
          <a:pPr algn="ctr"/>
          <a:r>
            <a:rPr lang="tr-TR" sz="1600" b="1" i="1" kern="1200" dirty="0" err="1">
              <a:solidFill>
                <a:schemeClr val="tx2"/>
              </a:solidFill>
              <a:effectLst/>
              <a:ea typeface="Times New Roman" panose="02020603050405020304" pitchFamily="18" charset="0"/>
            </a:rPr>
            <a:t>Digesta</a:t>
          </a:r>
          <a:r>
            <a:rPr lang="tr-TR" sz="1600" b="1" i="1" kern="1200" dirty="0">
              <a:solidFill>
                <a:schemeClr val="tx2"/>
              </a:solidFill>
              <a:effectLst/>
              <a:ea typeface="Times New Roman" panose="02020603050405020304" pitchFamily="18" charset="0"/>
            </a:rPr>
            <a:t> 9.2.5.2 (</a:t>
          </a:r>
          <a:r>
            <a:rPr lang="tr-TR" sz="1600" b="1" i="1" kern="1200" dirty="0" err="1">
              <a:solidFill>
                <a:schemeClr val="tx2"/>
              </a:solidFill>
              <a:effectLst/>
              <a:ea typeface="Times New Roman" panose="02020603050405020304" pitchFamily="18" charset="0"/>
            </a:rPr>
            <a:t>Ulpianus</a:t>
          </a:r>
          <a:r>
            <a:rPr lang="tr-TR" sz="1600" b="1" i="1" kern="1200" dirty="0">
              <a:solidFill>
                <a:schemeClr val="tx2"/>
              </a:solidFill>
              <a:effectLst/>
              <a:ea typeface="Times New Roman" panose="02020603050405020304" pitchFamily="18" charset="0"/>
            </a:rPr>
            <a:t>): </a:t>
          </a:r>
          <a:r>
            <a:rPr lang="tr-TR" sz="1600" i="1" kern="1200" dirty="0">
              <a:solidFill>
                <a:schemeClr val="tx2"/>
              </a:solidFill>
              <a:effectLst/>
              <a:ea typeface="Times New Roman" panose="02020603050405020304" pitchFamily="18" charset="0"/>
            </a:rPr>
            <a:t>“Akıl hastasının bir zarara sebep olması durumunda </a:t>
          </a:r>
          <a:r>
            <a:rPr lang="tr-TR" sz="1600" i="1" kern="1200" dirty="0" err="1">
              <a:solidFill>
                <a:schemeClr val="tx2"/>
              </a:solidFill>
              <a:effectLst/>
              <a:ea typeface="Times New Roman" panose="02020603050405020304" pitchFamily="18" charset="0"/>
            </a:rPr>
            <a:t>Lex</a:t>
          </a:r>
          <a:r>
            <a:rPr lang="tr-TR" sz="1600" i="1" kern="1200" dirty="0">
              <a:solidFill>
                <a:schemeClr val="tx2"/>
              </a:solidFill>
              <a:effectLst/>
              <a:ea typeface="Times New Roman" panose="02020603050405020304" pitchFamily="18" charset="0"/>
            </a:rPr>
            <a:t> </a:t>
          </a:r>
          <a:r>
            <a:rPr lang="tr-TR" sz="1600" i="1" kern="1200" dirty="0" err="1">
              <a:solidFill>
                <a:schemeClr val="tx2"/>
              </a:solidFill>
              <a:effectLst/>
              <a:ea typeface="Times New Roman" panose="02020603050405020304" pitchFamily="18" charset="0"/>
            </a:rPr>
            <a:t>Aquilia</a:t>
          </a:r>
          <a:r>
            <a:rPr lang="tr-TR" sz="1600" i="1" kern="1200" dirty="0">
              <a:solidFill>
                <a:schemeClr val="tx2"/>
              </a:solidFill>
              <a:effectLst/>
              <a:ea typeface="Times New Roman" panose="02020603050405020304" pitchFamily="18" charset="0"/>
            </a:rPr>
            <a:t> gereğince bir dava tanınıp tanınmayacağı sorusunu da soruyoruz. Pegasus bunu reddeder. Akli melekeleri yerinde olmayana hangi kusur isnat edilebilir? Bu, tamamen doğrudur. Bundan dolayı </a:t>
          </a:r>
          <a:r>
            <a:rPr lang="tr-TR" sz="1600" i="1" kern="1200" dirty="0" err="1">
              <a:solidFill>
                <a:schemeClr val="tx2"/>
              </a:solidFill>
              <a:effectLst/>
              <a:ea typeface="Times New Roman" panose="02020603050405020304" pitchFamily="18" charset="0"/>
            </a:rPr>
            <a:t>Lex</a:t>
          </a:r>
          <a:r>
            <a:rPr lang="tr-TR" sz="1600" i="1" kern="1200" dirty="0">
              <a:solidFill>
                <a:schemeClr val="tx2"/>
              </a:solidFill>
              <a:effectLst/>
              <a:ea typeface="Times New Roman" panose="02020603050405020304" pitchFamily="18" charset="0"/>
            </a:rPr>
            <a:t> </a:t>
          </a:r>
          <a:r>
            <a:rPr lang="tr-TR" sz="1600" i="1" kern="1200" dirty="0" err="1">
              <a:solidFill>
                <a:schemeClr val="tx2"/>
              </a:solidFill>
              <a:effectLst/>
              <a:ea typeface="Times New Roman" panose="02020603050405020304" pitchFamily="18" charset="0"/>
            </a:rPr>
            <a:t>Aquilia</a:t>
          </a:r>
          <a:r>
            <a:rPr lang="tr-TR" sz="1600" i="1" kern="1200" dirty="0">
              <a:solidFill>
                <a:schemeClr val="tx2"/>
              </a:solidFill>
              <a:effectLst/>
              <a:ea typeface="Times New Roman" panose="02020603050405020304" pitchFamily="18" charset="0"/>
            </a:rPr>
            <a:t> davası söz konusu olmaz; tıpkı dört ayaklı hayvanın zarar vermesi ya da damdan düşen kiremidin zarar vermesi durumunda </a:t>
          </a:r>
          <a:r>
            <a:rPr lang="tr-TR" sz="1600" i="1" kern="1200" dirty="0" err="1">
              <a:solidFill>
                <a:schemeClr val="tx2"/>
              </a:solidFill>
              <a:effectLst/>
              <a:ea typeface="Times New Roman" panose="02020603050405020304" pitchFamily="18" charset="0"/>
            </a:rPr>
            <a:t>Lex</a:t>
          </a:r>
          <a:r>
            <a:rPr lang="tr-TR" sz="1600" i="1" kern="1200" dirty="0">
              <a:solidFill>
                <a:schemeClr val="tx2"/>
              </a:solidFill>
              <a:effectLst/>
              <a:ea typeface="Times New Roman" panose="02020603050405020304" pitchFamily="18" charset="0"/>
            </a:rPr>
            <a:t> </a:t>
          </a:r>
          <a:r>
            <a:rPr lang="tr-TR" sz="1600" i="1" kern="1200" dirty="0" err="1">
              <a:solidFill>
                <a:schemeClr val="tx2"/>
              </a:solidFill>
              <a:effectLst/>
              <a:ea typeface="Times New Roman" panose="02020603050405020304" pitchFamily="18" charset="0"/>
            </a:rPr>
            <a:t>Aquilia</a:t>
          </a:r>
          <a:r>
            <a:rPr lang="tr-TR" sz="1600" i="1" kern="1200" dirty="0">
              <a:solidFill>
                <a:schemeClr val="tx2"/>
              </a:solidFill>
              <a:effectLst/>
              <a:ea typeface="Times New Roman" panose="02020603050405020304" pitchFamily="18" charset="0"/>
            </a:rPr>
            <a:t> davası olmayacağı gibi. Keza, bir </a:t>
          </a:r>
          <a:r>
            <a:rPr lang="tr-TR" sz="1600" i="1" kern="1200" dirty="0" err="1">
              <a:solidFill>
                <a:schemeClr val="tx2"/>
              </a:solidFill>
              <a:effectLst/>
              <a:ea typeface="Times New Roman" panose="02020603050405020304" pitchFamily="18" charset="0"/>
            </a:rPr>
            <a:t>infans</a:t>
          </a:r>
          <a:r>
            <a:rPr lang="tr-TR" sz="1600" i="1" kern="1200" dirty="0">
              <a:solidFill>
                <a:schemeClr val="tx2"/>
              </a:solidFill>
              <a:effectLst/>
              <a:ea typeface="Times New Roman" panose="02020603050405020304" pitchFamily="18" charset="0"/>
            </a:rPr>
            <a:t> (henüz 7 yaşına ulaşmamış küçük) zarar vermişse aynı şey söylenmelidir. </a:t>
          </a:r>
          <a:r>
            <a:rPr lang="tr-TR" sz="1600" i="1" kern="1200" dirty="0" err="1">
              <a:solidFill>
                <a:schemeClr val="tx2"/>
              </a:solidFill>
              <a:effectLst/>
              <a:ea typeface="Times New Roman" panose="02020603050405020304" pitchFamily="18" charset="0"/>
            </a:rPr>
            <a:t>Impubes</a:t>
          </a:r>
          <a:r>
            <a:rPr lang="tr-TR" sz="1600" i="1" kern="1200" dirty="0">
              <a:solidFill>
                <a:schemeClr val="tx2"/>
              </a:solidFill>
              <a:effectLst/>
              <a:ea typeface="Times New Roman" panose="02020603050405020304" pitchFamily="18" charset="0"/>
            </a:rPr>
            <a:t> (7-14 yaş aralığındaki küçük) zarar vermişse, </a:t>
          </a:r>
          <a:r>
            <a:rPr lang="tr-TR" sz="1600" i="1" kern="1200" dirty="0" err="1">
              <a:solidFill>
                <a:schemeClr val="tx2"/>
              </a:solidFill>
              <a:effectLst/>
              <a:ea typeface="Times New Roman" panose="02020603050405020304" pitchFamily="18" charset="0"/>
            </a:rPr>
            <a:t>Labeo</a:t>
          </a:r>
          <a:r>
            <a:rPr lang="tr-TR" sz="1600" i="1" kern="1200" dirty="0">
              <a:solidFill>
                <a:schemeClr val="tx2"/>
              </a:solidFill>
              <a:effectLst/>
              <a:ea typeface="Times New Roman" panose="02020603050405020304" pitchFamily="18" charset="0"/>
            </a:rPr>
            <a:t>, hırsızlıktan sorumlu tutulduğu gibi mala verilen zarardan da sorumlu tutulacağını söyler. Eğer, </a:t>
          </a:r>
          <a:r>
            <a:rPr lang="tr-TR" sz="1600" i="1" kern="1200" dirty="0" err="1">
              <a:solidFill>
                <a:schemeClr val="tx2"/>
              </a:solidFill>
              <a:effectLst/>
              <a:ea typeface="Times New Roman" panose="02020603050405020304" pitchFamily="18" charset="0"/>
            </a:rPr>
            <a:t>impubes</a:t>
          </a:r>
          <a:r>
            <a:rPr lang="tr-TR" sz="1600" i="1" kern="1200" dirty="0">
              <a:solidFill>
                <a:schemeClr val="tx2"/>
              </a:solidFill>
              <a:effectLst/>
              <a:ea typeface="Times New Roman" panose="02020603050405020304" pitchFamily="18" charset="0"/>
            </a:rPr>
            <a:t>, hukuka aykırılığı kavramaya ehil ise, ben bunu doğru buluyorum.”</a:t>
          </a:r>
          <a:endParaRPr lang="tr-TR" sz="1600" i="1" kern="1200" dirty="0">
            <a:solidFill>
              <a:schemeClr val="tx1"/>
            </a:solidFill>
            <a:latin typeface="Verdana"/>
            <a:ea typeface="+mn-ea"/>
            <a:cs typeface="+mn-cs"/>
          </a:endParaRPr>
        </a:p>
      </dgm:t>
    </dgm:pt>
    <dgm:pt modelId="{FE89D7D9-5493-4D45-9FD7-45970A247044}" type="parTrans" cxnId="{781FEAB2-9696-49A3-A960-FA216D368946}">
      <dgm:prSet/>
      <dgm:spPr/>
      <dgm:t>
        <a:bodyPr/>
        <a:lstStyle/>
        <a:p>
          <a:endParaRPr lang="tr-TR"/>
        </a:p>
      </dgm:t>
    </dgm:pt>
    <dgm:pt modelId="{FA768761-17C2-42D0-A77A-60BEB42AB25B}" type="sibTrans" cxnId="{781FEAB2-9696-49A3-A960-FA216D368946}">
      <dgm:prSet/>
      <dgm:spPr/>
      <dgm:t>
        <a:bodyPr/>
        <a:lstStyle/>
        <a:p>
          <a:endParaRPr lang="tr-TR"/>
        </a:p>
      </dgm:t>
    </dgm:pt>
    <dgm:pt modelId="{A2CE8315-0674-4BA4-8CDE-D3F66A65618E}" type="pres">
      <dgm:prSet presAssocID="{BC8B9C1A-A235-4B4B-8111-FB5987A31DD6}" presName="linear" presStyleCnt="0">
        <dgm:presLayoutVars>
          <dgm:animLvl val="lvl"/>
          <dgm:resizeHandles val="exact"/>
        </dgm:presLayoutVars>
      </dgm:prSet>
      <dgm:spPr/>
    </dgm:pt>
    <dgm:pt modelId="{5AB27358-DE2D-4F2C-A74E-D19918EFCF63}" type="pres">
      <dgm:prSet presAssocID="{837AF9C7-1A59-438D-A46B-9D6FE7F2951B}" presName="parentText" presStyleLbl="node1" presStyleIdx="0" presStyleCnt="1" custScaleX="106860" custScaleY="1096315" custLinFactNeighborX="810" custLinFactNeighborY="-40833">
        <dgm:presLayoutVars>
          <dgm:chMax val="0"/>
          <dgm:bulletEnabled val="1"/>
        </dgm:presLayoutVars>
      </dgm:prSet>
      <dgm:spPr/>
    </dgm:pt>
  </dgm:ptLst>
  <dgm:cxnLst>
    <dgm:cxn modelId="{BFDD957B-7A32-4BE1-8F74-C42DDF2C44AD}" type="presOf" srcId="{BC8B9C1A-A235-4B4B-8111-FB5987A31DD6}" destId="{A2CE8315-0674-4BA4-8CDE-D3F66A65618E}" srcOrd="0" destOrd="0" presId="urn:microsoft.com/office/officeart/2005/8/layout/vList2"/>
    <dgm:cxn modelId="{780A22B1-E08D-42A0-A959-A78D8E09E744}" type="presOf" srcId="{837AF9C7-1A59-438D-A46B-9D6FE7F2951B}" destId="{5AB27358-DE2D-4F2C-A74E-D19918EFCF63}" srcOrd="0" destOrd="0" presId="urn:microsoft.com/office/officeart/2005/8/layout/vList2"/>
    <dgm:cxn modelId="{781FEAB2-9696-49A3-A960-FA216D368946}" srcId="{BC8B9C1A-A235-4B4B-8111-FB5987A31DD6}" destId="{837AF9C7-1A59-438D-A46B-9D6FE7F2951B}" srcOrd="0" destOrd="0" parTransId="{FE89D7D9-5493-4D45-9FD7-45970A247044}" sibTransId="{FA768761-17C2-42D0-A77A-60BEB42AB25B}"/>
    <dgm:cxn modelId="{F549E41B-0FB6-42BD-9F39-8A7F33A61D87}" type="presParOf" srcId="{A2CE8315-0674-4BA4-8CDE-D3F66A65618E}" destId="{5AB27358-DE2D-4F2C-A74E-D19918EFCF63}" srcOrd="0" destOrd="0" presId="urn:microsoft.com/office/officeart/2005/8/layout/vList2"/>
  </dgm:cxnLst>
  <dgm:bg>
    <a:solidFill>
      <a:schemeClr val="bg2"/>
    </a:soli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4CAB38-7E63-4199-A965-C48A15410407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tr-TR"/>
        </a:p>
      </dgm:t>
    </dgm:pt>
    <dgm:pt modelId="{2DE9C6DF-9CD6-41A4-8D87-7706F6CD378A}">
      <dgm:prSet/>
      <dgm:spPr/>
      <dgm:t>
        <a:bodyPr/>
        <a:lstStyle/>
        <a:p>
          <a:r>
            <a:rPr lang="tr-TR" dirty="0">
              <a:solidFill>
                <a:schemeClr val="tx2"/>
              </a:solidFill>
            </a:rPr>
            <a:t>Ceza davası (</a:t>
          </a:r>
          <a:r>
            <a:rPr lang="tr-TR" dirty="0" err="1">
              <a:solidFill>
                <a:schemeClr val="tx2"/>
              </a:solidFill>
            </a:rPr>
            <a:t>actio</a:t>
          </a:r>
          <a:r>
            <a:rPr lang="tr-TR" dirty="0">
              <a:solidFill>
                <a:schemeClr val="tx2"/>
              </a:solidFill>
            </a:rPr>
            <a:t> </a:t>
          </a:r>
          <a:r>
            <a:rPr lang="tr-TR" dirty="0" err="1">
              <a:solidFill>
                <a:schemeClr val="tx2"/>
              </a:solidFill>
            </a:rPr>
            <a:t>poenalis</a:t>
          </a:r>
          <a:r>
            <a:rPr lang="tr-TR" dirty="0">
              <a:solidFill>
                <a:schemeClr val="tx2"/>
              </a:solidFill>
            </a:rPr>
            <a:t>): Amacı, zarar görenin zararını gidermek değil faili cezalandırmak</a:t>
          </a:r>
          <a:endParaRPr lang="tr-TR" dirty="0"/>
        </a:p>
      </dgm:t>
    </dgm:pt>
    <dgm:pt modelId="{9C8A8943-CE19-4288-AB0C-0C94B1ABA376}" type="parTrans" cxnId="{8D58F673-ECC2-439B-8676-75FF6D96E8AB}">
      <dgm:prSet/>
      <dgm:spPr/>
      <dgm:t>
        <a:bodyPr/>
        <a:lstStyle/>
        <a:p>
          <a:endParaRPr lang="tr-TR"/>
        </a:p>
      </dgm:t>
    </dgm:pt>
    <dgm:pt modelId="{159B4847-58F2-49EE-97C7-D38952D07626}" type="sibTrans" cxnId="{8D58F673-ECC2-439B-8676-75FF6D96E8AB}">
      <dgm:prSet/>
      <dgm:spPr/>
      <dgm:t>
        <a:bodyPr/>
        <a:lstStyle/>
        <a:p>
          <a:endParaRPr lang="tr-TR"/>
        </a:p>
      </dgm:t>
    </dgm:pt>
    <dgm:pt modelId="{97C479AE-F219-4C52-A7D8-2CEDFAD6D8AA}">
      <dgm:prSet/>
      <dgm:spPr/>
      <dgm:t>
        <a:bodyPr/>
        <a:lstStyle/>
        <a:p>
          <a:r>
            <a:rPr lang="tr-TR">
              <a:solidFill>
                <a:schemeClr val="tx2"/>
              </a:solidFill>
            </a:rPr>
            <a:t>Cezanın ve suçun kanunla düzenlenmesi gerek</a:t>
          </a:r>
          <a:endParaRPr lang="tr-TR" dirty="0"/>
        </a:p>
      </dgm:t>
    </dgm:pt>
    <dgm:pt modelId="{9AFB326E-1A95-4242-857F-BE8D4121F596}" type="parTrans" cxnId="{97D99864-AA56-42BF-8641-6EBBEA472667}">
      <dgm:prSet/>
      <dgm:spPr/>
      <dgm:t>
        <a:bodyPr/>
        <a:lstStyle/>
        <a:p>
          <a:endParaRPr lang="tr-TR"/>
        </a:p>
      </dgm:t>
    </dgm:pt>
    <dgm:pt modelId="{F2134257-2F36-4B34-812A-2E1DD09F6E9B}" type="sibTrans" cxnId="{97D99864-AA56-42BF-8641-6EBBEA472667}">
      <dgm:prSet/>
      <dgm:spPr/>
      <dgm:t>
        <a:bodyPr/>
        <a:lstStyle/>
        <a:p>
          <a:endParaRPr lang="tr-TR"/>
        </a:p>
      </dgm:t>
    </dgm:pt>
    <dgm:pt modelId="{5EEBECD9-D3F9-413A-A8C5-E618436A81E4}">
      <dgm:prSet/>
      <dgm:spPr/>
      <dgm:t>
        <a:bodyPr/>
        <a:lstStyle/>
        <a:p>
          <a:r>
            <a:rPr lang="tr-TR">
              <a:solidFill>
                <a:schemeClr val="tx2"/>
              </a:solidFill>
            </a:rPr>
            <a:t>Ceza bir miktar paranın ödenmesine ilişkin</a:t>
          </a:r>
          <a:endParaRPr lang="tr-TR" dirty="0"/>
        </a:p>
      </dgm:t>
    </dgm:pt>
    <dgm:pt modelId="{DED9096D-3CF9-4855-AA85-CC6AF8B71542}" type="parTrans" cxnId="{353DB3A0-91FC-4A37-9705-AF9BA36BFD9B}">
      <dgm:prSet/>
      <dgm:spPr/>
      <dgm:t>
        <a:bodyPr/>
        <a:lstStyle/>
        <a:p>
          <a:endParaRPr lang="tr-TR"/>
        </a:p>
      </dgm:t>
    </dgm:pt>
    <dgm:pt modelId="{9D40F964-24CF-475F-A7F3-0D51E1BF0208}" type="sibTrans" cxnId="{353DB3A0-91FC-4A37-9705-AF9BA36BFD9B}">
      <dgm:prSet/>
      <dgm:spPr/>
      <dgm:t>
        <a:bodyPr/>
        <a:lstStyle/>
        <a:p>
          <a:endParaRPr lang="tr-TR"/>
        </a:p>
      </dgm:t>
    </dgm:pt>
    <dgm:pt modelId="{0E01B73F-2E6A-4799-8F54-823DE3289E67}">
      <dgm:prSet/>
      <dgm:spPr/>
      <dgm:t>
        <a:bodyPr/>
        <a:lstStyle/>
        <a:p>
          <a:r>
            <a:rPr lang="tr-TR">
              <a:solidFill>
                <a:schemeClr val="tx2"/>
              </a:solidFill>
            </a:rPr>
            <a:t>Cezalandırma amaç, zararı tazmin etme değil. Para cezası zararın çok üstünde olabilir</a:t>
          </a:r>
          <a:endParaRPr lang="tr-TR" dirty="0"/>
        </a:p>
      </dgm:t>
    </dgm:pt>
    <dgm:pt modelId="{B98FF9EF-A832-4A96-8089-7DEAF507368C}" type="parTrans" cxnId="{7485CFFE-BC83-440B-8224-E4A60789BA39}">
      <dgm:prSet/>
      <dgm:spPr/>
      <dgm:t>
        <a:bodyPr/>
        <a:lstStyle/>
        <a:p>
          <a:endParaRPr lang="tr-TR"/>
        </a:p>
      </dgm:t>
    </dgm:pt>
    <dgm:pt modelId="{BD9AD7B3-C978-4FC1-A384-FBF2B16D1AE4}" type="sibTrans" cxnId="{7485CFFE-BC83-440B-8224-E4A60789BA39}">
      <dgm:prSet/>
      <dgm:spPr/>
      <dgm:t>
        <a:bodyPr/>
        <a:lstStyle/>
        <a:p>
          <a:endParaRPr lang="tr-TR"/>
        </a:p>
      </dgm:t>
    </dgm:pt>
    <dgm:pt modelId="{9C585C5B-FC81-4F40-8B49-413E9F8578C0}">
      <dgm:prSet/>
      <dgm:spPr/>
      <dgm:t>
        <a:bodyPr/>
        <a:lstStyle/>
        <a:p>
          <a:r>
            <a:rPr lang="tr-TR" dirty="0">
              <a:solidFill>
                <a:schemeClr val="tx2"/>
              </a:solidFill>
            </a:rPr>
            <a:t>Cezalandırma asıl olduğu için dava sadece faile karşı açılabilir, failin mirasçılarına karşı açılamaz</a:t>
          </a:r>
          <a:endParaRPr lang="tr-TR" dirty="0"/>
        </a:p>
      </dgm:t>
    </dgm:pt>
    <dgm:pt modelId="{AB55BA9C-2610-4275-B8BC-21CE9BA03FB2}" type="parTrans" cxnId="{F0893829-8B7C-43F4-B73B-85E131C64E6D}">
      <dgm:prSet/>
      <dgm:spPr/>
      <dgm:t>
        <a:bodyPr/>
        <a:lstStyle/>
        <a:p>
          <a:endParaRPr lang="tr-TR"/>
        </a:p>
      </dgm:t>
    </dgm:pt>
    <dgm:pt modelId="{A9814CAD-5055-4858-8D07-0B8F0DFCD4F6}" type="sibTrans" cxnId="{F0893829-8B7C-43F4-B73B-85E131C64E6D}">
      <dgm:prSet/>
      <dgm:spPr/>
      <dgm:t>
        <a:bodyPr/>
        <a:lstStyle/>
        <a:p>
          <a:endParaRPr lang="tr-TR"/>
        </a:p>
      </dgm:t>
    </dgm:pt>
    <dgm:pt modelId="{9560EA59-54B6-405F-ABE1-F676E9789652}">
      <dgm:prSet/>
      <dgm:spPr/>
      <dgm:t>
        <a:bodyPr/>
        <a:lstStyle/>
        <a:p>
          <a:r>
            <a:rPr lang="tr-TR">
              <a:solidFill>
                <a:schemeClr val="tx2"/>
              </a:solidFill>
            </a:rPr>
            <a:t>Iniuria dışındaki diğer özel suçlarda mağdurun (zarar görenin) mirasçıları davayı açabilir</a:t>
          </a:r>
          <a:endParaRPr lang="tr-TR" dirty="0"/>
        </a:p>
      </dgm:t>
    </dgm:pt>
    <dgm:pt modelId="{52B3DBE2-90E3-402D-8834-B420F7852DFD}" type="parTrans" cxnId="{A24533F1-5B58-48BD-B183-D991028A6FCE}">
      <dgm:prSet/>
      <dgm:spPr/>
      <dgm:t>
        <a:bodyPr/>
        <a:lstStyle/>
        <a:p>
          <a:endParaRPr lang="tr-TR"/>
        </a:p>
      </dgm:t>
    </dgm:pt>
    <dgm:pt modelId="{61DC97CD-772E-49E1-BFE5-C5870ED2B774}" type="sibTrans" cxnId="{A24533F1-5B58-48BD-B183-D991028A6FCE}">
      <dgm:prSet/>
      <dgm:spPr/>
      <dgm:t>
        <a:bodyPr/>
        <a:lstStyle/>
        <a:p>
          <a:endParaRPr lang="tr-TR"/>
        </a:p>
      </dgm:t>
    </dgm:pt>
    <dgm:pt modelId="{FBC33E49-22E8-4597-9C1C-07482F877314}" type="pres">
      <dgm:prSet presAssocID="{7F4CAB38-7E63-4199-A965-C48A15410407}" presName="linear" presStyleCnt="0">
        <dgm:presLayoutVars>
          <dgm:animLvl val="lvl"/>
          <dgm:resizeHandles val="exact"/>
        </dgm:presLayoutVars>
      </dgm:prSet>
      <dgm:spPr/>
    </dgm:pt>
    <dgm:pt modelId="{B95BAC8E-2CAA-42B6-AA35-05BA332C08D3}" type="pres">
      <dgm:prSet presAssocID="{2DE9C6DF-9CD6-41A4-8D87-7706F6CD378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23E8198-A3AA-4B88-8662-DFF58A165E02}" type="pres">
      <dgm:prSet presAssocID="{159B4847-58F2-49EE-97C7-D38952D07626}" presName="spacer" presStyleCnt="0"/>
      <dgm:spPr/>
    </dgm:pt>
    <dgm:pt modelId="{0D2F96D2-96A5-4D7C-A299-5486E0A52FC5}" type="pres">
      <dgm:prSet presAssocID="{97C479AE-F219-4C52-A7D8-2CEDFAD6D8A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0AD79F3-8380-46E6-A405-6F31C1839215}" type="pres">
      <dgm:prSet presAssocID="{F2134257-2F36-4B34-812A-2E1DD09F6E9B}" presName="spacer" presStyleCnt="0"/>
      <dgm:spPr/>
    </dgm:pt>
    <dgm:pt modelId="{3F152E56-333E-4531-BC1F-6B228FD93A34}" type="pres">
      <dgm:prSet presAssocID="{5EEBECD9-D3F9-413A-A8C5-E618436A81E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9423333-4453-4099-85FF-9F78554351C3}" type="pres">
      <dgm:prSet presAssocID="{9D40F964-24CF-475F-A7F3-0D51E1BF0208}" presName="spacer" presStyleCnt="0"/>
      <dgm:spPr/>
    </dgm:pt>
    <dgm:pt modelId="{76DEBDB5-39A2-405B-ABDA-8218ED6F1012}" type="pres">
      <dgm:prSet presAssocID="{0E01B73F-2E6A-4799-8F54-823DE3289E6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EE96C9C-6056-4185-9B51-984D746E3ADE}" type="pres">
      <dgm:prSet presAssocID="{BD9AD7B3-C978-4FC1-A384-FBF2B16D1AE4}" presName="spacer" presStyleCnt="0"/>
      <dgm:spPr/>
    </dgm:pt>
    <dgm:pt modelId="{C6AAF1C1-7626-4535-BF2A-E5C4697E1B84}" type="pres">
      <dgm:prSet presAssocID="{9C585C5B-FC81-4F40-8B49-413E9F8578C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BE69431-6524-4E2F-AC78-6EE9BC52E2B8}" type="pres">
      <dgm:prSet presAssocID="{A9814CAD-5055-4858-8D07-0B8F0DFCD4F6}" presName="spacer" presStyleCnt="0"/>
      <dgm:spPr/>
    </dgm:pt>
    <dgm:pt modelId="{D3D3385B-C4B3-41A8-A4EB-52BE6816EA7A}" type="pres">
      <dgm:prSet presAssocID="{9560EA59-54B6-405F-ABE1-F676E9789652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FBE2605-1173-4609-9A26-35EB1ED98484}" type="presOf" srcId="{0E01B73F-2E6A-4799-8F54-823DE3289E67}" destId="{76DEBDB5-39A2-405B-ABDA-8218ED6F1012}" srcOrd="0" destOrd="0" presId="urn:microsoft.com/office/officeart/2005/8/layout/vList2"/>
    <dgm:cxn modelId="{F0893829-8B7C-43F4-B73B-85E131C64E6D}" srcId="{7F4CAB38-7E63-4199-A965-C48A15410407}" destId="{9C585C5B-FC81-4F40-8B49-413E9F8578C0}" srcOrd="4" destOrd="0" parTransId="{AB55BA9C-2610-4275-B8BC-21CE9BA03FB2}" sibTransId="{A9814CAD-5055-4858-8D07-0B8F0DFCD4F6}"/>
    <dgm:cxn modelId="{CDFCB430-1642-49D1-AF86-259BCF76ED50}" type="presOf" srcId="{97C479AE-F219-4C52-A7D8-2CEDFAD6D8AA}" destId="{0D2F96D2-96A5-4D7C-A299-5486E0A52FC5}" srcOrd="0" destOrd="0" presId="urn:microsoft.com/office/officeart/2005/8/layout/vList2"/>
    <dgm:cxn modelId="{97D99864-AA56-42BF-8641-6EBBEA472667}" srcId="{7F4CAB38-7E63-4199-A965-C48A15410407}" destId="{97C479AE-F219-4C52-A7D8-2CEDFAD6D8AA}" srcOrd="1" destOrd="0" parTransId="{9AFB326E-1A95-4242-857F-BE8D4121F596}" sibTransId="{F2134257-2F36-4B34-812A-2E1DD09F6E9B}"/>
    <dgm:cxn modelId="{8D58F673-ECC2-439B-8676-75FF6D96E8AB}" srcId="{7F4CAB38-7E63-4199-A965-C48A15410407}" destId="{2DE9C6DF-9CD6-41A4-8D87-7706F6CD378A}" srcOrd="0" destOrd="0" parTransId="{9C8A8943-CE19-4288-AB0C-0C94B1ABA376}" sibTransId="{159B4847-58F2-49EE-97C7-D38952D07626}"/>
    <dgm:cxn modelId="{2EA64455-84AC-4B60-B030-3BD6A6A23595}" type="presOf" srcId="{7F4CAB38-7E63-4199-A965-C48A15410407}" destId="{FBC33E49-22E8-4597-9C1C-07482F877314}" srcOrd="0" destOrd="0" presId="urn:microsoft.com/office/officeart/2005/8/layout/vList2"/>
    <dgm:cxn modelId="{353DB3A0-91FC-4A37-9705-AF9BA36BFD9B}" srcId="{7F4CAB38-7E63-4199-A965-C48A15410407}" destId="{5EEBECD9-D3F9-413A-A8C5-E618436A81E4}" srcOrd="2" destOrd="0" parTransId="{DED9096D-3CF9-4855-AA85-CC6AF8B71542}" sibTransId="{9D40F964-24CF-475F-A7F3-0D51E1BF0208}"/>
    <dgm:cxn modelId="{C1E316B6-D4E1-486B-9B70-7AA02A413408}" type="presOf" srcId="{5EEBECD9-D3F9-413A-A8C5-E618436A81E4}" destId="{3F152E56-333E-4531-BC1F-6B228FD93A34}" srcOrd="0" destOrd="0" presId="urn:microsoft.com/office/officeart/2005/8/layout/vList2"/>
    <dgm:cxn modelId="{86614FBA-0014-4C4C-89D8-30FEEC5E9CA9}" type="presOf" srcId="{9C585C5B-FC81-4F40-8B49-413E9F8578C0}" destId="{C6AAF1C1-7626-4535-BF2A-E5C4697E1B84}" srcOrd="0" destOrd="0" presId="urn:microsoft.com/office/officeart/2005/8/layout/vList2"/>
    <dgm:cxn modelId="{E16177E3-B544-4B56-9D7E-120AD46B66AA}" type="presOf" srcId="{9560EA59-54B6-405F-ABE1-F676E9789652}" destId="{D3D3385B-C4B3-41A8-A4EB-52BE6816EA7A}" srcOrd="0" destOrd="0" presId="urn:microsoft.com/office/officeart/2005/8/layout/vList2"/>
    <dgm:cxn modelId="{A24533F1-5B58-48BD-B183-D991028A6FCE}" srcId="{7F4CAB38-7E63-4199-A965-C48A15410407}" destId="{9560EA59-54B6-405F-ABE1-F676E9789652}" srcOrd="5" destOrd="0" parTransId="{52B3DBE2-90E3-402D-8834-B420F7852DFD}" sibTransId="{61DC97CD-772E-49E1-BFE5-C5870ED2B774}"/>
    <dgm:cxn modelId="{57B13AF4-2F32-4602-96F6-9B8359FD0A4C}" type="presOf" srcId="{2DE9C6DF-9CD6-41A4-8D87-7706F6CD378A}" destId="{B95BAC8E-2CAA-42B6-AA35-05BA332C08D3}" srcOrd="0" destOrd="0" presId="urn:microsoft.com/office/officeart/2005/8/layout/vList2"/>
    <dgm:cxn modelId="{7485CFFE-BC83-440B-8224-E4A60789BA39}" srcId="{7F4CAB38-7E63-4199-A965-C48A15410407}" destId="{0E01B73F-2E6A-4799-8F54-823DE3289E67}" srcOrd="3" destOrd="0" parTransId="{B98FF9EF-A832-4A96-8089-7DEAF507368C}" sibTransId="{BD9AD7B3-C978-4FC1-A384-FBF2B16D1AE4}"/>
    <dgm:cxn modelId="{08635B58-FC0F-450F-BC4C-E35906E50769}" type="presParOf" srcId="{FBC33E49-22E8-4597-9C1C-07482F877314}" destId="{B95BAC8E-2CAA-42B6-AA35-05BA332C08D3}" srcOrd="0" destOrd="0" presId="urn:microsoft.com/office/officeart/2005/8/layout/vList2"/>
    <dgm:cxn modelId="{ED3BC9F1-7C2E-4484-AA95-77031FD1C116}" type="presParOf" srcId="{FBC33E49-22E8-4597-9C1C-07482F877314}" destId="{223E8198-A3AA-4B88-8662-DFF58A165E02}" srcOrd="1" destOrd="0" presId="urn:microsoft.com/office/officeart/2005/8/layout/vList2"/>
    <dgm:cxn modelId="{6F41937B-BC8A-4389-A780-980863EF39FC}" type="presParOf" srcId="{FBC33E49-22E8-4597-9C1C-07482F877314}" destId="{0D2F96D2-96A5-4D7C-A299-5486E0A52FC5}" srcOrd="2" destOrd="0" presId="urn:microsoft.com/office/officeart/2005/8/layout/vList2"/>
    <dgm:cxn modelId="{22B2863F-B64D-4B0F-8324-0746EA967ADD}" type="presParOf" srcId="{FBC33E49-22E8-4597-9C1C-07482F877314}" destId="{D0AD79F3-8380-46E6-A405-6F31C1839215}" srcOrd="3" destOrd="0" presId="urn:microsoft.com/office/officeart/2005/8/layout/vList2"/>
    <dgm:cxn modelId="{AE1602C2-A9BB-4B25-88EA-7E8765B0CB1F}" type="presParOf" srcId="{FBC33E49-22E8-4597-9C1C-07482F877314}" destId="{3F152E56-333E-4531-BC1F-6B228FD93A34}" srcOrd="4" destOrd="0" presId="urn:microsoft.com/office/officeart/2005/8/layout/vList2"/>
    <dgm:cxn modelId="{F9C4BBF6-E3DA-4433-88EF-84BBCCFA1016}" type="presParOf" srcId="{FBC33E49-22E8-4597-9C1C-07482F877314}" destId="{F9423333-4453-4099-85FF-9F78554351C3}" srcOrd="5" destOrd="0" presId="urn:microsoft.com/office/officeart/2005/8/layout/vList2"/>
    <dgm:cxn modelId="{AECFC654-D562-4E42-AC93-43BC1893F16C}" type="presParOf" srcId="{FBC33E49-22E8-4597-9C1C-07482F877314}" destId="{76DEBDB5-39A2-405B-ABDA-8218ED6F1012}" srcOrd="6" destOrd="0" presId="urn:microsoft.com/office/officeart/2005/8/layout/vList2"/>
    <dgm:cxn modelId="{419C1439-567C-4269-8DC0-02A1D029F75E}" type="presParOf" srcId="{FBC33E49-22E8-4597-9C1C-07482F877314}" destId="{6EE96C9C-6056-4185-9B51-984D746E3ADE}" srcOrd="7" destOrd="0" presId="urn:microsoft.com/office/officeart/2005/8/layout/vList2"/>
    <dgm:cxn modelId="{4A7DD307-1B24-4B23-8D00-B4312CDFFA65}" type="presParOf" srcId="{FBC33E49-22E8-4597-9C1C-07482F877314}" destId="{C6AAF1C1-7626-4535-BF2A-E5C4697E1B84}" srcOrd="8" destOrd="0" presId="urn:microsoft.com/office/officeart/2005/8/layout/vList2"/>
    <dgm:cxn modelId="{4EAE05D3-B037-480A-A565-A876795BE290}" type="presParOf" srcId="{FBC33E49-22E8-4597-9C1C-07482F877314}" destId="{DBE69431-6524-4E2F-AC78-6EE9BC52E2B8}" srcOrd="9" destOrd="0" presId="urn:microsoft.com/office/officeart/2005/8/layout/vList2"/>
    <dgm:cxn modelId="{C5D34003-482B-4FB9-B660-B1C7CE6DC95E}" type="presParOf" srcId="{FBC33E49-22E8-4597-9C1C-07482F877314}" destId="{D3D3385B-C4B3-41A8-A4EB-52BE6816EA7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4CAB38-7E63-4199-A965-C48A15410407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tr-TR"/>
        </a:p>
      </dgm:t>
    </dgm:pt>
    <dgm:pt modelId="{2DE9C6DF-9CD6-41A4-8D87-7706F6CD378A}">
      <dgm:prSet custT="1"/>
      <dgm:spPr/>
      <dgm:t>
        <a:bodyPr/>
        <a:lstStyle/>
        <a:p>
          <a:r>
            <a:rPr lang="tr-TR" sz="1500" dirty="0">
              <a:solidFill>
                <a:schemeClr val="tx2"/>
              </a:solidFill>
              <a:latin typeface="+mn-lt"/>
            </a:rPr>
            <a:t>Eğer</a:t>
          </a:r>
          <a:r>
            <a:rPr lang="tr-TR" sz="1500" dirty="0">
              <a:effectLst/>
              <a:latin typeface="+mn-lt"/>
              <a:ea typeface="Times New Roman" panose="02020603050405020304" pitchFamily="18" charset="0"/>
            </a:rPr>
            <a:t> </a:t>
          </a:r>
          <a:r>
            <a:rPr lang="tr-TR" sz="1500" dirty="0">
              <a:solidFill>
                <a:schemeClr val="tx2"/>
              </a:solidFill>
              <a:latin typeface="+mn-lt"/>
            </a:rPr>
            <a:t>fiil, birden fazla kişi tarafından işlenmişse, yani iştirak söz konusuysa her bir faile karşı ayrı ayrı o özel suçtan doğan dava açılır </a:t>
          </a:r>
          <a:endParaRPr lang="tr-TR" sz="1500" dirty="0">
            <a:latin typeface="+mn-lt"/>
          </a:endParaRPr>
        </a:p>
      </dgm:t>
    </dgm:pt>
    <dgm:pt modelId="{9C8A8943-CE19-4288-AB0C-0C94B1ABA376}" type="parTrans" cxnId="{8D58F673-ECC2-439B-8676-75FF6D96E8AB}">
      <dgm:prSet/>
      <dgm:spPr/>
      <dgm:t>
        <a:bodyPr/>
        <a:lstStyle/>
        <a:p>
          <a:endParaRPr lang="tr-TR"/>
        </a:p>
      </dgm:t>
    </dgm:pt>
    <dgm:pt modelId="{159B4847-58F2-49EE-97C7-D38952D07626}" type="sibTrans" cxnId="{8D58F673-ECC2-439B-8676-75FF6D96E8AB}">
      <dgm:prSet/>
      <dgm:spPr/>
      <dgm:t>
        <a:bodyPr/>
        <a:lstStyle/>
        <a:p>
          <a:endParaRPr lang="tr-TR"/>
        </a:p>
      </dgm:t>
    </dgm:pt>
    <dgm:pt modelId="{97C479AE-F219-4C52-A7D8-2CEDFAD6D8AA}">
      <dgm:prSet custT="1"/>
      <dgm:spPr/>
      <dgm:t>
        <a:bodyPr/>
        <a:lstStyle/>
        <a:p>
          <a:r>
            <a:rPr lang="tr-TR" sz="1500" dirty="0">
              <a:solidFill>
                <a:schemeClr val="tx2"/>
              </a:solidFill>
              <a:latin typeface="+mn-lt"/>
            </a:rPr>
            <a:t>Ceza davasının açılmış olması, başka davaların açılmasına engel  değil</a:t>
          </a:r>
          <a:endParaRPr lang="tr-TR" sz="1500" dirty="0">
            <a:latin typeface="+mn-lt"/>
          </a:endParaRPr>
        </a:p>
      </dgm:t>
    </dgm:pt>
    <dgm:pt modelId="{9AFB326E-1A95-4242-857F-BE8D4121F596}" type="parTrans" cxnId="{97D99864-AA56-42BF-8641-6EBBEA472667}">
      <dgm:prSet/>
      <dgm:spPr/>
      <dgm:t>
        <a:bodyPr/>
        <a:lstStyle/>
        <a:p>
          <a:endParaRPr lang="tr-TR"/>
        </a:p>
      </dgm:t>
    </dgm:pt>
    <dgm:pt modelId="{F2134257-2F36-4B34-812A-2E1DD09F6E9B}" type="sibTrans" cxnId="{97D99864-AA56-42BF-8641-6EBBEA472667}">
      <dgm:prSet/>
      <dgm:spPr/>
      <dgm:t>
        <a:bodyPr/>
        <a:lstStyle/>
        <a:p>
          <a:endParaRPr lang="tr-TR"/>
        </a:p>
      </dgm:t>
    </dgm:pt>
    <dgm:pt modelId="{5EEBECD9-D3F9-413A-A8C5-E618436A81E4}">
      <dgm:prSet custT="1"/>
      <dgm:spPr/>
      <dgm:t>
        <a:bodyPr/>
        <a:lstStyle/>
        <a:p>
          <a:r>
            <a:rPr lang="tr-TR" sz="1500" dirty="0">
              <a:solidFill>
                <a:schemeClr val="tx2"/>
              </a:solidFill>
              <a:latin typeface="+mn-lt"/>
            </a:rPr>
            <a:t>Egemenlik hakkı sahibine karşı </a:t>
          </a:r>
          <a:r>
            <a:rPr lang="tr-TR" sz="1500" dirty="0" err="1">
              <a:solidFill>
                <a:schemeClr val="tx2"/>
              </a:solidFill>
              <a:latin typeface="+mn-lt"/>
            </a:rPr>
            <a:t>actio</a:t>
          </a:r>
          <a:r>
            <a:rPr lang="tr-TR" sz="1500" dirty="0">
              <a:solidFill>
                <a:schemeClr val="tx2"/>
              </a:solidFill>
              <a:latin typeface="+mn-lt"/>
            </a:rPr>
            <a:t> </a:t>
          </a:r>
          <a:r>
            <a:rPr lang="tr-TR" sz="1500" dirty="0" err="1">
              <a:solidFill>
                <a:schemeClr val="tx2"/>
              </a:solidFill>
              <a:latin typeface="+mn-lt"/>
            </a:rPr>
            <a:t>noxalis</a:t>
          </a:r>
          <a:r>
            <a:rPr lang="tr-TR" sz="1500" dirty="0">
              <a:solidFill>
                <a:schemeClr val="tx2"/>
              </a:solidFill>
              <a:latin typeface="+mn-lt"/>
            </a:rPr>
            <a:t> olarak açılmakta</a:t>
          </a:r>
          <a:endParaRPr lang="tr-TR" sz="1500" dirty="0">
            <a:latin typeface="+mn-lt"/>
          </a:endParaRPr>
        </a:p>
      </dgm:t>
    </dgm:pt>
    <dgm:pt modelId="{DED9096D-3CF9-4855-AA85-CC6AF8B71542}" type="parTrans" cxnId="{353DB3A0-91FC-4A37-9705-AF9BA36BFD9B}">
      <dgm:prSet/>
      <dgm:spPr/>
      <dgm:t>
        <a:bodyPr/>
        <a:lstStyle/>
        <a:p>
          <a:endParaRPr lang="tr-TR"/>
        </a:p>
      </dgm:t>
    </dgm:pt>
    <dgm:pt modelId="{9D40F964-24CF-475F-A7F3-0D51E1BF0208}" type="sibTrans" cxnId="{353DB3A0-91FC-4A37-9705-AF9BA36BFD9B}">
      <dgm:prSet/>
      <dgm:spPr/>
      <dgm:t>
        <a:bodyPr/>
        <a:lstStyle/>
        <a:p>
          <a:endParaRPr lang="tr-TR"/>
        </a:p>
      </dgm:t>
    </dgm:pt>
    <dgm:pt modelId="{0E01B73F-2E6A-4799-8F54-823DE3289E67}">
      <dgm:prSet custT="1"/>
      <dgm:spPr/>
      <dgm:t>
        <a:bodyPr/>
        <a:lstStyle/>
        <a:p>
          <a:r>
            <a:rPr lang="tr-TR" sz="1500" dirty="0">
              <a:solidFill>
                <a:schemeClr val="tx2"/>
              </a:solidFill>
              <a:latin typeface="+mn-lt"/>
            </a:rPr>
            <a:t>Akıl hastaları ve 0-7 yaş arasındaki küçükler sorumlu değil, kınanan bir iradenin varlığı gerektiği için</a:t>
          </a:r>
          <a:endParaRPr lang="tr-TR" sz="1500" dirty="0">
            <a:latin typeface="+mn-lt"/>
          </a:endParaRPr>
        </a:p>
      </dgm:t>
    </dgm:pt>
    <dgm:pt modelId="{B98FF9EF-A832-4A96-8089-7DEAF507368C}" type="parTrans" cxnId="{7485CFFE-BC83-440B-8224-E4A60789BA39}">
      <dgm:prSet/>
      <dgm:spPr/>
      <dgm:t>
        <a:bodyPr/>
        <a:lstStyle/>
        <a:p>
          <a:endParaRPr lang="tr-TR"/>
        </a:p>
      </dgm:t>
    </dgm:pt>
    <dgm:pt modelId="{BD9AD7B3-C978-4FC1-A384-FBF2B16D1AE4}" type="sibTrans" cxnId="{7485CFFE-BC83-440B-8224-E4A60789BA39}">
      <dgm:prSet/>
      <dgm:spPr/>
      <dgm:t>
        <a:bodyPr/>
        <a:lstStyle/>
        <a:p>
          <a:endParaRPr lang="tr-TR"/>
        </a:p>
      </dgm:t>
    </dgm:pt>
    <dgm:pt modelId="{9C585C5B-FC81-4F40-8B49-413E9F8578C0}">
      <dgm:prSet custT="1"/>
      <dgm:spPr/>
      <dgm:t>
        <a:bodyPr/>
        <a:lstStyle/>
        <a:p>
          <a:r>
            <a:rPr lang="tr-TR" sz="1500" dirty="0">
              <a:solidFill>
                <a:schemeClr val="tx2"/>
              </a:solidFill>
              <a:latin typeface="+mn-lt"/>
            </a:rPr>
            <a:t>7-14 yaş aralığındaki küçükler işledikleri haksız fiilin sonuçlarını idrak edebilecek durumdaysalar sorumlu. Somut olayın özelliklerine göre karar verilmekte</a:t>
          </a:r>
          <a:endParaRPr lang="tr-TR" sz="1500" dirty="0">
            <a:latin typeface="+mn-lt"/>
          </a:endParaRPr>
        </a:p>
      </dgm:t>
    </dgm:pt>
    <dgm:pt modelId="{AB55BA9C-2610-4275-B8BC-21CE9BA03FB2}" type="parTrans" cxnId="{F0893829-8B7C-43F4-B73B-85E131C64E6D}">
      <dgm:prSet/>
      <dgm:spPr/>
      <dgm:t>
        <a:bodyPr/>
        <a:lstStyle/>
        <a:p>
          <a:endParaRPr lang="tr-TR"/>
        </a:p>
      </dgm:t>
    </dgm:pt>
    <dgm:pt modelId="{A9814CAD-5055-4858-8D07-0B8F0DFCD4F6}" type="sibTrans" cxnId="{F0893829-8B7C-43F4-B73B-85E131C64E6D}">
      <dgm:prSet/>
      <dgm:spPr/>
      <dgm:t>
        <a:bodyPr/>
        <a:lstStyle/>
        <a:p>
          <a:endParaRPr lang="tr-TR"/>
        </a:p>
      </dgm:t>
    </dgm:pt>
    <dgm:pt modelId="{F84D87C4-0C6A-428A-A7B0-1D9D71758032}">
      <dgm:prSet custT="1"/>
      <dgm:spPr/>
      <dgm:t>
        <a:bodyPr/>
        <a:lstStyle/>
        <a:p>
          <a:r>
            <a:rPr lang="tr-TR" sz="1500" dirty="0">
              <a:solidFill>
                <a:schemeClr val="tx2"/>
              </a:solidFill>
              <a:latin typeface="+mn-lt"/>
            </a:rPr>
            <a:t>Bu davalardan mahkûm olanlar şerefsiz (</a:t>
          </a:r>
          <a:r>
            <a:rPr lang="tr-TR" sz="1500" dirty="0" err="1">
              <a:solidFill>
                <a:schemeClr val="tx2"/>
              </a:solidFill>
              <a:latin typeface="+mn-lt"/>
            </a:rPr>
            <a:t>infamis</a:t>
          </a:r>
          <a:r>
            <a:rPr lang="tr-TR" sz="1500" dirty="0">
              <a:solidFill>
                <a:schemeClr val="tx2"/>
              </a:solidFill>
              <a:latin typeface="+mn-lt"/>
            </a:rPr>
            <a:t>) addedilmekte</a:t>
          </a:r>
          <a:endParaRPr lang="tr-TR" sz="1500" dirty="0">
            <a:latin typeface="+mn-lt"/>
          </a:endParaRPr>
        </a:p>
      </dgm:t>
    </dgm:pt>
    <dgm:pt modelId="{72371C59-2B88-4BC3-A846-6E0411698121}" type="parTrans" cxnId="{1A7C2814-E971-4667-A371-3E08C0E94378}">
      <dgm:prSet/>
      <dgm:spPr/>
      <dgm:t>
        <a:bodyPr/>
        <a:lstStyle/>
        <a:p>
          <a:endParaRPr lang="tr-TR"/>
        </a:p>
      </dgm:t>
    </dgm:pt>
    <dgm:pt modelId="{46BACAA8-952D-40DB-A45E-2A20B892DD02}" type="sibTrans" cxnId="{1A7C2814-E971-4667-A371-3E08C0E94378}">
      <dgm:prSet/>
      <dgm:spPr/>
      <dgm:t>
        <a:bodyPr/>
        <a:lstStyle/>
        <a:p>
          <a:endParaRPr lang="tr-TR"/>
        </a:p>
      </dgm:t>
    </dgm:pt>
    <dgm:pt modelId="{FBC33E49-22E8-4597-9C1C-07482F877314}" type="pres">
      <dgm:prSet presAssocID="{7F4CAB38-7E63-4199-A965-C48A15410407}" presName="linear" presStyleCnt="0">
        <dgm:presLayoutVars>
          <dgm:animLvl val="lvl"/>
          <dgm:resizeHandles val="exact"/>
        </dgm:presLayoutVars>
      </dgm:prSet>
      <dgm:spPr/>
    </dgm:pt>
    <dgm:pt modelId="{B95BAC8E-2CAA-42B6-AA35-05BA332C08D3}" type="pres">
      <dgm:prSet presAssocID="{2DE9C6DF-9CD6-41A4-8D87-7706F6CD378A}" presName="parentText" presStyleLbl="node1" presStyleIdx="0" presStyleCnt="6" custScaleY="162101" custLinFactY="-20319" custLinFactNeighborY="-100000">
        <dgm:presLayoutVars>
          <dgm:chMax val="0"/>
          <dgm:bulletEnabled val="1"/>
        </dgm:presLayoutVars>
      </dgm:prSet>
      <dgm:spPr/>
    </dgm:pt>
    <dgm:pt modelId="{223E8198-A3AA-4B88-8662-DFF58A165E02}" type="pres">
      <dgm:prSet presAssocID="{159B4847-58F2-49EE-97C7-D38952D07626}" presName="spacer" presStyleCnt="0"/>
      <dgm:spPr/>
    </dgm:pt>
    <dgm:pt modelId="{0D2F96D2-96A5-4D7C-A299-5486E0A52FC5}" type="pres">
      <dgm:prSet presAssocID="{97C479AE-F219-4C52-A7D8-2CEDFAD6D8AA}" presName="parentText" presStyleLbl="node1" presStyleIdx="1" presStyleCnt="6" custScaleY="138616">
        <dgm:presLayoutVars>
          <dgm:chMax val="0"/>
          <dgm:bulletEnabled val="1"/>
        </dgm:presLayoutVars>
      </dgm:prSet>
      <dgm:spPr/>
    </dgm:pt>
    <dgm:pt modelId="{D0AD79F3-8380-46E6-A405-6F31C1839215}" type="pres">
      <dgm:prSet presAssocID="{F2134257-2F36-4B34-812A-2E1DD09F6E9B}" presName="spacer" presStyleCnt="0"/>
      <dgm:spPr/>
    </dgm:pt>
    <dgm:pt modelId="{3F152E56-333E-4531-BC1F-6B228FD93A34}" type="pres">
      <dgm:prSet presAssocID="{5EEBECD9-D3F9-413A-A8C5-E618436A81E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9423333-4453-4099-85FF-9F78554351C3}" type="pres">
      <dgm:prSet presAssocID="{9D40F964-24CF-475F-A7F3-0D51E1BF0208}" presName="spacer" presStyleCnt="0"/>
      <dgm:spPr/>
    </dgm:pt>
    <dgm:pt modelId="{76DEBDB5-39A2-405B-ABDA-8218ED6F1012}" type="pres">
      <dgm:prSet presAssocID="{0E01B73F-2E6A-4799-8F54-823DE3289E6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EE96C9C-6056-4185-9B51-984D746E3ADE}" type="pres">
      <dgm:prSet presAssocID="{BD9AD7B3-C978-4FC1-A384-FBF2B16D1AE4}" presName="spacer" presStyleCnt="0"/>
      <dgm:spPr/>
    </dgm:pt>
    <dgm:pt modelId="{C6AAF1C1-7626-4535-BF2A-E5C4697E1B84}" type="pres">
      <dgm:prSet presAssocID="{9C585C5B-FC81-4F40-8B49-413E9F8578C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35D53A6-6F8E-4873-81F4-70AB84EBD304}" type="pres">
      <dgm:prSet presAssocID="{A9814CAD-5055-4858-8D07-0B8F0DFCD4F6}" presName="spacer" presStyleCnt="0"/>
      <dgm:spPr/>
    </dgm:pt>
    <dgm:pt modelId="{26AFD048-FEE2-4DED-A320-64CA47B1902A}" type="pres">
      <dgm:prSet presAssocID="{F84D87C4-0C6A-428A-A7B0-1D9D71758032}" presName="parentText" presStyleLbl="node1" presStyleIdx="5" presStyleCnt="6" custScaleY="121717">
        <dgm:presLayoutVars>
          <dgm:chMax val="0"/>
          <dgm:bulletEnabled val="1"/>
        </dgm:presLayoutVars>
      </dgm:prSet>
      <dgm:spPr/>
    </dgm:pt>
  </dgm:ptLst>
  <dgm:cxnLst>
    <dgm:cxn modelId="{EFBE2605-1173-4609-9A26-35EB1ED98484}" type="presOf" srcId="{0E01B73F-2E6A-4799-8F54-823DE3289E67}" destId="{76DEBDB5-39A2-405B-ABDA-8218ED6F1012}" srcOrd="0" destOrd="0" presId="urn:microsoft.com/office/officeart/2005/8/layout/vList2"/>
    <dgm:cxn modelId="{1A7C2814-E971-4667-A371-3E08C0E94378}" srcId="{7F4CAB38-7E63-4199-A965-C48A15410407}" destId="{F84D87C4-0C6A-428A-A7B0-1D9D71758032}" srcOrd="5" destOrd="0" parTransId="{72371C59-2B88-4BC3-A846-6E0411698121}" sibTransId="{46BACAA8-952D-40DB-A45E-2A20B892DD02}"/>
    <dgm:cxn modelId="{F0893829-8B7C-43F4-B73B-85E131C64E6D}" srcId="{7F4CAB38-7E63-4199-A965-C48A15410407}" destId="{9C585C5B-FC81-4F40-8B49-413E9F8578C0}" srcOrd="4" destOrd="0" parTransId="{AB55BA9C-2610-4275-B8BC-21CE9BA03FB2}" sibTransId="{A9814CAD-5055-4858-8D07-0B8F0DFCD4F6}"/>
    <dgm:cxn modelId="{3254A12B-B545-4955-8E2D-D8CA3BFB1B68}" type="presOf" srcId="{F84D87C4-0C6A-428A-A7B0-1D9D71758032}" destId="{26AFD048-FEE2-4DED-A320-64CA47B1902A}" srcOrd="0" destOrd="0" presId="urn:microsoft.com/office/officeart/2005/8/layout/vList2"/>
    <dgm:cxn modelId="{CDFCB430-1642-49D1-AF86-259BCF76ED50}" type="presOf" srcId="{97C479AE-F219-4C52-A7D8-2CEDFAD6D8AA}" destId="{0D2F96D2-96A5-4D7C-A299-5486E0A52FC5}" srcOrd="0" destOrd="0" presId="urn:microsoft.com/office/officeart/2005/8/layout/vList2"/>
    <dgm:cxn modelId="{97D99864-AA56-42BF-8641-6EBBEA472667}" srcId="{7F4CAB38-7E63-4199-A965-C48A15410407}" destId="{97C479AE-F219-4C52-A7D8-2CEDFAD6D8AA}" srcOrd="1" destOrd="0" parTransId="{9AFB326E-1A95-4242-857F-BE8D4121F596}" sibTransId="{F2134257-2F36-4B34-812A-2E1DD09F6E9B}"/>
    <dgm:cxn modelId="{8D58F673-ECC2-439B-8676-75FF6D96E8AB}" srcId="{7F4CAB38-7E63-4199-A965-C48A15410407}" destId="{2DE9C6DF-9CD6-41A4-8D87-7706F6CD378A}" srcOrd="0" destOrd="0" parTransId="{9C8A8943-CE19-4288-AB0C-0C94B1ABA376}" sibTransId="{159B4847-58F2-49EE-97C7-D38952D07626}"/>
    <dgm:cxn modelId="{2EA64455-84AC-4B60-B030-3BD6A6A23595}" type="presOf" srcId="{7F4CAB38-7E63-4199-A965-C48A15410407}" destId="{FBC33E49-22E8-4597-9C1C-07482F877314}" srcOrd="0" destOrd="0" presId="urn:microsoft.com/office/officeart/2005/8/layout/vList2"/>
    <dgm:cxn modelId="{353DB3A0-91FC-4A37-9705-AF9BA36BFD9B}" srcId="{7F4CAB38-7E63-4199-A965-C48A15410407}" destId="{5EEBECD9-D3F9-413A-A8C5-E618436A81E4}" srcOrd="2" destOrd="0" parTransId="{DED9096D-3CF9-4855-AA85-CC6AF8B71542}" sibTransId="{9D40F964-24CF-475F-A7F3-0D51E1BF0208}"/>
    <dgm:cxn modelId="{C1E316B6-D4E1-486B-9B70-7AA02A413408}" type="presOf" srcId="{5EEBECD9-D3F9-413A-A8C5-E618436A81E4}" destId="{3F152E56-333E-4531-BC1F-6B228FD93A34}" srcOrd="0" destOrd="0" presId="urn:microsoft.com/office/officeart/2005/8/layout/vList2"/>
    <dgm:cxn modelId="{86614FBA-0014-4C4C-89D8-30FEEC5E9CA9}" type="presOf" srcId="{9C585C5B-FC81-4F40-8B49-413E9F8578C0}" destId="{C6AAF1C1-7626-4535-BF2A-E5C4697E1B84}" srcOrd="0" destOrd="0" presId="urn:microsoft.com/office/officeart/2005/8/layout/vList2"/>
    <dgm:cxn modelId="{57B13AF4-2F32-4602-96F6-9B8359FD0A4C}" type="presOf" srcId="{2DE9C6DF-9CD6-41A4-8D87-7706F6CD378A}" destId="{B95BAC8E-2CAA-42B6-AA35-05BA332C08D3}" srcOrd="0" destOrd="0" presId="urn:microsoft.com/office/officeart/2005/8/layout/vList2"/>
    <dgm:cxn modelId="{7485CFFE-BC83-440B-8224-E4A60789BA39}" srcId="{7F4CAB38-7E63-4199-A965-C48A15410407}" destId="{0E01B73F-2E6A-4799-8F54-823DE3289E67}" srcOrd="3" destOrd="0" parTransId="{B98FF9EF-A832-4A96-8089-7DEAF507368C}" sibTransId="{BD9AD7B3-C978-4FC1-A384-FBF2B16D1AE4}"/>
    <dgm:cxn modelId="{08635B58-FC0F-450F-BC4C-E35906E50769}" type="presParOf" srcId="{FBC33E49-22E8-4597-9C1C-07482F877314}" destId="{B95BAC8E-2CAA-42B6-AA35-05BA332C08D3}" srcOrd="0" destOrd="0" presId="urn:microsoft.com/office/officeart/2005/8/layout/vList2"/>
    <dgm:cxn modelId="{ED3BC9F1-7C2E-4484-AA95-77031FD1C116}" type="presParOf" srcId="{FBC33E49-22E8-4597-9C1C-07482F877314}" destId="{223E8198-A3AA-4B88-8662-DFF58A165E02}" srcOrd="1" destOrd="0" presId="urn:microsoft.com/office/officeart/2005/8/layout/vList2"/>
    <dgm:cxn modelId="{6F41937B-BC8A-4389-A780-980863EF39FC}" type="presParOf" srcId="{FBC33E49-22E8-4597-9C1C-07482F877314}" destId="{0D2F96D2-96A5-4D7C-A299-5486E0A52FC5}" srcOrd="2" destOrd="0" presId="urn:microsoft.com/office/officeart/2005/8/layout/vList2"/>
    <dgm:cxn modelId="{22B2863F-B64D-4B0F-8324-0746EA967ADD}" type="presParOf" srcId="{FBC33E49-22E8-4597-9C1C-07482F877314}" destId="{D0AD79F3-8380-46E6-A405-6F31C1839215}" srcOrd="3" destOrd="0" presId="urn:microsoft.com/office/officeart/2005/8/layout/vList2"/>
    <dgm:cxn modelId="{AE1602C2-A9BB-4B25-88EA-7E8765B0CB1F}" type="presParOf" srcId="{FBC33E49-22E8-4597-9C1C-07482F877314}" destId="{3F152E56-333E-4531-BC1F-6B228FD93A34}" srcOrd="4" destOrd="0" presId="urn:microsoft.com/office/officeart/2005/8/layout/vList2"/>
    <dgm:cxn modelId="{F9C4BBF6-E3DA-4433-88EF-84BBCCFA1016}" type="presParOf" srcId="{FBC33E49-22E8-4597-9C1C-07482F877314}" destId="{F9423333-4453-4099-85FF-9F78554351C3}" srcOrd="5" destOrd="0" presId="urn:microsoft.com/office/officeart/2005/8/layout/vList2"/>
    <dgm:cxn modelId="{AECFC654-D562-4E42-AC93-43BC1893F16C}" type="presParOf" srcId="{FBC33E49-22E8-4597-9C1C-07482F877314}" destId="{76DEBDB5-39A2-405B-ABDA-8218ED6F1012}" srcOrd="6" destOrd="0" presId="urn:microsoft.com/office/officeart/2005/8/layout/vList2"/>
    <dgm:cxn modelId="{419C1439-567C-4269-8DC0-02A1D029F75E}" type="presParOf" srcId="{FBC33E49-22E8-4597-9C1C-07482F877314}" destId="{6EE96C9C-6056-4185-9B51-984D746E3ADE}" srcOrd="7" destOrd="0" presId="urn:microsoft.com/office/officeart/2005/8/layout/vList2"/>
    <dgm:cxn modelId="{4A7DD307-1B24-4B23-8D00-B4312CDFFA65}" type="presParOf" srcId="{FBC33E49-22E8-4597-9C1C-07482F877314}" destId="{C6AAF1C1-7626-4535-BF2A-E5C4697E1B84}" srcOrd="8" destOrd="0" presId="urn:microsoft.com/office/officeart/2005/8/layout/vList2"/>
    <dgm:cxn modelId="{2DC110F4-1564-4F21-9FB5-4CE4503DD4C4}" type="presParOf" srcId="{FBC33E49-22E8-4597-9C1C-07482F877314}" destId="{D35D53A6-6F8E-4873-81F4-70AB84EBD304}" srcOrd="9" destOrd="0" presId="urn:microsoft.com/office/officeart/2005/8/layout/vList2"/>
    <dgm:cxn modelId="{B74D73A1-5747-4740-96B4-8FAD4016E8C8}" type="presParOf" srcId="{FBC33E49-22E8-4597-9C1C-07482F877314}" destId="{26AFD048-FEE2-4DED-A320-64CA47B1902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4CAB38-7E63-4199-A965-C48A15410407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tr-TR"/>
        </a:p>
      </dgm:t>
    </dgm:pt>
    <dgm:pt modelId="{2DE9C6DF-9CD6-41A4-8D87-7706F6CD378A}">
      <dgm:prSet custT="1"/>
      <dgm:spPr/>
      <dgm:t>
        <a:bodyPr/>
        <a:lstStyle/>
        <a:p>
          <a:pPr algn="just"/>
          <a:r>
            <a:rPr lang="tr-TR" sz="1600" b="1" dirty="0">
              <a:solidFill>
                <a:srgbClr val="C00000"/>
              </a:solidFill>
            </a:rPr>
            <a:t>Hukuka aykırı davranış (</a:t>
          </a:r>
          <a:r>
            <a:rPr lang="tr-TR" sz="1600" b="1" dirty="0" err="1">
              <a:solidFill>
                <a:srgbClr val="C00000"/>
              </a:solidFill>
            </a:rPr>
            <a:t>iniuria</a:t>
          </a:r>
          <a:r>
            <a:rPr lang="tr-TR" sz="1600" b="1" dirty="0">
              <a:solidFill>
                <a:srgbClr val="C00000"/>
              </a:solidFill>
            </a:rPr>
            <a:t>): </a:t>
          </a:r>
          <a:r>
            <a:rPr lang="tr-TR" sz="1600" dirty="0"/>
            <a:t>Münferit bireyin malvarlığı ve/veya </a:t>
          </a:r>
          <a:r>
            <a:rPr lang="tr-TR" sz="1600" dirty="0" err="1"/>
            <a:t>şahısvarlığı</a:t>
          </a:r>
          <a:r>
            <a:rPr lang="tr-TR" sz="1600" dirty="0"/>
            <a:t> değerlerini koruyan, emredici hukuk kurallarına aykırı davranış</a:t>
          </a:r>
          <a:endParaRPr lang="tr-TR" sz="1600" dirty="0">
            <a:solidFill>
              <a:srgbClr val="C00000"/>
            </a:solidFill>
            <a:latin typeface="+mn-lt"/>
          </a:endParaRPr>
        </a:p>
      </dgm:t>
    </dgm:pt>
    <dgm:pt modelId="{9C8A8943-CE19-4288-AB0C-0C94B1ABA376}" type="parTrans" cxnId="{8D58F673-ECC2-439B-8676-75FF6D96E8AB}">
      <dgm:prSet/>
      <dgm:spPr/>
      <dgm:t>
        <a:bodyPr/>
        <a:lstStyle/>
        <a:p>
          <a:endParaRPr lang="tr-TR"/>
        </a:p>
      </dgm:t>
    </dgm:pt>
    <dgm:pt modelId="{159B4847-58F2-49EE-97C7-D38952D07626}" type="sibTrans" cxnId="{8D58F673-ECC2-439B-8676-75FF6D96E8AB}">
      <dgm:prSet/>
      <dgm:spPr/>
      <dgm:t>
        <a:bodyPr/>
        <a:lstStyle/>
        <a:p>
          <a:endParaRPr lang="tr-TR"/>
        </a:p>
      </dgm:t>
    </dgm:pt>
    <dgm:pt modelId="{97C479AE-F219-4C52-A7D8-2CEDFAD6D8AA}">
      <dgm:prSet custT="1"/>
      <dgm:spPr/>
      <dgm:t>
        <a:bodyPr/>
        <a:lstStyle/>
        <a:p>
          <a:r>
            <a:rPr lang="tr-TR" sz="1600" b="1" dirty="0">
              <a:solidFill>
                <a:srgbClr val="C00000"/>
              </a:solidFill>
            </a:rPr>
            <a:t>Zarar (</a:t>
          </a:r>
          <a:r>
            <a:rPr lang="tr-TR" sz="1600" b="1" dirty="0" err="1">
              <a:solidFill>
                <a:srgbClr val="C00000"/>
              </a:solidFill>
            </a:rPr>
            <a:t>damnum</a:t>
          </a:r>
          <a:r>
            <a:rPr lang="tr-TR" sz="1600" b="1" dirty="0">
              <a:solidFill>
                <a:srgbClr val="C00000"/>
              </a:solidFill>
            </a:rPr>
            <a:t>): </a:t>
          </a:r>
          <a:r>
            <a:rPr lang="tr-TR" sz="1600" dirty="0"/>
            <a:t>Hukuka aykırı fiille bir başkasının mal veya </a:t>
          </a:r>
          <a:r>
            <a:rPr lang="tr-TR" sz="1600" dirty="0" err="1"/>
            <a:t>şahısvarlığı</a:t>
          </a:r>
          <a:r>
            <a:rPr lang="tr-TR" sz="1600" dirty="0"/>
            <a:t> değerleri ihlal edilmeli ve bu ihlal sonucunda bu değerlerde iradesi dışında bir eksilme ortaya çıkmalı</a:t>
          </a:r>
          <a:endParaRPr lang="tr-TR" sz="1600" b="1" dirty="0">
            <a:solidFill>
              <a:srgbClr val="C00000"/>
            </a:solidFill>
            <a:latin typeface="+mn-lt"/>
          </a:endParaRPr>
        </a:p>
      </dgm:t>
    </dgm:pt>
    <dgm:pt modelId="{9AFB326E-1A95-4242-857F-BE8D4121F596}" type="parTrans" cxnId="{97D99864-AA56-42BF-8641-6EBBEA472667}">
      <dgm:prSet/>
      <dgm:spPr/>
      <dgm:t>
        <a:bodyPr/>
        <a:lstStyle/>
        <a:p>
          <a:endParaRPr lang="tr-TR"/>
        </a:p>
      </dgm:t>
    </dgm:pt>
    <dgm:pt modelId="{F2134257-2F36-4B34-812A-2E1DD09F6E9B}" type="sibTrans" cxnId="{97D99864-AA56-42BF-8641-6EBBEA472667}">
      <dgm:prSet/>
      <dgm:spPr/>
      <dgm:t>
        <a:bodyPr/>
        <a:lstStyle/>
        <a:p>
          <a:endParaRPr lang="tr-TR"/>
        </a:p>
      </dgm:t>
    </dgm:pt>
    <dgm:pt modelId="{5EEBECD9-D3F9-413A-A8C5-E618436A81E4}">
      <dgm:prSet custT="1"/>
      <dgm:spPr/>
      <dgm:t>
        <a:bodyPr/>
        <a:lstStyle/>
        <a:p>
          <a:r>
            <a:rPr lang="tr-TR" sz="1600" b="1" dirty="0">
              <a:solidFill>
                <a:srgbClr val="C00000"/>
              </a:solidFill>
            </a:rPr>
            <a:t>Uygun nedensellik bağı: </a:t>
          </a:r>
          <a:r>
            <a:rPr lang="tr-TR" sz="1600" dirty="0"/>
            <a:t>Olayların doğal akışına ve genel yaşam deneyimlerine göre, ortaya çıkan zararın hukuka aykırı fiilin zorunlu sonucu olması</a:t>
          </a:r>
          <a:endParaRPr lang="tr-TR" sz="1600" dirty="0">
            <a:latin typeface="+mn-lt"/>
          </a:endParaRPr>
        </a:p>
      </dgm:t>
    </dgm:pt>
    <dgm:pt modelId="{DED9096D-3CF9-4855-AA85-CC6AF8B71542}" type="parTrans" cxnId="{353DB3A0-91FC-4A37-9705-AF9BA36BFD9B}">
      <dgm:prSet/>
      <dgm:spPr/>
      <dgm:t>
        <a:bodyPr/>
        <a:lstStyle/>
        <a:p>
          <a:endParaRPr lang="tr-TR"/>
        </a:p>
      </dgm:t>
    </dgm:pt>
    <dgm:pt modelId="{9D40F964-24CF-475F-A7F3-0D51E1BF0208}" type="sibTrans" cxnId="{353DB3A0-91FC-4A37-9705-AF9BA36BFD9B}">
      <dgm:prSet/>
      <dgm:spPr/>
      <dgm:t>
        <a:bodyPr/>
        <a:lstStyle/>
        <a:p>
          <a:endParaRPr lang="tr-TR"/>
        </a:p>
      </dgm:t>
    </dgm:pt>
    <dgm:pt modelId="{0E01B73F-2E6A-4799-8F54-823DE3289E67}">
      <dgm:prSet custT="1"/>
      <dgm:spPr/>
      <dgm:t>
        <a:bodyPr/>
        <a:lstStyle/>
        <a:p>
          <a:r>
            <a:rPr lang="tr-TR" sz="1600" b="1" dirty="0">
              <a:solidFill>
                <a:srgbClr val="C00000"/>
              </a:solidFill>
            </a:rPr>
            <a:t>Kusur (</a:t>
          </a:r>
          <a:r>
            <a:rPr lang="tr-TR" sz="1600" b="1" dirty="0" err="1">
              <a:solidFill>
                <a:srgbClr val="C00000"/>
              </a:solidFill>
            </a:rPr>
            <a:t>culpa</a:t>
          </a:r>
          <a:r>
            <a:rPr lang="tr-TR" sz="1600" b="1" dirty="0">
              <a:solidFill>
                <a:srgbClr val="C00000"/>
              </a:solidFill>
            </a:rPr>
            <a:t>): </a:t>
          </a:r>
          <a:r>
            <a:rPr lang="tr-TR" sz="1600" dirty="0"/>
            <a:t>Hukuk düzeni tarafından kınanan irade. Haksız fiil sorumluluğunun kurucu unsuru</a:t>
          </a:r>
          <a:endParaRPr lang="tr-TR" sz="1600" dirty="0">
            <a:latin typeface="+mn-lt"/>
          </a:endParaRPr>
        </a:p>
      </dgm:t>
    </dgm:pt>
    <dgm:pt modelId="{B98FF9EF-A832-4A96-8089-7DEAF507368C}" type="parTrans" cxnId="{7485CFFE-BC83-440B-8224-E4A60789BA39}">
      <dgm:prSet/>
      <dgm:spPr/>
      <dgm:t>
        <a:bodyPr/>
        <a:lstStyle/>
        <a:p>
          <a:endParaRPr lang="tr-TR"/>
        </a:p>
      </dgm:t>
    </dgm:pt>
    <dgm:pt modelId="{BD9AD7B3-C978-4FC1-A384-FBF2B16D1AE4}" type="sibTrans" cxnId="{7485CFFE-BC83-440B-8224-E4A60789BA39}">
      <dgm:prSet/>
      <dgm:spPr/>
      <dgm:t>
        <a:bodyPr/>
        <a:lstStyle/>
        <a:p>
          <a:endParaRPr lang="tr-TR"/>
        </a:p>
      </dgm:t>
    </dgm:pt>
    <dgm:pt modelId="{FBC33E49-22E8-4597-9C1C-07482F877314}" type="pres">
      <dgm:prSet presAssocID="{7F4CAB38-7E63-4199-A965-C48A15410407}" presName="linear" presStyleCnt="0">
        <dgm:presLayoutVars>
          <dgm:animLvl val="lvl"/>
          <dgm:resizeHandles val="exact"/>
        </dgm:presLayoutVars>
      </dgm:prSet>
      <dgm:spPr/>
    </dgm:pt>
    <dgm:pt modelId="{B95BAC8E-2CAA-42B6-AA35-05BA332C08D3}" type="pres">
      <dgm:prSet presAssocID="{2DE9C6DF-9CD6-41A4-8D87-7706F6CD378A}" presName="parentText" presStyleLbl="node1" presStyleIdx="0" presStyleCnt="4" custScaleY="126803" custLinFactY="-20319" custLinFactNeighborY="-100000">
        <dgm:presLayoutVars>
          <dgm:chMax val="0"/>
          <dgm:bulletEnabled val="1"/>
        </dgm:presLayoutVars>
      </dgm:prSet>
      <dgm:spPr/>
    </dgm:pt>
    <dgm:pt modelId="{223E8198-A3AA-4B88-8662-DFF58A165E02}" type="pres">
      <dgm:prSet presAssocID="{159B4847-58F2-49EE-97C7-D38952D07626}" presName="spacer" presStyleCnt="0"/>
      <dgm:spPr/>
    </dgm:pt>
    <dgm:pt modelId="{0D2F96D2-96A5-4D7C-A299-5486E0A52FC5}" type="pres">
      <dgm:prSet presAssocID="{97C479AE-F219-4C52-A7D8-2CEDFAD6D8AA}" presName="parentText" presStyleLbl="node1" presStyleIdx="1" presStyleCnt="4" custScaleY="138616">
        <dgm:presLayoutVars>
          <dgm:chMax val="0"/>
          <dgm:bulletEnabled val="1"/>
        </dgm:presLayoutVars>
      </dgm:prSet>
      <dgm:spPr/>
    </dgm:pt>
    <dgm:pt modelId="{D0AD79F3-8380-46E6-A405-6F31C1839215}" type="pres">
      <dgm:prSet presAssocID="{F2134257-2F36-4B34-812A-2E1DD09F6E9B}" presName="spacer" presStyleCnt="0"/>
      <dgm:spPr/>
    </dgm:pt>
    <dgm:pt modelId="{3F152E56-333E-4531-BC1F-6B228FD93A34}" type="pres">
      <dgm:prSet presAssocID="{5EEBECD9-D3F9-413A-A8C5-E618436A81E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9423333-4453-4099-85FF-9F78554351C3}" type="pres">
      <dgm:prSet presAssocID="{9D40F964-24CF-475F-A7F3-0D51E1BF0208}" presName="spacer" presStyleCnt="0"/>
      <dgm:spPr/>
    </dgm:pt>
    <dgm:pt modelId="{76DEBDB5-39A2-405B-ABDA-8218ED6F1012}" type="pres">
      <dgm:prSet presAssocID="{0E01B73F-2E6A-4799-8F54-823DE3289E6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FBE2605-1173-4609-9A26-35EB1ED98484}" type="presOf" srcId="{0E01B73F-2E6A-4799-8F54-823DE3289E67}" destId="{76DEBDB5-39A2-405B-ABDA-8218ED6F1012}" srcOrd="0" destOrd="0" presId="urn:microsoft.com/office/officeart/2005/8/layout/vList2"/>
    <dgm:cxn modelId="{CDFCB430-1642-49D1-AF86-259BCF76ED50}" type="presOf" srcId="{97C479AE-F219-4C52-A7D8-2CEDFAD6D8AA}" destId="{0D2F96D2-96A5-4D7C-A299-5486E0A52FC5}" srcOrd="0" destOrd="0" presId="urn:microsoft.com/office/officeart/2005/8/layout/vList2"/>
    <dgm:cxn modelId="{97D99864-AA56-42BF-8641-6EBBEA472667}" srcId="{7F4CAB38-7E63-4199-A965-C48A15410407}" destId="{97C479AE-F219-4C52-A7D8-2CEDFAD6D8AA}" srcOrd="1" destOrd="0" parTransId="{9AFB326E-1A95-4242-857F-BE8D4121F596}" sibTransId="{F2134257-2F36-4B34-812A-2E1DD09F6E9B}"/>
    <dgm:cxn modelId="{8D58F673-ECC2-439B-8676-75FF6D96E8AB}" srcId="{7F4CAB38-7E63-4199-A965-C48A15410407}" destId="{2DE9C6DF-9CD6-41A4-8D87-7706F6CD378A}" srcOrd="0" destOrd="0" parTransId="{9C8A8943-CE19-4288-AB0C-0C94B1ABA376}" sibTransId="{159B4847-58F2-49EE-97C7-D38952D07626}"/>
    <dgm:cxn modelId="{2EA64455-84AC-4B60-B030-3BD6A6A23595}" type="presOf" srcId="{7F4CAB38-7E63-4199-A965-C48A15410407}" destId="{FBC33E49-22E8-4597-9C1C-07482F877314}" srcOrd="0" destOrd="0" presId="urn:microsoft.com/office/officeart/2005/8/layout/vList2"/>
    <dgm:cxn modelId="{353DB3A0-91FC-4A37-9705-AF9BA36BFD9B}" srcId="{7F4CAB38-7E63-4199-A965-C48A15410407}" destId="{5EEBECD9-D3F9-413A-A8C5-E618436A81E4}" srcOrd="2" destOrd="0" parTransId="{DED9096D-3CF9-4855-AA85-CC6AF8B71542}" sibTransId="{9D40F964-24CF-475F-A7F3-0D51E1BF0208}"/>
    <dgm:cxn modelId="{C1E316B6-D4E1-486B-9B70-7AA02A413408}" type="presOf" srcId="{5EEBECD9-D3F9-413A-A8C5-E618436A81E4}" destId="{3F152E56-333E-4531-BC1F-6B228FD93A34}" srcOrd="0" destOrd="0" presId="urn:microsoft.com/office/officeart/2005/8/layout/vList2"/>
    <dgm:cxn modelId="{57B13AF4-2F32-4602-96F6-9B8359FD0A4C}" type="presOf" srcId="{2DE9C6DF-9CD6-41A4-8D87-7706F6CD378A}" destId="{B95BAC8E-2CAA-42B6-AA35-05BA332C08D3}" srcOrd="0" destOrd="0" presId="urn:microsoft.com/office/officeart/2005/8/layout/vList2"/>
    <dgm:cxn modelId="{7485CFFE-BC83-440B-8224-E4A60789BA39}" srcId="{7F4CAB38-7E63-4199-A965-C48A15410407}" destId="{0E01B73F-2E6A-4799-8F54-823DE3289E67}" srcOrd="3" destOrd="0" parTransId="{B98FF9EF-A832-4A96-8089-7DEAF507368C}" sibTransId="{BD9AD7B3-C978-4FC1-A384-FBF2B16D1AE4}"/>
    <dgm:cxn modelId="{08635B58-FC0F-450F-BC4C-E35906E50769}" type="presParOf" srcId="{FBC33E49-22E8-4597-9C1C-07482F877314}" destId="{B95BAC8E-2CAA-42B6-AA35-05BA332C08D3}" srcOrd="0" destOrd="0" presId="urn:microsoft.com/office/officeart/2005/8/layout/vList2"/>
    <dgm:cxn modelId="{ED3BC9F1-7C2E-4484-AA95-77031FD1C116}" type="presParOf" srcId="{FBC33E49-22E8-4597-9C1C-07482F877314}" destId="{223E8198-A3AA-4B88-8662-DFF58A165E02}" srcOrd="1" destOrd="0" presId="urn:microsoft.com/office/officeart/2005/8/layout/vList2"/>
    <dgm:cxn modelId="{6F41937B-BC8A-4389-A780-980863EF39FC}" type="presParOf" srcId="{FBC33E49-22E8-4597-9C1C-07482F877314}" destId="{0D2F96D2-96A5-4D7C-A299-5486E0A52FC5}" srcOrd="2" destOrd="0" presId="urn:microsoft.com/office/officeart/2005/8/layout/vList2"/>
    <dgm:cxn modelId="{22B2863F-B64D-4B0F-8324-0746EA967ADD}" type="presParOf" srcId="{FBC33E49-22E8-4597-9C1C-07482F877314}" destId="{D0AD79F3-8380-46E6-A405-6F31C1839215}" srcOrd="3" destOrd="0" presId="urn:microsoft.com/office/officeart/2005/8/layout/vList2"/>
    <dgm:cxn modelId="{AE1602C2-A9BB-4B25-88EA-7E8765B0CB1F}" type="presParOf" srcId="{FBC33E49-22E8-4597-9C1C-07482F877314}" destId="{3F152E56-333E-4531-BC1F-6B228FD93A34}" srcOrd="4" destOrd="0" presId="urn:microsoft.com/office/officeart/2005/8/layout/vList2"/>
    <dgm:cxn modelId="{F9C4BBF6-E3DA-4433-88EF-84BBCCFA1016}" type="presParOf" srcId="{FBC33E49-22E8-4597-9C1C-07482F877314}" destId="{F9423333-4453-4099-85FF-9F78554351C3}" srcOrd="5" destOrd="0" presId="urn:microsoft.com/office/officeart/2005/8/layout/vList2"/>
    <dgm:cxn modelId="{AECFC654-D562-4E42-AC93-43BC1893F16C}" type="presParOf" srcId="{FBC33E49-22E8-4597-9C1C-07482F877314}" destId="{76DEBDB5-39A2-405B-ABDA-8218ED6F101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B27358-DE2D-4F2C-A74E-D19918EFCF63}">
      <dsp:nvSpPr>
        <dsp:cNvPr id="0" name=""/>
        <dsp:cNvSpPr/>
      </dsp:nvSpPr>
      <dsp:spPr>
        <a:xfrm>
          <a:off x="0" y="0"/>
          <a:ext cx="5292898" cy="4901489"/>
        </a:xfrm>
        <a:prstGeom prst="roundRect">
          <a:avLst/>
        </a:prstGeom>
        <a:solidFill>
          <a:schemeClr val="bg2"/>
        </a:solidFill>
        <a:ln>
          <a:noFill/>
        </a:ln>
        <a:effectLst>
          <a:outerShdw blurRad="65500" dist="38100" dir="5400000" rotWithShape="0">
            <a:srgbClr val="000000">
              <a:alpha val="40000"/>
            </a:srgbClr>
          </a:outerShdw>
        </a:effectLst>
        <a:scene3d>
          <a:camera prst="orthographicFront" fov="0">
            <a:rot lat="0" lon="0" rev="0"/>
          </a:camera>
          <a:lightRig rig="contrasting" dir="t">
            <a:rot lat="0" lon="0" rev="12000000"/>
          </a:lightRig>
        </a:scene3d>
        <a:sp3d prstMaterial="powder">
          <a:bevelT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b="1" i="1" kern="1200" dirty="0" err="1">
              <a:solidFill>
                <a:schemeClr val="tx2"/>
              </a:solidFill>
              <a:effectLst/>
              <a:ea typeface="Times New Roman" panose="02020603050405020304" pitchFamily="18" charset="0"/>
            </a:rPr>
            <a:t>Digesta</a:t>
          </a:r>
          <a:r>
            <a:rPr lang="tr-TR" sz="1600" b="1" i="1" kern="1200" dirty="0">
              <a:solidFill>
                <a:schemeClr val="tx2"/>
              </a:solidFill>
              <a:effectLst/>
              <a:ea typeface="Times New Roman" panose="02020603050405020304" pitchFamily="18" charset="0"/>
            </a:rPr>
            <a:t> 9.2.5.2 (</a:t>
          </a:r>
          <a:r>
            <a:rPr lang="tr-TR" sz="1600" b="1" i="1" kern="1200" dirty="0" err="1">
              <a:solidFill>
                <a:schemeClr val="tx2"/>
              </a:solidFill>
              <a:effectLst/>
              <a:ea typeface="Times New Roman" panose="02020603050405020304" pitchFamily="18" charset="0"/>
            </a:rPr>
            <a:t>Ulpianus</a:t>
          </a:r>
          <a:r>
            <a:rPr lang="tr-TR" sz="1600" b="1" i="1" kern="1200" dirty="0">
              <a:solidFill>
                <a:schemeClr val="tx2"/>
              </a:solidFill>
              <a:effectLst/>
              <a:ea typeface="Times New Roman" panose="02020603050405020304" pitchFamily="18" charset="0"/>
            </a:rPr>
            <a:t>): </a:t>
          </a:r>
          <a:r>
            <a:rPr lang="tr-TR" sz="1600" i="1" kern="1200" dirty="0">
              <a:solidFill>
                <a:schemeClr val="tx2"/>
              </a:solidFill>
              <a:effectLst/>
              <a:ea typeface="Times New Roman" panose="02020603050405020304" pitchFamily="18" charset="0"/>
            </a:rPr>
            <a:t>“Akıl hastasının bir zarara sebep olması durumunda </a:t>
          </a:r>
          <a:r>
            <a:rPr lang="tr-TR" sz="1600" i="1" kern="1200" dirty="0" err="1">
              <a:solidFill>
                <a:schemeClr val="tx2"/>
              </a:solidFill>
              <a:effectLst/>
              <a:ea typeface="Times New Roman" panose="02020603050405020304" pitchFamily="18" charset="0"/>
            </a:rPr>
            <a:t>Lex</a:t>
          </a:r>
          <a:r>
            <a:rPr lang="tr-TR" sz="1600" i="1" kern="1200" dirty="0">
              <a:solidFill>
                <a:schemeClr val="tx2"/>
              </a:solidFill>
              <a:effectLst/>
              <a:ea typeface="Times New Roman" panose="02020603050405020304" pitchFamily="18" charset="0"/>
            </a:rPr>
            <a:t> </a:t>
          </a:r>
          <a:r>
            <a:rPr lang="tr-TR" sz="1600" i="1" kern="1200" dirty="0" err="1">
              <a:solidFill>
                <a:schemeClr val="tx2"/>
              </a:solidFill>
              <a:effectLst/>
              <a:ea typeface="Times New Roman" panose="02020603050405020304" pitchFamily="18" charset="0"/>
            </a:rPr>
            <a:t>Aquilia</a:t>
          </a:r>
          <a:r>
            <a:rPr lang="tr-TR" sz="1600" i="1" kern="1200" dirty="0">
              <a:solidFill>
                <a:schemeClr val="tx2"/>
              </a:solidFill>
              <a:effectLst/>
              <a:ea typeface="Times New Roman" panose="02020603050405020304" pitchFamily="18" charset="0"/>
            </a:rPr>
            <a:t> gereğince bir dava tanınıp tanınmayacağı sorusunu da soruyoruz. Pegasus bunu reddeder. Akli melekeleri yerinde olmayana hangi kusur isnat edilebilir? Bu, tamamen doğrudur. Bundan dolayı </a:t>
          </a:r>
          <a:r>
            <a:rPr lang="tr-TR" sz="1600" i="1" kern="1200" dirty="0" err="1">
              <a:solidFill>
                <a:schemeClr val="tx2"/>
              </a:solidFill>
              <a:effectLst/>
              <a:ea typeface="Times New Roman" panose="02020603050405020304" pitchFamily="18" charset="0"/>
            </a:rPr>
            <a:t>Lex</a:t>
          </a:r>
          <a:r>
            <a:rPr lang="tr-TR" sz="1600" i="1" kern="1200" dirty="0">
              <a:solidFill>
                <a:schemeClr val="tx2"/>
              </a:solidFill>
              <a:effectLst/>
              <a:ea typeface="Times New Roman" panose="02020603050405020304" pitchFamily="18" charset="0"/>
            </a:rPr>
            <a:t> </a:t>
          </a:r>
          <a:r>
            <a:rPr lang="tr-TR" sz="1600" i="1" kern="1200" dirty="0" err="1">
              <a:solidFill>
                <a:schemeClr val="tx2"/>
              </a:solidFill>
              <a:effectLst/>
              <a:ea typeface="Times New Roman" panose="02020603050405020304" pitchFamily="18" charset="0"/>
            </a:rPr>
            <a:t>Aquilia</a:t>
          </a:r>
          <a:r>
            <a:rPr lang="tr-TR" sz="1600" i="1" kern="1200" dirty="0">
              <a:solidFill>
                <a:schemeClr val="tx2"/>
              </a:solidFill>
              <a:effectLst/>
              <a:ea typeface="Times New Roman" panose="02020603050405020304" pitchFamily="18" charset="0"/>
            </a:rPr>
            <a:t> davası söz konusu olmaz; tıpkı dört ayaklı hayvanın zarar vermesi ya da damdan düşen kiremidin zarar vermesi durumunda </a:t>
          </a:r>
          <a:r>
            <a:rPr lang="tr-TR" sz="1600" i="1" kern="1200" dirty="0" err="1">
              <a:solidFill>
                <a:schemeClr val="tx2"/>
              </a:solidFill>
              <a:effectLst/>
              <a:ea typeface="Times New Roman" panose="02020603050405020304" pitchFamily="18" charset="0"/>
            </a:rPr>
            <a:t>Lex</a:t>
          </a:r>
          <a:r>
            <a:rPr lang="tr-TR" sz="1600" i="1" kern="1200" dirty="0">
              <a:solidFill>
                <a:schemeClr val="tx2"/>
              </a:solidFill>
              <a:effectLst/>
              <a:ea typeface="Times New Roman" panose="02020603050405020304" pitchFamily="18" charset="0"/>
            </a:rPr>
            <a:t> </a:t>
          </a:r>
          <a:r>
            <a:rPr lang="tr-TR" sz="1600" i="1" kern="1200" dirty="0" err="1">
              <a:solidFill>
                <a:schemeClr val="tx2"/>
              </a:solidFill>
              <a:effectLst/>
              <a:ea typeface="Times New Roman" panose="02020603050405020304" pitchFamily="18" charset="0"/>
            </a:rPr>
            <a:t>Aquilia</a:t>
          </a:r>
          <a:r>
            <a:rPr lang="tr-TR" sz="1600" i="1" kern="1200" dirty="0">
              <a:solidFill>
                <a:schemeClr val="tx2"/>
              </a:solidFill>
              <a:effectLst/>
              <a:ea typeface="Times New Roman" panose="02020603050405020304" pitchFamily="18" charset="0"/>
            </a:rPr>
            <a:t> davası olmayacağı gibi. Keza, bir </a:t>
          </a:r>
          <a:r>
            <a:rPr lang="tr-TR" sz="1600" i="1" kern="1200" dirty="0" err="1">
              <a:solidFill>
                <a:schemeClr val="tx2"/>
              </a:solidFill>
              <a:effectLst/>
              <a:ea typeface="Times New Roman" panose="02020603050405020304" pitchFamily="18" charset="0"/>
            </a:rPr>
            <a:t>infans</a:t>
          </a:r>
          <a:r>
            <a:rPr lang="tr-TR" sz="1600" i="1" kern="1200" dirty="0">
              <a:solidFill>
                <a:schemeClr val="tx2"/>
              </a:solidFill>
              <a:effectLst/>
              <a:ea typeface="Times New Roman" panose="02020603050405020304" pitchFamily="18" charset="0"/>
            </a:rPr>
            <a:t> (henüz 7 yaşına ulaşmamış küçük) zarar vermişse aynı şey söylenmelidir. </a:t>
          </a:r>
          <a:r>
            <a:rPr lang="tr-TR" sz="1600" i="1" kern="1200" dirty="0" err="1">
              <a:solidFill>
                <a:schemeClr val="tx2"/>
              </a:solidFill>
              <a:effectLst/>
              <a:ea typeface="Times New Roman" panose="02020603050405020304" pitchFamily="18" charset="0"/>
            </a:rPr>
            <a:t>Impubes</a:t>
          </a:r>
          <a:r>
            <a:rPr lang="tr-TR" sz="1600" i="1" kern="1200" dirty="0">
              <a:solidFill>
                <a:schemeClr val="tx2"/>
              </a:solidFill>
              <a:effectLst/>
              <a:ea typeface="Times New Roman" panose="02020603050405020304" pitchFamily="18" charset="0"/>
            </a:rPr>
            <a:t> (7-14 yaş aralığındaki küçük) zarar vermişse, </a:t>
          </a:r>
          <a:r>
            <a:rPr lang="tr-TR" sz="1600" i="1" kern="1200" dirty="0" err="1">
              <a:solidFill>
                <a:schemeClr val="tx2"/>
              </a:solidFill>
              <a:effectLst/>
              <a:ea typeface="Times New Roman" panose="02020603050405020304" pitchFamily="18" charset="0"/>
            </a:rPr>
            <a:t>Labeo</a:t>
          </a:r>
          <a:r>
            <a:rPr lang="tr-TR" sz="1600" i="1" kern="1200" dirty="0">
              <a:solidFill>
                <a:schemeClr val="tx2"/>
              </a:solidFill>
              <a:effectLst/>
              <a:ea typeface="Times New Roman" panose="02020603050405020304" pitchFamily="18" charset="0"/>
            </a:rPr>
            <a:t>, hırsızlıktan sorumlu tutulduğu gibi mala verilen zarardan da sorumlu tutulacağını söyler. Eğer, </a:t>
          </a:r>
          <a:r>
            <a:rPr lang="tr-TR" sz="1600" i="1" kern="1200" dirty="0" err="1">
              <a:solidFill>
                <a:schemeClr val="tx2"/>
              </a:solidFill>
              <a:effectLst/>
              <a:ea typeface="Times New Roman" panose="02020603050405020304" pitchFamily="18" charset="0"/>
            </a:rPr>
            <a:t>impubes</a:t>
          </a:r>
          <a:r>
            <a:rPr lang="tr-TR" sz="1600" i="1" kern="1200" dirty="0">
              <a:solidFill>
                <a:schemeClr val="tx2"/>
              </a:solidFill>
              <a:effectLst/>
              <a:ea typeface="Times New Roman" panose="02020603050405020304" pitchFamily="18" charset="0"/>
            </a:rPr>
            <a:t>, hukuka aykırılığı kavramaya ehil ise, ben bunu doğru buluyorum.”</a:t>
          </a:r>
          <a:endParaRPr lang="tr-TR" sz="1600" i="1" kern="1200" dirty="0">
            <a:solidFill>
              <a:schemeClr val="tx1"/>
            </a:solidFill>
            <a:latin typeface="Verdana"/>
            <a:ea typeface="+mn-ea"/>
            <a:cs typeface="+mn-cs"/>
          </a:endParaRPr>
        </a:p>
      </dsp:txBody>
      <dsp:txXfrm>
        <a:off x="239271" y="239271"/>
        <a:ext cx="4814356" cy="44229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BAC8E-2CAA-42B6-AA35-05BA332C08D3}">
      <dsp:nvSpPr>
        <dsp:cNvPr id="0" name=""/>
        <dsp:cNvSpPr/>
      </dsp:nvSpPr>
      <dsp:spPr>
        <a:xfrm>
          <a:off x="0" y="45064"/>
          <a:ext cx="8126728" cy="6762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>
              <a:solidFill>
                <a:schemeClr val="tx2"/>
              </a:solidFill>
            </a:rPr>
            <a:t>Ceza davası (</a:t>
          </a:r>
          <a:r>
            <a:rPr lang="tr-TR" sz="1700" kern="1200" dirty="0" err="1">
              <a:solidFill>
                <a:schemeClr val="tx2"/>
              </a:solidFill>
            </a:rPr>
            <a:t>actio</a:t>
          </a:r>
          <a:r>
            <a:rPr lang="tr-TR" sz="1700" kern="1200" dirty="0">
              <a:solidFill>
                <a:schemeClr val="tx2"/>
              </a:solidFill>
            </a:rPr>
            <a:t> </a:t>
          </a:r>
          <a:r>
            <a:rPr lang="tr-TR" sz="1700" kern="1200" dirty="0" err="1">
              <a:solidFill>
                <a:schemeClr val="tx2"/>
              </a:solidFill>
            </a:rPr>
            <a:t>poenalis</a:t>
          </a:r>
          <a:r>
            <a:rPr lang="tr-TR" sz="1700" kern="1200" dirty="0">
              <a:solidFill>
                <a:schemeClr val="tx2"/>
              </a:solidFill>
            </a:rPr>
            <a:t>): Amacı, zarar görenin zararını gidermek değil faili cezalandırmak</a:t>
          </a:r>
          <a:endParaRPr lang="tr-TR" sz="1700" kern="1200" dirty="0"/>
        </a:p>
      </dsp:txBody>
      <dsp:txXfrm>
        <a:off x="33012" y="78076"/>
        <a:ext cx="8060704" cy="610236"/>
      </dsp:txXfrm>
    </dsp:sp>
    <dsp:sp modelId="{0D2F96D2-96A5-4D7C-A299-5486E0A52FC5}">
      <dsp:nvSpPr>
        <dsp:cNvPr id="0" name=""/>
        <dsp:cNvSpPr/>
      </dsp:nvSpPr>
      <dsp:spPr>
        <a:xfrm>
          <a:off x="0" y="770284"/>
          <a:ext cx="8126728" cy="6762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>
              <a:solidFill>
                <a:schemeClr val="tx2"/>
              </a:solidFill>
            </a:rPr>
            <a:t>Cezanın ve suçun kanunla düzenlenmesi gerek</a:t>
          </a:r>
          <a:endParaRPr lang="tr-TR" sz="1700" kern="1200" dirty="0"/>
        </a:p>
      </dsp:txBody>
      <dsp:txXfrm>
        <a:off x="33012" y="803296"/>
        <a:ext cx="8060704" cy="610236"/>
      </dsp:txXfrm>
    </dsp:sp>
    <dsp:sp modelId="{3F152E56-333E-4531-BC1F-6B228FD93A34}">
      <dsp:nvSpPr>
        <dsp:cNvPr id="0" name=""/>
        <dsp:cNvSpPr/>
      </dsp:nvSpPr>
      <dsp:spPr>
        <a:xfrm>
          <a:off x="0" y="1495504"/>
          <a:ext cx="8126728" cy="6762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>
              <a:solidFill>
                <a:schemeClr val="tx2"/>
              </a:solidFill>
            </a:rPr>
            <a:t>Ceza bir miktar paranın ödenmesine ilişkin</a:t>
          </a:r>
          <a:endParaRPr lang="tr-TR" sz="1700" kern="1200" dirty="0"/>
        </a:p>
      </dsp:txBody>
      <dsp:txXfrm>
        <a:off x="33012" y="1528516"/>
        <a:ext cx="8060704" cy="610236"/>
      </dsp:txXfrm>
    </dsp:sp>
    <dsp:sp modelId="{76DEBDB5-39A2-405B-ABDA-8218ED6F1012}">
      <dsp:nvSpPr>
        <dsp:cNvPr id="0" name=""/>
        <dsp:cNvSpPr/>
      </dsp:nvSpPr>
      <dsp:spPr>
        <a:xfrm>
          <a:off x="0" y="2220724"/>
          <a:ext cx="8126728" cy="6762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>
              <a:solidFill>
                <a:schemeClr val="tx2"/>
              </a:solidFill>
            </a:rPr>
            <a:t>Cezalandırma amaç, zararı tazmin etme değil. Para cezası zararın çok üstünde olabilir</a:t>
          </a:r>
          <a:endParaRPr lang="tr-TR" sz="1700" kern="1200" dirty="0"/>
        </a:p>
      </dsp:txBody>
      <dsp:txXfrm>
        <a:off x="33012" y="2253736"/>
        <a:ext cx="8060704" cy="610236"/>
      </dsp:txXfrm>
    </dsp:sp>
    <dsp:sp modelId="{C6AAF1C1-7626-4535-BF2A-E5C4697E1B84}">
      <dsp:nvSpPr>
        <dsp:cNvPr id="0" name=""/>
        <dsp:cNvSpPr/>
      </dsp:nvSpPr>
      <dsp:spPr>
        <a:xfrm>
          <a:off x="0" y="2945944"/>
          <a:ext cx="8126728" cy="6762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>
              <a:solidFill>
                <a:schemeClr val="tx2"/>
              </a:solidFill>
            </a:rPr>
            <a:t>Cezalandırma asıl olduğu için dava sadece faile karşı açılabilir, failin mirasçılarına karşı açılamaz</a:t>
          </a:r>
          <a:endParaRPr lang="tr-TR" sz="1700" kern="1200" dirty="0"/>
        </a:p>
      </dsp:txBody>
      <dsp:txXfrm>
        <a:off x="33012" y="2978956"/>
        <a:ext cx="8060704" cy="610236"/>
      </dsp:txXfrm>
    </dsp:sp>
    <dsp:sp modelId="{D3D3385B-C4B3-41A8-A4EB-52BE6816EA7A}">
      <dsp:nvSpPr>
        <dsp:cNvPr id="0" name=""/>
        <dsp:cNvSpPr/>
      </dsp:nvSpPr>
      <dsp:spPr>
        <a:xfrm>
          <a:off x="0" y="3671164"/>
          <a:ext cx="8126728" cy="6762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>
              <a:solidFill>
                <a:schemeClr val="tx2"/>
              </a:solidFill>
            </a:rPr>
            <a:t>Iniuria dışındaki diğer özel suçlarda mağdurun (zarar görenin) mirasçıları davayı açabilir</a:t>
          </a:r>
          <a:endParaRPr lang="tr-TR" sz="1700" kern="1200" dirty="0"/>
        </a:p>
      </dsp:txBody>
      <dsp:txXfrm>
        <a:off x="33012" y="3704176"/>
        <a:ext cx="8060704" cy="6102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BAC8E-2CAA-42B6-AA35-05BA332C08D3}">
      <dsp:nvSpPr>
        <dsp:cNvPr id="0" name=""/>
        <dsp:cNvSpPr/>
      </dsp:nvSpPr>
      <dsp:spPr>
        <a:xfrm>
          <a:off x="0" y="0"/>
          <a:ext cx="8126728" cy="95587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>
              <a:solidFill>
                <a:schemeClr val="tx2"/>
              </a:solidFill>
              <a:latin typeface="+mn-lt"/>
            </a:rPr>
            <a:t>Eğer</a:t>
          </a:r>
          <a:r>
            <a:rPr lang="tr-TR" sz="1500" kern="1200" dirty="0">
              <a:effectLst/>
              <a:latin typeface="+mn-lt"/>
              <a:ea typeface="Times New Roman" panose="02020603050405020304" pitchFamily="18" charset="0"/>
            </a:rPr>
            <a:t> </a:t>
          </a:r>
          <a:r>
            <a:rPr lang="tr-TR" sz="1500" kern="1200" dirty="0">
              <a:solidFill>
                <a:schemeClr val="tx2"/>
              </a:solidFill>
              <a:latin typeface="+mn-lt"/>
            </a:rPr>
            <a:t>fiil, birden fazla kişi tarafından işlenmişse, yani iştirak söz konusuysa her bir faile karşı ayrı ayrı o özel suçtan doğan dava açılır </a:t>
          </a:r>
          <a:endParaRPr lang="tr-TR" sz="1500" kern="1200" dirty="0">
            <a:latin typeface="+mn-lt"/>
          </a:endParaRPr>
        </a:p>
      </dsp:txBody>
      <dsp:txXfrm>
        <a:off x="46662" y="46662"/>
        <a:ext cx="8033404" cy="862553"/>
      </dsp:txXfrm>
    </dsp:sp>
    <dsp:sp modelId="{0D2F96D2-96A5-4D7C-A299-5486E0A52FC5}">
      <dsp:nvSpPr>
        <dsp:cNvPr id="0" name=""/>
        <dsp:cNvSpPr/>
      </dsp:nvSpPr>
      <dsp:spPr>
        <a:xfrm>
          <a:off x="0" y="983216"/>
          <a:ext cx="8126728" cy="81739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>
              <a:solidFill>
                <a:schemeClr val="tx2"/>
              </a:solidFill>
              <a:latin typeface="+mn-lt"/>
            </a:rPr>
            <a:t>Ceza davasının açılmış olması, başka davaların açılmasına engel  değil</a:t>
          </a:r>
          <a:endParaRPr lang="tr-TR" sz="1500" kern="1200" dirty="0">
            <a:latin typeface="+mn-lt"/>
          </a:endParaRPr>
        </a:p>
      </dsp:txBody>
      <dsp:txXfrm>
        <a:off x="39902" y="1023118"/>
        <a:ext cx="8046924" cy="737586"/>
      </dsp:txXfrm>
    </dsp:sp>
    <dsp:sp modelId="{3F152E56-333E-4531-BC1F-6B228FD93A34}">
      <dsp:nvSpPr>
        <dsp:cNvPr id="0" name=""/>
        <dsp:cNvSpPr/>
      </dsp:nvSpPr>
      <dsp:spPr>
        <a:xfrm>
          <a:off x="0" y="1826527"/>
          <a:ext cx="8126728" cy="5896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>
              <a:solidFill>
                <a:schemeClr val="tx2"/>
              </a:solidFill>
              <a:latin typeface="+mn-lt"/>
            </a:rPr>
            <a:t>Egemenlik hakkı sahibine karşı </a:t>
          </a:r>
          <a:r>
            <a:rPr lang="tr-TR" sz="1500" kern="1200" dirty="0" err="1">
              <a:solidFill>
                <a:schemeClr val="tx2"/>
              </a:solidFill>
              <a:latin typeface="+mn-lt"/>
            </a:rPr>
            <a:t>actio</a:t>
          </a:r>
          <a:r>
            <a:rPr lang="tr-TR" sz="1500" kern="1200" dirty="0">
              <a:solidFill>
                <a:schemeClr val="tx2"/>
              </a:solidFill>
              <a:latin typeface="+mn-lt"/>
            </a:rPr>
            <a:t> </a:t>
          </a:r>
          <a:r>
            <a:rPr lang="tr-TR" sz="1500" kern="1200" dirty="0" err="1">
              <a:solidFill>
                <a:schemeClr val="tx2"/>
              </a:solidFill>
              <a:latin typeface="+mn-lt"/>
            </a:rPr>
            <a:t>noxalis</a:t>
          </a:r>
          <a:r>
            <a:rPr lang="tr-TR" sz="1500" kern="1200" dirty="0">
              <a:solidFill>
                <a:schemeClr val="tx2"/>
              </a:solidFill>
              <a:latin typeface="+mn-lt"/>
            </a:rPr>
            <a:t> olarak açılmakta</a:t>
          </a:r>
          <a:endParaRPr lang="tr-TR" sz="1500" kern="1200" dirty="0">
            <a:latin typeface="+mn-lt"/>
          </a:endParaRPr>
        </a:p>
      </dsp:txBody>
      <dsp:txXfrm>
        <a:off x="28786" y="1855313"/>
        <a:ext cx="8069156" cy="532108"/>
      </dsp:txXfrm>
    </dsp:sp>
    <dsp:sp modelId="{76DEBDB5-39A2-405B-ABDA-8218ED6F1012}">
      <dsp:nvSpPr>
        <dsp:cNvPr id="0" name=""/>
        <dsp:cNvSpPr/>
      </dsp:nvSpPr>
      <dsp:spPr>
        <a:xfrm>
          <a:off x="0" y="2442127"/>
          <a:ext cx="8126728" cy="5896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>
              <a:solidFill>
                <a:schemeClr val="tx2"/>
              </a:solidFill>
              <a:latin typeface="+mn-lt"/>
            </a:rPr>
            <a:t>Akıl hastaları ve 0-7 yaş arasındaki küçükler sorumlu değil, kınanan bir iradenin varlığı gerektiği için</a:t>
          </a:r>
          <a:endParaRPr lang="tr-TR" sz="1500" kern="1200" dirty="0">
            <a:latin typeface="+mn-lt"/>
          </a:endParaRPr>
        </a:p>
      </dsp:txBody>
      <dsp:txXfrm>
        <a:off x="28786" y="2470913"/>
        <a:ext cx="8069156" cy="532108"/>
      </dsp:txXfrm>
    </dsp:sp>
    <dsp:sp modelId="{C6AAF1C1-7626-4535-BF2A-E5C4697E1B84}">
      <dsp:nvSpPr>
        <dsp:cNvPr id="0" name=""/>
        <dsp:cNvSpPr/>
      </dsp:nvSpPr>
      <dsp:spPr>
        <a:xfrm>
          <a:off x="0" y="3057727"/>
          <a:ext cx="8126728" cy="5896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>
              <a:solidFill>
                <a:schemeClr val="tx2"/>
              </a:solidFill>
              <a:latin typeface="+mn-lt"/>
            </a:rPr>
            <a:t>7-14 yaş aralığındaki küçükler işledikleri haksız fiilin sonuçlarını idrak edebilecek durumdaysalar sorumlu. Somut olayın özelliklerine göre karar verilmekte</a:t>
          </a:r>
          <a:endParaRPr lang="tr-TR" sz="1500" kern="1200" dirty="0">
            <a:latin typeface="+mn-lt"/>
          </a:endParaRPr>
        </a:p>
      </dsp:txBody>
      <dsp:txXfrm>
        <a:off x="28786" y="3086513"/>
        <a:ext cx="8069156" cy="532108"/>
      </dsp:txXfrm>
    </dsp:sp>
    <dsp:sp modelId="{26AFD048-FEE2-4DED-A320-64CA47B1902A}">
      <dsp:nvSpPr>
        <dsp:cNvPr id="0" name=""/>
        <dsp:cNvSpPr/>
      </dsp:nvSpPr>
      <dsp:spPr>
        <a:xfrm>
          <a:off x="0" y="3673327"/>
          <a:ext cx="8126728" cy="7177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>
              <a:solidFill>
                <a:schemeClr val="tx2"/>
              </a:solidFill>
              <a:latin typeface="+mn-lt"/>
            </a:rPr>
            <a:t>Bu davalardan mahkûm olanlar şerefsiz (</a:t>
          </a:r>
          <a:r>
            <a:rPr lang="tr-TR" sz="1500" kern="1200" dirty="0" err="1">
              <a:solidFill>
                <a:schemeClr val="tx2"/>
              </a:solidFill>
              <a:latin typeface="+mn-lt"/>
            </a:rPr>
            <a:t>infamis</a:t>
          </a:r>
          <a:r>
            <a:rPr lang="tr-TR" sz="1500" kern="1200" dirty="0">
              <a:solidFill>
                <a:schemeClr val="tx2"/>
              </a:solidFill>
              <a:latin typeface="+mn-lt"/>
            </a:rPr>
            <a:t>) addedilmekte</a:t>
          </a:r>
          <a:endParaRPr lang="tr-TR" sz="1500" kern="1200" dirty="0">
            <a:latin typeface="+mn-lt"/>
          </a:endParaRPr>
        </a:p>
      </dsp:txBody>
      <dsp:txXfrm>
        <a:off x="35037" y="3708364"/>
        <a:ext cx="8056654" cy="6476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BAC8E-2CAA-42B6-AA35-05BA332C08D3}">
      <dsp:nvSpPr>
        <dsp:cNvPr id="0" name=""/>
        <dsp:cNvSpPr/>
      </dsp:nvSpPr>
      <dsp:spPr>
        <a:xfrm>
          <a:off x="0" y="0"/>
          <a:ext cx="8126728" cy="111930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b="1" kern="1200" dirty="0">
              <a:solidFill>
                <a:srgbClr val="C00000"/>
              </a:solidFill>
            </a:rPr>
            <a:t>Hukuka aykırı davranış (</a:t>
          </a:r>
          <a:r>
            <a:rPr lang="tr-TR" sz="1600" b="1" kern="1200" dirty="0" err="1">
              <a:solidFill>
                <a:srgbClr val="C00000"/>
              </a:solidFill>
            </a:rPr>
            <a:t>iniuria</a:t>
          </a:r>
          <a:r>
            <a:rPr lang="tr-TR" sz="1600" b="1" kern="1200" dirty="0">
              <a:solidFill>
                <a:srgbClr val="C00000"/>
              </a:solidFill>
            </a:rPr>
            <a:t>): </a:t>
          </a:r>
          <a:r>
            <a:rPr lang="tr-TR" sz="1600" kern="1200" dirty="0"/>
            <a:t>Münferit bireyin malvarlığı ve/veya </a:t>
          </a:r>
          <a:r>
            <a:rPr lang="tr-TR" sz="1600" kern="1200" dirty="0" err="1"/>
            <a:t>şahısvarlığı</a:t>
          </a:r>
          <a:r>
            <a:rPr lang="tr-TR" sz="1600" kern="1200" dirty="0"/>
            <a:t> değerlerini koruyan, emredici hukuk kurallarına aykırı davranış</a:t>
          </a:r>
          <a:endParaRPr lang="tr-TR" sz="1600" kern="1200" dirty="0">
            <a:solidFill>
              <a:srgbClr val="C00000"/>
            </a:solidFill>
            <a:latin typeface="+mn-lt"/>
          </a:endParaRPr>
        </a:p>
      </dsp:txBody>
      <dsp:txXfrm>
        <a:off x="54640" y="54640"/>
        <a:ext cx="8017448" cy="1010022"/>
      </dsp:txXfrm>
    </dsp:sp>
    <dsp:sp modelId="{0D2F96D2-96A5-4D7C-A299-5486E0A52FC5}">
      <dsp:nvSpPr>
        <dsp:cNvPr id="0" name=""/>
        <dsp:cNvSpPr/>
      </dsp:nvSpPr>
      <dsp:spPr>
        <a:xfrm>
          <a:off x="0" y="1219636"/>
          <a:ext cx="8126728" cy="122357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b="1" kern="1200" dirty="0">
              <a:solidFill>
                <a:srgbClr val="C00000"/>
              </a:solidFill>
            </a:rPr>
            <a:t>Zarar (</a:t>
          </a:r>
          <a:r>
            <a:rPr lang="tr-TR" sz="1600" b="1" kern="1200" dirty="0" err="1">
              <a:solidFill>
                <a:srgbClr val="C00000"/>
              </a:solidFill>
            </a:rPr>
            <a:t>damnum</a:t>
          </a:r>
          <a:r>
            <a:rPr lang="tr-TR" sz="1600" b="1" kern="1200" dirty="0">
              <a:solidFill>
                <a:srgbClr val="C00000"/>
              </a:solidFill>
            </a:rPr>
            <a:t>): </a:t>
          </a:r>
          <a:r>
            <a:rPr lang="tr-TR" sz="1600" kern="1200" dirty="0"/>
            <a:t>Hukuka aykırı fiille bir başkasının mal veya </a:t>
          </a:r>
          <a:r>
            <a:rPr lang="tr-TR" sz="1600" kern="1200" dirty="0" err="1"/>
            <a:t>şahısvarlığı</a:t>
          </a:r>
          <a:r>
            <a:rPr lang="tr-TR" sz="1600" kern="1200" dirty="0"/>
            <a:t> değerleri ihlal edilmeli ve bu ihlal sonucunda bu değerlerde iradesi dışında bir eksilme ortaya çıkmalı</a:t>
          </a:r>
          <a:endParaRPr lang="tr-TR" sz="1600" b="1" kern="1200" dirty="0">
            <a:solidFill>
              <a:srgbClr val="C00000"/>
            </a:solidFill>
            <a:latin typeface="+mn-lt"/>
          </a:endParaRPr>
        </a:p>
      </dsp:txBody>
      <dsp:txXfrm>
        <a:off x="59730" y="1279366"/>
        <a:ext cx="8007268" cy="1104117"/>
      </dsp:txXfrm>
    </dsp:sp>
    <dsp:sp modelId="{3F152E56-333E-4531-BC1F-6B228FD93A34}">
      <dsp:nvSpPr>
        <dsp:cNvPr id="0" name=""/>
        <dsp:cNvSpPr/>
      </dsp:nvSpPr>
      <dsp:spPr>
        <a:xfrm>
          <a:off x="0" y="2526734"/>
          <a:ext cx="8126728" cy="8827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b="1" kern="1200" dirty="0">
              <a:solidFill>
                <a:srgbClr val="C00000"/>
              </a:solidFill>
            </a:rPr>
            <a:t>Uygun nedensellik bağı: </a:t>
          </a:r>
          <a:r>
            <a:rPr lang="tr-TR" sz="1600" kern="1200" dirty="0"/>
            <a:t>Olayların doğal akışına ve genel yaşam deneyimlerine göre, ortaya çıkan zararın hukuka aykırı fiilin zorunlu sonucu olması</a:t>
          </a:r>
          <a:endParaRPr lang="tr-TR" sz="1600" kern="1200" dirty="0">
            <a:latin typeface="+mn-lt"/>
          </a:endParaRPr>
        </a:p>
      </dsp:txBody>
      <dsp:txXfrm>
        <a:off x="43090" y="2569824"/>
        <a:ext cx="8040548" cy="796530"/>
      </dsp:txXfrm>
    </dsp:sp>
    <dsp:sp modelId="{76DEBDB5-39A2-405B-ABDA-8218ED6F1012}">
      <dsp:nvSpPr>
        <dsp:cNvPr id="0" name=""/>
        <dsp:cNvSpPr/>
      </dsp:nvSpPr>
      <dsp:spPr>
        <a:xfrm>
          <a:off x="0" y="3492964"/>
          <a:ext cx="8126728" cy="88271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508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b="1" kern="1200" dirty="0">
              <a:solidFill>
                <a:srgbClr val="C00000"/>
              </a:solidFill>
            </a:rPr>
            <a:t>Kusur (</a:t>
          </a:r>
          <a:r>
            <a:rPr lang="tr-TR" sz="1600" b="1" kern="1200" dirty="0" err="1">
              <a:solidFill>
                <a:srgbClr val="C00000"/>
              </a:solidFill>
            </a:rPr>
            <a:t>culpa</a:t>
          </a:r>
          <a:r>
            <a:rPr lang="tr-TR" sz="1600" b="1" kern="1200" dirty="0">
              <a:solidFill>
                <a:srgbClr val="C00000"/>
              </a:solidFill>
            </a:rPr>
            <a:t>): </a:t>
          </a:r>
          <a:r>
            <a:rPr lang="tr-TR" sz="1600" kern="1200" dirty="0"/>
            <a:t>Hukuk düzeni tarafından kınanan irade. Haksız fiil sorumluluğunun kurucu unsuru</a:t>
          </a:r>
          <a:endParaRPr lang="tr-TR" sz="1600" kern="1200" dirty="0">
            <a:latin typeface="+mn-lt"/>
          </a:endParaRPr>
        </a:p>
      </dsp:txBody>
      <dsp:txXfrm>
        <a:off x="43090" y="3536054"/>
        <a:ext cx="8040548" cy="796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596203C1-616A-4651-A577-7BA09B384D13}" type="datetimeFigureOut">
              <a:rPr lang="en-US" smtClean="0"/>
              <a:pPr/>
              <a:t>3/16/2025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07B8B279-4079-43B3-8013-D8D81AB870A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18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1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2DAE3-D148-22E7-B244-A416BB1C9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24B939-9A10-3451-C7A4-E461322232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0D4E6A-C7CC-060E-ABAA-B5BD4D15C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922FF-A6A7-2D6E-6779-BFE38BFCDC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5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DFDA9-96CF-5A6E-6FFD-D9AEBFF3D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476695-6A86-0C23-7032-0870A4389B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612C88-BC95-D7B5-3D4C-EFDE67C774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EA945-4182-CAAC-C122-68E0AC2CB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36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A9099-8B73-F462-3650-269940E92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8F9150-63FE-8351-59AA-F96BCE8A00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09B7BB-B6E8-2250-8D57-2BF21EBAEF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FBAE2-7EEC-D902-E554-671DA49B78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3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32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255E3-2359-6ECE-BBEA-067349B17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5A5043-8142-54E9-B761-9F4155D5B8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083FAB-9EDE-FB8F-2871-6FF1AEAED4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F69B4-8F2E-F3DC-C911-F8138E6EC5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3770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980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13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0FD0F-5691-B994-4BAA-8DF4F811D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C0984D-2AE2-F146-5638-D0D44E4EFE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7FFF34-6D8B-A140-2E42-4B815976D3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1B19D-097A-E057-1C3C-2FE36DCF0F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147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39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81AF2-1B91-6454-83B1-AAEE7F36B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0BD809-E0EF-8313-619B-F3AACE3368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7062BE-6BF4-4D12-6D85-182956701A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29783-C2FE-3BF5-3451-FCAEEDD6B9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11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D2722-D5BD-0A27-F4A1-4F435B722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63DB8E-96A0-0E03-870F-EF23222865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4BE4E2-D0F8-C809-581C-5CF7E35EDB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547E3-81C6-6399-F42D-BB917AC4C7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76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A952A-9B5D-CC6E-8FA4-3BC487F98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12CDB3-008E-DC7B-BCE6-FF73C37917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E17E0C-4DFF-6C7C-B217-11ABC7868F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CEC02-BDC7-5323-5A09-5FF7966016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425F5-6150-FAA6-C401-96F6E60C1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63355D-7BCB-E58F-AA2A-E61BF15064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FA0720-D117-03CA-CAD2-6B69DE58C7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D0B5E-97BB-0873-E503-86CA80C731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97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4D9F4-2260-CC4E-FC28-DC7D9E4DA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F4946B-1FD0-913F-DB5F-D6208C2C1A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9CCB92-2AEE-DC27-D3A3-982AA4ADF9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tr-T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2DF1F-3735-30D7-18EC-C3BABFB22F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B8B279-4079-43B3-8013-D8D81AB870A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85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40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5537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15000" dist="13000" dir="540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EFA78-DE0E-433D-8CFA-D9FBF0D95DCD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13AF2-DCC4-4842-96BC-1B9869901C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92624"/>
            <a:ext cx="8183880" cy="105156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F9C6-20A9-45D8-B666-D95AD1AA535F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10416"/>
            <a:ext cx="8183880" cy="420624"/>
          </a:xfrm>
        </p:spPr>
        <p:txBody>
          <a:bodyPr lIns="118872" tIns="0" anchor="t"/>
          <a:lstStyle>
            <a:lvl1pPr marR="36576" algn="l"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EB45F-50E8-4AF1-920B-265FC35EA31A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D76A-2E51-4D2B-9AFF-70F7EB3C2C68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90624"/>
            <a:ext cx="8183880" cy="1051560"/>
          </a:xfrm>
        </p:spPr>
        <p:txBody>
          <a:bodyPr anchor="b"/>
          <a:lstStyle>
            <a:lvl1pPr>
              <a:defRPr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639762"/>
          </a:xfrm>
        </p:spPr>
        <p:txBody>
          <a:bodyPr lIns="146304" anchor="ctr"/>
          <a:lstStyle>
            <a:lvl1pPr algn="l">
              <a:buNone/>
              <a:defRPr sz="2400" b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2169" y="579438"/>
            <a:ext cx="3931920" cy="639762"/>
          </a:xfrm>
        </p:spPr>
        <p:txBody>
          <a:bodyPr lIns="137160" anchor="ctr"/>
          <a:lstStyle>
            <a:lvl1pPr algn="l">
              <a:buNone/>
              <a:defRPr sz="2400" b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7224" y="1371600"/>
            <a:ext cx="3931920" cy="35661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371600"/>
            <a:ext cx="3931920" cy="35661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85F57-6490-4460-90DC-FC5EE5C36A66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2161-9FCA-498A-A51E-7B90071250E8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395AF-258B-4502-92DF-E211AA281B41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8847" y="1447800"/>
            <a:ext cx="2971800" cy="4389120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1447800"/>
            <a:ext cx="4937760" cy="4389120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600">
                <a:solidFill>
                  <a:srgbClr val="FFFFFF"/>
                </a:solidFill>
              </a:defRPr>
            </a:lvl2pPr>
            <a:lvl3pPr>
              <a:defRPr sz="2400">
                <a:solidFill>
                  <a:srgbClr val="FFFFFF"/>
                </a:solidFill>
              </a:defRPr>
            </a:lvl3pPr>
            <a:lvl4pPr>
              <a:defRPr sz="2000">
                <a:solidFill>
                  <a:srgbClr val="FFFFFF"/>
                </a:solidFill>
              </a:defRPr>
            </a:lvl4pPr>
            <a:lvl5pPr>
              <a:defRPr sz="2000">
                <a:solidFill>
                  <a:srgbClr val="FFFFFF"/>
                </a:solidFill>
              </a:defRPr>
            </a:lvl5pPr>
            <a:lvl6pPr>
              <a:buNone/>
              <a:defRPr/>
            </a:lvl6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FA21-88D5-4090-AE34-A717F3009131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400800" y="434162"/>
            <a:ext cx="2324605" cy="4341329"/>
          </a:xfrm>
          <a:prstGeom prst="roundRect">
            <a:avLst>
              <a:gd name="adj" fmla="val 2127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654AA-2757-4A51-86CD-6D20456BDD0A}" type="datetime1">
              <a:rPr lang="en-US" smtClean="0"/>
              <a:pPr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71F-78A0-4868-970E-5692D76DEC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89320" cy="4343400"/>
          </a:xfrm>
          <a:prstGeom prst="rect">
            <a:avLst/>
          </a:prstGeom>
          <a:solidFill>
            <a:schemeClr val="bg2">
              <a:shade val="10000"/>
            </a:schemeClr>
          </a:solidFill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11357" y="386861"/>
            <a:ext cx="36576" cy="4443984"/>
          </a:xfrm>
          <a:prstGeom prst="rect">
            <a:avLst/>
          </a:prstGeom>
          <a:solidFill>
            <a:srgbClr val="FFFFFF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7432" algn="l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320045" y="6060478"/>
            <a:ext cx="8503920" cy="457200"/>
          </a:xfrm>
          <a:prstGeom prst="roundRect">
            <a:avLst>
              <a:gd name="adj" fmla="val 33334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>
            <a:outerShdw blurRad="76200" dist="50800" dir="5400000" algn="tl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8500" cap="rnd" cmpd="sng" algn="ctr">
            <a:solidFill>
              <a:srgbClr val="302F2C">
                <a:tint val="100000"/>
                <a:satMod val="120000"/>
                <a:alpha val="37000"/>
              </a:srgb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2">
                  <a:shade val="48000"/>
                  <a:satMod val="150000"/>
                </a:schemeClr>
              </a:gs>
              <a:gs pos="55000">
                <a:schemeClr val="bg2">
                  <a:shade val="20000"/>
                  <a:satMod val="100000"/>
                </a:schemeClr>
              </a:gs>
              <a:gs pos="100000">
                <a:schemeClr val="bg2">
                  <a:shade val="5000"/>
                  <a:satMod val="100000"/>
                </a:schemeClr>
              </a:gs>
            </a:gsLst>
            <a:path path="circle">
              <a:fillToRect l="100000" t="350000" r="100000" b="100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92624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r"/>
            <a:fld id="{1BC102A9-C1B1-4354-89E4-F43472216A4F}" type="datetime1">
              <a:rPr lang="en-US" smtClean="0"/>
              <a:pPr algn="r"/>
              <a:t>3/16/2025</a:t>
            </a:fld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pPr algn="l"/>
            <a:endParaRPr lang="en-US" sz="10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bg2">
                    <a:shade val="50000"/>
                  </a:schemeClr>
                </a:solidFill>
              </a:defRPr>
            </a:lvl1pPr>
          </a:lstStyle>
          <a:p>
            <a:fld id="{E7F13AF2-DCC4-4842-96BC-1B9869901C37}" type="slidenum">
              <a:rPr lang="en-US" sz="1000" smtClean="0">
                <a:solidFill>
                  <a:schemeClr val="bg2">
                    <a:shade val="50000"/>
                  </a:schemeClr>
                </a:solidFill>
              </a:rPr>
              <a:pPr/>
              <a:t>‹#›</a:t>
            </a:fld>
            <a:endParaRPr lang="en-US" sz="1000">
              <a:solidFill>
                <a:schemeClr val="bg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3600" b="1" kern="1200">
          <a:solidFill>
            <a:schemeClr val="accent1">
              <a:tint val="88000"/>
              <a:satMod val="150000"/>
            </a:schemeClr>
          </a:solidFill>
          <a:effectLst>
            <a:outerShdw blurRad="12700" dist="12700" dir="54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sz="2800" kern="1200">
          <a:solidFill>
            <a:srgbClr val="FFFFFF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sz="2200" kern="1200">
          <a:solidFill>
            <a:srgbClr val="FFFFFF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sz="1900" kern="1200">
          <a:solidFill>
            <a:srgbClr val="FFFFFF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700" kern="1200" baseline="0">
          <a:solidFill>
            <a:srgbClr val="FFFFFF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rgbClr val="FFFFFF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sz="1500" kern="1200" baseline="0">
          <a:solidFill>
            <a:srgbClr val="FFFFFF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sz="1500" kern="12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722376" y="548680"/>
            <a:ext cx="7772400" cy="2880320"/>
          </a:xfrm>
        </p:spPr>
        <p:txBody>
          <a:bodyPr>
            <a:normAutofit/>
          </a:bodyPr>
          <a:lstStyle/>
          <a:p>
            <a:r>
              <a:rPr lang="tr-TR" sz="4000" b="1" kern="1200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15000" dist="13000" dir="54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rPr>
              <a:t>Modern Hukukun Haksı</a:t>
            </a:r>
            <a:r>
              <a:rPr lang="tr-TR" sz="4000" dirty="0"/>
              <a:t>z Fiil Kavramı ile </a:t>
            </a:r>
            <a:br>
              <a:rPr lang="tr-TR" sz="4000" dirty="0"/>
            </a:br>
            <a:r>
              <a:rPr lang="tr-TR" sz="4000" dirty="0"/>
              <a:t> Roma Hukukunun </a:t>
            </a:r>
            <a:r>
              <a:rPr lang="tr-TR" sz="4000" dirty="0" err="1"/>
              <a:t>Delicta</a:t>
            </a:r>
            <a:r>
              <a:rPr lang="tr-TR" sz="4000" dirty="0"/>
              <a:t> Kavramı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Genel Bilgi</a:t>
            </a:r>
          </a:p>
        </p:txBody>
      </p:sp>
    </p:spTree>
    <p:extLst>
      <p:ext uri="{BB962C8B-B14F-4D97-AF65-F5344CB8AC3E}">
        <p14:creationId xmlns:p14="http://schemas.microsoft.com/office/powerpoint/2010/main" val="2874861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95536" y="5387749"/>
            <a:ext cx="8245226" cy="633539"/>
          </a:xfrm>
        </p:spPr>
        <p:txBody>
          <a:bodyPr anchor="b">
            <a:noAutofit/>
          </a:bodyPr>
          <a:lstStyle/>
          <a:p>
            <a:pPr marL="0" indent="0">
              <a:buNone/>
            </a:pPr>
            <a:r>
              <a:rPr lang="tr-TR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Kusur İsnat Yeteneğine İlişkin Metin</a:t>
            </a:r>
            <a:endParaRPr lang="en-US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847579-4288-96A6-5D7D-80F51BDD6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3579601" y="3930194"/>
            <a:ext cx="6766644" cy="86543"/>
          </a:xfrm>
        </p:spPr>
        <p:txBody>
          <a:bodyPr>
            <a:normAutofit fontScale="25000" lnSpcReduction="20000"/>
          </a:bodyPr>
          <a:lstStyle/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endParaRPr lang="tr-TR" dirty="0"/>
          </a:p>
        </p:txBody>
      </p:sp>
      <p:graphicFrame>
        <p:nvGraphicFramePr>
          <p:cNvPr id="5" name="Rectangle 2">
            <a:extLst>
              <a:ext uri="{FF2B5EF4-FFF2-40B4-BE49-F238E27FC236}">
                <a16:creationId xmlns:a16="http://schemas.microsoft.com/office/drawing/2014/main" id="{D035A33B-FA3A-95FC-6E41-46E989E8EAC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97794055"/>
              </p:ext>
            </p:extLst>
          </p:nvPr>
        </p:nvGraphicFramePr>
        <p:xfrm>
          <a:off x="3347864" y="476671"/>
          <a:ext cx="5292898" cy="4911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E83F7300-760D-18D1-9E5D-B94A9A139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5536" y="476672"/>
            <a:ext cx="2952328" cy="491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32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DA573-3DA7-21C3-7840-F79ACF87D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83E8F5-82AA-BDB8-7B09-F62D25A37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4941167"/>
            <a:ext cx="8183562" cy="987085"/>
          </a:xfrm>
          <a:solidFill>
            <a:schemeClr val="tx1">
              <a:lumMod val="65000"/>
              <a:lumOff val="35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br>
              <a:rPr lang="tr-TR" sz="2800" b="1" dirty="0">
                <a:solidFill>
                  <a:srgbClr val="C00000"/>
                </a:solidFill>
              </a:rPr>
            </a:br>
            <a:br>
              <a:rPr lang="tr-TR" sz="2800" dirty="0">
                <a:solidFill>
                  <a:schemeClr val="tx2"/>
                </a:solidFill>
              </a:rPr>
            </a:br>
            <a:r>
              <a:rPr lang="tr-TR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Haksız fiil/suç işleme ehliyetine sahip köle ve aile evladının durumu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32D2B7-012D-5ECA-E310-26EEE72D3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410942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 fontScale="92500" lnSpcReduction="20000"/>
          </a:bodyPr>
          <a:lstStyle/>
          <a:p>
            <a:pPr marL="360000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tr-TR" sz="2800" dirty="0">
                <a:solidFill>
                  <a:schemeClr val="tx2"/>
                </a:solidFill>
              </a:rPr>
              <a:t>Kamu suçlarında köle-özgür; aile evladı-aile babası ayırımı yok, suç işleme ehliyetine sahipse fiilden bizzat sorumlu, cezası kural olarak ölüm</a:t>
            </a:r>
          </a:p>
          <a:p>
            <a:pPr marL="360000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tr-TR" sz="2800" dirty="0">
                <a:solidFill>
                  <a:schemeClr val="tx2"/>
                </a:solidFill>
              </a:rPr>
              <a:t>Kusur isnat yeteneğine sahip olan aile evladı ya da kölenin özel suçlarından (haksız fiillerinden) doğan borçları dava edilebilir borç</a:t>
            </a:r>
          </a:p>
          <a:p>
            <a:pPr marL="360000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tr-TR" sz="2800" dirty="0">
                <a:solidFill>
                  <a:schemeClr val="tx2"/>
                </a:solidFill>
              </a:rPr>
              <a:t>Aile evladı ya da kölenin işlediği özel suçlardan doğan dava, aile babası ya da efendiye karşı </a:t>
            </a:r>
            <a:r>
              <a:rPr lang="tr-TR" sz="2800" i="1" dirty="0" err="1">
                <a:solidFill>
                  <a:schemeClr val="tx2"/>
                </a:solidFill>
              </a:rPr>
              <a:t>noxal</a:t>
            </a:r>
            <a:r>
              <a:rPr lang="tr-TR" sz="2800" dirty="0">
                <a:solidFill>
                  <a:schemeClr val="tx2"/>
                </a:solidFill>
              </a:rPr>
              <a:t> dava olarak açılmakta</a:t>
            </a:r>
          </a:p>
          <a:p>
            <a:pPr marL="360000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tr-TR" dirty="0" err="1">
                <a:solidFill>
                  <a:schemeClr val="tx2"/>
                </a:solidFill>
              </a:rPr>
              <a:t>Noxal</a:t>
            </a:r>
            <a:r>
              <a:rPr lang="tr-TR" dirty="0">
                <a:solidFill>
                  <a:schemeClr val="tx2"/>
                </a:solidFill>
              </a:rPr>
              <a:t> Sorumluluk</a:t>
            </a:r>
            <a:endParaRPr lang="tr-TR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482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5758F-3C20-A096-F32E-5D5EA0925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F876B0-301C-A1EE-6B67-CBDB8EFD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38" y="5157192"/>
            <a:ext cx="8183562" cy="720080"/>
          </a:xfrm>
          <a:solidFill>
            <a:schemeClr val="tx1">
              <a:lumMod val="65000"/>
              <a:lumOff val="35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br>
              <a:rPr lang="tr-TR" sz="2800" b="1" dirty="0">
                <a:solidFill>
                  <a:srgbClr val="C00000"/>
                </a:solidFill>
              </a:rPr>
            </a:br>
            <a:br>
              <a:rPr lang="tr-TR" sz="2800" dirty="0">
                <a:solidFill>
                  <a:schemeClr val="tx2"/>
                </a:solidFill>
              </a:rPr>
            </a:br>
            <a:r>
              <a:rPr lang="tr-TR" sz="28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Noxal</a:t>
            </a:r>
            <a:r>
              <a:rPr lang="tr-TR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Sorumluluk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A2B0CC-C3D2-19DD-4B4B-685C4949C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530224"/>
            <a:ext cx="8183562" cy="4626967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 fontScale="85000" lnSpcReduction="20000"/>
          </a:bodyPr>
          <a:lstStyle/>
          <a:p>
            <a:pPr marL="360000" algn="just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tr-TR" sz="2800" dirty="0">
                <a:solidFill>
                  <a:schemeClr val="tx2"/>
                </a:solidFill>
              </a:rPr>
              <a:t>Egemenlik altında bulunanın işlediği bir haksız fiilden (suçtan) dolayı egemenlik hakkı sahibinin sorumluluğu</a:t>
            </a:r>
          </a:p>
          <a:p>
            <a:pPr marL="360000" algn="just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tr-TR" sz="2800" dirty="0">
                <a:solidFill>
                  <a:schemeClr val="tx2"/>
                </a:solidFill>
              </a:rPr>
              <a:t>Egemenlik hakkı sahibi ya suç için belirlenen para cezasını ödeme ya da egemenlik altında bulunan köle veya aile evlâdını zarar görene teslim etme şeklinde bir seçimlik hakka sahip</a:t>
            </a:r>
          </a:p>
          <a:p>
            <a:pPr marL="360000" algn="just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tr-TR" sz="2800" dirty="0" err="1">
                <a:solidFill>
                  <a:schemeClr val="tx2"/>
                </a:solidFill>
              </a:rPr>
              <a:t>Noxal</a:t>
            </a:r>
            <a:r>
              <a:rPr lang="tr-TR" sz="2800" dirty="0">
                <a:solidFill>
                  <a:schemeClr val="tx2"/>
                </a:solidFill>
              </a:rPr>
              <a:t> davanın açılabilmesi egemenlik hakkı sahibinin fiilden haberdar olmamasına bağlı Haberdar ise fiilden doğrudan kendisi sorumlu</a:t>
            </a:r>
          </a:p>
          <a:p>
            <a:pPr marL="360000" algn="just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tr-TR" sz="2800" dirty="0">
                <a:solidFill>
                  <a:schemeClr val="tx2"/>
                </a:solidFill>
              </a:rPr>
              <a:t>«</a:t>
            </a:r>
            <a:r>
              <a:rPr lang="tr-TR" sz="2800" dirty="0" err="1">
                <a:solidFill>
                  <a:schemeClr val="tx2"/>
                </a:solidFill>
              </a:rPr>
              <a:t>Noxa</a:t>
            </a:r>
            <a:r>
              <a:rPr lang="tr-TR" sz="2800" dirty="0">
                <a:solidFill>
                  <a:schemeClr val="tx2"/>
                </a:solidFill>
              </a:rPr>
              <a:t> </a:t>
            </a:r>
            <a:r>
              <a:rPr lang="tr-TR" sz="2800" dirty="0" err="1">
                <a:solidFill>
                  <a:schemeClr val="tx2"/>
                </a:solidFill>
              </a:rPr>
              <a:t>caput</a:t>
            </a:r>
            <a:r>
              <a:rPr lang="tr-TR" sz="2800" dirty="0">
                <a:solidFill>
                  <a:schemeClr val="tx2"/>
                </a:solidFill>
              </a:rPr>
              <a:t> </a:t>
            </a:r>
            <a:r>
              <a:rPr lang="tr-TR" sz="2800" dirty="0" err="1">
                <a:solidFill>
                  <a:schemeClr val="tx2"/>
                </a:solidFill>
              </a:rPr>
              <a:t>sequitur</a:t>
            </a:r>
            <a:r>
              <a:rPr lang="tr-TR" sz="2800" dirty="0">
                <a:solidFill>
                  <a:schemeClr val="tx2"/>
                </a:solidFill>
              </a:rPr>
              <a:t>» kuralı: </a:t>
            </a:r>
            <a:r>
              <a:rPr lang="tr-TR" sz="2800" dirty="0" err="1">
                <a:solidFill>
                  <a:schemeClr val="tx2"/>
                </a:solidFill>
              </a:rPr>
              <a:t>Noxal</a:t>
            </a:r>
            <a:r>
              <a:rPr lang="tr-TR" sz="2800" dirty="0">
                <a:solidFill>
                  <a:schemeClr val="tx2"/>
                </a:solidFill>
              </a:rPr>
              <a:t> davanın haksız fiili işleyen failin şahsını izlemesi</a:t>
            </a:r>
          </a:p>
          <a:p>
            <a:pPr marL="360000" algn="just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tr-TR" sz="2800" dirty="0">
                <a:solidFill>
                  <a:schemeClr val="tx2"/>
                </a:solidFill>
              </a:rPr>
              <a:t>Modern hukuktaki ev başkanının sorumluluğunun tarihsel temeli</a:t>
            </a:r>
          </a:p>
          <a:p>
            <a:pPr marL="360000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endParaRPr lang="tr-TR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683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41171A-185E-F358-B9C9-F1D84E68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80" y="5373216"/>
            <a:ext cx="8265320" cy="792088"/>
          </a:xfrm>
        </p:spPr>
        <p:txBody>
          <a:bodyPr>
            <a:noAutofit/>
          </a:bodyPr>
          <a:lstStyle/>
          <a:p>
            <a:pPr algn="just"/>
            <a:r>
              <a:rPr lang="tr-TR" sz="2800" b="1" dirty="0">
                <a:solidFill>
                  <a:schemeClr val="bg2">
                    <a:lumMod val="50000"/>
                  </a:schemeClr>
                </a:solidFill>
              </a:rPr>
              <a:t>Evcil Hayvanın Verdiği Zarardan Sorumluluk 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BA29BF1-4179-3446-790B-778547FC6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5087" y="410472"/>
            <a:ext cx="4397433" cy="4818728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marL="0" algn="just">
              <a:spcBef>
                <a:spcPts val="0"/>
              </a:spcBef>
            </a:pPr>
            <a:r>
              <a:rPr lang="tr-TR" sz="2000" dirty="0">
                <a:solidFill>
                  <a:schemeClr val="tx2"/>
                </a:solidFill>
              </a:rPr>
              <a:t>Evcil hayvanların verdiği zarardan hayvanın malikinin sorumlu tutulması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tr-TR" sz="2000" dirty="0" err="1">
                <a:solidFill>
                  <a:schemeClr val="tx2"/>
                </a:solidFill>
              </a:rPr>
              <a:t>Actio</a:t>
            </a:r>
            <a:r>
              <a:rPr lang="tr-TR" sz="2000" dirty="0">
                <a:solidFill>
                  <a:schemeClr val="tx2"/>
                </a:solidFill>
              </a:rPr>
              <a:t> de </a:t>
            </a:r>
            <a:r>
              <a:rPr lang="tr-TR" sz="2000" dirty="0" err="1">
                <a:solidFill>
                  <a:schemeClr val="tx2"/>
                </a:solidFill>
              </a:rPr>
              <a:t>pauperie</a:t>
            </a:r>
            <a:endParaRPr lang="tr-TR" sz="2000" dirty="0">
              <a:solidFill>
                <a:schemeClr val="tx2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tr-TR" sz="2000" dirty="0">
                <a:solidFill>
                  <a:schemeClr val="tx2"/>
                </a:solidFill>
              </a:rPr>
              <a:t>Dava koşulları:</a:t>
            </a:r>
          </a:p>
          <a:p>
            <a:pPr marL="360000" indent="-342900" algn="just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tr-TR" sz="2000" b="1" dirty="0">
                <a:solidFill>
                  <a:schemeClr val="accent2"/>
                </a:solidFill>
              </a:rPr>
              <a:t>Hayvanın evcil olması</a:t>
            </a:r>
          </a:p>
          <a:p>
            <a:pPr marL="360000" indent="-342900" algn="just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tr-TR" sz="2000" b="1" dirty="0">
                <a:solidFill>
                  <a:schemeClr val="accent2"/>
                </a:solidFill>
              </a:rPr>
              <a:t>Evcil hayvanın doğası gereği onlardan beklenen uysal ve evcil davranış dışında içgüdüsel olarak vahşice hareket etmesi</a:t>
            </a:r>
          </a:p>
          <a:p>
            <a:pPr marL="94824" indent="0" algn="just">
              <a:spcBef>
                <a:spcPts val="200"/>
              </a:spcBef>
              <a:spcAft>
                <a:spcPts val="200"/>
              </a:spcAft>
              <a:buNone/>
            </a:pPr>
            <a:r>
              <a:rPr lang="tr-TR" sz="2000" dirty="0">
                <a:solidFill>
                  <a:schemeClr val="tx2"/>
                </a:solidFill>
              </a:rPr>
              <a:t>Modern hukukta hayvan bulunduranın sorumluluğunun tarihsel temeli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tr-TR" sz="1800" dirty="0">
              <a:solidFill>
                <a:schemeClr val="tx1"/>
              </a:solidFill>
              <a:ea typeface="Calibri" panose="020F050202020403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tr-TR" sz="15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tr-TR" sz="1600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6" name="Resim Yer Tutucusu 5">
            <a:extLst>
              <a:ext uri="{FF2B5EF4-FFF2-40B4-BE49-F238E27FC236}">
                <a16:creationId xmlns:a16="http://schemas.microsoft.com/office/drawing/2014/main" id="{00C682E1-A323-B207-2F78-EA37756DFC1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97" r="22997"/>
          <a:stretch/>
        </p:blipFill>
        <p:spPr>
          <a:xfrm>
            <a:off x="421480" y="410472"/>
            <a:ext cx="3903607" cy="4818728"/>
          </a:xfrm>
        </p:spPr>
      </p:pic>
    </p:spTree>
    <p:extLst>
      <p:ext uri="{BB962C8B-B14F-4D97-AF65-F5344CB8AC3E}">
        <p14:creationId xmlns:p14="http://schemas.microsoft.com/office/powerpoint/2010/main" val="734944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2EF8E-C4F3-2413-5A5D-74DBBBA3F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C8E136-9384-F729-642D-10A92715A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80" y="5661248"/>
            <a:ext cx="8265320" cy="504056"/>
          </a:xfrm>
        </p:spPr>
        <p:txBody>
          <a:bodyPr>
            <a:noAutofit/>
          </a:bodyPr>
          <a:lstStyle/>
          <a:p>
            <a:pPr algn="just"/>
            <a:r>
              <a:rPr lang="tr-TR" sz="2400" b="1" dirty="0">
                <a:solidFill>
                  <a:schemeClr val="bg2">
                    <a:lumMod val="50000"/>
                  </a:schemeClr>
                </a:solidFill>
              </a:rPr>
              <a:t>Vahşi Hayvanın Verdiği Zarardan Sorumluluk 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79BE3A6-571A-9FD5-EDF9-98172F563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5087" y="410472"/>
            <a:ext cx="4397433" cy="5106760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 fontScale="92500" lnSpcReduction="10000"/>
          </a:bodyPr>
          <a:lstStyle/>
          <a:p>
            <a:pPr marL="0" algn="just">
              <a:spcBef>
                <a:spcPts val="0"/>
              </a:spcBef>
            </a:pPr>
            <a:r>
              <a:rPr lang="tr-TR" sz="2000" dirty="0">
                <a:solidFill>
                  <a:schemeClr val="accent1"/>
                </a:solidFill>
              </a:rPr>
              <a:t>Vahşi hayvanın (yılan, leopar, kaplan, köpek gibi) zarar vermesi durumunda </a:t>
            </a:r>
            <a:r>
              <a:rPr lang="tr-TR" sz="2000" dirty="0" err="1">
                <a:solidFill>
                  <a:schemeClr val="accent1"/>
                </a:solidFill>
              </a:rPr>
              <a:t>aedilis</a:t>
            </a:r>
            <a:r>
              <a:rPr lang="tr-TR" sz="2000" dirty="0">
                <a:solidFill>
                  <a:schemeClr val="accent1"/>
                </a:solidFill>
              </a:rPr>
              <a:t> </a:t>
            </a:r>
            <a:r>
              <a:rPr lang="tr-TR" sz="2000" dirty="0" err="1">
                <a:solidFill>
                  <a:schemeClr val="accent1"/>
                </a:solidFill>
              </a:rPr>
              <a:t>curulis’ler</a:t>
            </a:r>
            <a:r>
              <a:rPr lang="tr-TR" sz="2000" dirty="0">
                <a:solidFill>
                  <a:schemeClr val="accent1"/>
                </a:solidFill>
              </a:rPr>
              <a:t> tarafından M.Ö. 2.yy.’da tanınan farklı davalar açılmakta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tr-TR" sz="2000" b="1" dirty="0">
                <a:solidFill>
                  <a:schemeClr val="tx1"/>
                </a:solidFill>
              </a:rPr>
              <a:t>Dava koşulları:</a:t>
            </a:r>
          </a:p>
          <a:p>
            <a:pPr marL="360000" indent="-342900" algn="just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tr-TR" sz="2000" b="1" dirty="0">
                <a:solidFill>
                  <a:schemeClr val="accent2"/>
                </a:solidFill>
              </a:rPr>
              <a:t>Hayvanın vahşi olması</a:t>
            </a:r>
          </a:p>
          <a:p>
            <a:pPr marL="360000" indent="-342900" algn="just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tr-TR" sz="2000" b="1" dirty="0">
                <a:solidFill>
                  <a:schemeClr val="accent2"/>
                </a:solidFill>
              </a:rPr>
              <a:t>Hayvanın elde bulundurulması</a:t>
            </a:r>
          </a:p>
          <a:p>
            <a:pPr marL="360000" indent="-342900" algn="just"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tr-TR" sz="2000" b="1" dirty="0">
                <a:solidFill>
                  <a:schemeClr val="accent2"/>
                </a:solidFill>
              </a:rPr>
              <a:t>Zarar verdiği yer önemli değil</a:t>
            </a:r>
          </a:p>
          <a:p>
            <a:pPr marL="0" algn="just"/>
            <a:r>
              <a:rPr lang="tr-TR" sz="2100" b="1" dirty="0">
                <a:solidFill>
                  <a:schemeClr val="tx1"/>
                </a:solidFill>
              </a:rPr>
              <a:t>Cezalar:</a:t>
            </a:r>
            <a:r>
              <a:rPr lang="tr-TR" sz="2100" dirty="0">
                <a:solidFill>
                  <a:schemeClr val="accent1"/>
                </a:solidFill>
              </a:rPr>
              <a:t> Özgür bir kimsenin öldürülmesi iki yüz altın; yaralanması hakkaniyetin gerektirdiği bir para cezası; mala zarar  durumunda malın piyasa değerinin iki katı </a:t>
            </a:r>
          </a:p>
          <a:p>
            <a:pPr marL="0" algn="just"/>
            <a:r>
              <a:rPr lang="tr-TR" sz="2000" dirty="0" err="1">
                <a:solidFill>
                  <a:schemeClr val="accent1"/>
                </a:solidFill>
              </a:rPr>
              <a:t>Noxal</a:t>
            </a:r>
            <a:r>
              <a:rPr lang="tr-TR" sz="2000" dirty="0">
                <a:solidFill>
                  <a:schemeClr val="accent1"/>
                </a:solidFill>
              </a:rPr>
              <a:t> </a:t>
            </a:r>
            <a:r>
              <a:rPr lang="tr-TR" sz="2000" dirty="0" err="1">
                <a:solidFill>
                  <a:schemeClr val="accent1"/>
                </a:solidFill>
              </a:rPr>
              <a:t>terketme</a:t>
            </a:r>
            <a:r>
              <a:rPr lang="tr-TR" sz="2000" dirty="0">
                <a:solidFill>
                  <a:schemeClr val="accent1"/>
                </a:solidFill>
              </a:rPr>
              <a:t> hakkı bulunmamakta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tr-TR" sz="1800" dirty="0">
              <a:solidFill>
                <a:schemeClr val="tx1"/>
              </a:solidFill>
              <a:ea typeface="Calibri" panose="020F050202020403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tr-TR" sz="15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tr-TR" sz="1600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6" name="Resim Yer Tutucusu 5">
            <a:extLst>
              <a:ext uri="{FF2B5EF4-FFF2-40B4-BE49-F238E27FC236}">
                <a16:creationId xmlns:a16="http://schemas.microsoft.com/office/drawing/2014/main" id="{87D85E61-5D3C-94DF-E912-606DD516456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18" r="22618"/>
          <a:stretch/>
        </p:blipFill>
        <p:spPr>
          <a:xfrm>
            <a:off x="421480" y="410472"/>
            <a:ext cx="3903607" cy="5106760"/>
          </a:xfrm>
        </p:spPr>
      </p:pic>
    </p:spTree>
    <p:extLst>
      <p:ext uri="{BB962C8B-B14F-4D97-AF65-F5344CB8AC3E}">
        <p14:creationId xmlns:p14="http://schemas.microsoft.com/office/powerpoint/2010/main" val="1929425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D95C6-691D-5E6E-A170-9653EADC4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5EC68A-36F3-D50C-1E57-BBF0DD161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36" y="5013176"/>
            <a:ext cx="8126728" cy="864096"/>
          </a:xfrm>
          <a:solidFill>
            <a:schemeClr val="tx1"/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tr-TR" sz="2800" b="1" dirty="0" err="1">
                <a:solidFill>
                  <a:schemeClr val="accent1"/>
                </a:solidFill>
                <a:effectLst/>
                <a:ea typeface="Times New Roman" panose="02020603050405020304" pitchFamily="18" charset="0"/>
              </a:rPr>
              <a:t>Delicta</a:t>
            </a:r>
            <a:r>
              <a:rPr lang="tr-TR" sz="28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tr-TR" sz="2800" b="1" dirty="0" err="1">
                <a:solidFill>
                  <a:schemeClr val="accent1"/>
                </a:solidFill>
                <a:effectLst/>
                <a:ea typeface="Times New Roman" panose="02020603050405020304" pitchFamily="18" charset="0"/>
              </a:rPr>
              <a:t>Privata</a:t>
            </a:r>
            <a:r>
              <a:rPr lang="tr-TR" sz="28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</a:rPr>
              <a:t> davalarının genel özellikleri </a:t>
            </a:r>
            <a:r>
              <a:rPr lang="tr-TR" sz="2800" dirty="0">
                <a:solidFill>
                  <a:schemeClr val="accent1"/>
                </a:solidFill>
                <a:effectLst/>
                <a:ea typeface="Times New Roman" panose="02020603050405020304" pitchFamily="18" charset="0"/>
              </a:rPr>
              <a:t>1</a:t>
            </a:r>
            <a:endParaRPr lang="tr-TR" sz="2800" b="1" dirty="0">
              <a:solidFill>
                <a:schemeClr val="accent1"/>
              </a:solidFill>
              <a:effectLst/>
              <a:ea typeface="Times New Roman" panose="02020603050405020304" pitchFamily="18" charset="0"/>
            </a:endParaRPr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04B02EDD-BAC0-5482-7055-9F3813EC5B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7473578"/>
              </p:ext>
            </p:extLst>
          </p:nvPr>
        </p:nvGraphicFramePr>
        <p:xfrm>
          <a:off x="508636" y="548680"/>
          <a:ext cx="8126728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329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8636" y="5013176"/>
            <a:ext cx="8126728" cy="864096"/>
          </a:xfrm>
          <a:solidFill>
            <a:schemeClr val="tx1"/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tr-TR" sz="2800" b="1" dirty="0" err="1">
                <a:solidFill>
                  <a:schemeClr val="accent1"/>
                </a:solidFill>
                <a:effectLst/>
                <a:ea typeface="Times New Roman" panose="02020603050405020304" pitchFamily="18" charset="0"/>
              </a:rPr>
              <a:t>Delicta</a:t>
            </a:r>
            <a:r>
              <a:rPr lang="tr-TR" sz="28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tr-TR" sz="2800" b="1" dirty="0" err="1">
                <a:solidFill>
                  <a:schemeClr val="accent1"/>
                </a:solidFill>
                <a:effectLst/>
                <a:ea typeface="Times New Roman" panose="02020603050405020304" pitchFamily="18" charset="0"/>
              </a:rPr>
              <a:t>Privata</a:t>
            </a:r>
            <a:r>
              <a:rPr lang="tr-TR" sz="2800" b="1" dirty="0">
                <a:solidFill>
                  <a:schemeClr val="accent1"/>
                </a:solidFill>
                <a:effectLst/>
                <a:ea typeface="Times New Roman" panose="02020603050405020304" pitchFamily="18" charset="0"/>
              </a:rPr>
              <a:t> davalarının genel özellikleri 2</a:t>
            </a:r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9CC7E8E9-DE22-9835-400C-4D57C76B81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749520"/>
              </p:ext>
            </p:extLst>
          </p:nvPr>
        </p:nvGraphicFramePr>
        <p:xfrm>
          <a:off x="508636" y="548680"/>
          <a:ext cx="8126728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1156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8E315-AA9B-4376-66FE-A65516A49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53398B-1C3F-AE11-DBAA-E2913CFDD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36" y="5013176"/>
            <a:ext cx="8126728" cy="864096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tr-TR" sz="2800" b="1" dirty="0" err="1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Delicta</a:t>
            </a:r>
            <a:r>
              <a:rPr lang="tr-TR" sz="2800" b="1" dirty="0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tr-TR" sz="2800" b="1" dirty="0" err="1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Privata’nın</a:t>
            </a:r>
            <a:r>
              <a:rPr lang="tr-TR" sz="2800" b="1" dirty="0">
                <a:solidFill>
                  <a:srgbClr val="C00000"/>
                </a:solidFill>
                <a:effectLst/>
                <a:ea typeface="Times New Roman" panose="02020603050405020304" pitchFamily="18" charset="0"/>
              </a:rPr>
              <a:t> Unsurları</a:t>
            </a:r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4EEA53E2-CE0D-4139-A0C6-9AAA3A9AD6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0479037"/>
              </p:ext>
            </p:extLst>
          </p:nvPr>
        </p:nvGraphicFramePr>
        <p:xfrm>
          <a:off x="508636" y="548680"/>
          <a:ext cx="8126728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3406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5229200"/>
            <a:ext cx="8029202" cy="648072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tr-TR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Sınav Sorusu örneği: Soru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238" y="530225"/>
            <a:ext cx="8137524" cy="469897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 lnSpcReduction="10000"/>
          </a:bodyPr>
          <a:lstStyle/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tr-TR" sz="1800" b="1" dirty="0">
                <a:solidFill>
                  <a:schemeClr val="tx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Soru. </a:t>
            </a:r>
            <a:r>
              <a:rPr lang="tr-TR" sz="1800" i="1" dirty="0" err="1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Pius</a:t>
            </a:r>
            <a:r>
              <a:rPr lang="tr-TR" sz="1800" dirty="0" err="1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'un</a:t>
            </a:r>
            <a:r>
              <a:rPr lang="tr-TR" sz="18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 seyis kölesi </a:t>
            </a:r>
            <a:r>
              <a:rPr lang="tr-TR" sz="1800" i="1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Titus</a:t>
            </a:r>
            <a:r>
              <a:rPr lang="tr-TR" sz="18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, bakımını yaptığı ve </a:t>
            </a:r>
            <a:r>
              <a:rPr lang="tr-TR" sz="1800" i="1" dirty="0" err="1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Pius</a:t>
            </a:r>
            <a:r>
              <a:rPr lang="tr-TR" sz="1800" dirty="0" err="1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'un</a:t>
            </a:r>
            <a:r>
              <a:rPr lang="tr-TR" sz="18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 atı olan </a:t>
            </a:r>
            <a:r>
              <a:rPr lang="tr-TR" sz="1800" i="1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Pegasus</a:t>
            </a:r>
            <a:r>
              <a:rPr lang="tr-TR" sz="18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'la birlikte ahıra giriyor. Ahırda bulunan ve </a:t>
            </a:r>
            <a:r>
              <a:rPr lang="tr-TR" sz="1800" i="1" dirty="0" err="1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Marcius</a:t>
            </a:r>
            <a:r>
              <a:rPr lang="tr-TR" sz="1800" dirty="0" err="1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'a</a:t>
            </a:r>
            <a:r>
              <a:rPr lang="tr-TR" sz="18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 ait olan katır, atı kokluyor, kokladıktan sonra da çifte atıyor. Attığı çifteler sonucunda atın seyisi köle </a:t>
            </a:r>
            <a:r>
              <a:rPr lang="tr-TR" sz="1800" i="1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Titus</a:t>
            </a:r>
            <a:r>
              <a:rPr lang="tr-TR" sz="18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'un ayağı kırılıyor. Aşağıdaki soruları yanıtlayınız.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AutoNum type="alphaLcPeriod"/>
            </a:pPr>
            <a:r>
              <a:rPr lang="tr-TR" sz="18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Ahırda bulunan katırın atı kokladıktan sonra çifte atması ve seyis köle </a:t>
            </a:r>
            <a:r>
              <a:rPr lang="tr-TR" sz="1800" i="1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Titus</a:t>
            </a:r>
            <a:r>
              <a:rPr lang="tr-TR" sz="18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'un ayağının kırılmasından kim, hangi dava ile sorumlu tutulur? Açıklayınız</a:t>
            </a:r>
            <a:r>
              <a:rPr lang="tr-TR" sz="1800" dirty="0">
                <a:solidFill>
                  <a:schemeClr val="tx2"/>
                </a:solidFill>
                <a:ea typeface="Times New Roman" panose="02020603050405020304" pitchFamily="18" charset="0"/>
              </a:rPr>
              <a:t>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AutoNum type="alphaLcPeriod"/>
            </a:pPr>
            <a:r>
              <a:rPr lang="tr-TR" sz="18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Köle </a:t>
            </a:r>
            <a:r>
              <a:rPr lang="tr-TR" sz="1800" i="1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Titus</a:t>
            </a:r>
            <a:r>
              <a:rPr lang="tr-TR" sz="18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, at </a:t>
            </a:r>
            <a:r>
              <a:rPr lang="tr-TR" sz="1800" i="1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Pegasus</a:t>
            </a:r>
            <a:r>
              <a:rPr lang="tr-TR" sz="18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'u ahıra girdirmeden önce, onunla bir gezinti yapar ve atın dizginlerini tutamadığı için at, yoldan geçen köle </a:t>
            </a:r>
            <a:r>
              <a:rPr lang="tr-TR" sz="1800" i="1" dirty="0" err="1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Stichus</a:t>
            </a:r>
            <a:r>
              <a:rPr lang="tr-TR" sz="1800" dirty="0" err="1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'un</a:t>
            </a:r>
            <a:r>
              <a:rPr lang="tr-TR" sz="18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 ölümüne sebep olursa, bu ölümden, kim, hangi dava ile sorumlu tutulur? Açıklayınız.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AutoNum type="alphaLcPeriod"/>
            </a:pPr>
            <a:r>
              <a:rPr lang="tr-TR" sz="18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Atı </a:t>
            </a:r>
            <a:r>
              <a:rPr lang="tr-TR" sz="1800" i="1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Pegasus</a:t>
            </a:r>
            <a:r>
              <a:rPr lang="tr-TR" sz="18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'un verdiği zararı öğrenen </a:t>
            </a:r>
            <a:r>
              <a:rPr lang="tr-TR" sz="1800" i="1" dirty="0" err="1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Pius</a:t>
            </a:r>
            <a:r>
              <a:rPr lang="tr-TR" sz="18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 ata değnekle vurur. Bu vurma üzerine huysuzlaşan at, ahırın kapısında bulunan </a:t>
            </a:r>
            <a:r>
              <a:rPr lang="tr-TR" sz="1800" i="1" dirty="0" err="1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Marcius</a:t>
            </a:r>
            <a:r>
              <a:rPr lang="tr-TR" sz="1800" dirty="0" err="1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'un</a:t>
            </a:r>
            <a:r>
              <a:rPr lang="tr-TR" sz="18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 kölesini yaralar. Bu yaralama fiilinden kim, hangi dava ile sorumlu tutulur? Açıklayınız.</a:t>
            </a:r>
          </a:p>
          <a:p>
            <a:pPr marL="342900" indent="-342900" algn="just">
              <a:buAutoNum type="alphaLcPeriod"/>
            </a:pPr>
            <a:endParaRPr lang="tr-TR" sz="1800" dirty="0">
              <a:solidFill>
                <a:schemeClr val="tx2"/>
              </a:solidFill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923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157192"/>
            <a:ext cx="8245226" cy="720080"/>
          </a:xfrm>
          <a:solidFill>
            <a:schemeClr val="tx1">
              <a:lumMod val="65000"/>
              <a:lumOff val="35000"/>
            </a:schemeClr>
          </a:solidFill>
        </p:spPr>
        <p:txBody>
          <a:bodyPr>
            <a:noAutofit/>
          </a:bodyPr>
          <a:lstStyle/>
          <a:p>
            <a:r>
              <a:rPr lang="tr-TR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Sınav Sorusu örneği: Cevap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530225"/>
            <a:ext cx="8245226" cy="4626967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AutoNum type="alphaLcPeriod"/>
            </a:pPr>
            <a:r>
              <a:rPr lang="tr-TR" sz="18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Seyis köle </a:t>
            </a:r>
            <a:r>
              <a:rPr lang="tr-TR" sz="1800" i="1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Titus</a:t>
            </a:r>
            <a:r>
              <a:rPr lang="tr-TR" sz="18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'un ayağının kırılması fiilinden </a:t>
            </a:r>
            <a:r>
              <a:rPr lang="tr-TR" sz="1800" i="1" dirty="0" err="1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Marcius</a:t>
            </a:r>
            <a:r>
              <a:rPr lang="tr-TR" sz="18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, katırın maliki olması nedeniyle sorumlu tutulur. Bu durumda, evcil hayvanın doğal sükûnetine aykırı olarak verdiği zararlardan dolayı malikini sorumlu tutan dava (</a:t>
            </a:r>
            <a:r>
              <a:rPr lang="tr-TR" sz="1800" i="1" dirty="0" err="1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actio</a:t>
            </a:r>
            <a:r>
              <a:rPr lang="tr-TR" sz="1800" i="1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 de </a:t>
            </a:r>
            <a:r>
              <a:rPr lang="tr-TR" sz="1800" i="1" dirty="0" err="1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pauperie</a:t>
            </a:r>
            <a:r>
              <a:rPr lang="tr-TR" sz="18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) açılır.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AutoNum type="alphaLcPeriod"/>
            </a:pPr>
            <a:r>
              <a:rPr lang="tr-TR" sz="18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Köle </a:t>
            </a:r>
            <a:r>
              <a:rPr lang="tr-TR" sz="1800" i="1" dirty="0" err="1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Stichus</a:t>
            </a:r>
            <a:r>
              <a:rPr lang="tr-TR" sz="1800" dirty="0" err="1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'un</a:t>
            </a:r>
            <a:r>
              <a:rPr lang="tr-TR" sz="18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 öldürülmesi fiili mala verilen zarardır. Köle </a:t>
            </a:r>
            <a:r>
              <a:rPr lang="tr-TR" sz="1800" i="1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Titus</a:t>
            </a:r>
            <a:r>
              <a:rPr lang="tr-TR" sz="18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, atın dizginlerini tutamadığı için güçsüzlük, beceriksizlik nedeniyle </a:t>
            </a:r>
            <a:r>
              <a:rPr lang="tr-TR" sz="1800" dirty="0" err="1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ihmalli</a:t>
            </a:r>
            <a:r>
              <a:rPr lang="tr-TR" sz="18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 davranmış olarak kabul edilir. Mala hukuka aykırı olarak zarar verme fiilinden, </a:t>
            </a:r>
            <a:r>
              <a:rPr lang="tr-TR" sz="1800" i="1" dirty="0" err="1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Lex</a:t>
            </a:r>
            <a:r>
              <a:rPr lang="tr-TR" sz="1800" i="1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Aquilia</a:t>
            </a:r>
            <a:r>
              <a:rPr lang="tr-TR" sz="1800" dirty="0" err="1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'nın</a:t>
            </a:r>
            <a:r>
              <a:rPr lang="tr-TR" sz="18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 1. bölümü gereğince  köle </a:t>
            </a:r>
            <a:r>
              <a:rPr lang="tr-TR" sz="1800" i="1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Titus</a:t>
            </a:r>
            <a:r>
              <a:rPr lang="tr-TR" sz="18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'un efendisi, </a:t>
            </a:r>
            <a:r>
              <a:rPr lang="tr-TR" sz="1800" i="1" dirty="0" err="1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noxal</a:t>
            </a:r>
            <a:r>
              <a:rPr lang="tr-TR" sz="18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 sorumluluk hükümleri gereğince sorumlu tutulur</a:t>
            </a:r>
            <a:r>
              <a:rPr lang="tr-TR" sz="1800" dirty="0">
                <a:solidFill>
                  <a:schemeClr val="tx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AutoNum type="alphaLcPeriod"/>
            </a:pPr>
            <a:r>
              <a:rPr lang="tr-TR" sz="18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At </a:t>
            </a:r>
            <a:r>
              <a:rPr lang="tr-TR" sz="1800" i="1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Pegasus</a:t>
            </a:r>
            <a:r>
              <a:rPr lang="tr-TR" sz="18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, doğal sükûnetine aykırı olarak değil de dış etkenler tarafından kışkırtılması sonucunda huysuzlaşarak zarar vermiştir. Bu durumda </a:t>
            </a:r>
            <a:r>
              <a:rPr lang="tr-TR" sz="1800" i="1" dirty="0" err="1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Pius</a:t>
            </a:r>
            <a:r>
              <a:rPr lang="tr-TR" sz="18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, mala verilen zarar fiilinden, </a:t>
            </a:r>
            <a:r>
              <a:rPr lang="tr-TR" sz="1800" i="1" dirty="0" err="1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Lex</a:t>
            </a:r>
            <a:r>
              <a:rPr lang="tr-TR" sz="1800" i="1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tr-TR" sz="1800" i="1" dirty="0" err="1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Aquilia</a:t>
            </a:r>
            <a:r>
              <a:rPr lang="tr-TR" sz="1800" dirty="0" err="1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'nın</a:t>
            </a:r>
            <a:r>
              <a:rPr lang="tr-TR" sz="18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 3. bölümü gereğince doğrudan kendisi sorumlu tutulur.</a:t>
            </a:r>
            <a:endParaRPr lang="tr-TR" sz="1800" dirty="0">
              <a:solidFill>
                <a:schemeClr val="tx2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AutoNum type="alphaLcPeriod"/>
            </a:pPr>
            <a:endParaRPr lang="tr-TR" sz="1600" dirty="0">
              <a:solidFill>
                <a:schemeClr val="accent2"/>
              </a:solidFill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73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4797152"/>
            <a:ext cx="8229600" cy="1080120"/>
          </a:xfrm>
          <a:solidFill>
            <a:schemeClr val="tx1">
              <a:lumMod val="65000"/>
              <a:lumOff val="35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tr-TR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Modern Hukukta Haksız Fiil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266927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 fontScale="77500" lnSpcReduction="20000"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tr-TR" sz="2800" dirty="0">
                <a:solidFill>
                  <a:schemeClr val="tx2"/>
                </a:solidFill>
              </a:rPr>
              <a:t>Tanım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tr-TR" sz="2800" dirty="0">
                <a:solidFill>
                  <a:schemeClr val="tx2"/>
                </a:solidFill>
              </a:rPr>
              <a:t>Haksız fiil neden borç kaynağı?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tr-TR" sz="2800" dirty="0">
                <a:solidFill>
                  <a:srgbClr val="C00000"/>
                </a:solidFill>
              </a:rPr>
              <a:t>Zarar gören ile zarar veren arasında ortaya çıkan zararı tazmin etme borcu (edim!!!) nedeniyle bir borç ilişkisi kurduğu için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tr-TR" dirty="0">
                <a:solidFill>
                  <a:schemeClr val="tx2"/>
                </a:solidFill>
              </a:rPr>
              <a:t>H</a:t>
            </a:r>
            <a:r>
              <a:rPr lang="tr-TR" sz="2800" dirty="0">
                <a:solidFill>
                  <a:schemeClr val="tx2"/>
                </a:solidFill>
              </a:rPr>
              <a:t>aksız fiilin özel hukuk yargılamasına konu olmasının nedenini ortaya çıkan zararın tazmini borcu oluşturmakta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tr-TR" sz="2800" dirty="0">
                <a:solidFill>
                  <a:schemeClr val="tx2"/>
                </a:solidFill>
              </a:rPr>
              <a:t>Modern hukuk haksız fiil-suç ayırımından hareket etmekte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tr-TR" sz="2800" dirty="0">
                <a:solidFill>
                  <a:schemeClr val="tx2"/>
                </a:solidFill>
              </a:rPr>
              <a:t>Suçu cezalandırma yetkisi modern hukukta devlete ait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tr-TR" sz="2800" dirty="0">
                <a:solidFill>
                  <a:schemeClr val="tx2"/>
                </a:solidFill>
              </a:rPr>
              <a:t>Kişisel öç söz konusu değil</a:t>
            </a:r>
          </a:p>
          <a:p>
            <a:pPr marL="474300" indent="-457200" algn="just"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tr-TR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02560-4465-7A8A-EFFC-67F7F4B50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D046A5-13E0-E70D-512A-1F7A51A99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97152"/>
            <a:ext cx="8229600" cy="1080120"/>
          </a:xfrm>
          <a:solidFill>
            <a:schemeClr val="tx1">
              <a:lumMod val="65000"/>
              <a:lumOff val="35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tr-TR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Roma Hukukunda </a:t>
            </a:r>
            <a:r>
              <a:rPr lang="tr-TR" sz="28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Delicta</a:t>
            </a:r>
            <a:r>
              <a:rPr lang="tr-TR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A41577-F352-FBBF-2D53-85A532A1D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266927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 lnSpcReduction="10000"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tr-TR" dirty="0">
                <a:solidFill>
                  <a:schemeClr val="tx2"/>
                </a:solidFill>
              </a:rPr>
              <a:t>Roma hukuku suç ve haksız fiil ayırımını tanımamakta</a:t>
            </a:r>
            <a:endParaRPr lang="tr-TR" sz="2800" dirty="0">
              <a:solidFill>
                <a:schemeClr val="tx2"/>
              </a:solidFill>
            </a:endParaRP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tr-TR" sz="2800" dirty="0">
                <a:solidFill>
                  <a:schemeClr val="tx2"/>
                </a:solidFill>
              </a:rPr>
              <a:t>Roma hukukunda haksız fiil tanımı yok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tr-TR" sz="2800" dirty="0">
                <a:solidFill>
                  <a:schemeClr val="tx2"/>
                </a:solidFill>
              </a:rPr>
              <a:t>Roma hukukunda sistematik ve bütüncül bir haksız fiil anlayışı yok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tr-TR" sz="2800" dirty="0">
                <a:solidFill>
                  <a:schemeClr val="tx2"/>
                </a:solidFill>
              </a:rPr>
              <a:t>Roma’nın </a:t>
            </a:r>
            <a:r>
              <a:rPr lang="tr-TR" dirty="0">
                <a:solidFill>
                  <a:schemeClr val="tx2"/>
                </a:solidFill>
              </a:rPr>
              <a:t>her döneminde varlığını sürdüren suç ayırımı</a:t>
            </a:r>
          </a:p>
          <a:p>
            <a:pPr marL="720000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tr-TR" sz="2800" dirty="0">
                <a:solidFill>
                  <a:schemeClr val="tx2"/>
                </a:solidFill>
              </a:rPr>
              <a:t> </a:t>
            </a:r>
            <a:r>
              <a:rPr lang="tr-TR" dirty="0">
                <a:solidFill>
                  <a:schemeClr val="tx2"/>
                </a:solidFill>
              </a:rPr>
              <a:t>K</a:t>
            </a:r>
            <a:r>
              <a:rPr lang="tr-TR" sz="2800" dirty="0">
                <a:solidFill>
                  <a:schemeClr val="tx2"/>
                </a:solidFill>
              </a:rPr>
              <a:t>amu suçu (</a:t>
            </a:r>
            <a:r>
              <a:rPr lang="tr-TR" sz="2800" dirty="0" err="1">
                <a:solidFill>
                  <a:schemeClr val="tx2"/>
                </a:solidFill>
              </a:rPr>
              <a:t>delicta</a:t>
            </a:r>
            <a:r>
              <a:rPr lang="tr-TR" sz="2800" dirty="0">
                <a:solidFill>
                  <a:schemeClr val="tx2"/>
                </a:solidFill>
              </a:rPr>
              <a:t> </a:t>
            </a:r>
            <a:r>
              <a:rPr lang="tr-TR" sz="2800" dirty="0" err="1">
                <a:solidFill>
                  <a:schemeClr val="tx2"/>
                </a:solidFill>
              </a:rPr>
              <a:t>publica</a:t>
            </a:r>
            <a:r>
              <a:rPr lang="tr-TR" sz="2800" dirty="0">
                <a:solidFill>
                  <a:schemeClr val="tx2"/>
                </a:solidFill>
              </a:rPr>
              <a:t>)</a:t>
            </a:r>
          </a:p>
          <a:p>
            <a:pPr marL="720000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tr-TR" dirty="0">
                <a:solidFill>
                  <a:schemeClr val="tx2"/>
                </a:solidFill>
              </a:rPr>
              <a:t> Ö</a:t>
            </a:r>
            <a:r>
              <a:rPr lang="tr-TR" sz="2800" dirty="0">
                <a:solidFill>
                  <a:schemeClr val="tx2"/>
                </a:solidFill>
              </a:rPr>
              <a:t>zel suç (</a:t>
            </a:r>
            <a:r>
              <a:rPr lang="tr-TR" sz="2800" dirty="0" err="1">
                <a:solidFill>
                  <a:schemeClr val="tx2"/>
                </a:solidFill>
              </a:rPr>
              <a:t>delicta</a:t>
            </a:r>
            <a:r>
              <a:rPr lang="tr-TR" sz="2800" dirty="0">
                <a:solidFill>
                  <a:schemeClr val="tx2"/>
                </a:solidFill>
              </a:rPr>
              <a:t> </a:t>
            </a:r>
            <a:r>
              <a:rPr lang="tr-TR" sz="2800" dirty="0" err="1">
                <a:solidFill>
                  <a:schemeClr val="tx2"/>
                </a:solidFill>
              </a:rPr>
              <a:t>privata</a:t>
            </a:r>
            <a:r>
              <a:rPr lang="tr-TR" sz="2800" dirty="0">
                <a:solidFill>
                  <a:schemeClr val="tx2"/>
                </a:solidFill>
              </a:rPr>
              <a:t>)</a:t>
            </a:r>
          </a:p>
          <a:p>
            <a:pPr marL="474300" indent="-457200" algn="just"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tr-TR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089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16766" y="5898841"/>
            <a:ext cx="8424936" cy="432048"/>
          </a:xfrm>
          <a:solidFill>
            <a:schemeClr val="tx1">
              <a:lumMod val="65000"/>
              <a:lumOff val="35000"/>
            </a:schemeClr>
          </a:solidFill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tr-T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Kamu Suçu (</a:t>
            </a:r>
            <a:r>
              <a:rPr lang="tr-TR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Delicta</a:t>
            </a:r>
            <a:r>
              <a:rPr lang="tr-T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tr-TR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Publica</a:t>
            </a:r>
            <a:r>
              <a:rPr lang="tr-TR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251520" y="332655"/>
            <a:ext cx="8568952" cy="556618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tr-TR" sz="2100" dirty="0">
                <a:solidFill>
                  <a:schemeClr val="tx2"/>
                </a:solidFill>
                <a:effectLst/>
                <a:ea typeface="Times New Roman" panose="02020603050405020304" pitchFamily="18" charset="0"/>
              </a:rPr>
              <a:t>Tarihsel temeli tanrı ya da tanrıların kurduğu düzene karşı gelen, bu düzeni bozan fiiller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tr-TR" sz="2100" dirty="0">
                <a:solidFill>
                  <a:schemeClr val="tx2"/>
                </a:solidFill>
              </a:rPr>
              <a:t>Tanrıların kurduğu düzeni bozduğu için de cezası ağır: Ölüm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tr-TR" sz="2100" dirty="0">
                <a:solidFill>
                  <a:schemeClr val="tx2"/>
                </a:solidFill>
              </a:rPr>
              <a:t>Ölüm cezasının infaz biçimi suçun tipine göre dinsel hukukça belirlenmekte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tr-TR" sz="2100" dirty="0">
                <a:solidFill>
                  <a:schemeClr val="tx2"/>
                </a:solidFill>
              </a:rPr>
              <a:t>Bu suçu işleyen kimse: Homo </a:t>
            </a:r>
            <a:r>
              <a:rPr lang="tr-TR" sz="2100" dirty="0" err="1">
                <a:solidFill>
                  <a:schemeClr val="tx2"/>
                </a:solidFill>
              </a:rPr>
              <a:t>sacer</a:t>
            </a:r>
            <a:r>
              <a:rPr lang="tr-TR" sz="2100" dirty="0">
                <a:solidFill>
                  <a:schemeClr val="tx2"/>
                </a:solidFill>
              </a:rPr>
              <a:t> (kutsal insan, günahkar insan)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tr-TR" sz="2100" dirty="0">
                <a:solidFill>
                  <a:schemeClr val="tx2"/>
                </a:solidFill>
              </a:rPr>
              <a:t>Devlet kavramının oluşmasıyla Roma Devleti'ne, sitenin (</a:t>
            </a:r>
            <a:r>
              <a:rPr lang="tr-TR" sz="2100" dirty="0" err="1">
                <a:solidFill>
                  <a:schemeClr val="tx2"/>
                </a:solidFill>
              </a:rPr>
              <a:t>civitas’ın</a:t>
            </a:r>
            <a:r>
              <a:rPr lang="tr-TR" sz="2100" dirty="0">
                <a:solidFill>
                  <a:schemeClr val="tx2"/>
                </a:solidFill>
              </a:rPr>
              <a:t>) bütünlüğüne, Roma Halkına ve aile birliğine yönelik olan fiiller kamu suçu 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tr-TR" sz="2100" dirty="0">
                <a:solidFill>
                  <a:schemeClr val="tx2"/>
                </a:solidFill>
              </a:rPr>
              <a:t>Devletin menfaatini ihlal ettiği için mağdur devlet, cezalandırma yetkisi de onu temsil eden </a:t>
            </a:r>
            <a:r>
              <a:rPr lang="tr-TR" sz="2100" dirty="0" err="1">
                <a:solidFill>
                  <a:schemeClr val="tx2"/>
                </a:solidFill>
              </a:rPr>
              <a:t>magistra’ya</a:t>
            </a:r>
            <a:r>
              <a:rPr lang="tr-TR" sz="2100" dirty="0">
                <a:solidFill>
                  <a:schemeClr val="tx2"/>
                </a:solidFill>
              </a:rPr>
              <a:t> ait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tr-TR" sz="2100" dirty="0">
                <a:solidFill>
                  <a:schemeClr val="tx2"/>
                </a:solidFill>
              </a:rPr>
              <a:t>Modern hukuktaki suç kavramının tarihsel temeli kamu suçları (</a:t>
            </a:r>
            <a:r>
              <a:rPr lang="tr-TR" sz="2100" dirty="0" err="1">
                <a:solidFill>
                  <a:schemeClr val="tx2"/>
                </a:solidFill>
              </a:rPr>
              <a:t>crimina</a:t>
            </a:r>
            <a:r>
              <a:rPr lang="tr-TR" sz="2100" dirty="0">
                <a:solidFill>
                  <a:schemeClr val="tx2"/>
                </a:solidFill>
              </a:rPr>
              <a:t>/</a:t>
            </a:r>
            <a:r>
              <a:rPr lang="tr-TR" sz="2100" dirty="0" err="1">
                <a:solidFill>
                  <a:schemeClr val="tx2"/>
                </a:solidFill>
              </a:rPr>
              <a:t>delicta</a:t>
            </a:r>
            <a:r>
              <a:rPr lang="tr-TR" sz="2100" dirty="0">
                <a:solidFill>
                  <a:schemeClr val="tx2"/>
                </a:solidFill>
              </a:rPr>
              <a:t> </a:t>
            </a:r>
            <a:r>
              <a:rPr lang="tr-TR" sz="2100" dirty="0" err="1">
                <a:solidFill>
                  <a:schemeClr val="tx2"/>
                </a:solidFill>
              </a:rPr>
              <a:t>publica</a:t>
            </a:r>
            <a:r>
              <a:rPr lang="tr-TR" sz="2100" dirty="0">
                <a:solidFill>
                  <a:schemeClr val="tx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173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F54C2-104E-63B2-A008-72AC5C912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11C491-F7CB-C47D-3619-B43B22689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36" y="4941168"/>
            <a:ext cx="8126728" cy="936104"/>
          </a:xfrm>
          <a:solidFill>
            <a:schemeClr val="tx1">
              <a:lumMod val="65000"/>
              <a:lumOff val="35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tr-TR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Kamu Suçlarında Cezalar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2F05D0-BA1E-F7C7-FE5A-CA335D820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636" y="476672"/>
            <a:ext cx="8114422" cy="4824536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 fontScale="85000" lnSpcReduction="20000"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tr-TR" sz="2800" dirty="0">
                <a:solidFill>
                  <a:schemeClr val="tx2"/>
                </a:solidFill>
              </a:rPr>
              <a:t>Ölüm, kırbaç, özgürlüğün kaybı, vatandaşlıktan çıkarma, madenlerde ve kamu işlerinde çalıştırılma, gladyatörlüğe mahkûm etme, malvarlığına el koyma, adaya sürgün etme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tr-TR" sz="2800" dirty="0">
                <a:solidFill>
                  <a:schemeClr val="tx2"/>
                </a:solidFill>
              </a:rPr>
              <a:t>Suçluyu ıslah etme değil, başkalarına ibret oluşturma, korkutma hedefi baskın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tr-TR" sz="2800" dirty="0">
                <a:solidFill>
                  <a:schemeClr val="tx2"/>
                </a:solidFill>
              </a:rPr>
              <a:t>M.Ö. 2.yy.dan itibaren kamu suçlarında yargılama yapmak yetkisi </a:t>
            </a:r>
            <a:r>
              <a:rPr lang="tr-TR" sz="2800" dirty="0" err="1">
                <a:solidFill>
                  <a:schemeClr val="tx2"/>
                </a:solidFill>
              </a:rPr>
              <a:t>praetor’un</a:t>
            </a:r>
            <a:r>
              <a:rPr lang="tr-TR" sz="2800" dirty="0">
                <a:solidFill>
                  <a:schemeClr val="tx2"/>
                </a:solidFill>
              </a:rPr>
              <a:t> denetimi altında görev yapan ve 50 yargıçtan oluşan daimî mahkemelere (</a:t>
            </a:r>
            <a:r>
              <a:rPr lang="tr-TR" sz="2800" dirty="0" err="1">
                <a:solidFill>
                  <a:schemeClr val="tx2"/>
                </a:solidFill>
              </a:rPr>
              <a:t>quaestiones</a:t>
            </a:r>
            <a:r>
              <a:rPr lang="tr-TR" sz="2800" dirty="0">
                <a:solidFill>
                  <a:schemeClr val="tx2"/>
                </a:solidFill>
              </a:rPr>
              <a:t> </a:t>
            </a:r>
            <a:r>
              <a:rPr lang="tr-TR" sz="2800" dirty="0" err="1">
                <a:solidFill>
                  <a:schemeClr val="tx2"/>
                </a:solidFill>
              </a:rPr>
              <a:t>perpetuae</a:t>
            </a:r>
            <a:r>
              <a:rPr lang="tr-TR" sz="2800" dirty="0">
                <a:solidFill>
                  <a:schemeClr val="tx2"/>
                </a:solidFill>
              </a:rPr>
              <a:t>) ait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tr-TR" sz="2800" dirty="0">
                <a:solidFill>
                  <a:schemeClr val="tx2"/>
                </a:solidFill>
              </a:rPr>
              <a:t>Suçun tip ve cezası kanunla belirlenmek zorunda (kanunsuz suç ve ceza olmaz ilkesi)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tr-TR" sz="2800" dirty="0">
                <a:solidFill>
                  <a:schemeClr val="tx2"/>
                </a:solidFill>
              </a:rPr>
              <a:t>Kanunsuz suç olmaz (</a:t>
            </a:r>
            <a:r>
              <a:rPr lang="tr-TR" sz="2800" dirty="0" err="1">
                <a:solidFill>
                  <a:schemeClr val="tx2"/>
                </a:solidFill>
              </a:rPr>
              <a:t>nullum</a:t>
            </a:r>
            <a:r>
              <a:rPr lang="tr-TR" sz="2800" dirty="0">
                <a:solidFill>
                  <a:schemeClr val="tx2"/>
                </a:solidFill>
              </a:rPr>
              <a:t> </a:t>
            </a:r>
            <a:r>
              <a:rPr lang="tr-TR" sz="2800" dirty="0" err="1">
                <a:solidFill>
                  <a:schemeClr val="tx2"/>
                </a:solidFill>
              </a:rPr>
              <a:t>crimen</a:t>
            </a:r>
            <a:r>
              <a:rPr lang="tr-TR" sz="2800" dirty="0">
                <a:solidFill>
                  <a:schemeClr val="tx2"/>
                </a:solidFill>
              </a:rPr>
              <a:t> sine </a:t>
            </a:r>
            <a:r>
              <a:rPr lang="tr-TR" sz="2800" dirty="0" err="1">
                <a:solidFill>
                  <a:schemeClr val="tx2"/>
                </a:solidFill>
              </a:rPr>
              <a:t>lege</a:t>
            </a:r>
            <a:r>
              <a:rPr lang="tr-TR" sz="2800" dirty="0">
                <a:solidFill>
                  <a:schemeClr val="tx2"/>
                </a:solidFill>
              </a:rPr>
              <a:t>)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tr-TR" sz="2800" dirty="0">
                <a:solidFill>
                  <a:schemeClr val="tx2"/>
                </a:solidFill>
              </a:rPr>
              <a:t>Kanunsuz ceza olmaz (</a:t>
            </a:r>
            <a:r>
              <a:rPr lang="tr-TR" sz="2800" dirty="0" err="1">
                <a:solidFill>
                  <a:schemeClr val="tx2"/>
                </a:solidFill>
              </a:rPr>
              <a:t>nulla</a:t>
            </a:r>
            <a:r>
              <a:rPr lang="tr-TR" sz="2800" dirty="0">
                <a:solidFill>
                  <a:schemeClr val="tx2"/>
                </a:solidFill>
              </a:rPr>
              <a:t> </a:t>
            </a:r>
            <a:r>
              <a:rPr lang="tr-TR" sz="2800" dirty="0" err="1">
                <a:solidFill>
                  <a:schemeClr val="tx2"/>
                </a:solidFill>
              </a:rPr>
              <a:t>poena</a:t>
            </a:r>
            <a:r>
              <a:rPr lang="tr-TR" sz="2800" dirty="0">
                <a:solidFill>
                  <a:schemeClr val="tx2"/>
                </a:solidFill>
              </a:rPr>
              <a:t> sine </a:t>
            </a:r>
            <a:r>
              <a:rPr lang="tr-TR" sz="2800" dirty="0" err="1">
                <a:solidFill>
                  <a:schemeClr val="tx2"/>
                </a:solidFill>
              </a:rPr>
              <a:t>lege</a:t>
            </a:r>
            <a:r>
              <a:rPr lang="tr-TR" sz="2800" dirty="0">
                <a:solidFill>
                  <a:schemeClr val="tx2"/>
                </a:solidFill>
              </a:rPr>
              <a:t>)</a:t>
            </a:r>
          </a:p>
          <a:p>
            <a:pPr algn="just">
              <a:spcBef>
                <a:spcPts val="0"/>
              </a:spcBef>
            </a:pPr>
            <a:endParaRPr lang="tr-TR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318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145DA-11F0-742D-CA63-AFA8C591D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A28DAB-03B5-5482-937C-B1727A82C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2376" y="908720"/>
            <a:ext cx="7772400" cy="1800200"/>
          </a:xfrm>
        </p:spPr>
        <p:txBody>
          <a:bodyPr>
            <a:normAutofit fontScale="90000"/>
          </a:bodyPr>
          <a:lstStyle/>
          <a:p>
            <a:r>
              <a:rPr lang="tr-TR" sz="4000" dirty="0"/>
              <a:t>Roma Hukukunda</a:t>
            </a:r>
            <a:br>
              <a:rPr lang="tr-TR" sz="4000" dirty="0"/>
            </a:br>
            <a:r>
              <a:rPr lang="tr-TR" sz="4000" dirty="0" err="1"/>
              <a:t>Delicta</a:t>
            </a:r>
            <a:r>
              <a:rPr lang="tr-TR" sz="4000" dirty="0"/>
              <a:t> </a:t>
            </a:r>
            <a:r>
              <a:rPr lang="tr-TR" sz="4000" dirty="0" err="1"/>
              <a:t>Privata</a:t>
            </a:r>
            <a:r>
              <a:rPr lang="tr-TR" sz="4000" dirty="0"/>
              <a:t> (Özel Suçlar)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32DA12-ABF9-F9A4-CF13-E8592B4E6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3600" dirty="0"/>
              <a:t>Genel Bilgi</a:t>
            </a:r>
          </a:p>
        </p:txBody>
      </p:sp>
    </p:spTree>
    <p:extLst>
      <p:ext uri="{BB962C8B-B14F-4D97-AF65-F5344CB8AC3E}">
        <p14:creationId xmlns:p14="http://schemas.microsoft.com/office/powerpoint/2010/main" val="346710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DC16E-30E2-3503-D2BB-25AA8FB50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737951-A817-4790-0F16-894EAB72C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97152"/>
            <a:ext cx="8229600" cy="1080120"/>
          </a:xfrm>
          <a:solidFill>
            <a:schemeClr val="tx1">
              <a:lumMod val="65000"/>
              <a:lumOff val="35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tr-TR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Kavramsal Belirleme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8017B9-4300-5761-6965-7D7E143A8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266927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 fontScale="85000" lnSpcReduction="20000"/>
          </a:bodyPr>
          <a:lstStyle/>
          <a:p>
            <a:pPr algn="just">
              <a:spcBef>
                <a:spcPts val="100"/>
              </a:spcBef>
              <a:spcAft>
                <a:spcPts val="100"/>
              </a:spcAft>
            </a:pPr>
            <a:r>
              <a:rPr lang="tr-TR" sz="2800" dirty="0" err="1">
                <a:solidFill>
                  <a:schemeClr val="tx2"/>
                </a:solidFill>
              </a:rPr>
              <a:t>Delicta</a:t>
            </a:r>
            <a:r>
              <a:rPr lang="tr-TR" sz="2800" dirty="0">
                <a:solidFill>
                  <a:schemeClr val="tx2"/>
                </a:solidFill>
              </a:rPr>
              <a:t> </a:t>
            </a:r>
            <a:r>
              <a:rPr lang="tr-TR" sz="2800" dirty="0" err="1">
                <a:solidFill>
                  <a:schemeClr val="tx2"/>
                </a:solidFill>
              </a:rPr>
              <a:t>privata</a:t>
            </a:r>
            <a:r>
              <a:rPr lang="tr-TR" sz="2800" dirty="0">
                <a:solidFill>
                  <a:schemeClr val="tx2"/>
                </a:solidFill>
              </a:rPr>
              <a:t> ya da </a:t>
            </a:r>
            <a:r>
              <a:rPr lang="tr-TR" sz="2800" dirty="0" err="1">
                <a:solidFill>
                  <a:schemeClr val="tx2"/>
                </a:solidFill>
              </a:rPr>
              <a:t>delicta</a:t>
            </a:r>
            <a:r>
              <a:rPr lang="tr-TR" sz="2800" dirty="0">
                <a:solidFill>
                  <a:schemeClr val="tx2"/>
                </a:solidFill>
              </a:rPr>
              <a:t>, günümüz haksız fiil kavramının tarihsel temeli</a:t>
            </a:r>
          </a:p>
          <a:p>
            <a:pPr algn="just">
              <a:spcBef>
                <a:spcPts val="100"/>
              </a:spcBef>
              <a:spcAft>
                <a:spcPts val="100"/>
              </a:spcAft>
            </a:pPr>
            <a:r>
              <a:rPr lang="tr-TR" sz="2800" dirty="0">
                <a:solidFill>
                  <a:schemeClr val="tx2"/>
                </a:solidFill>
              </a:rPr>
              <a:t>Münferit bireyin menfaatini ihlal eden fiiller</a:t>
            </a:r>
          </a:p>
          <a:p>
            <a:pPr algn="just">
              <a:spcBef>
                <a:spcPts val="100"/>
              </a:spcBef>
              <a:spcAft>
                <a:spcPts val="100"/>
              </a:spcAft>
            </a:pPr>
            <a:r>
              <a:rPr lang="tr-TR" sz="2800" dirty="0">
                <a:solidFill>
                  <a:schemeClr val="tx2"/>
                </a:solidFill>
              </a:rPr>
              <a:t>Suç olduğu için tek tek ve kanunla düzenlenmiş olan fiiller</a:t>
            </a:r>
          </a:p>
          <a:p>
            <a:pPr algn="just">
              <a:spcBef>
                <a:spcPts val="100"/>
              </a:spcBef>
              <a:spcAft>
                <a:spcPts val="100"/>
              </a:spcAft>
            </a:pPr>
            <a:r>
              <a:rPr lang="tr-TR" sz="2800" dirty="0" err="1">
                <a:solidFill>
                  <a:schemeClr val="tx2"/>
                </a:solidFill>
              </a:rPr>
              <a:t>Delicta</a:t>
            </a:r>
            <a:r>
              <a:rPr lang="tr-TR" sz="2800" dirty="0">
                <a:solidFill>
                  <a:schemeClr val="tx2"/>
                </a:solidFill>
              </a:rPr>
              <a:t> </a:t>
            </a:r>
            <a:r>
              <a:rPr lang="tr-TR" sz="2800" dirty="0" err="1">
                <a:solidFill>
                  <a:schemeClr val="tx2"/>
                </a:solidFill>
              </a:rPr>
              <a:t>privata’nın</a:t>
            </a:r>
            <a:r>
              <a:rPr lang="tr-TR" sz="2800" dirty="0">
                <a:solidFill>
                  <a:schemeClr val="tx2"/>
                </a:solidFill>
              </a:rPr>
              <a:t> </a:t>
            </a:r>
            <a:r>
              <a:rPr lang="tr-TR" sz="2800" dirty="0" err="1">
                <a:solidFill>
                  <a:schemeClr val="tx2"/>
                </a:solidFill>
              </a:rPr>
              <a:t>koğuşturulması</a:t>
            </a:r>
            <a:r>
              <a:rPr lang="tr-TR" sz="2800" dirty="0">
                <a:solidFill>
                  <a:schemeClr val="tx2"/>
                </a:solidFill>
              </a:rPr>
              <a:t>, Krallık Dönemi sonuna değin suçtan zarar gören mağdura ait</a:t>
            </a:r>
          </a:p>
          <a:p>
            <a:pPr algn="just">
              <a:spcBef>
                <a:spcPts val="100"/>
              </a:spcBef>
              <a:spcAft>
                <a:spcPts val="100"/>
              </a:spcAft>
            </a:pPr>
            <a:r>
              <a:rPr lang="tr-TR" sz="2800" dirty="0">
                <a:solidFill>
                  <a:schemeClr val="tx2"/>
                </a:solidFill>
              </a:rPr>
              <a:t>Aşamaları:</a:t>
            </a:r>
          </a:p>
          <a:p>
            <a:pPr marL="54000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Ø"/>
            </a:pPr>
            <a:r>
              <a:rPr lang="tr-TR" sz="2800" dirty="0">
                <a:solidFill>
                  <a:schemeClr val="tx2"/>
                </a:solidFill>
              </a:rPr>
              <a:t>Kişisel öç</a:t>
            </a:r>
          </a:p>
          <a:p>
            <a:pPr marL="54000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Ø"/>
            </a:pPr>
            <a:r>
              <a:rPr lang="tr-TR" sz="2800" dirty="0">
                <a:solidFill>
                  <a:schemeClr val="tx2"/>
                </a:solidFill>
              </a:rPr>
              <a:t>Kısas</a:t>
            </a:r>
          </a:p>
          <a:p>
            <a:pPr marL="54000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Ø"/>
            </a:pPr>
            <a:r>
              <a:rPr lang="tr-TR" sz="2800" dirty="0">
                <a:solidFill>
                  <a:schemeClr val="tx2"/>
                </a:solidFill>
              </a:rPr>
              <a:t>İhtiyari diyet</a:t>
            </a:r>
          </a:p>
          <a:p>
            <a:pPr marL="540000" algn="just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Ø"/>
            </a:pPr>
            <a:r>
              <a:rPr lang="tr-TR" sz="2800" dirty="0">
                <a:solidFill>
                  <a:schemeClr val="tx2"/>
                </a:solidFill>
              </a:rPr>
              <a:t>Zorunlu diyet</a:t>
            </a:r>
          </a:p>
          <a:p>
            <a:pPr marL="474300" indent="-457200" algn="just"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tr-TR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092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D37E8-6669-D2D5-0C60-CAA6CFC38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9BB42C-A65E-DA84-BFAF-D2F2567C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97152"/>
            <a:ext cx="8229600" cy="1080120"/>
          </a:xfrm>
          <a:solidFill>
            <a:schemeClr val="tx1">
              <a:lumMod val="65000"/>
              <a:lumOff val="35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r>
              <a:rPr lang="tr-TR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Özel Suç (</a:t>
            </a:r>
            <a:r>
              <a:rPr lang="tr-TR" sz="28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Delicta</a:t>
            </a:r>
            <a:r>
              <a:rPr lang="tr-TR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tr-TR" sz="28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Privata</a:t>
            </a:r>
            <a:r>
              <a:rPr lang="tr-TR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) neden borç kaynağı?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9F3497-B576-110F-5061-41009304C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266927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 lnSpcReduction="10000"/>
          </a:bodyPr>
          <a:lstStyle/>
          <a:p>
            <a:pPr algn="just">
              <a:spcBef>
                <a:spcPts val="0"/>
              </a:spcBef>
            </a:pPr>
            <a:r>
              <a:rPr lang="tr-TR" sz="2800" dirty="0">
                <a:solidFill>
                  <a:schemeClr val="tx2"/>
                </a:solidFill>
              </a:rPr>
              <a:t>On İki Levha Kanunu’nda özel suçlar ve onlar için belirlenen para cezaları yer almakta</a:t>
            </a:r>
          </a:p>
          <a:p>
            <a:pPr algn="just">
              <a:spcBef>
                <a:spcPts val="0"/>
              </a:spcBef>
            </a:pPr>
            <a:r>
              <a:rPr lang="tr-TR" sz="2800" dirty="0">
                <a:solidFill>
                  <a:schemeClr val="tx2"/>
                </a:solidFill>
              </a:rPr>
              <a:t>Özel hukuka ait ve fakat failin cezalandırılması amacına yönelik bir ceza davası (</a:t>
            </a:r>
            <a:r>
              <a:rPr lang="tr-TR" sz="2800" dirty="0" err="1">
                <a:solidFill>
                  <a:schemeClr val="tx2"/>
                </a:solidFill>
              </a:rPr>
              <a:t>actiones</a:t>
            </a:r>
            <a:r>
              <a:rPr lang="tr-TR" sz="2800" dirty="0">
                <a:solidFill>
                  <a:schemeClr val="tx2"/>
                </a:solidFill>
              </a:rPr>
              <a:t> </a:t>
            </a:r>
            <a:r>
              <a:rPr lang="tr-TR" sz="2800" dirty="0" err="1">
                <a:solidFill>
                  <a:schemeClr val="tx2"/>
                </a:solidFill>
              </a:rPr>
              <a:t>poenalis</a:t>
            </a:r>
            <a:r>
              <a:rPr lang="tr-TR" sz="2800" dirty="0">
                <a:solidFill>
                  <a:schemeClr val="tx2"/>
                </a:solidFill>
              </a:rPr>
              <a:t>)</a:t>
            </a:r>
          </a:p>
          <a:p>
            <a:pPr algn="just">
              <a:spcBef>
                <a:spcPts val="0"/>
              </a:spcBef>
            </a:pPr>
            <a:r>
              <a:rPr lang="tr-TR" sz="2800" dirty="0">
                <a:solidFill>
                  <a:schemeClr val="tx2"/>
                </a:solidFill>
              </a:rPr>
              <a:t>Özel suç için belirlenen para cezası, devlete değil mağdura ödenmekte</a:t>
            </a:r>
          </a:p>
          <a:p>
            <a:pPr algn="just">
              <a:spcBef>
                <a:spcPts val="0"/>
              </a:spcBef>
            </a:pPr>
            <a:r>
              <a:rPr lang="tr-TR" sz="2800" dirty="0">
                <a:solidFill>
                  <a:schemeClr val="tx2"/>
                </a:solidFill>
              </a:rPr>
              <a:t>Bu da mağdurla fail arasında bir borç ilişkisinin kurulmasına yol açmakta</a:t>
            </a:r>
          </a:p>
          <a:p>
            <a:pPr marL="474300" indent="-457200" algn="just">
              <a:spcBef>
                <a:spcPts val="0"/>
              </a:spcBef>
              <a:buFont typeface="Courier New" panose="02070309020205020404" pitchFamily="49" charset="0"/>
              <a:buChar char="o"/>
            </a:pPr>
            <a:endParaRPr lang="tr-TR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147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AEFBF-4778-53B2-5422-9432761A7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15891B-83FF-F17B-75D8-64EDB0B29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41168"/>
            <a:ext cx="8229600" cy="936104"/>
          </a:xfrm>
          <a:solidFill>
            <a:schemeClr val="tx1">
              <a:lumMod val="65000"/>
              <a:lumOff val="35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br>
              <a:rPr lang="tr-TR" sz="2800" b="1" dirty="0">
                <a:solidFill>
                  <a:srgbClr val="C00000"/>
                </a:solidFill>
              </a:rPr>
            </a:br>
            <a:r>
              <a:rPr lang="tr-TR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Özel Suç Ehliyeti: Kusur isnat etme yeteneğine sahip olmayanlar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7E3B32-3591-302D-4D97-F31CBF6EF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530225"/>
            <a:ext cx="8183562" cy="4410943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 fontScale="85000" lnSpcReduction="20000"/>
          </a:bodyPr>
          <a:lstStyle/>
          <a:p>
            <a:pPr marL="540000" algn="just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tr-TR" sz="2800" dirty="0">
                <a:solidFill>
                  <a:schemeClr val="tx2"/>
                </a:solidFill>
              </a:rPr>
              <a:t>Akıl hastaları. Tam ehliyetsiz</a:t>
            </a:r>
          </a:p>
          <a:p>
            <a:pPr marL="540000" algn="just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tr-TR" sz="2800" dirty="0">
                <a:solidFill>
                  <a:schemeClr val="tx2"/>
                </a:solidFill>
              </a:rPr>
              <a:t>0-7 yaş arası küçükler (</a:t>
            </a:r>
            <a:r>
              <a:rPr lang="tr-TR" sz="2800" i="1" dirty="0" err="1">
                <a:solidFill>
                  <a:schemeClr val="tx2"/>
                </a:solidFill>
              </a:rPr>
              <a:t>infans</a:t>
            </a:r>
            <a:r>
              <a:rPr lang="tr-TR" sz="2800" dirty="0">
                <a:solidFill>
                  <a:schemeClr val="tx2"/>
                </a:solidFill>
              </a:rPr>
              <a:t>). Tam ehliyetsiz.</a:t>
            </a:r>
          </a:p>
          <a:p>
            <a:pPr marL="540000" algn="just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tr-TR" sz="2800" dirty="0">
                <a:solidFill>
                  <a:schemeClr val="tx2"/>
                </a:solidFill>
              </a:rPr>
              <a:t>7-14 yaş arası küçükler (</a:t>
            </a:r>
            <a:r>
              <a:rPr lang="tr-TR" sz="2800" i="1" dirty="0" err="1">
                <a:solidFill>
                  <a:schemeClr val="tx2"/>
                </a:solidFill>
              </a:rPr>
              <a:t>impubes</a:t>
            </a:r>
            <a:r>
              <a:rPr lang="tr-TR" sz="2800" dirty="0">
                <a:solidFill>
                  <a:schemeClr val="tx2"/>
                </a:solidFill>
              </a:rPr>
              <a:t>)</a:t>
            </a:r>
          </a:p>
          <a:p>
            <a:pPr marL="900000" indent="-342900" algn="just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tr-TR" sz="2800" dirty="0">
                <a:solidFill>
                  <a:schemeClr val="tx2"/>
                </a:solidFill>
              </a:rPr>
              <a:t>Eski Hukuk Dönemi’nde ve Klasik-öncesi Hukuk Dönemi’nde mala zarar verme ve hırsızlık suçundan sorumlu</a:t>
            </a:r>
          </a:p>
          <a:p>
            <a:pPr marL="900000" indent="-342900" algn="just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v"/>
            </a:pPr>
            <a:r>
              <a:rPr lang="tr-TR" sz="2800" dirty="0" err="1">
                <a:solidFill>
                  <a:schemeClr val="tx2"/>
                </a:solidFill>
              </a:rPr>
              <a:t>KHD’de</a:t>
            </a:r>
            <a:r>
              <a:rPr lang="tr-TR" sz="2800" dirty="0">
                <a:solidFill>
                  <a:schemeClr val="tx2"/>
                </a:solidFill>
              </a:rPr>
              <a:t> ergenlik yaşına yakın olmaları ve işledikleri fiilin suç olduğunu idrak edebilmeleri aranmakta</a:t>
            </a:r>
          </a:p>
          <a:p>
            <a:pPr marL="540000" algn="just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tr-TR" sz="2800" i="1" dirty="0" err="1">
                <a:solidFill>
                  <a:schemeClr val="tx2"/>
                </a:solidFill>
              </a:rPr>
              <a:t>Iniuria</a:t>
            </a:r>
            <a:r>
              <a:rPr lang="tr-TR" sz="2800" dirty="0">
                <a:solidFill>
                  <a:schemeClr val="tx2"/>
                </a:solidFill>
              </a:rPr>
              <a:t> suçunda akıl hastalarının, </a:t>
            </a:r>
            <a:r>
              <a:rPr lang="tr-TR" sz="2800" i="1" dirty="0" err="1">
                <a:solidFill>
                  <a:schemeClr val="tx2"/>
                </a:solidFill>
              </a:rPr>
              <a:t>infans</a:t>
            </a:r>
            <a:r>
              <a:rPr lang="tr-TR" sz="2800" dirty="0">
                <a:solidFill>
                  <a:schemeClr val="tx2"/>
                </a:solidFill>
              </a:rPr>
              <a:t> ve </a:t>
            </a:r>
            <a:r>
              <a:rPr lang="tr-TR" sz="2800" i="1" dirty="0" err="1">
                <a:solidFill>
                  <a:schemeClr val="tx2"/>
                </a:solidFill>
              </a:rPr>
              <a:t>impubes</a:t>
            </a:r>
            <a:r>
              <a:rPr lang="tr-TR" sz="2800" dirty="0" err="1">
                <a:solidFill>
                  <a:schemeClr val="tx2"/>
                </a:solidFill>
              </a:rPr>
              <a:t>’lerin</a:t>
            </a:r>
            <a:r>
              <a:rPr lang="tr-TR" sz="2800" dirty="0">
                <a:solidFill>
                  <a:schemeClr val="tx2"/>
                </a:solidFill>
              </a:rPr>
              <a:t>, aşağılama kastına sahip olmadıkları için, sorumluluğu söz konusu değil</a:t>
            </a:r>
          </a:p>
          <a:p>
            <a:pPr marL="540000" algn="just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tr-TR" sz="2800" dirty="0">
                <a:solidFill>
                  <a:schemeClr val="tx2"/>
                </a:solidFill>
              </a:rPr>
              <a:t>Köle-özgür ayırımı yok</a:t>
            </a:r>
          </a:p>
        </p:txBody>
      </p:sp>
    </p:spTree>
    <p:extLst>
      <p:ext uri="{BB962C8B-B14F-4D97-AF65-F5344CB8AC3E}">
        <p14:creationId xmlns:p14="http://schemas.microsoft.com/office/powerpoint/2010/main" val="2191353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rünüş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9BD64F"/>
      </a:hlink>
      <a:folHlink>
        <a:srgbClr val="5B951C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黑体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宋体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500" cap="flat" cmpd="sng" algn="ctr">
          <a:solidFill>
            <a:schemeClr val="phClr">
              <a:satMod val="150000"/>
            </a:schemeClr>
          </a:solidFill>
          <a:prstDash val="solid"/>
        </a:ln>
        <a:ln w="50800" cap="flat" cmpd="thickThin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70000"/>
                <a:satMod val="155000"/>
              </a:schemeClr>
            </a:gs>
            <a:gs pos="100000">
              <a:schemeClr val="phClr">
                <a:tint val="9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0"/>
                <a:satMod val="350000"/>
              </a:schemeClr>
              <a:schemeClr val="phClr">
                <a:tint val="80000"/>
              </a:schemeClr>
            </a:duotone>
          </a:blip>
          <a:tile tx="0" ty="0" sx="75000" sy="75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DC5CB8ABFAEE764594C61AB7267324960400FC796B3B1D425B47B2BA3D040986AFEA" ma:contentTypeVersion="54" ma:contentTypeDescription="Create a new document." ma:contentTypeScope="" ma:versionID="5a1acea528c7c5829e252ff707a59f1d">
  <xsd:schema xmlns:xsd="http://www.w3.org/2001/XMLSchema" xmlns:xs="http://www.w3.org/2001/XMLSchema" xmlns:p="http://schemas.microsoft.com/office/2006/metadata/properties" xmlns:ns2="d1af3920-8fda-4ad5-98bb-96475601b038" targetNamespace="http://schemas.microsoft.com/office/2006/metadata/properties" ma:root="true" ma:fieldsID="991be377f5446d760613b893d6a1276a" ns2:_="">
    <xsd:import namespace="d1af3920-8fda-4ad5-98bb-96475601b038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af3920-8fda-4ad5-98bb-96475601b038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0:00:00Z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BlockPublish" ma:index="12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3" nillable="true" ma:displayName="Bug Number" ma:default="" ma:internalName="BugNumber" ma:readOnly="false">
      <xsd:simpleType>
        <xsd:restriction base="dms:Text"/>
      </xsd:simpleType>
    </xsd:element>
    <xsd:element name="CampaignTagsTaxHTField0" ma:index="15" nillable="true" ma:taxonomy="true" ma:internalName="CampaignTagsTaxHTField0" ma:taxonomyFieldName="CampaignTags" ma:displayName="Campaigns" ma:readOnly="false" ma:default="" ma:fieldId="{3ebc54a6-a9d6-4e8f-af7a-6f14ef19a17f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6" nillable="true" ma:displayName="Client Viewer" ma:default="" ma:internalName="TPClientViewer">
      <xsd:simpleType>
        <xsd:restriction base="dms:Text"/>
      </xsd:simpleType>
    </xsd:element>
    <xsd:element name="ClipArtFilename" ma:index="17" nillable="true" ma:displayName="Clip Art Name" ma:default="" ma:internalName="ClipArtFilename" ma:readOnly="false">
      <xsd:simpleType>
        <xsd:restriction base="dms:Text"/>
      </xsd:simpleType>
    </xsd:element>
    <xsd:element name="TPCommandLine" ma:index="18" nillable="true" ma:displayName="Command Line" ma:default="" ma:internalName="TPCommandLine">
      <xsd:simpleType>
        <xsd:restriction base="dms:Text"/>
      </xsd:simpleType>
    </xsd:element>
    <xsd:element name="TPComponent" ma:index="19" nillable="true" ma:displayName="Component" ma:default="" ma:internalName="TPComponent">
      <xsd:simpleType>
        <xsd:restriction base="dms:Text"/>
      </xsd:simpleType>
    </xsd:element>
    <xsd:element name="ContentItem" ma:index="20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2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5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6" nillable="true" ma:displayName="CSX Submission Market" ma:default="" ma:list="{5B15831B-954F-43D5-900F-AF5E125B61A8}" ma:internalName="CSXSubmissionMarket" ma:readOnly="false" ma:showField="MarketName" ma:web="d1af3920-8fda-4ad5-98bb-96475601b038">
      <xsd:simpleType>
        <xsd:restriction base="dms:Lookup"/>
      </xsd:simpleType>
    </xsd:element>
    <xsd:element name="CSXUpdate" ma:index="27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8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29" nillable="true" ma:displayName="Deleted?" ma:default="" ma:internalName="IsDeleted" ma:readOnly="false">
      <xsd:simpleType>
        <xsd:restriction base="dms:Boolean"/>
      </xsd:simpleType>
    </xsd:element>
    <xsd:element name="APDescription" ma:index="30" nillable="true" ma:displayName="Description" ma:default="" ma:internalName="APDescription" ma:readOnly="false">
      <xsd:simpleType>
        <xsd:restriction base="dms:Note"/>
      </xsd:simpleType>
    </xsd:element>
    <xsd:element name="DirectSourceMarket" ma:index="31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2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3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4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5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6" nillable="true" ma:displayName="Editorial Tags" ma:default="" ma:internalName="EditorialTags">
      <xsd:simpleType>
        <xsd:restriction base="dms:Unknown"/>
      </xsd:simpleType>
    </xsd:element>
    <xsd:element name="TPExecutable" ma:index="37" nillable="true" ma:displayName="Executable" ma:default="" ma:internalName="TPExecutable">
      <xsd:simpleType>
        <xsd:restriction base="dms:Text"/>
      </xsd:simpleType>
    </xsd:element>
    <xsd:element name="FeatureTagsTaxHTField0" ma:index="39" nillable="true" ma:taxonomy="true" ma:internalName="FeatureTagsTaxHTField0" ma:taxonomyFieldName="FeatureTags" ma:displayName="Features" ma:readOnly="false" ma:default="" ma:fieldId="{7b395fbe-0160-47f8-8620-a2bb70101586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0" nillable="true" ma:displayName="Friendly Name" ma:default="" ma:internalName="TPFriendlyName">
      <xsd:simpleType>
        <xsd:restriction base="dms:Text"/>
      </xsd:simpleType>
    </xsd:element>
    <xsd:element name="FriendlyTitle" ma:index="41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2" nillable="true" ma:displayName="Generate Images?" ma:default="true" ma:internalName="PrimaryImageGen">
      <xsd:simpleType>
        <xsd:restriction base="dms:Boolean"/>
      </xsd:simpleType>
    </xsd:element>
    <xsd:element name="HandoffToMSDN" ma:index="43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4" nillable="true" ma:displayName="InProjectListLookup" ma:list="{5E4318D1-DFA9-41DE-97E7-9934BE3391BC}" ma:internalName="InProjectListLookup" ma:readOnly="true" ma:showField="InProjectList" ma:web="d1af3920-8fda-4ad5-98bb-96475601b03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5" nillable="true" ma:displayName="Install Location" ma:default="" ma:internalName="TPInstallLocation">
      <xsd:simpleType>
        <xsd:restriction base="dms:Text"/>
      </xsd:simpleType>
    </xsd:element>
    <xsd:element name="InternalTagsTaxHTField0" ma:index="47" nillable="true" ma:taxonomy="true" ma:internalName="InternalTagsTaxHTField0" ma:taxonomyFieldName="InternalTags" ma:displayName="Internal Tags" ma:readOnly="false" ma:default="" ma:fieldId="{f79783d1-9ad9-4e73-b2f2-58ec75c45f29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8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49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0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1" nillable="true" ma:displayName="Last Complete Version Lookup" ma:default="" ma:list="{5E4318D1-DFA9-41DE-97E7-9934BE3391BC}" ma:internalName="LastCompleteVersionLookup" ma:readOnly="true" ma:showField="LastCompleteVersion" ma:web="d1af3920-8fda-4ad5-98bb-96475601b03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2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3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4" nillable="true" ma:displayName="Last Preview Attempt Error" ma:default="" ma:list="{5E4318D1-DFA9-41DE-97E7-9934BE3391BC}" ma:internalName="LastPreviewErrorLookup" ma:readOnly="true" ma:showField="LastPreviewError" ma:web="d1af3920-8fda-4ad5-98bb-96475601b03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5" nillable="true" ma:displayName="Last Preview Attempt Result" ma:default="" ma:list="{5E4318D1-DFA9-41DE-97E7-9934BE3391BC}" ma:internalName="LastPreviewResultLookup" ma:readOnly="true" ma:showField="LastPreviewResult" ma:web="d1af3920-8fda-4ad5-98bb-96475601b03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6" nillable="true" ma:displayName="Last Preview Attempted On" ma:default="" ma:list="{5E4318D1-DFA9-41DE-97E7-9934BE3391BC}" ma:internalName="LastPreviewAttemptDateLookup" ma:readOnly="true" ma:showField="LastPreviewAttemptDate" ma:web="d1af3920-8fda-4ad5-98bb-96475601b03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7" nillable="true" ma:displayName="Last Previewed By" ma:default="" ma:list="{5E4318D1-DFA9-41DE-97E7-9934BE3391BC}" ma:internalName="LastPreviewedByLookup" ma:readOnly="true" ma:showField="LastPreviewedBy" ma:web="d1af3920-8fda-4ad5-98bb-96475601b03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8" nillable="true" ma:displayName="Last Previewed Date" ma:default="" ma:list="{5E4318D1-DFA9-41DE-97E7-9934BE3391BC}" ma:internalName="LastPreviewTimeLookup" ma:readOnly="true" ma:showField="LastPreviewTime" ma:web="d1af3920-8fda-4ad5-98bb-96475601b03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59" nillable="true" ma:displayName="Last Previewed Version" ma:default="" ma:list="{5E4318D1-DFA9-41DE-97E7-9934BE3391BC}" ma:internalName="LastPreviewVersionLookup" ma:readOnly="true" ma:showField="LastPreviewVersion" ma:web="d1af3920-8fda-4ad5-98bb-96475601b03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0" nillable="true" ma:displayName="Last Publish Attempt Error" ma:default="" ma:list="{5E4318D1-DFA9-41DE-97E7-9934BE3391BC}" ma:internalName="LastPublishErrorLookup" ma:readOnly="true" ma:showField="LastPublishError" ma:web="d1af3920-8fda-4ad5-98bb-96475601b03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1" nillable="true" ma:displayName="Last Publish Attempt Result" ma:default="" ma:list="{5E4318D1-DFA9-41DE-97E7-9934BE3391BC}" ma:internalName="LastPublishResultLookup" ma:readOnly="true" ma:showField="LastPublishResult" ma:web="d1af3920-8fda-4ad5-98bb-96475601b03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2" nillable="true" ma:displayName="Last Publish Attempted On" ma:default="" ma:list="{5E4318D1-DFA9-41DE-97E7-9934BE3391BC}" ma:internalName="LastPublishAttemptDateLookup" ma:readOnly="true" ma:showField="LastPublishAttemptDate" ma:web="d1af3920-8fda-4ad5-98bb-96475601b03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3" nillable="true" ma:displayName="Last Published By" ma:default="" ma:list="{5E4318D1-DFA9-41DE-97E7-9934BE3391BC}" ma:internalName="LastPublishedByLookup" ma:readOnly="true" ma:showField="LastPublishedBy" ma:web="d1af3920-8fda-4ad5-98bb-96475601b03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4" nillable="true" ma:displayName="Last Published Date" ma:default="" ma:list="{5E4318D1-DFA9-41DE-97E7-9934BE3391BC}" ma:internalName="LastPublishTimeLookup" ma:readOnly="true" ma:showField="LastPublishTime" ma:web="d1af3920-8fda-4ad5-98bb-96475601b03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5" nillable="true" ma:displayName="Last Published Version" ma:default="" ma:list="{5E4318D1-DFA9-41DE-97E7-9934BE3391BC}" ma:internalName="LastPublishVersionLookup" ma:readOnly="true" ma:showField="LastPublishVersion" ma:web="d1af3920-8fda-4ad5-98bb-96475601b03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6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7" nillable="true" ma:displayName="Legacy Data" ma:default="" ma:internalName="LegacyData" ma:readOnly="false">
      <xsd:simpleType>
        <xsd:restriction base="dms:Note"/>
      </xsd:simpleType>
    </xsd:element>
    <xsd:element name="TPLaunchHelpLink" ma:index="68" nillable="true" ma:displayName="Link to Launch Help Topic" ma:default="" ma:internalName="TPLaunchHelpLink">
      <xsd:simpleType>
        <xsd:restriction base="dms:Text"/>
      </xsd:simpleType>
    </xsd:element>
    <xsd:element name="LocComments" ma:index="69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0" nillable="true" ma:displayName="Loc Last Loc Attempt Version" ma:default="" ma:list="{77C31DF8-B503-4048-84F7-836CA595CE51}" ma:internalName="LocLastLocAttemptVersionLookup" ma:readOnly="false" ma:showField="LastLocAttemptVersion" ma:web="d1af3920-8fda-4ad5-98bb-96475601b038">
      <xsd:simpleType>
        <xsd:restriction base="dms:Lookup"/>
      </xsd:simpleType>
    </xsd:element>
    <xsd:element name="LocLastLocAttemptVersionTypeLookup" ma:index="71" nillable="true" ma:displayName="Loc Last Loc Attempt Version Type" ma:default="" ma:list="{77C31DF8-B503-4048-84F7-836CA595CE51}" ma:internalName="LocLastLocAttemptVersionTypeLookup" ma:readOnly="true" ma:showField="LastLocAttemptVersionType" ma:web="d1af3920-8fda-4ad5-98bb-96475601b038">
      <xsd:simpleType>
        <xsd:restriction base="dms:Lookup"/>
      </xsd:simpleType>
    </xsd:element>
    <xsd:element name="LocManualTestRequired" ma:index="72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3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4" nillable="true" ma:displayName="Loc New Published Version Lookup" ma:default="" ma:list="{77C31DF8-B503-4048-84F7-836CA595CE51}" ma:internalName="LocNewPublishedVersionLookup" ma:readOnly="true" ma:showField="NewPublishedVersion" ma:web="d1af3920-8fda-4ad5-98bb-96475601b038">
      <xsd:simpleType>
        <xsd:restriction base="dms:Lookup"/>
      </xsd:simpleType>
    </xsd:element>
    <xsd:element name="LocOverallHandbackStatusLookup" ma:index="75" nillable="true" ma:displayName="Loc Overall Handback Status" ma:default="" ma:list="{77C31DF8-B503-4048-84F7-836CA595CE51}" ma:internalName="LocOverallHandbackStatusLookup" ma:readOnly="true" ma:showField="OverallHandbackStatus" ma:web="d1af3920-8fda-4ad5-98bb-96475601b038">
      <xsd:simpleType>
        <xsd:restriction base="dms:Lookup"/>
      </xsd:simpleType>
    </xsd:element>
    <xsd:element name="LocOverallLocStatusLookup" ma:index="76" nillable="true" ma:displayName="Loc Overall Localize Status" ma:default="" ma:list="{77C31DF8-B503-4048-84F7-836CA595CE51}" ma:internalName="LocOverallLocStatusLookup" ma:readOnly="true" ma:showField="OverallLocStatus" ma:web="d1af3920-8fda-4ad5-98bb-96475601b038">
      <xsd:simpleType>
        <xsd:restriction base="dms:Lookup"/>
      </xsd:simpleType>
    </xsd:element>
    <xsd:element name="LocOverallPreviewStatusLookup" ma:index="77" nillable="true" ma:displayName="Loc Overall Preview Status" ma:default="" ma:list="{77C31DF8-B503-4048-84F7-836CA595CE51}" ma:internalName="LocOverallPreviewStatusLookup" ma:readOnly="true" ma:showField="OverallPreviewStatus" ma:web="d1af3920-8fda-4ad5-98bb-96475601b038">
      <xsd:simpleType>
        <xsd:restriction base="dms:Lookup"/>
      </xsd:simpleType>
    </xsd:element>
    <xsd:element name="LocOverallPublishStatusLookup" ma:index="78" nillable="true" ma:displayName="Loc Overall Publish Status" ma:default="" ma:list="{77C31DF8-B503-4048-84F7-836CA595CE51}" ma:internalName="LocOverallPublishStatusLookup" ma:readOnly="true" ma:showField="OverallPublishStatus" ma:web="d1af3920-8fda-4ad5-98bb-96475601b038">
      <xsd:simpleType>
        <xsd:restriction base="dms:Lookup"/>
      </xsd:simpleType>
    </xsd:element>
    <xsd:element name="IntlLocPriority" ma:index="79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0" nillable="true" ma:displayName="Loc Processed For Handoffs" ma:default="" ma:list="{77C31DF8-B503-4048-84F7-836CA595CE51}" ma:internalName="LocProcessedForHandoffsLookup" ma:readOnly="true" ma:showField="ProcessedForHandoffs" ma:web="d1af3920-8fda-4ad5-98bb-96475601b038">
      <xsd:simpleType>
        <xsd:restriction base="dms:Lookup"/>
      </xsd:simpleType>
    </xsd:element>
    <xsd:element name="LocProcessedForMarketsLookup" ma:index="81" nillable="true" ma:displayName="Loc Processed For Markets" ma:default="" ma:list="{77C31DF8-B503-4048-84F7-836CA595CE51}" ma:internalName="LocProcessedForMarketsLookup" ma:readOnly="true" ma:showField="ProcessedForMarkets" ma:web="d1af3920-8fda-4ad5-98bb-96475601b038">
      <xsd:simpleType>
        <xsd:restriction base="dms:Lookup"/>
      </xsd:simpleType>
    </xsd:element>
    <xsd:element name="LocPublishedDependentAssetsLookup" ma:index="82" nillable="true" ma:displayName="Loc Published Dependent Assets" ma:default="" ma:list="{77C31DF8-B503-4048-84F7-836CA595CE51}" ma:internalName="LocPublishedDependentAssetsLookup" ma:readOnly="true" ma:showField="PublishedDependentAssets" ma:web="d1af3920-8fda-4ad5-98bb-96475601b038">
      <xsd:simpleType>
        <xsd:restriction base="dms:Lookup"/>
      </xsd:simpleType>
    </xsd:element>
    <xsd:element name="LocPublishedLinkedAssetsLookup" ma:index="83" nillable="true" ma:displayName="Loc Published Linked Assets" ma:default="" ma:list="{77C31DF8-B503-4048-84F7-836CA595CE51}" ma:internalName="LocPublishedLinkedAssetsLookup" ma:readOnly="true" ma:showField="PublishedLinkedAssets" ma:web="d1af3920-8fda-4ad5-98bb-96475601b038">
      <xsd:simpleType>
        <xsd:restriction base="dms:Lookup"/>
      </xsd:simpleType>
    </xsd:element>
    <xsd:element name="LocRecommendedHandoff" ma:index="84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6" nillable="true" ma:taxonomy="true" ma:internalName="LocalizationTagsTaxHTField0" ma:taxonomyFieldName="LocalizationTags" ma:displayName="Localization Tags" ma:readOnly="false" ma:default="" ma:fieldId="{dd21a6d1-f806-4698-94c9-54e9addaf5ee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7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8" nillable="true" ma:displayName="Manager" ma:hidden="true" ma:internalName="Manager" ma:readOnly="false">
      <xsd:simpleType>
        <xsd:restriction base="dms:Text"/>
      </xsd:simpleType>
    </xsd:element>
    <xsd:element name="Markets" ma:index="89" nillable="true" ma:displayName="Markets" ma:default="" ma:description="Leave blank to show in all markets" ma:list="{5B15831B-954F-43D5-900F-AF5E125B61A8}" ma:internalName="Markets" ma:readOnly="false" ma:showField="MarketName" ma:web="d1af3920-8fda-4ad5-98bb-96475601b03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0" nillable="true" ma:displayName="Milestone" ma:default="" ma:internalName="Milestone" ma:readOnly="false">
      <xsd:simpleType>
        <xsd:restriction base="dms:Unknown"/>
      </xsd:simpleType>
    </xsd:element>
    <xsd:element name="TPNamespace" ma:index="93" nillable="true" ma:displayName="Namespace" ma:default="" ma:internalName="TPNamespace">
      <xsd:simpleType>
        <xsd:restriction base="dms:Text"/>
      </xsd:simpleType>
    </xsd:element>
    <xsd:element name="NumericId" ma:index="94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5" nillable="true" ma:displayName="NumOfRatings" ma:default="" ma:list="{5E4318D1-DFA9-41DE-97E7-9934BE3391BC}" ma:internalName="NumOfRatingsLookup" ma:readOnly="true" ma:showField="NumOfRatings" ma:web="d1af3920-8fda-4ad5-98bb-96475601b03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6" nillable="true" ma:displayName="OOCacheId" ma:internalName="OOCacheId" ma:readOnly="false">
      <xsd:simpleType>
        <xsd:restriction base="dms:Text"/>
      </xsd:simpleType>
    </xsd:element>
    <xsd:element name="OpenTemplate" ma:index="97" nillable="true" ma:displayName="Open Template" ma:default="true" ma:internalName="OpenTemplate">
      <xsd:simpleType>
        <xsd:restriction base="dms:Boolean"/>
      </xsd:simpleType>
    </xsd:element>
    <xsd:element name="OriginAsset" ma:index="98" nillable="true" ma:displayName="Origin Asset" ma:default="" ma:internalName="OriginAsset" ma:readOnly="false">
      <xsd:simpleType>
        <xsd:restriction base="dms:Text"/>
      </xsd:simpleType>
    </xsd:element>
    <xsd:element name="OriginalRelease" ma:index="99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0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1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2" nillable="true" ma:displayName="Parent Asset Id" ma:default="" ma:internalName="ParentAssetId" ma:readOnly="false">
      <xsd:simpleType>
        <xsd:restriction base="dms:Text"/>
      </xsd:simpleType>
    </xsd:element>
    <xsd:element name="PlannedPubDate" ma:index="103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4" nillable="true" ma:displayName="Policheck Words" ma:default="" ma:internalName="PolicheckWords" ma:readOnly="false">
      <xsd:simpleType>
        <xsd:restriction base="dms:Text"/>
      </xsd:simpleType>
    </xsd:element>
    <xsd:element name="BusinessGroup" ma:index="105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6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7" nillable="true" ma:displayName="Provider" ma:default="" ma:internalName="Provider" ma:readOnly="false">
      <xsd:simpleType>
        <xsd:restriction base="dms:Unknown"/>
      </xsd:simpleType>
    </xsd:element>
    <xsd:element name="Providers" ma:index="108" nillable="true" ma:displayName="Providers" ma:default="" ma:internalName="Providers">
      <xsd:simpleType>
        <xsd:restriction base="dms:Unknown"/>
      </xsd:simpleType>
    </xsd:element>
    <xsd:element name="PublishStatusLookup" ma:index="109" nillable="true" ma:displayName="Publish Status" ma:default="" ma:list="{5E4318D1-DFA9-41DE-97E7-9934BE3391BC}" ma:internalName="PublishStatusLookup" ma:readOnly="false" ma:showField="PublishStatus" ma:web="d1af3920-8fda-4ad5-98bb-96475601b03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0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1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2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4" nillable="true" ma:taxonomy="true" ma:internalName="ScenarioTagsTaxHTField0" ma:taxonomyFieldName="ScenarioTags" ma:displayName="Scenarios" ma:readOnly="false" ma:default="" ma:fieldId="{574d373e-a1d4-4ff8-9009-6de0c16b4eff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6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7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8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19" nillable="true" ma:displayName="Submitter ID" ma:default="" ma:internalName="SubmitterId" ma:readOnly="false">
      <xsd:simpleType>
        <xsd:restriction base="dms:Text"/>
      </xsd:simpleType>
    </xsd:element>
    <xsd:element name="TaxCatchAll" ma:index="120" nillable="true" ma:displayName="Taxonomy Catch All Column" ma:hidden="true" ma:list="{fd825d1e-128a-4a76-9fd3-683a3700bc7a}" ma:internalName="TaxCatchAll" ma:showField="CatchAllData" ma:web="d1af3920-8fda-4ad5-98bb-96475601b03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1" nillable="true" ma:displayName="Taxonomy Catch All Column1" ma:hidden="true" ma:list="{fd825d1e-128a-4a76-9fd3-683a3700bc7a}" ma:internalName="TaxCatchAllLabel" ma:readOnly="true" ma:showField="CatchAllDataLabel" ma:web="d1af3920-8fda-4ad5-98bb-96475601b03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2" nillable="true" ma:displayName="Template Status" ma:default="" ma:internalName="TemplateStatus">
      <xsd:simpleType>
        <xsd:restriction base="dms:Unknown"/>
      </xsd:simpleType>
    </xsd:element>
    <xsd:element name="TemplateTemplateType" ma:index="123" nillable="true" ma:displayName="Template Type" ma:default="" ma:internalName="TemplateTemplateType">
      <xsd:simpleType>
        <xsd:restriction base="dms:Unknown"/>
      </xsd:simpleType>
    </xsd:element>
    <xsd:element name="ThumbnailAssetId" ma:index="124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5" nillable="true" ma:displayName="Times Cloned" ma:default="" ma:internalName="TimesCloned" ma:readOnly="false">
      <xsd:simpleType>
        <xsd:restriction base="dms:Number"/>
      </xsd:simpleType>
    </xsd:element>
    <xsd:element name="TrustLevel" ma:index="127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8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29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0" nillable="true" ma:displayName="UA Notes" ma:default="" ma:internalName="UANotes" ma:readOnly="false">
      <xsd:simpleType>
        <xsd:restriction base="dms:Note"/>
      </xsd:simpleType>
    </xsd:element>
    <xsd:element name="TPAppVersion" ma:index="131" nillable="true" ma:displayName="Version" ma:default="" ma:internalName="TPAppVersion">
      <xsd:simpleType>
        <xsd:restriction base="dms:Text"/>
      </xsd:simpleType>
    </xsd:element>
    <xsd:element name="VoteCount" ma:index="132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1" ma:displayName="Content Type"/>
        <xsd:element ref="dc:title" minOccurs="0" maxOccurs="1" ma:index="126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d1af3920-8fda-4ad5-98bb-96475601b038">english</DirectSourceMarket>
    <MarketSpecific xmlns="d1af3920-8fda-4ad5-98bb-96475601b038" xsi:nil="true"/>
    <ApprovalStatus xmlns="d1af3920-8fda-4ad5-98bb-96475601b038">InProgress</ApprovalStatus>
    <PrimaryImageGen xmlns="d1af3920-8fda-4ad5-98bb-96475601b038">true</PrimaryImageGen>
    <ThumbnailAssetId xmlns="d1af3920-8fda-4ad5-98bb-96475601b038" xsi:nil="true"/>
    <TPFriendlyName xmlns="d1af3920-8fda-4ad5-98bb-96475601b038">Staff training presentation</TPFriendlyName>
    <NumericId xmlns="d1af3920-8fda-4ad5-98bb-96475601b038">-1</NumericId>
    <BusinessGroup xmlns="d1af3920-8fda-4ad5-98bb-96475601b038" xsi:nil="true"/>
    <SourceTitle xmlns="d1af3920-8fda-4ad5-98bb-96475601b038">Staff training presentation</SourceTitle>
    <APEditor xmlns="d1af3920-8fda-4ad5-98bb-96475601b038">
      <UserInfo>
        <DisplayName>REDMOND\v-luannv</DisplayName>
        <AccountId>109</AccountId>
        <AccountType/>
      </UserInfo>
    </APEditor>
    <OpenTemplate xmlns="d1af3920-8fda-4ad5-98bb-96475601b038">true</OpenTemplate>
    <UALocComments xmlns="d1af3920-8fda-4ad5-98bb-96475601b038" xsi:nil="true"/>
    <ParentAssetId xmlns="d1af3920-8fda-4ad5-98bb-96475601b038" xsi:nil="true"/>
    <IntlLangReviewDate xmlns="d1af3920-8fda-4ad5-98bb-96475601b038" xsi:nil="true"/>
    <PublishStatusLookup xmlns="d1af3920-8fda-4ad5-98bb-96475601b038">
      <Value>82696</Value>
      <Value>325374</Value>
    </PublishStatusLookup>
    <LastPublishResultLookup xmlns="d1af3920-8fda-4ad5-98bb-96475601b038" xsi:nil="true"/>
    <MachineTranslated xmlns="d1af3920-8fda-4ad5-98bb-96475601b038">false</MachineTranslated>
    <OriginalSourceMarket xmlns="d1af3920-8fda-4ad5-98bb-96475601b038">english</OriginalSourceMarket>
    <TPInstallLocation xmlns="d1af3920-8fda-4ad5-98bb-96475601b038">{My Templates}</TPInstallLocation>
    <APDescription xmlns="d1af3920-8fda-4ad5-98bb-96475601b038" xsi:nil="true"/>
    <ClipArtFilename xmlns="d1af3920-8fda-4ad5-98bb-96475601b038" xsi:nil="true"/>
    <ContentItem xmlns="d1af3920-8fda-4ad5-98bb-96475601b038" xsi:nil="true"/>
    <TPCommandLine xmlns="d1af3920-8fda-4ad5-98bb-96475601b038">{PP} /n {FilePath}</TPCommandLine>
    <TPAppVersion xmlns="d1af3920-8fda-4ad5-98bb-96475601b038">11</TPAppVersion>
    <APAuthor xmlns="d1af3920-8fda-4ad5-98bb-96475601b038">
      <UserInfo>
        <DisplayName>REDMOND\cynvey</DisplayName>
        <AccountId>233</AccountId>
        <AccountType/>
      </UserInfo>
    </APAuthor>
    <PublishTargets xmlns="d1af3920-8fda-4ad5-98bb-96475601b038">OfficeOnline</PublishTargets>
    <TimesCloned xmlns="d1af3920-8fda-4ad5-98bb-96475601b038" xsi:nil="true"/>
    <EditorialStatus xmlns="d1af3920-8fda-4ad5-98bb-96475601b038" xsi:nil="true"/>
    <TPLaunchHelpLinkType xmlns="d1af3920-8fda-4ad5-98bb-96475601b038">Template</TPLaunchHelpLinkType>
    <LastModifiedDateTime xmlns="d1af3920-8fda-4ad5-98bb-96475601b038" xsi:nil="true"/>
    <Provider xmlns="d1af3920-8fda-4ad5-98bb-96475601b038">EY006220130</Provider>
    <AcquiredFrom xmlns="d1af3920-8fda-4ad5-98bb-96475601b038" xsi:nil="true"/>
    <AssetStart xmlns="d1af3920-8fda-4ad5-98bb-96475601b038">2009-01-02T00:00:00+00:00</AssetStart>
    <LastHandOff xmlns="d1af3920-8fda-4ad5-98bb-96475601b038" xsi:nil="true"/>
    <TPClientViewer xmlns="d1af3920-8fda-4ad5-98bb-96475601b038">Microsoft Office PowerPoint</TPClientViewer>
    <UACurrentWords xmlns="d1af3920-8fda-4ad5-98bb-96475601b038">0</UACurrentWords>
    <UALocRecommendation xmlns="d1af3920-8fda-4ad5-98bb-96475601b038">Localize</UALocRecommendation>
    <ArtSampleDocs xmlns="d1af3920-8fda-4ad5-98bb-96475601b038" xsi:nil="true"/>
    <IsDeleted xmlns="d1af3920-8fda-4ad5-98bb-96475601b038">false</IsDeleted>
    <TemplateStatus xmlns="d1af3920-8fda-4ad5-98bb-96475601b038" xsi:nil="true"/>
    <UANotes xmlns="d1af3920-8fda-4ad5-98bb-96475601b038">online only</UANotes>
    <ShowIn xmlns="d1af3920-8fda-4ad5-98bb-96475601b038" xsi:nil="true"/>
    <CSXHash xmlns="d1af3920-8fda-4ad5-98bb-96475601b038" xsi:nil="true"/>
    <VoteCount xmlns="d1af3920-8fda-4ad5-98bb-96475601b038" xsi:nil="true"/>
    <DSATActionTaken xmlns="d1af3920-8fda-4ad5-98bb-96475601b038" xsi:nil="true"/>
    <AssetExpire xmlns="d1af3920-8fda-4ad5-98bb-96475601b038">2029-05-12T00:00:00+00:00</AssetExpire>
    <CSXSubmissionMarket xmlns="d1af3920-8fda-4ad5-98bb-96475601b038" xsi:nil="true"/>
    <SubmitterId xmlns="d1af3920-8fda-4ad5-98bb-96475601b038" xsi:nil="true"/>
    <TPExecutable xmlns="d1af3920-8fda-4ad5-98bb-96475601b038" xsi:nil="true"/>
    <AssetType xmlns="d1af3920-8fda-4ad5-98bb-96475601b038">TP</AssetType>
    <CSXSubmissionDate xmlns="d1af3920-8fda-4ad5-98bb-96475601b038" xsi:nil="true"/>
    <ApprovalLog xmlns="d1af3920-8fda-4ad5-98bb-96475601b038" xsi:nil="true"/>
    <BugNumber xmlns="d1af3920-8fda-4ad5-98bb-96475601b038" xsi:nil="true"/>
    <CSXUpdate xmlns="d1af3920-8fda-4ad5-98bb-96475601b038">false</CSXUpdate>
    <TPComponent xmlns="d1af3920-8fda-4ad5-98bb-96475601b038">PPTFiles</TPComponent>
    <Milestone xmlns="d1af3920-8fda-4ad5-98bb-96475601b038" xsi:nil="true"/>
    <OriginAsset xmlns="d1af3920-8fda-4ad5-98bb-96475601b038" xsi:nil="true"/>
    <AssetId xmlns="d1af3920-8fda-4ad5-98bb-96475601b038">TP010167128</AssetId>
    <TPLaunchHelpLink xmlns="d1af3920-8fda-4ad5-98bb-96475601b038" xsi:nil="true"/>
    <TPApplication xmlns="d1af3920-8fda-4ad5-98bb-96475601b038">PowerPoint</TPApplication>
    <IntlLocPriority xmlns="d1af3920-8fda-4ad5-98bb-96475601b038" xsi:nil="true"/>
    <IntlLangReviewer xmlns="d1af3920-8fda-4ad5-98bb-96475601b038" xsi:nil="true"/>
    <CrawlForDependencies xmlns="d1af3920-8fda-4ad5-98bb-96475601b038">false</CrawlForDependencies>
    <PlannedPubDate xmlns="d1af3920-8fda-4ad5-98bb-96475601b038" xsi:nil="true"/>
    <HandoffToMSDN xmlns="d1af3920-8fda-4ad5-98bb-96475601b038" xsi:nil="true"/>
    <TrustLevel xmlns="d1af3920-8fda-4ad5-98bb-96475601b038">1 Microsoft Managed Content</TrustLevel>
    <IsSearchable xmlns="d1af3920-8fda-4ad5-98bb-96475601b038">false</IsSearchable>
    <TPNamespace xmlns="d1af3920-8fda-4ad5-98bb-96475601b038">POWERPNT</TPNamespace>
    <Markets xmlns="d1af3920-8fda-4ad5-98bb-96475601b038"/>
    <IntlLangReview xmlns="d1af3920-8fda-4ad5-98bb-96475601b038" xsi:nil="true"/>
    <OutputCachingOn xmlns="d1af3920-8fda-4ad5-98bb-96475601b038">false</OutputCachingOn>
    <UAProjectedTotalWords xmlns="d1af3920-8fda-4ad5-98bb-96475601b038" xsi:nil="true"/>
    <FriendlyTitle xmlns="d1af3920-8fda-4ad5-98bb-96475601b038" xsi:nil="true"/>
    <OOCacheId xmlns="d1af3920-8fda-4ad5-98bb-96475601b038" xsi:nil="true"/>
    <EditorialTags xmlns="d1af3920-8fda-4ad5-98bb-96475601b038" xsi:nil="true"/>
    <Providers xmlns="d1af3920-8fda-4ad5-98bb-96475601b038" xsi:nil="true"/>
    <TemplateTemplateType xmlns="d1af3920-8fda-4ad5-98bb-96475601b038">PowerPoint 2003 Default</TemplateTemplateType>
    <LegacyData xmlns="d1af3920-8fda-4ad5-98bb-96475601b038" xsi:nil="true"/>
    <Manager xmlns="d1af3920-8fda-4ad5-98bb-96475601b038" xsi:nil="true"/>
    <PolicheckWords xmlns="d1af3920-8fda-4ad5-98bb-96475601b038" xsi:nil="true"/>
    <Downloads xmlns="d1af3920-8fda-4ad5-98bb-96475601b038">0</Downloads>
    <LocOverallLocStatusLookup xmlns="d1af3920-8fda-4ad5-98bb-96475601b038" xsi:nil="true"/>
    <LocLastLocAttemptVersionTypeLookup xmlns="d1af3920-8fda-4ad5-98bb-96475601b038" xsi:nil="true"/>
    <BlockPublish xmlns="d1af3920-8fda-4ad5-98bb-96475601b038" xsi:nil="true"/>
    <LocalizationTagsTaxHTField0 xmlns="d1af3920-8fda-4ad5-98bb-96475601b038">
      <Terms xmlns="http://schemas.microsoft.com/office/infopath/2007/PartnerControls"/>
    </LocalizationTagsTaxHTField0>
    <ScenarioTagsTaxHTField0 xmlns="d1af3920-8fda-4ad5-98bb-96475601b038">
      <Terms xmlns="http://schemas.microsoft.com/office/infopath/2007/PartnerControls"/>
    </ScenarioTagsTaxHTField0>
    <CampaignTagsTaxHTField0 xmlns="d1af3920-8fda-4ad5-98bb-96475601b038">
      <Terms xmlns="http://schemas.microsoft.com/office/infopath/2007/PartnerControls"/>
    </CampaignTagsTaxHTField0>
    <LocLastLocAttemptVersionLookup xmlns="d1af3920-8fda-4ad5-98bb-96475601b038">63525</LocLastLocAttemptVersionLookup>
    <LocOverallHandbackStatusLookup xmlns="d1af3920-8fda-4ad5-98bb-96475601b038" xsi:nil="true"/>
    <LocProcessedForHandoffsLookup xmlns="d1af3920-8fda-4ad5-98bb-96475601b038" xsi:nil="true"/>
    <LocProcessedForMarketsLookup xmlns="d1af3920-8fda-4ad5-98bb-96475601b038" xsi:nil="true"/>
    <LocPublishedLinkedAssetsLookup xmlns="d1af3920-8fda-4ad5-98bb-96475601b038" xsi:nil="true"/>
    <LocNewPublishedVersionLookup xmlns="d1af3920-8fda-4ad5-98bb-96475601b038" xsi:nil="true"/>
    <LocManualTestRequired xmlns="d1af3920-8fda-4ad5-98bb-96475601b038" xsi:nil="true"/>
    <LocRecommendedHandoff xmlns="d1af3920-8fda-4ad5-98bb-96475601b038" xsi:nil="true"/>
    <LocPublishedDependentAssetsLookup xmlns="d1af3920-8fda-4ad5-98bb-96475601b038" xsi:nil="true"/>
    <RecommendationsModifier xmlns="d1af3920-8fda-4ad5-98bb-96475601b038" xsi:nil="true"/>
    <FeatureTagsTaxHTField0 xmlns="d1af3920-8fda-4ad5-98bb-96475601b038">
      <Terms xmlns="http://schemas.microsoft.com/office/infopath/2007/PartnerControls"/>
    </FeatureTagsTaxHTField0>
    <LocOverallPreviewStatusLookup xmlns="d1af3920-8fda-4ad5-98bb-96475601b038" xsi:nil="true"/>
    <LocOverallPublishStatusLookup xmlns="d1af3920-8fda-4ad5-98bb-96475601b038" xsi:nil="true"/>
    <TaxCatchAll xmlns="d1af3920-8fda-4ad5-98bb-96475601b038"/>
    <InternalTagsTaxHTField0 xmlns="d1af3920-8fda-4ad5-98bb-96475601b038">
      <Terms xmlns="http://schemas.microsoft.com/office/infopath/2007/PartnerControls"/>
    </InternalTagsTaxHTField0>
    <LocComments xmlns="d1af3920-8fda-4ad5-98bb-96475601b038" xsi:nil="true"/>
    <OriginalRelease xmlns="d1af3920-8fda-4ad5-98bb-96475601b038">14</OriginalRelease>
    <LocMarketGroupTiers2 xmlns="d1af3920-8fda-4ad5-98bb-96475601b038" xsi:nil="true"/>
  </documentManagement>
</p:properties>
</file>

<file path=customXml/itemProps1.xml><?xml version="1.0" encoding="utf-8"?>
<ds:datastoreItem xmlns:ds="http://schemas.openxmlformats.org/officeDocument/2006/customXml" ds:itemID="{5F87D459-41F5-4436-9D03-4E06724F5F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af3920-8fda-4ad5-98bb-96475601b0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6339C75-C24F-4101-989B-3BA007ABB9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D7F26E-293A-40B1-A1CA-024D03A0D3F9}">
  <ds:schemaRefs>
    <ds:schemaRef ds:uri="http://schemas.microsoft.com/office/2006/metadata/properties"/>
    <ds:schemaRef ds:uri="http://schemas.microsoft.com/office/infopath/2007/PartnerControls"/>
    <ds:schemaRef ds:uri="d1af3920-8fda-4ad5-98bb-96475601b03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Personel eğitimi sunusu</Template>
  <TotalTime>1043</TotalTime>
  <Words>1527</Words>
  <Application>Microsoft Office PowerPoint</Application>
  <PresentationFormat>Ekran Gösterisi (4:3)</PresentationFormat>
  <Paragraphs>144</Paragraphs>
  <Slides>19</Slides>
  <Notes>18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6" baseType="lpstr">
      <vt:lpstr>Calibri</vt:lpstr>
      <vt:lpstr>Courier New</vt:lpstr>
      <vt:lpstr>Times New Roman</vt:lpstr>
      <vt:lpstr>Verdana</vt:lpstr>
      <vt:lpstr>Wingdings</vt:lpstr>
      <vt:lpstr>Wingdings 2</vt:lpstr>
      <vt:lpstr>Görünüş</vt:lpstr>
      <vt:lpstr>Modern Hukukun Haksız Fiil Kavramı ile   Roma Hukukunun Delicta Kavramı</vt:lpstr>
      <vt:lpstr>Modern Hukukta Haksız Fiil</vt:lpstr>
      <vt:lpstr>Roma Hukukunda Delicta </vt:lpstr>
      <vt:lpstr>Kamu Suçu (Delicta Publica)</vt:lpstr>
      <vt:lpstr>Kamu Suçlarında Cezalar</vt:lpstr>
      <vt:lpstr>Roma Hukukunda Delicta Privata (Özel Suçlar)</vt:lpstr>
      <vt:lpstr>Kavramsal Belirleme</vt:lpstr>
      <vt:lpstr>Özel Suç (Delicta Privata) neden borç kaynağı?</vt:lpstr>
      <vt:lpstr> Özel Suç Ehliyeti: Kusur isnat etme yeteneğine sahip olmayanlar</vt:lpstr>
      <vt:lpstr>Kusur İsnat Yeteneğine İlişkin Metin</vt:lpstr>
      <vt:lpstr>  Haksız fiil/suç işleme ehliyetine sahip köle ve aile evladının durumu</vt:lpstr>
      <vt:lpstr>  Noxal Sorumluluk</vt:lpstr>
      <vt:lpstr>Evcil Hayvanın Verdiği Zarardan Sorumluluk </vt:lpstr>
      <vt:lpstr>Vahşi Hayvanın Verdiği Zarardan Sorumluluk </vt:lpstr>
      <vt:lpstr>Delicta Privata davalarının genel özellikleri 1</vt:lpstr>
      <vt:lpstr>Delicta Privata davalarının genel özellikleri 2</vt:lpstr>
      <vt:lpstr>Delicta Privata’nın Unsurları</vt:lpstr>
      <vt:lpstr>Sınav Sorusu örneği: Soru</vt:lpstr>
      <vt:lpstr>Sınav Sorusu örneği: Cevap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 Hukukunda Sorumluluk</dc:title>
  <dc:creator>Özlem ERİŞGİN</dc:creator>
  <cp:lastModifiedBy>Özlem ERİŞGİN</cp:lastModifiedBy>
  <cp:revision>300</cp:revision>
  <dcterms:created xsi:type="dcterms:W3CDTF">2024-01-13T18:55:11Z</dcterms:created>
  <dcterms:modified xsi:type="dcterms:W3CDTF">2025-03-16T06:23:29Z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CID">
    <vt:lpwstr>1055</vt:lpwstr>
  </property>
  <property fmtid="{D5CDD505-2E9C-101B-9397-08002B2CF9AE}" pid="3" name="ContentTypeId">
    <vt:lpwstr>0x010100DC5CB8ABFAEE764594C61AB7267324960400FC796B3B1D425B47B2BA3D040986AFEA</vt:lpwstr>
  </property>
  <property fmtid="{D5CDD505-2E9C-101B-9397-08002B2CF9AE}" pid="4" name="ImageGenCounter">
    <vt:i4>0</vt:i4>
  </property>
  <property fmtid="{D5CDD505-2E9C-101B-9397-08002B2CF9AE}" pid="5" name="ViolationReportStatus">
    <vt:lpwstr>None</vt:lpwstr>
  </property>
  <property fmtid="{D5CDD505-2E9C-101B-9397-08002B2CF9AE}" pid="6" name="ImageGenStatus">
    <vt:i4>0</vt:i4>
  </property>
  <property fmtid="{D5CDD505-2E9C-101B-9397-08002B2CF9AE}" pid="7" name="PolicheckStatus">
    <vt:i4>0</vt:i4>
  </property>
  <property fmtid="{D5CDD505-2E9C-101B-9397-08002B2CF9AE}" pid="8" name="Applications">
    <vt:lpwstr>67;#Template 12;#53;#PowerPoint 12;#407;#PowerPoint 14</vt:lpwstr>
  </property>
  <property fmtid="{D5CDD505-2E9C-101B-9397-08002B2CF9AE}" pid="9" name="PolicheckCounter">
    <vt:i4>0</vt:i4>
  </property>
  <property fmtid="{D5CDD505-2E9C-101B-9397-08002B2CF9AE}" pid="10" name="APTrustLevel">
    <vt:r8>0</vt:r8>
  </property>
  <property fmtid="{D5CDD505-2E9C-101B-9397-08002B2CF9AE}" pid="11" name="Order">
    <vt:r8>4325900</vt:r8>
  </property>
</Properties>
</file>