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67" r:id="rId5"/>
    <p:sldId id="275" r:id="rId6"/>
    <p:sldId id="262" r:id="rId7"/>
    <p:sldId id="403" r:id="rId8"/>
    <p:sldId id="351" r:id="rId9"/>
    <p:sldId id="330" r:id="rId10"/>
    <p:sldId id="406" r:id="rId11"/>
    <p:sldId id="405" r:id="rId12"/>
    <p:sldId id="404" r:id="rId13"/>
    <p:sldId id="385" r:id="rId14"/>
    <p:sldId id="428" r:id="rId15"/>
    <p:sldId id="427" r:id="rId16"/>
    <p:sldId id="407" r:id="rId17"/>
    <p:sldId id="408" r:id="rId18"/>
    <p:sldId id="410" r:id="rId19"/>
    <p:sldId id="393" r:id="rId20"/>
    <p:sldId id="426" r:id="rId21"/>
    <p:sldId id="409" r:id="rId22"/>
    <p:sldId id="429" r:id="rId23"/>
    <p:sldId id="430" r:id="rId24"/>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63" d="100"/>
          <a:sy n="63" d="100"/>
        </p:scale>
        <p:origin x="143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925E97-95F5-4A9D-8152-E269EED19DA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626B76A9-C319-4F70-8267-9EFD160D5DD0}">
      <dgm:prSet custT="1"/>
      <dgm:spPr/>
      <dgm:t>
        <a:bodyPr/>
        <a:lstStyle/>
        <a:p>
          <a:pPr>
            <a:spcBef>
              <a:spcPts val="0"/>
            </a:spcBef>
            <a:spcAft>
              <a:spcPts val="0"/>
            </a:spcAft>
          </a:pPr>
          <a:r>
            <a:rPr lang="tr-TR" sz="1800" dirty="0">
              <a:solidFill>
                <a:schemeClr val="tx2"/>
              </a:solidFill>
            </a:rPr>
            <a:t>Alım-Satım Sözleşmesi (</a:t>
          </a:r>
          <a:r>
            <a:rPr lang="tr-TR" sz="1800" dirty="0" err="1">
              <a:solidFill>
                <a:schemeClr val="tx2"/>
              </a:solidFill>
            </a:rPr>
            <a:t>emptio</a:t>
          </a:r>
          <a:r>
            <a:rPr lang="tr-TR" sz="1800" dirty="0">
              <a:solidFill>
                <a:schemeClr val="tx2"/>
              </a:solidFill>
            </a:rPr>
            <a:t> </a:t>
          </a:r>
          <a:r>
            <a:rPr lang="tr-TR" sz="1800" dirty="0" err="1">
              <a:solidFill>
                <a:schemeClr val="tx2"/>
              </a:solidFill>
            </a:rPr>
            <a:t>venditio</a:t>
          </a:r>
          <a:r>
            <a:rPr lang="tr-TR" sz="1800" dirty="0">
              <a:solidFill>
                <a:schemeClr val="tx2"/>
              </a:solidFill>
            </a:rPr>
            <a:t>)</a:t>
          </a:r>
          <a:endParaRPr lang="en-US" sz="1800" dirty="0"/>
        </a:p>
      </dgm:t>
    </dgm:pt>
    <dgm:pt modelId="{7E0D3C92-E459-4D98-BE28-F13FE170D69C}" type="parTrans" cxnId="{160C6EAD-B6C6-4437-A611-42EE0FCA6F04}">
      <dgm:prSet/>
      <dgm:spPr/>
      <dgm:t>
        <a:bodyPr/>
        <a:lstStyle/>
        <a:p>
          <a:endParaRPr lang="en-US"/>
        </a:p>
      </dgm:t>
    </dgm:pt>
    <dgm:pt modelId="{F540136E-4B54-488C-941B-2DD6CEC7A25F}" type="sibTrans" cxnId="{160C6EAD-B6C6-4437-A611-42EE0FCA6F04}">
      <dgm:prSet/>
      <dgm:spPr/>
      <dgm:t>
        <a:bodyPr/>
        <a:lstStyle/>
        <a:p>
          <a:endParaRPr lang="en-US"/>
        </a:p>
      </dgm:t>
    </dgm:pt>
    <dgm:pt modelId="{667C685A-7A0A-469B-B991-C43F640AC7DB}">
      <dgm:prSet custT="1"/>
      <dgm:spPr/>
      <dgm:t>
        <a:bodyPr/>
        <a:lstStyle/>
        <a:p>
          <a:pPr>
            <a:spcBef>
              <a:spcPts val="0"/>
            </a:spcBef>
            <a:spcAft>
              <a:spcPts val="0"/>
            </a:spcAft>
          </a:pPr>
          <a:r>
            <a:rPr lang="tr-TR" sz="1800" dirty="0" err="1"/>
            <a:t>Locatio</a:t>
          </a:r>
          <a:r>
            <a:rPr lang="tr-TR" sz="1800" dirty="0"/>
            <a:t> </a:t>
          </a:r>
          <a:r>
            <a:rPr lang="tr-TR" sz="1800" dirty="0" err="1"/>
            <a:t>Conductio</a:t>
          </a:r>
          <a:r>
            <a:rPr lang="tr-TR" sz="1800" dirty="0"/>
            <a:t> Grubuna Giren Sözleşmeler: Kira sözleşmesi (</a:t>
          </a:r>
          <a:r>
            <a:rPr lang="tr-TR" sz="1800" dirty="0" err="1">
              <a:solidFill>
                <a:schemeClr val="tx2"/>
              </a:solidFill>
            </a:rPr>
            <a:t>Locatio</a:t>
          </a:r>
          <a:r>
            <a:rPr lang="tr-TR" sz="1800" dirty="0">
              <a:solidFill>
                <a:schemeClr val="tx2"/>
              </a:solidFill>
            </a:rPr>
            <a:t> </a:t>
          </a:r>
          <a:r>
            <a:rPr lang="tr-TR" sz="1800" dirty="0" err="1">
              <a:solidFill>
                <a:schemeClr val="tx2"/>
              </a:solidFill>
            </a:rPr>
            <a:t>conductio</a:t>
          </a:r>
          <a:r>
            <a:rPr lang="tr-TR" sz="1800" dirty="0">
              <a:solidFill>
                <a:schemeClr val="tx2"/>
              </a:solidFill>
            </a:rPr>
            <a:t> </a:t>
          </a:r>
          <a:r>
            <a:rPr lang="tr-TR" sz="1800" dirty="0" err="1">
              <a:solidFill>
                <a:schemeClr val="tx2"/>
              </a:solidFill>
            </a:rPr>
            <a:t>rei</a:t>
          </a:r>
          <a:r>
            <a:rPr lang="tr-TR" sz="1800" dirty="0">
              <a:solidFill>
                <a:schemeClr val="tx2"/>
              </a:solidFill>
            </a:rPr>
            <a:t>)</a:t>
          </a:r>
          <a:r>
            <a:rPr lang="tr-TR" sz="1800" dirty="0"/>
            <a:t>, Hizmet sözleşmesi (</a:t>
          </a:r>
          <a:r>
            <a:rPr lang="tr-TR" sz="1800" dirty="0" err="1">
              <a:solidFill>
                <a:schemeClr val="tx2"/>
              </a:solidFill>
            </a:rPr>
            <a:t>Locatio</a:t>
          </a:r>
          <a:r>
            <a:rPr lang="tr-TR" sz="1800" dirty="0">
              <a:solidFill>
                <a:schemeClr val="tx2"/>
              </a:solidFill>
            </a:rPr>
            <a:t> </a:t>
          </a:r>
          <a:r>
            <a:rPr lang="tr-TR" sz="1800" dirty="0" err="1">
              <a:solidFill>
                <a:schemeClr val="tx2"/>
              </a:solidFill>
            </a:rPr>
            <a:t>conductio</a:t>
          </a:r>
          <a:r>
            <a:rPr lang="tr-TR" sz="1800" dirty="0">
              <a:solidFill>
                <a:schemeClr val="tx2"/>
              </a:solidFill>
            </a:rPr>
            <a:t> </a:t>
          </a:r>
          <a:r>
            <a:rPr lang="tr-TR" sz="1800" dirty="0" err="1">
              <a:solidFill>
                <a:schemeClr val="tx2"/>
              </a:solidFill>
            </a:rPr>
            <a:t>operarum</a:t>
          </a:r>
          <a:r>
            <a:rPr lang="tr-TR" sz="1800" dirty="0">
              <a:solidFill>
                <a:schemeClr val="tx2"/>
              </a:solidFill>
            </a:rPr>
            <a:t>) </a:t>
          </a:r>
          <a:r>
            <a:rPr lang="tr-TR" sz="1800" dirty="0"/>
            <a:t>ve İstisna Sözleşmesi (</a:t>
          </a:r>
          <a:r>
            <a:rPr lang="tr-TR" sz="1800" dirty="0" err="1">
              <a:solidFill>
                <a:schemeClr val="tx2"/>
              </a:solidFill>
            </a:rPr>
            <a:t>Locatio</a:t>
          </a:r>
          <a:r>
            <a:rPr lang="tr-TR" sz="1800" dirty="0">
              <a:solidFill>
                <a:schemeClr val="tx2"/>
              </a:solidFill>
            </a:rPr>
            <a:t> </a:t>
          </a:r>
          <a:r>
            <a:rPr lang="tr-TR" sz="1800" dirty="0" err="1">
              <a:solidFill>
                <a:schemeClr val="tx2"/>
              </a:solidFill>
            </a:rPr>
            <a:t>conductio</a:t>
          </a:r>
          <a:r>
            <a:rPr lang="tr-TR" sz="1800" dirty="0">
              <a:solidFill>
                <a:schemeClr val="tx2"/>
              </a:solidFill>
            </a:rPr>
            <a:t> </a:t>
          </a:r>
          <a:r>
            <a:rPr lang="tr-TR" sz="1800" dirty="0" err="1">
              <a:solidFill>
                <a:schemeClr val="tx2"/>
              </a:solidFill>
            </a:rPr>
            <a:t>operis</a:t>
          </a:r>
          <a:r>
            <a:rPr lang="tr-TR" sz="1800" dirty="0">
              <a:solidFill>
                <a:schemeClr val="tx2"/>
              </a:solidFill>
            </a:rPr>
            <a:t>)</a:t>
          </a:r>
          <a:endParaRPr lang="en-US" sz="1800" dirty="0"/>
        </a:p>
      </dgm:t>
    </dgm:pt>
    <dgm:pt modelId="{85241C29-F1BF-438E-BD5C-EE5FB707F0D8}" type="parTrans" cxnId="{9A1814E6-97D0-4CE3-88A3-4AF04482C607}">
      <dgm:prSet/>
      <dgm:spPr/>
      <dgm:t>
        <a:bodyPr/>
        <a:lstStyle/>
        <a:p>
          <a:endParaRPr lang="en-US"/>
        </a:p>
      </dgm:t>
    </dgm:pt>
    <dgm:pt modelId="{80D1E02E-338C-4B89-BE5E-31E80281AFEC}" type="sibTrans" cxnId="{9A1814E6-97D0-4CE3-88A3-4AF04482C607}">
      <dgm:prSet/>
      <dgm:spPr/>
      <dgm:t>
        <a:bodyPr/>
        <a:lstStyle/>
        <a:p>
          <a:endParaRPr lang="en-US"/>
        </a:p>
      </dgm:t>
    </dgm:pt>
    <dgm:pt modelId="{D5D1709B-B83F-4577-9EE5-1A9DA7A1DD02}">
      <dgm:prSet custT="1"/>
      <dgm:spPr/>
      <dgm:t>
        <a:bodyPr/>
        <a:lstStyle/>
        <a:p>
          <a:pPr>
            <a:spcBef>
              <a:spcPts val="0"/>
            </a:spcBef>
            <a:spcAft>
              <a:spcPts val="0"/>
            </a:spcAft>
          </a:pPr>
          <a:r>
            <a:rPr lang="tr-TR" sz="1800" dirty="0"/>
            <a:t>Vekalet Sözleşmesi</a:t>
          </a:r>
          <a:endParaRPr lang="en-US" sz="1800" dirty="0"/>
        </a:p>
      </dgm:t>
    </dgm:pt>
    <dgm:pt modelId="{D481443C-505C-4B0A-BFD3-3F554CCBC841}" type="parTrans" cxnId="{575B549B-FB01-48BC-822E-A6427C2FD34A}">
      <dgm:prSet/>
      <dgm:spPr/>
      <dgm:t>
        <a:bodyPr/>
        <a:lstStyle/>
        <a:p>
          <a:endParaRPr lang="en-US"/>
        </a:p>
      </dgm:t>
    </dgm:pt>
    <dgm:pt modelId="{80AB3B8F-0FB0-4DF3-938E-13784AAF0560}" type="sibTrans" cxnId="{575B549B-FB01-48BC-822E-A6427C2FD34A}">
      <dgm:prSet/>
      <dgm:spPr/>
      <dgm:t>
        <a:bodyPr/>
        <a:lstStyle/>
        <a:p>
          <a:endParaRPr lang="en-US"/>
        </a:p>
      </dgm:t>
    </dgm:pt>
    <dgm:pt modelId="{B2641E68-CDDE-437E-8E5B-EED14301AEE8}">
      <dgm:prSet custT="1"/>
      <dgm:spPr/>
      <dgm:t>
        <a:bodyPr/>
        <a:lstStyle/>
        <a:p>
          <a:pPr>
            <a:spcBef>
              <a:spcPts val="0"/>
            </a:spcBef>
            <a:spcAft>
              <a:spcPts val="0"/>
            </a:spcAft>
          </a:pPr>
          <a:r>
            <a:rPr lang="tr-TR" sz="1800" dirty="0"/>
            <a:t>Şirket Sözleşmesi</a:t>
          </a:r>
          <a:endParaRPr lang="en-US" sz="1800" dirty="0"/>
        </a:p>
      </dgm:t>
    </dgm:pt>
    <dgm:pt modelId="{1FA543DE-0DFB-4BB2-A5F0-8B4C2433EB9A}" type="parTrans" cxnId="{5FD322C2-642E-4B7F-A6A2-09201741EBC1}">
      <dgm:prSet/>
      <dgm:spPr/>
      <dgm:t>
        <a:bodyPr/>
        <a:lstStyle/>
        <a:p>
          <a:endParaRPr lang="tr-TR"/>
        </a:p>
      </dgm:t>
    </dgm:pt>
    <dgm:pt modelId="{FAE920A6-64DD-44AF-9A7E-332202A38778}" type="sibTrans" cxnId="{5FD322C2-642E-4B7F-A6A2-09201741EBC1}">
      <dgm:prSet/>
      <dgm:spPr/>
      <dgm:t>
        <a:bodyPr/>
        <a:lstStyle/>
        <a:p>
          <a:endParaRPr lang="tr-TR"/>
        </a:p>
      </dgm:t>
    </dgm:pt>
    <dgm:pt modelId="{4E320488-7D8B-4192-8634-038C5EAB0866}" type="pres">
      <dgm:prSet presAssocID="{D8925E97-95F5-4A9D-8152-E269EED19DAF}" presName="linear" presStyleCnt="0">
        <dgm:presLayoutVars>
          <dgm:animLvl val="lvl"/>
          <dgm:resizeHandles val="exact"/>
        </dgm:presLayoutVars>
      </dgm:prSet>
      <dgm:spPr/>
    </dgm:pt>
    <dgm:pt modelId="{106DF6CF-56CD-45F4-B87A-AB1870B00BBB}" type="pres">
      <dgm:prSet presAssocID="{626B76A9-C319-4F70-8267-9EFD160D5DD0}" presName="parentText" presStyleLbl="node1" presStyleIdx="0" presStyleCnt="4" custScaleX="100664" custScaleY="120695" custLinFactY="-35617" custLinFactNeighborX="-769" custLinFactNeighborY="-100000">
        <dgm:presLayoutVars>
          <dgm:chMax val="0"/>
          <dgm:bulletEnabled val="1"/>
        </dgm:presLayoutVars>
      </dgm:prSet>
      <dgm:spPr/>
    </dgm:pt>
    <dgm:pt modelId="{01A9AE88-841E-486D-8C74-E29A1A8848D2}" type="pres">
      <dgm:prSet presAssocID="{F540136E-4B54-488C-941B-2DD6CEC7A25F}" presName="spacer" presStyleCnt="0"/>
      <dgm:spPr/>
    </dgm:pt>
    <dgm:pt modelId="{5286906F-6813-4E51-9EEF-D7400B2F0342}" type="pres">
      <dgm:prSet presAssocID="{667C685A-7A0A-469B-B991-C43F640AC7DB}" presName="parentText" presStyleLbl="node1" presStyleIdx="1" presStyleCnt="4" custScaleY="153585">
        <dgm:presLayoutVars>
          <dgm:chMax val="0"/>
          <dgm:bulletEnabled val="1"/>
        </dgm:presLayoutVars>
      </dgm:prSet>
      <dgm:spPr/>
    </dgm:pt>
    <dgm:pt modelId="{72B47AF7-81BD-4D6E-A044-41C9AD4C7777}" type="pres">
      <dgm:prSet presAssocID="{80D1E02E-338C-4B89-BE5E-31E80281AFEC}" presName="spacer" presStyleCnt="0"/>
      <dgm:spPr/>
    </dgm:pt>
    <dgm:pt modelId="{B96B6B86-EA67-4C85-858D-03E9C89B0789}" type="pres">
      <dgm:prSet presAssocID="{B2641E68-CDDE-437E-8E5B-EED14301AEE8}" presName="parentText" presStyleLbl="node1" presStyleIdx="2" presStyleCnt="4" custScaleY="63968" custLinFactNeighborX="-1107" custLinFactNeighborY="20368">
        <dgm:presLayoutVars>
          <dgm:chMax val="0"/>
          <dgm:bulletEnabled val="1"/>
        </dgm:presLayoutVars>
      </dgm:prSet>
      <dgm:spPr/>
    </dgm:pt>
    <dgm:pt modelId="{1C3C94E3-83C7-4B3E-B39B-AF183C151346}" type="pres">
      <dgm:prSet presAssocID="{FAE920A6-64DD-44AF-9A7E-332202A38778}" presName="spacer" presStyleCnt="0"/>
      <dgm:spPr/>
    </dgm:pt>
    <dgm:pt modelId="{BF8F2F09-7F07-4456-8788-777163FE5615}" type="pres">
      <dgm:prSet presAssocID="{D5D1709B-B83F-4577-9EE5-1A9DA7A1DD02}" presName="parentText" presStyleLbl="node1" presStyleIdx="3" presStyleCnt="4" custScaleY="90283" custLinFactY="29854" custLinFactNeighborX="366" custLinFactNeighborY="100000">
        <dgm:presLayoutVars>
          <dgm:chMax val="0"/>
          <dgm:bulletEnabled val="1"/>
        </dgm:presLayoutVars>
      </dgm:prSet>
      <dgm:spPr/>
    </dgm:pt>
  </dgm:ptLst>
  <dgm:cxnLst>
    <dgm:cxn modelId="{E1B45332-6924-4AFE-B9B6-0F9AA921D581}" type="presOf" srcId="{B2641E68-CDDE-437E-8E5B-EED14301AEE8}" destId="{B96B6B86-EA67-4C85-858D-03E9C89B0789}" srcOrd="0" destOrd="0" presId="urn:microsoft.com/office/officeart/2005/8/layout/vList2"/>
    <dgm:cxn modelId="{91C18A6E-4247-4273-83F0-B602E6BBB2F0}" type="presOf" srcId="{D5D1709B-B83F-4577-9EE5-1A9DA7A1DD02}" destId="{BF8F2F09-7F07-4456-8788-777163FE5615}" srcOrd="0" destOrd="0" presId="urn:microsoft.com/office/officeart/2005/8/layout/vList2"/>
    <dgm:cxn modelId="{5ECD184F-D922-47C5-B121-CF6818D05A12}" type="presOf" srcId="{626B76A9-C319-4F70-8267-9EFD160D5DD0}" destId="{106DF6CF-56CD-45F4-B87A-AB1870B00BBB}" srcOrd="0" destOrd="0" presId="urn:microsoft.com/office/officeart/2005/8/layout/vList2"/>
    <dgm:cxn modelId="{5B1F9379-4DB0-418B-8146-0C32F41A8326}" type="presOf" srcId="{D8925E97-95F5-4A9D-8152-E269EED19DAF}" destId="{4E320488-7D8B-4192-8634-038C5EAB0866}" srcOrd="0" destOrd="0" presId="urn:microsoft.com/office/officeart/2005/8/layout/vList2"/>
    <dgm:cxn modelId="{575B549B-FB01-48BC-822E-A6427C2FD34A}" srcId="{D8925E97-95F5-4A9D-8152-E269EED19DAF}" destId="{D5D1709B-B83F-4577-9EE5-1A9DA7A1DD02}" srcOrd="3" destOrd="0" parTransId="{D481443C-505C-4B0A-BFD3-3F554CCBC841}" sibTransId="{80AB3B8F-0FB0-4DF3-938E-13784AAF0560}"/>
    <dgm:cxn modelId="{160C6EAD-B6C6-4437-A611-42EE0FCA6F04}" srcId="{D8925E97-95F5-4A9D-8152-E269EED19DAF}" destId="{626B76A9-C319-4F70-8267-9EFD160D5DD0}" srcOrd="0" destOrd="0" parTransId="{7E0D3C92-E459-4D98-BE28-F13FE170D69C}" sibTransId="{F540136E-4B54-488C-941B-2DD6CEC7A25F}"/>
    <dgm:cxn modelId="{5FD322C2-642E-4B7F-A6A2-09201741EBC1}" srcId="{D8925E97-95F5-4A9D-8152-E269EED19DAF}" destId="{B2641E68-CDDE-437E-8E5B-EED14301AEE8}" srcOrd="2" destOrd="0" parTransId="{1FA543DE-0DFB-4BB2-A5F0-8B4C2433EB9A}" sibTransId="{FAE920A6-64DD-44AF-9A7E-332202A38778}"/>
    <dgm:cxn modelId="{9A1814E6-97D0-4CE3-88A3-4AF04482C607}" srcId="{D8925E97-95F5-4A9D-8152-E269EED19DAF}" destId="{667C685A-7A0A-469B-B991-C43F640AC7DB}" srcOrd="1" destOrd="0" parTransId="{85241C29-F1BF-438E-BD5C-EE5FB707F0D8}" sibTransId="{80D1E02E-338C-4B89-BE5E-31E80281AFEC}"/>
    <dgm:cxn modelId="{40A6D2E7-E3B8-461E-BBC4-3C290259D040}" type="presOf" srcId="{667C685A-7A0A-469B-B991-C43F640AC7DB}" destId="{5286906F-6813-4E51-9EEF-D7400B2F0342}" srcOrd="0" destOrd="0" presId="urn:microsoft.com/office/officeart/2005/8/layout/vList2"/>
    <dgm:cxn modelId="{AC0E9492-CA3B-448D-AA31-F5F51F4147C7}" type="presParOf" srcId="{4E320488-7D8B-4192-8634-038C5EAB0866}" destId="{106DF6CF-56CD-45F4-B87A-AB1870B00BBB}" srcOrd="0" destOrd="0" presId="urn:microsoft.com/office/officeart/2005/8/layout/vList2"/>
    <dgm:cxn modelId="{80105BBF-5CC2-46AF-BA2F-33A484BDE5B7}" type="presParOf" srcId="{4E320488-7D8B-4192-8634-038C5EAB0866}" destId="{01A9AE88-841E-486D-8C74-E29A1A8848D2}" srcOrd="1" destOrd="0" presId="urn:microsoft.com/office/officeart/2005/8/layout/vList2"/>
    <dgm:cxn modelId="{4F6AA707-5579-4D89-B48D-66C8AD0AE80D}" type="presParOf" srcId="{4E320488-7D8B-4192-8634-038C5EAB0866}" destId="{5286906F-6813-4E51-9EEF-D7400B2F0342}" srcOrd="2" destOrd="0" presId="urn:microsoft.com/office/officeart/2005/8/layout/vList2"/>
    <dgm:cxn modelId="{735A3DD3-09F1-40B5-9221-04B94B167E4F}" type="presParOf" srcId="{4E320488-7D8B-4192-8634-038C5EAB0866}" destId="{72B47AF7-81BD-4D6E-A044-41C9AD4C7777}" srcOrd="3" destOrd="0" presId="urn:microsoft.com/office/officeart/2005/8/layout/vList2"/>
    <dgm:cxn modelId="{8FCBD9B5-CF0D-46C7-A3FD-F96E4AB13196}" type="presParOf" srcId="{4E320488-7D8B-4192-8634-038C5EAB0866}" destId="{B96B6B86-EA67-4C85-858D-03E9C89B0789}" srcOrd="4" destOrd="0" presId="urn:microsoft.com/office/officeart/2005/8/layout/vList2"/>
    <dgm:cxn modelId="{BD7FC5A7-E765-4138-8C3C-D8A29ACB1AA5}" type="presParOf" srcId="{4E320488-7D8B-4192-8634-038C5EAB0866}" destId="{1C3C94E3-83C7-4B3E-B39B-AF183C151346}" srcOrd="5" destOrd="0" presId="urn:microsoft.com/office/officeart/2005/8/layout/vList2"/>
    <dgm:cxn modelId="{C39172C4-0629-4D11-AA72-5C06A5B89D86}" type="presParOf" srcId="{4E320488-7D8B-4192-8634-038C5EAB0866}" destId="{BF8F2F09-7F07-4456-8788-777163FE561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1800" b="1" i="1" kern="1200" dirty="0" err="1">
              <a:solidFill>
                <a:schemeClr val="tx2"/>
              </a:solidFill>
            </a:rPr>
            <a:t>Digesta</a:t>
          </a:r>
          <a:r>
            <a:rPr lang="tr-TR" sz="1800" b="1" i="1" kern="1200" dirty="0">
              <a:solidFill>
                <a:schemeClr val="tx2"/>
              </a:solidFill>
            </a:rPr>
            <a:t> 19.1.1.1 (</a:t>
          </a:r>
          <a:r>
            <a:rPr lang="tr-TR" sz="1800" b="1" i="1" kern="1200" dirty="0" err="1">
              <a:solidFill>
                <a:schemeClr val="tx2"/>
              </a:solidFill>
            </a:rPr>
            <a:t>Ulpianus</a:t>
          </a:r>
          <a:r>
            <a:rPr lang="tr-TR" sz="1800" b="1" i="1" kern="1200" dirty="0">
              <a:solidFill>
                <a:schemeClr val="tx2"/>
              </a:solidFill>
            </a:rPr>
            <a:t>):</a:t>
          </a:r>
          <a:r>
            <a:rPr lang="tr-TR" sz="1800" i="1" kern="1200" dirty="0">
              <a:solidFill>
                <a:schemeClr val="tx2"/>
              </a:solidFill>
            </a:rPr>
            <a:t> “Satıcı, malın irtifak hakkı konusu olduğunu biliyor ve gerçeği gizliyorsa, alıcının durumdan haberdar olmaması koşuluyla, satış sözleşmesinden doğan dava ile sorumlu tutulur. Çünkü </a:t>
          </a:r>
          <a:r>
            <a:rPr lang="tr-TR" sz="1800" i="1" kern="1200" dirty="0" err="1">
              <a:solidFill>
                <a:schemeClr val="tx2"/>
              </a:solidFill>
            </a:rPr>
            <a:t>iyiniyete</a:t>
          </a:r>
          <a:r>
            <a:rPr lang="tr-TR" sz="1800" i="1" kern="1200" dirty="0">
              <a:solidFill>
                <a:schemeClr val="tx2"/>
              </a:solidFill>
            </a:rPr>
            <a:t> aykırı her davranış satış sözleşmesinden doğan davaya konu olur…”</a:t>
          </a:r>
          <a:endParaRPr lang="tr-TR" sz="1800" b="1" i="1" kern="1200" dirty="0">
            <a:solidFill>
              <a:schemeClr val="tx2"/>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096315" custLinFactNeighborX="810" custLinFactNeighborY="-40833">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925E97-95F5-4A9D-8152-E269EED19DA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626B76A9-C319-4F70-8267-9EFD160D5DD0}">
      <dgm:prSet custT="1"/>
      <dgm:spPr/>
      <dgm:t>
        <a:bodyPr/>
        <a:lstStyle/>
        <a:p>
          <a:pPr>
            <a:spcBef>
              <a:spcPts val="600"/>
            </a:spcBef>
            <a:spcAft>
              <a:spcPts val="600"/>
            </a:spcAft>
          </a:pPr>
          <a:r>
            <a:rPr lang="tr-TR" sz="1700" dirty="0" err="1">
              <a:solidFill>
                <a:schemeClr val="tx2"/>
              </a:solidFill>
            </a:rPr>
            <a:t>Emptio</a:t>
          </a:r>
          <a:r>
            <a:rPr lang="tr-TR" sz="1700" dirty="0">
              <a:solidFill>
                <a:schemeClr val="tx2"/>
              </a:solidFill>
            </a:rPr>
            <a:t>=alış</a:t>
          </a:r>
          <a:endParaRPr lang="en-US" sz="1700" dirty="0"/>
        </a:p>
      </dgm:t>
    </dgm:pt>
    <dgm:pt modelId="{7E0D3C92-E459-4D98-BE28-F13FE170D69C}" type="parTrans" cxnId="{160C6EAD-B6C6-4437-A611-42EE0FCA6F04}">
      <dgm:prSet/>
      <dgm:spPr/>
      <dgm:t>
        <a:bodyPr/>
        <a:lstStyle/>
        <a:p>
          <a:endParaRPr lang="en-US"/>
        </a:p>
      </dgm:t>
    </dgm:pt>
    <dgm:pt modelId="{F540136E-4B54-488C-941B-2DD6CEC7A25F}" type="sibTrans" cxnId="{160C6EAD-B6C6-4437-A611-42EE0FCA6F04}">
      <dgm:prSet/>
      <dgm:spPr/>
      <dgm:t>
        <a:bodyPr/>
        <a:lstStyle/>
        <a:p>
          <a:endParaRPr lang="en-US"/>
        </a:p>
      </dgm:t>
    </dgm:pt>
    <dgm:pt modelId="{667C685A-7A0A-469B-B991-C43F640AC7DB}">
      <dgm:prSet custT="1"/>
      <dgm:spPr/>
      <dgm:t>
        <a:bodyPr/>
        <a:lstStyle/>
        <a:p>
          <a:pPr>
            <a:spcBef>
              <a:spcPts val="600"/>
            </a:spcBef>
            <a:spcAft>
              <a:spcPts val="600"/>
            </a:spcAft>
          </a:pPr>
          <a:r>
            <a:rPr lang="tr-TR" sz="1700">
              <a:solidFill>
                <a:schemeClr val="tx2"/>
              </a:solidFill>
            </a:rPr>
            <a:t>Venditio=satış</a:t>
          </a:r>
          <a:endParaRPr lang="en-US" sz="1700" dirty="0"/>
        </a:p>
      </dgm:t>
    </dgm:pt>
    <dgm:pt modelId="{85241C29-F1BF-438E-BD5C-EE5FB707F0D8}" type="parTrans" cxnId="{9A1814E6-97D0-4CE3-88A3-4AF04482C607}">
      <dgm:prSet/>
      <dgm:spPr/>
      <dgm:t>
        <a:bodyPr/>
        <a:lstStyle/>
        <a:p>
          <a:endParaRPr lang="en-US"/>
        </a:p>
      </dgm:t>
    </dgm:pt>
    <dgm:pt modelId="{80D1E02E-338C-4B89-BE5E-31E80281AFEC}" type="sibTrans" cxnId="{9A1814E6-97D0-4CE3-88A3-4AF04482C607}">
      <dgm:prSet/>
      <dgm:spPr/>
      <dgm:t>
        <a:bodyPr/>
        <a:lstStyle/>
        <a:p>
          <a:endParaRPr lang="en-US"/>
        </a:p>
      </dgm:t>
    </dgm:pt>
    <dgm:pt modelId="{FE5B6882-DECE-473E-A9A1-3E46C13A0E36}">
      <dgm:prSet custT="1"/>
      <dgm:spPr/>
      <dgm:t>
        <a:bodyPr/>
        <a:lstStyle/>
        <a:p>
          <a:pPr>
            <a:spcBef>
              <a:spcPts val="600"/>
            </a:spcBef>
            <a:spcAft>
              <a:spcPts val="600"/>
            </a:spcAft>
          </a:pPr>
          <a:r>
            <a:rPr lang="tr-TR" sz="1700" dirty="0" err="1">
              <a:solidFill>
                <a:schemeClr val="tx2"/>
              </a:solidFill>
            </a:rPr>
            <a:t>Mancipatio</a:t>
          </a:r>
          <a:r>
            <a:rPr lang="tr-TR" sz="1700" dirty="0">
              <a:solidFill>
                <a:schemeClr val="tx2"/>
              </a:solidFill>
            </a:rPr>
            <a:t>=peşin satış</a:t>
          </a:r>
          <a:endParaRPr lang="en-US" sz="1700" dirty="0"/>
        </a:p>
      </dgm:t>
    </dgm:pt>
    <dgm:pt modelId="{4E7708FC-F776-465A-829E-6F336919D96E}" type="parTrans" cxnId="{DAB95E03-FEB3-4E7F-A527-2942B7308A09}">
      <dgm:prSet/>
      <dgm:spPr/>
      <dgm:t>
        <a:bodyPr/>
        <a:lstStyle/>
        <a:p>
          <a:endParaRPr lang="tr-TR"/>
        </a:p>
      </dgm:t>
    </dgm:pt>
    <dgm:pt modelId="{AE6D53E8-39EC-4791-8718-883DA3102CCB}" type="sibTrans" cxnId="{DAB95E03-FEB3-4E7F-A527-2942B7308A09}">
      <dgm:prSet/>
      <dgm:spPr/>
      <dgm:t>
        <a:bodyPr/>
        <a:lstStyle/>
        <a:p>
          <a:endParaRPr lang="tr-TR"/>
        </a:p>
      </dgm:t>
    </dgm:pt>
    <dgm:pt modelId="{A63324E4-A0C0-496D-B58C-9FAE55AA431E}">
      <dgm:prSet custT="1"/>
      <dgm:spPr/>
      <dgm:t>
        <a:bodyPr/>
        <a:lstStyle/>
        <a:p>
          <a:pPr>
            <a:spcBef>
              <a:spcPts val="600"/>
            </a:spcBef>
            <a:spcAft>
              <a:spcPts val="600"/>
            </a:spcAft>
          </a:pPr>
          <a:r>
            <a:rPr lang="tr-TR" sz="1700" dirty="0">
              <a:solidFill>
                <a:schemeClr val="tx2"/>
              </a:solidFill>
            </a:rPr>
            <a:t>M.Ö. 2.yy.dan itibaren </a:t>
          </a:r>
          <a:r>
            <a:rPr lang="tr-TR" sz="1700" dirty="0" err="1">
              <a:solidFill>
                <a:schemeClr val="tx2"/>
              </a:solidFill>
            </a:rPr>
            <a:t>consensus’un</a:t>
          </a:r>
          <a:r>
            <a:rPr lang="tr-TR" sz="1700" dirty="0">
              <a:solidFill>
                <a:schemeClr val="tx2"/>
              </a:solidFill>
            </a:rPr>
            <a:t> yeterli olduğu </a:t>
          </a:r>
          <a:r>
            <a:rPr lang="tr-TR" sz="1700" dirty="0" err="1">
              <a:solidFill>
                <a:schemeClr val="tx2"/>
              </a:solidFill>
            </a:rPr>
            <a:t>rızai</a:t>
          </a:r>
          <a:r>
            <a:rPr lang="tr-TR" sz="1700" dirty="0">
              <a:solidFill>
                <a:schemeClr val="tx2"/>
              </a:solidFill>
            </a:rPr>
            <a:t> satış hukuk hayatında yer alıyor</a:t>
          </a:r>
          <a:endParaRPr lang="en-US" sz="1700" dirty="0"/>
        </a:p>
      </dgm:t>
    </dgm:pt>
    <dgm:pt modelId="{3FC7D363-B52D-4DA4-81B5-A12DA635EAAD}" type="parTrans" cxnId="{DE05FBC5-0322-4749-B30E-C315D556F0B9}">
      <dgm:prSet/>
      <dgm:spPr/>
      <dgm:t>
        <a:bodyPr/>
        <a:lstStyle/>
        <a:p>
          <a:endParaRPr lang="tr-TR"/>
        </a:p>
      </dgm:t>
    </dgm:pt>
    <dgm:pt modelId="{7BA7F435-E93D-44B1-9082-7A7915B1A457}" type="sibTrans" cxnId="{DE05FBC5-0322-4749-B30E-C315D556F0B9}">
      <dgm:prSet/>
      <dgm:spPr/>
      <dgm:t>
        <a:bodyPr/>
        <a:lstStyle/>
        <a:p>
          <a:endParaRPr lang="tr-TR"/>
        </a:p>
      </dgm:t>
    </dgm:pt>
    <dgm:pt modelId="{6C401FF8-53CF-4402-AAD1-BD47C83BF9DE}">
      <dgm:prSet custT="1"/>
      <dgm:spPr/>
      <dgm:t>
        <a:bodyPr/>
        <a:lstStyle/>
        <a:p>
          <a:pPr>
            <a:spcBef>
              <a:spcPts val="600"/>
            </a:spcBef>
            <a:spcAft>
              <a:spcPts val="600"/>
            </a:spcAft>
          </a:pPr>
          <a:r>
            <a:rPr lang="tr-TR" sz="1700" dirty="0" err="1">
              <a:solidFill>
                <a:schemeClr val="tx2"/>
              </a:solidFill>
            </a:rPr>
            <a:t>Mancipatio</a:t>
          </a:r>
          <a:r>
            <a:rPr lang="tr-TR" sz="1700" dirty="0">
              <a:solidFill>
                <a:schemeClr val="tx2"/>
              </a:solidFill>
            </a:rPr>
            <a:t> </a:t>
          </a:r>
          <a:r>
            <a:rPr lang="tr-TR" sz="1700" dirty="0" err="1">
              <a:solidFill>
                <a:schemeClr val="tx2"/>
              </a:solidFill>
            </a:rPr>
            <a:t>res</a:t>
          </a:r>
          <a:r>
            <a:rPr lang="tr-TR" sz="1700" dirty="0">
              <a:solidFill>
                <a:schemeClr val="tx2"/>
              </a:solidFill>
            </a:rPr>
            <a:t> </a:t>
          </a:r>
          <a:r>
            <a:rPr lang="tr-TR" sz="1700" dirty="0" err="1">
              <a:solidFill>
                <a:schemeClr val="tx2"/>
              </a:solidFill>
            </a:rPr>
            <a:t>mancipi’lerin</a:t>
          </a:r>
          <a:r>
            <a:rPr lang="tr-TR" sz="1700" dirty="0">
              <a:solidFill>
                <a:schemeClr val="tx2"/>
              </a:solidFill>
            </a:rPr>
            <a:t> mülkiyeti nakil işlemi halini alıyor</a:t>
          </a:r>
          <a:endParaRPr lang="en-US" sz="1700" dirty="0"/>
        </a:p>
      </dgm:t>
    </dgm:pt>
    <dgm:pt modelId="{BF5353D2-443C-4589-AE6B-381B7A8331FC}" type="parTrans" cxnId="{ABAB0044-DEF9-49FB-B7BE-E6A85C688E74}">
      <dgm:prSet/>
      <dgm:spPr/>
      <dgm:t>
        <a:bodyPr/>
        <a:lstStyle/>
        <a:p>
          <a:endParaRPr lang="tr-TR"/>
        </a:p>
      </dgm:t>
    </dgm:pt>
    <dgm:pt modelId="{590BD415-7926-4428-A571-6E61B1E368C7}" type="sibTrans" cxnId="{ABAB0044-DEF9-49FB-B7BE-E6A85C688E74}">
      <dgm:prSet/>
      <dgm:spPr/>
      <dgm:t>
        <a:bodyPr/>
        <a:lstStyle/>
        <a:p>
          <a:endParaRPr lang="tr-TR"/>
        </a:p>
      </dgm:t>
    </dgm:pt>
    <dgm:pt modelId="{4E320488-7D8B-4192-8634-038C5EAB0866}" type="pres">
      <dgm:prSet presAssocID="{D8925E97-95F5-4A9D-8152-E269EED19DAF}" presName="linear" presStyleCnt="0">
        <dgm:presLayoutVars>
          <dgm:animLvl val="lvl"/>
          <dgm:resizeHandles val="exact"/>
        </dgm:presLayoutVars>
      </dgm:prSet>
      <dgm:spPr/>
    </dgm:pt>
    <dgm:pt modelId="{106DF6CF-56CD-45F4-B87A-AB1870B00BBB}" type="pres">
      <dgm:prSet presAssocID="{626B76A9-C319-4F70-8267-9EFD160D5DD0}" presName="parentText" presStyleLbl="node1" presStyleIdx="0" presStyleCnt="5">
        <dgm:presLayoutVars>
          <dgm:chMax val="0"/>
          <dgm:bulletEnabled val="1"/>
        </dgm:presLayoutVars>
      </dgm:prSet>
      <dgm:spPr/>
    </dgm:pt>
    <dgm:pt modelId="{01A9AE88-841E-486D-8C74-E29A1A8848D2}" type="pres">
      <dgm:prSet presAssocID="{F540136E-4B54-488C-941B-2DD6CEC7A25F}" presName="spacer" presStyleCnt="0"/>
      <dgm:spPr/>
    </dgm:pt>
    <dgm:pt modelId="{5286906F-6813-4E51-9EEF-D7400B2F0342}" type="pres">
      <dgm:prSet presAssocID="{667C685A-7A0A-469B-B991-C43F640AC7DB}" presName="parentText" presStyleLbl="node1" presStyleIdx="1" presStyleCnt="5" custScaleY="139091">
        <dgm:presLayoutVars>
          <dgm:chMax val="0"/>
          <dgm:bulletEnabled val="1"/>
        </dgm:presLayoutVars>
      </dgm:prSet>
      <dgm:spPr/>
    </dgm:pt>
    <dgm:pt modelId="{72B47AF7-81BD-4D6E-A044-41C9AD4C7777}" type="pres">
      <dgm:prSet presAssocID="{80D1E02E-338C-4B89-BE5E-31E80281AFEC}" presName="spacer" presStyleCnt="0"/>
      <dgm:spPr/>
    </dgm:pt>
    <dgm:pt modelId="{9808D2EC-D155-4CD4-AB65-FBEBF0CE4F7A}" type="pres">
      <dgm:prSet presAssocID="{FE5B6882-DECE-473E-A9A1-3E46C13A0E36}" presName="parentText" presStyleLbl="node1" presStyleIdx="2" presStyleCnt="5">
        <dgm:presLayoutVars>
          <dgm:chMax val="0"/>
          <dgm:bulletEnabled val="1"/>
        </dgm:presLayoutVars>
      </dgm:prSet>
      <dgm:spPr/>
    </dgm:pt>
    <dgm:pt modelId="{9180BFB2-6A39-4DFF-A6BD-40DF0269FD30}" type="pres">
      <dgm:prSet presAssocID="{AE6D53E8-39EC-4791-8718-883DA3102CCB}" presName="spacer" presStyleCnt="0"/>
      <dgm:spPr/>
    </dgm:pt>
    <dgm:pt modelId="{2AAA1E34-6A55-4F13-996F-82C98E3F0B4D}" type="pres">
      <dgm:prSet presAssocID="{A63324E4-A0C0-496D-B58C-9FAE55AA431E}" presName="parentText" presStyleLbl="node1" presStyleIdx="3" presStyleCnt="5">
        <dgm:presLayoutVars>
          <dgm:chMax val="0"/>
          <dgm:bulletEnabled val="1"/>
        </dgm:presLayoutVars>
      </dgm:prSet>
      <dgm:spPr/>
    </dgm:pt>
    <dgm:pt modelId="{DF7856A7-3C78-4138-B1F2-8A1951222775}" type="pres">
      <dgm:prSet presAssocID="{7BA7F435-E93D-44B1-9082-7A7915B1A457}" presName="spacer" presStyleCnt="0"/>
      <dgm:spPr/>
    </dgm:pt>
    <dgm:pt modelId="{EA232B8E-BDAE-426D-9F55-9E9EE66161D7}" type="pres">
      <dgm:prSet presAssocID="{6C401FF8-53CF-4402-AAD1-BD47C83BF9DE}" presName="parentText" presStyleLbl="node1" presStyleIdx="4" presStyleCnt="5">
        <dgm:presLayoutVars>
          <dgm:chMax val="0"/>
          <dgm:bulletEnabled val="1"/>
        </dgm:presLayoutVars>
      </dgm:prSet>
      <dgm:spPr/>
    </dgm:pt>
  </dgm:ptLst>
  <dgm:cxnLst>
    <dgm:cxn modelId="{DAB95E03-FEB3-4E7F-A527-2942B7308A09}" srcId="{D8925E97-95F5-4A9D-8152-E269EED19DAF}" destId="{FE5B6882-DECE-473E-A9A1-3E46C13A0E36}" srcOrd="2" destOrd="0" parTransId="{4E7708FC-F776-465A-829E-6F336919D96E}" sibTransId="{AE6D53E8-39EC-4791-8718-883DA3102CCB}"/>
    <dgm:cxn modelId="{ABAB0044-DEF9-49FB-B7BE-E6A85C688E74}" srcId="{D8925E97-95F5-4A9D-8152-E269EED19DAF}" destId="{6C401FF8-53CF-4402-AAD1-BD47C83BF9DE}" srcOrd="4" destOrd="0" parTransId="{BF5353D2-443C-4589-AE6B-381B7A8331FC}" sibTransId="{590BD415-7926-4428-A571-6E61B1E368C7}"/>
    <dgm:cxn modelId="{5ECD184F-D922-47C5-B121-CF6818D05A12}" type="presOf" srcId="{626B76A9-C319-4F70-8267-9EFD160D5DD0}" destId="{106DF6CF-56CD-45F4-B87A-AB1870B00BBB}" srcOrd="0" destOrd="0" presId="urn:microsoft.com/office/officeart/2005/8/layout/vList2"/>
    <dgm:cxn modelId="{637A2C71-27DD-4666-A69F-D02FF9198C45}" type="presOf" srcId="{FE5B6882-DECE-473E-A9A1-3E46C13A0E36}" destId="{9808D2EC-D155-4CD4-AB65-FBEBF0CE4F7A}" srcOrd="0" destOrd="0" presId="urn:microsoft.com/office/officeart/2005/8/layout/vList2"/>
    <dgm:cxn modelId="{5B1F9379-4DB0-418B-8146-0C32F41A8326}" type="presOf" srcId="{D8925E97-95F5-4A9D-8152-E269EED19DAF}" destId="{4E320488-7D8B-4192-8634-038C5EAB0866}" srcOrd="0" destOrd="0" presId="urn:microsoft.com/office/officeart/2005/8/layout/vList2"/>
    <dgm:cxn modelId="{160C6EAD-B6C6-4437-A611-42EE0FCA6F04}" srcId="{D8925E97-95F5-4A9D-8152-E269EED19DAF}" destId="{626B76A9-C319-4F70-8267-9EFD160D5DD0}" srcOrd="0" destOrd="0" parTransId="{7E0D3C92-E459-4D98-BE28-F13FE170D69C}" sibTransId="{F540136E-4B54-488C-941B-2DD6CEC7A25F}"/>
    <dgm:cxn modelId="{6FA298B1-EA5D-4E50-A0D1-57E5FA211DD3}" type="presOf" srcId="{A63324E4-A0C0-496D-B58C-9FAE55AA431E}" destId="{2AAA1E34-6A55-4F13-996F-82C98E3F0B4D}" srcOrd="0" destOrd="0" presId="urn:microsoft.com/office/officeart/2005/8/layout/vList2"/>
    <dgm:cxn modelId="{DE05FBC5-0322-4749-B30E-C315D556F0B9}" srcId="{D8925E97-95F5-4A9D-8152-E269EED19DAF}" destId="{A63324E4-A0C0-496D-B58C-9FAE55AA431E}" srcOrd="3" destOrd="0" parTransId="{3FC7D363-B52D-4DA4-81B5-A12DA635EAAD}" sibTransId="{7BA7F435-E93D-44B1-9082-7A7915B1A457}"/>
    <dgm:cxn modelId="{9A1814E6-97D0-4CE3-88A3-4AF04482C607}" srcId="{D8925E97-95F5-4A9D-8152-E269EED19DAF}" destId="{667C685A-7A0A-469B-B991-C43F640AC7DB}" srcOrd="1" destOrd="0" parTransId="{85241C29-F1BF-438E-BD5C-EE5FB707F0D8}" sibTransId="{80D1E02E-338C-4B89-BE5E-31E80281AFEC}"/>
    <dgm:cxn modelId="{40A6D2E7-E3B8-461E-BBC4-3C290259D040}" type="presOf" srcId="{667C685A-7A0A-469B-B991-C43F640AC7DB}" destId="{5286906F-6813-4E51-9EEF-D7400B2F0342}" srcOrd="0" destOrd="0" presId="urn:microsoft.com/office/officeart/2005/8/layout/vList2"/>
    <dgm:cxn modelId="{69EF27FA-44B3-42E5-9942-2691D6646C50}" type="presOf" srcId="{6C401FF8-53CF-4402-AAD1-BD47C83BF9DE}" destId="{EA232B8E-BDAE-426D-9F55-9E9EE66161D7}" srcOrd="0" destOrd="0" presId="urn:microsoft.com/office/officeart/2005/8/layout/vList2"/>
    <dgm:cxn modelId="{AC0E9492-CA3B-448D-AA31-F5F51F4147C7}" type="presParOf" srcId="{4E320488-7D8B-4192-8634-038C5EAB0866}" destId="{106DF6CF-56CD-45F4-B87A-AB1870B00BBB}" srcOrd="0" destOrd="0" presId="urn:microsoft.com/office/officeart/2005/8/layout/vList2"/>
    <dgm:cxn modelId="{80105BBF-5CC2-46AF-BA2F-33A484BDE5B7}" type="presParOf" srcId="{4E320488-7D8B-4192-8634-038C5EAB0866}" destId="{01A9AE88-841E-486D-8C74-E29A1A8848D2}" srcOrd="1" destOrd="0" presId="urn:microsoft.com/office/officeart/2005/8/layout/vList2"/>
    <dgm:cxn modelId="{4F6AA707-5579-4D89-B48D-66C8AD0AE80D}" type="presParOf" srcId="{4E320488-7D8B-4192-8634-038C5EAB0866}" destId="{5286906F-6813-4E51-9EEF-D7400B2F0342}" srcOrd="2" destOrd="0" presId="urn:microsoft.com/office/officeart/2005/8/layout/vList2"/>
    <dgm:cxn modelId="{735A3DD3-09F1-40B5-9221-04B94B167E4F}" type="presParOf" srcId="{4E320488-7D8B-4192-8634-038C5EAB0866}" destId="{72B47AF7-81BD-4D6E-A044-41C9AD4C7777}" srcOrd="3" destOrd="0" presId="urn:microsoft.com/office/officeart/2005/8/layout/vList2"/>
    <dgm:cxn modelId="{26E7CF5F-B847-4925-A059-0EDFC1926393}" type="presParOf" srcId="{4E320488-7D8B-4192-8634-038C5EAB0866}" destId="{9808D2EC-D155-4CD4-AB65-FBEBF0CE4F7A}" srcOrd="4" destOrd="0" presId="urn:microsoft.com/office/officeart/2005/8/layout/vList2"/>
    <dgm:cxn modelId="{DB7B0CFD-AFED-4696-9970-1873628301CB}" type="presParOf" srcId="{4E320488-7D8B-4192-8634-038C5EAB0866}" destId="{9180BFB2-6A39-4DFF-A6BD-40DF0269FD30}" srcOrd="5" destOrd="0" presId="urn:microsoft.com/office/officeart/2005/8/layout/vList2"/>
    <dgm:cxn modelId="{36FAF3B9-2070-413A-9A47-12CEB685549D}" type="presParOf" srcId="{4E320488-7D8B-4192-8634-038C5EAB0866}" destId="{2AAA1E34-6A55-4F13-996F-82C98E3F0B4D}" srcOrd="6" destOrd="0" presId="urn:microsoft.com/office/officeart/2005/8/layout/vList2"/>
    <dgm:cxn modelId="{E009AA6C-F401-4338-9360-52D9A6FB8628}" type="presParOf" srcId="{4E320488-7D8B-4192-8634-038C5EAB0866}" destId="{DF7856A7-3C78-4138-B1F2-8A1951222775}" srcOrd="7" destOrd="0" presId="urn:microsoft.com/office/officeart/2005/8/layout/vList2"/>
    <dgm:cxn modelId="{BB213FA4-C035-4F55-B006-D6ABB14C9E69}" type="presParOf" srcId="{4E320488-7D8B-4192-8634-038C5EAB0866}" destId="{EA232B8E-BDAE-426D-9F55-9E9EE66161D7}"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925E97-95F5-4A9D-8152-E269EED19DA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626B76A9-C319-4F70-8267-9EFD160D5DD0}">
      <dgm:prSet custT="1"/>
      <dgm:spPr/>
      <dgm:t>
        <a:bodyPr/>
        <a:lstStyle/>
        <a:p>
          <a:pPr>
            <a:spcBef>
              <a:spcPts val="600"/>
            </a:spcBef>
            <a:spcAft>
              <a:spcPts val="600"/>
            </a:spcAft>
          </a:pPr>
          <a:r>
            <a:rPr lang="tr-TR" sz="1700" dirty="0">
              <a:solidFill>
                <a:schemeClr val="tx2"/>
              </a:solidFill>
            </a:rPr>
            <a:t>Para ile malın değiş-tokuşunu hedeflemekte</a:t>
          </a:r>
          <a:endParaRPr lang="en-US" sz="1700" dirty="0"/>
        </a:p>
      </dgm:t>
    </dgm:pt>
    <dgm:pt modelId="{7E0D3C92-E459-4D98-BE28-F13FE170D69C}" type="parTrans" cxnId="{160C6EAD-B6C6-4437-A611-42EE0FCA6F04}">
      <dgm:prSet/>
      <dgm:spPr/>
      <dgm:t>
        <a:bodyPr/>
        <a:lstStyle/>
        <a:p>
          <a:endParaRPr lang="en-US"/>
        </a:p>
      </dgm:t>
    </dgm:pt>
    <dgm:pt modelId="{F540136E-4B54-488C-941B-2DD6CEC7A25F}" type="sibTrans" cxnId="{160C6EAD-B6C6-4437-A611-42EE0FCA6F04}">
      <dgm:prSet/>
      <dgm:spPr/>
      <dgm:t>
        <a:bodyPr/>
        <a:lstStyle/>
        <a:p>
          <a:endParaRPr lang="en-US"/>
        </a:p>
      </dgm:t>
    </dgm:pt>
    <dgm:pt modelId="{667C685A-7A0A-469B-B991-C43F640AC7DB}">
      <dgm:prSet custT="1"/>
      <dgm:spPr/>
      <dgm:t>
        <a:bodyPr/>
        <a:lstStyle/>
        <a:p>
          <a:pPr>
            <a:spcBef>
              <a:spcPts val="600"/>
            </a:spcBef>
            <a:spcAft>
              <a:spcPts val="600"/>
            </a:spcAft>
          </a:pPr>
          <a:r>
            <a:rPr lang="tr-TR" sz="1700" dirty="0" err="1">
              <a:solidFill>
                <a:schemeClr val="tx2"/>
              </a:solidFill>
            </a:rPr>
            <a:t>Rızai</a:t>
          </a:r>
          <a:r>
            <a:rPr lang="tr-TR" sz="1700" dirty="0">
              <a:solidFill>
                <a:schemeClr val="tx2"/>
              </a:solidFill>
            </a:rPr>
            <a:t> sözleşme</a:t>
          </a:r>
          <a:endParaRPr lang="en-US" sz="1700" dirty="0"/>
        </a:p>
      </dgm:t>
    </dgm:pt>
    <dgm:pt modelId="{85241C29-F1BF-438E-BD5C-EE5FB707F0D8}" type="parTrans" cxnId="{9A1814E6-97D0-4CE3-88A3-4AF04482C607}">
      <dgm:prSet/>
      <dgm:spPr/>
      <dgm:t>
        <a:bodyPr/>
        <a:lstStyle/>
        <a:p>
          <a:endParaRPr lang="en-US"/>
        </a:p>
      </dgm:t>
    </dgm:pt>
    <dgm:pt modelId="{80D1E02E-338C-4B89-BE5E-31E80281AFEC}" type="sibTrans" cxnId="{9A1814E6-97D0-4CE3-88A3-4AF04482C607}">
      <dgm:prSet/>
      <dgm:spPr/>
      <dgm:t>
        <a:bodyPr/>
        <a:lstStyle/>
        <a:p>
          <a:endParaRPr lang="en-US"/>
        </a:p>
      </dgm:t>
    </dgm:pt>
    <dgm:pt modelId="{39425D59-AE7E-42A3-B84A-8BF20C8237D8}">
      <dgm:prSet custT="1"/>
      <dgm:spPr/>
      <dgm:t>
        <a:bodyPr/>
        <a:lstStyle/>
        <a:p>
          <a:pPr>
            <a:spcBef>
              <a:spcPts val="600"/>
            </a:spcBef>
            <a:spcAft>
              <a:spcPts val="600"/>
            </a:spcAft>
          </a:pPr>
          <a:r>
            <a:rPr lang="tr-TR" sz="1700" dirty="0" err="1">
              <a:solidFill>
                <a:schemeClr val="tx2"/>
              </a:solidFill>
            </a:rPr>
            <a:t>Sinallagmatik</a:t>
          </a:r>
          <a:r>
            <a:rPr lang="tr-TR" sz="1700" dirty="0">
              <a:solidFill>
                <a:schemeClr val="tx2"/>
              </a:solidFill>
            </a:rPr>
            <a:t> (karşılıklı) sözleşme, her iki taraf da hem alacaklı hem borçlu</a:t>
          </a:r>
          <a:endParaRPr lang="en-US" sz="1700" dirty="0"/>
        </a:p>
      </dgm:t>
    </dgm:pt>
    <dgm:pt modelId="{27F9D3CA-6A73-4D78-9317-36E64E52F4BD}" type="parTrans" cxnId="{2607FF4F-C84C-4A03-BB47-2E2CC191048A}">
      <dgm:prSet/>
      <dgm:spPr/>
      <dgm:t>
        <a:bodyPr/>
        <a:lstStyle/>
        <a:p>
          <a:endParaRPr lang="en-US"/>
        </a:p>
      </dgm:t>
    </dgm:pt>
    <dgm:pt modelId="{698BA28E-7756-4D81-BF3A-1AE0A0271505}" type="sibTrans" cxnId="{2607FF4F-C84C-4A03-BB47-2E2CC191048A}">
      <dgm:prSet/>
      <dgm:spPr/>
      <dgm:t>
        <a:bodyPr/>
        <a:lstStyle/>
        <a:p>
          <a:endParaRPr lang="en-US"/>
        </a:p>
      </dgm:t>
    </dgm:pt>
    <dgm:pt modelId="{D5D1709B-B83F-4577-9EE5-1A9DA7A1DD02}">
      <dgm:prSet custT="1"/>
      <dgm:spPr/>
      <dgm:t>
        <a:bodyPr/>
        <a:lstStyle/>
        <a:p>
          <a:pPr>
            <a:spcBef>
              <a:spcPts val="600"/>
            </a:spcBef>
            <a:spcAft>
              <a:spcPts val="600"/>
            </a:spcAft>
          </a:pPr>
          <a:r>
            <a:rPr lang="tr-TR" sz="1700" dirty="0" err="1">
              <a:solidFill>
                <a:schemeClr val="tx2"/>
              </a:solidFill>
            </a:rPr>
            <a:t>Consensus</a:t>
          </a:r>
          <a:r>
            <a:rPr lang="tr-TR" sz="1700" dirty="0">
              <a:solidFill>
                <a:schemeClr val="tx2"/>
              </a:solidFill>
            </a:rPr>
            <a:t> yeterli</a:t>
          </a:r>
          <a:endParaRPr lang="en-US" sz="1700" dirty="0"/>
        </a:p>
      </dgm:t>
    </dgm:pt>
    <dgm:pt modelId="{D481443C-505C-4B0A-BFD3-3F554CCBC841}" type="parTrans" cxnId="{575B549B-FB01-48BC-822E-A6427C2FD34A}">
      <dgm:prSet/>
      <dgm:spPr/>
      <dgm:t>
        <a:bodyPr/>
        <a:lstStyle/>
        <a:p>
          <a:endParaRPr lang="en-US"/>
        </a:p>
      </dgm:t>
    </dgm:pt>
    <dgm:pt modelId="{80AB3B8F-0FB0-4DF3-938E-13784AAF0560}" type="sibTrans" cxnId="{575B549B-FB01-48BC-822E-A6427C2FD34A}">
      <dgm:prSet/>
      <dgm:spPr/>
      <dgm:t>
        <a:bodyPr/>
        <a:lstStyle/>
        <a:p>
          <a:endParaRPr lang="en-US"/>
        </a:p>
      </dgm:t>
    </dgm:pt>
    <dgm:pt modelId="{FE5B6882-DECE-473E-A9A1-3E46C13A0E36}">
      <dgm:prSet custT="1"/>
      <dgm:spPr/>
      <dgm:t>
        <a:bodyPr/>
        <a:lstStyle/>
        <a:p>
          <a:pPr>
            <a:spcBef>
              <a:spcPts val="600"/>
            </a:spcBef>
            <a:spcAft>
              <a:spcPts val="600"/>
            </a:spcAft>
          </a:pPr>
          <a:r>
            <a:rPr lang="tr-TR" sz="1700" dirty="0" err="1"/>
            <a:t>İyiniyet</a:t>
          </a:r>
          <a:r>
            <a:rPr lang="tr-TR" sz="1700" dirty="0"/>
            <a:t> sözleşmesi</a:t>
          </a:r>
          <a:endParaRPr lang="en-US" sz="1700" dirty="0"/>
        </a:p>
      </dgm:t>
    </dgm:pt>
    <dgm:pt modelId="{4E7708FC-F776-465A-829E-6F336919D96E}" type="parTrans" cxnId="{DAB95E03-FEB3-4E7F-A527-2942B7308A09}">
      <dgm:prSet/>
      <dgm:spPr/>
      <dgm:t>
        <a:bodyPr/>
        <a:lstStyle/>
        <a:p>
          <a:endParaRPr lang="tr-TR"/>
        </a:p>
      </dgm:t>
    </dgm:pt>
    <dgm:pt modelId="{AE6D53E8-39EC-4791-8718-883DA3102CCB}" type="sibTrans" cxnId="{DAB95E03-FEB3-4E7F-A527-2942B7308A09}">
      <dgm:prSet/>
      <dgm:spPr/>
      <dgm:t>
        <a:bodyPr/>
        <a:lstStyle/>
        <a:p>
          <a:endParaRPr lang="tr-TR"/>
        </a:p>
      </dgm:t>
    </dgm:pt>
    <dgm:pt modelId="{A63324E4-A0C0-496D-B58C-9FAE55AA431E}">
      <dgm:prSet custT="1"/>
      <dgm:spPr/>
      <dgm:t>
        <a:bodyPr/>
        <a:lstStyle/>
        <a:p>
          <a:pPr>
            <a:spcBef>
              <a:spcPts val="600"/>
            </a:spcBef>
            <a:spcAft>
              <a:spcPts val="600"/>
            </a:spcAft>
          </a:pPr>
          <a:r>
            <a:rPr lang="tr-TR" sz="1700" dirty="0" err="1"/>
            <a:t>İyiniyet</a:t>
          </a:r>
          <a:r>
            <a:rPr lang="tr-TR" sz="1700" dirty="0"/>
            <a:t> davalarıyla korunmakta</a:t>
          </a:r>
          <a:endParaRPr lang="en-US" sz="1700" dirty="0"/>
        </a:p>
      </dgm:t>
    </dgm:pt>
    <dgm:pt modelId="{3FC7D363-B52D-4DA4-81B5-A12DA635EAAD}" type="parTrans" cxnId="{DE05FBC5-0322-4749-B30E-C315D556F0B9}">
      <dgm:prSet/>
      <dgm:spPr/>
      <dgm:t>
        <a:bodyPr/>
        <a:lstStyle/>
        <a:p>
          <a:endParaRPr lang="tr-TR"/>
        </a:p>
      </dgm:t>
    </dgm:pt>
    <dgm:pt modelId="{7BA7F435-E93D-44B1-9082-7A7915B1A457}" type="sibTrans" cxnId="{DE05FBC5-0322-4749-B30E-C315D556F0B9}">
      <dgm:prSet/>
      <dgm:spPr/>
      <dgm:t>
        <a:bodyPr/>
        <a:lstStyle/>
        <a:p>
          <a:endParaRPr lang="tr-TR"/>
        </a:p>
      </dgm:t>
    </dgm:pt>
    <dgm:pt modelId="{4E320488-7D8B-4192-8634-038C5EAB0866}" type="pres">
      <dgm:prSet presAssocID="{D8925E97-95F5-4A9D-8152-E269EED19DAF}" presName="linear" presStyleCnt="0">
        <dgm:presLayoutVars>
          <dgm:animLvl val="lvl"/>
          <dgm:resizeHandles val="exact"/>
        </dgm:presLayoutVars>
      </dgm:prSet>
      <dgm:spPr/>
    </dgm:pt>
    <dgm:pt modelId="{106DF6CF-56CD-45F4-B87A-AB1870B00BBB}" type="pres">
      <dgm:prSet presAssocID="{626B76A9-C319-4F70-8267-9EFD160D5DD0}" presName="parentText" presStyleLbl="node1" presStyleIdx="0" presStyleCnt="6">
        <dgm:presLayoutVars>
          <dgm:chMax val="0"/>
          <dgm:bulletEnabled val="1"/>
        </dgm:presLayoutVars>
      </dgm:prSet>
      <dgm:spPr/>
    </dgm:pt>
    <dgm:pt modelId="{01A9AE88-841E-486D-8C74-E29A1A8848D2}" type="pres">
      <dgm:prSet presAssocID="{F540136E-4B54-488C-941B-2DD6CEC7A25F}" presName="spacer" presStyleCnt="0"/>
      <dgm:spPr/>
    </dgm:pt>
    <dgm:pt modelId="{5286906F-6813-4E51-9EEF-D7400B2F0342}" type="pres">
      <dgm:prSet presAssocID="{667C685A-7A0A-469B-B991-C43F640AC7DB}" presName="parentText" presStyleLbl="node1" presStyleIdx="1" presStyleCnt="6" custScaleY="139091">
        <dgm:presLayoutVars>
          <dgm:chMax val="0"/>
          <dgm:bulletEnabled val="1"/>
        </dgm:presLayoutVars>
      </dgm:prSet>
      <dgm:spPr/>
    </dgm:pt>
    <dgm:pt modelId="{72B47AF7-81BD-4D6E-A044-41C9AD4C7777}" type="pres">
      <dgm:prSet presAssocID="{80D1E02E-338C-4B89-BE5E-31E80281AFEC}" presName="spacer" presStyleCnt="0"/>
      <dgm:spPr/>
    </dgm:pt>
    <dgm:pt modelId="{9808D2EC-D155-4CD4-AB65-FBEBF0CE4F7A}" type="pres">
      <dgm:prSet presAssocID="{FE5B6882-DECE-473E-A9A1-3E46C13A0E36}" presName="parentText" presStyleLbl="node1" presStyleIdx="2" presStyleCnt="6">
        <dgm:presLayoutVars>
          <dgm:chMax val="0"/>
          <dgm:bulletEnabled val="1"/>
        </dgm:presLayoutVars>
      </dgm:prSet>
      <dgm:spPr/>
    </dgm:pt>
    <dgm:pt modelId="{9180BFB2-6A39-4DFF-A6BD-40DF0269FD30}" type="pres">
      <dgm:prSet presAssocID="{AE6D53E8-39EC-4791-8718-883DA3102CCB}" presName="spacer" presStyleCnt="0"/>
      <dgm:spPr/>
    </dgm:pt>
    <dgm:pt modelId="{2AAA1E34-6A55-4F13-996F-82C98E3F0B4D}" type="pres">
      <dgm:prSet presAssocID="{A63324E4-A0C0-496D-B58C-9FAE55AA431E}" presName="parentText" presStyleLbl="node1" presStyleIdx="3" presStyleCnt="6">
        <dgm:presLayoutVars>
          <dgm:chMax val="0"/>
          <dgm:bulletEnabled val="1"/>
        </dgm:presLayoutVars>
      </dgm:prSet>
      <dgm:spPr/>
    </dgm:pt>
    <dgm:pt modelId="{DF7856A7-3C78-4138-B1F2-8A1951222775}" type="pres">
      <dgm:prSet presAssocID="{7BA7F435-E93D-44B1-9082-7A7915B1A457}" presName="spacer" presStyleCnt="0"/>
      <dgm:spPr/>
    </dgm:pt>
    <dgm:pt modelId="{39E96326-6936-49D9-9690-F6895091B6FB}" type="pres">
      <dgm:prSet presAssocID="{39425D59-AE7E-42A3-B84A-8BF20C8237D8}" presName="parentText" presStyleLbl="node1" presStyleIdx="4" presStyleCnt="6" custScaleY="147413">
        <dgm:presLayoutVars>
          <dgm:chMax val="0"/>
          <dgm:bulletEnabled val="1"/>
        </dgm:presLayoutVars>
      </dgm:prSet>
      <dgm:spPr/>
    </dgm:pt>
    <dgm:pt modelId="{45A3B7A2-1151-42DB-A78D-AED5E7A39508}" type="pres">
      <dgm:prSet presAssocID="{698BA28E-7756-4D81-BF3A-1AE0A0271505}" presName="spacer" presStyleCnt="0"/>
      <dgm:spPr/>
    </dgm:pt>
    <dgm:pt modelId="{BF8F2F09-7F07-4456-8788-777163FE5615}" type="pres">
      <dgm:prSet presAssocID="{D5D1709B-B83F-4577-9EE5-1A9DA7A1DD02}" presName="parentText" presStyleLbl="node1" presStyleIdx="5" presStyleCnt="6">
        <dgm:presLayoutVars>
          <dgm:chMax val="0"/>
          <dgm:bulletEnabled val="1"/>
        </dgm:presLayoutVars>
      </dgm:prSet>
      <dgm:spPr/>
    </dgm:pt>
  </dgm:ptLst>
  <dgm:cxnLst>
    <dgm:cxn modelId="{DAB95E03-FEB3-4E7F-A527-2942B7308A09}" srcId="{D8925E97-95F5-4A9D-8152-E269EED19DAF}" destId="{FE5B6882-DECE-473E-A9A1-3E46C13A0E36}" srcOrd="2" destOrd="0" parTransId="{4E7708FC-F776-465A-829E-6F336919D96E}" sibTransId="{AE6D53E8-39EC-4791-8718-883DA3102CCB}"/>
    <dgm:cxn modelId="{6AD94814-A50A-4A1A-91E8-FAB73925453F}" type="presOf" srcId="{39425D59-AE7E-42A3-B84A-8BF20C8237D8}" destId="{39E96326-6936-49D9-9690-F6895091B6FB}" srcOrd="0" destOrd="0" presId="urn:microsoft.com/office/officeart/2005/8/layout/vList2"/>
    <dgm:cxn modelId="{91C18A6E-4247-4273-83F0-B602E6BBB2F0}" type="presOf" srcId="{D5D1709B-B83F-4577-9EE5-1A9DA7A1DD02}" destId="{BF8F2F09-7F07-4456-8788-777163FE5615}" srcOrd="0" destOrd="0" presId="urn:microsoft.com/office/officeart/2005/8/layout/vList2"/>
    <dgm:cxn modelId="{5ECD184F-D922-47C5-B121-CF6818D05A12}" type="presOf" srcId="{626B76A9-C319-4F70-8267-9EFD160D5DD0}" destId="{106DF6CF-56CD-45F4-B87A-AB1870B00BBB}" srcOrd="0" destOrd="0" presId="urn:microsoft.com/office/officeart/2005/8/layout/vList2"/>
    <dgm:cxn modelId="{2607FF4F-C84C-4A03-BB47-2E2CC191048A}" srcId="{D8925E97-95F5-4A9D-8152-E269EED19DAF}" destId="{39425D59-AE7E-42A3-B84A-8BF20C8237D8}" srcOrd="4" destOrd="0" parTransId="{27F9D3CA-6A73-4D78-9317-36E64E52F4BD}" sibTransId="{698BA28E-7756-4D81-BF3A-1AE0A0271505}"/>
    <dgm:cxn modelId="{637A2C71-27DD-4666-A69F-D02FF9198C45}" type="presOf" srcId="{FE5B6882-DECE-473E-A9A1-3E46C13A0E36}" destId="{9808D2EC-D155-4CD4-AB65-FBEBF0CE4F7A}" srcOrd="0" destOrd="0" presId="urn:microsoft.com/office/officeart/2005/8/layout/vList2"/>
    <dgm:cxn modelId="{5B1F9379-4DB0-418B-8146-0C32F41A8326}" type="presOf" srcId="{D8925E97-95F5-4A9D-8152-E269EED19DAF}" destId="{4E320488-7D8B-4192-8634-038C5EAB0866}" srcOrd="0" destOrd="0" presId="urn:microsoft.com/office/officeart/2005/8/layout/vList2"/>
    <dgm:cxn modelId="{575B549B-FB01-48BC-822E-A6427C2FD34A}" srcId="{D8925E97-95F5-4A9D-8152-E269EED19DAF}" destId="{D5D1709B-B83F-4577-9EE5-1A9DA7A1DD02}" srcOrd="5" destOrd="0" parTransId="{D481443C-505C-4B0A-BFD3-3F554CCBC841}" sibTransId="{80AB3B8F-0FB0-4DF3-938E-13784AAF0560}"/>
    <dgm:cxn modelId="{160C6EAD-B6C6-4437-A611-42EE0FCA6F04}" srcId="{D8925E97-95F5-4A9D-8152-E269EED19DAF}" destId="{626B76A9-C319-4F70-8267-9EFD160D5DD0}" srcOrd="0" destOrd="0" parTransId="{7E0D3C92-E459-4D98-BE28-F13FE170D69C}" sibTransId="{F540136E-4B54-488C-941B-2DD6CEC7A25F}"/>
    <dgm:cxn modelId="{6FA298B1-EA5D-4E50-A0D1-57E5FA211DD3}" type="presOf" srcId="{A63324E4-A0C0-496D-B58C-9FAE55AA431E}" destId="{2AAA1E34-6A55-4F13-996F-82C98E3F0B4D}" srcOrd="0" destOrd="0" presId="urn:microsoft.com/office/officeart/2005/8/layout/vList2"/>
    <dgm:cxn modelId="{DE05FBC5-0322-4749-B30E-C315D556F0B9}" srcId="{D8925E97-95F5-4A9D-8152-E269EED19DAF}" destId="{A63324E4-A0C0-496D-B58C-9FAE55AA431E}" srcOrd="3" destOrd="0" parTransId="{3FC7D363-B52D-4DA4-81B5-A12DA635EAAD}" sibTransId="{7BA7F435-E93D-44B1-9082-7A7915B1A457}"/>
    <dgm:cxn modelId="{9A1814E6-97D0-4CE3-88A3-4AF04482C607}" srcId="{D8925E97-95F5-4A9D-8152-E269EED19DAF}" destId="{667C685A-7A0A-469B-B991-C43F640AC7DB}" srcOrd="1" destOrd="0" parTransId="{85241C29-F1BF-438E-BD5C-EE5FB707F0D8}" sibTransId="{80D1E02E-338C-4B89-BE5E-31E80281AFEC}"/>
    <dgm:cxn modelId="{40A6D2E7-E3B8-461E-BBC4-3C290259D040}" type="presOf" srcId="{667C685A-7A0A-469B-B991-C43F640AC7DB}" destId="{5286906F-6813-4E51-9EEF-D7400B2F0342}" srcOrd="0" destOrd="0" presId="urn:microsoft.com/office/officeart/2005/8/layout/vList2"/>
    <dgm:cxn modelId="{AC0E9492-CA3B-448D-AA31-F5F51F4147C7}" type="presParOf" srcId="{4E320488-7D8B-4192-8634-038C5EAB0866}" destId="{106DF6CF-56CD-45F4-B87A-AB1870B00BBB}" srcOrd="0" destOrd="0" presId="urn:microsoft.com/office/officeart/2005/8/layout/vList2"/>
    <dgm:cxn modelId="{80105BBF-5CC2-46AF-BA2F-33A484BDE5B7}" type="presParOf" srcId="{4E320488-7D8B-4192-8634-038C5EAB0866}" destId="{01A9AE88-841E-486D-8C74-E29A1A8848D2}" srcOrd="1" destOrd="0" presId="urn:microsoft.com/office/officeart/2005/8/layout/vList2"/>
    <dgm:cxn modelId="{4F6AA707-5579-4D89-B48D-66C8AD0AE80D}" type="presParOf" srcId="{4E320488-7D8B-4192-8634-038C5EAB0866}" destId="{5286906F-6813-4E51-9EEF-D7400B2F0342}" srcOrd="2" destOrd="0" presId="urn:microsoft.com/office/officeart/2005/8/layout/vList2"/>
    <dgm:cxn modelId="{735A3DD3-09F1-40B5-9221-04B94B167E4F}" type="presParOf" srcId="{4E320488-7D8B-4192-8634-038C5EAB0866}" destId="{72B47AF7-81BD-4D6E-A044-41C9AD4C7777}" srcOrd="3" destOrd="0" presId="urn:microsoft.com/office/officeart/2005/8/layout/vList2"/>
    <dgm:cxn modelId="{26E7CF5F-B847-4925-A059-0EDFC1926393}" type="presParOf" srcId="{4E320488-7D8B-4192-8634-038C5EAB0866}" destId="{9808D2EC-D155-4CD4-AB65-FBEBF0CE4F7A}" srcOrd="4" destOrd="0" presId="urn:microsoft.com/office/officeart/2005/8/layout/vList2"/>
    <dgm:cxn modelId="{DB7B0CFD-AFED-4696-9970-1873628301CB}" type="presParOf" srcId="{4E320488-7D8B-4192-8634-038C5EAB0866}" destId="{9180BFB2-6A39-4DFF-A6BD-40DF0269FD30}" srcOrd="5" destOrd="0" presId="urn:microsoft.com/office/officeart/2005/8/layout/vList2"/>
    <dgm:cxn modelId="{36FAF3B9-2070-413A-9A47-12CEB685549D}" type="presParOf" srcId="{4E320488-7D8B-4192-8634-038C5EAB0866}" destId="{2AAA1E34-6A55-4F13-996F-82C98E3F0B4D}" srcOrd="6" destOrd="0" presId="urn:microsoft.com/office/officeart/2005/8/layout/vList2"/>
    <dgm:cxn modelId="{E009AA6C-F401-4338-9360-52D9A6FB8628}" type="presParOf" srcId="{4E320488-7D8B-4192-8634-038C5EAB0866}" destId="{DF7856A7-3C78-4138-B1F2-8A1951222775}" srcOrd="7" destOrd="0" presId="urn:microsoft.com/office/officeart/2005/8/layout/vList2"/>
    <dgm:cxn modelId="{FC1A5C2D-F270-4975-AF95-8E5F97CB9ED7}" type="presParOf" srcId="{4E320488-7D8B-4192-8634-038C5EAB0866}" destId="{39E96326-6936-49D9-9690-F6895091B6FB}" srcOrd="8" destOrd="0" presId="urn:microsoft.com/office/officeart/2005/8/layout/vList2"/>
    <dgm:cxn modelId="{96477222-1390-42CC-A51A-1084FBCF753F}" type="presParOf" srcId="{4E320488-7D8B-4192-8634-038C5EAB0866}" destId="{45A3B7A2-1151-42DB-A78D-AED5E7A39508}" srcOrd="9" destOrd="0" presId="urn:microsoft.com/office/officeart/2005/8/layout/vList2"/>
    <dgm:cxn modelId="{C39172C4-0629-4D11-AA72-5C06A5B89D86}" type="presParOf" srcId="{4E320488-7D8B-4192-8634-038C5EAB0866}" destId="{BF8F2F09-7F07-4456-8788-777163FE5615}"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1800" i="1" kern="1200" dirty="0" err="1">
              <a:solidFill>
                <a:schemeClr val="tx2"/>
              </a:solidFill>
            </a:rPr>
            <a:t>Iustinianus</a:t>
          </a:r>
          <a:r>
            <a:rPr lang="tr-TR" sz="1800" i="1" kern="1200" dirty="0">
              <a:solidFill>
                <a:schemeClr val="tx2"/>
              </a:solidFill>
            </a:rPr>
            <a:t> </a:t>
          </a:r>
          <a:r>
            <a:rPr lang="tr-TR" sz="1800" i="1" kern="1200" dirty="0" err="1">
              <a:solidFill>
                <a:schemeClr val="tx2"/>
              </a:solidFill>
            </a:rPr>
            <a:t>Codex</a:t>
          </a:r>
          <a:r>
            <a:rPr lang="tr-TR" sz="1800" i="1" kern="1200" dirty="0">
              <a:solidFill>
                <a:schemeClr val="tx2"/>
              </a:solidFill>
            </a:rPr>
            <a:t> 4.44.2 (</a:t>
          </a:r>
          <a:r>
            <a:rPr lang="tr-TR" sz="1800" i="1" kern="1200" dirty="0" err="1">
              <a:solidFill>
                <a:schemeClr val="tx2"/>
              </a:solidFill>
            </a:rPr>
            <a:t>Diocletianus</a:t>
          </a:r>
          <a:r>
            <a:rPr lang="tr-TR" sz="1800" i="1" kern="1200" dirty="0">
              <a:solidFill>
                <a:schemeClr val="tx2"/>
              </a:solidFill>
            </a:rPr>
            <a:t>): “Eğer sen, aslında daha fazla değere sahip olan bir malı, değerinden daha ucuz bir fiyata satmış isen; alıcıya, alınan bedeli iade ettikten sonra, hâkimin aracılığıyla, satılan gayrimenkulü geri alman ya da alıcının seçimine göre gerçek değerinden eksik olan kısmı alman adildir. Ancak, daha ucuz bir fiyat, satılan malın gerçek değerin yarısının dahi ödenmemesi durumunda söz konusu olur.”</a:t>
          </a:r>
          <a:endParaRPr lang="tr-TR" sz="1800" b="1" i="1" kern="1200" dirty="0">
            <a:solidFill>
              <a:schemeClr val="tx2"/>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096315" custLinFactNeighborX="-2829" custLinFactNeighborY="-1072">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8B9C1A-A235-4B4B-8111-FB5987A31DD6}" type="doc">
      <dgm:prSet loTypeId="urn:microsoft.com/office/officeart/2005/8/layout/vList2" loCatId="list" qsTypeId="urn:microsoft.com/office/officeart/2005/8/quickstyle/simple5" qsCatId="simple" csTypeId="urn:microsoft.com/office/officeart/2005/8/colors/accent6_3" csCatId="accent6" phldr="1"/>
      <dgm:spPr/>
      <dgm:t>
        <a:bodyPr/>
        <a:lstStyle/>
        <a:p>
          <a:endParaRPr lang="en-US"/>
        </a:p>
      </dgm:t>
    </dgm:pt>
    <dgm:pt modelId="{837AF9C7-1A59-438D-A46B-9D6FE7F2951B}">
      <dgm:prSet custT="1"/>
      <dgm:spPr>
        <a:solidFill>
          <a:schemeClr val="bg2"/>
        </a:solidFill>
      </dgm:spPr>
      <dgm:t>
        <a:bodyPr/>
        <a:lstStyle/>
        <a:p>
          <a:pPr algn="ctr"/>
          <a:r>
            <a:rPr lang="tr-TR" sz="2000" b="1" i="1" kern="1200" dirty="0" err="1">
              <a:solidFill>
                <a:schemeClr val="tx1"/>
              </a:solidFill>
            </a:rPr>
            <a:t>Digesta</a:t>
          </a:r>
          <a:r>
            <a:rPr lang="tr-TR" sz="2000" b="1" i="1" kern="1200" dirty="0">
              <a:solidFill>
                <a:schemeClr val="tx1"/>
              </a:solidFill>
            </a:rPr>
            <a:t> 18.6.3 (</a:t>
          </a:r>
          <a:r>
            <a:rPr lang="tr-TR" sz="2000" b="1" i="1" kern="1200" dirty="0" err="1">
              <a:solidFill>
                <a:schemeClr val="tx1"/>
              </a:solidFill>
            </a:rPr>
            <a:t>Paulus</a:t>
          </a:r>
          <a:r>
            <a:rPr lang="tr-TR" sz="2000" b="1" i="1" kern="1200" dirty="0">
              <a:solidFill>
                <a:schemeClr val="tx1"/>
              </a:solidFill>
            </a:rPr>
            <a:t>): </a:t>
          </a:r>
          <a:r>
            <a:rPr lang="tr-TR" sz="2000" i="1" kern="1200" dirty="0">
              <a:solidFill>
                <a:schemeClr val="tx1"/>
              </a:solidFill>
            </a:rPr>
            <a:t>“Satıcı, satılanı, ariyet verilen mal için gerekli olan özendeki gibi gözetmekle yükümlüdür. Böylece satıcı, kendi işlerinde göstermesi gereken en yüksek özen ölçüsünde sorumludur.</a:t>
          </a:r>
          <a:r>
            <a:rPr lang="tr-TR" sz="1800" i="1" kern="1200" dirty="0">
              <a:solidFill>
                <a:schemeClr val="tx1"/>
              </a:solidFill>
            </a:rPr>
            <a:t>”</a:t>
          </a:r>
          <a:endParaRPr lang="tr-TR" sz="1800" b="1" i="1" kern="1200" dirty="0">
            <a:solidFill>
              <a:schemeClr val="tx1"/>
            </a:solidFill>
            <a:latin typeface="Verdana"/>
            <a:ea typeface="+mn-ea"/>
            <a:cs typeface="+mn-cs"/>
          </a:endParaRPr>
        </a:p>
      </dgm:t>
    </dgm:pt>
    <dgm:pt modelId="{FE89D7D9-5493-4D45-9FD7-45970A247044}" type="parTrans" cxnId="{781FEAB2-9696-49A3-A960-FA216D368946}">
      <dgm:prSet/>
      <dgm:spPr/>
      <dgm:t>
        <a:bodyPr/>
        <a:lstStyle/>
        <a:p>
          <a:endParaRPr lang="tr-TR"/>
        </a:p>
      </dgm:t>
    </dgm:pt>
    <dgm:pt modelId="{FA768761-17C2-42D0-A77A-60BEB42AB25B}" type="sibTrans" cxnId="{781FEAB2-9696-49A3-A960-FA216D368946}">
      <dgm:prSet/>
      <dgm:spPr/>
      <dgm:t>
        <a:bodyPr/>
        <a:lstStyle/>
        <a:p>
          <a:endParaRPr lang="tr-TR"/>
        </a:p>
      </dgm:t>
    </dgm:pt>
    <dgm:pt modelId="{A2CE8315-0674-4BA4-8CDE-D3F66A65618E}" type="pres">
      <dgm:prSet presAssocID="{BC8B9C1A-A235-4B4B-8111-FB5987A31DD6}" presName="linear" presStyleCnt="0">
        <dgm:presLayoutVars>
          <dgm:animLvl val="lvl"/>
          <dgm:resizeHandles val="exact"/>
        </dgm:presLayoutVars>
      </dgm:prSet>
      <dgm:spPr/>
    </dgm:pt>
    <dgm:pt modelId="{5AB27358-DE2D-4F2C-A74E-D19918EFCF63}" type="pres">
      <dgm:prSet presAssocID="{837AF9C7-1A59-438D-A46B-9D6FE7F2951B}" presName="parentText" presStyleLbl="node1" presStyleIdx="0" presStyleCnt="1" custScaleX="106860" custScaleY="1096315" custLinFactNeighborY="1072">
        <dgm:presLayoutVars>
          <dgm:chMax val="0"/>
          <dgm:bulletEnabled val="1"/>
        </dgm:presLayoutVars>
      </dgm:prSet>
      <dgm:spPr/>
    </dgm:pt>
  </dgm:ptLst>
  <dgm:cxnLst>
    <dgm:cxn modelId="{BFDD957B-7A32-4BE1-8F74-C42DDF2C44AD}" type="presOf" srcId="{BC8B9C1A-A235-4B4B-8111-FB5987A31DD6}" destId="{A2CE8315-0674-4BA4-8CDE-D3F66A65618E}" srcOrd="0" destOrd="0" presId="urn:microsoft.com/office/officeart/2005/8/layout/vList2"/>
    <dgm:cxn modelId="{780A22B1-E08D-42A0-A959-A78D8E09E744}" type="presOf" srcId="{837AF9C7-1A59-438D-A46B-9D6FE7F2951B}" destId="{5AB27358-DE2D-4F2C-A74E-D19918EFCF63}" srcOrd="0" destOrd="0" presId="urn:microsoft.com/office/officeart/2005/8/layout/vList2"/>
    <dgm:cxn modelId="{781FEAB2-9696-49A3-A960-FA216D368946}" srcId="{BC8B9C1A-A235-4B4B-8111-FB5987A31DD6}" destId="{837AF9C7-1A59-438D-A46B-9D6FE7F2951B}" srcOrd="0" destOrd="0" parTransId="{FE89D7D9-5493-4D45-9FD7-45970A247044}" sibTransId="{FA768761-17C2-42D0-A77A-60BEB42AB25B}"/>
    <dgm:cxn modelId="{F549E41B-0FB6-42BD-9F39-8A7F33A61D87}" type="presParOf" srcId="{A2CE8315-0674-4BA4-8CDE-D3F66A65618E}" destId="{5AB27358-DE2D-4F2C-A74E-D19918EFCF63}" srcOrd="0" destOrd="0" presId="urn:microsoft.com/office/officeart/2005/8/layout/vList2"/>
  </dgm:cxnLst>
  <dgm:bg>
    <a:solidFill>
      <a:schemeClr val="bg2"/>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DF6CF-56CD-45F4-B87A-AB1870B00BBB}">
      <dsp:nvSpPr>
        <dsp:cNvPr id="0" name=""/>
        <dsp:cNvSpPr/>
      </dsp:nvSpPr>
      <dsp:spPr>
        <a:xfrm>
          <a:off x="0" y="0"/>
          <a:ext cx="4511221" cy="1515077"/>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ts val="0"/>
            </a:spcBef>
            <a:spcAft>
              <a:spcPts val="0"/>
            </a:spcAft>
            <a:buNone/>
          </a:pPr>
          <a:r>
            <a:rPr lang="tr-TR" sz="1800" kern="1200" dirty="0">
              <a:solidFill>
                <a:schemeClr val="tx2"/>
              </a:solidFill>
            </a:rPr>
            <a:t>Alım-Satım Sözleşmesi (</a:t>
          </a:r>
          <a:r>
            <a:rPr lang="tr-TR" sz="1800" kern="1200" dirty="0" err="1">
              <a:solidFill>
                <a:schemeClr val="tx2"/>
              </a:solidFill>
            </a:rPr>
            <a:t>emptio</a:t>
          </a:r>
          <a:r>
            <a:rPr lang="tr-TR" sz="1800" kern="1200" dirty="0">
              <a:solidFill>
                <a:schemeClr val="tx2"/>
              </a:solidFill>
            </a:rPr>
            <a:t> </a:t>
          </a:r>
          <a:r>
            <a:rPr lang="tr-TR" sz="1800" kern="1200" dirty="0" err="1">
              <a:solidFill>
                <a:schemeClr val="tx2"/>
              </a:solidFill>
            </a:rPr>
            <a:t>venditio</a:t>
          </a:r>
          <a:r>
            <a:rPr lang="tr-TR" sz="1800" kern="1200" dirty="0">
              <a:solidFill>
                <a:schemeClr val="tx2"/>
              </a:solidFill>
            </a:rPr>
            <a:t>)</a:t>
          </a:r>
          <a:endParaRPr lang="en-US" sz="1800" kern="1200" dirty="0"/>
        </a:p>
      </dsp:txBody>
      <dsp:txXfrm>
        <a:off x="73960" y="73960"/>
        <a:ext cx="4363301" cy="1367157"/>
      </dsp:txXfrm>
    </dsp:sp>
    <dsp:sp modelId="{5286906F-6813-4E51-9EEF-D7400B2F0342}">
      <dsp:nvSpPr>
        <dsp:cNvPr id="0" name=""/>
        <dsp:cNvSpPr/>
      </dsp:nvSpPr>
      <dsp:spPr>
        <a:xfrm>
          <a:off x="0" y="1524040"/>
          <a:ext cx="4511221" cy="1927943"/>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ts val="0"/>
            </a:spcBef>
            <a:spcAft>
              <a:spcPts val="0"/>
            </a:spcAft>
            <a:buNone/>
          </a:pPr>
          <a:r>
            <a:rPr lang="tr-TR" sz="1800" kern="1200" dirty="0" err="1"/>
            <a:t>Locatio</a:t>
          </a:r>
          <a:r>
            <a:rPr lang="tr-TR" sz="1800" kern="1200" dirty="0"/>
            <a:t> </a:t>
          </a:r>
          <a:r>
            <a:rPr lang="tr-TR" sz="1800" kern="1200" dirty="0" err="1"/>
            <a:t>Conductio</a:t>
          </a:r>
          <a:r>
            <a:rPr lang="tr-TR" sz="1800" kern="1200" dirty="0"/>
            <a:t> Grubuna Giren Sözleşmeler: Kira sözleşmesi (</a:t>
          </a:r>
          <a:r>
            <a:rPr lang="tr-TR" sz="1800" kern="1200" dirty="0" err="1">
              <a:solidFill>
                <a:schemeClr val="tx2"/>
              </a:solidFill>
            </a:rPr>
            <a:t>Locatio</a:t>
          </a:r>
          <a:r>
            <a:rPr lang="tr-TR" sz="1800" kern="1200" dirty="0">
              <a:solidFill>
                <a:schemeClr val="tx2"/>
              </a:solidFill>
            </a:rPr>
            <a:t> </a:t>
          </a:r>
          <a:r>
            <a:rPr lang="tr-TR" sz="1800" kern="1200" dirty="0" err="1">
              <a:solidFill>
                <a:schemeClr val="tx2"/>
              </a:solidFill>
            </a:rPr>
            <a:t>conductio</a:t>
          </a:r>
          <a:r>
            <a:rPr lang="tr-TR" sz="1800" kern="1200" dirty="0">
              <a:solidFill>
                <a:schemeClr val="tx2"/>
              </a:solidFill>
            </a:rPr>
            <a:t> </a:t>
          </a:r>
          <a:r>
            <a:rPr lang="tr-TR" sz="1800" kern="1200" dirty="0" err="1">
              <a:solidFill>
                <a:schemeClr val="tx2"/>
              </a:solidFill>
            </a:rPr>
            <a:t>rei</a:t>
          </a:r>
          <a:r>
            <a:rPr lang="tr-TR" sz="1800" kern="1200" dirty="0">
              <a:solidFill>
                <a:schemeClr val="tx2"/>
              </a:solidFill>
            </a:rPr>
            <a:t>)</a:t>
          </a:r>
          <a:r>
            <a:rPr lang="tr-TR" sz="1800" kern="1200" dirty="0"/>
            <a:t>, Hizmet sözleşmesi (</a:t>
          </a:r>
          <a:r>
            <a:rPr lang="tr-TR" sz="1800" kern="1200" dirty="0" err="1">
              <a:solidFill>
                <a:schemeClr val="tx2"/>
              </a:solidFill>
            </a:rPr>
            <a:t>Locatio</a:t>
          </a:r>
          <a:r>
            <a:rPr lang="tr-TR" sz="1800" kern="1200" dirty="0">
              <a:solidFill>
                <a:schemeClr val="tx2"/>
              </a:solidFill>
            </a:rPr>
            <a:t> </a:t>
          </a:r>
          <a:r>
            <a:rPr lang="tr-TR" sz="1800" kern="1200" dirty="0" err="1">
              <a:solidFill>
                <a:schemeClr val="tx2"/>
              </a:solidFill>
            </a:rPr>
            <a:t>conductio</a:t>
          </a:r>
          <a:r>
            <a:rPr lang="tr-TR" sz="1800" kern="1200" dirty="0">
              <a:solidFill>
                <a:schemeClr val="tx2"/>
              </a:solidFill>
            </a:rPr>
            <a:t> </a:t>
          </a:r>
          <a:r>
            <a:rPr lang="tr-TR" sz="1800" kern="1200" dirty="0" err="1">
              <a:solidFill>
                <a:schemeClr val="tx2"/>
              </a:solidFill>
            </a:rPr>
            <a:t>operarum</a:t>
          </a:r>
          <a:r>
            <a:rPr lang="tr-TR" sz="1800" kern="1200" dirty="0">
              <a:solidFill>
                <a:schemeClr val="tx2"/>
              </a:solidFill>
            </a:rPr>
            <a:t>) </a:t>
          </a:r>
          <a:r>
            <a:rPr lang="tr-TR" sz="1800" kern="1200" dirty="0"/>
            <a:t>ve İstisna Sözleşmesi (</a:t>
          </a:r>
          <a:r>
            <a:rPr lang="tr-TR" sz="1800" kern="1200" dirty="0" err="1">
              <a:solidFill>
                <a:schemeClr val="tx2"/>
              </a:solidFill>
            </a:rPr>
            <a:t>Locatio</a:t>
          </a:r>
          <a:r>
            <a:rPr lang="tr-TR" sz="1800" kern="1200" dirty="0">
              <a:solidFill>
                <a:schemeClr val="tx2"/>
              </a:solidFill>
            </a:rPr>
            <a:t> </a:t>
          </a:r>
          <a:r>
            <a:rPr lang="tr-TR" sz="1800" kern="1200" dirty="0" err="1">
              <a:solidFill>
                <a:schemeClr val="tx2"/>
              </a:solidFill>
            </a:rPr>
            <a:t>conductio</a:t>
          </a:r>
          <a:r>
            <a:rPr lang="tr-TR" sz="1800" kern="1200" dirty="0">
              <a:solidFill>
                <a:schemeClr val="tx2"/>
              </a:solidFill>
            </a:rPr>
            <a:t> </a:t>
          </a:r>
          <a:r>
            <a:rPr lang="tr-TR" sz="1800" kern="1200" dirty="0" err="1">
              <a:solidFill>
                <a:schemeClr val="tx2"/>
              </a:solidFill>
            </a:rPr>
            <a:t>operis</a:t>
          </a:r>
          <a:r>
            <a:rPr lang="tr-TR" sz="1800" kern="1200" dirty="0">
              <a:solidFill>
                <a:schemeClr val="tx2"/>
              </a:solidFill>
            </a:rPr>
            <a:t>)</a:t>
          </a:r>
          <a:endParaRPr lang="en-US" sz="1800" kern="1200" dirty="0"/>
        </a:p>
      </dsp:txBody>
      <dsp:txXfrm>
        <a:off x="94114" y="1618154"/>
        <a:ext cx="4322993" cy="1739715"/>
      </dsp:txXfrm>
    </dsp:sp>
    <dsp:sp modelId="{B96B6B86-EA67-4C85-858D-03E9C89B0789}">
      <dsp:nvSpPr>
        <dsp:cNvPr id="0" name=""/>
        <dsp:cNvSpPr/>
      </dsp:nvSpPr>
      <dsp:spPr>
        <a:xfrm>
          <a:off x="0" y="3462457"/>
          <a:ext cx="4511221" cy="802986"/>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ts val="0"/>
            </a:spcBef>
            <a:spcAft>
              <a:spcPts val="0"/>
            </a:spcAft>
            <a:buNone/>
          </a:pPr>
          <a:r>
            <a:rPr lang="tr-TR" sz="1800" kern="1200" dirty="0"/>
            <a:t>Şirket Sözleşmesi</a:t>
          </a:r>
          <a:endParaRPr lang="en-US" sz="1800" kern="1200" dirty="0"/>
        </a:p>
      </dsp:txBody>
      <dsp:txXfrm>
        <a:off x="39199" y="3501656"/>
        <a:ext cx="4432823" cy="724588"/>
      </dsp:txXfrm>
    </dsp:sp>
    <dsp:sp modelId="{BF8F2F09-7F07-4456-8788-777163FE5615}">
      <dsp:nvSpPr>
        <dsp:cNvPr id="0" name=""/>
        <dsp:cNvSpPr/>
      </dsp:nvSpPr>
      <dsp:spPr>
        <a:xfrm>
          <a:off x="0" y="4272634"/>
          <a:ext cx="4511221" cy="1133317"/>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ts val="0"/>
            </a:spcBef>
            <a:spcAft>
              <a:spcPts val="0"/>
            </a:spcAft>
            <a:buNone/>
          </a:pPr>
          <a:r>
            <a:rPr lang="tr-TR" sz="1800" kern="1200" dirty="0"/>
            <a:t>Vekalet Sözleşmesi</a:t>
          </a:r>
          <a:endParaRPr lang="en-US" sz="1800" kern="1200" dirty="0"/>
        </a:p>
      </dsp:txBody>
      <dsp:txXfrm>
        <a:off x="55324" y="4327958"/>
        <a:ext cx="4400573" cy="1022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0"/>
          <a:ext cx="3931920" cy="4224608"/>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b="1" i="1" kern="1200" dirty="0" err="1">
              <a:solidFill>
                <a:schemeClr val="tx2"/>
              </a:solidFill>
            </a:rPr>
            <a:t>Digesta</a:t>
          </a:r>
          <a:r>
            <a:rPr lang="tr-TR" sz="1800" b="1" i="1" kern="1200" dirty="0">
              <a:solidFill>
                <a:schemeClr val="tx2"/>
              </a:solidFill>
            </a:rPr>
            <a:t> 19.1.1.1 (</a:t>
          </a:r>
          <a:r>
            <a:rPr lang="tr-TR" sz="1800" b="1" i="1" kern="1200" dirty="0" err="1">
              <a:solidFill>
                <a:schemeClr val="tx2"/>
              </a:solidFill>
            </a:rPr>
            <a:t>Ulpianus</a:t>
          </a:r>
          <a:r>
            <a:rPr lang="tr-TR" sz="1800" b="1" i="1" kern="1200" dirty="0">
              <a:solidFill>
                <a:schemeClr val="tx2"/>
              </a:solidFill>
            </a:rPr>
            <a:t>):</a:t>
          </a:r>
          <a:r>
            <a:rPr lang="tr-TR" sz="1800" i="1" kern="1200" dirty="0">
              <a:solidFill>
                <a:schemeClr val="tx2"/>
              </a:solidFill>
            </a:rPr>
            <a:t> “Satıcı, malın irtifak hakkı konusu olduğunu biliyor ve gerçeği gizliyorsa, alıcının durumdan haberdar olmaması koşuluyla, satış sözleşmesinden doğan dava ile sorumlu tutulur. Çünkü </a:t>
          </a:r>
          <a:r>
            <a:rPr lang="tr-TR" sz="1800" i="1" kern="1200" dirty="0" err="1">
              <a:solidFill>
                <a:schemeClr val="tx2"/>
              </a:solidFill>
            </a:rPr>
            <a:t>iyiniyete</a:t>
          </a:r>
          <a:r>
            <a:rPr lang="tr-TR" sz="1800" i="1" kern="1200" dirty="0">
              <a:solidFill>
                <a:schemeClr val="tx2"/>
              </a:solidFill>
            </a:rPr>
            <a:t> aykırı her davranış satış sözleşmesinden doğan davaya konu olur…”</a:t>
          </a:r>
          <a:endParaRPr lang="tr-TR" sz="1800" b="1" i="1" kern="1200" dirty="0">
            <a:solidFill>
              <a:schemeClr val="tx2"/>
            </a:solidFill>
            <a:latin typeface="Verdana"/>
            <a:ea typeface="+mn-ea"/>
            <a:cs typeface="+mn-cs"/>
          </a:endParaRPr>
        </a:p>
      </dsp:txBody>
      <dsp:txXfrm>
        <a:off x="191941" y="191941"/>
        <a:ext cx="3548038" cy="3840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DF6CF-56CD-45F4-B87A-AB1870B00BBB}">
      <dsp:nvSpPr>
        <dsp:cNvPr id="0" name=""/>
        <dsp:cNvSpPr/>
      </dsp:nvSpPr>
      <dsp:spPr>
        <a:xfrm>
          <a:off x="0" y="20322"/>
          <a:ext cx="4564762" cy="93015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solidFill>
                <a:schemeClr val="tx2"/>
              </a:solidFill>
            </a:rPr>
            <a:t>Emptio</a:t>
          </a:r>
          <a:r>
            <a:rPr lang="tr-TR" sz="1700" kern="1200" dirty="0">
              <a:solidFill>
                <a:schemeClr val="tx2"/>
              </a:solidFill>
            </a:rPr>
            <a:t>=alış</a:t>
          </a:r>
          <a:endParaRPr lang="en-US" sz="1700" kern="1200" dirty="0"/>
        </a:p>
      </dsp:txBody>
      <dsp:txXfrm>
        <a:off x="45406" y="65728"/>
        <a:ext cx="4473950" cy="839338"/>
      </dsp:txXfrm>
    </dsp:sp>
    <dsp:sp modelId="{5286906F-6813-4E51-9EEF-D7400B2F0342}">
      <dsp:nvSpPr>
        <dsp:cNvPr id="0" name=""/>
        <dsp:cNvSpPr/>
      </dsp:nvSpPr>
      <dsp:spPr>
        <a:xfrm>
          <a:off x="0" y="1036872"/>
          <a:ext cx="4564762" cy="1293754"/>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a:solidFill>
                <a:schemeClr val="tx2"/>
              </a:solidFill>
            </a:rPr>
            <a:t>Venditio=satış</a:t>
          </a:r>
          <a:endParaRPr lang="en-US" sz="1700" kern="1200" dirty="0"/>
        </a:p>
      </dsp:txBody>
      <dsp:txXfrm>
        <a:off x="63156" y="1100028"/>
        <a:ext cx="4438450" cy="1167442"/>
      </dsp:txXfrm>
    </dsp:sp>
    <dsp:sp modelId="{9808D2EC-D155-4CD4-AB65-FBEBF0CE4F7A}">
      <dsp:nvSpPr>
        <dsp:cNvPr id="0" name=""/>
        <dsp:cNvSpPr/>
      </dsp:nvSpPr>
      <dsp:spPr>
        <a:xfrm>
          <a:off x="0" y="2417027"/>
          <a:ext cx="4564762" cy="93015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solidFill>
                <a:schemeClr val="tx2"/>
              </a:solidFill>
            </a:rPr>
            <a:t>Mancipatio</a:t>
          </a:r>
          <a:r>
            <a:rPr lang="tr-TR" sz="1700" kern="1200" dirty="0">
              <a:solidFill>
                <a:schemeClr val="tx2"/>
              </a:solidFill>
            </a:rPr>
            <a:t>=peşin satış</a:t>
          </a:r>
          <a:endParaRPr lang="en-US" sz="1700" kern="1200" dirty="0"/>
        </a:p>
      </dsp:txBody>
      <dsp:txXfrm>
        <a:off x="45406" y="2462433"/>
        <a:ext cx="4473950" cy="839338"/>
      </dsp:txXfrm>
    </dsp:sp>
    <dsp:sp modelId="{2AAA1E34-6A55-4F13-996F-82C98E3F0B4D}">
      <dsp:nvSpPr>
        <dsp:cNvPr id="0" name=""/>
        <dsp:cNvSpPr/>
      </dsp:nvSpPr>
      <dsp:spPr>
        <a:xfrm>
          <a:off x="0" y="3433577"/>
          <a:ext cx="4564762" cy="93015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a:solidFill>
                <a:schemeClr val="tx2"/>
              </a:solidFill>
            </a:rPr>
            <a:t>M.Ö. 2.yy.dan itibaren </a:t>
          </a:r>
          <a:r>
            <a:rPr lang="tr-TR" sz="1700" kern="1200" dirty="0" err="1">
              <a:solidFill>
                <a:schemeClr val="tx2"/>
              </a:solidFill>
            </a:rPr>
            <a:t>consensus’un</a:t>
          </a:r>
          <a:r>
            <a:rPr lang="tr-TR" sz="1700" kern="1200" dirty="0">
              <a:solidFill>
                <a:schemeClr val="tx2"/>
              </a:solidFill>
            </a:rPr>
            <a:t> yeterli olduğu </a:t>
          </a:r>
          <a:r>
            <a:rPr lang="tr-TR" sz="1700" kern="1200" dirty="0" err="1">
              <a:solidFill>
                <a:schemeClr val="tx2"/>
              </a:solidFill>
            </a:rPr>
            <a:t>rızai</a:t>
          </a:r>
          <a:r>
            <a:rPr lang="tr-TR" sz="1700" kern="1200" dirty="0">
              <a:solidFill>
                <a:schemeClr val="tx2"/>
              </a:solidFill>
            </a:rPr>
            <a:t> satış hukuk hayatında yer alıyor</a:t>
          </a:r>
          <a:endParaRPr lang="en-US" sz="1700" kern="1200" dirty="0"/>
        </a:p>
      </dsp:txBody>
      <dsp:txXfrm>
        <a:off x="45406" y="3478983"/>
        <a:ext cx="4473950" cy="839338"/>
      </dsp:txXfrm>
    </dsp:sp>
    <dsp:sp modelId="{EA232B8E-BDAE-426D-9F55-9E9EE66161D7}">
      <dsp:nvSpPr>
        <dsp:cNvPr id="0" name=""/>
        <dsp:cNvSpPr/>
      </dsp:nvSpPr>
      <dsp:spPr>
        <a:xfrm>
          <a:off x="0" y="4450127"/>
          <a:ext cx="4564762" cy="93015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solidFill>
                <a:schemeClr val="tx2"/>
              </a:solidFill>
            </a:rPr>
            <a:t>Mancipatio</a:t>
          </a:r>
          <a:r>
            <a:rPr lang="tr-TR" sz="1700" kern="1200" dirty="0">
              <a:solidFill>
                <a:schemeClr val="tx2"/>
              </a:solidFill>
            </a:rPr>
            <a:t> </a:t>
          </a:r>
          <a:r>
            <a:rPr lang="tr-TR" sz="1700" kern="1200" dirty="0" err="1">
              <a:solidFill>
                <a:schemeClr val="tx2"/>
              </a:solidFill>
            </a:rPr>
            <a:t>res</a:t>
          </a:r>
          <a:r>
            <a:rPr lang="tr-TR" sz="1700" kern="1200" dirty="0">
              <a:solidFill>
                <a:schemeClr val="tx2"/>
              </a:solidFill>
            </a:rPr>
            <a:t> </a:t>
          </a:r>
          <a:r>
            <a:rPr lang="tr-TR" sz="1700" kern="1200" dirty="0" err="1">
              <a:solidFill>
                <a:schemeClr val="tx2"/>
              </a:solidFill>
            </a:rPr>
            <a:t>mancipi’lerin</a:t>
          </a:r>
          <a:r>
            <a:rPr lang="tr-TR" sz="1700" kern="1200" dirty="0">
              <a:solidFill>
                <a:schemeClr val="tx2"/>
              </a:solidFill>
            </a:rPr>
            <a:t> mülkiyeti nakil işlemi halini alıyor</a:t>
          </a:r>
          <a:endParaRPr lang="en-US" sz="1700" kern="1200" dirty="0"/>
        </a:p>
      </dsp:txBody>
      <dsp:txXfrm>
        <a:off x="45406" y="4495533"/>
        <a:ext cx="4473950" cy="839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DF6CF-56CD-45F4-B87A-AB1870B00BBB}">
      <dsp:nvSpPr>
        <dsp:cNvPr id="0" name=""/>
        <dsp:cNvSpPr/>
      </dsp:nvSpPr>
      <dsp:spPr>
        <a:xfrm>
          <a:off x="0" y="56399"/>
          <a:ext cx="4564762" cy="69264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a:solidFill>
                <a:schemeClr val="tx2"/>
              </a:solidFill>
            </a:rPr>
            <a:t>Para ile malın değiş-tokuşunu hedeflemekte</a:t>
          </a:r>
          <a:endParaRPr lang="en-US" sz="1700" kern="1200" dirty="0"/>
        </a:p>
      </dsp:txBody>
      <dsp:txXfrm>
        <a:off x="33812" y="90211"/>
        <a:ext cx="4497138" cy="625016"/>
      </dsp:txXfrm>
    </dsp:sp>
    <dsp:sp modelId="{5286906F-6813-4E51-9EEF-D7400B2F0342}">
      <dsp:nvSpPr>
        <dsp:cNvPr id="0" name=""/>
        <dsp:cNvSpPr/>
      </dsp:nvSpPr>
      <dsp:spPr>
        <a:xfrm>
          <a:off x="0" y="855599"/>
          <a:ext cx="4564762" cy="963399"/>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solidFill>
                <a:schemeClr val="tx2"/>
              </a:solidFill>
            </a:rPr>
            <a:t>Rızai</a:t>
          </a:r>
          <a:r>
            <a:rPr lang="tr-TR" sz="1700" kern="1200" dirty="0">
              <a:solidFill>
                <a:schemeClr val="tx2"/>
              </a:solidFill>
            </a:rPr>
            <a:t> sözleşme</a:t>
          </a:r>
          <a:endParaRPr lang="en-US" sz="1700" kern="1200" dirty="0"/>
        </a:p>
      </dsp:txBody>
      <dsp:txXfrm>
        <a:off x="47029" y="902628"/>
        <a:ext cx="4470704" cy="869341"/>
      </dsp:txXfrm>
    </dsp:sp>
    <dsp:sp modelId="{9808D2EC-D155-4CD4-AB65-FBEBF0CE4F7A}">
      <dsp:nvSpPr>
        <dsp:cNvPr id="0" name=""/>
        <dsp:cNvSpPr/>
      </dsp:nvSpPr>
      <dsp:spPr>
        <a:xfrm>
          <a:off x="0" y="1925559"/>
          <a:ext cx="4564762" cy="69264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t>İyiniyet</a:t>
          </a:r>
          <a:r>
            <a:rPr lang="tr-TR" sz="1700" kern="1200" dirty="0"/>
            <a:t> sözleşmesi</a:t>
          </a:r>
          <a:endParaRPr lang="en-US" sz="1700" kern="1200" dirty="0"/>
        </a:p>
      </dsp:txBody>
      <dsp:txXfrm>
        <a:off x="33812" y="1959371"/>
        <a:ext cx="4497138" cy="625016"/>
      </dsp:txXfrm>
    </dsp:sp>
    <dsp:sp modelId="{2AAA1E34-6A55-4F13-996F-82C98E3F0B4D}">
      <dsp:nvSpPr>
        <dsp:cNvPr id="0" name=""/>
        <dsp:cNvSpPr/>
      </dsp:nvSpPr>
      <dsp:spPr>
        <a:xfrm>
          <a:off x="0" y="2724759"/>
          <a:ext cx="4564762" cy="69264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t>İyiniyet</a:t>
          </a:r>
          <a:r>
            <a:rPr lang="tr-TR" sz="1700" kern="1200" dirty="0"/>
            <a:t> davalarıyla korunmakta</a:t>
          </a:r>
          <a:endParaRPr lang="en-US" sz="1700" kern="1200" dirty="0"/>
        </a:p>
      </dsp:txBody>
      <dsp:txXfrm>
        <a:off x="33812" y="2758571"/>
        <a:ext cx="4497138" cy="625016"/>
      </dsp:txXfrm>
    </dsp:sp>
    <dsp:sp modelId="{39E96326-6936-49D9-9690-F6895091B6FB}">
      <dsp:nvSpPr>
        <dsp:cNvPr id="0" name=""/>
        <dsp:cNvSpPr/>
      </dsp:nvSpPr>
      <dsp:spPr>
        <a:xfrm>
          <a:off x="0" y="3523959"/>
          <a:ext cx="4564762" cy="1021041"/>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solidFill>
                <a:schemeClr val="tx2"/>
              </a:solidFill>
            </a:rPr>
            <a:t>Sinallagmatik</a:t>
          </a:r>
          <a:r>
            <a:rPr lang="tr-TR" sz="1700" kern="1200" dirty="0">
              <a:solidFill>
                <a:schemeClr val="tx2"/>
              </a:solidFill>
            </a:rPr>
            <a:t> (karşılıklı) sözleşme, her iki taraf da hem alacaklı hem borçlu</a:t>
          </a:r>
          <a:endParaRPr lang="en-US" sz="1700" kern="1200" dirty="0"/>
        </a:p>
      </dsp:txBody>
      <dsp:txXfrm>
        <a:off x="49843" y="3573802"/>
        <a:ext cx="4465076" cy="921355"/>
      </dsp:txXfrm>
    </dsp:sp>
    <dsp:sp modelId="{BF8F2F09-7F07-4456-8788-777163FE5615}">
      <dsp:nvSpPr>
        <dsp:cNvPr id="0" name=""/>
        <dsp:cNvSpPr/>
      </dsp:nvSpPr>
      <dsp:spPr>
        <a:xfrm>
          <a:off x="0" y="4651560"/>
          <a:ext cx="4564762" cy="69264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ts val="600"/>
            </a:spcBef>
            <a:spcAft>
              <a:spcPts val="600"/>
            </a:spcAft>
            <a:buNone/>
          </a:pPr>
          <a:r>
            <a:rPr lang="tr-TR" sz="1700" kern="1200" dirty="0" err="1">
              <a:solidFill>
                <a:schemeClr val="tx2"/>
              </a:solidFill>
            </a:rPr>
            <a:t>Consensus</a:t>
          </a:r>
          <a:r>
            <a:rPr lang="tr-TR" sz="1700" kern="1200" dirty="0">
              <a:solidFill>
                <a:schemeClr val="tx2"/>
              </a:solidFill>
            </a:rPr>
            <a:t> yeterli</a:t>
          </a:r>
          <a:endParaRPr lang="en-US" sz="1700" kern="1200" dirty="0"/>
        </a:p>
      </dsp:txBody>
      <dsp:txXfrm>
        <a:off x="33812" y="4685372"/>
        <a:ext cx="4497138" cy="625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0"/>
          <a:ext cx="3931920" cy="4380551"/>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i="1" kern="1200" dirty="0" err="1">
              <a:solidFill>
                <a:schemeClr val="tx2"/>
              </a:solidFill>
            </a:rPr>
            <a:t>Iustinianus</a:t>
          </a:r>
          <a:r>
            <a:rPr lang="tr-TR" sz="1800" i="1" kern="1200" dirty="0">
              <a:solidFill>
                <a:schemeClr val="tx2"/>
              </a:solidFill>
            </a:rPr>
            <a:t> </a:t>
          </a:r>
          <a:r>
            <a:rPr lang="tr-TR" sz="1800" i="1" kern="1200" dirty="0" err="1">
              <a:solidFill>
                <a:schemeClr val="tx2"/>
              </a:solidFill>
            </a:rPr>
            <a:t>Codex</a:t>
          </a:r>
          <a:r>
            <a:rPr lang="tr-TR" sz="1800" i="1" kern="1200" dirty="0">
              <a:solidFill>
                <a:schemeClr val="tx2"/>
              </a:solidFill>
            </a:rPr>
            <a:t> 4.44.2 (</a:t>
          </a:r>
          <a:r>
            <a:rPr lang="tr-TR" sz="1800" i="1" kern="1200" dirty="0" err="1">
              <a:solidFill>
                <a:schemeClr val="tx2"/>
              </a:solidFill>
            </a:rPr>
            <a:t>Diocletianus</a:t>
          </a:r>
          <a:r>
            <a:rPr lang="tr-TR" sz="1800" i="1" kern="1200" dirty="0">
              <a:solidFill>
                <a:schemeClr val="tx2"/>
              </a:solidFill>
            </a:rPr>
            <a:t>): “Eğer sen, aslında daha fazla değere sahip olan bir malı, değerinden daha ucuz bir fiyata satmış isen; alıcıya, alınan bedeli iade ettikten sonra, hâkimin aracılığıyla, satılan gayrimenkulü geri alman ya da alıcının seçimine göre gerçek değerinden eksik olan kısmı alman adildir. Ancak, daha ucuz bir fiyat, satılan malın gerçek değerin yarısının dahi ödenmemesi durumunda söz konusu olur.”</a:t>
          </a:r>
          <a:endParaRPr lang="tr-TR" sz="1800" b="1" i="1" kern="1200" dirty="0">
            <a:solidFill>
              <a:schemeClr val="tx2"/>
            </a:solidFill>
            <a:latin typeface="Verdana"/>
            <a:ea typeface="+mn-ea"/>
            <a:cs typeface="+mn-cs"/>
          </a:endParaRPr>
        </a:p>
      </dsp:txBody>
      <dsp:txXfrm>
        <a:off x="191941" y="191941"/>
        <a:ext cx="3548038" cy="39966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27358-DE2D-4F2C-A74E-D19918EFCF63}">
      <dsp:nvSpPr>
        <dsp:cNvPr id="0" name=""/>
        <dsp:cNvSpPr/>
      </dsp:nvSpPr>
      <dsp:spPr>
        <a:xfrm>
          <a:off x="0" y="8174"/>
          <a:ext cx="3384376" cy="4179778"/>
        </a:xfrm>
        <a:prstGeom prst="roundRect">
          <a:avLst/>
        </a:prstGeom>
        <a:solidFill>
          <a:schemeClr val="bg2"/>
        </a:soli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i="1" kern="1200" dirty="0" err="1">
              <a:solidFill>
                <a:schemeClr val="tx1"/>
              </a:solidFill>
            </a:rPr>
            <a:t>Digesta</a:t>
          </a:r>
          <a:r>
            <a:rPr lang="tr-TR" sz="2000" b="1" i="1" kern="1200" dirty="0">
              <a:solidFill>
                <a:schemeClr val="tx1"/>
              </a:solidFill>
            </a:rPr>
            <a:t> 18.6.3 (</a:t>
          </a:r>
          <a:r>
            <a:rPr lang="tr-TR" sz="2000" b="1" i="1" kern="1200" dirty="0" err="1">
              <a:solidFill>
                <a:schemeClr val="tx1"/>
              </a:solidFill>
            </a:rPr>
            <a:t>Paulus</a:t>
          </a:r>
          <a:r>
            <a:rPr lang="tr-TR" sz="2000" b="1" i="1" kern="1200" dirty="0">
              <a:solidFill>
                <a:schemeClr val="tx1"/>
              </a:solidFill>
            </a:rPr>
            <a:t>): </a:t>
          </a:r>
          <a:r>
            <a:rPr lang="tr-TR" sz="2000" i="1" kern="1200" dirty="0">
              <a:solidFill>
                <a:schemeClr val="tx1"/>
              </a:solidFill>
            </a:rPr>
            <a:t>“Satıcı, satılanı, ariyet verilen mal için gerekli olan özendeki gibi gözetmekle yükümlüdür. Böylece satıcı, kendi işlerinde göstermesi gereken en yüksek özen ölçüsünde sorumludur.</a:t>
          </a:r>
          <a:r>
            <a:rPr lang="tr-TR" sz="1800" i="1" kern="1200" dirty="0">
              <a:solidFill>
                <a:schemeClr val="tx1"/>
              </a:solidFill>
            </a:rPr>
            <a:t>”</a:t>
          </a:r>
          <a:endParaRPr lang="tr-TR" sz="1800" b="1" i="1" kern="1200" dirty="0">
            <a:solidFill>
              <a:schemeClr val="tx1"/>
            </a:solidFill>
            <a:latin typeface="Verdana"/>
            <a:ea typeface="+mn-ea"/>
            <a:cs typeface="+mn-cs"/>
          </a:endParaRPr>
        </a:p>
      </dsp:txBody>
      <dsp:txXfrm>
        <a:off x="165212" y="173386"/>
        <a:ext cx="3053952" cy="38493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96203C1-616A-4651-A577-7BA09B384D13}" type="datetimeFigureOut">
              <a:rPr lang="en-US" smtClean="0"/>
              <a:pPr/>
              <a:t>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07B8B279-4079-43B3-8013-D8D81AB870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a:t>
            </a:fld>
            <a:endParaRPr lang="en-US"/>
          </a:p>
        </p:txBody>
      </p:sp>
    </p:spTree>
    <p:extLst>
      <p:ext uri="{BB962C8B-B14F-4D97-AF65-F5344CB8AC3E}">
        <p14:creationId xmlns:p14="http://schemas.microsoft.com/office/powerpoint/2010/main" val="4205418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10</a:t>
            </a:fld>
            <a:endParaRPr lang="en-US"/>
          </a:p>
        </p:txBody>
      </p:sp>
    </p:spTree>
    <p:extLst>
      <p:ext uri="{BB962C8B-B14F-4D97-AF65-F5344CB8AC3E}">
        <p14:creationId xmlns:p14="http://schemas.microsoft.com/office/powerpoint/2010/main" val="3552337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AF388-262D-ABED-2239-F2016475CA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1E2DD-821C-DBB4-8F07-C3F9A25D4E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2A14B4-9C62-3BBC-4D32-7BD09A0D2E01}"/>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7935189C-C4BB-1664-B7F2-357CCC0C6755}"/>
              </a:ext>
            </a:extLst>
          </p:cNvPr>
          <p:cNvSpPr>
            <a:spLocks noGrp="1"/>
          </p:cNvSpPr>
          <p:nvPr>
            <p:ph type="sldNum" sz="quarter" idx="10"/>
          </p:nvPr>
        </p:nvSpPr>
        <p:spPr/>
        <p:txBody>
          <a:bodyPr/>
          <a:lstStyle/>
          <a:p>
            <a:fld id="{07B8B279-4079-43B3-8013-D8D81AB870A7}" type="slidenum">
              <a:rPr lang="en-US" smtClean="0"/>
              <a:pPr/>
              <a:t>11</a:t>
            </a:fld>
            <a:endParaRPr lang="en-US"/>
          </a:p>
        </p:txBody>
      </p:sp>
    </p:spTree>
    <p:extLst>
      <p:ext uri="{BB962C8B-B14F-4D97-AF65-F5344CB8AC3E}">
        <p14:creationId xmlns:p14="http://schemas.microsoft.com/office/powerpoint/2010/main" val="2398125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B492F-275E-7FE1-8300-82EBF8B047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71926D-222A-0135-34DA-AE3EB54C9D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5644C1-9C61-C037-C007-17A6E54DC960}"/>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FDDD95D8-FBCA-F760-5EB6-D05A922AA526}"/>
              </a:ext>
            </a:extLst>
          </p:cNvPr>
          <p:cNvSpPr>
            <a:spLocks noGrp="1"/>
          </p:cNvSpPr>
          <p:nvPr>
            <p:ph type="sldNum" sz="quarter" idx="10"/>
          </p:nvPr>
        </p:nvSpPr>
        <p:spPr/>
        <p:txBody>
          <a:bodyPr/>
          <a:lstStyle/>
          <a:p>
            <a:fld id="{07B8B279-4079-43B3-8013-D8D81AB870A7}" type="slidenum">
              <a:rPr lang="en-US" smtClean="0"/>
              <a:pPr/>
              <a:t>12</a:t>
            </a:fld>
            <a:endParaRPr lang="en-US"/>
          </a:p>
        </p:txBody>
      </p:sp>
    </p:spTree>
    <p:extLst>
      <p:ext uri="{BB962C8B-B14F-4D97-AF65-F5344CB8AC3E}">
        <p14:creationId xmlns:p14="http://schemas.microsoft.com/office/powerpoint/2010/main" val="95492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13</a:t>
            </a:fld>
            <a:endParaRPr lang="en-US"/>
          </a:p>
        </p:txBody>
      </p:sp>
    </p:spTree>
    <p:extLst>
      <p:ext uri="{BB962C8B-B14F-4D97-AF65-F5344CB8AC3E}">
        <p14:creationId xmlns:p14="http://schemas.microsoft.com/office/powerpoint/2010/main" val="3063583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14</a:t>
            </a:fld>
            <a:endParaRPr lang="en-US"/>
          </a:p>
        </p:txBody>
      </p:sp>
    </p:spTree>
    <p:extLst>
      <p:ext uri="{BB962C8B-B14F-4D97-AF65-F5344CB8AC3E}">
        <p14:creationId xmlns:p14="http://schemas.microsoft.com/office/powerpoint/2010/main" val="4250228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15</a:t>
            </a:fld>
            <a:endParaRPr lang="en-US"/>
          </a:p>
        </p:txBody>
      </p:sp>
    </p:spTree>
    <p:extLst>
      <p:ext uri="{BB962C8B-B14F-4D97-AF65-F5344CB8AC3E}">
        <p14:creationId xmlns:p14="http://schemas.microsoft.com/office/powerpoint/2010/main" val="1759500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16</a:t>
            </a:fld>
            <a:endParaRPr lang="en-US"/>
          </a:p>
        </p:txBody>
      </p:sp>
    </p:spTree>
    <p:extLst>
      <p:ext uri="{BB962C8B-B14F-4D97-AF65-F5344CB8AC3E}">
        <p14:creationId xmlns:p14="http://schemas.microsoft.com/office/powerpoint/2010/main" val="197311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17</a:t>
            </a:fld>
            <a:endParaRPr lang="en-US"/>
          </a:p>
        </p:txBody>
      </p:sp>
    </p:spTree>
    <p:extLst>
      <p:ext uri="{BB962C8B-B14F-4D97-AF65-F5344CB8AC3E}">
        <p14:creationId xmlns:p14="http://schemas.microsoft.com/office/powerpoint/2010/main" val="1184014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18</a:t>
            </a:fld>
            <a:endParaRPr lang="en-US"/>
          </a:p>
        </p:txBody>
      </p:sp>
    </p:spTree>
    <p:extLst>
      <p:ext uri="{BB962C8B-B14F-4D97-AF65-F5344CB8AC3E}">
        <p14:creationId xmlns:p14="http://schemas.microsoft.com/office/powerpoint/2010/main" val="683872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19</a:t>
            </a:fld>
            <a:endParaRPr lang="en-US"/>
          </a:p>
        </p:txBody>
      </p:sp>
    </p:spTree>
    <p:extLst>
      <p:ext uri="{BB962C8B-B14F-4D97-AF65-F5344CB8AC3E}">
        <p14:creationId xmlns:p14="http://schemas.microsoft.com/office/powerpoint/2010/main" val="87763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a:t>
            </a:fld>
            <a:endParaRPr lang="en-US"/>
          </a:p>
        </p:txBody>
      </p:sp>
    </p:spTree>
    <p:extLst>
      <p:ext uri="{BB962C8B-B14F-4D97-AF65-F5344CB8AC3E}">
        <p14:creationId xmlns:p14="http://schemas.microsoft.com/office/powerpoint/2010/main" val="554792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20</a:t>
            </a:fld>
            <a:endParaRPr lang="en-US"/>
          </a:p>
        </p:txBody>
      </p:sp>
    </p:spTree>
    <p:extLst>
      <p:ext uri="{BB962C8B-B14F-4D97-AF65-F5344CB8AC3E}">
        <p14:creationId xmlns:p14="http://schemas.microsoft.com/office/powerpoint/2010/main" val="1759500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4</a:t>
            </a:fld>
            <a:endParaRPr lang="en-US"/>
          </a:p>
        </p:txBody>
      </p:sp>
    </p:spTree>
    <p:extLst>
      <p:ext uri="{BB962C8B-B14F-4D97-AF65-F5344CB8AC3E}">
        <p14:creationId xmlns:p14="http://schemas.microsoft.com/office/powerpoint/2010/main" val="277961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5</a:t>
            </a:fld>
            <a:endParaRPr lang="en-US"/>
          </a:p>
        </p:txBody>
      </p:sp>
    </p:spTree>
    <p:extLst>
      <p:ext uri="{BB962C8B-B14F-4D97-AF65-F5344CB8AC3E}">
        <p14:creationId xmlns:p14="http://schemas.microsoft.com/office/powerpoint/2010/main" val="424143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6</a:t>
            </a:fld>
            <a:endParaRPr lang="en-US"/>
          </a:p>
        </p:txBody>
      </p:sp>
    </p:spTree>
    <p:extLst>
      <p:ext uri="{BB962C8B-B14F-4D97-AF65-F5344CB8AC3E}">
        <p14:creationId xmlns:p14="http://schemas.microsoft.com/office/powerpoint/2010/main" val="297870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7</a:t>
            </a:fld>
            <a:endParaRPr lang="en-US"/>
          </a:p>
        </p:txBody>
      </p:sp>
    </p:spTree>
    <p:extLst>
      <p:ext uri="{BB962C8B-B14F-4D97-AF65-F5344CB8AC3E}">
        <p14:creationId xmlns:p14="http://schemas.microsoft.com/office/powerpoint/2010/main" val="1980168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8</a:t>
            </a:fld>
            <a:endParaRPr lang="en-US"/>
          </a:p>
        </p:txBody>
      </p:sp>
    </p:spTree>
    <p:extLst>
      <p:ext uri="{BB962C8B-B14F-4D97-AF65-F5344CB8AC3E}">
        <p14:creationId xmlns:p14="http://schemas.microsoft.com/office/powerpoint/2010/main" val="155680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9</a:t>
            </a:fld>
            <a:endParaRPr lang="en-US"/>
          </a:p>
        </p:txBody>
      </p:sp>
    </p:spTree>
    <p:extLst>
      <p:ext uri="{BB962C8B-B14F-4D97-AF65-F5344CB8AC3E}">
        <p14:creationId xmlns:p14="http://schemas.microsoft.com/office/powerpoint/2010/main" val="55479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40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55376"/>
            <a:ext cx="7772400" cy="1828800"/>
          </a:xfrm>
        </p:spPr>
        <p:txBody>
          <a:bodyPr lIns="45720" rIns="45720" bIns="45720"/>
          <a:lstStyle>
            <a:lvl1pPr algn="r">
              <a:defRPr sz="4500" b="1">
                <a:solidFill>
                  <a:schemeClr val="accent1">
                    <a:tint val="88000"/>
                    <a:satMod val="150000"/>
                  </a:schemeClr>
                </a:solidFill>
                <a:effectLst>
                  <a:outerShdw blurRad="15000" dist="13000" dir="5400000" algn="tl" rotWithShape="0">
                    <a:srgbClr val="000000">
                      <a:alpha val="40000"/>
                    </a:srgbClr>
                  </a:outerShdw>
                </a:effectLst>
              </a:defRPr>
            </a:lvl1pPr>
          </a:lstStyle>
          <a:p>
            <a:r>
              <a:rPr lang="tr-TR"/>
              <a:t>Asıl başlık stilini düzenlemek için tıklayın</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a:t>Asıl alt başlık stilini düzenlemek için tıklayın</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2/9/2025</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502920" y="4992624"/>
            <a:ext cx="8183880" cy="105156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3" name="Rounded Rectangle 12"/>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468344" y="5610416"/>
            <a:ext cx="8183880" cy="420624"/>
          </a:xfrm>
        </p:spPr>
        <p:txBody>
          <a:bodyPr lIns="118872" tIns="0" anchor="t"/>
          <a:lstStyle>
            <a:lvl1pPr marR="36576" algn="l">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9EB45F-50E8-4AF1-920B-265FC35EA31A}" type="datetime1">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969D76A-2E51-4D2B-9AFF-70F7EB3C2C68}" type="datetime1">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02920" y="4990624"/>
            <a:ext cx="8183880" cy="1051560"/>
          </a:xfrm>
        </p:spPr>
        <p:txBody>
          <a:bodyPr anchor="b"/>
          <a:lstStyle>
            <a:lvl1pPr>
              <a:defRPr b="1"/>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7224" y="579438"/>
            <a:ext cx="3931920" cy="639762"/>
          </a:xfrm>
        </p:spPr>
        <p:txBody>
          <a:bodyPr lIns="146304"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652169" y="579438"/>
            <a:ext cx="3931920" cy="639762"/>
          </a:xfrm>
        </p:spPr>
        <p:txBody>
          <a:bodyPr lIns="137160"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Content Placeholder 4"/>
          <p:cNvSpPr>
            <a:spLocks noGrp="1"/>
          </p:cNvSpPr>
          <p:nvPr>
            <p:ph sz="quarter" idx="3"/>
          </p:nvPr>
        </p:nvSpPr>
        <p:spPr>
          <a:xfrm>
            <a:off x="607224"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4652169"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DB85F57-6490-4460-90DC-FC5EE5C36A66}" type="datetime1">
              <a:rPr lang="en-US" smtClean="0"/>
              <a:pPr/>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538847" y="1447800"/>
            <a:ext cx="2971800" cy="4389120"/>
          </a:xfrm>
        </p:spPr>
        <p:txBody>
          <a:bodyPr lIns="91440"/>
          <a:lstStyle>
            <a:lvl1pPr marL="18288" marR="18288" indent="0">
              <a:spcBef>
                <a:spcPts val="0"/>
              </a:spcBef>
              <a:buNone/>
              <a:defRPr sz="1400">
                <a:solidFill>
                  <a:srgbClr val="FFFFFF"/>
                </a:solidFill>
              </a:defRPr>
            </a:lvl1pPr>
            <a:lvl2pPr>
              <a:buNone/>
              <a:defRPr sz="1200"/>
            </a:lvl2pPr>
            <a:lvl3pPr>
              <a:buNone/>
              <a:defRPr sz="1000"/>
            </a:lvl3pPr>
            <a:lvl4pPr>
              <a:buNone/>
              <a:defRPr sz="900"/>
            </a:lvl4pPr>
            <a:lvl5pPr>
              <a:buNone/>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3400" y="1447800"/>
            <a:ext cx="4937760" cy="4389120"/>
          </a:xfrm>
        </p:spPr>
        <p:txBody>
          <a:bodyPr/>
          <a:lstStyle>
            <a:lvl1pPr>
              <a:defRPr sz="2800">
                <a:solidFill>
                  <a:srgbClr val="FFFFFF"/>
                </a:solidFill>
              </a:defRPr>
            </a:lvl1pPr>
            <a:lvl2pPr>
              <a:defRPr sz="2600">
                <a:solidFill>
                  <a:srgbClr val="FFFFFF"/>
                </a:solidFill>
              </a:defRPr>
            </a:lvl2pPr>
            <a:lvl3pPr>
              <a:defRPr sz="2400">
                <a:solidFill>
                  <a:srgbClr val="FFFFFF"/>
                </a:solidFill>
              </a:defRPr>
            </a:lvl3pPr>
            <a:lvl4pPr>
              <a:defRPr sz="2000">
                <a:solidFill>
                  <a:srgbClr val="FFFFFF"/>
                </a:solidFill>
              </a:defRPr>
            </a:lvl4pPr>
            <a:lvl5pPr>
              <a:defRPr sz="2000">
                <a:solidFill>
                  <a:srgbClr val="FFFFFF"/>
                </a:solidFill>
              </a:defRPr>
            </a:lvl5pPr>
            <a:lvl6pPr>
              <a:buNone/>
              <a:defRPr/>
            </a:lvl6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78FFA21-88D5-4090-AE34-A717F3009131}" type="datetime1">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6400800" y="434162"/>
            <a:ext cx="2324605" cy="4341329"/>
          </a:xfrm>
          <a:prstGeom prst="roundRect">
            <a:avLst>
              <a:gd name="adj" fmla="val 2127"/>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462712" y="533400"/>
            <a:ext cx="2240280" cy="4211480"/>
          </a:xfrm>
        </p:spPr>
        <p:txBody>
          <a:bodyPr lIns="91440"/>
          <a:lstStyle>
            <a:lvl1pPr marL="45720" indent="0" algn="l">
              <a:spcBef>
                <a:spcPts val="0"/>
              </a:spcBef>
              <a:buNone/>
              <a:defRPr sz="1400"/>
            </a:lvl1pPr>
            <a:lvl2pPr>
              <a:defRPr sz="1200"/>
            </a:lvl2pPr>
            <a:lvl3pPr>
              <a:defRPr sz="1000"/>
            </a:lvl3pPr>
            <a:lvl4pPr>
              <a:defRPr sz="900"/>
            </a:lvl4pPr>
            <a:lvl5pPr>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5A654AA-2757-4A51-86CD-6D20456BDD0A}" type="datetime1">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
        <p:nvSpPr>
          <p:cNvPr id="3" name="Picture Placeholder 2"/>
          <p:cNvSpPr>
            <a:spLocks noGrp="1"/>
          </p:cNvSpPr>
          <p:nvPr>
            <p:ph type="pic" idx="1"/>
          </p:nvPr>
        </p:nvSpPr>
        <p:spPr>
          <a:xfrm>
            <a:off x="421480" y="435768"/>
            <a:ext cx="5989320" cy="4343400"/>
          </a:xfrm>
          <a:prstGeom prst="rect">
            <a:avLst/>
          </a:prstGeom>
          <a:solidFill>
            <a:schemeClr val="bg2">
              <a:shade val="10000"/>
            </a:schemeClr>
          </a:solidFill>
        </p:spPr>
        <p:txBody>
          <a:bodyPr/>
          <a:lstStyle>
            <a:lvl1pPr>
              <a:buNone/>
              <a:defRPr sz="3200"/>
            </a:lvl1pPr>
          </a:lstStyle>
          <a:p>
            <a:r>
              <a:rPr lang="tr-TR"/>
              <a:t>Resim eklemek için simgeye tıklayın</a:t>
            </a:r>
            <a:endParaRPr lang="en-US" dirty="0"/>
          </a:p>
        </p:txBody>
      </p:sp>
      <p:sp>
        <p:nvSpPr>
          <p:cNvPr id="9" name="Rectangle 8"/>
          <p:cNvSpPr/>
          <p:nvPr/>
        </p:nvSpPr>
        <p:spPr>
          <a:xfrm>
            <a:off x="6411357" y="386861"/>
            <a:ext cx="36576" cy="4443984"/>
          </a:xfrm>
          <a:prstGeom prst="rect">
            <a:avLst/>
          </a:prstGeom>
          <a:solidFill>
            <a:srgbClr val="FFFFFF"/>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27432"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92624"/>
            <a:ext cx="8183880" cy="1051560"/>
          </a:xfrm>
          <a:prstGeom prst="rect">
            <a:avLst/>
          </a:prstGeom>
        </p:spPr>
        <p:txBody>
          <a:bodyPr vert="horz" anchor="b">
            <a:normAutofit/>
          </a:bodyPr>
          <a:lstStyle/>
          <a:p>
            <a:r>
              <a:rPr lang="tr-TR"/>
              <a:t>Asıl başlık stilini düzenlemek için tıklayın</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2/9/2025</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b="1" kern="1200">
          <a:solidFill>
            <a:schemeClr val="accent1">
              <a:tint val="88000"/>
              <a:satMod val="150000"/>
            </a:schemeClr>
          </a:solidFill>
          <a:effectLst>
            <a:outerShdw blurRad="12700" dist="12700" dir="5400000" algn="tl" rotWithShape="0">
              <a:srgbClr val="000000">
                <a:alpha val="40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rgbClr val="FFFFFF"/>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rgbClr val="FFFFFF"/>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rgbClr val="FFFFFF"/>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rgbClr val="FFFFFF"/>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rgbClr val="FFFFFF"/>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jp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22376" y="1124744"/>
            <a:ext cx="7772400" cy="2160240"/>
          </a:xfrm>
        </p:spPr>
        <p:txBody>
          <a:bodyPr>
            <a:normAutofit/>
          </a:bodyPr>
          <a:lstStyle/>
          <a:p>
            <a:r>
              <a:rPr lang="tr-TR" sz="6600" dirty="0" err="1"/>
              <a:t>Rızai</a:t>
            </a:r>
            <a:r>
              <a:rPr lang="tr-TR" sz="6600" dirty="0"/>
              <a:t> </a:t>
            </a:r>
            <a:r>
              <a:rPr lang="tr-TR" sz="6600" b="1" kern="1200" dirty="0">
                <a:solidFill>
                  <a:schemeClr val="accent1">
                    <a:tint val="88000"/>
                    <a:satMod val="150000"/>
                  </a:schemeClr>
                </a:solidFill>
                <a:effectLst>
                  <a:outerShdw blurRad="15000" dist="13000" dir="5400000" algn="tl" rotWithShape="0">
                    <a:srgbClr val="000000">
                      <a:alpha val="40000"/>
                    </a:srgbClr>
                  </a:outerShdw>
                </a:effectLst>
                <a:latin typeface="+mj-lt"/>
                <a:ea typeface="+mj-ea"/>
                <a:cs typeface="+mj-cs"/>
              </a:rPr>
              <a:t>Sözleşmeler</a:t>
            </a:r>
            <a:endParaRPr lang="tr-TR" sz="6600" dirty="0"/>
          </a:p>
        </p:txBody>
      </p:sp>
      <p:sp>
        <p:nvSpPr>
          <p:cNvPr id="3" name="Rectangle 2"/>
          <p:cNvSpPr>
            <a:spLocks noGrp="1"/>
          </p:cNvSpPr>
          <p:nvPr>
            <p:ph type="subTitle" idx="1"/>
          </p:nvPr>
        </p:nvSpPr>
        <p:spPr>
          <a:xfrm>
            <a:off x="722376" y="3685032"/>
            <a:ext cx="7954080" cy="896096"/>
          </a:xfrm>
        </p:spPr>
        <p:txBody>
          <a:bodyPr>
            <a:normAutofit/>
          </a:bodyPr>
          <a:lstStyle/>
          <a:p>
            <a:r>
              <a:rPr lang="tr-TR" sz="3600" dirty="0"/>
              <a:t>Genel Bilgi</a:t>
            </a:r>
          </a:p>
        </p:txBody>
      </p:sp>
    </p:spTree>
    <p:extLst>
      <p:ext uri="{BB962C8B-B14F-4D97-AF65-F5344CB8AC3E}">
        <p14:creationId xmlns:p14="http://schemas.microsoft.com/office/powerpoint/2010/main" val="287486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Konusu</a:t>
            </a:r>
          </a:p>
        </p:txBody>
      </p:sp>
      <p:sp>
        <p:nvSpPr>
          <p:cNvPr id="3" name="Rectangle 2"/>
          <p:cNvSpPr>
            <a:spLocks noGrp="1"/>
          </p:cNvSpPr>
          <p:nvPr>
            <p:ph idx="1"/>
          </p:nvPr>
        </p:nvSpPr>
        <p:spPr>
          <a:xfrm>
            <a:off x="395536" y="548680"/>
            <a:ext cx="8352928" cy="4968552"/>
          </a:xfrm>
          <a:solidFill>
            <a:schemeClr val="bg1">
              <a:lumMod val="95000"/>
            </a:schemeClr>
          </a:solidFill>
        </p:spPr>
        <p:txBody>
          <a:bodyPr>
            <a:noAutofit/>
          </a:bodyPr>
          <a:lstStyle/>
          <a:p>
            <a:pPr marL="720000" algn="just">
              <a:spcBef>
                <a:spcPts val="300"/>
              </a:spcBef>
              <a:spcAft>
                <a:spcPts val="300"/>
              </a:spcAft>
              <a:buFont typeface="Wingdings" panose="05000000000000000000" pitchFamily="2" charset="2"/>
              <a:buChar char="Ø"/>
            </a:pPr>
            <a:r>
              <a:rPr lang="tr-TR" sz="1800" dirty="0">
                <a:solidFill>
                  <a:schemeClr val="accent3"/>
                </a:solidFill>
              </a:rPr>
              <a:t>Ekonomik değeri olan her türlü mal </a:t>
            </a:r>
          </a:p>
          <a:p>
            <a:pPr marL="720000" algn="just">
              <a:spcBef>
                <a:spcPts val="300"/>
              </a:spcBef>
              <a:spcAft>
                <a:spcPts val="300"/>
              </a:spcAft>
              <a:buFont typeface="Wingdings" panose="05000000000000000000" pitchFamily="2" charset="2"/>
              <a:buChar char="Ø"/>
            </a:pPr>
            <a:r>
              <a:rPr lang="tr-TR" sz="1800" dirty="0">
                <a:solidFill>
                  <a:schemeClr val="accent3"/>
                </a:solidFill>
              </a:rPr>
              <a:t>Alışverişe elverişli olmayan malların satışı başlangıçtaki imkansızlık</a:t>
            </a:r>
          </a:p>
          <a:p>
            <a:pPr marL="720000" algn="just">
              <a:spcBef>
                <a:spcPts val="300"/>
              </a:spcBef>
              <a:spcAft>
                <a:spcPts val="300"/>
              </a:spcAft>
              <a:buFont typeface="Wingdings" panose="05000000000000000000" pitchFamily="2" charset="2"/>
              <a:buChar char="Ø"/>
            </a:pPr>
            <a:r>
              <a:rPr lang="tr-TR" sz="1800" dirty="0">
                <a:solidFill>
                  <a:schemeClr val="accent3"/>
                </a:solidFill>
              </a:rPr>
              <a:t>Cinsi ile belirli malların satışı satım </a:t>
            </a:r>
            <a:r>
              <a:rPr lang="tr-TR" sz="1800" dirty="0" err="1">
                <a:solidFill>
                  <a:schemeClr val="accent3"/>
                </a:solidFill>
              </a:rPr>
              <a:t>stipulatio’ları</a:t>
            </a:r>
            <a:r>
              <a:rPr lang="tr-TR" sz="1800" dirty="0">
                <a:solidFill>
                  <a:schemeClr val="accent3"/>
                </a:solidFill>
              </a:rPr>
              <a:t> ile gerçekleştirilmekte</a:t>
            </a:r>
          </a:p>
          <a:p>
            <a:pPr marL="720000" algn="just">
              <a:spcBef>
                <a:spcPts val="300"/>
              </a:spcBef>
              <a:spcAft>
                <a:spcPts val="300"/>
              </a:spcAft>
              <a:buFont typeface="Wingdings" panose="05000000000000000000" pitchFamily="2" charset="2"/>
              <a:buChar char="Ø"/>
            </a:pPr>
            <a:r>
              <a:rPr lang="tr-TR" sz="1800" dirty="0">
                <a:solidFill>
                  <a:schemeClr val="accent3"/>
                </a:solidFill>
              </a:rPr>
              <a:t>Stoktan </a:t>
            </a:r>
            <a:r>
              <a:rPr lang="tr-TR" sz="1800" dirty="0">
                <a:solidFill>
                  <a:schemeClr val="accent3"/>
                </a:solidFill>
                <a:effectLst/>
                <a:ea typeface="Times New Roman" panose="02020603050405020304" pitchFamily="18" charset="0"/>
              </a:rPr>
              <a:t> </a:t>
            </a:r>
            <a:r>
              <a:rPr lang="tr-TR" sz="1800" dirty="0">
                <a:solidFill>
                  <a:schemeClr val="accent3"/>
                </a:solidFill>
              </a:rPr>
              <a:t>sınırlı cins satımı satış sözleşmesinin konusu olabilmekte</a:t>
            </a:r>
          </a:p>
          <a:p>
            <a:pPr marL="1080000" indent="-342900" algn="just">
              <a:spcBef>
                <a:spcPts val="300"/>
              </a:spcBef>
              <a:spcAft>
                <a:spcPts val="300"/>
              </a:spcAft>
              <a:buFont typeface="Wingdings" panose="05000000000000000000" pitchFamily="2" charset="2"/>
              <a:buChar char="v"/>
            </a:pPr>
            <a:r>
              <a:rPr lang="tr-TR" sz="1800" dirty="0">
                <a:solidFill>
                  <a:schemeClr val="accent2"/>
                </a:solidFill>
                <a:ea typeface="Times New Roman" panose="02020603050405020304" pitchFamily="18" charset="0"/>
              </a:rPr>
              <a:t>B</a:t>
            </a:r>
            <a:r>
              <a:rPr lang="tr-TR" sz="1800" dirty="0">
                <a:solidFill>
                  <a:schemeClr val="accent2"/>
                </a:solidFill>
                <a:effectLst/>
                <a:ea typeface="Times New Roman" panose="02020603050405020304" pitchFamily="18" charset="0"/>
              </a:rPr>
              <a:t>ireyselleştirici ölçme ile belirli bir stokun bir kısmının satımı (örneğin şarap mahzenindeki şarap fıçılarından alınacak 100 ölçü şarap)</a:t>
            </a:r>
          </a:p>
          <a:p>
            <a:pPr marL="1080000" indent="-342900" algn="just">
              <a:spcBef>
                <a:spcPts val="300"/>
              </a:spcBef>
              <a:spcAft>
                <a:spcPts val="300"/>
              </a:spcAft>
              <a:buFont typeface="Wingdings" panose="05000000000000000000" pitchFamily="2" charset="2"/>
              <a:buChar char="v"/>
            </a:pPr>
            <a:r>
              <a:rPr lang="tr-TR" sz="1800" dirty="0">
                <a:solidFill>
                  <a:schemeClr val="accent2"/>
                </a:solidFill>
                <a:ea typeface="Times New Roman" panose="02020603050405020304" pitchFamily="18" charset="0"/>
              </a:rPr>
              <a:t>Fi</a:t>
            </a:r>
            <a:r>
              <a:rPr lang="tr-TR" sz="1800" dirty="0">
                <a:solidFill>
                  <a:schemeClr val="accent2"/>
                </a:solidFill>
                <a:effectLst/>
                <a:ea typeface="Times New Roman" panose="02020603050405020304" pitchFamily="18" charset="0"/>
              </a:rPr>
              <a:t>yatı belirleyici ölçme ile bütün stokun satımı (sürünün sürüdeki hayvanların sayısına göre belirlenecek bir fiyata satılması)</a:t>
            </a:r>
          </a:p>
          <a:p>
            <a:pPr marL="1080000" indent="-342900" algn="just">
              <a:spcBef>
                <a:spcPts val="300"/>
              </a:spcBef>
              <a:spcAft>
                <a:spcPts val="300"/>
              </a:spcAft>
              <a:buFont typeface="Wingdings" panose="05000000000000000000" pitchFamily="2" charset="2"/>
              <a:buChar char="v"/>
            </a:pPr>
            <a:r>
              <a:rPr lang="tr-TR" sz="1800" dirty="0">
                <a:solidFill>
                  <a:schemeClr val="accent2"/>
                </a:solidFill>
                <a:ea typeface="Times New Roman" panose="02020603050405020304" pitchFamily="18" charset="0"/>
              </a:rPr>
              <a:t>Sto</a:t>
            </a:r>
            <a:r>
              <a:rPr lang="tr-TR" sz="1800" dirty="0">
                <a:solidFill>
                  <a:schemeClr val="accent2"/>
                </a:solidFill>
                <a:effectLst/>
                <a:ea typeface="Times New Roman" panose="02020603050405020304" pitchFamily="18" charset="0"/>
              </a:rPr>
              <a:t>kun tümünün götürü usulde satımı (mahzende bulunan tüm şarap </a:t>
            </a:r>
            <a:r>
              <a:rPr lang="tr-TR" sz="1800" i="1" dirty="0" err="1">
                <a:solidFill>
                  <a:schemeClr val="accent2"/>
                </a:solidFill>
                <a:effectLst/>
                <a:ea typeface="Times New Roman" panose="02020603050405020304" pitchFamily="18" charset="0"/>
              </a:rPr>
              <a:t>amphora</a:t>
            </a:r>
            <a:r>
              <a:rPr lang="tr-TR" sz="1800" dirty="0" err="1">
                <a:solidFill>
                  <a:schemeClr val="accent2"/>
                </a:solidFill>
                <a:effectLst/>
                <a:ea typeface="Times New Roman" panose="02020603050405020304" pitchFamily="18" charset="0"/>
              </a:rPr>
              <a:t>’larının</a:t>
            </a:r>
            <a:r>
              <a:rPr lang="tr-TR" sz="1800" dirty="0">
                <a:solidFill>
                  <a:schemeClr val="accent2"/>
                </a:solidFill>
                <a:effectLst/>
                <a:ea typeface="Times New Roman" panose="02020603050405020304" pitchFamily="18" charset="0"/>
              </a:rPr>
              <a:t> belirli bir bedel üzerinden satımı) </a:t>
            </a:r>
            <a:endParaRPr lang="tr-TR" sz="1800" dirty="0">
              <a:solidFill>
                <a:schemeClr val="accent2"/>
              </a:solidFill>
            </a:endParaRPr>
          </a:p>
        </p:txBody>
      </p:sp>
    </p:spTree>
    <p:extLst>
      <p:ext uri="{BB962C8B-B14F-4D97-AF65-F5344CB8AC3E}">
        <p14:creationId xmlns:p14="http://schemas.microsoft.com/office/powerpoint/2010/main" val="343264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BD488-9DE7-E634-D1F7-8364F608EA4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F739A2-D04F-8E60-DC1F-CAB87D8B5DEB}"/>
              </a:ext>
            </a:extLst>
          </p:cNvPr>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Türleri</a:t>
            </a:r>
          </a:p>
        </p:txBody>
      </p:sp>
      <p:sp>
        <p:nvSpPr>
          <p:cNvPr id="3" name="Rectangle 2">
            <a:extLst>
              <a:ext uri="{FF2B5EF4-FFF2-40B4-BE49-F238E27FC236}">
                <a16:creationId xmlns:a16="http://schemas.microsoft.com/office/drawing/2014/main" id="{27814709-28D0-3F31-DD64-222B5BF82AEC}"/>
              </a:ext>
            </a:extLst>
          </p:cNvPr>
          <p:cNvSpPr>
            <a:spLocks noGrp="1"/>
          </p:cNvSpPr>
          <p:nvPr>
            <p:ph idx="1"/>
          </p:nvPr>
        </p:nvSpPr>
        <p:spPr>
          <a:xfrm>
            <a:off x="508636" y="548680"/>
            <a:ext cx="8239828" cy="4824536"/>
          </a:xfrm>
          <a:solidFill>
            <a:schemeClr val="bg1">
              <a:lumMod val="95000"/>
            </a:schemeClr>
          </a:solidFill>
        </p:spPr>
        <p:txBody>
          <a:bodyPr>
            <a:noAutofit/>
          </a:bodyPr>
          <a:lstStyle/>
          <a:p>
            <a:pPr marL="720000" algn="just">
              <a:spcBef>
                <a:spcPts val="600"/>
              </a:spcBef>
              <a:spcAft>
                <a:spcPts val="600"/>
              </a:spcAft>
              <a:buFont typeface="Wingdings" panose="05000000000000000000" pitchFamily="2" charset="2"/>
              <a:buChar char="Ø"/>
            </a:pPr>
            <a:r>
              <a:rPr lang="tr-TR" dirty="0">
                <a:solidFill>
                  <a:schemeClr val="accent3"/>
                </a:solidFill>
              </a:rPr>
              <a:t>Gelecekte elde edilecek ürünün (</a:t>
            </a:r>
            <a:r>
              <a:rPr lang="tr-TR" dirty="0" err="1">
                <a:solidFill>
                  <a:schemeClr val="accent3"/>
                </a:solidFill>
              </a:rPr>
              <a:t>res</a:t>
            </a:r>
            <a:r>
              <a:rPr lang="tr-TR" dirty="0">
                <a:solidFill>
                  <a:schemeClr val="accent3"/>
                </a:solidFill>
              </a:rPr>
              <a:t> </a:t>
            </a:r>
            <a:r>
              <a:rPr lang="tr-TR" dirty="0" err="1">
                <a:solidFill>
                  <a:schemeClr val="accent3"/>
                </a:solidFill>
              </a:rPr>
              <a:t>futura</a:t>
            </a:r>
            <a:r>
              <a:rPr lang="tr-TR" dirty="0">
                <a:solidFill>
                  <a:schemeClr val="accent3"/>
                </a:solidFill>
              </a:rPr>
              <a:t>), umulan ve beklenen şeyin satımı (</a:t>
            </a:r>
            <a:r>
              <a:rPr lang="tr-TR" dirty="0" err="1">
                <a:solidFill>
                  <a:schemeClr val="accent3"/>
                </a:solidFill>
              </a:rPr>
              <a:t>emptio</a:t>
            </a:r>
            <a:r>
              <a:rPr lang="tr-TR" dirty="0">
                <a:solidFill>
                  <a:schemeClr val="accent3"/>
                </a:solidFill>
              </a:rPr>
              <a:t> </a:t>
            </a:r>
            <a:r>
              <a:rPr lang="tr-TR" dirty="0" err="1">
                <a:solidFill>
                  <a:schemeClr val="accent3"/>
                </a:solidFill>
              </a:rPr>
              <a:t>rei</a:t>
            </a:r>
            <a:r>
              <a:rPr lang="tr-TR" dirty="0">
                <a:solidFill>
                  <a:schemeClr val="accent3"/>
                </a:solidFill>
              </a:rPr>
              <a:t> </a:t>
            </a:r>
            <a:r>
              <a:rPr lang="tr-TR" dirty="0" err="1">
                <a:solidFill>
                  <a:schemeClr val="accent3"/>
                </a:solidFill>
              </a:rPr>
              <a:t>speratae</a:t>
            </a:r>
            <a:r>
              <a:rPr lang="tr-TR" dirty="0">
                <a:solidFill>
                  <a:schemeClr val="accent3"/>
                </a:solidFill>
              </a:rPr>
              <a:t>) </a:t>
            </a:r>
          </a:p>
          <a:p>
            <a:pPr marL="720000" algn="just">
              <a:spcBef>
                <a:spcPts val="600"/>
              </a:spcBef>
              <a:spcAft>
                <a:spcPts val="600"/>
              </a:spcAft>
              <a:buFont typeface="Wingdings" panose="05000000000000000000" pitchFamily="2" charset="2"/>
              <a:buChar char="Ø"/>
            </a:pPr>
            <a:r>
              <a:rPr lang="tr-TR" dirty="0">
                <a:solidFill>
                  <a:schemeClr val="accent3"/>
                </a:solidFill>
              </a:rPr>
              <a:t>Umut ve şans satımı (</a:t>
            </a:r>
            <a:r>
              <a:rPr lang="tr-TR" dirty="0" err="1">
                <a:solidFill>
                  <a:schemeClr val="accent3"/>
                </a:solidFill>
              </a:rPr>
              <a:t>emptio</a:t>
            </a:r>
            <a:r>
              <a:rPr lang="tr-TR" dirty="0">
                <a:solidFill>
                  <a:schemeClr val="accent3"/>
                </a:solidFill>
              </a:rPr>
              <a:t> </a:t>
            </a:r>
            <a:r>
              <a:rPr lang="tr-TR" dirty="0" err="1">
                <a:solidFill>
                  <a:schemeClr val="accent3"/>
                </a:solidFill>
              </a:rPr>
              <a:t>spei</a:t>
            </a:r>
            <a:r>
              <a:rPr lang="tr-TR" dirty="0">
                <a:solidFill>
                  <a:schemeClr val="accent3"/>
                </a:solidFill>
              </a:rPr>
              <a:t>)</a:t>
            </a:r>
          </a:p>
          <a:p>
            <a:pPr marL="720000" algn="just">
              <a:spcBef>
                <a:spcPts val="600"/>
              </a:spcBef>
              <a:spcAft>
                <a:spcPts val="600"/>
              </a:spcAft>
              <a:buFont typeface="Wingdings" panose="05000000000000000000" pitchFamily="2" charset="2"/>
              <a:buChar char="Ø"/>
            </a:pPr>
            <a:r>
              <a:rPr lang="tr-TR" dirty="0">
                <a:solidFill>
                  <a:schemeClr val="accent3"/>
                </a:solidFill>
              </a:rPr>
              <a:t>Başkasına ait malın satımı</a:t>
            </a:r>
          </a:p>
        </p:txBody>
      </p:sp>
    </p:spTree>
    <p:extLst>
      <p:ext uri="{BB962C8B-B14F-4D97-AF65-F5344CB8AC3E}">
        <p14:creationId xmlns:p14="http://schemas.microsoft.com/office/powerpoint/2010/main" val="1882738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82F3A-2ADB-7FDB-0895-609F6E37717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8B5CE10-E60F-2981-3C18-E7DB92C3EFA5}"/>
              </a:ext>
            </a:extLst>
          </p:cNvPr>
          <p:cNvSpPr>
            <a:spLocks noGrp="1"/>
          </p:cNvSpPr>
          <p:nvPr>
            <p:ph type="title"/>
          </p:nvPr>
        </p:nvSpPr>
        <p:spPr>
          <a:xfrm>
            <a:off x="467544" y="5229200"/>
            <a:ext cx="8247096" cy="720080"/>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Alıcının Edim Yükümlülüğü</a:t>
            </a:r>
          </a:p>
        </p:txBody>
      </p:sp>
      <p:sp>
        <p:nvSpPr>
          <p:cNvPr id="3" name="Rectangle 2">
            <a:extLst>
              <a:ext uri="{FF2B5EF4-FFF2-40B4-BE49-F238E27FC236}">
                <a16:creationId xmlns:a16="http://schemas.microsoft.com/office/drawing/2014/main" id="{771A0595-6376-56F9-0BD9-4B761CDEEE53}"/>
              </a:ext>
            </a:extLst>
          </p:cNvPr>
          <p:cNvSpPr>
            <a:spLocks noGrp="1"/>
          </p:cNvSpPr>
          <p:nvPr>
            <p:ph idx="1"/>
          </p:nvPr>
        </p:nvSpPr>
        <p:spPr>
          <a:xfrm>
            <a:off x="395536" y="404664"/>
            <a:ext cx="8386752" cy="4824536"/>
          </a:xfrm>
          <a:solidFill>
            <a:schemeClr val="bg1">
              <a:lumMod val="95000"/>
            </a:schemeClr>
          </a:solidFill>
        </p:spPr>
        <p:txBody>
          <a:bodyPr>
            <a:noAutofit/>
          </a:bodyPr>
          <a:lstStyle/>
          <a:p>
            <a:pPr algn="just">
              <a:spcAft>
                <a:spcPts val="600"/>
              </a:spcAft>
            </a:pPr>
            <a:r>
              <a:rPr lang="tr-TR" sz="1800" dirty="0">
                <a:solidFill>
                  <a:schemeClr val="accent2"/>
                </a:solidFill>
              </a:rPr>
              <a:t>Bir miktar para ödeme borcu: </a:t>
            </a:r>
            <a:r>
              <a:rPr lang="tr-TR" sz="1800" dirty="0">
                <a:solidFill>
                  <a:schemeClr val="tx2"/>
                </a:solidFill>
              </a:rPr>
              <a:t>Bir tarafın ediminin para olması, sözleşmenin karakteristik özelliği.</a:t>
            </a:r>
          </a:p>
          <a:p>
            <a:pPr algn="just">
              <a:spcAft>
                <a:spcPts val="600"/>
              </a:spcAft>
            </a:pPr>
            <a:r>
              <a:rPr lang="tr-TR" sz="1800" dirty="0">
                <a:solidFill>
                  <a:schemeClr val="accent2"/>
                </a:solidFill>
                <a:effectLst/>
                <a:ea typeface="Times New Roman" panose="02020603050405020304" pitchFamily="18" charset="0"/>
              </a:rPr>
              <a:t>Kullanma faizi ödeme borcu: </a:t>
            </a:r>
            <a:r>
              <a:rPr lang="tr-TR" sz="1800" dirty="0">
                <a:solidFill>
                  <a:schemeClr val="tx2"/>
                </a:solidFill>
                <a:effectLst/>
                <a:ea typeface="Times New Roman" panose="02020603050405020304" pitchFamily="18" charset="0"/>
              </a:rPr>
              <a:t>Hem malı elinde tutan hem de parayı ödemeyen alıcı kullanma faizi ödemekle yükümlü, her iki edimin yararını bir arada elde etmesi sözleşme adaletine aykırı</a:t>
            </a:r>
          </a:p>
          <a:p>
            <a:pPr algn="just">
              <a:spcAft>
                <a:spcPts val="600"/>
              </a:spcAft>
            </a:pPr>
            <a:r>
              <a:rPr lang="tr-TR" sz="1800" dirty="0">
                <a:solidFill>
                  <a:schemeClr val="accent2"/>
                </a:solidFill>
              </a:rPr>
              <a:t>Alıcının ödeyeceği paranın (satış bedeli/semen) belli olması, gerçek olması, adil olması</a:t>
            </a:r>
          </a:p>
          <a:p>
            <a:pPr algn="just">
              <a:spcAft>
                <a:spcPts val="600"/>
              </a:spcAft>
            </a:pPr>
            <a:r>
              <a:rPr lang="tr-TR" sz="1800" dirty="0">
                <a:solidFill>
                  <a:schemeClr val="accent2"/>
                </a:solidFill>
              </a:rPr>
              <a:t>Kararlaştırılmış olan yan edim yükümlerini ifa etme borcu</a:t>
            </a:r>
          </a:p>
          <a:p>
            <a:pPr marL="720000" algn="just">
              <a:spcAft>
                <a:spcPts val="600"/>
              </a:spcAft>
              <a:buFont typeface="Wingdings" panose="05000000000000000000" pitchFamily="2" charset="2"/>
              <a:buChar char="Ø"/>
            </a:pPr>
            <a:r>
              <a:rPr lang="tr-TR" sz="1800" dirty="0">
                <a:solidFill>
                  <a:schemeClr val="accent3"/>
                </a:solidFill>
              </a:rPr>
              <a:t>Malın teslimi masraflarına katılma gibi</a:t>
            </a:r>
          </a:p>
          <a:p>
            <a:pPr marL="720000" algn="just">
              <a:spcAft>
                <a:spcPts val="600"/>
              </a:spcAft>
              <a:buFont typeface="Wingdings" panose="05000000000000000000" pitchFamily="2" charset="2"/>
              <a:buChar char="Ø"/>
            </a:pPr>
            <a:r>
              <a:rPr lang="tr-TR" sz="1800" dirty="0">
                <a:solidFill>
                  <a:schemeClr val="accent3"/>
                </a:solidFill>
              </a:rPr>
              <a:t>Edimin ifasını birlikte üstlenme gibi</a:t>
            </a:r>
          </a:p>
          <a:p>
            <a:pPr algn="just">
              <a:spcAft>
                <a:spcPts val="600"/>
              </a:spcAft>
            </a:pPr>
            <a:r>
              <a:rPr lang="tr-TR" sz="1800" dirty="0">
                <a:solidFill>
                  <a:schemeClr val="accent2"/>
                </a:solidFill>
              </a:rPr>
              <a:t>Zamanında ödenmeyen satış bedeli nedeniyle satıcının uğradığı zararın tazmini borcu</a:t>
            </a:r>
          </a:p>
          <a:p>
            <a:pPr algn="just">
              <a:spcAft>
                <a:spcPts val="600"/>
              </a:spcAft>
            </a:pPr>
            <a:r>
              <a:rPr lang="tr-TR" sz="1800" dirty="0">
                <a:solidFill>
                  <a:schemeClr val="accent2"/>
                </a:solidFill>
              </a:rPr>
              <a:t>Teslim edilinceye değin malın zorunlu masraflarını üstlenme borcu</a:t>
            </a:r>
          </a:p>
        </p:txBody>
      </p:sp>
    </p:spTree>
    <p:extLst>
      <p:ext uri="{BB962C8B-B14F-4D97-AF65-F5344CB8AC3E}">
        <p14:creationId xmlns:p14="http://schemas.microsoft.com/office/powerpoint/2010/main" val="129236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Satım bedelinin özellikleri</a:t>
            </a:r>
          </a:p>
        </p:txBody>
      </p:sp>
      <p:sp>
        <p:nvSpPr>
          <p:cNvPr id="3" name="Rectangle 2"/>
          <p:cNvSpPr>
            <a:spLocks noGrp="1"/>
          </p:cNvSpPr>
          <p:nvPr>
            <p:ph idx="1"/>
          </p:nvPr>
        </p:nvSpPr>
        <p:spPr>
          <a:xfrm>
            <a:off x="508636" y="548680"/>
            <a:ext cx="8239828" cy="4824536"/>
          </a:xfrm>
          <a:solidFill>
            <a:schemeClr val="bg1">
              <a:lumMod val="95000"/>
            </a:schemeClr>
          </a:solidFill>
        </p:spPr>
        <p:txBody>
          <a:bodyPr>
            <a:noAutofit/>
          </a:bodyPr>
          <a:lstStyle/>
          <a:p>
            <a:pPr algn="just">
              <a:lnSpc>
                <a:spcPct val="90000"/>
              </a:lnSpc>
              <a:spcBef>
                <a:spcPts val="600"/>
              </a:spcBef>
              <a:spcAft>
                <a:spcPts val="600"/>
              </a:spcAft>
            </a:pPr>
            <a:r>
              <a:rPr lang="tr-TR" sz="2400" dirty="0">
                <a:solidFill>
                  <a:schemeClr val="tx2"/>
                </a:solidFill>
              </a:rPr>
              <a:t>Alıcının ödeyeceği paranın (satış bedeli/semen) belli olması, gerçek olması ve adil olması gerekir.</a:t>
            </a:r>
          </a:p>
          <a:p>
            <a:pPr marL="720000" algn="just">
              <a:lnSpc>
                <a:spcPct val="90000"/>
              </a:lnSpc>
              <a:spcBef>
                <a:spcPts val="600"/>
              </a:spcBef>
              <a:spcAft>
                <a:spcPts val="600"/>
              </a:spcAft>
              <a:buFont typeface="Wingdings" panose="05000000000000000000" pitchFamily="2" charset="2"/>
              <a:buChar char="Ø"/>
            </a:pPr>
            <a:r>
              <a:rPr lang="tr-TR" sz="2400" dirty="0">
                <a:solidFill>
                  <a:schemeClr val="accent2"/>
                </a:solidFill>
                <a:ea typeface="Times New Roman" panose="02020603050405020304" pitchFamily="18" charset="0"/>
              </a:rPr>
              <a:t>Satış bedelinin</a:t>
            </a:r>
            <a:r>
              <a:rPr lang="tr-TR" sz="2400" dirty="0">
                <a:solidFill>
                  <a:schemeClr val="accent2"/>
                </a:solidFill>
                <a:effectLst/>
                <a:ea typeface="Times New Roman" panose="02020603050405020304" pitchFamily="18" charset="0"/>
              </a:rPr>
              <a:t> belli olması </a:t>
            </a:r>
            <a:r>
              <a:rPr lang="tr-TR" sz="2400" dirty="0">
                <a:solidFill>
                  <a:schemeClr val="accent2"/>
                </a:solidFill>
              </a:rPr>
              <a:t>(</a:t>
            </a:r>
            <a:r>
              <a:rPr lang="tr-TR" sz="2400" dirty="0" err="1">
                <a:solidFill>
                  <a:schemeClr val="accent2"/>
                </a:solidFill>
              </a:rPr>
              <a:t>pretium</a:t>
            </a:r>
            <a:r>
              <a:rPr lang="tr-TR" sz="2400" dirty="0">
                <a:solidFill>
                  <a:schemeClr val="accent2"/>
                </a:solidFill>
              </a:rPr>
              <a:t> </a:t>
            </a:r>
            <a:r>
              <a:rPr lang="tr-TR" sz="2400" dirty="0" err="1">
                <a:solidFill>
                  <a:schemeClr val="accent2"/>
                </a:solidFill>
              </a:rPr>
              <a:t>certum</a:t>
            </a:r>
            <a:r>
              <a:rPr lang="tr-TR" sz="2400" dirty="0">
                <a:solidFill>
                  <a:schemeClr val="accent2"/>
                </a:solidFill>
                <a:effectLst/>
                <a:ea typeface="Times New Roman" panose="02020603050405020304" pitchFamily="18" charset="0"/>
              </a:rPr>
              <a:t>): </a:t>
            </a:r>
            <a:r>
              <a:rPr lang="tr-TR" sz="2400" dirty="0">
                <a:solidFill>
                  <a:schemeClr val="tx2"/>
                </a:solidFill>
                <a:effectLst/>
                <a:ea typeface="Times New Roman" panose="02020603050405020304" pitchFamily="18" charset="0"/>
              </a:rPr>
              <a:t>Belli bir miktar para üzerinden tarafların iradelerinin uyuşması ya da paranın objektif ölçütlere göre belirlenebilir olması </a:t>
            </a:r>
          </a:p>
          <a:p>
            <a:pPr marL="720000" algn="just">
              <a:lnSpc>
                <a:spcPct val="90000"/>
              </a:lnSpc>
              <a:spcBef>
                <a:spcPts val="600"/>
              </a:spcBef>
              <a:spcAft>
                <a:spcPts val="600"/>
              </a:spcAft>
              <a:buFont typeface="Wingdings" panose="05000000000000000000" pitchFamily="2" charset="2"/>
              <a:buChar char="Ø"/>
            </a:pPr>
            <a:r>
              <a:rPr lang="tr-TR" sz="2400" dirty="0">
                <a:solidFill>
                  <a:schemeClr val="accent2"/>
                </a:solidFill>
              </a:rPr>
              <a:t>Satış</a:t>
            </a:r>
            <a:r>
              <a:rPr lang="tr-TR" sz="2400" dirty="0">
                <a:solidFill>
                  <a:schemeClr val="accent2"/>
                </a:solidFill>
                <a:ea typeface="Times New Roman" panose="02020603050405020304" pitchFamily="18" charset="0"/>
              </a:rPr>
              <a:t> bedelinin</a:t>
            </a:r>
            <a:r>
              <a:rPr lang="tr-TR" sz="2400" dirty="0">
                <a:solidFill>
                  <a:schemeClr val="accent2"/>
                </a:solidFill>
                <a:effectLst/>
                <a:ea typeface="Times New Roman" panose="02020603050405020304" pitchFamily="18" charset="0"/>
              </a:rPr>
              <a:t> gerçek </a:t>
            </a:r>
            <a:r>
              <a:rPr lang="tr-TR" sz="2400" dirty="0">
                <a:solidFill>
                  <a:schemeClr val="accent2"/>
                </a:solidFill>
              </a:rPr>
              <a:t>olması (</a:t>
            </a:r>
            <a:r>
              <a:rPr lang="tr-TR" sz="2400" dirty="0" err="1">
                <a:solidFill>
                  <a:schemeClr val="accent2"/>
                </a:solidFill>
              </a:rPr>
              <a:t>pretium</a:t>
            </a:r>
            <a:r>
              <a:rPr lang="tr-TR" sz="2400" dirty="0">
                <a:solidFill>
                  <a:schemeClr val="accent2"/>
                </a:solidFill>
              </a:rPr>
              <a:t> </a:t>
            </a:r>
            <a:r>
              <a:rPr lang="tr-TR" sz="2400" dirty="0" err="1">
                <a:solidFill>
                  <a:schemeClr val="accent2"/>
                </a:solidFill>
              </a:rPr>
              <a:t>verum</a:t>
            </a:r>
            <a:r>
              <a:rPr lang="tr-TR" sz="2400" dirty="0">
                <a:solidFill>
                  <a:schemeClr val="accent2"/>
                </a:solidFill>
              </a:rPr>
              <a:t>): </a:t>
            </a:r>
            <a:r>
              <a:rPr lang="tr-TR" sz="2400" dirty="0">
                <a:solidFill>
                  <a:schemeClr val="tx2"/>
                </a:solidFill>
                <a:effectLst/>
                <a:ea typeface="Times New Roman" panose="02020603050405020304" pitchFamily="18" charset="0"/>
              </a:rPr>
              <a:t>Sembolik olmaması, muvazaalı olmaması</a:t>
            </a:r>
          </a:p>
          <a:p>
            <a:pPr marL="720000" algn="just">
              <a:lnSpc>
                <a:spcPct val="90000"/>
              </a:lnSpc>
              <a:spcBef>
                <a:spcPts val="600"/>
              </a:spcBef>
              <a:spcAft>
                <a:spcPts val="600"/>
              </a:spcAft>
              <a:buFont typeface="Wingdings" panose="05000000000000000000" pitchFamily="2" charset="2"/>
              <a:buChar char="Ø"/>
            </a:pPr>
            <a:r>
              <a:rPr lang="tr-TR" sz="2400" dirty="0">
                <a:solidFill>
                  <a:schemeClr val="accent2"/>
                </a:solidFill>
                <a:ea typeface="Times New Roman" panose="02020603050405020304" pitchFamily="18" charset="0"/>
              </a:rPr>
              <a:t>Satış bedelinin</a:t>
            </a:r>
            <a:r>
              <a:rPr lang="tr-TR" sz="2400" dirty="0">
                <a:solidFill>
                  <a:schemeClr val="accent2"/>
                </a:solidFill>
                <a:effectLst/>
                <a:ea typeface="Times New Roman" panose="02020603050405020304" pitchFamily="18" charset="0"/>
              </a:rPr>
              <a:t> adil </a:t>
            </a:r>
            <a:r>
              <a:rPr lang="tr-TR" sz="2400" dirty="0">
                <a:solidFill>
                  <a:schemeClr val="accent2"/>
                </a:solidFill>
              </a:rPr>
              <a:t>olması (</a:t>
            </a:r>
            <a:r>
              <a:rPr lang="tr-TR" sz="2400" dirty="0" err="1">
                <a:solidFill>
                  <a:schemeClr val="accent2"/>
                </a:solidFill>
              </a:rPr>
              <a:t>pretium</a:t>
            </a:r>
            <a:r>
              <a:rPr lang="tr-TR" sz="2400" dirty="0">
                <a:solidFill>
                  <a:schemeClr val="accent2"/>
                </a:solidFill>
              </a:rPr>
              <a:t> </a:t>
            </a:r>
            <a:r>
              <a:rPr lang="tr-TR" sz="2400" dirty="0" err="1">
                <a:solidFill>
                  <a:schemeClr val="accent2"/>
                </a:solidFill>
              </a:rPr>
              <a:t>iustum</a:t>
            </a:r>
            <a:r>
              <a:rPr lang="tr-TR" sz="2400" dirty="0">
                <a:solidFill>
                  <a:schemeClr val="accent2"/>
                </a:solidFill>
              </a:rPr>
              <a:t>): </a:t>
            </a:r>
            <a:r>
              <a:rPr lang="tr-TR" sz="2400" dirty="0">
                <a:solidFill>
                  <a:schemeClr val="tx2"/>
                </a:solidFill>
                <a:effectLst/>
                <a:ea typeface="Times New Roman" panose="02020603050405020304" pitchFamily="18" charset="0"/>
              </a:rPr>
              <a:t>Malın gerçek değeri ile uyumlu olması</a:t>
            </a:r>
          </a:p>
        </p:txBody>
      </p:sp>
    </p:spTree>
    <p:extLst>
      <p:ext uri="{BB962C8B-B14F-4D97-AF65-F5344CB8AC3E}">
        <p14:creationId xmlns:p14="http://schemas.microsoft.com/office/powerpoint/2010/main" val="2519829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445224"/>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err="1">
                <a:solidFill>
                  <a:schemeClr val="accent1">
                    <a:lumMod val="20000"/>
                    <a:lumOff val="80000"/>
                  </a:schemeClr>
                </a:solidFill>
                <a:effectLst/>
                <a:ea typeface="Times New Roman" panose="02020603050405020304" pitchFamily="18" charset="0"/>
              </a:rPr>
              <a:t>Laesio</a:t>
            </a:r>
            <a:r>
              <a:rPr lang="tr-TR" sz="2800" b="1" dirty="0">
                <a:solidFill>
                  <a:schemeClr val="accent1">
                    <a:lumMod val="20000"/>
                    <a:lumOff val="80000"/>
                  </a:schemeClr>
                </a:solidFill>
                <a:effectLst/>
                <a:ea typeface="Times New Roman" panose="02020603050405020304" pitchFamily="18" charset="0"/>
              </a:rPr>
              <a:t> </a:t>
            </a:r>
            <a:r>
              <a:rPr lang="tr-TR" sz="2800" b="1" dirty="0" err="1">
                <a:solidFill>
                  <a:schemeClr val="accent1">
                    <a:lumMod val="20000"/>
                    <a:lumOff val="80000"/>
                  </a:schemeClr>
                </a:solidFill>
                <a:effectLst/>
                <a:ea typeface="Times New Roman" panose="02020603050405020304" pitchFamily="18" charset="0"/>
              </a:rPr>
              <a:t>Enormis</a:t>
            </a:r>
            <a:endParaRPr lang="tr-TR" sz="2800" b="1" dirty="0">
              <a:solidFill>
                <a:schemeClr val="accent1">
                  <a:lumMod val="20000"/>
                  <a:lumOff val="80000"/>
                </a:schemeClr>
              </a:solidFill>
              <a:effectLst/>
              <a:ea typeface="Times New Roman" panose="02020603050405020304" pitchFamily="18" charset="0"/>
            </a:endParaRPr>
          </a:p>
        </p:txBody>
      </p:sp>
      <p:sp>
        <p:nvSpPr>
          <p:cNvPr id="3" name="Rectangle 2"/>
          <p:cNvSpPr>
            <a:spLocks noGrp="1"/>
          </p:cNvSpPr>
          <p:nvPr>
            <p:ph idx="1"/>
          </p:nvPr>
        </p:nvSpPr>
        <p:spPr>
          <a:xfrm>
            <a:off x="395536" y="476672"/>
            <a:ext cx="8352928" cy="4968552"/>
          </a:xfrm>
          <a:solidFill>
            <a:schemeClr val="bg1">
              <a:lumMod val="95000"/>
            </a:schemeClr>
          </a:solidFill>
        </p:spPr>
        <p:txBody>
          <a:bodyPr>
            <a:noAutofit/>
          </a:bodyPr>
          <a:lstStyle/>
          <a:p>
            <a:pPr algn="just">
              <a:lnSpc>
                <a:spcPct val="90000"/>
              </a:lnSpc>
              <a:spcBef>
                <a:spcPts val="300"/>
              </a:spcBef>
              <a:spcAft>
                <a:spcPts val="300"/>
              </a:spcAft>
            </a:pPr>
            <a:r>
              <a:rPr lang="tr-TR" sz="2000" dirty="0">
                <a:solidFill>
                  <a:schemeClr val="tx2"/>
                </a:solidFill>
              </a:rPr>
              <a:t>Adil olma kuralı İmparatorluk Dönemi’nde M.S. 3.yy.’da çıkarılan bir emirnameye dayanmakta</a:t>
            </a:r>
          </a:p>
          <a:p>
            <a:pPr algn="just">
              <a:lnSpc>
                <a:spcPct val="90000"/>
              </a:lnSpc>
              <a:spcBef>
                <a:spcPts val="300"/>
              </a:spcBef>
              <a:spcAft>
                <a:spcPts val="300"/>
              </a:spcAft>
            </a:pPr>
            <a:r>
              <a:rPr lang="tr-TR" sz="2000" spc="20" dirty="0">
                <a:solidFill>
                  <a:schemeClr val="tx2"/>
                </a:solidFill>
                <a:ea typeface="Times New Roman" panose="02020603050405020304" pitchFamily="18" charset="0"/>
              </a:rPr>
              <a:t>Ta</a:t>
            </a:r>
            <a:r>
              <a:rPr lang="tr-TR" sz="2000" spc="20" dirty="0">
                <a:solidFill>
                  <a:schemeClr val="tx2"/>
                </a:solidFill>
                <a:effectLst/>
                <a:ea typeface="Times New Roman" panose="02020603050405020304" pitchFamily="18" charset="0"/>
              </a:rPr>
              <a:t>şınmazını değerinin yarısından azına satmak zorunda kalan satıcıya satış sözleşmesinden dönme hakkının tanındığı emirname</a:t>
            </a:r>
          </a:p>
          <a:p>
            <a:pPr algn="just">
              <a:lnSpc>
                <a:spcPct val="90000"/>
              </a:lnSpc>
              <a:spcBef>
                <a:spcPts val="300"/>
              </a:spcBef>
              <a:spcAft>
                <a:spcPts val="300"/>
              </a:spcAft>
            </a:pPr>
            <a:r>
              <a:rPr lang="tr-TR" sz="2000" spc="20" dirty="0">
                <a:solidFill>
                  <a:schemeClr val="tx2"/>
                </a:solidFill>
              </a:rPr>
              <a:t>Alıcı, malın gerçek değerine ulaşan geri kalan kısmı ödeyerek satıcının dönme hakkını kullanmasını önleme olanağına sahip</a:t>
            </a:r>
          </a:p>
          <a:p>
            <a:pPr algn="just">
              <a:lnSpc>
                <a:spcPct val="90000"/>
              </a:lnSpc>
              <a:spcBef>
                <a:spcPts val="300"/>
              </a:spcBef>
              <a:spcAft>
                <a:spcPts val="300"/>
              </a:spcAft>
            </a:pPr>
            <a:r>
              <a:rPr lang="tr-TR" sz="2000" spc="20" dirty="0">
                <a:solidFill>
                  <a:schemeClr val="tx2"/>
                </a:solidFill>
              </a:rPr>
              <a:t>Emirnamede tanınan dönme hakkı, Orta Çağ’ın ifadesiyle </a:t>
            </a:r>
            <a:r>
              <a:rPr lang="tr-TR" sz="2000" spc="20" dirty="0" err="1">
                <a:solidFill>
                  <a:schemeClr val="tx2"/>
                </a:solidFill>
              </a:rPr>
              <a:t>laesio</a:t>
            </a:r>
            <a:r>
              <a:rPr lang="tr-TR" sz="2000" spc="20" dirty="0">
                <a:solidFill>
                  <a:schemeClr val="tx2"/>
                </a:solidFill>
              </a:rPr>
              <a:t> </a:t>
            </a:r>
            <a:r>
              <a:rPr lang="tr-TR" sz="2000" spc="20" dirty="0" err="1">
                <a:solidFill>
                  <a:schemeClr val="tx2"/>
                </a:solidFill>
              </a:rPr>
              <a:t>enormis</a:t>
            </a:r>
            <a:r>
              <a:rPr lang="tr-TR" sz="2000" spc="20" dirty="0">
                <a:solidFill>
                  <a:schemeClr val="tx2"/>
                </a:solidFill>
              </a:rPr>
              <a:t> (yarının azı), günümüz hukukundaki gabinin (aşırı yararlanmanın) tarihsel temeli</a:t>
            </a:r>
          </a:p>
          <a:p>
            <a:pPr algn="just">
              <a:lnSpc>
                <a:spcPct val="90000"/>
              </a:lnSpc>
              <a:spcBef>
                <a:spcPts val="300"/>
              </a:spcBef>
              <a:spcAft>
                <a:spcPts val="300"/>
              </a:spcAft>
            </a:pPr>
            <a:r>
              <a:rPr lang="tr-TR" sz="2000" spc="20" dirty="0">
                <a:solidFill>
                  <a:schemeClr val="tx2"/>
                </a:solidFill>
              </a:rPr>
              <a:t>Gabin, iki tarafa borç yükleyen bir sözleşmenin kurulması sırasında bir tarafın darda (müzayaka) kalmasından, düşüncesizliğinden (</a:t>
            </a:r>
            <a:r>
              <a:rPr lang="tr-TR" sz="2000" spc="20" dirty="0" err="1">
                <a:solidFill>
                  <a:schemeClr val="tx2"/>
                </a:solidFill>
              </a:rPr>
              <a:t>hiffetinden</a:t>
            </a:r>
            <a:r>
              <a:rPr lang="tr-TR" sz="2000" spc="20" dirty="0">
                <a:solidFill>
                  <a:schemeClr val="tx2"/>
                </a:solidFill>
              </a:rPr>
              <a:t>) ya da deneyimsizliğinden (tecrübesizliğinden) yararlanarak edimler arasında yaratılan açık orantısızlıktır.</a:t>
            </a:r>
          </a:p>
        </p:txBody>
      </p:sp>
    </p:spTree>
    <p:extLst>
      <p:ext uri="{BB962C8B-B14F-4D97-AF65-F5344CB8AC3E}">
        <p14:creationId xmlns:p14="http://schemas.microsoft.com/office/powerpoint/2010/main" val="3704454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3238" y="5111209"/>
            <a:ext cx="8137524" cy="766064"/>
          </a:xfrm>
        </p:spPr>
        <p:txBody>
          <a:bodyPr anchor="b">
            <a:noAutofit/>
          </a:bodyPr>
          <a:lstStyle/>
          <a:p>
            <a:pPr marL="0" indent="0">
              <a:buNone/>
            </a:pPr>
            <a:r>
              <a:rPr lang="tr-TR" sz="2800" dirty="0" err="1">
                <a:solidFill>
                  <a:schemeClr val="accent1">
                    <a:lumMod val="20000"/>
                    <a:lumOff val="80000"/>
                  </a:schemeClr>
                </a:solidFill>
              </a:rPr>
              <a:t>Laesio</a:t>
            </a:r>
            <a:r>
              <a:rPr lang="tr-TR" sz="2800" dirty="0">
                <a:solidFill>
                  <a:schemeClr val="accent1">
                    <a:lumMod val="20000"/>
                    <a:lumOff val="80000"/>
                  </a:schemeClr>
                </a:solidFill>
              </a:rPr>
              <a:t> </a:t>
            </a:r>
            <a:r>
              <a:rPr lang="tr-TR" sz="2800" dirty="0" err="1">
                <a:solidFill>
                  <a:schemeClr val="accent1">
                    <a:lumMod val="20000"/>
                    <a:lumOff val="80000"/>
                  </a:schemeClr>
                </a:solidFill>
              </a:rPr>
              <a:t>Enormis</a:t>
            </a:r>
            <a:r>
              <a:rPr lang="tr-TR" sz="2800" dirty="0">
                <a:solidFill>
                  <a:schemeClr val="accent1">
                    <a:lumMod val="20000"/>
                    <a:lumOff val="80000"/>
                  </a:schemeClr>
                </a:solidFill>
              </a:rPr>
              <a:t> örneği</a:t>
            </a:r>
            <a:endParaRPr lang="en-US" sz="2800" dirty="0">
              <a:solidFill>
                <a:schemeClr val="accent1">
                  <a:lumMod val="20000"/>
                  <a:lumOff val="80000"/>
                </a:schemeClr>
              </a:solidFill>
            </a:endParaRPr>
          </a:p>
        </p:txBody>
      </p:sp>
      <p:sp>
        <p:nvSpPr>
          <p:cNvPr id="9" name="Content Placeholder 2">
            <a:extLst>
              <a:ext uri="{FF2B5EF4-FFF2-40B4-BE49-F238E27FC236}">
                <a16:creationId xmlns:a16="http://schemas.microsoft.com/office/drawing/2014/main" id="{A3847579-4288-96A6-5D7D-80F51BDD6A9D}"/>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D035A33B-FA3A-95FC-6E41-46E989E8EAC2}"/>
              </a:ext>
            </a:extLst>
          </p:cNvPr>
          <p:cNvGraphicFramePr>
            <a:graphicFrameLocks noGrp="1"/>
          </p:cNvGraphicFramePr>
          <p:nvPr>
            <p:ph sz="half" idx="2"/>
          </p:nvPr>
        </p:nvGraphicFramePr>
        <p:xfrm>
          <a:off x="4708842" y="635546"/>
          <a:ext cx="393192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E83F7300-760D-18D1-9E5D-B94A9A1391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72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301208"/>
            <a:ext cx="8137524" cy="576064"/>
          </a:xfrm>
          <a:solidFill>
            <a:schemeClr val="tx1">
              <a:lumMod val="65000"/>
              <a:lumOff val="35000"/>
            </a:schemeClr>
          </a:solidFill>
        </p:spPr>
        <p:txBody>
          <a:bodyPr>
            <a:noAutofit/>
          </a:bodyPr>
          <a:lstStyle/>
          <a:p>
            <a:r>
              <a:rPr lang="tr-TR" sz="2800" dirty="0">
                <a:solidFill>
                  <a:schemeClr val="accent1">
                    <a:lumMod val="20000"/>
                    <a:lumOff val="80000"/>
                  </a:schemeClr>
                </a:solidFill>
              </a:rPr>
              <a:t>Sınav Sorusu örneği 1: Soru</a:t>
            </a:r>
          </a:p>
        </p:txBody>
      </p:sp>
      <p:sp>
        <p:nvSpPr>
          <p:cNvPr id="3" name="Content Placeholder 2"/>
          <p:cNvSpPr>
            <a:spLocks noGrp="1"/>
          </p:cNvSpPr>
          <p:nvPr>
            <p:ph idx="1"/>
          </p:nvPr>
        </p:nvSpPr>
        <p:spPr>
          <a:xfrm>
            <a:off x="503238" y="530225"/>
            <a:ext cx="8137524" cy="4770983"/>
          </a:xfrm>
          <a:solidFill>
            <a:schemeClr val="tx2">
              <a:lumMod val="10000"/>
              <a:lumOff val="90000"/>
            </a:schemeClr>
          </a:solidFill>
        </p:spPr>
        <p:txBody>
          <a:bodyPr>
            <a:normAutofit lnSpcReduction="10000"/>
          </a:bodyPr>
          <a:lstStyle/>
          <a:p>
            <a:pPr marL="0" indent="0" algn="just">
              <a:lnSpc>
                <a:spcPct val="110000"/>
              </a:lnSpc>
              <a:spcBef>
                <a:spcPts val="600"/>
              </a:spcBef>
              <a:spcAft>
                <a:spcPts val="300"/>
              </a:spcAft>
              <a:buNone/>
            </a:pPr>
            <a:r>
              <a:rPr lang="tr-TR" sz="1900" dirty="0" err="1">
                <a:solidFill>
                  <a:schemeClr val="accent3"/>
                </a:solidFill>
                <a:effectLst/>
                <a:ea typeface="Times New Roman" panose="02020603050405020304" pitchFamily="18" charset="0"/>
              </a:rPr>
              <a:t>Digesta</a:t>
            </a:r>
            <a:r>
              <a:rPr lang="tr-TR" sz="1900" dirty="0">
                <a:solidFill>
                  <a:schemeClr val="accent3"/>
                </a:solidFill>
                <a:effectLst/>
                <a:ea typeface="Times New Roman" panose="02020603050405020304" pitchFamily="18" charset="0"/>
              </a:rPr>
              <a:t> 4.4.16.4 (</a:t>
            </a:r>
            <a:r>
              <a:rPr lang="tr-TR" sz="1900" dirty="0" err="1">
                <a:solidFill>
                  <a:schemeClr val="accent3"/>
                </a:solidFill>
                <a:effectLst/>
                <a:ea typeface="Times New Roman" panose="02020603050405020304" pitchFamily="18" charset="0"/>
              </a:rPr>
              <a:t>Ulpianus</a:t>
            </a:r>
            <a:r>
              <a:rPr lang="tr-TR" sz="1900" dirty="0">
                <a:solidFill>
                  <a:schemeClr val="accent3"/>
                </a:solidFill>
                <a:effectLst/>
                <a:ea typeface="Times New Roman" panose="02020603050405020304" pitchFamily="18" charset="0"/>
              </a:rPr>
              <a:t>): "</a:t>
            </a:r>
            <a:r>
              <a:rPr lang="tr-TR" sz="1900" i="1" dirty="0" err="1">
                <a:solidFill>
                  <a:schemeClr val="accent3"/>
                </a:solidFill>
                <a:effectLst/>
                <a:ea typeface="Times New Roman" panose="02020603050405020304" pitchFamily="18" charset="0"/>
              </a:rPr>
              <a:t>Pomponius</a:t>
            </a:r>
            <a:r>
              <a:rPr lang="tr-TR" sz="1900" i="1" dirty="0">
                <a:solidFill>
                  <a:schemeClr val="accent3"/>
                </a:solidFill>
                <a:effectLst/>
                <a:ea typeface="Times New Roman" panose="02020603050405020304" pitchFamily="18" charset="0"/>
              </a:rPr>
              <a:t>, satış sözleşmesinde sözleşme taraflarının doğal hukuka uygun olarak birbirlerinden yararlanmasına izin verilerek satış bedelinin kararlaştırılabileceğine işaret eder." </a:t>
            </a:r>
            <a:r>
              <a:rPr lang="tr-TR" sz="1900" dirty="0">
                <a:solidFill>
                  <a:schemeClr val="accent3"/>
                </a:solidFill>
                <a:effectLst/>
                <a:ea typeface="Times New Roman" panose="02020603050405020304" pitchFamily="18" charset="0"/>
              </a:rPr>
              <a:t>Metnin ışığı altında aşağıdaki soruları yanıtlayınız. </a:t>
            </a:r>
            <a:endParaRPr lang="tr-TR" sz="1900" dirty="0">
              <a:solidFill>
                <a:schemeClr val="accent3"/>
              </a:solidFill>
              <a:cs typeface="Arial" panose="020B0604020202020204" pitchFamily="34" charset="0"/>
            </a:endParaRPr>
          </a:p>
          <a:p>
            <a:pPr marL="342900" indent="-342900" algn="just">
              <a:lnSpc>
                <a:spcPct val="110000"/>
              </a:lnSpc>
              <a:spcBef>
                <a:spcPts val="600"/>
              </a:spcBef>
              <a:spcAft>
                <a:spcPts val="600"/>
              </a:spcAft>
              <a:buAutoNum type="alphaLcPeriod"/>
            </a:pPr>
            <a:r>
              <a:rPr lang="tr-TR" sz="1900" dirty="0">
                <a:solidFill>
                  <a:schemeClr val="accent3"/>
                </a:solidFill>
              </a:rPr>
              <a:t>Satış bedelinin unsurlarını yazınız. Klasik Hukuk Dönemi'ne ait olan yukarıdaki metinde satış bedelinin hangi unsurunun aranmadığını gerekçeleriyle yazınız.</a:t>
            </a:r>
          </a:p>
          <a:p>
            <a:pPr marL="342900" indent="-342900" algn="just">
              <a:lnSpc>
                <a:spcPct val="110000"/>
              </a:lnSpc>
              <a:spcBef>
                <a:spcPts val="600"/>
              </a:spcBef>
              <a:spcAft>
                <a:spcPts val="600"/>
              </a:spcAft>
              <a:buAutoNum type="alphaLcPeriod"/>
            </a:pPr>
            <a:r>
              <a:rPr lang="tr-TR" sz="1900" dirty="0">
                <a:solidFill>
                  <a:schemeClr val="accent3"/>
                </a:solidFill>
              </a:rPr>
              <a:t>Klasik Hukuk Dönemi'nde satış bedelinde aranmayan bu unsur, Klasik-sonrası Hukuk Dönemi'nde hangi gerekçeyle aranmıştır? Açıklayınız.</a:t>
            </a:r>
          </a:p>
          <a:p>
            <a:pPr marL="342900" indent="-342900" algn="just">
              <a:lnSpc>
                <a:spcPct val="110000"/>
              </a:lnSpc>
              <a:spcBef>
                <a:spcPts val="600"/>
              </a:spcBef>
              <a:spcAft>
                <a:spcPts val="600"/>
              </a:spcAft>
              <a:buAutoNum type="alphaLcPeriod"/>
            </a:pPr>
            <a:r>
              <a:rPr lang="tr-TR" sz="1900" dirty="0">
                <a:solidFill>
                  <a:schemeClr val="accent3"/>
                </a:solidFill>
              </a:rPr>
              <a:t>Bu unsur, günümüz hukukundaki hangi geçersizlik nedeninin tarihsel temelini oluşturmaktadır? Açıklayınız.</a:t>
            </a:r>
          </a:p>
          <a:p>
            <a:pPr marL="0" indent="0" algn="just">
              <a:spcBef>
                <a:spcPts val="200"/>
              </a:spcBef>
              <a:spcAft>
                <a:spcPts val="200"/>
              </a:spcAft>
              <a:buNone/>
            </a:pPr>
            <a:r>
              <a:rPr lang="tr-TR" sz="1800" dirty="0">
                <a:solidFill>
                  <a:schemeClr val="accent3"/>
                </a:solidFill>
              </a:rPr>
              <a:t> </a:t>
            </a:r>
          </a:p>
        </p:txBody>
      </p:sp>
    </p:spTree>
    <p:extLst>
      <p:ext uri="{BB962C8B-B14F-4D97-AF65-F5344CB8AC3E}">
        <p14:creationId xmlns:p14="http://schemas.microsoft.com/office/powerpoint/2010/main" val="15137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517232"/>
            <a:ext cx="8352928" cy="576064"/>
          </a:xfrm>
          <a:solidFill>
            <a:schemeClr val="tx1">
              <a:lumMod val="65000"/>
              <a:lumOff val="35000"/>
            </a:schemeClr>
          </a:solidFill>
        </p:spPr>
        <p:txBody>
          <a:bodyPr>
            <a:noAutofit/>
          </a:bodyPr>
          <a:lstStyle/>
          <a:p>
            <a:r>
              <a:rPr lang="tr-TR" sz="2800" dirty="0">
                <a:solidFill>
                  <a:schemeClr val="accent1">
                    <a:lumMod val="20000"/>
                    <a:lumOff val="80000"/>
                  </a:schemeClr>
                </a:solidFill>
              </a:rPr>
              <a:t>Sınav Sorusu örneği 1: Cevap</a:t>
            </a:r>
          </a:p>
        </p:txBody>
      </p:sp>
      <p:sp>
        <p:nvSpPr>
          <p:cNvPr id="3" name="Content Placeholder 2"/>
          <p:cNvSpPr>
            <a:spLocks noGrp="1"/>
          </p:cNvSpPr>
          <p:nvPr>
            <p:ph idx="1"/>
          </p:nvPr>
        </p:nvSpPr>
        <p:spPr>
          <a:xfrm>
            <a:off x="395536" y="510257"/>
            <a:ext cx="8352928" cy="4987007"/>
          </a:xfrm>
          <a:solidFill>
            <a:schemeClr val="tx2">
              <a:lumMod val="10000"/>
              <a:lumOff val="90000"/>
            </a:schemeClr>
          </a:solidFill>
        </p:spPr>
        <p:txBody>
          <a:bodyPr>
            <a:normAutofit lnSpcReduction="10000"/>
          </a:bodyPr>
          <a:lstStyle/>
          <a:p>
            <a:pPr marL="342900" indent="-342900" algn="just">
              <a:spcBef>
                <a:spcPts val="300"/>
              </a:spcBef>
              <a:spcAft>
                <a:spcPts val="300"/>
              </a:spcAft>
              <a:buAutoNum type="alphaLcPeriod"/>
            </a:pPr>
            <a:r>
              <a:rPr lang="tr-TR" sz="1900" dirty="0">
                <a:solidFill>
                  <a:schemeClr val="accent2"/>
                </a:solidFill>
                <a:latin typeface="+mj-lt"/>
                <a:cs typeface="Times New Roman" panose="02020603050405020304" pitchFamily="18" charset="0"/>
              </a:rPr>
              <a:t>Satış bedelinin (semenin) unsurları, semenin belli olması, gerçek olması, muvazaalı olmaması ve ayrıca </a:t>
            </a:r>
            <a:r>
              <a:rPr lang="tr-TR" sz="1900" dirty="0" err="1">
                <a:solidFill>
                  <a:schemeClr val="accent2"/>
                </a:solidFill>
                <a:latin typeface="+mj-lt"/>
                <a:cs typeface="Times New Roman" panose="02020603050405020304" pitchFamily="18" charset="0"/>
              </a:rPr>
              <a:t>Iustinianus</a:t>
            </a:r>
            <a:r>
              <a:rPr lang="tr-TR" sz="1900" dirty="0">
                <a:solidFill>
                  <a:schemeClr val="accent2"/>
                </a:solidFill>
                <a:latin typeface="+mj-lt"/>
                <a:cs typeface="Times New Roman" panose="02020603050405020304" pitchFamily="18" charset="0"/>
              </a:rPr>
              <a:t> Dönemi’nde âdil olması gerekirdi. Klasik Hukuk Dönemi'nde semenin âdil olması, hakkaniyete uygun olması yani malın gerçek değeriyle uygun olması aranmamaktaydı. Çünkü, Klasik hukuk dönemine egemen olan liberal sistem gereğince, taraflar semeni serbestçe belirler ve bu belirleme sırasında da sözleşenlerin birbirlerinden yararlanmasına izin verilirdi.</a:t>
            </a:r>
          </a:p>
          <a:p>
            <a:pPr marL="342900" indent="-342900" algn="just">
              <a:spcBef>
                <a:spcPts val="300"/>
              </a:spcBef>
              <a:spcAft>
                <a:spcPts val="300"/>
              </a:spcAft>
              <a:buAutoNum type="alphaLcPeriod"/>
            </a:pPr>
            <a:r>
              <a:rPr lang="tr-TR" sz="1900" dirty="0">
                <a:solidFill>
                  <a:schemeClr val="accent2"/>
                </a:solidFill>
                <a:latin typeface="+mj-lt"/>
                <a:cs typeface="Times New Roman" panose="02020603050405020304" pitchFamily="18" charset="0"/>
              </a:rPr>
              <a:t>İmparatorluk Dönemi’nde yaşanan ekonomik krizler nedeniyle, Stoacı felsefenin etkisi altında hukuk hayatına giren sözleşmenin doğası ve Hıristiyanlık </a:t>
            </a:r>
            <a:r>
              <a:rPr lang="tr-TR" sz="1900" dirty="0" err="1">
                <a:solidFill>
                  <a:schemeClr val="accent2"/>
                </a:solidFill>
                <a:latin typeface="+mj-lt"/>
                <a:cs typeface="Times New Roman" panose="02020603050405020304" pitchFamily="18" charset="0"/>
              </a:rPr>
              <a:t>Dini’nin</a:t>
            </a:r>
            <a:r>
              <a:rPr lang="tr-TR" sz="1900" dirty="0">
                <a:solidFill>
                  <a:schemeClr val="accent2"/>
                </a:solidFill>
                <a:latin typeface="+mj-lt"/>
                <a:cs typeface="Times New Roman" panose="02020603050405020304" pitchFamily="18" charset="0"/>
              </a:rPr>
              <a:t> sözleşme ahlakı anlayışının etkisiyle, Klasik-sonrası Hukuk Dönemi'nde zayıfı koruma düşüncesiyle satış bedelinin adil olması aranmıştır.</a:t>
            </a:r>
          </a:p>
          <a:p>
            <a:pPr marL="342900" indent="-342900" algn="just">
              <a:spcBef>
                <a:spcPts val="300"/>
              </a:spcBef>
              <a:spcAft>
                <a:spcPts val="300"/>
              </a:spcAft>
              <a:buAutoNum type="alphaLcPeriod"/>
            </a:pPr>
            <a:r>
              <a:rPr lang="tr-TR" sz="1900" dirty="0">
                <a:solidFill>
                  <a:schemeClr val="accent2"/>
                </a:solidFill>
                <a:latin typeface="+mj-lt"/>
                <a:cs typeface="Times New Roman" panose="02020603050405020304" pitchFamily="18" charset="0"/>
              </a:rPr>
              <a:t>Satış bedelinin âdil olması unsuru, günümüz hukukundaki aşırı yararlanmanın/ gabinin (Ortaçağ hukukçularının ifadesiyle </a:t>
            </a:r>
            <a:r>
              <a:rPr lang="tr-TR" sz="1900" dirty="0" err="1">
                <a:solidFill>
                  <a:schemeClr val="accent2"/>
                </a:solidFill>
                <a:latin typeface="+mj-lt"/>
                <a:cs typeface="Times New Roman" panose="02020603050405020304" pitchFamily="18" charset="0"/>
              </a:rPr>
              <a:t>laesio</a:t>
            </a:r>
            <a:r>
              <a:rPr lang="tr-TR" sz="1900" dirty="0">
                <a:solidFill>
                  <a:schemeClr val="accent2"/>
                </a:solidFill>
                <a:latin typeface="+mj-lt"/>
                <a:cs typeface="Times New Roman" panose="02020603050405020304" pitchFamily="18" charset="0"/>
              </a:rPr>
              <a:t> </a:t>
            </a:r>
            <a:r>
              <a:rPr lang="tr-TR" sz="1900" dirty="0" err="1">
                <a:solidFill>
                  <a:schemeClr val="accent2"/>
                </a:solidFill>
                <a:latin typeface="+mj-lt"/>
                <a:cs typeface="Times New Roman" panose="02020603050405020304" pitchFamily="18" charset="0"/>
              </a:rPr>
              <a:t>enormis</a:t>
            </a:r>
            <a:r>
              <a:rPr lang="tr-TR" sz="1900" dirty="0">
                <a:solidFill>
                  <a:schemeClr val="accent2"/>
                </a:solidFill>
                <a:latin typeface="+mj-lt"/>
                <a:cs typeface="Times New Roman" panose="02020603050405020304" pitchFamily="18" charset="0"/>
              </a:rPr>
              <a:t> = yarısından azına) tarihsel temelini oluşturmaktadır.</a:t>
            </a:r>
          </a:p>
          <a:p>
            <a:pPr marL="360000" lvl="1" indent="0" algn="just">
              <a:spcBef>
                <a:spcPts val="300"/>
              </a:spcBef>
              <a:spcAft>
                <a:spcPts val="300"/>
              </a:spcAft>
              <a:buNone/>
            </a:pPr>
            <a:endParaRPr lang="tr-TR" sz="1900" dirty="0">
              <a:solidFill>
                <a:schemeClr val="accent2"/>
              </a:solidFill>
              <a:latin typeface="+mj-lt"/>
              <a:cs typeface="Times New Roman" panose="02020603050405020304" pitchFamily="18" charset="0"/>
            </a:endParaRPr>
          </a:p>
          <a:p>
            <a:pPr marL="360000" lvl="1" indent="0" algn="just">
              <a:spcBef>
                <a:spcPts val="0"/>
              </a:spcBef>
              <a:buNone/>
            </a:pPr>
            <a:endParaRPr lang="tr-TR" sz="1800" dirty="0">
              <a:solidFill>
                <a:schemeClr val="accent2"/>
              </a:solidFill>
              <a:latin typeface="+mj-lt"/>
              <a:cs typeface="Times New Roman" panose="02020603050405020304" pitchFamily="18" charset="0"/>
            </a:endParaRPr>
          </a:p>
        </p:txBody>
      </p:sp>
    </p:spTree>
    <p:extLst>
      <p:ext uri="{BB962C8B-B14F-4D97-AF65-F5344CB8AC3E}">
        <p14:creationId xmlns:p14="http://schemas.microsoft.com/office/powerpoint/2010/main" val="51353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8636" y="5445224"/>
            <a:ext cx="8239828" cy="504056"/>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Satıcının Edim Yükümlülüğü 1</a:t>
            </a:r>
          </a:p>
        </p:txBody>
      </p:sp>
      <p:sp>
        <p:nvSpPr>
          <p:cNvPr id="3" name="Rectangle 2"/>
          <p:cNvSpPr>
            <a:spLocks noGrp="1"/>
          </p:cNvSpPr>
          <p:nvPr>
            <p:ph idx="1"/>
          </p:nvPr>
        </p:nvSpPr>
        <p:spPr>
          <a:xfrm>
            <a:off x="508636" y="548680"/>
            <a:ext cx="8239828" cy="4896544"/>
          </a:xfrm>
          <a:solidFill>
            <a:schemeClr val="bg1">
              <a:lumMod val="95000"/>
            </a:schemeClr>
          </a:solidFill>
        </p:spPr>
        <p:txBody>
          <a:bodyPr>
            <a:noAutofit/>
          </a:bodyPr>
          <a:lstStyle/>
          <a:p>
            <a:pPr algn="just">
              <a:spcBef>
                <a:spcPts val="0"/>
              </a:spcBef>
              <a:buFont typeface="Wingdings" panose="05000000000000000000" pitchFamily="2" charset="2"/>
              <a:buChar char="q"/>
            </a:pPr>
            <a:r>
              <a:rPr lang="tr-TR" sz="1850" dirty="0">
                <a:solidFill>
                  <a:schemeClr val="accent2"/>
                </a:solidFill>
              </a:rPr>
              <a:t>Satış sözleşmesine konu olan malı -aksi kararlaştırılmadığı sürece- teferruat ve semereleriyle birlikte alıcıya teslim etme borcu</a:t>
            </a:r>
          </a:p>
          <a:p>
            <a:pPr marL="720000" algn="just">
              <a:spcBef>
                <a:spcPts val="0"/>
              </a:spcBef>
              <a:buFont typeface="Wingdings" panose="05000000000000000000" pitchFamily="2" charset="2"/>
              <a:buChar char="Ø"/>
            </a:pPr>
            <a:r>
              <a:rPr lang="tr-TR" sz="1850" dirty="0">
                <a:solidFill>
                  <a:schemeClr val="accent3"/>
                </a:solidFill>
              </a:rPr>
              <a:t>Asli edimi yükümünü ifa etmedi, alıcının müspet zararını tazmin etme borcu</a:t>
            </a:r>
          </a:p>
          <a:p>
            <a:pPr marL="273600" indent="-342900" algn="just">
              <a:spcBef>
                <a:spcPts val="0"/>
              </a:spcBef>
              <a:buFont typeface="Wingdings" panose="05000000000000000000" pitchFamily="2" charset="2"/>
              <a:buChar char="q"/>
            </a:pPr>
            <a:r>
              <a:rPr lang="tr-TR" sz="1850" dirty="0">
                <a:solidFill>
                  <a:schemeClr val="accent2"/>
                </a:solidFill>
              </a:rPr>
              <a:t>Mülkiyeti nakil işlemlerini yapma borcu</a:t>
            </a:r>
          </a:p>
          <a:p>
            <a:pPr marL="468000" algn="just">
              <a:spcBef>
                <a:spcPts val="0"/>
              </a:spcBef>
            </a:pPr>
            <a:r>
              <a:rPr lang="tr-TR" sz="1850" dirty="0" err="1">
                <a:solidFill>
                  <a:schemeClr val="tx2"/>
                </a:solidFill>
              </a:rPr>
              <a:t>Res</a:t>
            </a:r>
            <a:r>
              <a:rPr lang="tr-TR" sz="1850" dirty="0">
                <a:solidFill>
                  <a:schemeClr val="tx2"/>
                </a:solidFill>
              </a:rPr>
              <a:t> </a:t>
            </a:r>
            <a:r>
              <a:rPr lang="tr-TR" sz="1850" dirty="0" err="1">
                <a:solidFill>
                  <a:schemeClr val="tx2"/>
                </a:solidFill>
              </a:rPr>
              <a:t>mancipi’de</a:t>
            </a:r>
            <a:r>
              <a:rPr lang="tr-TR" sz="1850" dirty="0">
                <a:solidFill>
                  <a:schemeClr val="tx2"/>
                </a:solidFill>
              </a:rPr>
              <a:t> mülkiyeti nakil işlemleri: </a:t>
            </a:r>
            <a:r>
              <a:rPr lang="tr-TR" sz="1850" dirty="0" err="1">
                <a:solidFill>
                  <a:schemeClr val="tx2"/>
                </a:solidFill>
              </a:rPr>
              <a:t>Mancipatio</a:t>
            </a:r>
            <a:r>
              <a:rPr lang="tr-TR" sz="1850" dirty="0">
                <a:solidFill>
                  <a:schemeClr val="tx2"/>
                </a:solidFill>
              </a:rPr>
              <a:t> ve in </a:t>
            </a:r>
            <a:r>
              <a:rPr lang="tr-TR" sz="1850" dirty="0" err="1">
                <a:solidFill>
                  <a:schemeClr val="tx2"/>
                </a:solidFill>
              </a:rPr>
              <a:t>iure</a:t>
            </a:r>
            <a:r>
              <a:rPr lang="tr-TR" sz="1850" dirty="0">
                <a:solidFill>
                  <a:schemeClr val="tx2"/>
                </a:solidFill>
              </a:rPr>
              <a:t> </a:t>
            </a:r>
            <a:r>
              <a:rPr lang="tr-TR" sz="1850" dirty="0" err="1">
                <a:solidFill>
                  <a:schemeClr val="tx2"/>
                </a:solidFill>
              </a:rPr>
              <a:t>cessio</a:t>
            </a:r>
            <a:endParaRPr lang="tr-TR" sz="1850" dirty="0">
              <a:solidFill>
                <a:schemeClr val="tx2"/>
              </a:solidFill>
            </a:endParaRPr>
          </a:p>
          <a:p>
            <a:pPr marL="720000" algn="just">
              <a:spcBef>
                <a:spcPts val="0"/>
              </a:spcBef>
              <a:buFont typeface="Wingdings" panose="05000000000000000000" pitchFamily="2" charset="2"/>
              <a:buChar char="Ø"/>
            </a:pPr>
            <a:r>
              <a:rPr lang="tr-TR" sz="1850" dirty="0">
                <a:solidFill>
                  <a:schemeClr val="tx2"/>
                </a:solidFill>
              </a:rPr>
              <a:t>İtalya arazisi</a:t>
            </a:r>
          </a:p>
          <a:p>
            <a:pPr marL="720000" algn="just">
              <a:spcBef>
                <a:spcPts val="0"/>
              </a:spcBef>
              <a:buFont typeface="Wingdings" panose="05000000000000000000" pitchFamily="2" charset="2"/>
              <a:buChar char="Ø"/>
            </a:pPr>
            <a:r>
              <a:rPr lang="tr-TR" sz="1850" dirty="0">
                <a:solidFill>
                  <a:schemeClr val="tx2"/>
                </a:solidFill>
              </a:rPr>
              <a:t>İtalya arazisi üzerindeki tarımsal irtifak hakları</a:t>
            </a:r>
          </a:p>
          <a:p>
            <a:pPr marL="720000" algn="just">
              <a:spcBef>
                <a:spcPts val="0"/>
              </a:spcBef>
              <a:buFont typeface="Wingdings" panose="05000000000000000000" pitchFamily="2" charset="2"/>
              <a:buChar char="Ø"/>
            </a:pPr>
            <a:r>
              <a:rPr lang="tr-TR" sz="1850" dirty="0">
                <a:solidFill>
                  <a:schemeClr val="tx2"/>
                </a:solidFill>
              </a:rPr>
              <a:t>Köleler</a:t>
            </a:r>
          </a:p>
          <a:p>
            <a:pPr marL="720000" algn="just">
              <a:spcBef>
                <a:spcPts val="0"/>
              </a:spcBef>
              <a:buFont typeface="Wingdings" panose="05000000000000000000" pitchFamily="2" charset="2"/>
              <a:buChar char="Ø"/>
            </a:pPr>
            <a:r>
              <a:rPr lang="tr-TR" sz="1850" dirty="0">
                <a:solidFill>
                  <a:schemeClr val="tx2"/>
                </a:solidFill>
              </a:rPr>
              <a:t>Yük ve çeki hayvanları</a:t>
            </a:r>
          </a:p>
          <a:p>
            <a:pPr marL="468000" algn="just">
              <a:spcBef>
                <a:spcPts val="0"/>
              </a:spcBef>
            </a:pPr>
            <a:r>
              <a:rPr lang="tr-TR" sz="1850" dirty="0" err="1">
                <a:solidFill>
                  <a:schemeClr val="tx2"/>
                </a:solidFill>
              </a:rPr>
              <a:t>Res</a:t>
            </a:r>
            <a:r>
              <a:rPr lang="tr-TR" sz="1850" dirty="0">
                <a:solidFill>
                  <a:schemeClr val="tx2"/>
                </a:solidFill>
              </a:rPr>
              <a:t> </a:t>
            </a:r>
            <a:r>
              <a:rPr lang="tr-TR" sz="1850" dirty="0" err="1">
                <a:solidFill>
                  <a:schemeClr val="tx2"/>
                </a:solidFill>
              </a:rPr>
              <a:t>nec</a:t>
            </a:r>
            <a:r>
              <a:rPr lang="tr-TR" sz="1850" dirty="0">
                <a:solidFill>
                  <a:schemeClr val="tx2"/>
                </a:solidFill>
              </a:rPr>
              <a:t> </a:t>
            </a:r>
            <a:r>
              <a:rPr lang="tr-TR" sz="1850" dirty="0" err="1">
                <a:solidFill>
                  <a:schemeClr val="tx2"/>
                </a:solidFill>
              </a:rPr>
              <a:t>mancipi’de</a:t>
            </a:r>
            <a:r>
              <a:rPr lang="tr-TR" sz="1850" dirty="0">
                <a:solidFill>
                  <a:schemeClr val="tx2"/>
                </a:solidFill>
              </a:rPr>
              <a:t> mülkiyeti nakil işlemleri: </a:t>
            </a:r>
            <a:r>
              <a:rPr lang="tr-TR" sz="1850" dirty="0" err="1">
                <a:solidFill>
                  <a:schemeClr val="tx2"/>
                </a:solidFill>
              </a:rPr>
              <a:t>Traditio</a:t>
            </a:r>
            <a:r>
              <a:rPr lang="tr-TR" sz="1850" dirty="0">
                <a:solidFill>
                  <a:schemeClr val="tx2"/>
                </a:solidFill>
              </a:rPr>
              <a:t> ve in </a:t>
            </a:r>
            <a:r>
              <a:rPr lang="tr-TR" sz="1850" dirty="0" err="1">
                <a:solidFill>
                  <a:schemeClr val="tx2"/>
                </a:solidFill>
              </a:rPr>
              <a:t>iure</a:t>
            </a:r>
            <a:r>
              <a:rPr lang="tr-TR" sz="1850" dirty="0">
                <a:solidFill>
                  <a:schemeClr val="tx2"/>
                </a:solidFill>
              </a:rPr>
              <a:t> </a:t>
            </a:r>
            <a:r>
              <a:rPr lang="tr-TR" sz="1850" dirty="0" err="1">
                <a:solidFill>
                  <a:schemeClr val="tx2"/>
                </a:solidFill>
              </a:rPr>
              <a:t>cessio</a:t>
            </a:r>
            <a:endParaRPr lang="tr-TR" sz="1850" dirty="0">
              <a:solidFill>
                <a:schemeClr val="tx2"/>
              </a:solidFill>
            </a:endParaRPr>
          </a:p>
          <a:p>
            <a:pPr marL="720000" indent="-342900" algn="just">
              <a:spcBef>
                <a:spcPts val="0"/>
              </a:spcBef>
              <a:buFont typeface="Wingdings" panose="05000000000000000000" pitchFamily="2" charset="2"/>
              <a:buChar char="v"/>
            </a:pPr>
            <a:r>
              <a:rPr lang="tr-TR" sz="1850" b="1" dirty="0">
                <a:solidFill>
                  <a:srgbClr val="C00000"/>
                </a:solidFill>
              </a:rPr>
              <a:t>Önemli:</a:t>
            </a:r>
            <a:r>
              <a:rPr lang="tr-TR" sz="1850" dirty="0">
                <a:solidFill>
                  <a:schemeClr val="tx2"/>
                </a:solidFill>
              </a:rPr>
              <a:t> </a:t>
            </a:r>
            <a:r>
              <a:rPr lang="tr-TR" sz="1850" dirty="0">
                <a:solidFill>
                  <a:schemeClr val="accent3"/>
                </a:solidFill>
              </a:rPr>
              <a:t>Roma hukukuna göre satıcı alıcıyı gerçek malik yapmakla yükümlü değil, sorunsuz, rahat zilyetliği (</a:t>
            </a:r>
            <a:r>
              <a:rPr lang="tr-TR" sz="1850" dirty="0" err="1">
                <a:solidFill>
                  <a:schemeClr val="accent3"/>
                </a:solidFill>
              </a:rPr>
              <a:t>vacua</a:t>
            </a:r>
            <a:r>
              <a:rPr lang="tr-TR" sz="1850" dirty="0">
                <a:solidFill>
                  <a:schemeClr val="accent3"/>
                </a:solidFill>
              </a:rPr>
              <a:t> </a:t>
            </a:r>
            <a:r>
              <a:rPr lang="tr-TR" sz="1850" dirty="0" err="1">
                <a:solidFill>
                  <a:schemeClr val="accent3"/>
                </a:solidFill>
              </a:rPr>
              <a:t>possessione</a:t>
            </a:r>
            <a:r>
              <a:rPr lang="tr-TR" sz="1850" dirty="0">
                <a:solidFill>
                  <a:schemeClr val="accent3"/>
                </a:solidFill>
              </a:rPr>
              <a:t>) sağlamakla yükümlü</a:t>
            </a:r>
          </a:p>
          <a:p>
            <a:pPr algn="just">
              <a:spcBef>
                <a:spcPts val="0"/>
              </a:spcBef>
              <a:buFont typeface="Wingdings" panose="05000000000000000000" pitchFamily="2" charset="2"/>
              <a:buChar char="q"/>
            </a:pPr>
            <a:endParaRPr lang="tr-TR" sz="1650" dirty="0">
              <a:solidFill>
                <a:schemeClr val="accent2"/>
              </a:solidFill>
            </a:endParaRPr>
          </a:p>
        </p:txBody>
      </p:sp>
    </p:spTree>
    <p:extLst>
      <p:ext uri="{BB962C8B-B14F-4D97-AF65-F5344CB8AC3E}">
        <p14:creationId xmlns:p14="http://schemas.microsoft.com/office/powerpoint/2010/main" val="414492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373216"/>
            <a:ext cx="8352928" cy="576064"/>
          </a:xfrm>
          <a:solidFill>
            <a:schemeClr val="tx1">
              <a:lumMod val="65000"/>
              <a:lumOff val="35000"/>
            </a:schemeClr>
          </a:solidFill>
          <a:ln>
            <a:solidFill>
              <a:schemeClr val="accent1"/>
            </a:solidFill>
          </a:ln>
        </p:spPr>
        <p:txBody>
          <a:bodyPr>
            <a:noAutofit/>
          </a:bodyPr>
          <a:lstStyle/>
          <a:p>
            <a:pPr marL="0" indent="0">
              <a:lnSpc>
                <a:spcPct val="110000"/>
              </a:lnSpc>
              <a:buNone/>
            </a:pPr>
            <a:r>
              <a:rPr lang="tr-TR" sz="2800" b="1" dirty="0">
                <a:solidFill>
                  <a:schemeClr val="accent1">
                    <a:lumMod val="20000"/>
                    <a:lumOff val="80000"/>
                  </a:schemeClr>
                </a:solidFill>
                <a:effectLst/>
                <a:ea typeface="Times New Roman" panose="02020603050405020304" pitchFamily="18" charset="0"/>
              </a:rPr>
              <a:t>Satıcının Edim Yükümlülüğü 2</a:t>
            </a:r>
          </a:p>
        </p:txBody>
      </p:sp>
      <p:sp>
        <p:nvSpPr>
          <p:cNvPr id="3" name="Rectangle 2"/>
          <p:cNvSpPr>
            <a:spLocks noGrp="1"/>
          </p:cNvSpPr>
          <p:nvPr>
            <p:ph idx="1"/>
          </p:nvPr>
        </p:nvSpPr>
        <p:spPr>
          <a:xfrm>
            <a:off x="508636" y="548680"/>
            <a:ext cx="8239828" cy="4824536"/>
          </a:xfrm>
          <a:solidFill>
            <a:schemeClr val="bg1">
              <a:lumMod val="95000"/>
            </a:schemeClr>
          </a:solidFill>
        </p:spPr>
        <p:txBody>
          <a:bodyPr>
            <a:noAutofit/>
          </a:bodyPr>
          <a:lstStyle/>
          <a:p>
            <a:pPr algn="just">
              <a:spcBef>
                <a:spcPts val="0"/>
              </a:spcBef>
              <a:buFont typeface="Wingdings" panose="05000000000000000000" pitchFamily="2" charset="2"/>
              <a:buChar char="q"/>
            </a:pPr>
            <a:r>
              <a:rPr lang="tr-TR" sz="2400" dirty="0">
                <a:solidFill>
                  <a:schemeClr val="accent2"/>
                </a:solidFill>
              </a:rPr>
              <a:t>Satıcının malı koruma ve gözetme borcu</a:t>
            </a:r>
          </a:p>
          <a:p>
            <a:pPr marL="720000" algn="just">
              <a:spcBef>
                <a:spcPts val="0"/>
              </a:spcBef>
              <a:buFont typeface="Wingdings" panose="05000000000000000000" pitchFamily="2" charset="2"/>
              <a:buChar char="Ø"/>
            </a:pPr>
            <a:r>
              <a:rPr lang="tr-TR" sz="2400" dirty="0" err="1">
                <a:solidFill>
                  <a:schemeClr val="accent3"/>
                </a:solidFill>
              </a:rPr>
              <a:t>KHD’de</a:t>
            </a:r>
            <a:r>
              <a:rPr lang="tr-TR" sz="2400" dirty="0">
                <a:solidFill>
                  <a:schemeClr val="accent3"/>
                </a:solidFill>
              </a:rPr>
              <a:t> satıcı ariyet alan gibi </a:t>
            </a:r>
            <a:r>
              <a:rPr lang="tr-TR" sz="2400" dirty="0" err="1">
                <a:solidFill>
                  <a:schemeClr val="accent3"/>
                </a:solidFill>
              </a:rPr>
              <a:t>custodia’dan</a:t>
            </a:r>
            <a:r>
              <a:rPr lang="tr-TR" sz="2400" dirty="0">
                <a:solidFill>
                  <a:schemeClr val="accent3"/>
                </a:solidFill>
              </a:rPr>
              <a:t> sorumlu</a:t>
            </a:r>
          </a:p>
          <a:p>
            <a:pPr marL="720000" algn="just">
              <a:spcBef>
                <a:spcPts val="0"/>
              </a:spcBef>
              <a:buFont typeface="Wingdings" panose="05000000000000000000" pitchFamily="2" charset="2"/>
              <a:buChar char="Ø"/>
            </a:pPr>
            <a:r>
              <a:rPr lang="tr-TR" sz="2400" dirty="0" err="1">
                <a:solidFill>
                  <a:schemeClr val="accent3"/>
                </a:solidFill>
              </a:rPr>
              <a:t>Iustinianus</a:t>
            </a:r>
            <a:r>
              <a:rPr lang="tr-TR" sz="2400" dirty="0">
                <a:solidFill>
                  <a:schemeClr val="accent3"/>
                </a:solidFill>
              </a:rPr>
              <a:t> Dönemi’nde </a:t>
            </a:r>
            <a:r>
              <a:rPr lang="tr-TR" sz="2400" dirty="0" err="1">
                <a:solidFill>
                  <a:schemeClr val="accent3"/>
                </a:solidFill>
              </a:rPr>
              <a:t>diligentia’yı</a:t>
            </a:r>
            <a:r>
              <a:rPr lang="tr-TR" sz="2400" dirty="0">
                <a:solidFill>
                  <a:schemeClr val="accent3"/>
                </a:solidFill>
              </a:rPr>
              <a:t> kapsamına alan bütün kusurlarından sorumlu</a:t>
            </a:r>
          </a:p>
          <a:p>
            <a:pPr marL="720000" algn="just">
              <a:spcBef>
                <a:spcPts val="0"/>
              </a:spcBef>
              <a:buFont typeface="Wingdings" panose="05000000000000000000" pitchFamily="2" charset="2"/>
              <a:buChar char="Ø"/>
            </a:pPr>
            <a:r>
              <a:rPr lang="tr-TR" sz="2400" dirty="0" err="1">
                <a:solidFill>
                  <a:schemeClr val="accent3"/>
                </a:solidFill>
              </a:rPr>
              <a:t>Diligentia</a:t>
            </a:r>
            <a:r>
              <a:rPr lang="tr-TR" sz="2400" dirty="0">
                <a:solidFill>
                  <a:schemeClr val="accent3"/>
                </a:solidFill>
              </a:rPr>
              <a:t> in </a:t>
            </a:r>
            <a:r>
              <a:rPr lang="tr-TR" sz="2400" dirty="0" err="1">
                <a:solidFill>
                  <a:schemeClr val="accent3"/>
                </a:solidFill>
              </a:rPr>
              <a:t>custodiendo</a:t>
            </a:r>
            <a:r>
              <a:rPr lang="tr-TR" sz="2400" dirty="0">
                <a:solidFill>
                  <a:schemeClr val="accent3"/>
                </a:solidFill>
              </a:rPr>
              <a:t> (gözetimde özen) gereğince hırsızlık ve mala zarar verme fiillerinden sorumlu </a:t>
            </a:r>
          </a:p>
          <a:p>
            <a:pPr algn="just">
              <a:spcBef>
                <a:spcPts val="0"/>
              </a:spcBef>
              <a:buFont typeface="Wingdings" panose="05000000000000000000" pitchFamily="2" charset="2"/>
              <a:buChar char="q"/>
            </a:pPr>
            <a:r>
              <a:rPr lang="tr-TR" sz="2400" dirty="0">
                <a:solidFill>
                  <a:schemeClr val="accent2"/>
                </a:solidFill>
              </a:rPr>
              <a:t>Yan edim yükümlerini ifa etme borcu</a:t>
            </a:r>
          </a:p>
          <a:p>
            <a:pPr marL="720000" algn="just">
              <a:spcBef>
                <a:spcPts val="0"/>
              </a:spcBef>
              <a:buFont typeface="Wingdings" panose="05000000000000000000" pitchFamily="2" charset="2"/>
              <a:buChar char="Ø"/>
            </a:pPr>
            <a:r>
              <a:rPr lang="tr-TR" sz="2400" dirty="0">
                <a:solidFill>
                  <a:schemeClr val="accent2"/>
                </a:solidFill>
              </a:rPr>
              <a:t>Aydınlatma ve açıklama yükümlülüğünün gereklerini yerine getirme</a:t>
            </a:r>
          </a:p>
          <a:p>
            <a:pPr algn="just">
              <a:spcBef>
                <a:spcPts val="0"/>
              </a:spcBef>
              <a:buFont typeface="Wingdings" panose="05000000000000000000" pitchFamily="2" charset="2"/>
              <a:buChar char="q"/>
            </a:pPr>
            <a:r>
              <a:rPr lang="tr-TR" sz="2400" dirty="0">
                <a:solidFill>
                  <a:schemeClr val="accent2"/>
                </a:solidFill>
              </a:rPr>
              <a:t>Malın hukukî ayıbını üstlenme borcu</a:t>
            </a:r>
          </a:p>
          <a:p>
            <a:pPr algn="just">
              <a:spcBef>
                <a:spcPts val="0"/>
              </a:spcBef>
              <a:buFont typeface="Wingdings" panose="05000000000000000000" pitchFamily="2" charset="2"/>
              <a:buChar char="q"/>
            </a:pPr>
            <a:r>
              <a:rPr lang="tr-TR" sz="2400" dirty="0">
                <a:solidFill>
                  <a:schemeClr val="accent2"/>
                </a:solidFill>
              </a:rPr>
              <a:t>Malın maddî ayıbını üstlenme borcu</a:t>
            </a:r>
          </a:p>
        </p:txBody>
      </p:sp>
    </p:spTree>
    <p:extLst>
      <p:ext uri="{BB962C8B-B14F-4D97-AF65-F5344CB8AC3E}">
        <p14:creationId xmlns:p14="http://schemas.microsoft.com/office/powerpoint/2010/main" val="110519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882623"/>
            <a:ext cx="8237562" cy="570713"/>
          </a:xfrm>
        </p:spPr>
        <p:txBody>
          <a:bodyPr anchor="b">
            <a:noAutofit/>
          </a:bodyPr>
          <a:lstStyle/>
          <a:p>
            <a:r>
              <a:rPr lang="tr-TR" sz="2000" dirty="0" err="1">
                <a:solidFill>
                  <a:schemeClr val="accent1"/>
                </a:solidFill>
              </a:rPr>
              <a:t>Ius</a:t>
            </a:r>
            <a:r>
              <a:rPr lang="tr-TR" sz="2000" dirty="0">
                <a:solidFill>
                  <a:schemeClr val="accent1"/>
                </a:solidFill>
              </a:rPr>
              <a:t> </a:t>
            </a:r>
            <a:r>
              <a:rPr lang="tr-TR" sz="2000" dirty="0" err="1">
                <a:solidFill>
                  <a:schemeClr val="accent1"/>
                </a:solidFill>
              </a:rPr>
              <a:t>Civile’nin</a:t>
            </a:r>
            <a:r>
              <a:rPr lang="tr-TR" sz="2000" dirty="0">
                <a:solidFill>
                  <a:schemeClr val="accent1"/>
                </a:solidFill>
              </a:rPr>
              <a:t> </a:t>
            </a:r>
            <a:r>
              <a:rPr lang="tr-TR" sz="2000" dirty="0" err="1">
                <a:solidFill>
                  <a:schemeClr val="accent1"/>
                </a:solidFill>
              </a:rPr>
              <a:t>Rızai</a:t>
            </a:r>
            <a:r>
              <a:rPr lang="tr-TR" sz="2000" dirty="0">
                <a:solidFill>
                  <a:schemeClr val="accent1"/>
                </a:solidFill>
              </a:rPr>
              <a:t> Sözleşmeleri</a:t>
            </a:r>
          </a:p>
        </p:txBody>
      </p:sp>
      <p:pic>
        <p:nvPicPr>
          <p:cNvPr id="6" name="İçerik Yer Tutucusu 5">
            <a:extLst>
              <a:ext uri="{FF2B5EF4-FFF2-40B4-BE49-F238E27FC236}">
                <a16:creationId xmlns:a16="http://schemas.microsoft.com/office/drawing/2014/main" id="{0EFA3705-1C42-5B20-456B-49F24D4E7CC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510903" y="476672"/>
            <a:ext cx="3413025" cy="5405952"/>
          </a:xfrm>
        </p:spPr>
      </p:pic>
      <p:graphicFrame>
        <p:nvGraphicFramePr>
          <p:cNvPr id="5" name="Rectangle 2">
            <a:extLst>
              <a:ext uri="{FF2B5EF4-FFF2-40B4-BE49-F238E27FC236}">
                <a16:creationId xmlns:a16="http://schemas.microsoft.com/office/drawing/2014/main" id="{DC2BC0A8-465B-58D3-CAA0-7229468358BD}"/>
              </a:ext>
            </a:extLst>
          </p:cNvPr>
          <p:cNvGraphicFramePr>
            <a:graphicFrameLocks noGrp="1"/>
          </p:cNvGraphicFramePr>
          <p:nvPr>
            <p:ph sz="half" idx="2"/>
            <p:extLst>
              <p:ext uri="{D42A27DB-BD31-4B8C-83A1-F6EECF244321}">
                <p14:modId xmlns:p14="http://schemas.microsoft.com/office/powerpoint/2010/main" val="3256975268"/>
              </p:ext>
            </p:extLst>
          </p:nvPr>
        </p:nvGraphicFramePr>
        <p:xfrm>
          <a:off x="4039295" y="399312"/>
          <a:ext cx="4511221" cy="54059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4341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3238" y="5111209"/>
            <a:ext cx="8137524" cy="766064"/>
          </a:xfrm>
        </p:spPr>
        <p:txBody>
          <a:bodyPr anchor="b">
            <a:noAutofit/>
          </a:bodyPr>
          <a:lstStyle/>
          <a:p>
            <a:pPr marL="0" indent="0">
              <a:buNone/>
            </a:pPr>
            <a:r>
              <a:rPr lang="tr-TR" sz="2800" dirty="0">
                <a:solidFill>
                  <a:schemeClr val="accent1">
                    <a:lumMod val="20000"/>
                    <a:lumOff val="80000"/>
                  </a:schemeClr>
                </a:solidFill>
              </a:rPr>
              <a:t>Satıcının özen yükümü</a:t>
            </a:r>
            <a:endParaRPr lang="en-US" sz="2800" dirty="0">
              <a:solidFill>
                <a:schemeClr val="accent1">
                  <a:lumMod val="20000"/>
                  <a:lumOff val="80000"/>
                </a:schemeClr>
              </a:solidFill>
            </a:endParaRPr>
          </a:p>
        </p:txBody>
      </p:sp>
      <p:sp>
        <p:nvSpPr>
          <p:cNvPr id="9" name="Content Placeholder 2">
            <a:extLst>
              <a:ext uri="{FF2B5EF4-FFF2-40B4-BE49-F238E27FC236}">
                <a16:creationId xmlns:a16="http://schemas.microsoft.com/office/drawing/2014/main" id="{A3847579-4288-96A6-5D7D-80F51BDD6A9D}"/>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D035A33B-FA3A-95FC-6E41-46E989E8EAC2}"/>
              </a:ext>
            </a:extLst>
          </p:cNvPr>
          <p:cNvGraphicFramePr>
            <a:graphicFrameLocks noGrp="1"/>
          </p:cNvGraphicFramePr>
          <p:nvPr>
            <p:ph sz="half" idx="2"/>
          </p:nvPr>
        </p:nvGraphicFramePr>
        <p:xfrm>
          <a:off x="4932040" y="836712"/>
          <a:ext cx="3384376" cy="4187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E83F7300-760D-18D1-9E5D-B94A9A1391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45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5085184"/>
            <a:ext cx="8229600" cy="792088"/>
          </a:xfrm>
          <a:solidFill>
            <a:schemeClr val="tx1">
              <a:lumMod val="65000"/>
              <a:lumOff val="35000"/>
            </a:schemeClr>
          </a:solidFill>
          <a:ln>
            <a:solidFill>
              <a:schemeClr val="accent1"/>
            </a:solidFill>
          </a:ln>
        </p:spPr>
        <p:txBody>
          <a:bodyPr>
            <a:noAutofit/>
          </a:bodyPr>
          <a:lstStyle/>
          <a:p>
            <a:r>
              <a:rPr lang="tr-TR" dirty="0">
                <a:solidFill>
                  <a:schemeClr val="accent3">
                    <a:lumMod val="40000"/>
                    <a:lumOff val="60000"/>
                  </a:schemeClr>
                </a:solidFill>
                <a:effectLst/>
                <a:ea typeface="Times New Roman" panose="02020603050405020304" pitchFamily="18" charset="0"/>
              </a:rPr>
              <a:t>Özellikleri</a:t>
            </a:r>
            <a:endParaRPr lang="tr-TR" dirty="0">
              <a:solidFill>
                <a:schemeClr val="accent3">
                  <a:lumMod val="40000"/>
                  <a:lumOff val="60000"/>
                </a:schemeClr>
              </a:solidFill>
            </a:endParaRPr>
          </a:p>
        </p:txBody>
      </p:sp>
      <p:sp>
        <p:nvSpPr>
          <p:cNvPr id="3" name="Rectangle 2"/>
          <p:cNvSpPr>
            <a:spLocks noGrp="1"/>
          </p:cNvSpPr>
          <p:nvPr>
            <p:ph idx="1"/>
          </p:nvPr>
        </p:nvSpPr>
        <p:spPr>
          <a:xfrm>
            <a:off x="503238" y="530225"/>
            <a:ext cx="8183562" cy="4554959"/>
          </a:xfrm>
          <a:solidFill>
            <a:schemeClr val="accent3">
              <a:lumMod val="20000"/>
              <a:lumOff val="80000"/>
            </a:schemeClr>
          </a:solidFill>
        </p:spPr>
        <p:txBody>
          <a:bodyPr>
            <a:normAutofit fontScale="92500" lnSpcReduction="20000"/>
          </a:bodyPr>
          <a:lstStyle/>
          <a:p>
            <a:pPr algn="just">
              <a:spcBef>
                <a:spcPts val="200"/>
              </a:spcBef>
              <a:spcAft>
                <a:spcPts val="200"/>
              </a:spcAft>
            </a:pPr>
            <a:r>
              <a:rPr lang="tr-TR" sz="2400" dirty="0">
                <a:solidFill>
                  <a:schemeClr val="tx2"/>
                </a:solidFill>
              </a:rPr>
              <a:t>Kurulmaları için sözleşmenin tipi ve konusu üzerinde iradelerin uyuşması yeterli</a:t>
            </a:r>
          </a:p>
          <a:p>
            <a:pPr algn="just">
              <a:spcBef>
                <a:spcPts val="200"/>
              </a:spcBef>
              <a:spcAft>
                <a:spcPts val="200"/>
              </a:spcAft>
            </a:pPr>
            <a:r>
              <a:rPr lang="tr-TR" sz="2400" dirty="0">
                <a:solidFill>
                  <a:schemeClr val="tx2"/>
                </a:solidFill>
              </a:rPr>
              <a:t>Ticaret toplumunun gereği olan sözleşmeler</a:t>
            </a:r>
          </a:p>
          <a:p>
            <a:pPr algn="just">
              <a:spcBef>
                <a:spcPts val="200"/>
              </a:spcBef>
              <a:spcAft>
                <a:spcPts val="200"/>
              </a:spcAft>
            </a:pPr>
            <a:r>
              <a:rPr lang="tr-TR" sz="2400" dirty="0">
                <a:solidFill>
                  <a:schemeClr val="tx2"/>
                </a:solidFill>
              </a:rPr>
              <a:t>Yabancılar </a:t>
            </a:r>
            <a:r>
              <a:rPr lang="tr-TR" sz="2400" dirty="0" err="1">
                <a:solidFill>
                  <a:schemeClr val="tx2"/>
                </a:solidFill>
              </a:rPr>
              <a:t>Praetor’unun</a:t>
            </a:r>
            <a:r>
              <a:rPr lang="tr-TR" sz="2400" dirty="0">
                <a:solidFill>
                  <a:schemeClr val="tx2"/>
                </a:solidFill>
              </a:rPr>
              <a:t> buluşu</a:t>
            </a:r>
          </a:p>
          <a:p>
            <a:pPr algn="just">
              <a:spcBef>
                <a:spcPts val="200"/>
              </a:spcBef>
              <a:spcAft>
                <a:spcPts val="200"/>
              </a:spcAft>
            </a:pPr>
            <a:r>
              <a:rPr lang="tr-TR" sz="2400" dirty="0" err="1">
                <a:solidFill>
                  <a:schemeClr val="tx2"/>
                </a:solidFill>
              </a:rPr>
              <a:t>Ius</a:t>
            </a:r>
            <a:r>
              <a:rPr lang="tr-TR" sz="2400" dirty="0">
                <a:solidFill>
                  <a:schemeClr val="tx2"/>
                </a:solidFill>
              </a:rPr>
              <a:t> </a:t>
            </a:r>
            <a:r>
              <a:rPr lang="tr-TR" sz="2400" dirty="0" err="1">
                <a:solidFill>
                  <a:schemeClr val="tx2"/>
                </a:solidFill>
              </a:rPr>
              <a:t>Gentium’da</a:t>
            </a:r>
            <a:r>
              <a:rPr lang="tr-TR" sz="2400" dirty="0">
                <a:solidFill>
                  <a:schemeClr val="tx2"/>
                </a:solidFill>
              </a:rPr>
              <a:t> doğup </a:t>
            </a:r>
            <a:r>
              <a:rPr lang="tr-TR" sz="2400" dirty="0" err="1">
                <a:solidFill>
                  <a:schemeClr val="tx2"/>
                </a:solidFill>
              </a:rPr>
              <a:t>Ius</a:t>
            </a:r>
            <a:r>
              <a:rPr lang="tr-TR" sz="2400" dirty="0">
                <a:solidFill>
                  <a:schemeClr val="tx2"/>
                </a:solidFill>
              </a:rPr>
              <a:t> </a:t>
            </a:r>
            <a:r>
              <a:rPr lang="tr-TR" sz="2400" dirty="0" err="1">
                <a:solidFill>
                  <a:schemeClr val="tx2"/>
                </a:solidFill>
              </a:rPr>
              <a:t>Civile’yi</a:t>
            </a:r>
            <a:r>
              <a:rPr lang="tr-TR" sz="2400" dirty="0">
                <a:solidFill>
                  <a:schemeClr val="tx2"/>
                </a:solidFill>
              </a:rPr>
              <a:t> genişleten sözleşmeler</a:t>
            </a:r>
          </a:p>
          <a:p>
            <a:pPr algn="just">
              <a:spcBef>
                <a:spcPts val="200"/>
              </a:spcBef>
              <a:spcAft>
                <a:spcPts val="200"/>
              </a:spcAft>
            </a:pPr>
            <a:r>
              <a:rPr lang="tr-TR" sz="2400" dirty="0">
                <a:solidFill>
                  <a:schemeClr val="tx2"/>
                </a:solidFill>
              </a:rPr>
              <a:t>Her bir sözleşmenin kendine ait dava </a:t>
            </a:r>
            <a:r>
              <a:rPr lang="tr-TR" sz="2400" dirty="0" err="1">
                <a:solidFill>
                  <a:schemeClr val="tx2"/>
                </a:solidFill>
              </a:rPr>
              <a:t>formula’sı</a:t>
            </a:r>
            <a:r>
              <a:rPr lang="tr-TR" sz="2400" dirty="0">
                <a:solidFill>
                  <a:schemeClr val="tx2"/>
                </a:solidFill>
              </a:rPr>
              <a:t> bulunmakta</a:t>
            </a:r>
          </a:p>
          <a:p>
            <a:pPr algn="just">
              <a:spcBef>
                <a:spcPts val="200"/>
              </a:spcBef>
              <a:spcAft>
                <a:spcPts val="200"/>
              </a:spcAft>
            </a:pPr>
            <a:r>
              <a:rPr lang="tr-TR" sz="2400" dirty="0" err="1">
                <a:solidFill>
                  <a:schemeClr val="tx2"/>
                </a:solidFill>
              </a:rPr>
              <a:t>İyiniyet</a:t>
            </a:r>
            <a:r>
              <a:rPr lang="tr-TR" sz="2400" dirty="0">
                <a:solidFill>
                  <a:schemeClr val="tx2"/>
                </a:solidFill>
              </a:rPr>
              <a:t> davalarıyla (</a:t>
            </a:r>
            <a:r>
              <a:rPr lang="tr-TR" sz="2400" dirty="0" err="1">
                <a:solidFill>
                  <a:schemeClr val="tx2"/>
                </a:solidFill>
              </a:rPr>
              <a:t>iudicia</a:t>
            </a:r>
            <a:r>
              <a:rPr lang="tr-TR" sz="2400" dirty="0">
                <a:solidFill>
                  <a:schemeClr val="tx2"/>
                </a:solidFill>
              </a:rPr>
              <a:t> </a:t>
            </a:r>
            <a:r>
              <a:rPr lang="tr-TR" sz="2400" dirty="0" err="1">
                <a:solidFill>
                  <a:schemeClr val="tx2"/>
                </a:solidFill>
              </a:rPr>
              <a:t>bonae</a:t>
            </a:r>
            <a:r>
              <a:rPr lang="tr-TR" sz="2400" dirty="0">
                <a:solidFill>
                  <a:schemeClr val="tx2"/>
                </a:solidFill>
              </a:rPr>
              <a:t> </a:t>
            </a:r>
            <a:r>
              <a:rPr lang="tr-TR" sz="2400" dirty="0" err="1">
                <a:solidFill>
                  <a:schemeClr val="tx2"/>
                </a:solidFill>
              </a:rPr>
              <a:t>fidei</a:t>
            </a:r>
            <a:r>
              <a:rPr lang="tr-TR" sz="2400" dirty="0">
                <a:solidFill>
                  <a:schemeClr val="tx2"/>
                </a:solidFill>
              </a:rPr>
              <a:t>) korunan sözleşmeler</a:t>
            </a:r>
          </a:p>
          <a:p>
            <a:pPr algn="just">
              <a:spcBef>
                <a:spcPts val="200"/>
              </a:spcBef>
              <a:spcAft>
                <a:spcPts val="200"/>
              </a:spcAft>
            </a:pPr>
            <a:r>
              <a:rPr lang="tr-TR" sz="2400" dirty="0">
                <a:solidFill>
                  <a:schemeClr val="tx2"/>
                </a:solidFill>
              </a:rPr>
              <a:t>Tarafların edim yükümlülüğü </a:t>
            </a:r>
            <a:r>
              <a:rPr lang="tr-TR" sz="2400" dirty="0" err="1">
                <a:solidFill>
                  <a:schemeClr val="tx2"/>
                </a:solidFill>
              </a:rPr>
              <a:t>bona</a:t>
            </a:r>
            <a:r>
              <a:rPr lang="tr-TR" sz="2400" dirty="0">
                <a:solidFill>
                  <a:schemeClr val="tx2"/>
                </a:solidFill>
              </a:rPr>
              <a:t> </a:t>
            </a:r>
            <a:r>
              <a:rPr lang="tr-TR" sz="2400" dirty="0" err="1">
                <a:solidFill>
                  <a:schemeClr val="tx2"/>
                </a:solidFill>
              </a:rPr>
              <a:t>fides’e</a:t>
            </a:r>
            <a:r>
              <a:rPr lang="tr-TR" sz="2400" dirty="0">
                <a:solidFill>
                  <a:schemeClr val="tx2"/>
                </a:solidFill>
              </a:rPr>
              <a:t> göre belirlenmekte</a:t>
            </a:r>
          </a:p>
          <a:p>
            <a:pPr algn="just">
              <a:spcBef>
                <a:spcPts val="200"/>
              </a:spcBef>
              <a:spcAft>
                <a:spcPts val="200"/>
              </a:spcAft>
            </a:pPr>
            <a:r>
              <a:rPr lang="tr-TR" sz="2400" dirty="0">
                <a:solidFill>
                  <a:schemeClr val="tx2"/>
                </a:solidFill>
              </a:rPr>
              <a:t>Cicero’ya göre toplumsal birlikte yaşamın (</a:t>
            </a:r>
            <a:r>
              <a:rPr lang="tr-TR" sz="2400" dirty="0" err="1">
                <a:solidFill>
                  <a:schemeClr val="tx2"/>
                </a:solidFill>
              </a:rPr>
              <a:t>societas</a:t>
            </a:r>
            <a:r>
              <a:rPr lang="tr-TR" sz="2400" dirty="0">
                <a:solidFill>
                  <a:schemeClr val="tx2"/>
                </a:solidFill>
              </a:rPr>
              <a:t> </a:t>
            </a:r>
            <a:r>
              <a:rPr lang="tr-TR" sz="2400" dirty="0" err="1">
                <a:solidFill>
                  <a:schemeClr val="tx2"/>
                </a:solidFill>
              </a:rPr>
              <a:t>vitae</a:t>
            </a:r>
            <a:r>
              <a:rPr lang="tr-TR" sz="2400" dirty="0">
                <a:solidFill>
                  <a:schemeClr val="tx2"/>
                </a:solidFill>
              </a:rPr>
              <a:t>) ilişkileri </a:t>
            </a:r>
          </a:p>
          <a:p>
            <a:pPr algn="just">
              <a:spcBef>
                <a:spcPts val="0"/>
              </a:spcBef>
            </a:pPr>
            <a:endParaRPr lang="tr-TR" sz="2400" dirty="0">
              <a:solidFill>
                <a:schemeClr val="tx2"/>
              </a:solidFill>
            </a:endParaRPr>
          </a:p>
          <a:p>
            <a:pPr algn="just">
              <a:lnSpc>
                <a:spcPct val="120000"/>
              </a:lnSpc>
              <a:spcBef>
                <a:spcPts val="200"/>
              </a:spcBef>
              <a:spcAft>
                <a:spcPts val="200"/>
              </a:spcAft>
            </a:pPr>
            <a:endParaRPr lang="tr-TR" sz="2800" dirty="0">
              <a:solidFill>
                <a:schemeClr val="tx2"/>
              </a:solidFill>
            </a:endParaRPr>
          </a:p>
          <a:p>
            <a:pPr marL="474300" indent="-457200" algn="just">
              <a:spcBef>
                <a:spcPts val="0"/>
              </a:spcBef>
              <a:buFont typeface="Courier New" panose="02070309020205020404" pitchFamily="49" charset="0"/>
              <a:buChar char="o"/>
            </a:pPr>
            <a:endParaRPr lang="tr-TR" sz="28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5085184"/>
            <a:ext cx="8229600" cy="792088"/>
          </a:xfrm>
          <a:solidFill>
            <a:schemeClr val="tx1">
              <a:lumMod val="65000"/>
              <a:lumOff val="35000"/>
            </a:schemeClr>
          </a:solidFill>
          <a:ln>
            <a:solidFill>
              <a:schemeClr val="accent1"/>
            </a:solidFill>
          </a:ln>
        </p:spPr>
        <p:txBody>
          <a:bodyPr>
            <a:noAutofit/>
          </a:bodyPr>
          <a:lstStyle/>
          <a:p>
            <a:r>
              <a:rPr lang="tr-TR" sz="2800" dirty="0" err="1">
                <a:solidFill>
                  <a:schemeClr val="tx2">
                    <a:lumMod val="10000"/>
                    <a:lumOff val="90000"/>
                  </a:schemeClr>
                </a:solidFill>
                <a:effectLst/>
                <a:ea typeface="Times New Roman" panose="02020603050405020304" pitchFamily="18" charset="0"/>
              </a:rPr>
              <a:t>Fides</a:t>
            </a:r>
            <a:r>
              <a:rPr lang="tr-TR" sz="2800" dirty="0">
                <a:solidFill>
                  <a:schemeClr val="tx2">
                    <a:lumMod val="10000"/>
                    <a:lumOff val="90000"/>
                  </a:schemeClr>
                </a:solidFill>
                <a:effectLst/>
                <a:ea typeface="Times New Roman" panose="02020603050405020304" pitchFamily="18" charset="0"/>
              </a:rPr>
              <a:t> ve </a:t>
            </a:r>
            <a:r>
              <a:rPr lang="tr-TR" sz="2800" dirty="0" err="1">
                <a:solidFill>
                  <a:schemeClr val="tx2">
                    <a:lumMod val="10000"/>
                    <a:lumOff val="90000"/>
                  </a:schemeClr>
                </a:solidFill>
                <a:effectLst/>
                <a:ea typeface="Times New Roman" panose="02020603050405020304" pitchFamily="18" charset="0"/>
              </a:rPr>
              <a:t>Bona</a:t>
            </a:r>
            <a:r>
              <a:rPr lang="tr-TR" sz="2800" dirty="0">
                <a:solidFill>
                  <a:schemeClr val="tx2">
                    <a:lumMod val="10000"/>
                    <a:lumOff val="90000"/>
                  </a:schemeClr>
                </a:solidFill>
                <a:effectLst/>
                <a:ea typeface="Times New Roman" panose="02020603050405020304" pitchFamily="18" charset="0"/>
              </a:rPr>
              <a:t> </a:t>
            </a:r>
            <a:r>
              <a:rPr lang="tr-TR" sz="2800" dirty="0" err="1">
                <a:solidFill>
                  <a:schemeClr val="tx2">
                    <a:lumMod val="10000"/>
                    <a:lumOff val="90000"/>
                  </a:schemeClr>
                </a:solidFill>
                <a:effectLst/>
                <a:ea typeface="Times New Roman" panose="02020603050405020304" pitchFamily="18" charset="0"/>
              </a:rPr>
              <a:t>Fides</a:t>
            </a:r>
            <a:endParaRPr lang="tr-TR" sz="2800" dirty="0">
              <a:solidFill>
                <a:schemeClr val="tx2">
                  <a:lumMod val="10000"/>
                  <a:lumOff val="90000"/>
                </a:schemeClr>
              </a:solidFill>
            </a:endParaRPr>
          </a:p>
        </p:txBody>
      </p:sp>
      <p:sp>
        <p:nvSpPr>
          <p:cNvPr id="3" name="Rectangle 2"/>
          <p:cNvSpPr>
            <a:spLocks noGrp="1"/>
          </p:cNvSpPr>
          <p:nvPr>
            <p:ph idx="1"/>
          </p:nvPr>
        </p:nvSpPr>
        <p:spPr>
          <a:xfrm>
            <a:off x="503238" y="530225"/>
            <a:ext cx="8183562" cy="4554959"/>
          </a:xfrm>
          <a:solidFill>
            <a:schemeClr val="accent1">
              <a:lumMod val="20000"/>
              <a:lumOff val="80000"/>
            </a:schemeClr>
          </a:solidFill>
        </p:spPr>
        <p:txBody>
          <a:bodyPr>
            <a:normAutofit fontScale="77500" lnSpcReduction="20000"/>
          </a:bodyPr>
          <a:lstStyle/>
          <a:p>
            <a:pPr algn="just">
              <a:lnSpc>
                <a:spcPct val="120000"/>
              </a:lnSpc>
              <a:spcBef>
                <a:spcPts val="200"/>
              </a:spcBef>
              <a:spcAft>
                <a:spcPts val="200"/>
              </a:spcAft>
            </a:pPr>
            <a:r>
              <a:rPr lang="tr-TR" sz="2800" dirty="0">
                <a:solidFill>
                  <a:schemeClr val="tx2"/>
                </a:solidFill>
              </a:rPr>
              <a:t>Tanrıça </a:t>
            </a:r>
            <a:r>
              <a:rPr lang="tr-TR" sz="2800" dirty="0" err="1">
                <a:solidFill>
                  <a:schemeClr val="tx2"/>
                </a:solidFill>
              </a:rPr>
              <a:t>Fides</a:t>
            </a:r>
            <a:endParaRPr lang="tr-TR" sz="2800" dirty="0">
              <a:solidFill>
                <a:schemeClr val="tx2"/>
              </a:solidFill>
            </a:endParaRPr>
          </a:p>
          <a:p>
            <a:pPr algn="just">
              <a:lnSpc>
                <a:spcPct val="120000"/>
              </a:lnSpc>
              <a:spcBef>
                <a:spcPts val="200"/>
              </a:spcBef>
              <a:spcAft>
                <a:spcPts val="200"/>
              </a:spcAft>
            </a:pPr>
            <a:r>
              <a:rPr lang="tr-TR" sz="2800" dirty="0">
                <a:solidFill>
                  <a:schemeClr val="tx2"/>
                </a:solidFill>
              </a:rPr>
              <a:t>Antik Roma’da </a:t>
            </a:r>
            <a:r>
              <a:rPr lang="tr-TR" sz="2800" dirty="0" err="1">
                <a:solidFill>
                  <a:schemeClr val="tx2"/>
                </a:solidFill>
              </a:rPr>
              <a:t>fides’in</a:t>
            </a:r>
            <a:r>
              <a:rPr lang="tr-TR" sz="2800" dirty="0">
                <a:solidFill>
                  <a:schemeClr val="tx2"/>
                </a:solidFill>
              </a:rPr>
              <a:t> anlamları ve işlevi</a:t>
            </a:r>
          </a:p>
          <a:p>
            <a:pPr algn="just">
              <a:lnSpc>
                <a:spcPct val="120000"/>
              </a:lnSpc>
              <a:spcBef>
                <a:spcPts val="200"/>
              </a:spcBef>
              <a:spcAft>
                <a:spcPts val="200"/>
              </a:spcAft>
            </a:pPr>
            <a:r>
              <a:rPr lang="tr-TR" dirty="0">
                <a:solidFill>
                  <a:schemeClr val="tx2"/>
                </a:solidFill>
              </a:rPr>
              <a:t>Stoacı felsefede </a:t>
            </a:r>
            <a:r>
              <a:rPr lang="tr-TR" dirty="0" err="1">
                <a:solidFill>
                  <a:schemeClr val="tx2"/>
                </a:solidFill>
              </a:rPr>
              <a:t>fides</a:t>
            </a:r>
            <a:endParaRPr lang="tr-TR" dirty="0">
              <a:solidFill>
                <a:schemeClr val="tx2"/>
              </a:solidFill>
            </a:endParaRPr>
          </a:p>
          <a:p>
            <a:pPr algn="just">
              <a:lnSpc>
                <a:spcPct val="120000"/>
              </a:lnSpc>
              <a:spcBef>
                <a:spcPts val="200"/>
              </a:spcBef>
              <a:spcAft>
                <a:spcPts val="200"/>
              </a:spcAft>
            </a:pPr>
            <a:r>
              <a:rPr lang="tr-TR" sz="2800" dirty="0">
                <a:solidFill>
                  <a:schemeClr val="tx2"/>
                </a:solidFill>
              </a:rPr>
              <a:t>Hukukta </a:t>
            </a:r>
            <a:r>
              <a:rPr lang="tr-TR" sz="2800" dirty="0" err="1">
                <a:solidFill>
                  <a:schemeClr val="tx2"/>
                </a:solidFill>
              </a:rPr>
              <a:t>fides</a:t>
            </a:r>
            <a:endParaRPr lang="tr-TR" sz="2800" dirty="0">
              <a:solidFill>
                <a:schemeClr val="tx2"/>
              </a:solidFill>
            </a:endParaRPr>
          </a:p>
          <a:p>
            <a:pPr algn="just">
              <a:lnSpc>
                <a:spcPct val="120000"/>
              </a:lnSpc>
              <a:spcBef>
                <a:spcPts val="200"/>
              </a:spcBef>
              <a:spcAft>
                <a:spcPts val="200"/>
              </a:spcAft>
            </a:pPr>
            <a:r>
              <a:rPr lang="tr-TR" dirty="0">
                <a:solidFill>
                  <a:schemeClr val="tx2"/>
                </a:solidFill>
              </a:rPr>
              <a:t>Cicero’ya göre </a:t>
            </a:r>
            <a:r>
              <a:rPr lang="tr-TR" dirty="0" err="1">
                <a:solidFill>
                  <a:schemeClr val="tx2"/>
                </a:solidFill>
              </a:rPr>
              <a:t>fides</a:t>
            </a:r>
            <a:r>
              <a:rPr lang="tr-TR" dirty="0">
                <a:solidFill>
                  <a:schemeClr val="tx2"/>
                </a:solidFill>
              </a:rPr>
              <a:t>, adaletin temeli </a:t>
            </a:r>
          </a:p>
          <a:p>
            <a:pPr algn="just">
              <a:lnSpc>
                <a:spcPct val="120000"/>
              </a:lnSpc>
              <a:spcBef>
                <a:spcPts val="200"/>
              </a:spcBef>
              <a:spcAft>
                <a:spcPts val="200"/>
              </a:spcAft>
            </a:pPr>
            <a:r>
              <a:rPr lang="tr-TR" sz="2800" dirty="0" err="1">
                <a:solidFill>
                  <a:schemeClr val="tx2"/>
                </a:solidFill>
              </a:rPr>
              <a:t>Vir</a:t>
            </a:r>
            <a:r>
              <a:rPr lang="tr-TR" sz="2800" dirty="0">
                <a:solidFill>
                  <a:schemeClr val="tx2"/>
                </a:solidFill>
              </a:rPr>
              <a:t> </a:t>
            </a:r>
            <a:r>
              <a:rPr lang="tr-TR" sz="2800" dirty="0" err="1">
                <a:solidFill>
                  <a:schemeClr val="tx2"/>
                </a:solidFill>
              </a:rPr>
              <a:t>bonus’un</a:t>
            </a:r>
            <a:r>
              <a:rPr lang="tr-TR" sz="2800" dirty="0">
                <a:solidFill>
                  <a:schemeClr val="tx2"/>
                </a:solidFill>
              </a:rPr>
              <a:t> hukuktaki yeri</a:t>
            </a:r>
          </a:p>
          <a:p>
            <a:pPr algn="just">
              <a:lnSpc>
                <a:spcPct val="120000"/>
              </a:lnSpc>
              <a:spcBef>
                <a:spcPts val="200"/>
              </a:spcBef>
              <a:spcAft>
                <a:spcPts val="200"/>
              </a:spcAft>
            </a:pPr>
            <a:r>
              <a:rPr lang="tr-TR" sz="2800" dirty="0" err="1">
                <a:solidFill>
                  <a:schemeClr val="tx2"/>
                </a:solidFill>
              </a:rPr>
              <a:t>Bona</a:t>
            </a:r>
            <a:r>
              <a:rPr lang="tr-TR" sz="2800" dirty="0">
                <a:solidFill>
                  <a:schemeClr val="tx2"/>
                </a:solidFill>
              </a:rPr>
              <a:t> </a:t>
            </a:r>
            <a:r>
              <a:rPr lang="tr-TR" sz="2800" dirty="0" err="1">
                <a:solidFill>
                  <a:schemeClr val="tx2"/>
                </a:solidFill>
              </a:rPr>
              <a:t>fides</a:t>
            </a:r>
            <a:r>
              <a:rPr lang="tr-TR" sz="2800" dirty="0">
                <a:solidFill>
                  <a:schemeClr val="tx2"/>
                </a:solidFill>
              </a:rPr>
              <a:t>: Sözleşme taraflarının birbirlerinden talep etmeye haklı oldukları hukukî işlem ahlâkı</a:t>
            </a:r>
          </a:p>
          <a:p>
            <a:pPr algn="just">
              <a:lnSpc>
                <a:spcPct val="120000"/>
              </a:lnSpc>
              <a:spcBef>
                <a:spcPts val="200"/>
              </a:spcBef>
              <a:spcAft>
                <a:spcPts val="200"/>
              </a:spcAft>
            </a:pPr>
            <a:r>
              <a:rPr lang="tr-TR" sz="2800" dirty="0" err="1">
                <a:solidFill>
                  <a:schemeClr val="tx2"/>
                </a:solidFill>
              </a:rPr>
              <a:t>Bona</a:t>
            </a:r>
            <a:r>
              <a:rPr lang="tr-TR" sz="2800" dirty="0">
                <a:solidFill>
                  <a:schemeClr val="tx2"/>
                </a:solidFill>
              </a:rPr>
              <a:t> </a:t>
            </a:r>
            <a:r>
              <a:rPr lang="tr-TR" sz="2800" dirty="0" err="1">
                <a:solidFill>
                  <a:schemeClr val="tx2"/>
                </a:solidFill>
              </a:rPr>
              <a:t>fides</a:t>
            </a:r>
            <a:r>
              <a:rPr lang="tr-TR" sz="2800" dirty="0">
                <a:solidFill>
                  <a:schemeClr val="tx2"/>
                </a:solidFill>
              </a:rPr>
              <a:t> hem tarafların güvenini korumaya hizmet etmekte  hem de borçlunun somut olaydaki sorumluluğunun ve tazminat yükümlülüğünün kapsamını belirlemekte</a:t>
            </a:r>
          </a:p>
          <a:p>
            <a:pPr marL="474300" indent="-457200" algn="just">
              <a:spcBef>
                <a:spcPts val="0"/>
              </a:spcBef>
              <a:buFont typeface="Courier New" panose="02070309020205020404" pitchFamily="49" charset="0"/>
              <a:buChar char="o"/>
            </a:pPr>
            <a:endParaRPr lang="tr-TR" sz="2800" dirty="0">
              <a:solidFill>
                <a:schemeClr val="tx2"/>
              </a:solidFill>
            </a:endParaRPr>
          </a:p>
        </p:txBody>
      </p:sp>
    </p:spTree>
    <p:extLst>
      <p:ext uri="{BB962C8B-B14F-4D97-AF65-F5344CB8AC3E}">
        <p14:creationId xmlns:p14="http://schemas.microsoft.com/office/powerpoint/2010/main" val="234134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08636" y="4941169"/>
            <a:ext cx="8167820" cy="936103"/>
          </a:xfrm>
          <a:solidFill>
            <a:schemeClr val="tx1">
              <a:lumMod val="65000"/>
              <a:lumOff val="35000"/>
            </a:schemeClr>
          </a:solidFill>
          <a:ln>
            <a:solidFill>
              <a:schemeClr val="accent1"/>
            </a:solidFill>
          </a:ln>
        </p:spPr>
        <p:txBody>
          <a:bodyPr>
            <a:normAutofit fontScale="90000"/>
          </a:bodyPr>
          <a:lstStyle/>
          <a:p>
            <a:r>
              <a:rPr lang="tr-TR" sz="2800" dirty="0" err="1">
                <a:solidFill>
                  <a:schemeClr val="accent1">
                    <a:lumMod val="20000"/>
                    <a:lumOff val="80000"/>
                  </a:schemeClr>
                </a:solidFill>
              </a:rPr>
              <a:t>İyiniyet</a:t>
            </a:r>
            <a:r>
              <a:rPr lang="tr-TR" sz="2800" dirty="0">
                <a:solidFill>
                  <a:schemeClr val="accent1">
                    <a:lumMod val="20000"/>
                    <a:lumOff val="80000"/>
                  </a:schemeClr>
                </a:solidFill>
              </a:rPr>
              <a:t> Sözleşmelerinin Hukuk Hayatına Girmesi</a:t>
            </a:r>
          </a:p>
        </p:txBody>
      </p:sp>
      <p:sp>
        <p:nvSpPr>
          <p:cNvPr id="3" name="Rectangle 2"/>
          <p:cNvSpPr>
            <a:spLocks noGrp="1"/>
          </p:cNvSpPr>
          <p:nvPr>
            <p:ph idx="1"/>
          </p:nvPr>
        </p:nvSpPr>
        <p:spPr>
          <a:xfrm>
            <a:off x="508636" y="548681"/>
            <a:ext cx="8126728" cy="4392488"/>
          </a:xfrm>
          <a:solidFill>
            <a:schemeClr val="tx2">
              <a:lumMod val="10000"/>
              <a:lumOff val="90000"/>
            </a:schemeClr>
          </a:solidFill>
        </p:spPr>
        <p:txBody>
          <a:bodyPr>
            <a:normAutofit fontScale="77500" lnSpcReduction="20000"/>
          </a:bodyPr>
          <a:lstStyle/>
          <a:p>
            <a:pPr algn="just">
              <a:lnSpc>
                <a:spcPct val="110000"/>
              </a:lnSpc>
              <a:spcBef>
                <a:spcPts val="100"/>
              </a:spcBef>
              <a:spcAft>
                <a:spcPts val="100"/>
              </a:spcAft>
            </a:pPr>
            <a:r>
              <a:rPr lang="tr-TR" sz="2600" dirty="0">
                <a:solidFill>
                  <a:schemeClr val="tx2"/>
                </a:solidFill>
              </a:rPr>
              <a:t>Eski hukuk döneminde </a:t>
            </a:r>
            <a:r>
              <a:rPr lang="tr-TR" sz="2600" dirty="0" err="1">
                <a:solidFill>
                  <a:schemeClr val="tx2"/>
                </a:solidFill>
              </a:rPr>
              <a:t>contractus’lar</a:t>
            </a:r>
            <a:r>
              <a:rPr lang="tr-TR" sz="2600" dirty="0">
                <a:solidFill>
                  <a:schemeClr val="tx2"/>
                </a:solidFill>
              </a:rPr>
              <a:t> sınırlı sayıda ve şekle bağlı</a:t>
            </a:r>
          </a:p>
          <a:p>
            <a:pPr algn="just">
              <a:lnSpc>
                <a:spcPct val="110000"/>
              </a:lnSpc>
              <a:spcBef>
                <a:spcPts val="100"/>
              </a:spcBef>
              <a:spcAft>
                <a:spcPts val="100"/>
              </a:spcAft>
            </a:pPr>
            <a:r>
              <a:rPr lang="tr-TR" sz="2600" dirty="0">
                <a:solidFill>
                  <a:schemeClr val="tx2"/>
                </a:solidFill>
              </a:rPr>
              <a:t>Dar hukuk davalarıyla talepler ileri sürülebilmekte</a:t>
            </a:r>
          </a:p>
          <a:p>
            <a:pPr algn="just">
              <a:lnSpc>
                <a:spcPct val="110000"/>
              </a:lnSpc>
              <a:spcBef>
                <a:spcPts val="100"/>
              </a:spcBef>
              <a:spcAft>
                <a:spcPts val="100"/>
              </a:spcAft>
            </a:pPr>
            <a:r>
              <a:rPr lang="tr-TR" sz="2600" dirty="0">
                <a:solidFill>
                  <a:schemeClr val="tx2"/>
                </a:solidFill>
              </a:rPr>
              <a:t>Ticaretin gelişmesi</a:t>
            </a:r>
          </a:p>
          <a:p>
            <a:pPr algn="just">
              <a:lnSpc>
                <a:spcPct val="110000"/>
              </a:lnSpc>
              <a:spcBef>
                <a:spcPts val="100"/>
              </a:spcBef>
              <a:spcAft>
                <a:spcPts val="100"/>
              </a:spcAft>
            </a:pPr>
            <a:r>
              <a:rPr lang="tr-TR" sz="2600" dirty="0">
                <a:solidFill>
                  <a:schemeClr val="tx2"/>
                </a:solidFill>
              </a:rPr>
              <a:t>Yabancılarla ticaretin başlaması</a:t>
            </a:r>
          </a:p>
          <a:p>
            <a:pPr algn="just">
              <a:lnSpc>
                <a:spcPct val="110000"/>
              </a:lnSpc>
              <a:spcBef>
                <a:spcPts val="100"/>
              </a:spcBef>
              <a:spcAft>
                <a:spcPts val="100"/>
              </a:spcAft>
            </a:pPr>
            <a:r>
              <a:rPr lang="tr-TR" sz="2600" dirty="0">
                <a:solidFill>
                  <a:schemeClr val="tx2"/>
                </a:solidFill>
              </a:rPr>
              <a:t>Yabancılar </a:t>
            </a:r>
            <a:r>
              <a:rPr lang="tr-TR" sz="2600" dirty="0" err="1">
                <a:solidFill>
                  <a:schemeClr val="tx2"/>
                </a:solidFill>
              </a:rPr>
              <a:t>praetor’luğu</a:t>
            </a:r>
            <a:r>
              <a:rPr lang="tr-TR" sz="2600" dirty="0">
                <a:solidFill>
                  <a:schemeClr val="tx2"/>
                </a:solidFill>
              </a:rPr>
              <a:t> makamının kurulması</a:t>
            </a:r>
          </a:p>
          <a:p>
            <a:pPr algn="just">
              <a:lnSpc>
                <a:spcPct val="110000"/>
              </a:lnSpc>
              <a:spcBef>
                <a:spcPts val="100"/>
              </a:spcBef>
              <a:spcAft>
                <a:spcPts val="100"/>
              </a:spcAft>
            </a:pPr>
            <a:r>
              <a:rPr lang="tr-TR" sz="2600" dirty="0">
                <a:solidFill>
                  <a:schemeClr val="tx2"/>
                </a:solidFill>
              </a:rPr>
              <a:t>Yabancılar </a:t>
            </a:r>
            <a:r>
              <a:rPr lang="tr-TR" sz="2600" dirty="0" err="1">
                <a:solidFill>
                  <a:schemeClr val="tx2"/>
                </a:solidFill>
              </a:rPr>
              <a:t>praetor’unun</a:t>
            </a:r>
            <a:r>
              <a:rPr lang="tr-TR" sz="2600" dirty="0">
                <a:solidFill>
                  <a:schemeClr val="tx2"/>
                </a:solidFill>
              </a:rPr>
              <a:t> </a:t>
            </a:r>
            <a:r>
              <a:rPr lang="tr-TR" sz="2600" dirty="0" err="1">
                <a:solidFill>
                  <a:schemeClr val="tx2"/>
                </a:solidFill>
              </a:rPr>
              <a:t>iyiniyete</a:t>
            </a:r>
            <a:r>
              <a:rPr lang="tr-TR" sz="2600" dirty="0">
                <a:solidFill>
                  <a:schemeClr val="tx2"/>
                </a:solidFill>
              </a:rPr>
              <a:t> dayanan dava </a:t>
            </a:r>
            <a:r>
              <a:rPr lang="tr-TR" sz="2600" dirty="0" err="1">
                <a:solidFill>
                  <a:schemeClr val="tx2"/>
                </a:solidFill>
              </a:rPr>
              <a:t>formula’sı</a:t>
            </a:r>
            <a:r>
              <a:rPr lang="tr-TR" sz="2600" dirty="0">
                <a:solidFill>
                  <a:schemeClr val="tx2"/>
                </a:solidFill>
              </a:rPr>
              <a:t> tanıması</a:t>
            </a:r>
          </a:p>
          <a:p>
            <a:pPr algn="just">
              <a:lnSpc>
                <a:spcPct val="110000"/>
              </a:lnSpc>
              <a:spcBef>
                <a:spcPts val="100"/>
              </a:spcBef>
              <a:spcAft>
                <a:spcPts val="100"/>
              </a:spcAft>
            </a:pPr>
            <a:r>
              <a:rPr lang="tr-TR" sz="2600" dirty="0" err="1">
                <a:solidFill>
                  <a:schemeClr val="tx2"/>
                </a:solidFill>
              </a:rPr>
              <a:t>Bona</a:t>
            </a:r>
            <a:r>
              <a:rPr lang="tr-TR" sz="2600" dirty="0">
                <a:solidFill>
                  <a:schemeClr val="tx2"/>
                </a:solidFill>
              </a:rPr>
              <a:t> </a:t>
            </a:r>
            <a:r>
              <a:rPr lang="tr-TR" sz="2600" dirty="0" err="1">
                <a:solidFill>
                  <a:schemeClr val="tx2"/>
                </a:solidFill>
              </a:rPr>
              <a:t>fides</a:t>
            </a:r>
            <a:r>
              <a:rPr lang="tr-TR" sz="2600" dirty="0">
                <a:solidFill>
                  <a:schemeClr val="tx2"/>
                </a:solidFill>
              </a:rPr>
              <a:t>, bağlayıcı, nesnel, halklardan bağımsız, onların üstünde, herkes için geçerli bir davranış modeli öngörmekte</a:t>
            </a:r>
          </a:p>
          <a:p>
            <a:pPr algn="just">
              <a:lnSpc>
                <a:spcPct val="110000"/>
              </a:lnSpc>
              <a:spcBef>
                <a:spcPts val="100"/>
              </a:spcBef>
              <a:spcAft>
                <a:spcPts val="100"/>
              </a:spcAft>
            </a:pPr>
            <a:r>
              <a:rPr lang="tr-TR" sz="2600" dirty="0" err="1">
                <a:solidFill>
                  <a:schemeClr val="tx2"/>
                </a:solidFill>
              </a:rPr>
              <a:t>Bona</a:t>
            </a:r>
            <a:r>
              <a:rPr lang="tr-TR" sz="2600" dirty="0">
                <a:solidFill>
                  <a:schemeClr val="tx2"/>
                </a:solidFill>
              </a:rPr>
              <a:t> </a:t>
            </a:r>
            <a:r>
              <a:rPr lang="tr-TR" sz="2600" dirty="0" err="1">
                <a:solidFill>
                  <a:schemeClr val="tx2"/>
                </a:solidFill>
              </a:rPr>
              <a:t>fides’in</a:t>
            </a:r>
            <a:r>
              <a:rPr lang="tr-TR" sz="2600" dirty="0">
                <a:solidFill>
                  <a:schemeClr val="tx2"/>
                </a:solidFill>
              </a:rPr>
              <a:t> kökeni </a:t>
            </a:r>
            <a:r>
              <a:rPr lang="tr-TR" sz="2600" dirty="0" err="1">
                <a:solidFill>
                  <a:schemeClr val="tx2"/>
                </a:solidFill>
              </a:rPr>
              <a:t>Ius</a:t>
            </a:r>
            <a:r>
              <a:rPr lang="tr-TR" sz="2600" dirty="0">
                <a:solidFill>
                  <a:schemeClr val="tx2"/>
                </a:solidFill>
              </a:rPr>
              <a:t> </a:t>
            </a:r>
            <a:r>
              <a:rPr lang="tr-TR" sz="2600" dirty="0" err="1">
                <a:solidFill>
                  <a:schemeClr val="tx2"/>
                </a:solidFill>
              </a:rPr>
              <a:t>Civile’den</a:t>
            </a:r>
            <a:r>
              <a:rPr lang="tr-TR" sz="2600" dirty="0">
                <a:solidFill>
                  <a:schemeClr val="tx2"/>
                </a:solidFill>
              </a:rPr>
              <a:t> gelmekte</a:t>
            </a:r>
          </a:p>
          <a:p>
            <a:pPr algn="just">
              <a:lnSpc>
                <a:spcPct val="110000"/>
              </a:lnSpc>
              <a:spcBef>
                <a:spcPts val="100"/>
              </a:spcBef>
              <a:spcAft>
                <a:spcPts val="100"/>
              </a:spcAft>
            </a:pPr>
            <a:r>
              <a:rPr lang="tr-TR" sz="2600" dirty="0">
                <a:solidFill>
                  <a:schemeClr val="tx2"/>
                </a:solidFill>
              </a:rPr>
              <a:t>O halde </a:t>
            </a:r>
            <a:r>
              <a:rPr lang="tr-TR" sz="2600" dirty="0" err="1">
                <a:solidFill>
                  <a:schemeClr val="tx2"/>
                </a:solidFill>
              </a:rPr>
              <a:t>iyiniyet</a:t>
            </a:r>
            <a:r>
              <a:rPr lang="tr-TR" sz="2600" dirty="0">
                <a:solidFill>
                  <a:schemeClr val="tx2"/>
                </a:solidFill>
              </a:rPr>
              <a:t> davalarıyla korunan </a:t>
            </a:r>
            <a:r>
              <a:rPr lang="tr-TR" sz="2600" dirty="0" err="1">
                <a:solidFill>
                  <a:schemeClr val="tx2"/>
                </a:solidFill>
              </a:rPr>
              <a:t>rızai</a:t>
            </a:r>
            <a:r>
              <a:rPr lang="tr-TR" sz="2600" dirty="0">
                <a:solidFill>
                  <a:schemeClr val="tx2"/>
                </a:solidFill>
              </a:rPr>
              <a:t> sözleşmeler de </a:t>
            </a:r>
            <a:r>
              <a:rPr lang="tr-TR" sz="2600" dirty="0" err="1">
                <a:solidFill>
                  <a:schemeClr val="tx2"/>
                </a:solidFill>
              </a:rPr>
              <a:t>Ius</a:t>
            </a:r>
            <a:r>
              <a:rPr lang="tr-TR" sz="2600" dirty="0">
                <a:solidFill>
                  <a:schemeClr val="tx2"/>
                </a:solidFill>
              </a:rPr>
              <a:t> </a:t>
            </a:r>
            <a:r>
              <a:rPr lang="tr-TR" sz="2600" dirty="0" err="1">
                <a:solidFill>
                  <a:schemeClr val="tx2"/>
                </a:solidFill>
              </a:rPr>
              <a:t>Civile’ye</a:t>
            </a:r>
            <a:r>
              <a:rPr lang="tr-TR" sz="2600" dirty="0">
                <a:solidFill>
                  <a:schemeClr val="tx2"/>
                </a:solidFill>
              </a:rPr>
              <a:t> ait</a:t>
            </a:r>
          </a:p>
          <a:p>
            <a:pPr algn="just">
              <a:spcBef>
                <a:spcPts val="100"/>
              </a:spcBef>
              <a:spcAft>
                <a:spcPts val="100"/>
              </a:spcAft>
            </a:pPr>
            <a:endParaRPr lang="tr-TR" sz="2600" dirty="0">
              <a:solidFill>
                <a:schemeClr val="tx2"/>
              </a:solidFill>
            </a:endParaRPr>
          </a:p>
          <a:p>
            <a:pPr algn="just">
              <a:spcBef>
                <a:spcPts val="200"/>
              </a:spcBef>
              <a:spcAft>
                <a:spcPts val="200"/>
              </a:spcAft>
            </a:pPr>
            <a:endParaRPr lang="tr-TR" dirty="0">
              <a:solidFill>
                <a:schemeClr val="tx2"/>
              </a:solidFill>
            </a:endParaRPr>
          </a:p>
          <a:p>
            <a:pPr algn="just">
              <a:spcBef>
                <a:spcPts val="200"/>
              </a:spcBef>
              <a:spcAft>
                <a:spcPts val="200"/>
              </a:spcAft>
            </a:pPr>
            <a:endParaRPr lang="tr-TR" sz="2800" dirty="0">
              <a:solidFill>
                <a:schemeClr val="tx2"/>
              </a:solidFill>
            </a:endParaRPr>
          </a:p>
        </p:txBody>
      </p:sp>
    </p:spTree>
    <p:extLst>
      <p:ext uri="{BB962C8B-B14F-4D97-AF65-F5344CB8AC3E}">
        <p14:creationId xmlns:p14="http://schemas.microsoft.com/office/powerpoint/2010/main" val="57173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024667"/>
            <a:ext cx="8245226" cy="852606"/>
          </a:xfrm>
        </p:spPr>
        <p:txBody>
          <a:bodyPr anchor="b">
            <a:noAutofit/>
          </a:bodyPr>
          <a:lstStyle/>
          <a:p>
            <a:pPr marL="0" indent="0">
              <a:buNone/>
            </a:pPr>
            <a:r>
              <a:rPr lang="tr-TR" sz="2800" dirty="0" err="1">
                <a:solidFill>
                  <a:schemeClr val="accent1">
                    <a:lumMod val="20000"/>
                    <a:lumOff val="80000"/>
                  </a:schemeClr>
                </a:solidFill>
              </a:rPr>
              <a:t>Bona</a:t>
            </a:r>
            <a:r>
              <a:rPr lang="tr-TR" sz="2800" dirty="0">
                <a:solidFill>
                  <a:schemeClr val="accent1">
                    <a:lumMod val="20000"/>
                    <a:lumOff val="80000"/>
                  </a:schemeClr>
                </a:solidFill>
              </a:rPr>
              <a:t> </a:t>
            </a:r>
            <a:r>
              <a:rPr lang="tr-TR" sz="2800" dirty="0" err="1">
                <a:solidFill>
                  <a:schemeClr val="accent1">
                    <a:lumMod val="20000"/>
                    <a:lumOff val="80000"/>
                  </a:schemeClr>
                </a:solidFill>
              </a:rPr>
              <a:t>Fides’in</a:t>
            </a:r>
            <a:r>
              <a:rPr lang="tr-TR" sz="2800" dirty="0">
                <a:solidFill>
                  <a:schemeClr val="accent1">
                    <a:lumMod val="20000"/>
                    <a:lumOff val="80000"/>
                  </a:schemeClr>
                </a:solidFill>
              </a:rPr>
              <a:t> ihlaline örnek metin</a:t>
            </a:r>
            <a:endParaRPr lang="en-US" sz="2800" dirty="0">
              <a:solidFill>
                <a:schemeClr val="accent1">
                  <a:lumMod val="20000"/>
                  <a:lumOff val="80000"/>
                </a:schemeClr>
              </a:solidFill>
            </a:endParaRPr>
          </a:p>
        </p:txBody>
      </p:sp>
      <p:sp>
        <p:nvSpPr>
          <p:cNvPr id="9" name="Content Placeholder 2">
            <a:extLst>
              <a:ext uri="{FF2B5EF4-FFF2-40B4-BE49-F238E27FC236}">
                <a16:creationId xmlns:a16="http://schemas.microsoft.com/office/drawing/2014/main" id="{A3847579-4288-96A6-5D7D-80F51BDD6A9D}"/>
              </a:ext>
            </a:extLst>
          </p:cNvPr>
          <p:cNvSpPr>
            <a:spLocks noGrp="1"/>
          </p:cNvSpPr>
          <p:nvPr>
            <p:ph sz="half" idx="1"/>
          </p:nvPr>
        </p:nvSpPr>
        <p:spPr>
          <a:xfrm>
            <a:off x="-3579601" y="3930194"/>
            <a:ext cx="6766644" cy="86543"/>
          </a:xfrm>
        </p:spPr>
        <p:txBody>
          <a:bodyPr>
            <a:normAutofit fontScale="25000" lnSpcReduction="20000"/>
          </a:bodyPr>
          <a:lstStyle/>
          <a:p>
            <a:pPr marL="0" indent="0" algn="ctr">
              <a:buNone/>
            </a:pPr>
            <a:endParaRPr lang="tr-TR" dirty="0"/>
          </a:p>
          <a:p>
            <a:pPr marL="0" indent="0" algn="ctr">
              <a:buNone/>
            </a:pPr>
            <a:endParaRPr lang="tr-TR" dirty="0"/>
          </a:p>
          <a:p>
            <a:pPr marL="0" indent="0" algn="ctr">
              <a:buNone/>
            </a:pPr>
            <a:endParaRPr lang="tr-TR" dirty="0"/>
          </a:p>
        </p:txBody>
      </p:sp>
      <p:graphicFrame>
        <p:nvGraphicFramePr>
          <p:cNvPr id="5" name="Rectangle 2">
            <a:extLst>
              <a:ext uri="{FF2B5EF4-FFF2-40B4-BE49-F238E27FC236}">
                <a16:creationId xmlns:a16="http://schemas.microsoft.com/office/drawing/2014/main" id="{D035A33B-FA3A-95FC-6E41-46E989E8EAC2}"/>
              </a:ext>
            </a:extLst>
          </p:cNvPr>
          <p:cNvGraphicFramePr>
            <a:graphicFrameLocks noGrp="1"/>
          </p:cNvGraphicFramePr>
          <p:nvPr>
            <p:ph sz="half" idx="2"/>
            <p:extLst>
              <p:ext uri="{D42A27DB-BD31-4B8C-83A1-F6EECF244321}">
                <p14:modId xmlns:p14="http://schemas.microsoft.com/office/powerpoint/2010/main" val="153402360"/>
              </p:ext>
            </p:extLst>
          </p:nvPr>
        </p:nvGraphicFramePr>
        <p:xfrm>
          <a:off x="4708842" y="635546"/>
          <a:ext cx="3931920" cy="4389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a:extLst>
              <a:ext uri="{FF2B5EF4-FFF2-40B4-BE49-F238E27FC236}">
                <a16:creationId xmlns:a16="http://schemas.microsoft.com/office/drawing/2014/main" id="{E83F7300-760D-18D1-9E5D-B94A9A1391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683568" y="635546"/>
            <a:ext cx="3888432"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62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22376" y="1124744"/>
            <a:ext cx="7772400" cy="2160240"/>
          </a:xfrm>
        </p:spPr>
        <p:txBody>
          <a:bodyPr>
            <a:noAutofit/>
          </a:bodyPr>
          <a:lstStyle/>
          <a:p>
            <a:r>
              <a:rPr lang="tr-TR" sz="4800" dirty="0"/>
              <a:t>Alım-Satım Sözleşmesi (</a:t>
            </a:r>
            <a:r>
              <a:rPr lang="tr-TR" sz="4800" dirty="0" err="1"/>
              <a:t>Emptio</a:t>
            </a:r>
            <a:r>
              <a:rPr lang="tr-TR" sz="4800" dirty="0"/>
              <a:t> </a:t>
            </a:r>
            <a:r>
              <a:rPr lang="tr-TR" sz="4800" dirty="0" err="1"/>
              <a:t>Venditio</a:t>
            </a:r>
            <a:r>
              <a:rPr lang="tr-TR" sz="4800" dirty="0"/>
              <a:t>)</a:t>
            </a:r>
          </a:p>
        </p:txBody>
      </p:sp>
      <p:sp>
        <p:nvSpPr>
          <p:cNvPr id="3" name="Rectangle 2"/>
          <p:cNvSpPr>
            <a:spLocks noGrp="1"/>
          </p:cNvSpPr>
          <p:nvPr>
            <p:ph type="subTitle" idx="1"/>
          </p:nvPr>
        </p:nvSpPr>
        <p:spPr>
          <a:xfrm>
            <a:off x="722376" y="3685032"/>
            <a:ext cx="7954080" cy="896096"/>
          </a:xfrm>
        </p:spPr>
        <p:txBody>
          <a:bodyPr>
            <a:normAutofit/>
          </a:bodyPr>
          <a:lstStyle/>
          <a:p>
            <a:pPr algn="ctr"/>
            <a:r>
              <a:rPr lang="tr-TR" sz="3600" dirty="0"/>
              <a:t>I</a:t>
            </a:r>
          </a:p>
        </p:txBody>
      </p:sp>
    </p:spTree>
    <p:extLst>
      <p:ext uri="{BB962C8B-B14F-4D97-AF65-F5344CB8AC3E}">
        <p14:creationId xmlns:p14="http://schemas.microsoft.com/office/powerpoint/2010/main" val="67318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95536" y="5949280"/>
            <a:ext cx="8237562" cy="432048"/>
          </a:xfrm>
        </p:spPr>
        <p:txBody>
          <a:bodyPr anchor="b">
            <a:noAutofit/>
          </a:bodyPr>
          <a:lstStyle/>
          <a:p>
            <a:r>
              <a:rPr lang="tr-TR" sz="2400" dirty="0">
                <a:solidFill>
                  <a:schemeClr val="tx2"/>
                </a:solidFill>
              </a:rPr>
              <a:t>Kavramsal Belirleme</a:t>
            </a:r>
          </a:p>
        </p:txBody>
      </p:sp>
      <p:pic>
        <p:nvPicPr>
          <p:cNvPr id="6" name="İçerik Yer Tutucusu 5">
            <a:extLst>
              <a:ext uri="{FF2B5EF4-FFF2-40B4-BE49-F238E27FC236}">
                <a16:creationId xmlns:a16="http://schemas.microsoft.com/office/drawing/2014/main" id="{0EFA3705-1C42-5B20-456B-49F24D4E7CC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511294" y="476672"/>
            <a:ext cx="3478298" cy="5400600"/>
          </a:xfrm>
        </p:spPr>
      </p:pic>
      <p:graphicFrame>
        <p:nvGraphicFramePr>
          <p:cNvPr id="5" name="Rectangle 2">
            <a:extLst>
              <a:ext uri="{FF2B5EF4-FFF2-40B4-BE49-F238E27FC236}">
                <a16:creationId xmlns:a16="http://schemas.microsoft.com/office/drawing/2014/main" id="{DC2BC0A8-465B-58D3-CAA0-7229468358BD}"/>
              </a:ext>
            </a:extLst>
          </p:cNvPr>
          <p:cNvGraphicFramePr>
            <a:graphicFrameLocks noGrp="1"/>
          </p:cNvGraphicFramePr>
          <p:nvPr>
            <p:ph sz="half" idx="2"/>
            <p:extLst>
              <p:ext uri="{D42A27DB-BD31-4B8C-83A1-F6EECF244321}">
                <p14:modId xmlns:p14="http://schemas.microsoft.com/office/powerpoint/2010/main" val="2022578922"/>
              </p:ext>
            </p:extLst>
          </p:nvPr>
        </p:nvGraphicFramePr>
        <p:xfrm>
          <a:off x="4067944" y="476672"/>
          <a:ext cx="4564762" cy="540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313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11294" y="6029632"/>
            <a:ext cx="8271336" cy="423704"/>
          </a:xfrm>
        </p:spPr>
        <p:txBody>
          <a:bodyPr anchor="b">
            <a:noAutofit/>
          </a:bodyPr>
          <a:lstStyle/>
          <a:p>
            <a:r>
              <a:rPr lang="tr-TR" sz="2400" dirty="0">
                <a:solidFill>
                  <a:schemeClr val="tx2"/>
                </a:solidFill>
              </a:rPr>
              <a:t>Özellikleri</a:t>
            </a:r>
          </a:p>
        </p:txBody>
      </p:sp>
      <p:pic>
        <p:nvPicPr>
          <p:cNvPr id="6" name="İçerik Yer Tutucusu 5">
            <a:extLst>
              <a:ext uri="{FF2B5EF4-FFF2-40B4-BE49-F238E27FC236}">
                <a16:creationId xmlns:a16="http://schemas.microsoft.com/office/drawing/2014/main" id="{0EFA3705-1C42-5B20-456B-49F24D4E7CC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p:blipFill>
        <p:spPr>
          <a:xfrm>
            <a:off x="511294" y="476672"/>
            <a:ext cx="3478298" cy="5400600"/>
          </a:xfrm>
        </p:spPr>
      </p:pic>
      <p:graphicFrame>
        <p:nvGraphicFramePr>
          <p:cNvPr id="5" name="Rectangle 2">
            <a:extLst>
              <a:ext uri="{FF2B5EF4-FFF2-40B4-BE49-F238E27FC236}">
                <a16:creationId xmlns:a16="http://schemas.microsoft.com/office/drawing/2014/main" id="{DC2BC0A8-465B-58D3-CAA0-7229468358BD}"/>
              </a:ext>
            </a:extLst>
          </p:cNvPr>
          <p:cNvGraphicFramePr>
            <a:graphicFrameLocks noGrp="1"/>
          </p:cNvGraphicFramePr>
          <p:nvPr>
            <p:ph sz="half" idx="2"/>
            <p:extLst>
              <p:ext uri="{D42A27DB-BD31-4B8C-83A1-F6EECF244321}">
                <p14:modId xmlns:p14="http://schemas.microsoft.com/office/powerpoint/2010/main" val="1983620851"/>
              </p:ext>
            </p:extLst>
          </p:nvPr>
        </p:nvGraphicFramePr>
        <p:xfrm>
          <a:off x="4067944" y="476672"/>
          <a:ext cx="4564762" cy="540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44155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9BD64F"/>
      </a:hlink>
      <a:folHlink>
        <a:srgbClr val="5B951C"/>
      </a:folHlink>
    </a:clrScheme>
    <a:fontScheme name="Aspect">
      <a:majorFont>
        <a:latin typeface="Verdana"/>
        <a:ea typeface=""/>
        <a:cs typeface=""/>
        <a:font script="Jpan" typeface="ＭＳ ゴシック"/>
        <a:font script="Hang" typeface="굴림"/>
        <a:font script="Hans" typeface="黑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宋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500" cap="flat" cmpd="sng" algn="ctr">
          <a:solidFill>
            <a:schemeClr val="phClr">
              <a:satMod val="150000"/>
            </a:schemeClr>
          </a:solidFill>
          <a:prstDash val="solid"/>
        </a:ln>
        <a:ln w="50800" cap="flat" cmpd="thickThin"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5000"/>
                <a:satMod val="150000"/>
              </a:schemeClr>
            </a:gs>
            <a:gs pos="35000">
              <a:schemeClr val="phClr">
                <a:shade val="70000"/>
                <a:satMod val="155000"/>
              </a:schemeClr>
            </a:gs>
            <a:gs pos="100000">
              <a:schemeClr val="phClr">
                <a:tint val="90000"/>
                <a:satMod val="175000"/>
              </a:schemeClr>
            </a:gs>
          </a:gsLst>
          <a:lin ang="16200000" scaled="0"/>
        </a:gradFill>
        <a:blipFill>
          <a:blip xmlns:r="http://schemas.openxmlformats.org/officeDocument/2006/relationships" r:embed="rId1">
            <a:duotone>
              <a:schemeClr val="phClr">
                <a:shade val="0"/>
                <a:satMod val="350000"/>
              </a:schemeClr>
              <a:schemeClr val="phClr">
                <a:tint val="80000"/>
              </a:schemeClr>
            </a:duotone>
          </a:blip>
          <a:tile tx="0" ty="0" sx="75000" sy="75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d1af3920-8fda-4ad5-98bb-96475601b038">english</DirectSourceMarket>
    <MarketSpecific xmlns="d1af3920-8fda-4ad5-98bb-96475601b038" xsi:nil="true"/>
    <ApprovalStatus xmlns="d1af3920-8fda-4ad5-98bb-96475601b038">InProgress</ApprovalStatus>
    <PrimaryImageGen xmlns="d1af3920-8fda-4ad5-98bb-96475601b038">true</PrimaryImageGen>
    <ThumbnailAssetId xmlns="d1af3920-8fda-4ad5-98bb-96475601b038" xsi:nil="true"/>
    <TPFriendlyName xmlns="d1af3920-8fda-4ad5-98bb-96475601b038">Staff training presentation</TPFriendlyName>
    <NumericId xmlns="d1af3920-8fda-4ad5-98bb-96475601b038">-1</NumericId>
    <BusinessGroup xmlns="d1af3920-8fda-4ad5-98bb-96475601b038" xsi:nil="true"/>
    <SourceTitle xmlns="d1af3920-8fda-4ad5-98bb-96475601b038">Staff training presentation</SourceTitle>
    <APEditor xmlns="d1af3920-8fda-4ad5-98bb-96475601b038">
      <UserInfo>
        <DisplayName>REDMOND\v-luannv</DisplayName>
        <AccountId>109</AccountId>
        <AccountType/>
      </UserInfo>
    </APEditor>
    <OpenTemplate xmlns="d1af3920-8fda-4ad5-98bb-96475601b038">true</OpenTemplate>
    <UALocComments xmlns="d1af3920-8fda-4ad5-98bb-96475601b038" xsi:nil="true"/>
    <ParentAssetId xmlns="d1af3920-8fda-4ad5-98bb-96475601b038" xsi:nil="true"/>
    <IntlLangReviewDate xmlns="d1af3920-8fda-4ad5-98bb-96475601b038" xsi:nil="true"/>
    <PublishStatusLookup xmlns="d1af3920-8fda-4ad5-98bb-96475601b038">
      <Value>82696</Value>
      <Value>325374</Value>
    </PublishStatusLookup>
    <LastPublishResultLookup xmlns="d1af3920-8fda-4ad5-98bb-96475601b038" xsi:nil="true"/>
    <MachineTranslated xmlns="d1af3920-8fda-4ad5-98bb-96475601b038">false</MachineTranslated>
    <OriginalSourceMarket xmlns="d1af3920-8fda-4ad5-98bb-96475601b038">english</OriginalSourceMarket>
    <TPInstallLocation xmlns="d1af3920-8fda-4ad5-98bb-96475601b038">{My Templates}</TPInstallLocation>
    <APDescription xmlns="d1af3920-8fda-4ad5-98bb-96475601b038" xsi:nil="true"/>
    <ClipArtFilename xmlns="d1af3920-8fda-4ad5-98bb-96475601b038" xsi:nil="true"/>
    <ContentItem xmlns="d1af3920-8fda-4ad5-98bb-96475601b038" xsi:nil="true"/>
    <TPCommandLine xmlns="d1af3920-8fda-4ad5-98bb-96475601b038">{PP} /n {FilePath}</TPCommandLine>
    <TPAppVersion xmlns="d1af3920-8fda-4ad5-98bb-96475601b038">11</TPAppVersion>
    <APAuthor xmlns="d1af3920-8fda-4ad5-98bb-96475601b038">
      <UserInfo>
        <DisplayName>REDMOND\cynvey</DisplayName>
        <AccountId>233</AccountId>
        <AccountType/>
      </UserInfo>
    </APAuthor>
    <PublishTargets xmlns="d1af3920-8fda-4ad5-98bb-96475601b038">OfficeOnline</PublishTargets>
    <TimesCloned xmlns="d1af3920-8fda-4ad5-98bb-96475601b038" xsi:nil="true"/>
    <EditorialStatus xmlns="d1af3920-8fda-4ad5-98bb-96475601b038" xsi:nil="true"/>
    <TPLaunchHelpLinkType xmlns="d1af3920-8fda-4ad5-98bb-96475601b038">Template</TPLaunchHelpLinkType>
    <LastModifiedDateTime xmlns="d1af3920-8fda-4ad5-98bb-96475601b038" xsi:nil="true"/>
    <Provider xmlns="d1af3920-8fda-4ad5-98bb-96475601b038">EY006220130</Provider>
    <AcquiredFrom xmlns="d1af3920-8fda-4ad5-98bb-96475601b038" xsi:nil="true"/>
    <AssetStart xmlns="d1af3920-8fda-4ad5-98bb-96475601b038">2009-01-02T00:00:00+00:00</AssetStart>
    <LastHandOff xmlns="d1af3920-8fda-4ad5-98bb-96475601b038" xsi:nil="true"/>
    <TPClientViewer xmlns="d1af3920-8fda-4ad5-98bb-96475601b038">Microsoft Office PowerPoint</TPClientViewer>
    <UACurrentWords xmlns="d1af3920-8fda-4ad5-98bb-96475601b038">0</UACurrentWords>
    <UALocRecommendation xmlns="d1af3920-8fda-4ad5-98bb-96475601b038">Localize</UALocRecommendation>
    <ArtSampleDocs xmlns="d1af3920-8fda-4ad5-98bb-96475601b038" xsi:nil="true"/>
    <IsDeleted xmlns="d1af3920-8fda-4ad5-98bb-96475601b038">false</IsDeleted>
    <TemplateStatus xmlns="d1af3920-8fda-4ad5-98bb-96475601b038" xsi:nil="true"/>
    <UANotes xmlns="d1af3920-8fda-4ad5-98bb-96475601b038">online only</UANotes>
    <ShowIn xmlns="d1af3920-8fda-4ad5-98bb-96475601b038" xsi:nil="true"/>
    <CSXHash xmlns="d1af3920-8fda-4ad5-98bb-96475601b038" xsi:nil="true"/>
    <VoteCount xmlns="d1af3920-8fda-4ad5-98bb-96475601b038" xsi:nil="true"/>
    <DSATActionTaken xmlns="d1af3920-8fda-4ad5-98bb-96475601b038" xsi:nil="true"/>
    <AssetExpire xmlns="d1af3920-8fda-4ad5-98bb-96475601b038">2029-05-12T00:00:00+00:00</AssetExpire>
    <CSXSubmissionMarket xmlns="d1af3920-8fda-4ad5-98bb-96475601b038" xsi:nil="true"/>
    <SubmitterId xmlns="d1af3920-8fda-4ad5-98bb-96475601b038" xsi:nil="true"/>
    <TPExecutable xmlns="d1af3920-8fda-4ad5-98bb-96475601b038" xsi:nil="true"/>
    <AssetType xmlns="d1af3920-8fda-4ad5-98bb-96475601b038">TP</AssetType>
    <CSXSubmissionDate xmlns="d1af3920-8fda-4ad5-98bb-96475601b038" xsi:nil="true"/>
    <ApprovalLog xmlns="d1af3920-8fda-4ad5-98bb-96475601b038" xsi:nil="true"/>
    <BugNumber xmlns="d1af3920-8fda-4ad5-98bb-96475601b038" xsi:nil="true"/>
    <CSXUpdate xmlns="d1af3920-8fda-4ad5-98bb-96475601b038">false</CSXUpdate>
    <TPComponent xmlns="d1af3920-8fda-4ad5-98bb-96475601b038">PPTFiles</TPComponent>
    <Milestone xmlns="d1af3920-8fda-4ad5-98bb-96475601b038" xsi:nil="true"/>
    <OriginAsset xmlns="d1af3920-8fda-4ad5-98bb-96475601b038" xsi:nil="true"/>
    <AssetId xmlns="d1af3920-8fda-4ad5-98bb-96475601b038">TP010167128</AssetId>
    <TPLaunchHelpLink xmlns="d1af3920-8fda-4ad5-98bb-96475601b038" xsi:nil="true"/>
    <TPApplication xmlns="d1af3920-8fda-4ad5-98bb-96475601b038">PowerPoint</TPApplication>
    <IntlLocPriority xmlns="d1af3920-8fda-4ad5-98bb-96475601b038" xsi:nil="true"/>
    <IntlLangReviewer xmlns="d1af3920-8fda-4ad5-98bb-96475601b038" xsi:nil="true"/>
    <CrawlForDependencies xmlns="d1af3920-8fda-4ad5-98bb-96475601b038">false</CrawlForDependencies>
    <PlannedPubDate xmlns="d1af3920-8fda-4ad5-98bb-96475601b038" xsi:nil="true"/>
    <HandoffToMSDN xmlns="d1af3920-8fda-4ad5-98bb-96475601b038" xsi:nil="true"/>
    <TrustLevel xmlns="d1af3920-8fda-4ad5-98bb-96475601b038">1 Microsoft Managed Content</TrustLevel>
    <IsSearchable xmlns="d1af3920-8fda-4ad5-98bb-96475601b038">false</IsSearchable>
    <TPNamespace xmlns="d1af3920-8fda-4ad5-98bb-96475601b038">POWERPNT</TPNamespace>
    <Markets xmlns="d1af3920-8fda-4ad5-98bb-96475601b038"/>
    <IntlLangReview xmlns="d1af3920-8fda-4ad5-98bb-96475601b038" xsi:nil="true"/>
    <OutputCachingOn xmlns="d1af3920-8fda-4ad5-98bb-96475601b038">false</OutputCachingOn>
    <UAProjectedTotalWords xmlns="d1af3920-8fda-4ad5-98bb-96475601b038" xsi:nil="true"/>
    <FriendlyTitle xmlns="d1af3920-8fda-4ad5-98bb-96475601b038" xsi:nil="true"/>
    <OOCacheId xmlns="d1af3920-8fda-4ad5-98bb-96475601b038" xsi:nil="true"/>
    <EditorialTags xmlns="d1af3920-8fda-4ad5-98bb-96475601b038" xsi:nil="true"/>
    <Providers xmlns="d1af3920-8fda-4ad5-98bb-96475601b038" xsi:nil="true"/>
    <TemplateTemplateType xmlns="d1af3920-8fda-4ad5-98bb-96475601b038">PowerPoint 2003 Default</TemplateTemplateType>
    <LegacyData xmlns="d1af3920-8fda-4ad5-98bb-96475601b038" xsi:nil="true"/>
    <Manager xmlns="d1af3920-8fda-4ad5-98bb-96475601b038" xsi:nil="true"/>
    <PolicheckWords xmlns="d1af3920-8fda-4ad5-98bb-96475601b038" xsi:nil="true"/>
    <Downloads xmlns="d1af3920-8fda-4ad5-98bb-96475601b038">0</Downloads>
    <LocOverallLocStatusLookup xmlns="d1af3920-8fda-4ad5-98bb-96475601b038" xsi:nil="true"/>
    <LocLastLocAttemptVersionTypeLookup xmlns="d1af3920-8fda-4ad5-98bb-96475601b038" xsi:nil="true"/>
    <BlockPublish xmlns="d1af3920-8fda-4ad5-98bb-96475601b038" xsi:nil="true"/>
    <LocalizationTagsTaxHTField0 xmlns="d1af3920-8fda-4ad5-98bb-96475601b038">
      <Terms xmlns="http://schemas.microsoft.com/office/infopath/2007/PartnerControls"/>
    </LocalizationTagsTaxHTField0>
    <ScenarioTagsTaxHTField0 xmlns="d1af3920-8fda-4ad5-98bb-96475601b038">
      <Terms xmlns="http://schemas.microsoft.com/office/infopath/2007/PartnerControls"/>
    </ScenarioTagsTaxHTField0>
    <CampaignTagsTaxHTField0 xmlns="d1af3920-8fda-4ad5-98bb-96475601b038">
      <Terms xmlns="http://schemas.microsoft.com/office/infopath/2007/PartnerControls"/>
    </CampaignTagsTaxHTField0>
    <LocLastLocAttemptVersionLookup xmlns="d1af3920-8fda-4ad5-98bb-96475601b038">63525</LocLastLocAttemptVersionLookup>
    <LocOverallHandbackStatusLookup xmlns="d1af3920-8fda-4ad5-98bb-96475601b038" xsi:nil="true"/>
    <LocProcessedForHandoffsLookup xmlns="d1af3920-8fda-4ad5-98bb-96475601b038" xsi:nil="true"/>
    <LocProcessedForMarketsLookup xmlns="d1af3920-8fda-4ad5-98bb-96475601b038" xsi:nil="true"/>
    <LocPublishedLinkedAssetsLookup xmlns="d1af3920-8fda-4ad5-98bb-96475601b038" xsi:nil="true"/>
    <LocNewPublishedVersionLookup xmlns="d1af3920-8fda-4ad5-98bb-96475601b038" xsi:nil="true"/>
    <LocManualTestRequired xmlns="d1af3920-8fda-4ad5-98bb-96475601b038" xsi:nil="true"/>
    <LocRecommendedHandoff xmlns="d1af3920-8fda-4ad5-98bb-96475601b038" xsi:nil="true"/>
    <LocPublishedDependentAssetsLookup xmlns="d1af3920-8fda-4ad5-98bb-96475601b038" xsi:nil="true"/>
    <RecommendationsModifier xmlns="d1af3920-8fda-4ad5-98bb-96475601b038" xsi:nil="true"/>
    <FeatureTagsTaxHTField0 xmlns="d1af3920-8fda-4ad5-98bb-96475601b038">
      <Terms xmlns="http://schemas.microsoft.com/office/infopath/2007/PartnerControls"/>
    </FeatureTagsTaxHTField0>
    <LocOverallPreviewStatusLookup xmlns="d1af3920-8fda-4ad5-98bb-96475601b038" xsi:nil="true"/>
    <LocOverallPublishStatusLookup xmlns="d1af3920-8fda-4ad5-98bb-96475601b038" xsi:nil="true"/>
    <TaxCatchAll xmlns="d1af3920-8fda-4ad5-98bb-96475601b038"/>
    <InternalTagsTaxHTField0 xmlns="d1af3920-8fda-4ad5-98bb-96475601b038">
      <Terms xmlns="http://schemas.microsoft.com/office/infopath/2007/PartnerControls"/>
    </InternalTagsTaxHTField0>
    <LocComments xmlns="d1af3920-8fda-4ad5-98bb-96475601b038" xsi:nil="true"/>
    <OriginalRelease xmlns="d1af3920-8fda-4ad5-98bb-96475601b038">14</OriginalRelease>
    <LocMarketGroupTiers2 xmlns="d1af3920-8fda-4ad5-98bb-96475601b03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DC5CB8ABFAEE764594C61AB7267324960400FC796B3B1D425B47B2BA3D040986AFEA" ma:contentTypeVersion="54" ma:contentTypeDescription="Create a new document." ma:contentTypeScope="" ma:versionID="5a1acea528c7c5829e252ff707a59f1d">
  <xsd:schema xmlns:xsd="http://www.w3.org/2001/XMLSchema" xmlns:xs="http://www.w3.org/2001/XMLSchema" xmlns:p="http://schemas.microsoft.com/office/2006/metadata/properties" xmlns:ns2="d1af3920-8fda-4ad5-98bb-96475601b038" targetNamespace="http://schemas.microsoft.com/office/2006/metadata/properties" ma:root="true" ma:fieldsID="991be377f5446d760613b893d6a1276a" ns2:_="">
    <xsd:import namespace="d1af3920-8fda-4ad5-98bb-96475601b038"/>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f3920-8fda-4ad5-98bb-96475601b038"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ebc54a6-a9d6-4e8f-af7a-6f14ef19a17f}"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B15831B-954F-43D5-900F-AF5E125B61A8}" ma:internalName="CSXSubmissionMarket" ma:readOnly="false" ma:showField="MarketName" ma:web="d1af3920-8fda-4ad5-98bb-96475601b038">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7b395fbe-0160-47f8-8620-a2bb70101586}"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5E4318D1-DFA9-41DE-97E7-9934BE3391BC}" ma:internalName="InProjectListLookup" ma:readOnly="true" ma:showField="InProjectLis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f79783d1-9ad9-4e73-b2f2-58ec75c45f29}"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5E4318D1-DFA9-41DE-97E7-9934BE3391BC}" ma:internalName="LastCompleteVersionLookup" ma:readOnly="true" ma:showField="LastComplete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5E4318D1-DFA9-41DE-97E7-9934BE3391BC}" ma:internalName="LastPreviewErrorLookup" ma:readOnly="true" ma:showField="LastPreview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5E4318D1-DFA9-41DE-97E7-9934BE3391BC}" ma:internalName="LastPreviewResultLookup" ma:readOnly="true" ma:showField="LastPreview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5E4318D1-DFA9-41DE-97E7-9934BE3391BC}" ma:internalName="LastPreviewAttemptDateLookup" ma:readOnly="true" ma:showField="LastPreview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5E4318D1-DFA9-41DE-97E7-9934BE3391BC}" ma:internalName="LastPreviewedByLookup" ma:readOnly="true" ma:showField="LastPreview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5E4318D1-DFA9-41DE-97E7-9934BE3391BC}" ma:internalName="LastPreviewTimeLookup" ma:readOnly="true" ma:showField="LastPreview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5E4318D1-DFA9-41DE-97E7-9934BE3391BC}" ma:internalName="LastPreviewVersionLookup" ma:readOnly="true" ma:showField="LastPreview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5E4318D1-DFA9-41DE-97E7-9934BE3391BC}" ma:internalName="LastPublishErrorLookup" ma:readOnly="true" ma:showField="LastPublish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5E4318D1-DFA9-41DE-97E7-9934BE3391BC}" ma:internalName="LastPublishResultLookup" ma:readOnly="true" ma:showField="LastPublish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5E4318D1-DFA9-41DE-97E7-9934BE3391BC}" ma:internalName="LastPublishAttemptDateLookup" ma:readOnly="true" ma:showField="LastPublish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5E4318D1-DFA9-41DE-97E7-9934BE3391BC}" ma:internalName="LastPublishedByLookup" ma:readOnly="true" ma:showField="LastPublish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5E4318D1-DFA9-41DE-97E7-9934BE3391BC}" ma:internalName="LastPublishTimeLookup" ma:readOnly="true" ma:showField="LastPublish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5E4318D1-DFA9-41DE-97E7-9934BE3391BC}" ma:internalName="LastPublishVersionLookup" ma:readOnly="true" ma:showField="LastPublish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77C31DF8-B503-4048-84F7-836CA595CE51}" ma:internalName="LocLastLocAttemptVersionLookup" ma:readOnly="false" ma:showField="LastLocAttemptVersion" ma:web="d1af3920-8fda-4ad5-98bb-96475601b038">
      <xsd:simpleType>
        <xsd:restriction base="dms:Lookup"/>
      </xsd:simpleType>
    </xsd:element>
    <xsd:element name="LocLastLocAttemptVersionTypeLookup" ma:index="71" nillable="true" ma:displayName="Loc Last Loc Attempt Version Type" ma:default="" ma:list="{77C31DF8-B503-4048-84F7-836CA595CE51}" ma:internalName="LocLastLocAttemptVersionTypeLookup" ma:readOnly="true" ma:showField="LastLocAttemptVersionType" ma:web="d1af3920-8fda-4ad5-98bb-96475601b038">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77C31DF8-B503-4048-84F7-836CA595CE51}" ma:internalName="LocNewPublishedVersionLookup" ma:readOnly="true" ma:showField="NewPublishedVersion" ma:web="d1af3920-8fda-4ad5-98bb-96475601b038">
      <xsd:simpleType>
        <xsd:restriction base="dms:Lookup"/>
      </xsd:simpleType>
    </xsd:element>
    <xsd:element name="LocOverallHandbackStatusLookup" ma:index="75" nillable="true" ma:displayName="Loc Overall Handback Status" ma:default="" ma:list="{77C31DF8-B503-4048-84F7-836CA595CE51}" ma:internalName="LocOverallHandbackStatusLookup" ma:readOnly="true" ma:showField="OverallHandbackStatus" ma:web="d1af3920-8fda-4ad5-98bb-96475601b038">
      <xsd:simpleType>
        <xsd:restriction base="dms:Lookup"/>
      </xsd:simpleType>
    </xsd:element>
    <xsd:element name="LocOverallLocStatusLookup" ma:index="76" nillable="true" ma:displayName="Loc Overall Localize Status" ma:default="" ma:list="{77C31DF8-B503-4048-84F7-836CA595CE51}" ma:internalName="LocOverallLocStatusLookup" ma:readOnly="true" ma:showField="OverallLocStatus" ma:web="d1af3920-8fda-4ad5-98bb-96475601b038">
      <xsd:simpleType>
        <xsd:restriction base="dms:Lookup"/>
      </xsd:simpleType>
    </xsd:element>
    <xsd:element name="LocOverallPreviewStatusLookup" ma:index="77" nillable="true" ma:displayName="Loc Overall Preview Status" ma:default="" ma:list="{77C31DF8-B503-4048-84F7-836CA595CE51}" ma:internalName="LocOverallPreviewStatusLookup" ma:readOnly="true" ma:showField="OverallPreviewStatus" ma:web="d1af3920-8fda-4ad5-98bb-96475601b038">
      <xsd:simpleType>
        <xsd:restriction base="dms:Lookup"/>
      </xsd:simpleType>
    </xsd:element>
    <xsd:element name="LocOverallPublishStatusLookup" ma:index="78" nillable="true" ma:displayName="Loc Overall Publish Status" ma:default="" ma:list="{77C31DF8-B503-4048-84F7-836CA595CE51}" ma:internalName="LocOverallPublishStatusLookup" ma:readOnly="true" ma:showField="OverallPublishStatus" ma:web="d1af3920-8fda-4ad5-98bb-96475601b038">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77C31DF8-B503-4048-84F7-836CA595CE51}" ma:internalName="LocProcessedForHandoffsLookup" ma:readOnly="true" ma:showField="ProcessedForHandoffs" ma:web="d1af3920-8fda-4ad5-98bb-96475601b038">
      <xsd:simpleType>
        <xsd:restriction base="dms:Lookup"/>
      </xsd:simpleType>
    </xsd:element>
    <xsd:element name="LocProcessedForMarketsLookup" ma:index="81" nillable="true" ma:displayName="Loc Processed For Markets" ma:default="" ma:list="{77C31DF8-B503-4048-84F7-836CA595CE51}" ma:internalName="LocProcessedForMarketsLookup" ma:readOnly="true" ma:showField="ProcessedForMarkets" ma:web="d1af3920-8fda-4ad5-98bb-96475601b038">
      <xsd:simpleType>
        <xsd:restriction base="dms:Lookup"/>
      </xsd:simpleType>
    </xsd:element>
    <xsd:element name="LocPublishedDependentAssetsLookup" ma:index="82" nillable="true" ma:displayName="Loc Published Dependent Assets" ma:default="" ma:list="{77C31DF8-B503-4048-84F7-836CA595CE51}" ma:internalName="LocPublishedDependentAssetsLookup" ma:readOnly="true" ma:showField="PublishedDependentAssets" ma:web="d1af3920-8fda-4ad5-98bb-96475601b038">
      <xsd:simpleType>
        <xsd:restriction base="dms:Lookup"/>
      </xsd:simpleType>
    </xsd:element>
    <xsd:element name="LocPublishedLinkedAssetsLookup" ma:index="83" nillable="true" ma:displayName="Loc Published Linked Assets" ma:default="" ma:list="{77C31DF8-B503-4048-84F7-836CA595CE51}" ma:internalName="LocPublishedLinkedAssetsLookup" ma:readOnly="true" ma:showField="PublishedLinkedAssets" ma:web="d1af3920-8fda-4ad5-98bb-96475601b038">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dd21a6d1-f806-4698-94c9-54e9addaf5ee}"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B15831B-954F-43D5-900F-AF5E125B61A8}" ma:internalName="Markets" ma:readOnly="false" ma:showField="MarketNa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5E4318D1-DFA9-41DE-97E7-9934BE3391BC}" ma:internalName="NumOfRatingsLookup" ma:readOnly="true" ma:showField="NumOfRating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5E4318D1-DFA9-41DE-97E7-9934BE3391BC}" ma:internalName="PublishStatusLookup" ma:readOnly="false" ma:showField="PublishStatu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574d373e-a1d4-4ff8-9009-6de0c16b4eff}"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fd825d1e-128a-4a76-9fd3-683a3700bc7a}" ma:internalName="TaxCatchAll" ma:showField="CatchAllData"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fd825d1e-128a-4a76-9fd3-683a3700bc7a}" ma:internalName="TaxCatchAllLabel" ma:readOnly="true" ma:showField="CatchAllDataLabel"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339C75-C24F-4101-989B-3BA007ABB968}">
  <ds:schemaRefs>
    <ds:schemaRef ds:uri="http://schemas.microsoft.com/sharepoint/v3/contenttype/forms"/>
  </ds:schemaRefs>
</ds:datastoreItem>
</file>

<file path=customXml/itemProps2.xml><?xml version="1.0" encoding="utf-8"?>
<ds:datastoreItem xmlns:ds="http://schemas.openxmlformats.org/officeDocument/2006/customXml" ds:itemID="{D6D7F26E-293A-40B1-A1CA-024D03A0D3F9}">
  <ds:schemaRefs>
    <ds:schemaRef ds:uri="http://schemas.microsoft.com/office/2006/metadata/properties"/>
    <ds:schemaRef ds:uri="http://schemas.microsoft.com/office/infopath/2007/PartnerControls"/>
    <ds:schemaRef ds:uri="d1af3920-8fda-4ad5-98bb-96475601b038"/>
  </ds:schemaRefs>
</ds:datastoreItem>
</file>

<file path=customXml/itemProps3.xml><?xml version="1.0" encoding="utf-8"?>
<ds:datastoreItem xmlns:ds="http://schemas.openxmlformats.org/officeDocument/2006/customXml" ds:itemID="{5F87D459-41F5-4436-9D03-4E06724F5F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af3920-8fda-4ad5-98bb-96475601b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Personel eğitimi sunusu</Template>
  <TotalTime>1282</TotalTime>
  <Words>1285</Words>
  <Application>Microsoft Office PowerPoint</Application>
  <PresentationFormat>Ekran Gösterisi (4:3)</PresentationFormat>
  <Paragraphs>143</Paragraphs>
  <Slides>20</Slides>
  <Notes>20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20</vt:i4>
      </vt:variant>
    </vt:vector>
  </HeadingPairs>
  <TitlesOfParts>
    <vt:vector size="28" baseType="lpstr">
      <vt:lpstr>Arial</vt:lpstr>
      <vt:lpstr>Calibri</vt:lpstr>
      <vt:lpstr>Courier New</vt:lpstr>
      <vt:lpstr>Times New Roman</vt:lpstr>
      <vt:lpstr>Verdana</vt:lpstr>
      <vt:lpstr>Wingdings</vt:lpstr>
      <vt:lpstr>Wingdings 2</vt:lpstr>
      <vt:lpstr>Görünüş</vt:lpstr>
      <vt:lpstr>Rızai Sözleşmeler</vt:lpstr>
      <vt:lpstr>Ius Civile’nin Rızai Sözleşmeleri</vt:lpstr>
      <vt:lpstr>Özellikleri</vt:lpstr>
      <vt:lpstr>Fides ve Bona Fides</vt:lpstr>
      <vt:lpstr>İyiniyet Sözleşmelerinin Hukuk Hayatına Girmesi</vt:lpstr>
      <vt:lpstr>Bona Fides’in ihlaline örnek metin</vt:lpstr>
      <vt:lpstr>Alım-Satım Sözleşmesi (Emptio Venditio)</vt:lpstr>
      <vt:lpstr>Kavramsal Belirleme</vt:lpstr>
      <vt:lpstr>Özellikleri</vt:lpstr>
      <vt:lpstr>Konusu</vt:lpstr>
      <vt:lpstr>Türleri</vt:lpstr>
      <vt:lpstr>Alıcının Edim Yükümlülüğü</vt:lpstr>
      <vt:lpstr>Satım bedelinin özellikleri</vt:lpstr>
      <vt:lpstr>Laesio Enormis</vt:lpstr>
      <vt:lpstr>Laesio Enormis örneği</vt:lpstr>
      <vt:lpstr>Sınav Sorusu örneği 1: Soru</vt:lpstr>
      <vt:lpstr>Sınav Sorusu örneği 1: Cevap</vt:lpstr>
      <vt:lpstr>Satıcının Edim Yükümlülüğü 1</vt:lpstr>
      <vt:lpstr>Satıcının Edim Yükümlülüğü 2</vt:lpstr>
      <vt:lpstr>Satıcının özen yükümü</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 Hukukunda Sorumluluk</dc:title>
  <dc:creator>Özlem ERİŞGİN</dc:creator>
  <cp:lastModifiedBy>Özlem ERİŞGİN</cp:lastModifiedBy>
  <cp:revision>394</cp:revision>
  <dcterms:created xsi:type="dcterms:W3CDTF">2024-01-13T18:55:11Z</dcterms:created>
  <dcterms:modified xsi:type="dcterms:W3CDTF">2025-02-09T08:17:48Z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lpwstr>1055</vt:lpwstr>
  </property>
  <property fmtid="{D5CDD505-2E9C-101B-9397-08002B2CF9AE}" pid="3" name="ContentTypeId">
    <vt:lpwstr>0x010100DC5CB8ABFAEE764594C61AB7267324960400FC796B3B1D425B47B2BA3D040986AFEA</vt:lpwstr>
  </property>
  <property fmtid="{D5CDD505-2E9C-101B-9397-08002B2CF9AE}" pid="4" name="ImageGenCounter">
    <vt:i4>0</vt:i4>
  </property>
  <property fmtid="{D5CDD505-2E9C-101B-9397-08002B2CF9AE}" pid="5" name="ViolationReportStatus">
    <vt:lpwstr>None</vt:lpwstr>
  </property>
  <property fmtid="{D5CDD505-2E9C-101B-9397-08002B2CF9AE}" pid="6" name="ImageGenStatus">
    <vt:i4>0</vt:i4>
  </property>
  <property fmtid="{D5CDD505-2E9C-101B-9397-08002B2CF9AE}" pid="7" name="PolicheckStatus">
    <vt:i4>0</vt:i4>
  </property>
  <property fmtid="{D5CDD505-2E9C-101B-9397-08002B2CF9AE}" pid="8" name="Applications">
    <vt:lpwstr>67;#Template 12;#53;#PowerPoint 12;#407;#PowerPoint 14</vt:lpwstr>
  </property>
  <property fmtid="{D5CDD505-2E9C-101B-9397-08002B2CF9AE}" pid="9" name="PolicheckCounter">
    <vt:i4>0</vt:i4>
  </property>
  <property fmtid="{D5CDD505-2E9C-101B-9397-08002B2CF9AE}" pid="10" name="APTrustLevel">
    <vt:r8>0</vt:r8>
  </property>
  <property fmtid="{D5CDD505-2E9C-101B-9397-08002B2CF9AE}" pid="11" name="Order">
    <vt:r8>4325900</vt:r8>
  </property>
</Properties>
</file>