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sldIdLst>
    <p:sldId id="406" r:id="rId5"/>
    <p:sldId id="411" r:id="rId6"/>
    <p:sldId id="430" r:id="rId7"/>
    <p:sldId id="429" r:id="rId8"/>
    <p:sldId id="428" r:id="rId9"/>
    <p:sldId id="416" r:id="rId10"/>
    <p:sldId id="417" r:id="rId11"/>
    <p:sldId id="419" r:id="rId12"/>
    <p:sldId id="427" r:id="rId13"/>
    <p:sldId id="431" r:id="rId14"/>
    <p:sldId id="412" r:id="rId15"/>
    <p:sldId id="420" r:id="rId16"/>
    <p:sldId id="433" r:id="rId17"/>
    <p:sldId id="421" r:id="rId18"/>
    <p:sldId id="422" r:id="rId19"/>
    <p:sldId id="423" r:id="rId20"/>
    <p:sldId id="424" r:id="rId21"/>
    <p:sldId id="432" r:id="rId22"/>
    <p:sldId id="425" r:id="rId23"/>
    <p:sldId id="394" r:id="rId24"/>
  </p:sldIdLst>
  <p:sldSz cx="9144000" cy="6858000" type="screen4x3"/>
  <p:notesSz cx="6858000" cy="9144000"/>
  <p:defaultTextStyle>
    <a:defPPr>
      <a:defRPr lang="en-US"/>
    </a:defPPr>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99" autoAdjust="0"/>
  </p:normalViewPr>
  <p:slideViewPr>
    <p:cSldViewPr>
      <p:cViewPr varScale="1">
        <p:scale>
          <a:sx n="63" d="100"/>
          <a:sy n="63" d="100"/>
        </p:scale>
        <p:origin x="1404"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8B9C1A-A235-4B4B-8111-FB5987A31DD6}" type="doc">
      <dgm:prSet loTypeId="urn:microsoft.com/office/officeart/2005/8/layout/vList2" loCatId="list" qsTypeId="urn:microsoft.com/office/officeart/2005/8/quickstyle/simple5" qsCatId="simple" csTypeId="urn:microsoft.com/office/officeart/2005/8/colors/accent6_3" csCatId="accent6" phldr="1"/>
      <dgm:spPr/>
      <dgm:t>
        <a:bodyPr/>
        <a:lstStyle/>
        <a:p>
          <a:endParaRPr lang="en-US"/>
        </a:p>
      </dgm:t>
    </dgm:pt>
    <dgm:pt modelId="{837AF9C7-1A59-438D-A46B-9D6FE7F2951B}">
      <dgm:prSet custT="1"/>
      <dgm:spPr>
        <a:solidFill>
          <a:schemeClr val="bg2"/>
        </a:solidFill>
      </dgm:spPr>
      <dgm:t>
        <a:bodyPr/>
        <a:lstStyle/>
        <a:p>
          <a:pPr algn="ctr"/>
          <a:r>
            <a:rPr lang="tr-TR" sz="1600" b="1" i="1" kern="1200" dirty="0" err="1">
              <a:solidFill>
                <a:schemeClr val="accent1"/>
              </a:solidFill>
            </a:rPr>
            <a:t>Iustinianus</a:t>
          </a:r>
          <a:r>
            <a:rPr lang="tr-TR" sz="1600" b="1" i="1" kern="1200" dirty="0">
              <a:solidFill>
                <a:schemeClr val="accent1"/>
              </a:solidFill>
            </a:rPr>
            <a:t> </a:t>
          </a:r>
          <a:r>
            <a:rPr lang="tr-TR" sz="1600" b="1" i="1" kern="1200" dirty="0" err="1">
              <a:solidFill>
                <a:schemeClr val="accent1"/>
              </a:solidFill>
            </a:rPr>
            <a:t>Institutiones</a:t>
          </a:r>
          <a:r>
            <a:rPr lang="tr-TR" sz="1600" b="1" i="1" kern="1200" dirty="0">
              <a:solidFill>
                <a:schemeClr val="accent1"/>
              </a:solidFill>
            </a:rPr>
            <a:t> III.23.3: </a:t>
          </a:r>
          <a:r>
            <a:rPr lang="tr-TR" sz="1600" i="1" kern="1200" dirty="0">
              <a:solidFill>
                <a:schemeClr val="accent1"/>
              </a:solidFill>
            </a:rPr>
            <a:t>“Eğer teslim edilmeden önce satılmış köle ölmüş veya vücudunun bir kısmı zarar görmüşse, ev tamamen veya kısmen yanmışsa; satılmış arazi, kısmen veya tamamen, sel tarafından alınıp götürülmüşse, arazi su baskını ya da ağaçları söküp götüren bir fırtına sonucunda küçülmüş ve değerinden kaybetmişse, bütün bu durumlarda alıcı, malı elde edememekle birlikte semeni ödemekle yükümlüdür.”</a:t>
          </a:r>
          <a:endParaRPr lang="tr-TR" sz="1600" b="1" i="1" kern="1200" dirty="0">
            <a:solidFill>
              <a:schemeClr val="accent1"/>
            </a:solidFill>
            <a:latin typeface="Verdana"/>
            <a:ea typeface="+mn-ea"/>
            <a:cs typeface="+mn-cs"/>
          </a:endParaRPr>
        </a:p>
      </dgm:t>
    </dgm:pt>
    <dgm:pt modelId="{FE89D7D9-5493-4D45-9FD7-45970A247044}" type="parTrans" cxnId="{781FEAB2-9696-49A3-A960-FA216D368946}">
      <dgm:prSet/>
      <dgm:spPr/>
      <dgm:t>
        <a:bodyPr/>
        <a:lstStyle/>
        <a:p>
          <a:endParaRPr lang="tr-TR"/>
        </a:p>
      </dgm:t>
    </dgm:pt>
    <dgm:pt modelId="{FA768761-17C2-42D0-A77A-60BEB42AB25B}" type="sibTrans" cxnId="{781FEAB2-9696-49A3-A960-FA216D368946}">
      <dgm:prSet/>
      <dgm:spPr/>
      <dgm:t>
        <a:bodyPr/>
        <a:lstStyle/>
        <a:p>
          <a:endParaRPr lang="tr-TR"/>
        </a:p>
      </dgm:t>
    </dgm:pt>
    <dgm:pt modelId="{A2CE8315-0674-4BA4-8CDE-D3F66A65618E}" type="pres">
      <dgm:prSet presAssocID="{BC8B9C1A-A235-4B4B-8111-FB5987A31DD6}" presName="linear" presStyleCnt="0">
        <dgm:presLayoutVars>
          <dgm:animLvl val="lvl"/>
          <dgm:resizeHandles val="exact"/>
        </dgm:presLayoutVars>
      </dgm:prSet>
      <dgm:spPr/>
    </dgm:pt>
    <dgm:pt modelId="{5AB27358-DE2D-4F2C-A74E-D19918EFCF63}" type="pres">
      <dgm:prSet presAssocID="{837AF9C7-1A59-438D-A46B-9D6FE7F2951B}" presName="parentText" presStyleLbl="node1" presStyleIdx="0" presStyleCnt="1" custScaleX="106860" custScaleY="1096315" custLinFactNeighborX="-2829" custLinFactNeighborY="-1072">
        <dgm:presLayoutVars>
          <dgm:chMax val="0"/>
          <dgm:bulletEnabled val="1"/>
        </dgm:presLayoutVars>
      </dgm:prSet>
      <dgm:spPr/>
    </dgm:pt>
  </dgm:ptLst>
  <dgm:cxnLst>
    <dgm:cxn modelId="{BFDD957B-7A32-4BE1-8F74-C42DDF2C44AD}" type="presOf" srcId="{BC8B9C1A-A235-4B4B-8111-FB5987A31DD6}" destId="{A2CE8315-0674-4BA4-8CDE-D3F66A65618E}" srcOrd="0" destOrd="0" presId="urn:microsoft.com/office/officeart/2005/8/layout/vList2"/>
    <dgm:cxn modelId="{780A22B1-E08D-42A0-A959-A78D8E09E744}" type="presOf" srcId="{837AF9C7-1A59-438D-A46B-9D6FE7F2951B}" destId="{5AB27358-DE2D-4F2C-A74E-D19918EFCF63}" srcOrd="0" destOrd="0" presId="urn:microsoft.com/office/officeart/2005/8/layout/vList2"/>
    <dgm:cxn modelId="{781FEAB2-9696-49A3-A960-FA216D368946}" srcId="{BC8B9C1A-A235-4B4B-8111-FB5987A31DD6}" destId="{837AF9C7-1A59-438D-A46B-9D6FE7F2951B}" srcOrd="0" destOrd="0" parTransId="{FE89D7D9-5493-4D45-9FD7-45970A247044}" sibTransId="{FA768761-17C2-42D0-A77A-60BEB42AB25B}"/>
    <dgm:cxn modelId="{F549E41B-0FB6-42BD-9F39-8A7F33A61D87}" type="presParOf" srcId="{A2CE8315-0674-4BA4-8CDE-D3F66A65618E}" destId="{5AB27358-DE2D-4F2C-A74E-D19918EFCF63}" srcOrd="0" destOrd="0" presId="urn:microsoft.com/office/officeart/2005/8/layout/vList2"/>
  </dgm:cxnLst>
  <dgm:bg>
    <a:solidFill>
      <a:schemeClr val="bg2"/>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8B9C1A-A235-4B4B-8111-FB5987A31DD6}" type="doc">
      <dgm:prSet loTypeId="urn:microsoft.com/office/officeart/2005/8/layout/vList2" loCatId="list" qsTypeId="urn:microsoft.com/office/officeart/2005/8/quickstyle/simple5" qsCatId="simple" csTypeId="urn:microsoft.com/office/officeart/2005/8/colors/accent6_3" csCatId="accent6" phldr="1"/>
      <dgm:spPr/>
      <dgm:t>
        <a:bodyPr/>
        <a:lstStyle/>
        <a:p>
          <a:endParaRPr lang="en-US"/>
        </a:p>
      </dgm:t>
    </dgm:pt>
    <dgm:pt modelId="{837AF9C7-1A59-438D-A46B-9D6FE7F2951B}">
      <dgm:prSet custT="1"/>
      <dgm:spPr>
        <a:solidFill>
          <a:schemeClr val="bg2"/>
        </a:solidFill>
      </dgm:spPr>
      <dgm:t>
        <a:bodyPr/>
        <a:lstStyle/>
        <a:p>
          <a:pPr algn="ctr"/>
          <a:r>
            <a:rPr lang="tr-TR" sz="1800" i="1" kern="1200" dirty="0" err="1">
              <a:solidFill>
                <a:schemeClr val="tx1"/>
              </a:solidFill>
            </a:rPr>
            <a:t>Batonis’in</a:t>
          </a:r>
          <a:r>
            <a:rPr lang="tr-TR" sz="1800" i="1" kern="1200" dirty="0">
              <a:solidFill>
                <a:schemeClr val="tx1"/>
              </a:solidFill>
            </a:rPr>
            <a:t> </a:t>
          </a:r>
          <a:r>
            <a:rPr lang="tr-TR" sz="1800" i="1" kern="1200" dirty="0" err="1">
              <a:solidFill>
                <a:schemeClr val="tx1"/>
              </a:solidFill>
            </a:rPr>
            <a:t>Passia</a:t>
          </a:r>
          <a:r>
            <a:rPr lang="tr-TR" sz="1800" i="1" kern="1200" dirty="0">
              <a:solidFill>
                <a:schemeClr val="tx1"/>
              </a:solidFill>
            </a:rPr>
            <a:t> adında altı yaşında bir kölesi vardır. Köle, 205 </a:t>
          </a:r>
          <a:r>
            <a:rPr lang="tr-TR" sz="1800" i="1" kern="1200" dirty="0" err="1">
              <a:solidFill>
                <a:schemeClr val="tx1"/>
              </a:solidFill>
            </a:rPr>
            <a:t>denarius’a</a:t>
          </a:r>
          <a:r>
            <a:rPr lang="tr-TR" sz="1800" i="1" kern="1200" dirty="0">
              <a:solidFill>
                <a:schemeClr val="tx1"/>
              </a:solidFill>
            </a:rPr>
            <a:t> </a:t>
          </a:r>
          <a:r>
            <a:rPr lang="tr-TR" sz="1800" i="1" kern="1200" dirty="0" err="1">
              <a:solidFill>
                <a:schemeClr val="tx1"/>
              </a:solidFill>
            </a:rPr>
            <a:t>Verzonis</a:t>
          </a:r>
          <a:r>
            <a:rPr lang="tr-TR" sz="1800" i="1" kern="1200" dirty="0">
              <a:solidFill>
                <a:schemeClr val="tx1"/>
              </a:solidFill>
            </a:rPr>
            <a:t> tarafından satın alınıyor ve mülkiyeti </a:t>
          </a:r>
          <a:r>
            <a:rPr lang="tr-TR" sz="1800" i="1" kern="1200" dirty="0" err="1">
              <a:solidFill>
                <a:schemeClr val="tx1"/>
              </a:solidFill>
            </a:rPr>
            <a:t>mancipatio</a:t>
          </a:r>
          <a:r>
            <a:rPr lang="tr-TR" sz="1800" i="1" kern="1200" dirty="0">
              <a:solidFill>
                <a:schemeClr val="tx1"/>
              </a:solidFill>
            </a:rPr>
            <a:t> ile devrediliyor. </a:t>
          </a:r>
          <a:r>
            <a:rPr lang="tr-TR" sz="1800" i="1" kern="1200" dirty="0" err="1">
              <a:solidFill>
                <a:schemeClr val="tx1"/>
              </a:solidFill>
            </a:rPr>
            <a:t>Batonis</a:t>
          </a:r>
          <a:r>
            <a:rPr lang="tr-TR" sz="1800" i="1" kern="1200" dirty="0">
              <a:solidFill>
                <a:schemeClr val="tx1"/>
              </a:solidFill>
            </a:rPr>
            <a:t>, köle kızın sağlıklı olduğunu, hırsızlık ve mala zarar verme suçunu işlemediğini, kaçak olmadığını vaat ediyor. Bir süre sonra kölenin kaçak köle olduğu, bir başkasına ait olduğu ortaya çıkıyor ve köle, alıcı </a:t>
          </a:r>
          <a:r>
            <a:rPr lang="tr-TR" sz="1800" i="1" kern="1200" dirty="0" err="1">
              <a:solidFill>
                <a:schemeClr val="tx1"/>
              </a:solidFill>
            </a:rPr>
            <a:t>Verzonis’in</a:t>
          </a:r>
          <a:r>
            <a:rPr lang="tr-TR" sz="1800" i="1" kern="1200" dirty="0">
              <a:solidFill>
                <a:schemeClr val="tx1"/>
              </a:solidFill>
            </a:rPr>
            <a:t> elinden zapt hükümlerine dayanılarak alınıyor. Böylece, </a:t>
          </a:r>
          <a:r>
            <a:rPr lang="tr-TR" sz="1800" i="1" kern="1200" dirty="0" err="1">
              <a:solidFill>
                <a:schemeClr val="tx1"/>
              </a:solidFill>
            </a:rPr>
            <a:t>Batonis’in</a:t>
          </a:r>
          <a:r>
            <a:rPr lang="tr-TR" sz="1800" i="1" kern="1200" dirty="0">
              <a:solidFill>
                <a:schemeClr val="tx1"/>
              </a:solidFill>
            </a:rPr>
            <a:t> sorunsuz ve rahat zilyetliği sağlayamadığı ortaya çıkıyor. </a:t>
          </a:r>
          <a:r>
            <a:rPr lang="tr-TR" sz="1800" i="1" kern="1200" dirty="0" err="1">
              <a:solidFill>
                <a:schemeClr val="tx1"/>
              </a:solidFill>
            </a:rPr>
            <a:t>Batonis</a:t>
          </a:r>
          <a:r>
            <a:rPr lang="tr-TR" sz="1800" i="1" kern="1200" dirty="0">
              <a:solidFill>
                <a:schemeClr val="tx1"/>
              </a:solidFill>
            </a:rPr>
            <a:t>, </a:t>
          </a:r>
          <a:r>
            <a:rPr lang="tr-TR" sz="1800" i="1" kern="1200" dirty="0" err="1">
              <a:solidFill>
                <a:schemeClr val="tx1"/>
              </a:solidFill>
            </a:rPr>
            <a:t>iyiniyete</a:t>
          </a:r>
          <a:r>
            <a:rPr lang="tr-TR" sz="1800" i="1" kern="1200" dirty="0">
              <a:solidFill>
                <a:schemeClr val="tx1"/>
              </a:solidFill>
            </a:rPr>
            <a:t> dayanarak vermiş olduğu söz nedeniyle satım bedelini </a:t>
          </a:r>
          <a:r>
            <a:rPr lang="tr-TR" sz="1800" i="1" kern="1200" dirty="0" err="1">
              <a:solidFill>
                <a:schemeClr val="tx1"/>
              </a:solidFill>
            </a:rPr>
            <a:t>Verzonis’e</a:t>
          </a:r>
          <a:r>
            <a:rPr lang="tr-TR" sz="1800" i="1" kern="1200" dirty="0">
              <a:solidFill>
                <a:schemeClr val="tx1"/>
              </a:solidFill>
            </a:rPr>
            <a:t> ödemekle yükümlü tutulacaktır</a:t>
          </a:r>
          <a:r>
            <a:rPr lang="tr-TR" sz="1600" i="1" kern="1200" dirty="0">
              <a:solidFill>
                <a:schemeClr val="tx1"/>
              </a:solidFill>
            </a:rPr>
            <a:t>.</a:t>
          </a:r>
          <a:endParaRPr lang="tr-TR" sz="1600" b="1" i="1" kern="1200" dirty="0">
            <a:solidFill>
              <a:schemeClr val="tx1"/>
            </a:solidFill>
            <a:latin typeface="Verdana"/>
            <a:ea typeface="+mn-ea"/>
            <a:cs typeface="+mn-cs"/>
          </a:endParaRPr>
        </a:p>
      </dgm:t>
    </dgm:pt>
    <dgm:pt modelId="{FE89D7D9-5493-4D45-9FD7-45970A247044}" type="parTrans" cxnId="{781FEAB2-9696-49A3-A960-FA216D368946}">
      <dgm:prSet/>
      <dgm:spPr/>
      <dgm:t>
        <a:bodyPr/>
        <a:lstStyle/>
        <a:p>
          <a:endParaRPr lang="tr-TR"/>
        </a:p>
      </dgm:t>
    </dgm:pt>
    <dgm:pt modelId="{FA768761-17C2-42D0-A77A-60BEB42AB25B}" type="sibTrans" cxnId="{781FEAB2-9696-49A3-A960-FA216D368946}">
      <dgm:prSet/>
      <dgm:spPr/>
      <dgm:t>
        <a:bodyPr/>
        <a:lstStyle/>
        <a:p>
          <a:endParaRPr lang="tr-TR"/>
        </a:p>
      </dgm:t>
    </dgm:pt>
    <dgm:pt modelId="{A2CE8315-0674-4BA4-8CDE-D3F66A65618E}" type="pres">
      <dgm:prSet presAssocID="{BC8B9C1A-A235-4B4B-8111-FB5987A31DD6}" presName="linear" presStyleCnt="0">
        <dgm:presLayoutVars>
          <dgm:animLvl val="lvl"/>
          <dgm:resizeHandles val="exact"/>
        </dgm:presLayoutVars>
      </dgm:prSet>
      <dgm:spPr/>
    </dgm:pt>
    <dgm:pt modelId="{5AB27358-DE2D-4F2C-A74E-D19918EFCF63}" type="pres">
      <dgm:prSet presAssocID="{837AF9C7-1A59-438D-A46B-9D6FE7F2951B}" presName="parentText" presStyleLbl="node1" presStyleIdx="0" presStyleCnt="1" custScaleX="106860" custScaleY="1096315" custLinFactNeighborX="-2829" custLinFactNeighborY="-1072">
        <dgm:presLayoutVars>
          <dgm:chMax val="0"/>
          <dgm:bulletEnabled val="1"/>
        </dgm:presLayoutVars>
      </dgm:prSet>
      <dgm:spPr/>
    </dgm:pt>
  </dgm:ptLst>
  <dgm:cxnLst>
    <dgm:cxn modelId="{BFDD957B-7A32-4BE1-8F74-C42DDF2C44AD}" type="presOf" srcId="{BC8B9C1A-A235-4B4B-8111-FB5987A31DD6}" destId="{A2CE8315-0674-4BA4-8CDE-D3F66A65618E}" srcOrd="0" destOrd="0" presId="urn:microsoft.com/office/officeart/2005/8/layout/vList2"/>
    <dgm:cxn modelId="{780A22B1-E08D-42A0-A959-A78D8E09E744}" type="presOf" srcId="{837AF9C7-1A59-438D-A46B-9D6FE7F2951B}" destId="{5AB27358-DE2D-4F2C-A74E-D19918EFCF63}" srcOrd="0" destOrd="0" presId="urn:microsoft.com/office/officeart/2005/8/layout/vList2"/>
    <dgm:cxn modelId="{781FEAB2-9696-49A3-A960-FA216D368946}" srcId="{BC8B9C1A-A235-4B4B-8111-FB5987A31DD6}" destId="{837AF9C7-1A59-438D-A46B-9D6FE7F2951B}" srcOrd="0" destOrd="0" parTransId="{FE89D7D9-5493-4D45-9FD7-45970A247044}" sibTransId="{FA768761-17C2-42D0-A77A-60BEB42AB25B}"/>
    <dgm:cxn modelId="{F549E41B-0FB6-42BD-9F39-8A7F33A61D87}" type="presParOf" srcId="{A2CE8315-0674-4BA4-8CDE-D3F66A65618E}" destId="{5AB27358-DE2D-4F2C-A74E-D19918EFCF63}" srcOrd="0" destOrd="0" presId="urn:microsoft.com/office/officeart/2005/8/layout/vList2"/>
  </dgm:cxnLst>
  <dgm:bg>
    <a:solidFill>
      <a:schemeClr val="bg2"/>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C8B9C1A-A235-4B4B-8111-FB5987A31DD6}" type="doc">
      <dgm:prSet loTypeId="urn:microsoft.com/office/officeart/2005/8/layout/vList2" loCatId="list" qsTypeId="urn:microsoft.com/office/officeart/2005/8/quickstyle/simple5" qsCatId="simple" csTypeId="urn:microsoft.com/office/officeart/2005/8/colors/accent6_3" csCatId="accent6" phldr="1"/>
      <dgm:spPr/>
      <dgm:t>
        <a:bodyPr/>
        <a:lstStyle/>
        <a:p>
          <a:endParaRPr lang="en-US"/>
        </a:p>
      </dgm:t>
    </dgm:pt>
    <dgm:pt modelId="{837AF9C7-1A59-438D-A46B-9D6FE7F2951B}">
      <dgm:prSet custT="1"/>
      <dgm:spPr>
        <a:solidFill>
          <a:schemeClr val="bg2"/>
        </a:solidFill>
      </dgm:spPr>
      <dgm:t>
        <a:bodyPr/>
        <a:lstStyle/>
        <a:p>
          <a:pPr algn="ctr"/>
          <a:r>
            <a:rPr lang="tr-TR" sz="1800" b="1" i="1" kern="1200" dirty="0" err="1">
              <a:solidFill>
                <a:schemeClr val="tx2"/>
              </a:solidFill>
            </a:rPr>
            <a:t>Digesta</a:t>
          </a:r>
          <a:r>
            <a:rPr lang="tr-TR" sz="1800" b="1" i="1" kern="1200" dirty="0">
              <a:solidFill>
                <a:schemeClr val="tx2"/>
              </a:solidFill>
            </a:rPr>
            <a:t> 19.1.1.1 (</a:t>
          </a:r>
          <a:r>
            <a:rPr lang="tr-TR" sz="1800" b="1" i="1" kern="1200" dirty="0" err="1">
              <a:solidFill>
                <a:schemeClr val="tx2"/>
              </a:solidFill>
            </a:rPr>
            <a:t>Ulpianus</a:t>
          </a:r>
          <a:r>
            <a:rPr lang="tr-TR" sz="1800" b="1" i="1" kern="1200" dirty="0">
              <a:solidFill>
                <a:schemeClr val="tx2"/>
              </a:solidFill>
            </a:rPr>
            <a:t>):</a:t>
          </a:r>
          <a:r>
            <a:rPr lang="tr-TR" sz="1800" i="1" kern="1200" dirty="0">
              <a:solidFill>
                <a:schemeClr val="tx2"/>
              </a:solidFill>
            </a:rPr>
            <a:t> “Satıcı, malın irtifak hakkı konusu olduğunu biliyor ve gerçeği gizliyorsa, alıcının durumdan haberdar olmaması koşuluyla, satış sözleşmesinden doğan dava ile sorumlu tutulur. Çünkü </a:t>
          </a:r>
          <a:r>
            <a:rPr lang="tr-TR" sz="1800" i="1" kern="1200" dirty="0" err="1">
              <a:solidFill>
                <a:schemeClr val="tx2"/>
              </a:solidFill>
            </a:rPr>
            <a:t>iyiniyete</a:t>
          </a:r>
          <a:r>
            <a:rPr lang="tr-TR" sz="1800" i="1" kern="1200" dirty="0">
              <a:solidFill>
                <a:schemeClr val="tx2"/>
              </a:solidFill>
            </a:rPr>
            <a:t> aykırı her davranış satış sözleşmesinden doğan davaya konu olur…”</a:t>
          </a:r>
          <a:endParaRPr lang="tr-TR" sz="1800" b="1" i="1" kern="1200" dirty="0">
            <a:solidFill>
              <a:schemeClr val="tx2"/>
            </a:solidFill>
            <a:latin typeface="Verdana"/>
            <a:ea typeface="+mn-ea"/>
            <a:cs typeface="+mn-cs"/>
          </a:endParaRPr>
        </a:p>
      </dgm:t>
    </dgm:pt>
    <dgm:pt modelId="{FE89D7D9-5493-4D45-9FD7-45970A247044}" type="parTrans" cxnId="{781FEAB2-9696-49A3-A960-FA216D368946}">
      <dgm:prSet/>
      <dgm:spPr/>
      <dgm:t>
        <a:bodyPr/>
        <a:lstStyle/>
        <a:p>
          <a:endParaRPr lang="tr-TR"/>
        </a:p>
      </dgm:t>
    </dgm:pt>
    <dgm:pt modelId="{FA768761-17C2-42D0-A77A-60BEB42AB25B}" type="sibTrans" cxnId="{781FEAB2-9696-49A3-A960-FA216D368946}">
      <dgm:prSet/>
      <dgm:spPr/>
      <dgm:t>
        <a:bodyPr/>
        <a:lstStyle/>
        <a:p>
          <a:endParaRPr lang="tr-TR"/>
        </a:p>
      </dgm:t>
    </dgm:pt>
    <dgm:pt modelId="{A2CE8315-0674-4BA4-8CDE-D3F66A65618E}" type="pres">
      <dgm:prSet presAssocID="{BC8B9C1A-A235-4B4B-8111-FB5987A31DD6}" presName="linear" presStyleCnt="0">
        <dgm:presLayoutVars>
          <dgm:animLvl val="lvl"/>
          <dgm:resizeHandles val="exact"/>
        </dgm:presLayoutVars>
      </dgm:prSet>
      <dgm:spPr/>
    </dgm:pt>
    <dgm:pt modelId="{5AB27358-DE2D-4F2C-A74E-D19918EFCF63}" type="pres">
      <dgm:prSet presAssocID="{837AF9C7-1A59-438D-A46B-9D6FE7F2951B}" presName="parentText" presStyleLbl="node1" presStyleIdx="0" presStyleCnt="1" custScaleX="106860" custScaleY="1096315" custLinFactNeighborX="-2829" custLinFactNeighborY="-1072">
        <dgm:presLayoutVars>
          <dgm:chMax val="0"/>
          <dgm:bulletEnabled val="1"/>
        </dgm:presLayoutVars>
      </dgm:prSet>
      <dgm:spPr/>
    </dgm:pt>
  </dgm:ptLst>
  <dgm:cxnLst>
    <dgm:cxn modelId="{BFDD957B-7A32-4BE1-8F74-C42DDF2C44AD}" type="presOf" srcId="{BC8B9C1A-A235-4B4B-8111-FB5987A31DD6}" destId="{A2CE8315-0674-4BA4-8CDE-D3F66A65618E}" srcOrd="0" destOrd="0" presId="urn:microsoft.com/office/officeart/2005/8/layout/vList2"/>
    <dgm:cxn modelId="{780A22B1-E08D-42A0-A959-A78D8E09E744}" type="presOf" srcId="{837AF9C7-1A59-438D-A46B-9D6FE7F2951B}" destId="{5AB27358-DE2D-4F2C-A74E-D19918EFCF63}" srcOrd="0" destOrd="0" presId="urn:microsoft.com/office/officeart/2005/8/layout/vList2"/>
    <dgm:cxn modelId="{781FEAB2-9696-49A3-A960-FA216D368946}" srcId="{BC8B9C1A-A235-4B4B-8111-FB5987A31DD6}" destId="{837AF9C7-1A59-438D-A46B-9D6FE7F2951B}" srcOrd="0" destOrd="0" parTransId="{FE89D7D9-5493-4D45-9FD7-45970A247044}" sibTransId="{FA768761-17C2-42D0-A77A-60BEB42AB25B}"/>
    <dgm:cxn modelId="{F549E41B-0FB6-42BD-9F39-8A7F33A61D87}" type="presParOf" srcId="{A2CE8315-0674-4BA4-8CDE-D3F66A65618E}" destId="{5AB27358-DE2D-4F2C-A74E-D19918EFCF63}" srcOrd="0" destOrd="0" presId="urn:microsoft.com/office/officeart/2005/8/layout/vList2"/>
  </dgm:cxnLst>
  <dgm:bg>
    <a:solidFill>
      <a:schemeClr val="bg2"/>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C8B9C1A-A235-4B4B-8111-FB5987A31DD6}" type="doc">
      <dgm:prSet loTypeId="urn:microsoft.com/office/officeart/2005/8/layout/vList2" loCatId="list" qsTypeId="urn:microsoft.com/office/officeart/2005/8/quickstyle/simple5" qsCatId="simple" csTypeId="urn:microsoft.com/office/officeart/2005/8/colors/accent6_3" csCatId="accent6" phldr="1"/>
      <dgm:spPr/>
      <dgm:t>
        <a:bodyPr/>
        <a:lstStyle/>
        <a:p>
          <a:endParaRPr lang="en-US"/>
        </a:p>
      </dgm:t>
    </dgm:pt>
    <dgm:pt modelId="{837AF9C7-1A59-438D-A46B-9D6FE7F2951B}">
      <dgm:prSet custT="1"/>
      <dgm:spPr>
        <a:solidFill>
          <a:schemeClr val="bg2"/>
        </a:solidFill>
      </dgm:spPr>
      <dgm:t>
        <a:bodyPr/>
        <a:lstStyle/>
        <a:p>
          <a:pPr algn="ctr"/>
          <a:r>
            <a:rPr lang="tr-TR" sz="2400" b="1" i="1" kern="1200" dirty="0" err="1">
              <a:solidFill>
                <a:schemeClr val="tx1"/>
              </a:solidFill>
            </a:rPr>
            <a:t>Digesta</a:t>
          </a:r>
          <a:r>
            <a:rPr lang="tr-TR" sz="2400" b="1" i="1" kern="1200" dirty="0">
              <a:solidFill>
                <a:schemeClr val="tx1"/>
              </a:solidFill>
            </a:rPr>
            <a:t> 21.1.49 (</a:t>
          </a:r>
          <a:r>
            <a:rPr lang="tr-TR" sz="2400" b="1" i="1" kern="1200" dirty="0" err="1">
              <a:solidFill>
                <a:schemeClr val="tx1"/>
              </a:solidFill>
            </a:rPr>
            <a:t>Ulpianus</a:t>
          </a:r>
          <a:r>
            <a:rPr lang="tr-TR" sz="2400" b="1" i="1" kern="1200" dirty="0">
              <a:solidFill>
                <a:schemeClr val="tx1"/>
              </a:solidFill>
            </a:rPr>
            <a:t>): </a:t>
          </a:r>
          <a:r>
            <a:rPr lang="tr-TR" sz="2400" i="1" kern="1200" dirty="0">
              <a:solidFill>
                <a:schemeClr val="tx1"/>
              </a:solidFill>
            </a:rPr>
            <a:t>“Hiç şüphe yok ki, sağlığa zararlı arazinin satılması gibi bir arazi satışı durumunda da malın iadesi için dava açılabilir…”</a:t>
          </a:r>
          <a:endParaRPr lang="tr-TR" sz="2400" b="1" i="1" kern="1200" dirty="0">
            <a:solidFill>
              <a:schemeClr val="tx1"/>
            </a:solidFill>
            <a:latin typeface="Verdana"/>
            <a:ea typeface="+mn-ea"/>
            <a:cs typeface="+mn-cs"/>
          </a:endParaRPr>
        </a:p>
      </dgm:t>
    </dgm:pt>
    <dgm:pt modelId="{FE89D7D9-5493-4D45-9FD7-45970A247044}" type="parTrans" cxnId="{781FEAB2-9696-49A3-A960-FA216D368946}">
      <dgm:prSet/>
      <dgm:spPr/>
      <dgm:t>
        <a:bodyPr/>
        <a:lstStyle/>
        <a:p>
          <a:endParaRPr lang="tr-TR"/>
        </a:p>
      </dgm:t>
    </dgm:pt>
    <dgm:pt modelId="{FA768761-17C2-42D0-A77A-60BEB42AB25B}" type="sibTrans" cxnId="{781FEAB2-9696-49A3-A960-FA216D368946}">
      <dgm:prSet/>
      <dgm:spPr/>
      <dgm:t>
        <a:bodyPr/>
        <a:lstStyle/>
        <a:p>
          <a:endParaRPr lang="tr-TR"/>
        </a:p>
      </dgm:t>
    </dgm:pt>
    <dgm:pt modelId="{A2CE8315-0674-4BA4-8CDE-D3F66A65618E}" type="pres">
      <dgm:prSet presAssocID="{BC8B9C1A-A235-4B4B-8111-FB5987A31DD6}" presName="linear" presStyleCnt="0">
        <dgm:presLayoutVars>
          <dgm:animLvl val="lvl"/>
          <dgm:resizeHandles val="exact"/>
        </dgm:presLayoutVars>
      </dgm:prSet>
      <dgm:spPr/>
    </dgm:pt>
    <dgm:pt modelId="{5AB27358-DE2D-4F2C-A74E-D19918EFCF63}" type="pres">
      <dgm:prSet presAssocID="{837AF9C7-1A59-438D-A46B-9D6FE7F2951B}" presName="parentText" presStyleLbl="node1" presStyleIdx="0" presStyleCnt="1" custScaleX="106860" custScaleY="1353377" custLinFactNeighborX="-2274" custLinFactNeighborY="1324">
        <dgm:presLayoutVars>
          <dgm:chMax val="0"/>
          <dgm:bulletEnabled val="1"/>
        </dgm:presLayoutVars>
      </dgm:prSet>
      <dgm:spPr/>
    </dgm:pt>
  </dgm:ptLst>
  <dgm:cxnLst>
    <dgm:cxn modelId="{BFDD957B-7A32-4BE1-8F74-C42DDF2C44AD}" type="presOf" srcId="{BC8B9C1A-A235-4B4B-8111-FB5987A31DD6}" destId="{A2CE8315-0674-4BA4-8CDE-D3F66A65618E}" srcOrd="0" destOrd="0" presId="urn:microsoft.com/office/officeart/2005/8/layout/vList2"/>
    <dgm:cxn modelId="{780A22B1-E08D-42A0-A959-A78D8E09E744}" type="presOf" srcId="{837AF9C7-1A59-438D-A46B-9D6FE7F2951B}" destId="{5AB27358-DE2D-4F2C-A74E-D19918EFCF63}" srcOrd="0" destOrd="0" presId="urn:microsoft.com/office/officeart/2005/8/layout/vList2"/>
    <dgm:cxn modelId="{781FEAB2-9696-49A3-A960-FA216D368946}" srcId="{BC8B9C1A-A235-4B4B-8111-FB5987A31DD6}" destId="{837AF9C7-1A59-438D-A46B-9D6FE7F2951B}" srcOrd="0" destOrd="0" parTransId="{FE89D7D9-5493-4D45-9FD7-45970A247044}" sibTransId="{FA768761-17C2-42D0-A77A-60BEB42AB25B}"/>
    <dgm:cxn modelId="{F549E41B-0FB6-42BD-9F39-8A7F33A61D87}" type="presParOf" srcId="{A2CE8315-0674-4BA4-8CDE-D3F66A65618E}" destId="{5AB27358-DE2D-4F2C-A74E-D19918EFCF63}" srcOrd="0" destOrd="0" presId="urn:microsoft.com/office/officeart/2005/8/layout/vList2"/>
  </dgm:cxnLst>
  <dgm:bg>
    <a:solidFill>
      <a:schemeClr val="bg2"/>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C8B9C1A-A235-4B4B-8111-FB5987A31DD6}" type="doc">
      <dgm:prSet loTypeId="urn:microsoft.com/office/officeart/2005/8/layout/vList2" loCatId="list" qsTypeId="urn:microsoft.com/office/officeart/2005/8/quickstyle/simple5" qsCatId="simple" csTypeId="urn:microsoft.com/office/officeart/2005/8/colors/accent6_3" csCatId="accent6" phldr="1"/>
      <dgm:spPr/>
      <dgm:t>
        <a:bodyPr/>
        <a:lstStyle/>
        <a:p>
          <a:endParaRPr lang="en-US"/>
        </a:p>
      </dgm:t>
    </dgm:pt>
    <dgm:pt modelId="{837AF9C7-1A59-438D-A46B-9D6FE7F2951B}">
      <dgm:prSet custT="1"/>
      <dgm:spPr>
        <a:solidFill>
          <a:schemeClr val="bg2"/>
        </a:solidFill>
      </dgm:spPr>
      <dgm:t>
        <a:bodyPr/>
        <a:lstStyle/>
        <a:p>
          <a:pPr algn="ctr"/>
          <a:r>
            <a:rPr lang="tr-TR" sz="2000" b="1" i="1" kern="1200" dirty="0" err="1">
              <a:solidFill>
                <a:schemeClr val="tx1"/>
              </a:solidFill>
            </a:rPr>
            <a:t>Digesta</a:t>
          </a:r>
          <a:r>
            <a:rPr lang="tr-TR" sz="2000" b="1" i="1" kern="1200" dirty="0">
              <a:solidFill>
                <a:schemeClr val="tx1"/>
              </a:solidFill>
            </a:rPr>
            <a:t> 19.1.13.pr. (</a:t>
          </a:r>
          <a:r>
            <a:rPr lang="tr-TR" sz="2000" b="1" i="1" kern="1200" dirty="0" err="1">
              <a:solidFill>
                <a:schemeClr val="tx1"/>
              </a:solidFill>
            </a:rPr>
            <a:t>Ulpianus</a:t>
          </a:r>
          <a:r>
            <a:rPr lang="tr-TR" sz="2000" b="1" i="1" kern="1200" dirty="0">
              <a:solidFill>
                <a:schemeClr val="tx1"/>
              </a:solidFill>
            </a:rPr>
            <a:t>): </a:t>
          </a:r>
          <a:r>
            <a:rPr lang="tr-TR" sz="2000" i="1" kern="1200" dirty="0">
              <a:solidFill>
                <a:schemeClr val="tx1"/>
              </a:solidFill>
            </a:rPr>
            <a:t>“</a:t>
          </a:r>
          <a:r>
            <a:rPr lang="tr-TR" sz="2000" i="1" kern="1200" dirty="0" err="1">
              <a:solidFill>
                <a:schemeClr val="tx1"/>
              </a:solidFill>
            </a:rPr>
            <a:t>Iulianus</a:t>
          </a:r>
          <a:r>
            <a:rPr lang="tr-TR" sz="2000" i="1" kern="1200" dirty="0">
              <a:solidFill>
                <a:schemeClr val="tx1"/>
              </a:solidFill>
            </a:rPr>
            <a:t>, hasta bir sığırı ya da ayıplı bir kirişi, bilerek satan ve alıcının yanılmasına yol açan satıcının, bu ayıp nedeniyle alıcının uğradığı bütün zararı tazmin etmekle yükümlü olduğunu söyler. Kirişlerdeki ayıp nedeniyle bina yıkılır ve böylece evin değeri azalırsa ya da hasta sığır tarafından yayılan enfeksiyon sonucunda diğer sığırlar telef olursa, bu durumda satıcı, böyle bir olay meydana gelmemiş olsaydı alıcının elde edeceği menfaati tazmin etmekle yükümlüdür.”</a:t>
          </a:r>
          <a:endParaRPr lang="tr-TR" sz="2000" b="1" i="0" kern="1200" dirty="0">
            <a:solidFill>
              <a:schemeClr val="tx1"/>
            </a:solidFill>
            <a:latin typeface="Verdana"/>
            <a:ea typeface="+mn-ea"/>
            <a:cs typeface="+mn-cs"/>
          </a:endParaRPr>
        </a:p>
      </dgm:t>
    </dgm:pt>
    <dgm:pt modelId="{FE89D7D9-5493-4D45-9FD7-45970A247044}" type="parTrans" cxnId="{781FEAB2-9696-49A3-A960-FA216D368946}">
      <dgm:prSet/>
      <dgm:spPr/>
      <dgm:t>
        <a:bodyPr/>
        <a:lstStyle/>
        <a:p>
          <a:endParaRPr lang="tr-TR"/>
        </a:p>
      </dgm:t>
    </dgm:pt>
    <dgm:pt modelId="{FA768761-17C2-42D0-A77A-60BEB42AB25B}" type="sibTrans" cxnId="{781FEAB2-9696-49A3-A960-FA216D368946}">
      <dgm:prSet/>
      <dgm:spPr/>
      <dgm:t>
        <a:bodyPr/>
        <a:lstStyle/>
        <a:p>
          <a:endParaRPr lang="tr-TR"/>
        </a:p>
      </dgm:t>
    </dgm:pt>
    <dgm:pt modelId="{A2CE8315-0674-4BA4-8CDE-D3F66A65618E}" type="pres">
      <dgm:prSet presAssocID="{BC8B9C1A-A235-4B4B-8111-FB5987A31DD6}" presName="linear" presStyleCnt="0">
        <dgm:presLayoutVars>
          <dgm:animLvl val="lvl"/>
          <dgm:resizeHandles val="exact"/>
        </dgm:presLayoutVars>
      </dgm:prSet>
      <dgm:spPr/>
    </dgm:pt>
    <dgm:pt modelId="{5AB27358-DE2D-4F2C-A74E-D19918EFCF63}" type="pres">
      <dgm:prSet presAssocID="{837AF9C7-1A59-438D-A46B-9D6FE7F2951B}" presName="parentText" presStyleLbl="node1" presStyleIdx="0" presStyleCnt="1" custScaleX="106860" custScaleY="1142863" custLinFactNeighborX="43" custLinFactNeighborY="1118">
        <dgm:presLayoutVars>
          <dgm:chMax val="0"/>
          <dgm:bulletEnabled val="1"/>
        </dgm:presLayoutVars>
      </dgm:prSet>
      <dgm:spPr/>
    </dgm:pt>
  </dgm:ptLst>
  <dgm:cxnLst>
    <dgm:cxn modelId="{BFDD957B-7A32-4BE1-8F74-C42DDF2C44AD}" type="presOf" srcId="{BC8B9C1A-A235-4B4B-8111-FB5987A31DD6}" destId="{A2CE8315-0674-4BA4-8CDE-D3F66A65618E}" srcOrd="0" destOrd="0" presId="urn:microsoft.com/office/officeart/2005/8/layout/vList2"/>
    <dgm:cxn modelId="{780A22B1-E08D-42A0-A959-A78D8E09E744}" type="presOf" srcId="{837AF9C7-1A59-438D-A46B-9D6FE7F2951B}" destId="{5AB27358-DE2D-4F2C-A74E-D19918EFCF63}" srcOrd="0" destOrd="0" presId="urn:microsoft.com/office/officeart/2005/8/layout/vList2"/>
    <dgm:cxn modelId="{781FEAB2-9696-49A3-A960-FA216D368946}" srcId="{BC8B9C1A-A235-4B4B-8111-FB5987A31DD6}" destId="{837AF9C7-1A59-438D-A46B-9D6FE7F2951B}" srcOrd="0" destOrd="0" parTransId="{FE89D7D9-5493-4D45-9FD7-45970A247044}" sibTransId="{FA768761-17C2-42D0-A77A-60BEB42AB25B}"/>
    <dgm:cxn modelId="{F549E41B-0FB6-42BD-9F39-8A7F33A61D87}" type="presParOf" srcId="{A2CE8315-0674-4BA4-8CDE-D3F66A65618E}" destId="{5AB27358-DE2D-4F2C-A74E-D19918EFCF63}" srcOrd="0" destOrd="0" presId="urn:microsoft.com/office/officeart/2005/8/layout/vList2"/>
  </dgm:cxnLst>
  <dgm:bg>
    <a:solidFill>
      <a:schemeClr val="bg2"/>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B27358-DE2D-4F2C-A74E-D19918EFCF63}">
      <dsp:nvSpPr>
        <dsp:cNvPr id="0" name=""/>
        <dsp:cNvSpPr/>
      </dsp:nvSpPr>
      <dsp:spPr>
        <a:xfrm>
          <a:off x="0" y="0"/>
          <a:ext cx="3384376" cy="4800288"/>
        </a:xfrm>
        <a:prstGeom prst="roundRect">
          <a:avLst/>
        </a:prstGeom>
        <a:solidFill>
          <a:schemeClr val="bg2"/>
        </a:soli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tr-TR" sz="1600" b="1" i="1" kern="1200" dirty="0" err="1">
              <a:solidFill>
                <a:schemeClr val="accent1"/>
              </a:solidFill>
            </a:rPr>
            <a:t>Iustinianus</a:t>
          </a:r>
          <a:r>
            <a:rPr lang="tr-TR" sz="1600" b="1" i="1" kern="1200" dirty="0">
              <a:solidFill>
                <a:schemeClr val="accent1"/>
              </a:solidFill>
            </a:rPr>
            <a:t> </a:t>
          </a:r>
          <a:r>
            <a:rPr lang="tr-TR" sz="1600" b="1" i="1" kern="1200" dirty="0" err="1">
              <a:solidFill>
                <a:schemeClr val="accent1"/>
              </a:solidFill>
            </a:rPr>
            <a:t>Institutiones</a:t>
          </a:r>
          <a:r>
            <a:rPr lang="tr-TR" sz="1600" b="1" i="1" kern="1200" dirty="0">
              <a:solidFill>
                <a:schemeClr val="accent1"/>
              </a:solidFill>
            </a:rPr>
            <a:t> III.23.3: </a:t>
          </a:r>
          <a:r>
            <a:rPr lang="tr-TR" sz="1600" i="1" kern="1200" dirty="0">
              <a:solidFill>
                <a:schemeClr val="accent1"/>
              </a:solidFill>
            </a:rPr>
            <a:t>“Eğer teslim edilmeden önce satılmış köle ölmüş veya vücudunun bir kısmı zarar görmüşse, ev tamamen veya kısmen yanmışsa; satılmış arazi, kısmen veya tamamen, sel tarafından alınıp götürülmüşse, arazi su baskını ya da ağaçları söküp götüren bir fırtına sonucunda küçülmüş ve değerinden kaybetmişse, bütün bu durumlarda alıcı, malı elde edememekle birlikte semeni ödemekle yükümlüdür.”</a:t>
          </a:r>
          <a:endParaRPr lang="tr-TR" sz="1600" b="1" i="1" kern="1200" dirty="0">
            <a:solidFill>
              <a:schemeClr val="accent1"/>
            </a:solidFill>
            <a:latin typeface="Verdana"/>
            <a:ea typeface="+mn-ea"/>
            <a:cs typeface="+mn-cs"/>
          </a:endParaRPr>
        </a:p>
      </dsp:txBody>
      <dsp:txXfrm>
        <a:off x="165212" y="165212"/>
        <a:ext cx="3053952" cy="44698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B27358-DE2D-4F2C-A74E-D19918EFCF63}">
      <dsp:nvSpPr>
        <dsp:cNvPr id="0" name=""/>
        <dsp:cNvSpPr/>
      </dsp:nvSpPr>
      <dsp:spPr>
        <a:xfrm>
          <a:off x="0" y="0"/>
          <a:ext cx="5544616" cy="4395380"/>
        </a:xfrm>
        <a:prstGeom prst="roundRect">
          <a:avLst/>
        </a:prstGeom>
        <a:solidFill>
          <a:schemeClr val="bg2"/>
        </a:soli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tr-TR" sz="1800" i="1" kern="1200" dirty="0" err="1">
              <a:solidFill>
                <a:schemeClr val="tx1"/>
              </a:solidFill>
            </a:rPr>
            <a:t>Batonis’in</a:t>
          </a:r>
          <a:r>
            <a:rPr lang="tr-TR" sz="1800" i="1" kern="1200" dirty="0">
              <a:solidFill>
                <a:schemeClr val="tx1"/>
              </a:solidFill>
            </a:rPr>
            <a:t> </a:t>
          </a:r>
          <a:r>
            <a:rPr lang="tr-TR" sz="1800" i="1" kern="1200" dirty="0" err="1">
              <a:solidFill>
                <a:schemeClr val="tx1"/>
              </a:solidFill>
            </a:rPr>
            <a:t>Passia</a:t>
          </a:r>
          <a:r>
            <a:rPr lang="tr-TR" sz="1800" i="1" kern="1200" dirty="0">
              <a:solidFill>
                <a:schemeClr val="tx1"/>
              </a:solidFill>
            </a:rPr>
            <a:t> adında altı yaşında bir kölesi vardır. Köle, 205 </a:t>
          </a:r>
          <a:r>
            <a:rPr lang="tr-TR" sz="1800" i="1" kern="1200" dirty="0" err="1">
              <a:solidFill>
                <a:schemeClr val="tx1"/>
              </a:solidFill>
            </a:rPr>
            <a:t>denarius’a</a:t>
          </a:r>
          <a:r>
            <a:rPr lang="tr-TR" sz="1800" i="1" kern="1200" dirty="0">
              <a:solidFill>
                <a:schemeClr val="tx1"/>
              </a:solidFill>
            </a:rPr>
            <a:t> </a:t>
          </a:r>
          <a:r>
            <a:rPr lang="tr-TR" sz="1800" i="1" kern="1200" dirty="0" err="1">
              <a:solidFill>
                <a:schemeClr val="tx1"/>
              </a:solidFill>
            </a:rPr>
            <a:t>Verzonis</a:t>
          </a:r>
          <a:r>
            <a:rPr lang="tr-TR" sz="1800" i="1" kern="1200" dirty="0">
              <a:solidFill>
                <a:schemeClr val="tx1"/>
              </a:solidFill>
            </a:rPr>
            <a:t> tarafından satın alınıyor ve mülkiyeti </a:t>
          </a:r>
          <a:r>
            <a:rPr lang="tr-TR" sz="1800" i="1" kern="1200" dirty="0" err="1">
              <a:solidFill>
                <a:schemeClr val="tx1"/>
              </a:solidFill>
            </a:rPr>
            <a:t>mancipatio</a:t>
          </a:r>
          <a:r>
            <a:rPr lang="tr-TR" sz="1800" i="1" kern="1200" dirty="0">
              <a:solidFill>
                <a:schemeClr val="tx1"/>
              </a:solidFill>
            </a:rPr>
            <a:t> ile devrediliyor. </a:t>
          </a:r>
          <a:r>
            <a:rPr lang="tr-TR" sz="1800" i="1" kern="1200" dirty="0" err="1">
              <a:solidFill>
                <a:schemeClr val="tx1"/>
              </a:solidFill>
            </a:rPr>
            <a:t>Batonis</a:t>
          </a:r>
          <a:r>
            <a:rPr lang="tr-TR" sz="1800" i="1" kern="1200" dirty="0">
              <a:solidFill>
                <a:schemeClr val="tx1"/>
              </a:solidFill>
            </a:rPr>
            <a:t>, köle kızın sağlıklı olduğunu, hırsızlık ve mala zarar verme suçunu işlemediğini, kaçak olmadığını vaat ediyor. Bir süre sonra kölenin kaçak köle olduğu, bir başkasına ait olduğu ortaya çıkıyor ve köle, alıcı </a:t>
          </a:r>
          <a:r>
            <a:rPr lang="tr-TR" sz="1800" i="1" kern="1200" dirty="0" err="1">
              <a:solidFill>
                <a:schemeClr val="tx1"/>
              </a:solidFill>
            </a:rPr>
            <a:t>Verzonis’in</a:t>
          </a:r>
          <a:r>
            <a:rPr lang="tr-TR" sz="1800" i="1" kern="1200" dirty="0">
              <a:solidFill>
                <a:schemeClr val="tx1"/>
              </a:solidFill>
            </a:rPr>
            <a:t> elinden zapt hükümlerine dayanılarak alınıyor. Böylece, </a:t>
          </a:r>
          <a:r>
            <a:rPr lang="tr-TR" sz="1800" i="1" kern="1200" dirty="0" err="1">
              <a:solidFill>
                <a:schemeClr val="tx1"/>
              </a:solidFill>
            </a:rPr>
            <a:t>Batonis’in</a:t>
          </a:r>
          <a:r>
            <a:rPr lang="tr-TR" sz="1800" i="1" kern="1200" dirty="0">
              <a:solidFill>
                <a:schemeClr val="tx1"/>
              </a:solidFill>
            </a:rPr>
            <a:t> sorunsuz ve rahat zilyetliği sağlayamadığı ortaya çıkıyor. </a:t>
          </a:r>
          <a:r>
            <a:rPr lang="tr-TR" sz="1800" i="1" kern="1200" dirty="0" err="1">
              <a:solidFill>
                <a:schemeClr val="tx1"/>
              </a:solidFill>
            </a:rPr>
            <a:t>Batonis</a:t>
          </a:r>
          <a:r>
            <a:rPr lang="tr-TR" sz="1800" i="1" kern="1200" dirty="0">
              <a:solidFill>
                <a:schemeClr val="tx1"/>
              </a:solidFill>
            </a:rPr>
            <a:t>, </a:t>
          </a:r>
          <a:r>
            <a:rPr lang="tr-TR" sz="1800" i="1" kern="1200" dirty="0" err="1">
              <a:solidFill>
                <a:schemeClr val="tx1"/>
              </a:solidFill>
            </a:rPr>
            <a:t>iyiniyete</a:t>
          </a:r>
          <a:r>
            <a:rPr lang="tr-TR" sz="1800" i="1" kern="1200" dirty="0">
              <a:solidFill>
                <a:schemeClr val="tx1"/>
              </a:solidFill>
            </a:rPr>
            <a:t> dayanarak vermiş olduğu söz nedeniyle satım bedelini </a:t>
          </a:r>
          <a:r>
            <a:rPr lang="tr-TR" sz="1800" i="1" kern="1200" dirty="0" err="1">
              <a:solidFill>
                <a:schemeClr val="tx1"/>
              </a:solidFill>
            </a:rPr>
            <a:t>Verzonis’e</a:t>
          </a:r>
          <a:r>
            <a:rPr lang="tr-TR" sz="1800" i="1" kern="1200" dirty="0">
              <a:solidFill>
                <a:schemeClr val="tx1"/>
              </a:solidFill>
            </a:rPr>
            <a:t> ödemekle yükümlü tutulacaktır</a:t>
          </a:r>
          <a:r>
            <a:rPr lang="tr-TR" sz="1600" i="1" kern="1200" dirty="0">
              <a:solidFill>
                <a:schemeClr val="tx1"/>
              </a:solidFill>
            </a:rPr>
            <a:t>.</a:t>
          </a:r>
          <a:endParaRPr lang="tr-TR" sz="1600" b="1" i="1" kern="1200" dirty="0">
            <a:solidFill>
              <a:schemeClr val="tx1"/>
            </a:solidFill>
            <a:latin typeface="Verdana"/>
            <a:ea typeface="+mn-ea"/>
            <a:cs typeface="+mn-cs"/>
          </a:endParaRPr>
        </a:p>
      </dsp:txBody>
      <dsp:txXfrm>
        <a:off x="214565" y="214565"/>
        <a:ext cx="5115486" cy="39662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B27358-DE2D-4F2C-A74E-D19918EFCF63}">
      <dsp:nvSpPr>
        <dsp:cNvPr id="0" name=""/>
        <dsp:cNvSpPr/>
      </dsp:nvSpPr>
      <dsp:spPr>
        <a:xfrm>
          <a:off x="0" y="0"/>
          <a:ext cx="3384376" cy="4179778"/>
        </a:xfrm>
        <a:prstGeom prst="roundRect">
          <a:avLst/>
        </a:prstGeom>
        <a:solidFill>
          <a:schemeClr val="bg2"/>
        </a:soli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tr-TR" sz="1800" b="1" i="1" kern="1200" dirty="0" err="1">
              <a:solidFill>
                <a:schemeClr val="tx2"/>
              </a:solidFill>
            </a:rPr>
            <a:t>Digesta</a:t>
          </a:r>
          <a:r>
            <a:rPr lang="tr-TR" sz="1800" b="1" i="1" kern="1200" dirty="0">
              <a:solidFill>
                <a:schemeClr val="tx2"/>
              </a:solidFill>
            </a:rPr>
            <a:t> 19.1.1.1 (</a:t>
          </a:r>
          <a:r>
            <a:rPr lang="tr-TR" sz="1800" b="1" i="1" kern="1200" dirty="0" err="1">
              <a:solidFill>
                <a:schemeClr val="tx2"/>
              </a:solidFill>
            </a:rPr>
            <a:t>Ulpianus</a:t>
          </a:r>
          <a:r>
            <a:rPr lang="tr-TR" sz="1800" b="1" i="1" kern="1200" dirty="0">
              <a:solidFill>
                <a:schemeClr val="tx2"/>
              </a:solidFill>
            </a:rPr>
            <a:t>):</a:t>
          </a:r>
          <a:r>
            <a:rPr lang="tr-TR" sz="1800" i="1" kern="1200" dirty="0">
              <a:solidFill>
                <a:schemeClr val="tx2"/>
              </a:solidFill>
            </a:rPr>
            <a:t> “Satıcı, malın irtifak hakkı konusu olduğunu biliyor ve gerçeği gizliyorsa, alıcının durumdan haberdar olmaması koşuluyla, satış sözleşmesinden doğan dava ile sorumlu tutulur. Çünkü </a:t>
          </a:r>
          <a:r>
            <a:rPr lang="tr-TR" sz="1800" i="1" kern="1200" dirty="0" err="1">
              <a:solidFill>
                <a:schemeClr val="tx2"/>
              </a:solidFill>
            </a:rPr>
            <a:t>iyiniyete</a:t>
          </a:r>
          <a:r>
            <a:rPr lang="tr-TR" sz="1800" i="1" kern="1200" dirty="0">
              <a:solidFill>
                <a:schemeClr val="tx2"/>
              </a:solidFill>
            </a:rPr>
            <a:t> aykırı her davranış satış sözleşmesinden doğan davaya konu olur…”</a:t>
          </a:r>
          <a:endParaRPr lang="tr-TR" sz="1800" b="1" i="1" kern="1200" dirty="0">
            <a:solidFill>
              <a:schemeClr val="tx2"/>
            </a:solidFill>
            <a:latin typeface="Verdana"/>
            <a:ea typeface="+mn-ea"/>
            <a:cs typeface="+mn-cs"/>
          </a:endParaRPr>
        </a:p>
      </dsp:txBody>
      <dsp:txXfrm>
        <a:off x="165212" y="165212"/>
        <a:ext cx="3053952" cy="38493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B27358-DE2D-4F2C-A74E-D19918EFCF63}">
      <dsp:nvSpPr>
        <dsp:cNvPr id="0" name=""/>
        <dsp:cNvSpPr/>
      </dsp:nvSpPr>
      <dsp:spPr>
        <a:xfrm>
          <a:off x="0" y="8568"/>
          <a:ext cx="4068762" cy="4380550"/>
        </a:xfrm>
        <a:prstGeom prst="roundRect">
          <a:avLst/>
        </a:prstGeom>
        <a:solidFill>
          <a:schemeClr val="bg2"/>
        </a:soli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tr-TR" sz="2400" b="1" i="1" kern="1200" dirty="0" err="1">
              <a:solidFill>
                <a:schemeClr val="tx1"/>
              </a:solidFill>
            </a:rPr>
            <a:t>Digesta</a:t>
          </a:r>
          <a:r>
            <a:rPr lang="tr-TR" sz="2400" b="1" i="1" kern="1200" dirty="0">
              <a:solidFill>
                <a:schemeClr val="tx1"/>
              </a:solidFill>
            </a:rPr>
            <a:t> 21.1.49 (</a:t>
          </a:r>
          <a:r>
            <a:rPr lang="tr-TR" sz="2400" b="1" i="1" kern="1200" dirty="0" err="1">
              <a:solidFill>
                <a:schemeClr val="tx1"/>
              </a:solidFill>
            </a:rPr>
            <a:t>Ulpianus</a:t>
          </a:r>
          <a:r>
            <a:rPr lang="tr-TR" sz="2400" b="1" i="1" kern="1200" dirty="0">
              <a:solidFill>
                <a:schemeClr val="tx1"/>
              </a:solidFill>
            </a:rPr>
            <a:t>): </a:t>
          </a:r>
          <a:r>
            <a:rPr lang="tr-TR" sz="2400" i="1" kern="1200" dirty="0">
              <a:solidFill>
                <a:schemeClr val="tx1"/>
              </a:solidFill>
            </a:rPr>
            <a:t>“Hiç şüphe yok ki, sağlığa zararlı arazinin satılması gibi bir arazi satışı durumunda da malın iadesi için dava açılabilir…”</a:t>
          </a:r>
          <a:endParaRPr lang="tr-TR" sz="2400" b="1" i="1" kern="1200" dirty="0">
            <a:solidFill>
              <a:schemeClr val="tx1"/>
            </a:solidFill>
            <a:latin typeface="Verdana"/>
            <a:ea typeface="+mn-ea"/>
            <a:cs typeface="+mn-cs"/>
          </a:endParaRPr>
        </a:p>
      </dsp:txBody>
      <dsp:txXfrm>
        <a:off x="198621" y="207189"/>
        <a:ext cx="3671520" cy="398330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B27358-DE2D-4F2C-A74E-D19918EFCF63}">
      <dsp:nvSpPr>
        <dsp:cNvPr id="0" name=""/>
        <dsp:cNvSpPr/>
      </dsp:nvSpPr>
      <dsp:spPr>
        <a:xfrm>
          <a:off x="0" y="9389"/>
          <a:ext cx="5364906" cy="4800611"/>
        </a:xfrm>
        <a:prstGeom prst="roundRect">
          <a:avLst/>
        </a:prstGeom>
        <a:solidFill>
          <a:schemeClr val="bg2"/>
        </a:soli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tr-TR" sz="2000" b="1" i="1" kern="1200" dirty="0" err="1">
              <a:solidFill>
                <a:schemeClr val="tx1"/>
              </a:solidFill>
            </a:rPr>
            <a:t>Digesta</a:t>
          </a:r>
          <a:r>
            <a:rPr lang="tr-TR" sz="2000" b="1" i="1" kern="1200" dirty="0">
              <a:solidFill>
                <a:schemeClr val="tx1"/>
              </a:solidFill>
            </a:rPr>
            <a:t> 19.1.13.pr. (</a:t>
          </a:r>
          <a:r>
            <a:rPr lang="tr-TR" sz="2000" b="1" i="1" kern="1200" dirty="0" err="1">
              <a:solidFill>
                <a:schemeClr val="tx1"/>
              </a:solidFill>
            </a:rPr>
            <a:t>Ulpianus</a:t>
          </a:r>
          <a:r>
            <a:rPr lang="tr-TR" sz="2000" b="1" i="1" kern="1200" dirty="0">
              <a:solidFill>
                <a:schemeClr val="tx1"/>
              </a:solidFill>
            </a:rPr>
            <a:t>): </a:t>
          </a:r>
          <a:r>
            <a:rPr lang="tr-TR" sz="2000" i="1" kern="1200" dirty="0">
              <a:solidFill>
                <a:schemeClr val="tx1"/>
              </a:solidFill>
            </a:rPr>
            <a:t>“</a:t>
          </a:r>
          <a:r>
            <a:rPr lang="tr-TR" sz="2000" i="1" kern="1200" dirty="0" err="1">
              <a:solidFill>
                <a:schemeClr val="tx1"/>
              </a:solidFill>
            </a:rPr>
            <a:t>Iulianus</a:t>
          </a:r>
          <a:r>
            <a:rPr lang="tr-TR" sz="2000" i="1" kern="1200" dirty="0">
              <a:solidFill>
                <a:schemeClr val="tx1"/>
              </a:solidFill>
            </a:rPr>
            <a:t>, hasta bir sığırı ya da ayıplı bir kirişi, bilerek satan ve alıcının yanılmasına yol açan satıcının, bu ayıp nedeniyle alıcının uğradığı bütün zararı tazmin etmekle yükümlü olduğunu söyler. Kirişlerdeki ayıp nedeniyle bina yıkılır ve böylece evin değeri azalırsa ya da hasta sığır tarafından yayılan enfeksiyon sonucunda diğer sığırlar telef olursa, bu durumda satıcı, böyle bir olay meydana gelmemiş olsaydı alıcının elde edeceği menfaati tazmin etmekle yükümlüdür.”</a:t>
          </a:r>
          <a:endParaRPr lang="tr-TR" sz="2000" b="1" i="0" kern="1200" dirty="0">
            <a:solidFill>
              <a:schemeClr val="tx1"/>
            </a:solidFill>
            <a:latin typeface="Verdana"/>
            <a:ea typeface="+mn-ea"/>
            <a:cs typeface="+mn-cs"/>
          </a:endParaRPr>
        </a:p>
      </dsp:txBody>
      <dsp:txXfrm>
        <a:off x="234347" y="243736"/>
        <a:ext cx="4896212" cy="433191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596203C1-616A-4651-A577-7BA09B384D13}" type="datetimeFigureOut">
              <a:rPr lang="en-US" smtClean="0"/>
              <a:pPr/>
              <a:t>2/16/2025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07B8B279-4079-43B3-8013-D8D81AB870A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1</a:t>
            </a:fld>
            <a:endParaRPr lang="en-US"/>
          </a:p>
        </p:txBody>
      </p:sp>
    </p:spTree>
    <p:extLst>
      <p:ext uri="{BB962C8B-B14F-4D97-AF65-F5344CB8AC3E}">
        <p14:creationId xmlns:p14="http://schemas.microsoft.com/office/powerpoint/2010/main" val="1980168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D9898A-2C4B-A473-26F0-67C550CF33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0C0AFB-CEA8-9D20-C7D3-F65A18B32C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4FD49A-2F29-E60A-F2E2-BBB442E8553C}"/>
              </a:ext>
            </a:extLst>
          </p:cNvPr>
          <p:cNvSpPr>
            <a:spLocks noGrp="1"/>
          </p:cNvSpPr>
          <p:nvPr>
            <p:ph type="body" idx="1"/>
          </p:nvPr>
        </p:nvSpPr>
        <p:spPr/>
        <p:txBody>
          <a:bodyPr>
            <a:normAutofit/>
          </a:bodyPr>
          <a:lstStyle/>
          <a:p>
            <a:endParaRPr lang="tr-TR" noProof="0" dirty="0"/>
          </a:p>
        </p:txBody>
      </p:sp>
      <p:sp>
        <p:nvSpPr>
          <p:cNvPr id="4" name="Slide Number Placeholder 3">
            <a:extLst>
              <a:ext uri="{FF2B5EF4-FFF2-40B4-BE49-F238E27FC236}">
                <a16:creationId xmlns:a16="http://schemas.microsoft.com/office/drawing/2014/main" id="{D88C190E-922B-2C08-7C2D-827F15D1507C}"/>
              </a:ext>
            </a:extLst>
          </p:cNvPr>
          <p:cNvSpPr>
            <a:spLocks noGrp="1"/>
          </p:cNvSpPr>
          <p:nvPr>
            <p:ph type="sldNum" sz="quarter" idx="10"/>
          </p:nvPr>
        </p:nvSpPr>
        <p:spPr/>
        <p:txBody>
          <a:bodyPr/>
          <a:lstStyle/>
          <a:p>
            <a:fld id="{07B8B279-4079-43B3-8013-D8D81AB870A7}" type="slidenum">
              <a:rPr lang="en-US" smtClean="0"/>
              <a:pPr/>
              <a:t>10</a:t>
            </a:fld>
            <a:endParaRPr lang="en-US"/>
          </a:p>
        </p:txBody>
      </p:sp>
    </p:spTree>
    <p:extLst>
      <p:ext uri="{BB962C8B-B14F-4D97-AF65-F5344CB8AC3E}">
        <p14:creationId xmlns:p14="http://schemas.microsoft.com/office/powerpoint/2010/main" val="3007543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11</a:t>
            </a:fld>
            <a:endParaRPr lang="en-US"/>
          </a:p>
        </p:txBody>
      </p:sp>
    </p:spTree>
    <p:extLst>
      <p:ext uri="{BB962C8B-B14F-4D97-AF65-F5344CB8AC3E}">
        <p14:creationId xmlns:p14="http://schemas.microsoft.com/office/powerpoint/2010/main" val="40152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12</a:t>
            </a:fld>
            <a:endParaRPr lang="en-US"/>
          </a:p>
        </p:txBody>
      </p:sp>
    </p:spTree>
    <p:extLst>
      <p:ext uri="{BB962C8B-B14F-4D97-AF65-F5344CB8AC3E}">
        <p14:creationId xmlns:p14="http://schemas.microsoft.com/office/powerpoint/2010/main" val="6111602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8502DF-8519-C848-8C42-5B751EE374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249A2B-510D-559F-C257-17313325AF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E8F32B-6AB1-95F7-E431-E960E9B873D2}"/>
              </a:ext>
            </a:extLst>
          </p:cNvPr>
          <p:cNvSpPr>
            <a:spLocks noGrp="1"/>
          </p:cNvSpPr>
          <p:nvPr>
            <p:ph type="body" idx="1"/>
          </p:nvPr>
        </p:nvSpPr>
        <p:spPr/>
        <p:txBody>
          <a:bodyPr>
            <a:normAutofit/>
          </a:bodyPr>
          <a:lstStyle/>
          <a:p>
            <a:endParaRPr lang="tr-TR" noProof="0" dirty="0"/>
          </a:p>
        </p:txBody>
      </p:sp>
      <p:sp>
        <p:nvSpPr>
          <p:cNvPr id="4" name="Slide Number Placeholder 3">
            <a:extLst>
              <a:ext uri="{FF2B5EF4-FFF2-40B4-BE49-F238E27FC236}">
                <a16:creationId xmlns:a16="http://schemas.microsoft.com/office/drawing/2014/main" id="{6D290A7E-4E49-9343-DC11-EDD7C614249A}"/>
              </a:ext>
            </a:extLst>
          </p:cNvPr>
          <p:cNvSpPr>
            <a:spLocks noGrp="1"/>
          </p:cNvSpPr>
          <p:nvPr>
            <p:ph type="sldNum" sz="quarter" idx="10"/>
          </p:nvPr>
        </p:nvSpPr>
        <p:spPr/>
        <p:txBody>
          <a:bodyPr/>
          <a:lstStyle/>
          <a:p>
            <a:fld id="{07B8B279-4079-43B3-8013-D8D81AB870A7}" type="slidenum">
              <a:rPr lang="en-US" smtClean="0"/>
              <a:pPr/>
              <a:t>13</a:t>
            </a:fld>
            <a:endParaRPr lang="en-US"/>
          </a:p>
        </p:txBody>
      </p:sp>
    </p:spTree>
    <p:extLst>
      <p:ext uri="{BB962C8B-B14F-4D97-AF65-F5344CB8AC3E}">
        <p14:creationId xmlns:p14="http://schemas.microsoft.com/office/powerpoint/2010/main" val="26811665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14</a:t>
            </a:fld>
            <a:endParaRPr lang="en-US"/>
          </a:p>
        </p:txBody>
      </p:sp>
    </p:spTree>
    <p:extLst>
      <p:ext uri="{BB962C8B-B14F-4D97-AF65-F5344CB8AC3E}">
        <p14:creationId xmlns:p14="http://schemas.microsoft.com/office/powerpoint/2010/main" val="4322982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15</a:t>
            </a:fld>
            <a:endParaRPr lang="en-US"/>
          </a:p>
        </p:txBody>
      </p:sp>
    </p:spTree>
    <p:extLst>
      <p:ext uri="{BB962C8B-B14F-4D97-AF65-F5344CB8AC3E}">
        <p14:creationId xmlns:p14="http://schemas.microsoft.com/office/powerpoint/2010/main" val="28102648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16</a:t>
            </a:fld>
            <a:endParaRPr lang="en-US"/>
          </a:p>
        </p:txBody>
      </p:sp>
    </p:spTree>
    <p:extLst>
      <p:ext uri="{BB962C8B-B14F-4D97-AF65-F5344CB8AC3E}">
        <p14:creationId xmlns:p14="http://schemas.microsoft.com/office/powerpoint/2010/main" val="8714555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17</a:t>
            </a:fld>
            <a:endParaRPr lang="en-US"/>
          </a:p>
        </p:txBody>
      </p:sp>
    </p:spTree>
    <p:extLst>
      <p:ext uri="{BB962C8B-B14F-4D97-AF65-F5344CB8AC3E}">
        <p14:creationId xmlns:p14="http://schemas.microsoft.com/office/powerpoint/2010/main" val="30721329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66067E-4C64-1BE6-E4B1-699A16046E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C32224-57DA-2441-0923-66C871275E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27DC25-3706-54BF-F805-12184C8A900A}"/>
              </a:ext>
            </a:extLst>
          </p:cNvPr>
          <p:cNvSpPr>
            <a:spLocks noGrp="1"/>
          </p:cNvSpPr>
          <p:nvPr>
            <p:ph type="body" idx="1"/>
          </p:nvPr>
        </p:nvSpPr>
        <p:spPr/>
        <p:txBody>
          <a:bodyPr>
            <a:normAutofit/>
          </a:bodyPr>
          <a:lstStyle/>
          <a:p>
            <a:endParaRPr lang="tr-TR" noProof="0" dirty="0"/>
          </a:p>
        </p:txBody>
      </p:sp>
      <p:sp>
        <p:nvSpPr>
          <p:cNvPr id="4" name="Slide Number Placeholder 3">
            <a:extLst>
              <a:ext uri="{FF2B5EF4-FFF2-40B4-BE49-F238E27FC236}">
                <a16:creationId xmlns:a16="http://schemas.microsoft.com/office/drawing/2014/main" id="{47B18F09-6C8E-6955-D92A-C6E1E3A33EC5}"/>
              </a:ext>
            </a:extLst>
          </p:cNvPr>
          <p:cNvSpPr>
            <a:spLocks noGrp="1"/>
          </p:cNvSpPr>
          <p:nvPr>
            <p:ph type="sldNum" sz="quarter" idx="10"/>
          </p:nvPr>
        </p:nvSpPr>
        <p:spPr/>
        <p:txBody>
          <a:bodyPr/>
          <a:lstStyle/>
          <a:p>
            <a:fld id="{07B8B279-4079-43B3-8013-D8D81AB870A7}" type="slidenum">
              <a:rPr lang="en-US" smtClean="0"/>
              <a:pPr/>
              <a:t>18</a:t>
            </a:fld>
            <a:endParaRPr lang="en-US"/>
          </a:p>
        </p:txBody>
      </p:sp>
    </p:spTree>
    <p:extLst>
      <p:ext uri="{BB962C8B-B14F-4D97-AF65-F5344CB8AC3E}">
        <p14:creationId xmlns:p14="http://schemas.microsoft.com/office/powerpoint/2010/main" val="2509631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19</a:t>
            </a:fld>
            <a:endParaRPr lang="en-US"/>
          </a:p>
        </p:txBody>
      </p:sp>
    </p:spTree>
    <p:extLst>
      <p:ext uri="{BB962C8B-B14F-4D97-AF65-F5344CB8AC3E}">
        <p14:creationId xmlns:p14="http://schemas.microsoft.com/office/powerpoint/2010/main" val="2827661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2</a:t>
            </a:fld>
            <a:endParaRPr lang="en-US"/>
          </a:p>
        </p:txBody>
      </p:sp>
    </p:spTree>
    <p:extLst>
      <p:ext uri="{BB962C8B-B14F-4D97-AF65-F5344CB8AC3E}">
        <p14:creationId xmlns:p14="http://schemas.microsoft.com/office/powerpoint/2010/main" val="26192999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20</a:t>
            </a:fld>
            <a:endParaRPr lang="en-US"/>
          </a:p>
        </p:txBody>
      </p:sp>
    </p:spTree>
    <p:extLst>
      <p:ext uri="{BB962C8B-B14F-4D97-AF65-F5344CB8AC3E}">
        <p14:creationId xmlns:p14="http://schemas.microsoft.com/office/powerpoint/2010/main" val="1653285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910D23-1B7A-A47B-3BCA-8451638992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498D8A-1A16-6848-C726-C419BD871A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017769-FAFD-7180-64E2-98D458C9F59D}"/>
              </a:ext>
            </a:extLst>
          </p:cNvPr>
          <p:cNvSpPr>
            <a:spLocks noGrp="1"/>
          </p:cNvSpPr>
          <p:nvPr>
            <p:ph type="body" idx="1"/>
          </p:nvPr>
        </p:nvSpPr>
        <p:spPr/>
        <p:txBody>
          <a:bodyPr>
            <a:normAutofit/>
          </a:bodyPr>
          <a:lstStyle/>
          <a:p>
            <a:endParaRPr lang="tr-TR" noProof="0" dirty="0"/>
          </a:p>
        </p:txBody>
      </p:sp>
      <p:sp>
        <p:nvSpPr>
          <p:cNvPr id="4" name="Slide Number Placeholder 3">
            <a:extLst>
              <a:ext uri="{FF2B5EF4-FFF2-40B4-BE49-F238E27FC236}">
                <a16:creationId xmlns:a16="http://schemas.microsoft.com/office/drawing/2014/main" id="{AB425D91-E594-95DA-B914-34E3B1B2496D}"/>
              </a:ext>
            </a:extLst>
          </p:cNvPr>
          <p:cNvSpPr>
            <a:spLocks noGrp="1"/>
          </p:cNvSpPr>
          <p:nvPr>
            <p:ph type="sldNum" sz="quarter" idx="10"/>
          </p:nvPr>
        </p:nvSpPr>
        <p:spPr/>
        <p:txBody>
          <a:bodyPr/>
          <a:lstStyle/>
          <a:p>
            <a:fld id="{07B8B279-4079-43B3-8013-D8D81AB870A7}" type="slidenum">
              <a:rPr lang="en-US" smtClean="0"/>
              <a:pPr/>
              <a:t>3</a:t>
            </a:fld>
            <a:endParaRPr lang="en-US"/>
          </a:p>
        </p:txBody>
      </p:sp>
    </p:spTree>
    <p:extLst>
      <p:ext uri="{BB962C8B-B14F-4D97-AF65-F5344CB8AC3E}">
        <p14:creationId xmlns:p14="http://schemas.microsoft.com/office/powerpoint/2010/main" val="4075381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3EC84E-0917-11CD-3BCC-8AC541F8D6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5B9F15-8D83-0EE8-3515-00CD7E3C33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9365D1-4700-848A-B36D-5A803C754479}"/>
              </a:ext>
            </a:extLst>
          </p:cNvPr>
          <p:cNvSpPr>
            <a:spLocks noGrp="1"/>
          </p:cNvSpPr>
          <p:nvPr>
            <p:ph type="body" idx="1"/>
          </p:nvPr>
        </p:nvSpPr>
        <p:spPr/>
        <p:txBody>
          <a:bodyPr>
            <a:normAutofit/>
          </a:bodyPr>
          <a:lstStyle/>
          <a:p>
            <a:endParaRPr lang="tr-TR" noProof="0" dirty="0"/>
          </a:p>
        </p:txBody>
      </p:sp>
      <p:sp>
        <p:nvSpPr>
          <p:cNvPr id="4" name="Slide Number Placeholder 3">
            <a:extLst>
              <a:ext uri="{FF2B5EF4-FFF2-40B4-BE49-F238E27FC236}">
                <a16:creationId xmlns:a16="http://schemas.microsoft.com/office/drawing/2014/main" id="{3523E476-40B0-D89A-7B7D-13C71F8EDD2C}"/>
              </a:ext>
            </a:extLst>
          </p:cNvPr>
          <p:cNvSpPr>
            <a:spLocks noGrp="1"/>
          </p:cNvSpPr>
          <p:nvPr>
            <p:ph type="sldNum" sz="quarter" idx="10"/>
          </p:nvPr>
        </p:nvSpPr>
        <p:spPr/>
        <p:txBody>
          <a:bodyPr/>
          <a:lstStyle/>
          <a:p>
            <a:fld id="{07B8B279-4079-43B3-8013-D8D81AB870A7}" type="slidenum">
              <a:rPr lang="en-US" smtClean="0"/>
              <a:pPr/>
              <a:t>4</a:t>
            </a:fld>
            <a:endParaRPr lang="en-US"/>
          </a:p>
        </p:txBody>
      </p:sp>
    </p:spTree>
    <p:extLst>
      <p:ext uri="{BB962C8B-B14F-4D97-AF65-F5344CB8AC3E}">
        <p14:creationId xmlns:p14="http://schemas.microsoft.com/office/powerpoint/2010/main" val="2276540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1A27B4-A180-9170-9E5F-9A3F89B2CF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377585-4857-0377-EC6C-7C95B323F7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9FC2E4-215C-4286-DB02-95490FC28F8A}"/>
              </a:ext>
            </a:extLst>
          </p:cNvPr>
          <p:cNvSpPr>
            <a:spLocks noGrp="1"/>
          </p:cNvSpPr>
          <p:nvPr>
            <p:ph type="body" idx="1"/>
          </p:nvPr>
        </p:nvSpPr>
        <p:spPr/>
        <p:txBody>
          <a:bodyPr>
            <a:normAutofit/>
          </a:bodyPr>
          <a:lstStyle/>
          <a:p>
            <a:endParaRPr lang="tr-TR" noProof="0" dirty="0"/>
          </a:p>
        </p:txBody>
      </p:sp>
      <p:sp>
        <p:nvSpPr>
          <p:cNvPr id="4" name="Slide Number Placeholder 3">
            <a:extLst>
              <a:ext uri="{FF2B5EF4-FFF2-40B4-BE49-F238E27FC236}">
                <a16:creationId xmlns:a16="http://schemas.microsoft.com/office/drawing/2014/main" id="{0B7CFE5E-CF02-1A9F-1185-6205941899D8}"/>
              </a:ext>
            </a:extLst>
          </p:cNvPr>
          <p:cNvSpPr>
            <a:spLocks noGrp="1"/>
          </p:cNvSpPr>
          <p:nvPr>
            <p:ph type="sldNum" sz="quarter" idx="10"/>
          </p:nvPr>
        </p:nvSpPr>
        <p:spPr/>
        <p:txBody>
          <a:bodyPr/>
          <a:lstStyle/>
          <a:p>
            <a:fld id="{07B8B279-4079-43B3-8013-D8D81AB870A7}" type="slidenum">
              <a:rPr lang="en-US" smtClean="0"/>
              <a:pPr/>
              <a:t>5</a:t>
            </a:fld>
            <a:endParaRPr lang="en-US"/>
          </a:p>
        </p:txBody>
      </p:sp>
    </p:spTree>
    <p:extLst>
      <p:ext uri="{BB962C8B-B14F-4D97-AF65-F5344CB8AC3E}">
        <p14:creationId xmlns:p14="http://schemas.microsoft.com/office/powerpoint/2010/main" val="3091880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6</a:t>
            </a:fld>
            <a:endParaRPr lang="en-US"/>
          </a:p>
        </p:txBody>
      </p:sp>
    </p:spTree>
    <p:extLst>
      <p:ext uri="{BB962C8B-B14F-4D97-AF65-F5344CB8AC3E}">
        <p14:creationId xmlns:p14="http://schemas.microsoft.com/office/powerpoint/2010/main" val="1263548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7</a:t>
            </a:fld>
            <a:endParaRPr lang="en-US"/>
          </a:p>
        </p:txBody>
      </p:sp>
    </p:spTree>
    <p:extLst>
      <p:ext uri="{BB962C8B-B14F-4D97-AF65-F5344CB8AC3E}">
        <p14:creationId xmlns:p14="http://schemas.microsoft.com/office/powerpoint/2010/main" val="1332747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8</a:t>
            </a:fld>
            <a:endParaRPr lang="en-US"/>
          </a:p>
        </p:txBody>
      </p:sp>
    </p:spTree>
    <p:extLst>
      <p:ext uri="{BB962C8B-B14F-4D97-AF65-F5344CB8AC3E}">
        <p14:creationId xmlns:p14="http://schemas.microsoft.com/office/powerpoint/2010/main" val="3123870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9</a:t>
            </a:fld>
            <a:endParaRPr lang="en-US"/>
          </a:p>
        </p:txBody>
      </p:sp>
    </p:spTree>
    <p:extLst>
      <p:ext uri="{BB962C8B-B14F-4D97-AF65-F5344CB8AC3E}">
        <p14:creationId xmlns:p14="http://schemas.microsoft.com/office/powerpoint/2010/main" val="2598765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4" name="Rounded Rectangle 13"/>
          <p:cNvSpPr/>
          <p:nvPr/>
        </p:nvSpPr>
        <p:spPr>
          <a:xfrm>
            <a:off x="320045" y="6060478"/>
            <a:ext cx="8503920" cy="457200"/>
          </a:xfrm>
          <a:prstGeom prst="roundRect">
            <a:avLst>
              <a:gd name="adj" fmla="val 33334"/>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a:outerShdw blurRad="76200" dist="50800" dir="5400000" algn="tl">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2">
                  <a:shade val="48000"/>
                  <a:satMod val="150000"/>
                </a:schemeClr>
              </a:gs>
              <a:gs pos="55000">
                <a:schemeClr val="bg2">
                  <a:shade val="20000"/>
                  <a:satMod val="100000"/>
                </a:schemeClr>
              </a:gs>
              <a:gs pos="100000">
                <a:schemeClr val="bg2">
                  <a:shade val="5000"/>
                  <a:satMod val="100000"/>
                </a:schemeClr>
              </a:gs>
            </a:gsLst>
            <a:path path="circle">
              <a:fillToRect l="100000" t="400000" r="100000" b="100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5" name="Title 4"/>
          <p:cNvSpPr>
            <a:spLocks noGrp="1"/>
          </p:cNvSpPr>
          <p:nvPr>
            <p:ph type="ctrTitle"/>
          </p:nvPr>
        </p:nvSpPr>
        <p:spPr>
          <a:xfrm>
            <a:off x="722376" y="1855376"/>
            <a:ext cx="7772400" cy="1828800"/>
          </a:xfrm>
        </p:spPr>
        <p:txBody>
          <a:bodyPr lIns="45720" rIns="45720" bIns="45720"/>
          <a:lstStyle>
            <a:lvl1pPr algn="r">
              <a:defRPr sz="4500" b="1">
                <a:solidFill>
                  <a:schemeClr val="accent1">
                    <a:tint val="88000"/>
                    <a:satMod val="150000"/>
                  </a:schemeClr>
                </a:solidFill>
                <a:effectLst>
                  <a:outerShdw blurRad="15000" dist="13000" dir="5400000" algn="tl" rotWithShape="0">
                    <a:srgbClr val="000000">
                      <a:alpha val="40000"/>
                    </a:srgbClr>
                  </a:outerShdw>
                </a:effectLst>
              </a:defRPr>
            </a:lvl1pPr>
          </a:lstStyle>
          <a:p>
            <a:r>
              <a:rPr lang="tr-TR"/>
              <a:t>Asıl başlık stilini düzenlemek için tıklayın</a:t>
            </a:r>
            <a:endParaRPr lang="en-US" dirty="0"/>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tr-TR"/>
              <a:t>Asıl alt başlık stilini düzenlemek için tıklayın</a:t>
            </a:r>
            <a:endParaRPr lang="en-US" dirty="0"/>
          </a:p>
        </p:txBody>
      </p:sp>
      <p:sp>
        <p:nvSpPr>
          <p:cNvPr id="19" name="Date Placeholder 18"/>
          <p:cNvSpPr>
            <a:spLocks noGrp="1"/>
          </p:cNvSpPr>
          <p:nvPr>
            <p:ph type="dt" sz="half" idx="10"/>
          </p:nvPr>
        </p:nvSpPr>
        <p:spPr/>
        <p:txBody>
          <a:bodyPr/>
          <a:lstStyle/>
          <a:p>
            <a:fld id="{633EFA78-DE0E-433D-8CFA-D9FBF0D95DCD}" type="datetime1">
              <a:rPr lang="en-US" smtClean="0"/>
              <a:pPr/>
              <a:t>2/16/2025</a:t>
            </a:fld>
            <a:endParaRPr lang="en-US"/>
          </a:p>
        </p:txBody>
      </p:sp>
      <p:sp>
        <p:nvSpPr>
          <p:cNvPr id="8" name="Footer Placeholder 7"/>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E7F13AF2-DCC4-4842-96BC-1B9869901C3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502920" y="4992624"/>
            <a:ext cx="8183880" cy="105156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502920" y="530352"/>
            <a:ext cx="8183880" cy="418795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427F9C6-20A9-45D8-B666-D95AD1AA535F}" type="datetime1">
              <a:rPr lang="en-US" smtClean="0"/>
              <a:pPr/>
              <a:t>2/16/2025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C9E71F-78A0-4868-970E-5692D76DECF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sp>
        <p:nvSpPr>
          <p:cNvPr id="13" name="Rounded Rectangle 12"/>
          <p:cNvSpPr/>
          <p:nvPr/>
        </p:nvSpPr>
        <p:spPr>
          <a:xfrm>
            <a:off x="320045" y="6060478"/>
            <a:ext cx="8503920" cy="457200"/>
          </a:xfrm>
          <a:prstGeom prst="roundRect">
            <a:avLst>
              <a:gd name="adj" fmla="val 33334"/>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a:outerShdw blurRad="76200" dist="50800" dir="5400000" algn="tl">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2">
                  <a:shade val="48000"/>
                  <a:satMod val="150000"/>
                </a:schemeClr>
              </a:gs>
              <a:gs pos="55000">
                <a:schemeClr val="bg2">
                  <a:shade val="20000"/>
                  <a:satMod val="100000"/>
                </a:schemeClr>
              </a:gs>
              <a:gs pos="100000">
                <a:schemeClr val="bg2">
                  <a:shade val="5000"/>
                  <a:satMod val="100000"/>
                </a:schemeClr>
              </a:gs>
            </a:gsLst>
            <a:path path="circle">
              <a:fillToRect l="100000" t="350000" r="100000" b="100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468344" y="5610416"/>
            <a:ext cx="8183880" cy="420624"/>
          </a:xfrm>
        </p:spPr>
        <p:txBody>
          <a:bodyPr lIns="118872" tIns="0" anchor="t"/>
          <a:lstStyle>
            <a:lvl1pPr marR="36576" algn="l">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E9EB45F-50E8-4AF1-920B-265FC35EA31A}" type="datetime1">
              <a:rPr lang="en-US" smtClean="0"/>
              <a:pPr/>
              <a:t>2/16/2025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C9E71F-78A0-4868-970E-5692D76DECF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C969D76A-2E51-4D2B-9AFF-70F7EB3C2C68}" type="datetime1">
              <a:rPr lang="en-US" smtClean="0"/>
              <a:pPr/>
              <a:t>2/16/2025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C9E71F-78A0-4868-970E-5692D76DECF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502920" y="4990624"/>
            <a:ext cx="8183880" cy="1051560"/>
          </a:xfrm>
        </p:spPr>
        <p:txBody>
          <a:bodyPr anchor="b"/>
          <a:lstStyle>
            <a:lvl1pPr>
              <a:defRPr b="1"/>
            </a:lvl1pPr>
          </a:lstStyle>
          <a:p>
            <a:r>
              <a:rPr lang="tr-TR"/>
              <a:t>Asıl başlık stilini düzenlemek için tıklayın</a:t>
            </a:r>
            <a:endParaRPr lang="en-US" dirty="0"/>
          </a:p>
        </p:txBody>
      </p:sp>
      <p:sp>
        <p:nvSpPr>
          <p:cNvPr id="3" name="Text Placeholder 2"/>
          <p:cNvSpPr>
            <a:spLocks noGrp="1"/>
          </p:cNvSpPr>
          <p:nvPr>
            <p:ph type="body" idx="1"/>
          </p:nvPr>
        </p:nvSpPr>
        <p:spPr>
          <a:xfrm>
            <a:off x="607224" y="579438"/>
            <a:ext cx="3931920" cy="639762"/>
          </a:xfrm>
        </p:spPr>
        <p:txBody>
          <a:bodyPr lIns="146304" anchor="ctr"/>
          <a:lstStyle>
            <a:lvl1pPr algn="l">
              <a:buNone/>
              <a:defRPr sz="2400" b="0">
                <a:solidFill>
                  <a:srgbClr val="FFFFFF"/>
                </a:solidFill>
              </a:defRPr>
            </a:lvl1pPr>
            <a:lvl2pPr>
              <a:buNone/>
              <a:defRPr sz="2000" b="1"/>
            </a:lvl2pPr>
            <a:lvl3pPr>
              <a:buNone/>
              <a:defRPr sz="1800" b="1"/>
            </a:lvl3pPr>
            <a:lvl4pPr>
              <a:buNone/>
              <a:defRPr sz="1600" b="1"/>
            </a:lvl4pPr>
            <a:lvl5pPr>
              <a:buNone/>
              <a:defRPr sz="1600" b="1"/>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4652169" y="579438"/>
            <a:ext cx="3931920" cy="639762"/>
          </a:xfrm>
        </p:spPr>
        <p:txBody>
          <a:bodyPr lIns="137160" anchor="ctr"/>
          <a:lstStyle>
            <a:lvl1pPr algn="l">
              <a:buNone/>
              <a:defRPr sz="2400" b="0">
                <a:solidFill>
                  <a:srgbClr val="FFFFFF"/>
                </a:solidFill>
              </a:defRPr>
            </a:lvl1pPr>
            <a:lvl2pPr>
              <a:buNone/>
              <a:defRPr sz="2000" b="1"/>
            </a:lvl2pPr>
            <a:lvl3pPr>
              <a:buNone/>
              <a:defRPr sz="1800" b="1"/>
            </a:lvl3pPr>
            <a:lvl4pPr>
              <a:buNone/>
              <a:defRPr sz="1600" b="1"/>
            </a:lvl4pPr>
            <a:lvl5pPr>
              <a:buNone/>
              <a:defRPr sz="1600" b="1"/>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Content Placeholder 4"/>
          <p:cNvSpPr>
            <a:spLocks noGrp="1"/>
          </p:cNvSpPr>
          <p:nvPr>
            <p:ph sz="quarter" idx="3"/>
          </p:nvPr>
        </p:nvSpPr>
        <p:spPr>
          <a:xfrm>
            <a:off x="607224" y="1371600"/>
            <a:ext cx="3931920" cy="3566160"/>
          </a:xfrm>
        </p:spPr>
        <p:txBody>
          <a:bodyPr anchor="t"/>
          <a:lstStyle>
            <a:lvl1pPr algn="l">
              <a:defRPr sz="2400"/>
            </a:lvl1pPr>
            <a:lvl2pPr algn="l">
              <a:defRPr sz="2000"/>
            </a:lvl2pPr>
            <a:lvl3pPr algn="l">
              <a:defRPr sz="1800"/>
            </a:lvl3pPr>
            <a:lvl4pPr algn="l">
              <a:defRPr sz="1600"/>
            </a:lvl4pPr>
            <a:lvl5pPr algn="l">
              <a:defRPr sz="16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6" name="Content Placeholder 5"/>
          <p:cNvSpPr>
            <a:spLocks noGrp="1"/>
          </p:cNvSpPr>
          <p:nvPr>
            <p:ph sz="quarter" idx="4"/>
          </p:nvPr>
        </p:nvSpPr>
        <p:spPr>
          <a:xfrm>
            <a:off x="4652169" y="1371600"/>
            <a:ext cx="3931920" cy="3566160"/>
          </a:xfrm>
        </p:spPr>
        <p:txBody>
          <a:bodyPr anchor="t"/>
          <a:lstStyle>
            <a:lvl1pPr algn="l">
              <a:defRPr sz="2400"/>
            </a:lvl1pPr>
            <a:lvl2pPr algn="l">
              <a:defRPr sz="2000"/>
            </a:lvl2pPr>
            <a:lvl3pPr algn="l">
              <a:defRPr sz="1800"/>
            </a:lvl3pPr>
            <a:lvl4pPr algn="l">
              <a:defRPr sz="1600"/>
            </a:lvl4pPr>
            <a:lvl5pPr algn="l">
              <a:defRPr sz="16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Date Placeholder 6"/>
          <p:cNvSpPr>
            <a:spLocks noGrp="1"/>
          </p:cNvSpPr>
          <p:nvPr>
            <p:ph type="dt" sz="half" idx="10"/>
          </p:nvPr>
        </p:nvSpPr>
        <p:spPr/>
        <p:txBody>
          <a:bodyPr/>
          <a:lstStyle/>
          <a:p>
            <a:fld id="{BDB85F57-6490-4460-90DC-FC5EE5C36A66}" type="datetime1">
              <a:rPr lang="en-US" smtClean="0"/>
              <a:pPr/>
              <a:t>2/16/2025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C9E71F-78A0-4868-970E-5692D76DECF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5AFB2161-9FCA-498A-A51E-7B90071250E8}" type="datetime1">
              <a:rPr lang="en-US" smtClean="0"/>
              <a:pPr/>
              <a:t>2/16/2025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C9E71F-78A0-4868-970E-5692D76DECF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10" name="Rounded Rectangle 9"/>
          <p:cNvSpPr/>
          <p:nvPr/>
        </p:nvSpPr>
        <p:spPr>
          <a:xfrm>
            <a:off x="320045" y="6060478"/>
            <a:ext cx="8503920" cy="457200"/>
          </a:xfrm>
          <a:prstGeom prst="roundRect">
            <a:avLst>
              <a:gd name="adj" fmla="val 33334"/>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a:outerShdw blurRad="76200" dist="50800" dir="5400000" algn="tl">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ounded Rectangle 10"/>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Date Placeholder 1"/>
          <p:cNvSpPr>
            <a:spLocks noGrp="1"/>
          </p:cNvSpPr>
          <p:nvPr>
            <p:ph type="dt" sz="half" idx="10"/>
          </p:nvPr>
        </p:nvSpPr>
        <p:spPr/>
        <p:txBody>
          <a:bodyPr/>
          <a:lstStyle/>
          <a:p>
            <a:fld id="{9F5395AF-258B-4502-92DF-E211AA281B41}" type="datetime1">
              <a:rPr lang="en-US" smtClean="0"/>
              <a:pPr/>
              <a:t>2/16/2025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C9E71F-78A0-4868-970E-5692D76DECF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5538847" y="1447800"/>
            <a:ext cx="2971800" cy="4389120"/>
          </a:xfrm>
        </p:spPr>
        <p:txBody>
          <a:bodyPr lIns="91440"/>
          <a:lstStyle>
            <a:lvl1pPr marL="18288" marR="18288" indent="0">
              <a:spcBef>
                <a:spcPts val="0"/>
              </a:spcBef>
              <a:buNone/>
              <a:defRPr sz="1400">
                <a:solidFill>
                  <a:srgbClr val="FFFFFF"/>
                </a:solidFill>
              </a:defRPr>
            </a:lvl1pPr>
            <a:lvl2pPr>
              <a:buNone/>
              <a:defRPr sz="1200"/>
            </a:lvl2pPr>
            <a:lvl3pPr>
              <a:buNone/>
              <a:defRPr sz="1000"/>
            </a:lvl3pPr>
            <a:lvl4pPr>
              <a:buNone/>
              <a:defRPr sz="900"/>
            </a:lvl4pPr>
            <a:lvl5pPr>
              <a:buNone/>
              <a:defRPr sz="9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33400" y="1447800"/>
            <a:ext cx="4937760" cy="4389120"/>
          </a:xfrm>
        </p:spPr>
        <p:txBody>
          <a:bodyPr/>
          <a:lstStyle>
            <a:lvl1pPr>
              <a:defRPr sz="2800">
                <a:solidFill>
                  <a:srgbClr val="FFFFFF"/>
                </a:solidFill>
              </a:defRPr>
            </a:lvl1pPr>
            <a:lvl2pPr>
              <a:defRPr sz="2600">
                <a:solidFill>
                  <a:srgbClr val="FFFFFF"/>
                </a:solidFill>
              </a:defRPr>
            </a:lvl2pPr>
            <a:lvl3pPr>
              <a:defRPr sz="2400">
                <a:solidFill>
                  <a:srgbClr val="FFFFFF"/>
                </a:solidFill>
              </a:defRPr>
            </a:lvl3pPr>
            <a:lvl4pPr>
              <a:defRPr sz="2000">
                <a:solidFill>
                  <a:srgbClr val="FFFFFF"/>
                </a:solidFill>
              </a:defRPr>
            </a:lvl4pPr>
            <a:lvl5pPr>
              <a:defRPr sz="2000">
                <a:solidFill>
                  <a:srgbClr val="FFFFFF"/>
                </a:solidFill>
              </a:defRPr>
            </a:lvl5pPr>
            <a:lvl6pPr>
              <a:buNone/>
              <a:defRPr/>
            </a:lvl6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378FFA21-88D5-4090-AE34-A717F3009131}" type="datetime1">
              <a:rPr lang="en-US" smtClean="0"/>
              <a:pPr/>
              <a:t>2/16/2025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C9E71F-78A0-4868-970E-5692D76DECF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4" name="Rounded Rectangle 13"/>
          <p:cNvSpPr/>
          <p:nvPr/>
        </p:nvSpPr>
        <p:spPr>
          <a:xfrm>
            <a:off x="320045" y="6060478"/>
            <a:ext cx="8503920" cy="457200"/>
          </a:xfrm>
          <a:prstGeom prst="roundRect">
            <a:avLst>
              <a:gd name="adj" fmla="val 33334"/>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a:outerShdw blurRad="76200" dist="50800" dir="5400000" algn="tl">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ounded Rectangle 10"/>
          <p:cNvSpPr/>
          <p:nvPr/>
        </p:nvSpPr>
        <p:spPr>
          <a:xfrm>
            <a:off x="6400800" y="434162"/>
            <a:ext cx="2324605" cy="4341329"/>
          </a:xfrm>
          <a:prstGeom prst="roundRect">
            <a:avLst>
              <a:gd name="adj" fmla="val 2127"/>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6462712" y="533400"/>
            <a:ext cx="2240280" cy="4211480"/>
          </a:xfrm>
        </p:spPr>
        <p:txBody>
          <a:bodyPr lIns="91440"/>
          <a:lstStyle>
            <a:lvl1pPr marL="45720" indent="0" algn="l">
              <a:spcBef>
                <a:spcPts val="0"/>
              </a:spcBef>
              <a:buNone/>
              <a:defRPr sz="1400"/>
            </a:lvl1pPr>
            <a:lvl2pPr>
              <a:defRPr sz="1200"/>
            </a:lvl2pPr>
            <a:lvl3pPr>
              <a:defRPr sz="1000"/>
            </a:lvl3pPr>
            <a:lvl4pPr>
              <a:defRPr sz="900"/>
            </a:lvl4pPr>
            <a:lvl5pPr>
              <a:defRPr sz="9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25A654AA-2757-4A51-86CD-6D20456BDD0A}" type="datetime1">
              <a:rPr lang="en-US" smtClean="0"/>
              <a:pPr/>
              <a:t>2/16/2025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C9E71F-78A0-4868-970E-5692D76DECFE}" type="slidenum">
              <a:rPr lang="en-US" smtClean="0"/>
              <a:pPr/>
              <a:t>‹#›</a:t>
            </a:fld>
            <a:endParaRPr lang="en-US"/>
          </a:p>
        </p:txBody>
      </p:sp>
      <p:sp>
        <p:nvSpPr>
          <p:cNvPr id="3" name="Picture Placeholder 2"/>
          <p:cNvSpPr>
            <a:spLocks noGrp="1"/>
          </p:cNvSpPr>
          <p:nvPr>
            <p:ph type="pic" idx="1"/>
          </p:nvPr>
        </p:nvSpPr>
        <p:spPr>
          <a:xfrm>
            <a:off x="421480" y="435768"/>
            <a:ext cx="5989320" cy="4343400"/>
          </a:xfrm>
          <a:prstGeom prst="rect">
            <a:avLst/>
          </a:prstGeom>
          <a:solidFill>
            <a:schemeClr val="bg2">
              <a:shade val="10000"/>
            </a:schemeClr>
          </a:solidFill>
        </p:spPr>
        <p:txBody>
          <a:bodyPr/>
          <a:lstStyle>
            <a:lvl1pPr>
              <a:buNone/>
              <a:defRPr sz="3200"/>
            </a:lvl1pPr>
          </a:lstStyle>
          <a:p>
            <a:r>
              <a:rPr lang="tr-TR"/>
              <a:t>Resim eklemek için simgeye tıklayın</a:t>
            </a:r>
            <a:endParaRPr lang="en-US" dirty="0"/>
          </a:p>
        </p:txBody>
      </p:sp>
      <p:sp>
        <p:nvSpPr>
          <p:cNvPr id="9" name="Rectangle 8"/>
          <p:cNvSpPr/>
          <p:nvPr/>
        </p:nvSpPr>
        <p:spPr>
          <a:xfrm>
            <a:off x="6411357" y="386861"/>
            <a:ext cx="36576" cy="4443984"/>
          </a:xfrm>
          <a:prstGeom prst="rect">
            <a:avLst/>
          </a:prstGeom>
          <a:solidFill>
            <a:srgbClr val="FFFFFF"/>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27432" algn="l"/>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ounded Rectangle 9"/>
          <p:cNvSpPr/>
          <p:nvPr/>
        </p:nvSpPr>
        <p:spPr>
          <a:xfrm>
            <a:off x="320045" y="6060478"/>
            <a:ext cx="8503920" cy="457200"/>
          </a:xfrm>
          <a:prstGeom prst="roundRect">
            <a:avLst>
              <a:gd name="adj" fmla="val 33334"/>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a:outerShdw blurRad="76200" dist="50800" dir="5400000" algn="tl">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2">
                  <a:shade val="48000"/>
                  <a:satMod val="150000"/>
                </a:schemeClr>
              </a:gs>
              <a:gs pos="55000">
                <a:schemeClr val="bg2">
                  <a:shade val="20000"/>
                  <a:satMod val="100000"/>
                </a:schemeClr>
              </a:gs>
              <a:gs pos="100000">
                <a:schemeClr val="bg2">
                  <a:shade val="5000"/>
                  <a:satMod val="100000"/>
                </a:schemeClr>
              </a:gs>
            </a:gsLst>
            <a:path path="circle">
              <a:fillToRect l="100000" t="350000" r="100000" b="100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3" name="Title Placeholder 12"/>
          <p:cNvSpPr>
            <a:spLocks noGrp="1"/>
          </p:cNvSpPr>
          <p:nvPr>
            <p:ph type="title"/>
          </p:nvPr>
        </p:nvSpPr>
        <p:spPr>
          <a:xfrm>
            <a:off x="502920" y="4992624"/>
            <a:ext cx="8183880" cy="1051560"/>
          </a:xfrm>
          <a:prstGeom prst="rect">
            <a:avLst/>
          </a:prstGeom>
        </p:spPr>
        <p:txBody>
          <a:bodyPr vert="horz" anchor="b">
            <a:normAutofit/>
          </a:bodyPr>
          <a:lstStyle/>
          <a:p>
            <a:r>
              <a:rPr lang="tr-TR"/>
              <a:t>Asıl başlık stilini düzenlemek için tıklayın</a:t>
            </a:r>
            <a:endParaRPr lang="en-US" dirty="0"/>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a:defRPr sz="1000">
                <a:solidFill>
                  <a:schemeClr val="bg2">
                    <a:shade val="50000"/>
                  </a:schemeClr>
                </a:solidFill>
              </a:defRPr>
            </a:lvl1pPr>
          </a:lstStyle>
          <a:p>
            <a:pPr algn="r"/>
            <a:fld id="{1BC102A9-C1B1-4354-89E4-F43472216A4F}" type="datetime1">
              <a:rPr lang="en-US" smtClean="0"/>
              <a:pPr algn="r"/>
              <a:t>2/16/2025</a:t>
            </a:fld>
            <a:endParaRPr lang="en-US" sz="1000" dirty="0">
              <a:solidFill>
                <a:schemeClr val="bg2">
                  <a:shade val="50000"/>
                </a:schemeClr>
              </a:solidFill>
            </a:endParaRPr>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a:defRPr sz="1000">
                <a:solidFill>
                  <a:schemeClr val="bg2">
                    <a:shade val="50000"/>
                  </a:schemeClr>
                </a:solidFill>
              </a:defRPr>
            </a:lvl1pPr>
          </a:lstStyle>
          <a:p>
            <a:pPr algn="l"/>
            <a:endParaRPr lang="en-US" sz="1000" dirty="0">
              <a:solidFill>
                <a:schemeClr val="bg2">
                  <a:shade val="50000"/>
                </a:schemeClr>
              </a:solidFill>
            </a:endParaRPr>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a:defRPr sz="1000">
                <a:solidFill>
                  <a:schemeClr val="bg2">
                    <a:shade val="50000"/>
                  </a:schemeClr>
                </a:solidFill>
              </a:defRPr>
            </a:lvl1pPr>
          </a:lstStyle>
          <a:p>
            <a:fld id="{E7F13AF2-DCC4-4842-96BC-1B9869901C37}" type="slidenum">
              <a:rPr lang="en-US" sz="1000" smtClean="0">
                <a:solidFill>
                  <a:schemeClr val="bg2">
                    <a:shade val="50000"/>
                  </a:schemeClr>
                </a:solidFill>
              </a:rPr>
              <a:pPr/>
              <a:t>‹#›</a:t>
            </a:fld>
            <a:endParaRPr lang="en-US" sz="1000">
              <a:solidFill>
                <a:schemeClr val="bg2">
                  <a:shade val="50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sz="3600" b="1" kern="1200">
          <a:solidFill>
            <a:schemeClr val="accent1">
              <a:tint val="88000"/>
              <a:satMod val="150000"/>
            </a:schemeClr>
          </a:solidFill>
          <a:effectLst>
            <a:outerShdw blurRad="12700" dist="12700" dir="5400000" algn="tl" rotWithShape="0">
              <a:srgbClr val="000000">
                <a:alpha val="40000"/>
              </a:srgbClr>
            </a:outerShdw>
          </a:effectLst>
          <a:latin typeface="+mj-lt"/>
          <a:ea typeface="+mj-ea"/>
          <a:cs typeface="+mj-cs"/>
        </a:defRPr>
      </a:lvl1pPr>
    </p:titleStyle>
    <p:bodyStyle>
      <a:lvl1pPr marL="265176" indent="-265176" algn="l" rtl="0" eaLnBrk="1" latinLnBrk="0" hangingPunct="1">
        <a:spcBef>
          <a:spcPts val="250"/>
        </a:spcBef>
        <a:buClr>
          <a:schemeClr val="accent1"/>
        </a:buClr>
        <a:buSzPct val="80000"/>
        <a:buFont typeface="Wingdings 2"/>
        <a:buChar char=""/>
        <a:defRPr sz="2800" kern="1200">
          <a:solidFill>
            <a:srgbClr val="FFFFFF"/>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sz="2400" kern="1200">
          <a:solidFill>
            <a:srgbClr val="FFFFFF"/>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sz="2200" kern="1200">
          <a:solidFill>
            <a:srgbClr val="FFFFFF"/>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sz="1900" kern="1200">
          <a:solidFill>
            <a:srgbClr val="FFFFFF"/>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sz="1800" kern="1200">
          <a:solidFill>
            <a:srgbClr val="FFFFFF"/>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sz="1700" kern="1200" baseline="0">
          <a:solidFill>
            <a:srgbClr val="FFFFFF"/>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sz="1500" kern="1200">
          <a:solidFill>
            <a:srgbClr val="FFFFFF"/>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sz="1500" kern="1200" baseline="0">
          <a:solidFill>
            <a:srgbClr val="FFFFFF"/>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sz="1500" kern="1200">
          <a:solidFill>
            <a:srgbClr val="FFFFFF"/>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722376" y="1124744"/>
            <a:ext cx="7772400" cy="2160240"/>
          </a:xfrm>
        </p:spPr>
        <p:txBody>
          <a:bodyPr>
            <a:noAutofit/>
          </a:bodyPr>
          <a:lstStyle/>
          <a:p>
            <a:r>
              <a:rPr lang="tr-TR" sz="4800" dirty="0"/>
              <a:t>Alım-Satım Sözleşmesi (</a:t>
            </a:r>
            <a:r>
              <a:rPr lang="tr-TR" sz="4800" dirty="0" err="1"/>
              <a:t>Emptio</a:t>
            </a:r>
            <a:r>
              <a:rPr lang="tr-TR" sz="4800" dirty="0"/>
              <a:t> </a:t>
            </a:r>
            <a:r>
              <a:rPr lang="tr-TR" sz="4800" dirty="0" err="1"/>
              <a:t>Venditio</a:t>
            </a:r>
            <a:r>
              <a:rPr lang="tr-TR" sz="4800" dirty="0"/>
              <a:t>)</a:t>
            </a:r>
          </a:p>
        </p:txBody>
      </p:sp>
      <p:sp>
        <p:nvSpPr>
          <p:cNvPr id="3" name="Rectangle 2"/>
          <p:cNvSpPr>
            <a:spLocks noGrp="1"/>
          </p:cNvSpPr>
          <p:nvPr>
            <p:ph type="subTitle" idx="1"/>
          </p:nvPr>
        </p:nvSpPr>
        <p:spPr>
          <a:xfrm>
            <a:off x="722376" y="3685032"/>
            <a:ext cx="7954080" cy="896096"/>
          </a:xfrm>
        </p:spPr>
        <p:txBody>
          <a:bodyPr>
            <a:normAutofit/>
          </a:bodyPr>
          <a:lstStyle/>
          <a:p>
            <a:pPr algn="ctr"/>
            <a:r>
              <a:rPr lang="tr-TR" sz="3600" dirty="0"/>
              <a:t>II </a:t>
            </a:r>
          </a:p>
        </p:txBody>
      </p:sp>
    </p:spTree>
    <p:extLst>
      <p:ext uri="{BB962C8B-B14F-4D97-AF65-F5344CB8AC3E}">
        <p14:creationId xmlns:p14="http://schemas.microsoft.com/office/powerpoint/2010/main" val="673186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F9A74E-3E60-E0C1-2A1B-BEA8887D2DE2}"/>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37896885-86EE-92A3-ED65-B7A771F6CA9B}"/>
              </a:ext>
            </a:extLst>
          </p:cNvPr>
          <p:cNvSpPr>
            <a:spLocks noGrp="1"/>
          </p:cNvSpPr>
          <p:nvPr>
            <p:ph type="title"/>
          </p:nvPr>
        </p:nvSpPr>
        <p:spPr>
          <a:xfrm>
            <a:off x="503238" y="5111209"/>
            <a:ext cx="8137524" cy="766064"/>
          </a:xfrm>
        </p:spPr>
        <p:txBody>
          <a:bodyPr anchor="b">
            <a:noAutofit/>
          </a:bodyPr>
          <a:lstStyle/>
          <a:p>
            <a:pPr marL="0" indent="0">
              <a:buNone/>
            </a:pPr>
            <a:r>
              <a:rPr lang="tr-TR" sz="2800" dirty="0">
                <a:solidFill>
                  <a:schemeClr val="accent1">
                    <a:lumMod val="20000"/>
                    <a:lumOff val="80000"/>
                  </a:schemeClr>
                </a:solidFill>
              </a:rPr>
              <a:t>Kısmi Zapta İlişkin Metin</a:t>
            </a:r>
            <a:endParaRPr lang="en-US" sz="2800" dirty="0">
              <a:solidFill>
                <a:schemeClr val="accent1">
                  <a:lumMod val="20000"/>
                  <a:lumOff val="80000"/>
                </a:schemeClr>
              </a:solidFill>
            </a:endParaRPr>
          </a:p>
        </p:txBody>
      </p:sp>
      <p:sp>
        <p:nvSpPr>
          <p:cNvPr id="9" name="Content Placeholder 2">
            <a:extLst>
              <a:ext uri="{FF2B5EF4-FFF2-40B4-BE49-F238E27FC236}">
                <a16:creationId xmlns:a16="http://schemas.microsoft.com/office/drawing/2014/main" id="{1A609F9A-8D2D-18C8-EDA6-E930E6F42F62}"/>
              </a:ext>
            </a:extLst>
          </p:cNvPr>
          <p:cNvSpPr>
            <a:spLocks noGrp="1"/>
          </p:cNvSpPr>
          <p:nvPr>
            <p:ph sz="half" idx="1"/>
          </p:nvPr>
        </p:nvSpPr>
        <p:spPr>
          <a:xfrm>
            <a:off x="-3579601" y="3930194"/>
            <a:ext cx="6766644" cy="86543"/>
          </a:xfrm>
        </p:spPr>
        <p:txBody>
          <a:bodyPr>
            <a:normAutofit fontScale="25000" lnSpcReduction="20000"/>
          </a:bodyPr>
          <a:lstStyle/>
          <a:p>
            <a:pPr marL="0" indent="0" algn="ctr">
              <a:buNone/>
            </a:pPr>
            <a:endParaRPr lang="tr-TR" dirty="0"/>
          </a:p>
          <a:p>
            <a:pPr marL="0" indent="0" algn="ctr">
              <a:buNone/>
            </a:pPr>
            <a:endParaRPr lang="tr-TR" dirty="0"/>
          </a:p>
          <a:p>
            <a:pPr marL="0" indent="0" algn="ctr">
              <a:buNone/>
            </a:pPr>
            <a:endParaRPr lang="tr-TR" dirty="0"/>
          </a:p>
        </p:txBody>
      </p:sp>
      <p:graphicFrame>
        <p:nvGraphicFramePr>
          <p:cNvPr id="5" name="Rectangle 2">
            <a:extLst>
              <a:ext uri="{FF2B5EF4-FFF2-40B4-BE49-F238E27FC236}">
                <a16:creationId xmlns:a16="http://schemas.microsoft.com/office/drawing/2014/main" id="{AF4C0340-3B03-52FD-FEE4-307F91E8D544}"/>
              </a:ext>
            </a:extLst>
          </p:cNvPr>
          <p:cNvGraphicFramePr>
            <a:graphicFrameLocks noGrp="1"/>
          </p:cNvGraphicFramePr>
          <p:nvPr>
            <p:ph sz="half" idx="2"/>
          </p:nvPr>
        </p:nvGraphicFramePr>
        <p:xfrm>
          <a:off x="4932040" y="836712"/>
          <a:ext cx="3384376" cy="41879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a:extLst>
              <a:ext uri="{FF2B5EF4-FFF2-40B4-BE49-F238E27FC236}">
                <a16:creationId xmlns:a16="http://schemas.microsoft.com/office/drawing/2014/main" id="{DD66FB5B-2E78-3417-CD61-5C0364D8271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p:blipFill>
        <p:spPr bwMode="auto">
          <a:xfrm>
            <a:off x="683568" y="635546"/>
            <a:ext cx="3888432" cy="4389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324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95536" y="5373216"/>
            <a:ext cx="8352928" cy="576064"/>
          </a:xfrm>
          <a:solidFill>
            <a:schemeClr val="accent3">
              <a:lumMod val="75000"/>
            </a:schemeClr>
          </a:solidFill>
          <a:ln>
            <a:solidFill>
              <a:schemeClr val="accent1"/>
            </a:solidFill>
          </a:ln>
        </p:spPr>
        <p:txBody>
          <a:bodyPr>
            <a:noAutofit/>
          </a:bodyPr>
          <a:lstStyle/>
          <a:p>
            <a:pPr marL="0" indent="0">
              <a:lnSpc>
                <a:spcPct val="110000"/>
              </a:lnSpc>
              <a:buNone/>
            </a:pPr>
            <a:r>
              <a:rPr lang="tr-TR" sz="2600" b="1" dirty="0">
                <a:solidFill>
                  <a:schemeClr val="bg1"/>
                </a:solidFill>
                <a:effectLst/>
                <a:ea typeface="Times New Roman" panose="02020603050405020304" pitchFamily="18" charset="0"/>
              </a:rPr>
              <a:t>Ayıp Kavramı</a:t>
            </a:r>
          </a:p>
        </p:txBody>
      </p:sp>
      <p:sp>
        <p:nvSpPr>
          <p:cNvPr id="3" name="Rectangle 2"/>
          <p:cNvSpPr>
            <a:spLocks noGrp="1"/>
          </p:cNvSpPr>
          <p:nvPr>
            <p:ph idx="1"/>
          </p:nvPr>
        </p:nvSpPr>
        <p:spPr>
          <a:xfrm>
            <a:off x="467544" y="476672"/>
            <a:ext cx="8280920" cy="4896544"/>
          </a:xfrm>
          <a:solidFill>
            <a:schemeClr val="tx2">
              <a:lumMod val="10000"/>
              <a:lumOff val="90000"/>
            </a:schemeClr>
          </a:solidFill>
        </p:spPr>
        <p:txBody>
          <a:bodyPr>
            <a:noAutofit/>
          </a:bodyPr>
          <a:lstStyle/>
          <a:p>
            <a:pPr algn="just">
              <a:spcBef>
                <a:spcPts val="0"/>
              </a:spcBef>
              <a:buFont typeface="Wingdings" panose="05000000000000000000" pitchFamily="2" charset="2"/>
              <a:buChar char="Ø"/>
            </a:pPr>
            <a:r>
              <a:rPr lang="tr-TR" sz="2400" dirty="0">
                <a:solidFill>
                  <a:schemeClr val="tx2"/>
                </a:solidFill>
                <a:effectLst/>
                <a:ea typeface="Times New Roman" panose="02020603050405020304" pitchFamily="18" charset="0"/>
              </a:rPr>
              <a:t>Satış sözleşmesine konu olan malın satıcının belirttiği, bildirdiği </a:t>
            </a:r>
            <a:r>
              <a:rPr lang="tr-TR" sz="2400" b="1" dirty="0">
                <a:solidFill>
                  <a:schemeClr val="accent2"/>
                </a:solidFill>
                <a:effectLst/>
                <a:ea typeface="Times New Roman" panose="02020603050405020304" pitchFamily="18" charset="0"/>
              </a:rPr>
              <a:t>nitelikleri taşımaması</a:t>
            </a:r>
          </a:p>
          <a:p>
            <a:pPr algn="just">
              <a:spcBef>
                <a:spcPts val="0"/>
              </a:spcBef>
              <a:buFont typeface="Wingdings" panose="05000000000000000000" pitchFamily="2" charset="2"/>
              <a:buChar char="Ø"/>
            </a:pPr>
            <a:r>
              <a:rPr lang="tr-TR" sz="2400" dirty="0">
                <a:solidFill>
                  <a:schemeClr val="tx2"/>
                </a:solidFill>
                <a:ea typeface="Times New Roman" panose="02020603050405020304" pitchFamily="18" charset="0"/>
              </a:rPr>
              <a:t>Y</a:t>
            </a:r>
            <a:r>
              <a:rPr lang="tr-TR" sz="2400" dirty="0">
                <a:solidFill>
                  <a:schemeClr val="tx2"/>
                </a:solidFill>
                <a:effectLst/>
                <a:ea typeface="Times New Roman" panose="02020603050405020304" pitchFamily="18" charset="0"/>
              </a:rPr>
              <a:t>a da satılanın değerini veya sözleşme gereği ondan beklenen </a:t>
            </a:r>
            <a:r>
              <a:rPr lang="tr-TR" sz="2400" dirty="0">
                <a:solidFill>
                  <a:schemeClr val="tx1"/>
                </a:solidFill>
                <a:effectLst/>
                <a:ea typeface="Times New Roman" panose="02020603050405020304" pitchFamily="18" charset="0"/>
              </a:rPr>
              <a:t>yararları azaltan </a:t>
            </a:r>
            <a:r>
              <a:rPr lang="tr-TR" sz="2400" dirty="0">
                <a:solidFill>
                  <a:schemeClr val="tx2"/>
                </a:solidFill>
                <a:effectLst/>
                <a:ea typeface="Times New Roman" panose="02020603050405020304" pitchFamily="18" charset="0"/>
              </a:rPr>
              <a:t>yahut ortadan kaldıran nitelikte </a:t>
            </a:r>
            <a:r>
              <a:rPr lang="tr-TR" sz="2400" b="1" dirty="0">
                <a:solidFill>
                  <a:schemeClr val="accent2"/>
                </a:solidFill>
                <a:effectLst/>
                <a:ea typeface="Times New Roman" panose="02020603050405020304" pitchFamily="18" charset="0"/>
              </a:rPr>
              <a:t>eksikliklerinin bulunması </a:t>
            </a:r>
          </a:p>
          <a:p>
            <a:pPr algn="just">
              <a:spcBef>
                <a:spcPts val="0"/>
              </a:spcBef>
            </a:pPr>
            <a:endParaRPr lang="tr-TR" sz="2400" dirty="0">
              <a:solidFill>
                <a:schemeClr val="tx2"/>
              </a:solidFill>
              <a:effectLst/>
              <a:ea typeface="Times New Roman" panose="02020603050405020304" pitchFamily="18" charset="0"/>
            </a:endParaRPr>
          </a:p>
          <a:p>
            <a:pPr algn="just">
              <a:spcBef>
                <a:spcPts val="0"/>
              </a:spcBef>
              <a:buFont typeface="Wingdings" panose="05000000000000000000" pitchFamily="2" charset="2"/>
              <a:buChar char="v"/>
            </a:pPr>
            <a:r>
              <a:rPr lang="tr-TR" sz="2400" dirty="0">
                <a:solidFill>
                  <a:srgbClr val="002060"/>
                </a:solidFill>
              </a:rPr>
              <a:t>Kerestenin böceklenmiş olması</a:t>
            </a:r>
          </a:p>
          <a:p>
            <a:pPr algn="just">
              <a:spcBef>
                <a:spcPts val="0"/>
              </a:spcBef>
              <a:buFont typeface="Wingdings" panose="05000000000000000000" pitchFamily="2" charset="2"/>
              <a:buChar char="v"/>
            </a:pPr>
            <a:r>
              <a:rPr lang="tr-TR" sz="2400" dirty="0">
                <a:solidFill>
                  <a:srgbClr val="002060"/>
                </a:solidFill>
              </a:rPr>
              <a:t>Pirincin kurtlanmış olması</a:t>
            </a:r>
          </a:p>
          <a:p>
            <a:pPr algn="just">
              <a:spcBef>
                <a:spcPts val="0"/>
              </a:spcBef>
              <a:buFont typeface="Wingdings" panose="05000000000000000000" pitchFamily="2" charset="2"/>
              <a:buChar char="v"/>
            </a:pPr>
            <a:r>
              <a:rPr lang="tr-TR" sz="2400" dirty="0">
                <a:solidFill>
                  <a:srgbClr val="002060"/>
                </a:solidFill>
              </a:rPr>
              <a:t>Sıfır denilen otomobilin 2. el çıkması</a:t>
            </a:r>
          </a:p>
          <a:p>
            <a:pPr algn="just">
              <a:spcBef>
                <a:spcPts val="0"/>
              </a:spcBef>
              <a:buFont typeface="Wingdings" panose="05000000000000000000" pitchFamily="2" charset="2"/>
              <a:buChar char="v"/>
            </a:pPr>
            <a:r>
              <a:rPr lang="tr-TR" sz="2400" dirty="0">
                <a:solidFill>
                  <a:srgbClr val="002060"/>
                </a:solidFill>
              </a:rPr>
              <a:t>Makinenin üretim kapasitesinin düşük olması</a:t>
            </a:r>
          </a:p>
          <a:p>
            <a:pPr algn="just">
              <a:spcBef>
                <a:spcPts val="0"/>
              </a:spcBef>
              <a:buFont typeface="Wingdings" panose="05000000000000000000" pitchFamily="2" charset="2"/>
              <a:buChar char="v"/>
            </a:pPr>
            <a:r>
              <a:rPr lang="tr-TR" sz="2400" dirty="0">
                <a:solidFill>
                  <a:srgbClr val="002060"/>
                </a:solidFill>
              </a:rPr>
              <a:t>Kölenin hırsızlığa eğilimli olması</a:t>
            </a:r>
          </a:p>
          <a:p>
            <a:pPr algn="just">
              <a:spcBef>
                <a:spcPts val="0"/>
              </a:spcBef>
              <a:buFont typeface="Wingdings" panose="05000000000000000000" pitchFamily="2" charset="2"/>
              <a:buChar char="v"/>
            </a:pPr>
            <a:r>
              <a:rPr lang="tr-TR" sz="2400" dirty="0">
                <a:solidFill>
                  <a:srgbClr val="002060"/>
                </a:solidFill>
              </a:rPr>
              <a:t>Atın ayağının aksak olması</a:t>
            </a:r>
          </a:p>
          <a:p>
            <a:pPr algn="just">
              <a:spcBef>
                <a:spcPts val="0"/>
              </a:spcBef>
              <a:buFont typeface="Wingdings" panose="05000000000000000000" pitchFamily="2" charset="2"/>
              <a:buChar char="v"/>
            </a:pPr>
            <a:endParaRPr lang="tr-TR" sz="1650" dirty="0">
              <a:solidFill>
                <a:schemeClr val="accent2"/>
              </a:solidFill>
            </a:endParaRPr>
          </a:p>
        </p:txBody>
      </p:sp>
    </p:spTree>
    <p:extLst>
      <p:ext uri="{BB962C8B-B14F-4D97-AF65-F5344CB8AC3E}">
        <p14:creationId xmlns:p14="http://schemas.microsoft.com/office/powerpoint/2010/main" val="465870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95536" y="5661248"/>
            <a:ext cx="8352928" cy="432048"/>
          </a:xfrm>
          <a:solidFill>
            <a:schemeClr val="accent3">
              <a:lumMod val="75000"/>
            </a:schemeClr>
          </a:solidFill>
          <a:ln>
            <a:solidFill>
              <a:schemeClr val="accent1"/>
            </a:solidFill>
          </a:ln>
        </p:spPr>
        <p:txBody>
          <a:bodyPr>
            <a:noAutofit/>
          </a:bodyPr>
          <a:lstStyle/>
          <a:p>
            <a:pPr marL="0" indent="0">
              <a:lnSpc>
                <a:spcPct val="110000"/>
              </a:lnSpc>
              <a:buNone/>
            </a:pPr>
            <a:r>
              <a:rPr lang="tr-TR" sz="2600" b="1" dirty="0">
                <a:solidFill>
                  <a:schemeClr val="bg1"/>
                </a:solidFill>
                <a:effectLst/>
                <a:ea typeface="Times New Roman" panose="02020603050405020304" pitchFamily="18" charset="0"/>
              </a:rPr>
              <a:t>Satıcının Ayıbı Üstlenme Borcu</a:t>
            </a:r>
          </a:p>
        </p:txBody>
      </p:sp>
      <p:sp>
        <p:nvSpPr>
          <p:cNvPr id="3" name="Rectangle 2"/>
          <p:cNvSpPr>
            <a:spLocks noGrp="1"/>
          </p:cNvSpPr>
          <p:nvPr>
            <p:ph idx="1"/>
          </p:nvPr>
        </p:nvSpPr>
        <p:spPr>
          <a:xfrm>
            <a:off x="395536" y="476672"/>
            <a:ext cx="8352928" cy="5184576"/>
          </a:xfrm>
          <a:solidFill>
            <a:schemeClr val="tx2">
              <a:lumMod val="10000"/>
              <a:lumOff val="90000"/>
            </a:schemeClr>
          </a:solidFill>
        </p:spPr>
        <p:txBody>
          <a:bodyPr>
            <a:noAutofit/>
          </a:bodyPr>
          <a:lstStyle/>
          <a:p>
            <a:pPr algn="just">
              <a:spcBef>
                <a:spcPts val="0"/>
              </a:spcBef>
            </a:pPr>
            <a:r>
              <a:rPr lang="tr-TR" sz="2000" dirty="0">
                <a:solidFill>
                  <a:schemeClr val="tx2"/>
                </a:solidFill>
              </a:rPr>
              <a:t>Satıcının ayıptan sorumluluğu/ayıba karşı tekeffül borcu/ayıbı üstlenme borcu bulunmakta</a:t>
            </a:r>
          </a:p>
          <a:p>
            <a:pPr algn="just">
              <a:spcBef>
                <a:spcPts val="0"/>
              </a:spcBef>
            </a:pPr>
            <a:r>
              <a:rPr lang="tr-TR" sz="2000" dirty="0">
                <a:solidFill>
                  <a:schemeClr val="tx2"/>
                </a:solidFill>
              </a:rPr>
              <a:t>Satıcı;</a:t>
            </a:r>
          </a:p>
          <a:p>
            <a:pPr marL="720000" algn="just">
              <a:spcBef>
                <a:spcPts val="0"/>
              </a:spcBef>
              <a:buFont typeface="Wingdings" panose="05000000000000000000" pitchFamily="2" charset="2"/>
              <a:buChar char="Ø"/>
            </a:pPr>
            <a:r>
              <a:rPr lang="tr-TR" sz="2000" b="1" dirty="0">
                <a:solidFill>
                  <a:srgbClr val="C00000"/>
                </a:solidFill>
              </a:rPr>
              <a:t>Ya «lüzumlu vasıflardaki» eksiklikten sorumlu: </a:t>
            </a:r>
            <a:r>
              <a:rPr lang="tr-TR" sz="2000" dirty="0">
                <a:solidFill>
                  <a:schemeClr val="tx2"/>
                </a:solidFill>
              </a:rPr>
              <a:t>Dürüstlük kuralı ya da özel düzenlemeler gereğince, bir malın kendisinden beklenilen faydayı sağlayabilmesi için taşıması gereken vasıflar</a:t>
            </a:r>
          </a:p>
          <a:p>
            <a:pPr marL="720000" algn="just">
              <a:spcBef>
                <a:spcPts val="0"/>
              </a:spcBef>
              <a:buFont typeface="Wingdings" panose="05000000000000000000" pitchFamily="2" charset="2"/>
              <a:buChar char="Ø"/>
            </a:pPr>
            <a:r>
              <a:rPr lang="tr-TR" sz="2000" b="1" dirty="0">
                <a:solidFill>
                  <a:srgbClr val="C00000"/>
                </a:solidFill>
              </a:rPr>
              <a:t>Ya da «zikir ve vaat ettiklerinden» sorumlu:</a:t>
            </a:r>
            <a:r>
              <a:rPr lang="tr-TR" sz="2000" b="1" dirty="0">
                <a:solidFill>
                  <a:schemeClr val="tx2"/>
                </a:solidFill>
              </a:rPr>
              <a:t> </a:t>
            </a:r>
            <a:r>
              <a:rPr lang="tr-TR" sz="2000" dirty="0">
                <a:solidFill>
                  <a:schemeClr val="tx2"/>
                </a:solidFill>
              </a:rPr>
              <a:t>Satıcının o malın benzerlerine göre bir takım üstün özellikler taşıdığını ya da benzerlerinde karşılaşılabilecek ve fakat istenmeyen özelliklerin bu malda bulunmadığını vaat etmesi</a:t>
            </a:r>
          </a:p>
          <a:p>
            <a:pPr algn="just">
              <a:spcBef>
                <a:spcPts val="0"/>
              </a:spcBef>
            </a:pPr>
            <a:r>
              <a:rPr lang="tr-TR" sz="2000" dirty="0">
                <a:solidFill>
                  <a:schemeClr val="tx2"/>
                </a:solidFill>
              </a:rPr>
              <a:t>Satıcının ayıbı üstlenme borcu, kanundan doğmakta. Satıcının ayıbı üstlenme konusunda bir taahhütte bulunmasına gerek yok</a:t>
            </a:r>
          </a:p>
          <a:p>
            <a:pPr algn="just">
              <a:spcBef>
                <a:spcPts val="0"/>
              </a:spcBef>
            </a:pPr>
            <a:r>
              <a:rPr lang="tr-TR" sz="2000" dirty="0">
                <a:solidFill>
                  <a:schemeClr val="tx2"/>
                </a:solidFill>
              </a:rPr>
              <a:t>Kusurdan bağımsız bir garanti yükümlülüğü</a:t>
            </a:r>
          </a:p>
        </p:txBody>
      </p:sp>
    </p:spTree>
    <p:extLst>
      <p:ext uri="{BB962C8B-B14F-4D97-AF65-F5344CB8AC3E}">
        <p14:creationId xmlns:p14="http://schemas.microsoft.com/office/powerpoint/2010/main" val="2883637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4A06EB-E974-140D-08DE-BD0224B4AACA}"/>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4C7EA70E-C770-65F2-E343-8B584B9B5184}"/>
              </a:ext>
            </a:extLst>
          </p:cNvPr>
          <p:cNvSpPr>
            <a:spLocks noGrp="1"/>
          </p:cNvSpPr>
          <p:nvPr>
            <p:ph type="title"/>
          </p:nvPr>
        </p:nvSpPr>
        <p:spPr>
          <a:xfrm>
            <a:off x="503238" y="5111209"/>
            <a:ext cx="8137524" cy="766064"/>
          </a:xfrm>
        </p:spPr>
        <p:txBody>
          <a:bodyPr anchor="b">
            <a:noAutofit/>
          </a:bodyPr>
          <a:lstStyle/>
          <a:p>
            <a:pPr marL="0" indent="0">
              <a:buNone/>
            </a:pPr>
            <a:r>
              <a:rPr lang="tr-TR" sz="2800" dirty="0">
                <a:solidFill>
                  <a:schemeClr val="accent1">
                    <a:lumMod val="20000"/>
                    <a:lumOff val="80000"/>
                  </a:schemeClr>
                </a:solidFill>
              </a:rPr>
              <a:t>Ayıba İlişkin Metin</a:t>
            </a:r>
            <a:endParaRPr lang="en-US" sz="2800" dirty="0">
              <a:solidFill>
                <a:schemeClr val="accent1">
                  <a:lumMod val="20000"/>
                  <a:lumOff val="80000"/>
                </a:schemeClr>
              </a:solidFill>
            </a:endParaRPr>
          </a:p>
        </p:txBody>
      </p:sp>
      <p:sp>
        <p:nvSpPr>
          <p:cNvPr id="9" name="Content Placeholder 2">
            <a:extLst>
              <a:ext uri="{FF2B5EF4-FFF2-40B4-BE49-F238E27FC236}">
                <a16:creationId xmlns:a16="http://schemas.microsoft.com/office/drawing/2014/main" id="{9BDB83C6-2A01-E5F0-27F9-090ACDCE1CAF}"/>
              </a:ext>
            </a:extLst>
          </p:cNvPr>
          <p:cNvSpPr>
            <a:spLocks noGrp="1"/>
          </p:cNvSpPr>
          <p:nvPr>
            <p:ph sz="half" idx="1"/>
          </p:nvPr>
        </p:nvSpPr>
        <p:spPr>
          <a:xfrm>
            <a:off x="-3579601" y="3930194"/>
            <a:ext cx="6766644" cy="86543"/>
          </a:xfrm>
        </p:spPr>
        <p:txBody>
          <a:bodyPr>
            <a:normAutofit fontScale="25000" lnSpcReduction="20000"/>
          </a:bodyPr>
          <a:lstStyle/>
          <a:p>
            <a:pPr marL="0" indent="0" algn="ctr">
              <a:buNone/>
            </a:pPr>
            <a:endParaRPr lang="tr-TR" dirty="0"/>
          </a:p>
          <a:p>
            <a:pPr marL="0" indent="0" algn="ctr">
              <a:buNone/>
            </a:pPr>
            <a:endParaRPr lang="tr-TR" dirty="0"/>
          </a:p>
          <a:p>
            <a:pPr marL="0" indent="0" algn="ctr">
              <a:buNone/>
            </a:pPr>
            <a:endParaRPr lang="tr-TR" dirty="0"/>
          </a:p>
        </p:txBody>
      </p:sp>
      <p:graphicFrame>
        <p:nvGraphicFramePr>
          <p:cNvPr id="5" name="Rectangle 2">
            <a:extLst>
              <a:ext uri="{FF2B5EF4-FFF2-40B4-BE49-F238E27FC236}">
                <a16:creationId xmlns:a16="http://schemas.microsoft.com/office/drawing/2014/main" id="{942AB43F-D78B-05EC-3561-E4AA633D2C6F}"/>
              </a:ext>
            </a:extLst>
          </p:cNvPr>
          <p:cNvGraphicFramePr>
            <a:graphicFrameLocks noGrp="1"/>
          </p:cNvGraphicFramePr>
          <p:nvPr>
            <p:ph sz="half" idx="2"/>
            <p:extLst>
              <p:ext uri="{D42A27DB-BD31-4B8C-83A1-F6EECF244321}">
                <p14:modId xmlns:p14="http://schemas.microsoft.com/office/powerpoint/2010/main" val="1797305959"/>
              </p:ext>
            </p:extLst>
          </p:nvPr>
        </p:nvGraphicFramePr>
        <p:xfrm>
          <a:off x="4572000" y="635546"/>
          <a:ext cx="4068762" cy="43891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a:extLst>
              <a:ext uri="{FF2B5EF4-FFF2-40B4-BE49-F238E27FC236}">
                <a16:creationId xmlns:a16="http://schemas.microsoft.com/office/drawing/2014/main" id="{8402C776-EF7E-A247-8735-174BE489541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p:blipFill>
        <p:spPr bwMode="auto">
          <a:xfrm>
            <a:off x="683568" y="635546"/>
            <a:ext cx="3888432" cy="4389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5119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95536" y="5589240"/>
            <a:ext cx="8352928" cy="720080"/>
          </a:xfrm>
          <a:solidFill>
            <a:schemeClr val="accent3">
              <a:lumMod val="75000"/>
            </a:schemeClr>
          </a:solidFill>
          <a:ln>
            <a:solidFill>
              <a:schemeClr val="accent1"/>
            </a:solidFill>
          </a:ln>
        </p:spPr>
        <p:txBody>
          <a:bodyPr>
            <a:noAutofit/>
          </a:bodyPr>
          <a:lstStyle/>
          <a:p>
            <a:pPr marL="0" indent="0">
              <a:lnSpc>
                <a:spcPct val="110000"/>
              </a:lnSpc>
              <a:buNone/>
            </a:pPr>
            <a:r>
              <a:rPr lang="tr-TR" sz="2600" b="1" dirty="0">
                <a:solidFill>
                  <a:schemeClr val="bg1"/>
                </a:solidFill>
                <a:effectLst/>
                <a:ea typeface="Times New Roman" panose="02020603050405020304" pitchFamily="18" charset="0"/>
              </a:rPr>
              <a:t>Eski Hukuk Döneminde</a:t>
            </a:r>
          </a:p>
        </p:txBody>
      </p:sp>
      <p:sp>
        <p:nvSpPr>
          <p:cNvPr id="3" name="Rectangle 2"/>
          <p:cNvSpPr>
            <a:spLocks noGrp="1"/>
          </p:cNvSpPr>
          <p:nvPr>
            <p:ph idx="1"/>
          </p:nvPr>
        </p:nvSpPr>
        <p:spPr>
          <a:xfrm>
            <a:off x="395536" y="476672"/>
            <a:ext cx="8352928" cy="5112568"/>
          </a:xfrm>
          <a:solidFill>
            <a:schemeClr val="tx2">
              <a:lumMod val="10000"/>
              <a:lumOff val="90000"/>
            </a:schemeClr>
          </a:solidFill>
        </p:spPr>
        <p:txBody>
          <a:bodyPr>
            <a:noAutofit/>
          </a:bodyPr>
          <a:lstStyle/>
          <a:p>
            <a:pPr algn="just">
              <a:spcBef>
                <a:spcPts val="0"/>
              </a:spcBef>
            </a:pPr>
            <a:r>
              <a:rPr lang="tr-TR" sz="2000" b="1" dirty="0" err="1">
                <a:solidFill>
                  <a:schemeClr val="accent2"/>
                </a:solidFill>
              </a:rPr>
              <a:t>Actio</a:t>
            </a:r>
            <a:r>
              <a:rPr lang="tr-TR" sz="2000" b="1" dirty="0">
                <a:solidFill>
                  <a:schemeClr val="accent2"/>
                </a:solidFill>
              </a:rPr>
              <a:t> de </a:t>
            </a:r>
            <a:r>
              <a:rPr lang="tr-TR" sz="2000" b="1" dirty="0" err="1">
                <a:solidFill>
                  <a:schemeClr val="accent2"/>
                </a:solidFill>
              </a:rPr>
              <a:t>modo</a:t>
            </a:r>
            <a:r>
              <a:rPr lang="tr-TR" sz="2000" b="1" dirty="0">
                <a:solidFill>
                  <a:schemeClr val="accent2"/>
                </a:solidFill>
              </a:rPr>
              <a:t> </a:t>
            </a:r>
            <a:r>
              <a:rPr lang="tr-TR" sz="2000" b="1" dirty="0" err="1">
                <a:solidFill>
                  <a:schemeClr val="accent2"/>
                </a:solidFill>
              </a:rPr>
              <a:t>agri</a:t>
            </a:r>
            <a:r>
              <a:rPr lang="tr-TR" sz="2000" b="1" dirty="0">
                <a:solidFill>
                  <a:schemeClr val="accent2"/>
                </a:solidFill>
              </a:rPr>
              <a:t> (taşınmazın yüz ölçümüne ilişkin dava)</a:t>
            </a:r>
          </a:p>
          <a:p>
            <a:pPr marL="797724" indent="-342900" algn="just">
              <a:spcBef>
                <a:spcPts val="0"/>
              </a:spcBef>
              <a:buFont typeface="Wingdings" panose="05000000000000000000" pitchFamily="2" charset="2"/>
              <a:buChar char="q"/>
            </a:pPr>
            <a:r>
              <a:rPr lang="tr-TR" sz="2000" dirty="0" err="1">
                <a:solidFill>
                  <a:schemeClr val="tx2"/>
                </a:solidFill>
              </a:rPr>
              <a:t>Mancipatio</a:t>
            </a:r>
            <a:r>
              <a:rPr lang="tr-TR" sz="2000" dirty="0">
                <a:solidFill>
                  <a:schemeClr val="tx2"/>
                </a:solidFill>
              </a:rPr>
              <a:t> ile mülkiyeti nakledilen ve </a:t>
            </a:r>
            <a:r>
              <a:rPr lang="tr-TR" sz="2000" dirty="0" err="1">
                <a:solidFill>
                  <a:schemeClr val="tx2"/>
                </a:solidFill>
              </a:rPr>
              <a:t>lex</a:t>
            </a:r>
            <a:r>
              <a:rPr lang="tr-TR" sz="2000" dirty="0">
                <a:solidFill>
                  <a:schemeClr val="tx2"/>
                </a:solidFill>
              </a:rPr>
              <a:t> </a:t>
            </a:r>
            <a:r>
              <a:rPr lang="tr-TR" sz="2000" dirty="0" err="1">
                <a:solidFill>
                  <a:schemeClr val="tx2"/>
                </a:solidFill>
              </a:rPr>
              <a:t>mancipio</a:t>
            </a:r>
            <a:r>
              <a:rPr lang="tr-TR" sz="2000" dirty="0">
                <a:solidFill>
                  <a:schemeClr val="tx2"/>
                </a:solidFill>
              </a:rPr>
              <a:t> </a:t>
            </a:r>
            <a:r>
              <a:rPr lang="tr-TR" sz="2000" dirty="0" err="1">
                <a:solidFill>
                  <a:schemeClr val="tx2"/>
                </a:solidFill>
              </a:rPr>
              <a:t>dicta</a:t>
            </a:r>
            <a:r>
              <a:rPr lang="tr-TR" sz="2000" dirty="0">
                <a:solidFill>
                  <a:schemeClr val="tx2"/>
                </a:solidFill>
              </a:rPr>
              <a:t>  anlaşması (taşınmazın belirli bir yüz ölçümüne sahip olduğuna ilişkin taahhüt) eklenen taşınmaz satışında  satılan mal bu yüz ölçümden daha düşük çıkmışsa, alıcı </a:t>
            </a:r>
            <a:r>
              <a:rPr lang="tr-TR" sz="2000" dirty="0" err="1">
                <a:solidFill>
                  <a:schemeClr val="tx2"/>
                </a:solidFill>
              </a:rPr>
              <a:t>actio</a:t>
            </a:r>
            <a:r>
              <a:rPr lang="tr-TR" sz="2000" dirty="0">
                <a:solidFill>
                  <a:schemeClr val="tx2"/>
                </a:solidFill>
              </a:rPr>
              <a:t> de </a:t>
            </a:r>
            <a:r>
              <a:rPr lang="tr-TR" sz="2000" dirty="0" err="1">
                <a:solidFill>
                  <a:schemeClr val="tx2"/>
                </a:solidFill>
              </a:rPr>
              <a:t>modo</a:t>
            </a:r>
            <a:r>
              <a:rPr lang="tr-TR" sz="2000" dirty="0">
                <a:solidFill>
                  <a:schemeClr val="tx2"/>
                </a:solidFill>
              </a:rPr>
              <a:t> </a:t>
            </a:r>
            <a:r>
              <a:rPr lang="tr-TR" sz="2000" dirty="0" err="1">
                <a:solidFill>
                  <a:schemeClr val="tx2"/>
                </a:solidFill>
              </a:rPr>
              <a:t>agri'yi</a:t>
            </a:r>
            <a:r>
              <a:rPr lang="tr-TR" sz="2000" dirty="0">
                <a:solidFill>
                  <a:schemeClr val="tx2"/>
                </a:solidFill>
              </a:rPr>
              <a:t> (taşınmazın yüz ölçümüne ilişkin dava) açarak, yüz ölçümüne göre ödediği fazla paranın iki katını talep edebilmekte</a:t>
            </a:r>
          </a:p>
          <a:p>
            <a:pPr algn="just">
              <a:spcBef>
                <a:spcPts val="0"/>
              </a:spcBef>
            </a:pPr>
            <a:r>
              <a:rPr lang="tr-TR" sz="2000" b="1" dirty="0">
                <a:solidFill>
                  <a:schemeClr val="accent2"/>
                </a:solidFill>
              </a:rPr>
              <a:t>Garanti </a:t>
            </a:r>
            <a:r>
              <a:rPr lang="tr-TR" sz="2000" b="1" dirty="0" err="1">
                <a:solidFill>
                  <a:schemeClr val="accent2"/>
                </a:solidFill>
              </a:rPr>
              <a:t>stipulatio’ları</a:t>
            </a:r>
            <a:endParaRPr lang="tr-TR" sz="2000" b="1" dirty="0">
              <a:solidFill>
                <a:schemeClr val="accent2"/>
              </a:solidFill>
            </a:endParaRPr>
          </a:p>
          <a:p>
            <a:pPr marL="720000" algn="just">
              <a:spcBef>
                <a:spcPts val="0"/>
              </a:spcBef>
              <a:buFont typeface="Wingdings" panose="05000000000000000000" pitchFamily="2" charset="2"/>
              <a:buChar char="q"/>
            </a:pPr>
            <a:r>
              <a:rPr lang="tr-TR" sz="2000" dirty="0">
                <a:solidFill>
                  <a:schemeClr val="tx2"/>
                </a:solidFill>
              </a:rPr>
              <a:t>Satıcı belli vasıfların varlığını veya belli ayıpların yokluğunu </a:t>
            </a:r>
            <a:r>
              <a:rPr lang="tr-TR" sz="2000" dirty="0" err="1">
                <a:solidFill>
                  <a:schemeClr val="tx2"/>
                </a:solidFill>
              </a:rPr>
              <a:t>stipulatio</a:t>
            </a:r>
            <a:r>
              <a:rPr lang="tr-TR" sz="2000" dirty="0">
                <a:solidFill>
                  <a:schemeClr val="tx2"/>
                </a:solidFill>
              </a:rPr>
              <a:t> ile taahhüt etmekte</a:t>
            </a:r>
          </a:p>
          <a:p>
            <a:pPr marL="720000" algn="just">
              <a:spcBef>
                <a:spcPts val="0"/>
              </a:spcBef>
              <a:buFont typeface="Wingdings" panose="05000000000000000000" pitchFamily="2" charset="2"/>
              <a:buChar char="q"/>
            </a:pPr>
            <a:r>
              <a:rPr lang="tr-TR" sz="2000" dirty="0" err="1">
                <a:solidFill>
                  <a:schemeClr val="tx2"/>
                </a:solidFill>
              </a:rPr>
              <a:t>Res</a:t>
            </a:r>
            <a:r>
              <a:rPr lang="tr-TR" sz="2000" dirty="0">
                <a:solidFill>
                  <a:schemeClr val="tx2"/>
                </a:solidFill>
              </a:rPr>
              <a:t> </a:t>
            </a:r>
            <a:r>
              <a:rPr lang="tr-TR" sz="2000" dirty="0" err="1">
                <a:solidFill>
                  <a:schemeClr val="tx2"/>
                </a:solidFill>
              </a:rPr>
              <a:t>mancipi</a:t>
            </a:r>
            <a:r>
              <a:rPr lang="tr-TR" sz="2000" dirty="0">
                <a:solidFill>
                  <a:schemeClr val="tx2"/>
                </a:solidFill>
              </a:rPr>
              <a:t> ve </a:t>
            </a:r>
            <a:r>
              <a:rPr lang="tr-TR" sz="2000" dirty="0" err="1">
                <a:solidFill>
                  <a:schemeClr val="tx2"/>
                </a:solidFill>
              </a:rPr>
              <a:t>res</a:t>
            </a:r>
            <a:r>
              <a:rPr lang="tr-TR" sz="2000" dirty="0">
                <a:solidFill>
                  <a:schemeClr val="tx2"/>
                </a:solidFill>
              </a:rPr>
              <a:t> </a:t>
            </a:r>
            <a:r>
              <a:rPr lang="tr-TR" sz="2000" dirty="0" err="1">
                <a:solidFill>
                  <a:schemeClr val="tx2"/>
                </a:solidFill>
              </a:rPr>
              <a:t>nec</a:t>
            </a:r>
            <a:r>
              <a:rPr lang="tr-TR" sz="2000" dirty="0">
                <a:solidFill>
                  <a:schemeClr val="tx2"/>
                </a:solidFill>
              </a:rPr>
              <a:t> </a:t>
            </a:r>
            <a:r>
              <a:rPr lang="tr-TR" sz="2000" dirty="0" err="1">
                <a:solidFill>
                  <a:schemeClr val="tx2"/>
                </a:solidFill>
              </a:rPr>
              <a:t>mancipi</a:t>
            </a:r>
            <a:r>
              <a:rPr lang="tr-TR" sz="2000" dirty="0">
                <a:solidFill>
                  <a:schemeClr val="tx2"/>
                </a:solidFill>
              </a:rPr>
              <a:t> her iki tür mal için de yapılabilir</a:t>
            </a:r>
          </a:p>
          <a:p>
            <a:pPr marL="720000" algn="just">
              <a:spcBef>
                <a:spcPts val="0"/>
              </a:spcBef>
              <a:buFont typeface="Wingdings" panose="05000000000000000000" pitchFamily="2" charset="2"/>
              <a:buChar char="q"/>
            </a:pPr>
            <a:r>
              <a:rPr lang="tr-TR" sz="2000" dirty="0">
                <a:solidFill>
                  <a:schemeClr val="tx2"/>
                </a:solidFill>
              </a:rPr>
              <a:t>Satıcı alıcının ifa menfaatini garanti </a:t>
            </a:r>
            <a:r>
              <a:rPr lang="tr-TR" sz="2000" dirty="0" err="1">
                <a:solidFill>
                  <a:schemeClr val="tx2"/>
                </a:solidFill>
              </a:rPr>
              <a:t>stipulatio’su</a:t>
            </a:r>
            <a:r>
              <a:rPr lang="tr-TR" sz="2000" dirty="0">
                <a:solidFill>
                  <a:schemeClr val="tx2"/>
                </a:solidFill>
              </a:rPr>
              <a:t> ile gerçekleştirmeyi üstlenmekte</a:t>
            </a:r>
          </a:p>
        </p:txBody>
      </p:sp>
    </p:spTree>
    <p:extLst>
      <p:ext uri="{BB962C8B-B14F-4D97-AF65-F5344CB8AC3E}">
        <p14:creationId xmlns:p14="http://schemas.microsoft.com/office/powerpoint/2010/main" val="2157913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95536" y="5877272"/>
            <a:ext cx="8352928" cy="576064"/>
          </a:xfrm>
          <a:solidFill>
            <a:schemeClr val="accent3">
              <a:lumMod val="75000"/>
            </a:schemeClr>
          </a:solidFill>
          <a:ln>
            <a:solidFill>
              <a:schemeClr val="accent1"/>
            </a:solidFill>
          </a:ln>
        </p:spPr>
        <p:txBody>
          <a:bodyPr>
            <a:noAutofit/>
          </a:bodyPr>
          <a:lstStyle/>
          <a:p>
            <a:pPr marL="0" indent="0" algn="just">
              <a:spcBef>
                <a:spcPts val="0"/>
              </a:spcBef>
              <a:buNone/>
            </a:pPr>
            <a:r>
              <a:rPr lang="tr-TR" sz="2800" dirty="0">
                <a:solidFill>
                  <a:schemeClr val="bg1"/>
                </a:solidFill>
              </a:rPr>
              <a:t>Klasik-öncesi Hukuk Döneminde</a:t>
            </a:r>
          </a:p>
        </p:txBody>
      </p:sp>
      <p:sp>
        <p:nvSpPr>
          <p:cNvPr id="3" name="Rectangle 2"/>
          <p:cNvSpPr>
            <a:spLocks noGrp="1"/>
          </p:cNvSpPr>
          <p:nvPr>
            <p:ph idx="1"/>
          </p:nvPr>
        </p:nvSpPr>
        <p:spPr>
          <a:xfrm>
            <a:off x="395536" y="404664"/>
            <a:ext cx="8352928" cy="5472608"/>
          </a:xfrm>
          <a:solidFill>
            <a:schemeClr val="tx2">
              <a:lumMod val="10000"/>
              <a:lumOff val="90000"/>
            </a:schemeClr>
          </a:solidFill>
        </p:spPr>
        <p:txBody>
          <a:bodyPr>
            <a:noAutofit/>
          </a:bodyPr>
          <a:lstStyle/>
          <a:p>
            <a:pPr algn="just">
              <a:spcBef>
                <a:spcPts val="0"/>
              </a:spcBef>
            </a:pPr>
            <a:r>
              <a:rPr lang="tr-TR" sz="1800" dirty="0">
                <a:solidFill>
                  <a:schemeClr val="tx2"/>
                </a:solidFill>
              </a:rPr>
              <a:t>Köle ve hayvan satışlarına ilişkin </a:t>
            </a:r>
            <a:r>
              <a:rPr lang="tr-TR" sz="1800" dirty="0" err="1">
                <a:solidFill>
                  <a:schemeClr val="tx2"/>
                </a:solidFill>
              </a:rPr>
              <a:t>edictum</a:t>
            </a:r>
            <a:r>
              <a:rPr lang="tr-TR" sz="1800" dirty="0">
                <a:solidFill>
                  <a:schemeClr val="tx2"/>
                </a:solidFill>
              </a:rPr>
              <a:t> gereğince:</a:t>
            </a:r>
          </a:p>
          <a:p>
            <a:pPr marL="720000" algn="just">
              <a:spcBef>
                <a:spcPts val="0"/>
              </a:spcBef>
              <a:buFont typeface="Wingdings" panose="05000000000000000000" pitchFamily="2" charset="2"/>
              <a:buChar char="v"/>
            </a:pPr>
            <a:r>
              <a:rPr lang="tr-TR" sz="1800" dirty="0">
                <a:solidFill>
                  <a:schemeClr val="tx2"/>
                </a:solidFill>
              </a:rPr>
              <a:t>Köle satıcıları, sattıkları kölenin bedensel sakatlıklarını, hastalıklarını ve zaaflarını alıcıya açıklamak zorunda</a:t>
            </a:r>
          </a:p>
          <a:p>
            <a:pPr marL="720000" algn="just">
              <a:spcBef>
                <a:spcPts val="0"/>
              </a:spcBef>
              <a:buFont typeface="Wingdings" panose="05000000000000000000" pitchFamily="2" charset="2"/>
              <a:buChar char="v"/>
            </a:pPr>
            <a:r>
              <a:rPr lang="tr-TR" sz="1800" dirty="0">
                <a:solidFill>
                  <a:schemeClr val="tx2"/>
                </a:solidFill>
              </a:rPr>
              <a:t>Yük ve binek hayvanı satıcıları sattıkları hayvanların sakatlıklarını ve hastalıklarını alıcıya bildirmek zorunda</a:t>
            </a:r>
          </a:p>
          <a:p>
            <a:pPr marL="720000" algn="just">
              <a:spcBef>
                <a:spcPts val="0"/>
              </a:spcBef>
              <a:buFont typeface="Wingdings" panose="05000000000000000000" pitchFamily="2" charset="2"/>
              <a:buChar char="v"/>
            </a:pPr>
            <a:r>
              <a:rPr lang="tr-TR" sz="1800" dirty="0">
                <a:solidFill>
                  <a:schemeClr val="tx2"/>
                </a:solidFill>
              </a:rPr>
              <a:t>Köle ve hayvan satıcıları, köle ve hayvanın bazı özelliklere sahip olduğunu veya </a:t>
            </a:r>
            <a:r>
              <a:rPr lang="tr-TR" sz="1800" dirty="0" err="1">
                <a:solidFill>
                  <a:schemeClr val="tx2"/>
                </a:solidFill>
              </a:rPr>
              <a:t>edictum'da</a:t>
            </a:r>
            <a:r>
              <a:rPr lang="tr-TR" sz="1800" dirty="0">
                <a:solidFill>
                  <a:schemeClr val="tx2"/>
                </a:solidFill>
              </a:rPr>
              <a:t> sayılmayan bazı eksikliklerin onlarda bulunmadığını şekilden bağımsız bir vaat (</a:t>
            </a:r>
            <a:r>
              <a:rPr lang="tr-TR" sz="1800" dirty="0" err="1">
                <a:solidFill>
                  <a:schemeClr val="tx2"/>
                </a:solidFill>
              </a:rPr>
              <a:t>dictum</a:t>
            </a:r>
            <a:r>
              <a:rPr lang="tr-TR" sz="1800" dirty="0">
                <a:solidFill>
                  <a:schemeClr val="tx2"/>
                </a:solidFill>
              </a:rPr>
              <a:t>) ile üstlenmiş ya da </a:t>
            </a:r>
            <a:r>
              <a:rPr lang="tr-TR" sz="1800" dirty="0" err="1">
                <a:solidFill>
                  <a:schemeClr val="tx2"/>
                </a:solidFill>
              </a:rPr>
              <a:t>stipulatio</a:t>
            </a:r>
            <a:r>
              <a:rPr lang="tr-TR" sz="1800" dirty="0">
                <a:solidFill>
                  <a:schemeClr val="tx2"/>
                </a:solidFill>
              </a:rPr>
              <a:t> ile (</a:t>
            </a:r>
            <a:r>
              <a:rPr lang="tr-TR" sz="1800" dirty="0" err="1">
                <a:solidFill>
                  <a:schemeClr val="tx2"/>
                </a:solidFill>
              </a:rPr>
              <a:t>promissum</a:t>
            </a:r>
            <a:r>
              <a:rPr lang="tr-TR" sz="1800" dirty="0">
                <a:solidFill>
                  <a:schemeClr val="tx2"/>
                </a:solidFill>
              </a:rPr>
              <a:t>) söz vermişse sorumlu</a:t>
            </a:r>
          </a:p>
          <a:p>
            <a:pPr marL="720000" algn="just">
              <a:spcBef>
                <a:spcPts val="0"/>
              </a:spcBef>
              <a:buFont typeface="Wingdings" panose="05000000000000000000" pitchFamily="2" charset="2"/>
              <a:buChar char="v"/>
            </a:pPr>
            <a:r>
              <a:rPr lang="tr-TR" sz="1800" dirty="0">
                <a:solidFill>
                  <a:schemeClr val="tx2"/>
                </a:solidFill>
              </a:rPr>
              <a:t>Köle ya da hayvan satıcıları bilerek kasıtlı olarak onların eksikliklerini saklamışsa sorumlu</a:t>
            </a:r>
          </a:p>
          <a:p>
            <a:pPr algn="just">
              <a:spcBef>
                <a:spcPts val="0"/>
              </a:spcBef>
            </a:pPr>
            <a:r>
              <a:rPr lang="tr-TR" sz="1800" b="1" dirty="0">
                <a:solidFill>
                  <a:schemeClr val="accent2"/>
                </a:solidFill>
              </a:rPr>
              <a:t>Alıcının </a:t>
            </a:r>
            <a:r>
              <a:rPr lang="tr-TR" sz="1800" b="1" dirty="0" err="1">
                <a:solidFill>
                  <a:schemeClr val="accent2"/>
                </a:solidFill>
              </a:rPr>
              <a:t>Edictum’dan</a:t>
            </a:r>
            <a:r>
              <a:rPr lang="tr-TR" sz="1800" b="1" dirty="0">
                <a:solidFill>
                  <a:schemeClr val="accent2"/>
                </a:solidFill>
              </a:rPr>
              <a:t> doğan hakları:</a:t>
            </a:r>
          </a:p>
          <a:p>
            <a:pPr marL="797724" indent="-342900" algn="just">
              <a:spcBef>
                <a:spcPts val="0"/>
              </a:spcBef>
              <a:buFont typeface="Wingdings" panose="05000000000000000000" pitchFamily="2" charset="2"/>
              <a:buChar char="q"/>
            </a:pPr>
            <a:r>
              <a:rPr lang="tr-TR" sz="1800" dirty="0">
                <a:solidFill>
                  <a:schemeClr val="tx2"/>
                </a:solidFill>
              </a:rPr>
              <a:t>Sözleşmeden dönme (</a:t>
            </a:r>
            <a:r>
              <a:rPr lang="tr-TR" sz="1800" dirty="0" err="1">
                <a:solidFill>
                  <a:schemeClr val="tx2"/>
                </a:solidFill>
              </a:rPr>
              <a:t>actio</a:t>
            </a:r>
            <a:r>
              <a:rPr lang="tr-TR" sz="1800" dirty="0">
                <a:solidFill>
                  <a:schemeClr val="tx2"/>
                </a:solidFill>
              </a:rPr>
              <a:t> </a:t>
            </a:r>
            <a:r>
              <a:rPr lang="tr-TR" sz="1800" dirty="0" err="1">
                <a:solidFill>
                  <a:schemeClr val="tx2"/>
                </a:solidFill>
              </a:rPr>
              <a:t>redhibitoria</a:t>
            </a:r>
            <a:r>
              <a:rPr lang="tr-TR" sz="1800" dirty="0">
                <a:solidFill>
                  <a:schemeClr val="tx2"/>
                </a:solidFill>
              </a:rPr>
              <a:t>), 6 ay içinde</a:t>
            </a:r>
          </a:p>
          <a:p>
            <a:pPr marL="797724" indent="-342900" algn="just">
              <a:spcBef>
                <a:spcPts val="0"/>
              </a:spcBef>
              <a:buFont typeface="Wingdings" panose="05000000000000000000" pitchFamily="2" charset="2"/>
              <a:buChar char="q"/>
            </a:pPr>
            <a:r>
              <a:rPr lang="tr-TR" sz="1800" dirty="0">
                <a:solidFill>
                  <a:schemeClr val="tx2"/>
                </a:solidFill>
              </a:rPr>
              <a:t>Semenin ayıp oranında indirilmesi (</a:t>
            </a:r>
            <a:r>
              <a:rPr lang="tr-TR" sz="1800" dirty="0" err="1">
                <a:solidFill>
                  <a:schemeClr val="tx2"/>
                </a:solidFill>
              </a:rPr>
              <a:t>actio</a:t>
            </a:r>
            <a:r>
              <a:rPr lang="tr-TR" sz="1800" dirty="0">
                <a:solidFill>
                  <a:schemeClr val="tx2"/>
                </a:solidFill>
              </a:rPr>
              <a:t> </a:t>
            </a:r>
            <a:r>
              <a:rPr lang="tr-TR" sz="1800" dirty="0" err="1">
                <a:solidFill>
                  <a:schemeClr val="tx2"/>
                </a:solidFill>
              </a:rPr>
              <a:t>quanti</a:t>
            </a:r>
            <a:r>
              <a:rPr lang="tr-TR" sz="1800" dirty="0">
                <a:solidFill>
                  <a:schemeClr val="tx2"/>
                </a:solidFill>
              </a:rPr>
              <a:t> </a:t>
            </a:r>
            <a:r>
              <a:rPr lang="tr-TR" sz="1800" dirty="0" err="1">
                <a:solidFill>
                  <a:schemeClr val="tx2"/>
                </a:solidFill>
              </a:rPr>
              <a:t>minoris</a:t>
            </a:r>
            <a:r>
              <a:rPr lang="tr-TR" sz="1800" dirty="0">
                <a:solidFill>
                  <a:schemeClr val="tx2"/>
                </a:solidFill>
              </a:rPr>
              <a:t>), 1 yıl içinde</a:t>
            </a:r>
          </a:p>
          <a:p>
            <a:pPr marL="797724" indent="-342900" algn="just">
              <a:spcBef>
                <a:spcPts val="0"/>
              </a:spcBef>
              <a:buFont typeface="Wingdings" panose="05000000000000000000" pitchFamily="2" charset="2"/>
              <a:buChar char="q"/>
            </a:pPr>
            <a:r>
              <a:rPr lang="tr-TR" sz="1800" b="1" dirty="0" err="1">
                <a:solidFill>
                  <a:schemeClr val="accent2"/>
                </a:solidFill>
              </a:rPr>
              <a:t>Actio</a:t>
            </a:r>
            <a:r>
              <a:rPr lang="tr-TR" sz="1800" b="1" dirty="0">
                <a:solidFill>
                  <a:schemeClr val="accent2"/>
                </a:solidFill>
              </a:rPr>
              <a:t> </a:t>
            </a:r>
            <a:r>
              <a:rPr lang="tr-TR" sz="1800" b="1" dirty="0" err="1">
                <a:solidFill>
                  <a:schemeClr val="accent2"/>
                </a:solidFill>
              </a:rPr>
              <a:t>empti’nin</a:t>
            </a:r>
            <a:r>
              <a:rPr lang="tr-TR" sz="1800" b="1" dirty="0">
                <a:solidFill>
                  <a:schemeClr val="accent2"/>
                </a:solidFill>
              </a:rPr>
              <a:t> açılma koşulu:</a:t>
            </a:r>
          </a:p>
          <a:p>
            <a:pPr marL="1260000" indent="-342900" algn="just">
              <a:spcBef>
                <a:spcPts val="0"/>
              </a:spcBef>
              <a:buFont typeface="Wingdings" panose="05000000000000000000" pitchFamily="2" charset="2"/>
              <a:buChar char="Ø"/>
            </a:pPr>
            <a:r>
              <a:rPr lang="tr-TR" sz="1800" dirty="0">
                <a:solidFill>
                  <a:schemeClr val="tx2"/>
                </a:solidFill>
              </a:rPr>
              <a:t>Garanti </a:t>
            </a:r>
            <a:r>
              <a:rPr lang="tr-TR" sz="1800" dirty="0" err="1">
                <a:solidFill>
                  <a:schemeClr val="tx2"/>
                </a:solidFill>
              </a:rPr>
              <a:t>stipulatio’su</a:t>
            </a:r>
            <a:r>
              <a:rPr lang="tr-TR" sz="1800" dirty="0">
                <a:solidFill>
                  <a:schemeClr val="tx2"/>
                </a:solidFill>
              </a:rPr>
              <a:t> yapılmışsa</a:t>
            </a:r>
          </a:p>
          <a:p>
            <a:pPr marL="1260000" indent="-342900" algn="just">
              <a:spcBef>
                <a:spcPts val="0"/>
              </a:spcBef>
              <a:buFont typeface="Wingdings" panose="05000000000000000000" pitchFamily="2" charset="2"/>
              <a:buChar char="Ø"/>
            </a:pPr>
            <a:r>
              <a:rPr lang="tr-TR" sz="1800" dirty="0">
                <a:solidFill>
                  <a:schemeClr val="tx2"/>
                </a:solidFill>
              </a:rPr>
              <a:t>Şekilden bağımsız bir vaatle (</a:t>
            </a:r>
            <a:r>
              <a:rPr lang="tr-TR" sz="1800" dirty="0" err="1">
                <a:solidFill>
                  <a:schemeClr val="tx2"/>
                </a:solidFill>
              </a:rPr>
              <a:t>dictum</a:t>
            </a:r>
            <a:r>
              <a:rPr lang="tr-TR" sz="1800" dirty="0">
                <a:solidFill>
                  <a:schemeClr val="tx2"/>
                </a:solidFill>
              </a:rPr>
              <a:t>) ayıbı üstlenmişse</a:t>
            </a:r>
          </a:p>
          <a:p>
            <a:pPr marL="1260000" indent="-342900" algn="just">
              <a:spcBef>
                <a:spcPts val="0"/>
              </a:spcBef>
              <a:buFont typeface="Wingdings" panose="05000000000000000000" pitchFamily="2" charset="2"/>
              <a:buChar char="Ø"/>
            </a:pPr>
            <a:r>
              <a:rPr lang="tr-TR" sz="1800" dirty="0">
                <a:solidFill>
                  <a:schemeClr val="tx2"/>
                </a:solidFill>
              </a:rPr>
              <a:t>Ayıbı bilerek gizlemiş ve kasıtlı davranmışsa</a:t>
            </a:r>
          </a:p>
          <a:p>
            <a:pPr marL="1260000" indent="-342900" algn="just">
              <a:spcBef>
                <a:spcPts val="0"/>
              </a:spcBef>
              <a:buFont typeface="Wingdings" panose="05000000000000000000" pitchFamily="2" charset="2"/>
              <a:buChar char="Ø"/>
            </a:pPr>
            <a:endParaRPr lang="tr-TR" sz="1800" dirty="0">
              <a:solidFill>
                <a:schemeClr val="tx2"/>
              </a:solidFill>
            </a:endParaRPr>
          </a:p>
        </p:txBody>
      </p:sp>
    </p:spTree>
    <p:extLst>
      <p:ext uri="{BB962C8B-B14F-4D97-AF65-F5344CB8AC3E}">
        <p14:creationId xmlns:p14="http://schemas.microsoft.com/office/powerpoint/2010/main" val="4186187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95536" y="5445224"/>
            <a:ext cx="8352928" cy="576064"/>
          </a:xfrm>
          <a:solidFill>
            <a:schemeClr val="accent3">
              <a:lumMod val="75000"/>
            </a:schemeClr>
          </a:solidFill>
          <a:ln>
            <a:solidFill>
              <a:schemeClr val="accent1"/>
            </a:solidFill>
          </a:ln>
        </p:spPr>
        <p:txBody>
          <a:bodyPr>
            <a:noAutofit/>
          </a:bodyPr>
          <a:lstStyle/>
          <a:p>
            <a:pPr marL="0" indent="0" algn="just">
              <a:spcBef>
                <a:spcPts val="0"/>
              </a:spcBef>
              <a:buNone/>
            </a:pPr>
            <a:r>
              <a:rPr lang="tr-TR" sz="2800" dirty="0">
                <a:solidFill>
                  <a:schemeClr val="bg1"/>
                </a:solidFill>
              </a:rPr>
              <a:t>Klasik Hukuk Döneminde</a:t>
            </a:r>
          </a:p>
        </p:txBody>
      </p:sp>
      <p:sp>
        <p:nvSpPr>
          <p:cNvPr id="3" name="Rectangle 2"/>
          <p:cNvSpPr>
            <a:spLocks noGrp="1"/>
          </p:cNvSpPr>
          <p:nvPr>
            <p:ph idx="1"/>
          </p:nvPr>
        </p:nvSpPr>
        <p:spPr>
          <a:xfrm>
            <a:off x="395536" y="476672"/>
            <a:ext cx="8352928" cy="4968552"/>
          </a:xfrm>
          <a:solidFill>
            <a:schemeClr val="tx2">
              <a:lumMod val="10000"/>
              <a:lumOff val="90000"/>
            </a:schemeClr>
          </a:solidFill>
        </p:spPr>
        <p:txBody>
          <a:bodyPr>
            <a:noAutofit/>
          </a:bodyPr>
          <a:lstStyle/>
          <a:p>
            <a:pPr algn="just">
              <a:spcBef>
                <a:spcPts val="0"/>
              </a:spcBef>
              <a:spcAft>
                <a:spcPts val="600"/>
              </a:spcAft>
            </a:pPr>
            <a:r>
              <a:rPr lang="tr-TR" sz="2600" dirty="0">
                <a:solidFill>
                  <a:schemeClr val="tx2"/>
                </a:solidFill>
                <a:effectLst/>
                <a:ea typeface="Times New Roman" panose="02020603050405020304" pitchFamily="18" charset="0"/>
              </a:rPr>
              <a:t>Köle ve hayvan satışlarındaki ayıba ilişkin </a:t>
            </a:r>
            <a:r>
              <a:rPr lang="tr-TR" sz="2600" dirty="0" err="1">
                <a:solidFill>
                  <a:schemeClr val="tx2"/>
                </a:solidFill>
                <a:effectLst/>
                <a:ea typeface="Times New Roman" panose="02020603050405020304" pitchFamily="18" charset="0"/>
              </a:rPr>
              <a:t>edictum'ların</a:t>
            </a:r>
            <a:r>
              <a:rPr lang="tr-TR" sz="2600" dirty="0">
                <a:solidFill>
                  <a:schemeClr val="tx2"/>
                </a:solidFill>
                <a:effectLst/>
                <a:ea typeface="Times New Roman" panose="02020603050405020304" pitchFamily="18" charset="0"/>
              </a:rPr>
              <a:t> tanıdığı davalar, bunların dışında kalan ayıplı mal satımlarında da uygulanıyor</a:t>
            </a:r>
          </a:p>
          <a:p>
            <a:pPr algn="just">
              <a:spcBef>
                <a:spcPts val="0"/>
              </a:spcBef>
              <a:spcAft>
                <a:spcPts val="600"/>
              </a:spcAft>
            </a:pPr>
            <a:r>
              <a:rPr lang="tr-TR" sz="2600" dirty="0">
                <a:solidFill>
                  <a:schemeClr val="tx2"/>
                </a:solidFill>
                <a:effectLst/>
                <a:ea typeface="Times New Roman" panose="02020603050405020304" pitchFamily="18" charset="0"/>
              </a:rPr>
              <a:t>Satıcı açıkça zikir ve vaat etmemiş olsa da ayıplı maldan satış </a:t>
            </a:r>
            <a:r>
              <a:rPr lang="tr-TR" sz="2600" dirty="0">
                <a:solidFill>
                  <a:schemeClr val="tx2"/>
                </a:solidFill>
              </a:rPr>
              <a:t>sözleşmesinden doğan davayla sorumlu</a:t>
            </a:r>
          </a:p>
          <a:p>
            <a:pPr algn="just">
              <a:spcBef>
                <a:spcPts val="0"/>
              </a:spcBef>
              <a:spcAft>
                <a:spcPts val="600"/>
              </a:spcAft>
            </a:pPr>
            <a:r>
              <a:rPr lang="tr-TR" sz="2600" dirty="0">
                <a:solidFill>
                  <a:schemeClr val="tx2"/>
                </a:solidFill>
              </a:rPr>
              <a:t>Satıcı ayıbı biliyorsa satış sözleşmesinden doğan davayla sadece eşyanın değerindeki azalma değil, ayıbı izleyen zarar da tazmin edilebiliyor</a:t>
            </a:r>
          </a:p>
        </p:txBody>
      </p:sp>
    </p:spTree>
    <p:extLst>
      <p:ext uri="{BB962C8B-B14F-4D97-AF65-F5344CB8AC3E}">
        <p14:creationId xmlns:p14="http://schemas.microsoft.com/office/powerpoint/2010/main" val="980745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95536" y="5445224"/>
            <a:ext cx="8352928" cy="576064"/>
          </a:xfrm>
          <a:solidFill>
            <a:schemeClr val="accent3">
              <a:lumMod val="75000"/>
            </a:schemeClr>
          </a:solidFill>
          <a:ln>
            <a:solidFill>
              <a:schemeClr val="accent1"/>
            </a:solidFill>
          </a:ln>
        </p:spPr>
        <p:txBody>
          <a:bodyPr>
            <a:noAutofit/>
          </a:bodyPr>
          <a:lstStyle/>
          <a:p>
            <a:pPr marL="0" indent="0" algn="just">
              <a:spcBef>
                <a:spcPts val="0"/>
              </a:spcBef>
              <a:buNone/>
            </a:pPr>
            <a:r>
              <a:rPr lang="tr-TR" sz="2800" dirty="0" err="1">
                <a:solidFill>
                  <a:schemeClr val="bg1"/>
                </a:solidFill>
              </a:rPr>
              <a:t>Iustinianus</a:t>
            </a:r>
            <a:r>
              <a:rPr lang="tr-TR" sz="2800" dirty="0">
                <a:solidFill>
                  <a:schemeClr val="bg1"/>
                </a:solidFill>
              </a:rPr>
              <a:t> Döneminde</a:t>
            </a:r>
          </a:p>
        </p:txBody>
      </p:sp>
      <p:sp>
        <p:nvSpPr>
          <p:cNvPr id="3" name="Rectangle 2"/>
          <p:cNvSpPr>
            <a:spLocks noGrp="1"/>
          </p:cNvSpPr>
          <p:nvPr>
            <p:ph idx="1"/>
          </p:nvPr>
        </p:nvSpPr>
        <p:spPr>
          <a:xfrm>
            <a:off x="395536" y="476672"/>
            <a:ext cx="8352928" cy="4968552"/>
          </a:xfrm>
          <a:solidFill>
            <a:schemeClr val="tx2">
              <a:lumMod val="10000"/>
              <a:lumOff val="90000"/>
            </a:schemeClr>
          </a:solidFill>
        </p:spPr>
        <p:txBody>
          <a:bodyPr>
            <a:noAutofit/>
          </a:bodyPr>
          <a:lstStyle/>
          <a:p>
            <a:pPr algn="just">
              <a:spcBef>
                <a:spcPts val="0"/>
              </a:spcBef>
              <a:spcAft>
                <a:spcPts val="600"/>
              </a:spcAft>
            </a:pPr>
            <a:r>
              <a:rPr lang="tr-TR" sz="2200" dirty="0" err="1">
                <a:solidFill>
                  <a:schemeClr val="tx2"/>
                </a:solidFill>
              </a:rPr>
              <a:t>Aedilis’lerin</a:t>
            </a:r>
            <a:r>
              <a:rPr lang="tr-TR" sz="2200" dirty="0">
                <a:solidFill>
                  <a:schemeClr val="tx2"/>
                </a:solidFill>
              </a:rPr>
              <a:t> sadece köle ve hayvan satışına ilişkin olarak alıcıya tanıdıkları  seçimlik haklar, konusu ne olursa olsun, bütün satış sözleşmelerine uygulanıyor</a:t>
            </a:r>
          </a:p>
          <a:p>
            <a:pPr algn="just">
              <a:spcBef>
                <a:spcPts val="0"/>
              </a:spcBef>
              <a:spcAft>
                <a:spcPts val="600"/>
              </a:spcAft>
            </a:pPr>
            <a:r>
              <a:rPr lang="tr-TR" sz="2200" dirty="0">
                <a:solidFill>
                  <a:schemeClr val="tx2"/>
                </a:solidFill>
              </a:rPr>
              <a:t>Seçimlik haklar satış sözleşmesiyle ileri sürülebiliyor</a:t>
            </a:r>
          </a:p>
          <a:p>
            <a:pPr algn="just">
              <a:spcBef>
                <a:spcPts val="0"/>
              </a:spcBef>
              <a:spcAft>
                <a:spcPts val="600"/>
              </a:spcAft>
            </a:pPr>
            <a:r>
              <a:rPr lang="tr-TR" sz="2200" dirty="0">
                <a:solidFill>
                  <a:schemeClr val="tx2"/>
                </a:solidFill>
              </a:rPr>
              <a:t>Satıcı, bildiği ya da bilmediği bütün ayıplardan sorumlu</a:t>
            </a:r>
          </a:p>
          <a:p>
            <a:pPr algn="just">
              <a:spcBef>
                <a:spcPts val="0"/>
              </a:spcBef>
              <a:spcAft>
                <a:spcPts val="600"/>
              </a:spcAft>
            </a:pPr>
            <a:r>
              <a:rPr lang="tr-TR" sz="2200" dirty="0">
                <a:solidFill>
                  <a:schemeClr val="tx2"/>
                </a:solidFill>
              </a:rPr>
              <a:t>Sözleşmenin bozulması veya semenin indirilmesi taleplerinin ileri sürülmesi, alıcının ayıp nedeniyle ortaya çıkan diğer zararlarının tazmin edilmesini isteme hakkına engel değil</a:t>
            </a:r>
          </a:p>
          <a:p>
            <a:pPr algn="just">
              <a:spcBef>
                <a:spcPts val="0"/>
              </a:spcBef>
              <a:spcAft>
                <a:spcPts val="600"/>
              </a:spcAft>
            </a:pPr>
            <a:r>
              <a:rPr lang="tr-TR" sz="2200" dirty="0">
                <a:solidFill>
                  <a:schemeClr val="tx2"/>
                </a:solidFill>
              </a:rPr>
              <a:t>Ayıbı izleyen zararının satış sözleşmesinden doğan davayla tazmininin talep edilebilmesi için satıcının kusurlu olması gerekli</a:t>
            </a:r>
          </a:p>
        </p:txBody>
      </p:sp>
    </p:spTree>
    <p:extLst>
      <p:ext uri="{BB962C8B-B14F-4D97-AF65-F5344CB8AC3E}">
        <p14:creationId xmlns:p14="http://schemas.microsoft.com/office/powerpoint/2010/main" val="3814344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E98AC-8133-53EF-BF25-B0D3BF10CEA0}"/>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1E9D1057-4F32-698C-E12A-BA529AC3A446}"/>
              </a:ext>
            </a:extLst>
          </p:cNvPr>
          <p:cNvSpPr>
            <a:spLocks noGrp="1"/>
          </p:cNvSpPr>
          <p:nvPr>
            <p:ph type="title"/>
          </p:nvPr>
        </p:nvSpPr>
        <p:spPr>
          <a:xfrm>
            <a:off x="503238" y="5111209"/>
            <a:ext cx="8137524" cy="766064"/>
          </a:xfrm>
        </p:spPr>
        <p:txBody>
          <a:bodyPr anchor="b">
            <a:noAutofit/>
          </a:bodyPr>
          <a:lstStyle/>
          <a:p>
            <a:pPr marL="0" indent="0">
              <a:buNone/>
            </a:pPr>
            <a:r>
              <a:rPr lang="tr-TR" sz="2800" dirty="0">
                <a:solidFill>
                  <a:schemeClr val="accent1">
                    <a:lumMod val="20000"/>
                    <a:lumOff val="80000"/>
                  </a:schemeClr>
                </a:solidFill>
              </a:rPr>
              <a:t>Ayıbı izleyen zarara ilişkin metin</a:t>
            </a:r>
            <a:endParaRPr lang="en-US" sz="2800" dirty="0">
              <a:solidFill>
                <a:schemeClr val="accent1">
                  <a:lumMod val="20000"/>
                  <a:lumOff val="80000"/>
                </a:schemeClr>
              </a:solidFill>
            </a:endParaRPr>
          </a:p>
        </p:txBody>
      </p:sp>
      <p:sp>
        <p:nvSpPr>
          <p:cNvPr id="9" name="Content Placeholder 2">
            <a:extLst>
              <a:ext uri="{FF2B5EF4-FFF2-40B4-BE49-F238E27FC236}">
                <a16:creationId xmlns:a16="http://schemas.microsoft.com/office/drawing/2014/main" id="{E71BFF57-C91B-0BE5-687B-D18975792D86}"/>
              </a:ext>
            </a:extLst>
          </p:cNvPr>
          <p:cNvSpPr>
            <a:spLocks noGrp="1"/>
          </p:cNvSpPr>
          <p:nvPr>
            <p:ph sz="half" idx="1"/>
          </p:nvPr>
        </p:nvSpPr>
        <p:spPr>
          <a:xfrm>
            <a:off x="-3579601" y="3930194"/>
            <a:ext cx="6766644" cy="86543"/>
          </a:xfrm>
        </p:spPr>
        <p:txBody>
          <a:bodyPr>
            <a:normAutofit fontScale="25000" lnSpcReduction="20000"/>
          </a:bodyPr>
          <a:lstStyle/>
          <a:p>
            <a:pPr marL="0" indent="0" algn="ctr">
              <a:buNone/>
            </a:pPr>
            <a:endParaRPr lang="tr-TR" dirty="0"/>
          </a:p>
          <a:p>
            <a:pPr marL="0" indent="0" algn="ctr">
              <a:buNone/>
            </a:pPr>
            <a:endParaRPr lang="tr-TR" dirty="0"/>
          </a:p>
          <a:p>
            <a:pPr marL="0" indent="0" algn="ctr">
              <a:buNone/>
            </a:pPr>
            <a:endParaRPr lang="tr-TR" dirty="0"/>
          </a:p>
        </p:txBody>
      </p:sp>
      <p:graphicFrame>
        <p:nvGraphicFramePr>
          <p:cNvPr id="5" name="Rectangle 2">
            <a:extLst>
              <a:ext uri="{FF2B5EF4-FFF2-40B4-BE49-F238E27FC236}">
                <a16:creationId xmlns:a16="http://schemas.microsoft.com/office/drawing/2014/main" id="{C278750E-455C-1E19-8BB6-9981FD63269A}"/>
              </a:ext>
            </a:extLst>
          </p:cNvPr>
          <p:cNvGraphicFramePr>
            <a:graphicFrameLocks noGrp="1"/>
          </p:cNvGraphicFramePr>
          <p:nvPr>
            <p:ph sz="half" idx="2"/>
            <p:extLst>
              <p:ext uri="{D42A27DB-BD31-4B8C-83A1-F6EECF244321}">
                <p14:modId xmlns:p14="http://schemas.microsoft.com/office/powerpoint/2010/main" val="2197611611"/>
              </p:ext>
            </p:extLst>
          </p:nvPr>
        </p:nvGraphicFramePr>
        <p:xfrm>
          <a:off x="3275856" y="563215"/>
          <a:ext cx="5364906" cy="48100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a:extLst>
              <a:ext uri="{FF2B5EF4-FFF2-40B4-BE49-F238E27FC236}">
                <a16:creationId xmlns:a16="http://schemas.microsoft.com/office/drawing/2014/main" id="{B3643795-8589-72F2-0123-D2CCA56655F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p:blipFill>
        <p:spPr bwMode="auto">
          <a:xfrm>
            <a:off x="683567" y="649758"/>
            <a:ext cx="2503475" cy="4723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645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5301208"/>
            <a:ext cx="8137524" cy="576064"/>
          </a:xfrm>
          <a:solidFill>
            <a:schemeClr val="tx1">
              <a:lumMod val="65000"/>
              <a:lumOff val="35000"/>
            </a:schemeClr>
          </a:solidFill>
        </p:spPr>
        <p:txBody>
          <a:bodyPr>
            <a:noAutofit/>
          </a:bodyPr>
          <a:lstStyle/>
          <a:p>
            <a:r>
              <a:rPr lang="tr-TR" sz="2800" dirty="0">
                <a:solidFill>
                  <a:schemeClr val="accent1">
                    <a:lumMod val="20000"/>
                    <a:lumOff val="80000"/>
                  </a:schemeClr>
                </a:solidFill>
              </a:rPr>
              <a:t>Sınav Sorusu örneği: Soru</a:t>
            </a:r>
          </a:p>
        </p:txBody>
      </p:sp>
      <p:sp>
        <p:nvSpPr>
          <p:cNvPr id="3" name="Content Placeholder 2"/>
          <p:cNvSpPr>
            <a:spLocks noGrp="1"/>
          </p:cNvSpPr>
          <p:nvPr>
            <p:ph idx="1"/>
          </p:nvPr>
        </p:nvSpPr>
        <p:spPr>
          <a:xfrm>
            <a:off x="503238" y="530225"/>
            <a:ext cx="8137524" cy="4770983"/>
          </a:xfrm>
          <a:solidFill>
            <a:schemeClr val="tx2">
              <a:lumMod val="10000"/>
              <a:lumOff val="90000"/>
            </a:schemeClr>
          </a:solidFill>
        </p:spPr>
        <p:txBody>
          <a:bodyPr>
            <a:noAutofit/>
          </a:bodyPr>
          <a:lstStyle/>
          <a:p>
            <a:pPr marL="0" indent="0" algn="just">
              <a:lnSpc>
                <a:spcPct val="120000"/>
              </a:lnSpc>
              <a:spcBef>
                <a:spcPts val="600"/>
              </a:spcBef>
              <a:spcAft>
                <a:spcPts val="600"/>
              </a:spcAft>
              <a:buNone/>
            </a:pPr>
            <a:r>
              <a:rPr lang="tr-TR" sz="1900" dirty="0" err="1">
                <a:solidFill>
                  <a:schemeClr val="accent3"/>
                </a:solidFill>
              </a:rPr>
              <a:t>Digesta</a:t>
            </a:r>
            <a:r>
              <a:rPr lang="tr-TR" sz="1900" dirty="0">
                <a:solidFill>
                  <a:schemeClr val="accent3"/>
                </a:solidFill>
              </a:rPr>
              <a:t> 21.1.31.1 (</a:t>
            </a:r>
            <a:r>
              <a:rPr lang="tr-TR" sz="1900" dirty="0" err="1">
                <a:solidFill>
                  <a:schemeClr val="accent3"/>
                </a:solidFill>
              </a:rPr>
              <a:t>Ulpianus</a:t>
            </a:r>
            <a:r>
              <a:rPr lang="tr-TR" sz="1900" dirty="0">
                <a:solidFill>
                  <a:schemeClr val="accent3"/>
                </a:solidFill>
              </a:rPr>
              <a:t>): "Satıcı, satış sözleşmesine konu olan kölenin hırsız olmadığını belirtmiş veya garanti etmiş ve fakat köle hırsızlık yapmışsa, vermiş olduğu garantiden sorumlu olacaktır. Bu durumda, yalnızca bir yabancıdan çaldığı zaman değil, aynı zamanda efendisinden çaldığı zamanda satıcı sorumlu olacaktır." Aşağıdaki soruları olaya göre yanıtlayınız.</a:t>
            </a:r>
          </a:p>
          <a:p>
            <a:pPr marL="457200" indent="-457200" algn="just">
              <a:spcBef>
                <a:spcPts val="600"/>
              </a:spcBef>
              <a:spcAft>
                <a:spcPts val="600"/>
              </a:spcAft>
              <a:buAutoNum type="alphaLcPeriod"/>
            </a:pPr>
            <a:r>
              <a:rPr lang="tr-TR" sz="1900" dirty="0">
                <a:solidFill>
                  <a:schemeClr val="accent3"/>
                </a:solidFill>
              </a:rPr>
              <a:t>Satıcının alıcıya kölenin hırsız olmadığını vaat etmesi ve vaadin doğru çıkmaması durumunu hukuken nitelendiriniz.</a:t>
            </a:r>
          </a:p>
          <a:p>
            <a:pPr marL="457200" indent="-457200" algn="just">
              <a:spcBef>
                <a:spcPts val="600"/>
              </a:spcBef>
              <a:spcAft>
                <a:spcPts val="600"/>
              </a:spcAft>
              <a:buAutoNum type="alphaLcPeriod"/>
            </a:pPr>
            <a:r>
              <a:rPr lang="tr-TR" sz="1900" dirty="0">
                <a:solidFill>
                  <a:schemeClr val="accent3"/>
                </a:solidFill>
              </a:rPr>
              <a:t>Alıcının </a:t>
            </a:r>
            <a:r>
              <a:rPr lang="tr-TR" sz="1900" dirty="0" err="1">
                <a:solidFill>
                  <a:schemeClr val="accent3"/>
                </a:solidFill>
              </a:rPr>
              <a:t>Edictum</a:t>
            </a:r>
            <a:r>
              <a:rPr lang="tr-TR" sz="1900" dirty="0">
                <a:solidFill>
                  <a:schemeClr val="accent3"/>
                </a:solidFill>
              </a:rPr>
              <a:t> gereğince hakları nelerdir? Açıklayınız.</a:t>
            </a:r>
          </a:p>
          <a:p>
            <a:pPr marL="457200" indent="-457200" algn="just">
              <a:spcBef>
                <a:spcPts val="600"/>
              </a:spcBef>
              <a:spcAft>
                <a:spcPts val="600"/>
              </a:spcAft>
              <a:buAutoNum type="alphaLcPeriod"/>
            </a:pPr>
            <a:r>
              <a:rPr lang="tr-TR" sz="1900" dirty="0">
                <a:solidFill>
                  <a:schemeClr val="accent3"/>
                </a:solidFill>
              </a:rPr>
              <a:t>Satış sözleşmesine konu olan ve mülkiyeti alıcıya nakledilen kölenin efendisinden hırsızlık yapması durumunda dahi neden satıcının sorumlu tutulduğunu açıklayınız.</a:t>
            </a:r>
          </a:p>
          <a:p>
            <a:pPr marL="0" indent="0" algn="just">
              <a:spcBef>
                <a:spcPts val="200"/>
              </a:spcBef>
              <a:spcAft>
                <a:spcPts val="200"/>
              </a:spcAft>
              <a:buNone/>
            </a:pPr>
            <a:r>
              <a:rPr lang="tr-TR" sz="1900" dirty="0">
                <a:solidFill>
                  <a:schemeClr val="accent3"/>
                </a:solidFill>
              </a:rPr>
              <a:t> </a:t>
            </a:r>
          </a:p>
        </p:txBody>
      </p:sp>
    </p:spTree>
    <p:extLst>
      <p:ext uri="{BB962C8B-B14F-4D97-AF65-F5344CB8AC3E}">
        <p14:creationId xmlns:p14="http://schemas.microsoft.com/office/powerpoint/2010/main" val="742250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95536" y="5733256"/>
            <a:ext cx="8352928" cy="576064"/>
          </a:xfrm>
          <a:solidFill>
            <a:schemeClr val="tx1">
              <a:lumMod val="65000"/>
              <a:lumOff val="35000"/>
            </a:schemeClr>
          </a:solidFill>
          <a:ln>
            <a:solidFill>
              <a:schemeClr val="accent1"/>
            </a:solidFill>
          </a:ln>
        </p:spPr>
        <p:txBody>
          <a:bodyPr>
            <a:noAutofit/>
          </a:bodyPr>
          <a:lstStyle/>
          <a:p>
            <a:pPr marL="0" indent="0">
              <a:lnSpc>
                <a:spcPct val="110000"/>
              </a:lnSpc>
              <a:buNone/>
            </a:pPr>
            <a:br>
              <a:rPr lang="tr-TR" sz="2800" b="1" dirty="0">
                <a:solidFill>
                  <a:schemeClr val="accent1">
                    <a:lumMod val="20000"/>
                    <a:lumOff val="80000"/>
                  </a:schemeClr>
                </a:solidFill>
                <a:effectLst/>
                <a:ea typeface="Times New Roman" panose="02020603050405020304" pitchFamily="18" charset="0"/>
              </a:rPr>
            </a:br>
            <a:r>
              <a:rPr lang="tr-TR" sz="2800" b="1" dirty="0">
                <a:solidFill>
                  <a:schemeClr val="accent1">
                    <a:lumMod val="20000"/>
                    <a:lumOff val="80000"/>
                  </a:schemeClr>
                </a:solidFill>
                <a:effectLst/>
                <a:ea typeface="Times New Roman" panose="02020603050405020304" pitchFamily="18" charset="0"/>
              </a:rPr>
              <a:t>Hasar Kavramının Belirlenmesi</a:t>
            </a:r>
          </a:p>
        </p:txBody>
      </p:sp>
      <p:sp>
        <p:nvSpPr>
          <p:cNvPr id="3" name="Rectangle 2"/>
          <p:cNvSpPr>
            <a:spLocks noGrp="1"/>
          </p:cNvSpPr>
          <p:nvPr>
            <p:ph idx="1"/>
          </p:nvPr>
        </p:nvSpPr>
        <p:spPr>
          <a:xfrm>
            <a:off x="395536" y="548680"/>
            <a:ext cx="8208912" cy="5184576"/>
          </a:xfrm>
          <a:solidFill>
            <a:schemeClr val="bg1">
              <a:lumMod val="95000"/>
            </a:schemeClr>
          </a:solidFill>
        </p:spPr>
        <p:txBody>
          <a:bodyPr>
            <a:noAutofit/>
          </a:bodyPr>
          <a:lstStyle/>
          <a:p>
            <a:pPr algn="just">
              <a:spcBef>
                <a:spcPts val="0"/>
              </a:spcBef>
            </a:pPr>
            <a:r>
              <a:rPr lang="tr-TR" sz="1800" b="1" dirty="0">
                <a:solidFill>
                  <a:schemeClr val="accent1"/>
                </a:solidFill>
              </a:rPr>
              <a:t>Hasar Kavramı</a:t>
            </a:r>
          </a:p>
          <a:p>
            <a:pPr marL="360000" algn="just">
              <a:spcBef>
                <a:spcPts val="0"/>
              </a:spcBef>
              <a:buFont typeface="Wingdings" panose="05000000000000000000" pitchFamily="2" charset="2"/>
              <a:buChar char="Ø"/>
            </a:pPr>
            <a:r>
              <a:rPr lang="tr-TR" sz="1800" dirty="0">
                <a:solidFill>
                  <a:schemeClr val="tx2"/>
                </a:solidFill>
              </a:rPr>
              <a:t>Hasar ve kusursuz sonraki ifa imkansızlığı</a:t>
            </a:r>
            <a:endParaRPr lang="tr-TR" sz="1800" b="1" dirty="0">
              <a:solidFill>
                <a:schemeClr val="accent1"/>
              </a:solidFill>
            </a:endParaRPr>
          </a:p>
          <a:p>
            <a:pPr algn="just">
              <a:spcBef>
                <a:spcPts val="0"/>
              </a:spcBef>
            </a:pPr>
            <a:r>
              <a:rPr lang="tr-TR" sz="1800" b="1" dirty="0">
                <a:solidFill>
                  <a:schemeClr val="accent1"/>
                </a:solidFill>
              </a:rPr>
              <a:t>Hasar Türleri</a:t>
            </a:r>
          </a:p>
          <a:p>
            <a:pPr algn="just">
              <a:spcBef>
                <a:spcPts val="0"/>
              </a:spcBef>
            </a:pPr>
            <a:r>
              <a:rPr lang="tr-TR" sz="1800" dirty="0">
                <a:solidFill>
                  <a:schemeClr val="tx2"/>
                </a:solidFill>
              </a:rPr>
              <a:t>Tam Hasar</a:t>
            </a:r>
          </a:p>
          <a:p>
            <a:pPr algn="just">
              <a:spcBef>
                <a:spcPts val="0"/>
              </a:spcBef>
            </a:pPr>
            <a:r>
              <a:rPr lang="tr-TR" sz="1800" dirty="0">
                <a:solidFill>
                  <a:schemeClr val="tx2"/>
                </a:solidFill>
              </a:rPr>
              <a:t>Kısmi Hasar</a:t>
            </a:r>
            <a:endParaRPr lang="tr-TR" sz="1800" b="1" dirty="0">
              <a:solidFill>
                <a:srgbClr val="C00000"/>
              </a:solidFill>
            </a:endParaRPr>
          </a:p>
          <a:p>
            <a:pPr algn="just">
              <a:spcBef>
                <a:spcPts val="0"/>
              </a:spcBef>
            </a:pPr>
            <a:r>
              <a:rPr lang="tr-TR" sz="1800" b="1" dirty="0">
                <a:solidFill>
                  <a:schemeClr val="accent1"/>
                </a:solidFill>
              </a:rPr>
              <a:t>Hasar Ayırımları</a:t>
            </a:r>
          </a:p>
          <a:p>
            <a:pPr marL="740574" indent="-285750" algn="just">
              <a:spcBef>
                <a:spcPts val="0"/>
              </a:spcBef>
              <a:buFont typeface="Wingdings" panose="05000000000000000000" pitchFamily="2" charset="2"/>
              <a:buChar char="q"/>
            </a:pPr>
            <a:r>
              <a:rPr lang="tr-TR" sz="1800" dirty="0">
                <a:solidFill>
                  <a:schemeClr val="tx2"/>
                </a:solidFill>
              </a:rPr>
              <a:t>Mal Hasarı: Malik taşır (</a:t>
            </a:r>
            <a:r>
              <a:rPr lang="tr-TR" sz="1800" dirty="0" err="1">
                <a:solidFill>
                  <a:schemeClr val="tx2"/>
                </a:solidFill>
              </a:rPr>
              <a:t>casum</a:t>
            </a:r>
            <a:r>
              <a:rPr lang="tr-TR" sz="1800" dirty="0">
                <a:solidFill>
                  <a:schemeClr val="tx2"/>
                </a:solidFill>
              </a:rPr>
              <a:t> </a:t>
            </a:r>
            <a:r>
              <a:rPr lang="tr-TR" sz="1800" dirty="0" err="1">
                <a:solidFill>
                  <a:schemeClr val="tx2"/>
                </a:solidFill>
              </a:rPr>
              <a:t>sentit</a:t>
            </a:r>
            <a:r>
              <a:rPr lang="tr-TR" sz="1800" dirty="0">
                <a:solidFill>
                  <a:schemeClr val="tx2"/>
                </a:solidFill>
              </a:rPr>
              <a:t> </a:t>
            </a:r>
            <a:r>
              <a:rPr lang="tr-TR" sz="1800" dirty="0" err="1">
                <a:solidFill>
                  <a:schemeClr val="tx2"/>
                </a:solidFill>
              </a:rPr>
              <a:t>dominus</a:t>
            </a:r>
            <a:r>
              <a:rPr lang="tr-TR" sz="1800" dirty="0">
                <a:solidFill>
                  <a:schemeClr val="tx2"/>
                </a:solidFill>
              </a:rPr>
              <a:t>)</a:t>
            </a:r>
          </a:p>
          <a:p>
            <a:pPr marL="720000" algn="just">
              <a:spcBef>
                <a:spcPts val="0"/>
              </a:spcBef>
              <a:buFont typeface="Wingdings" panose="05000000000000000000" pitchFamily="2" charset="2"/>
              <a:buChar char="q"/>
            </a:pPr>
            <a:r>
              <a:rPr lang="tr-TR" sz="1800" dirty="0">
                <a:solidFill>
                  <a:schemeClr val="tx1"/>
                </a:solidFill>
              </a:rPr>
              <a:t>Edim Hasarı: Alacaklı taşır (</a:t>
            </a:r>
            <a:r>
              <a:rPr lang="tr-TR" sz="1800" dirty="0" err="1">
                <a:solidFill>
                  <a:schemeClr val="tx1"/>
                </a:solidFill>
              </a:rPr>
              <a:t>s</a:t>
            </a:r>
            <a:r>
              <a:rPr lang="tr-TR" sz="1800" dirty="0" err="1">
                <a:solidFill>
                  <a:schemeClr val="tx1"/>
                </a:solidFill>
                <a:ea typeface="Times New Roman" panose="02020603050405020304" pitchFamily="18" charset="0"/>
              </a:rPr>
              <a:t>pecies</a:t>
            </a:r>
            <a:r>
              <a:rPr lang="tr-TR" sz="1800" dirty="0">
                <a:solidFill>
                  <a:schemeClr val="tx1"/>
                </a:solidFill>
                <a:ea typeface="Times New Roman" panose="02020603050405020304" pitchFamily="18" charset="0"/>
              </a:rPr>
              <a:t> </a:t>
            </a:r>
            <a:r>
              <a:rPr lang="tr-TR" sz="1800" dirty="0" err="1">
                <a:solidFill>
                  <a:schemeClr val="tx1"/>
                </a:solidFill>
                <a:ea typeface="Times New Roman" panose="02020603050405020304" pitchFamily="18" charset="0"/>
              </a:rPr>
              <a:t>perit</a:t>
            </a:r>
            <a:r>
              <a:rPr lang="tr-TR" sz="1800" dirty="0">
                <a:solidFill>
                  <a:schemeClr val="tx1"/>
                </a:solidFill>
                <a:ea typeface="Times New Roman" panose="02020603050405020304" pitchFamily="18" charset="0"/>
              </a:rPr>
              <a:t> </a:t>
            </a:r>
            <a:r>
              <a:rPr lang="tr-TR" sz="1800" dirty="0" err="1">
                <a:solidFill>
                  <a:schemeClr val="tx1"/>
                </a:solidFill>
                <a:ea typeface="Times New Roman" panose="02020603050405020304" pitchFamily="18" charset="0"/>
              </a:rPr>
              <a:t>ei</a:t>
            </a:r>
            <a:r>
              <a:rPr lang="tr-TR" sz="1800" dirty="0">
                <a:solidFill>
                  <a:schemeClr val="tx1"/>
                </a:solidFill>
                <a:ea typeface="Times New Roman" panose="02020603050405020304" pitchFamily="18" charset="0"/>
              </a:rPr>
              <a:t> </a:t>
            </a:r>
            <a:r>
              <a:rPr lang="tr-TR" sz="1800" dirty="0" err="1">
                <a:solidFill>
                  <a:schemeClr val="tx1"/>
                </a:solidFill>
                <a:ea typeface="Times New Roman" panose="02020603050405020304" pitchFamily="18" charset="0"/>
              </a:rPr>
              <a:t>cui</a:t>
            </a:r>
            <a:r>
              <a:rPr lang="tr-TR" sz="1800" dirty="0">
                <a:solidFill>
                  <a:schemeClr val="tx1"/>
                </a:solidFill>
                <a:ea typeface="Times New Roman" panose="02020603050405020304" pitchFamily="18" charset="0"/>
              </a:rPr>
              <a:t> </a:t>
            </a:r>
            <a:r>
              <a:rPr lang="tr-TR" sz="1800" dirty="0" err="1">
                <a:solidFill>
                  <a:schemeClr val="tx1"/>
                </a:solidFill>
                <a:ea typeface="Times New Roman" panose="02020603050405020304" pitchFamily="18" charset="0"/>
              </a:rPr>
              <a:t>debetur</a:t>
            </a:r>
            <a:r>
              <a:rPr lang="tr-TR" sz="1800" dirty="0">
                <a:solidFill>
                  <a:schemeClr val="tx1"/>
                </a:solidFill>
                <a:ea typeface="Times New Roman" panose="02020603050405020304" pitchFamily="18" charset="0"/>
              </a:rPr>
              <a:t> = Parça, kendisine borçlu olunan alacaklı hesabına telef olur). </a:t>
            </a:r>
            <a:endParaRPr lang="tr-TR" sz="1800" dirty="0">
              <a:solidFill>
                <a:schemeClr val="tx1"/>
              </a:solidFill>
            </a:endParaRPr>
          </a:p>
          <a:p>
            <a:pPr marL="720000" algn="just">
              <a:spcBef>
                <a:spcPts val="0"/>
              </a:spcBef>
              <a:buFont typeface="Wingdings" panose="05000000000000000000" pitchFamily="2" charset="2"/>
              <a:buChar char="q"/>
            </a:pPr>
            <a:r>
              <a:rPr lang="tr-TR" sz="1800" dirty="0">
                <a:solidFill>
                  <a:schemeClr val="tx1"/>
                </a:solidFill>
              </a:rPr>
              <a:t>Karşı Edim Hasarı: Tam iki tarafa borç yükleyen sözleşmelerde riski kimin taşıyacağına hukuk düzeni karar verir.</a:t>
            </a:r>
          </a:p>
          <a:p>
            <a:pPr marL="1260000" indent="-285750" algn="just">
              <a:spcBef>
                <a:spcPts val="0"/>
              </a:spcBef>
              <a:buFont typeface="Wingdings" panose="05000000000000000000" pitchFamily="2" charset="2"/>
              <a:buChar char="v"/>
            </a:pPr>
            <a:r>
              <a:rPr lang="tr-TR" sz="1800" dirty="0">
                <a:solidFill>
                  <a:srgbClr val="C00000"/>
                </a:solidFill>
                <a:effectLst/>
                <a:ea typeface="Times New Roman" panose="02020603050405020304" pitchFamily="18" charset="0"/>
              </a:rPr>
              <a:t>Şartlı karşılıklılık: </a:t>
            </a:r>
            <a:r>
              <a:rPr lang="tr-TR" sz="1800" dirty="0">
                <a:solidFill>
                  <a:srgbClr val="C00000"/>
                </a:solidFill>
                <a:ea typeface="Times New Roman" panose="02020603050405020304" pitchFamily="18" charset="0"/>
              </a:rPr>
              <a:t>D</a:t>
            </a:r>
            <a:r>
              <a:rPr lang="tr-TR" sz="1800" dirty="0">
                <a:solidFill>
                  <a:srgbClr val="C00000"/>
                </a:solidFill>
                <a:effectLst/>
                <a:ea typeface="Times New Roman" panose="02020603050405020304" pitchFamily="18" charset="0"/>
              </a:rPr>
              <a:t>iğer bir edimin ifasını elde etmek için </a:t>
            </a:r>
            <a:r>
              <a:rPr lang="tr-TR" sz="1800" dirty="0">
                <a:solidFill>
                  <a:srgbClr val="C00000"/>
                </a:solidFill>
              </a:rPr>
              <a:t>bir edimi taahhüt etme</a:t>
            </a:r>
          </a:p>
          <a:p>
            <a:pPr marL="1260000" indent="-285750" algn="just">
              <a:spcBef>
                <a:spcPts val="0"/>
              </a:spcBef>
              <a:buFont typeface="Wingdings" panose="05000000000000000000" pitchFamily="2" charset="2"/>
              <a:buChar char="v"/>
            </a:pPr>
            <a:r>
              <a:rPr lang="tr-TR" sz="1800" dirty="0">
                <a:solidFill>
                  <a:srgbClr val="C00000"/>
                </a:solidFill>
              </a:rPr>
              <a:t>Genetik karşılıklılık: Bir edim yükümlülüğünün diğeri olmaksızın varlık kazanamaması</a:t>
            </a:r>
          </a:p>
          <a:p>
            <a:pPr marL="1260000" indent="-285750" algn="just">
              <a:spcBef>
                <a:spcPts val="0"/>
              </a:spcBef>
              <a:buFont typeface="Wingdings" panose="05000000000000000000" pitchFamily="2" charset="2"/>
              <a:buChar char="v"/>
            </a:pPr>
            <a:r>
              <a:rPr lang="tr-TR" sz="1800" dirty="0">
                <a:solidFill>
                  <a:srgbClr val="C00000"/>
                </a:solidFill>
              </a:rPr>
              <a:t>“İşlevsel karşılıklılık”, bir edim yükümlülüğüne isabet eden ifa engelinin diğer edim yükümlülüğü üzerinde de etkili olması </a:t>
            </a:r>
          </a:p>
          <a:p>
            <a:pPr marL="0" indent="0" algn="just">
              <a:spcBef>
                <a:spcPts val="0"/>
              </a:spcBef>
              <a:buNone/>
            </a:pPr>
            <a:endParaRPr lang="tr-TR" sz="1650" dirty="0">
              <a:solidFill>
                <a:schemeClr val="accent2"/>
              </a:solidFill>
            </a:endParaRPr>
          </a:p>
        </p:txBody>
      </p:sp>
    </p:spTree>
    <p:extLst>
      <p:ext uri="{BB962C8B-B14F-4D97-AF65-F5344CB8AC3E}">
        <p14:creationId xmlns:p14="http://schemas.microsoft.com/office/powerpoint/2010/main" val="29815731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517232"/>
            <a:ext cx="8352928" cy="576064"/>
          </a:xfrm>
          <a:solidFill>
            <a:schemeClr val="tx1">
              <a:lumMod val="65000"/>
              <a:lumOff val="35000"/>
            </a:schemeClr>
          </a:solidFill>
        </p:spPr>
        <p:txBody>
          <a:bodyPr>
            <a:noAutofit/>
          </a:bodyPr>
          <a:lstStyle/>
          <a:p>
            <a:r>
              <a:rPr lang="tr-TR" sz="2800" dirty="0">
                <a:solidFill>
                  <a:schemeClr val="accent1">
                    <a:lumMod val="20000"/>
                    <a:lumOff val="80000"/>
                  </a:schemeClr>
                </a:solidFill>
              </a:rPr>
              <a:t>Sınav Sorusu örneği: Cevap</a:t>
            </a:r>
          </a:p>
        </p:txBody>
      </p:sp>
      <p:sp>
        <p:nvSpPr>
          <p:cNvPr id="3" name="Content Placeholder 2"/>
          <p:cNvSpPr>
            <a:spLocks noGrp="1"/>
          </p:cNvSpPr>
          <p:nvPr>
            <p:ph idx="1"/>
          </p:nvPr>
        </p:nvSpPr>
        <p:spPr>
          <a:xfrm>
            <a:off x="395536" y="510257"/>
            <a:ext cx="8352928" cy="4987007"/>
          </a:xfrm>
          <a:solidFill>
            <a:schemeClr val="tx2">
              <a:lumMod val="10000"/>
              <a:lumOff val="90000"/>
            </a:schemeClr>
          </a:solidFill>
        </p:spPr>
        <p:txBody>
          <a:bodyPr>
            <a:normAutofit lnSpcReduction="10000"/>
          </a:bodyPr>
          <a:lstStyle/>
          <a:p>
            <a:pPr marL="342900" indent="-342900" algn="just">
              <a:spcBef>
                <a:spcPts val="0"/>
              </a:spcBef>
              <a:buAutoNum type="alphaLcPeriod"/>
            </a:pPr>
            <a:r>
              <a:rPr lang="tr-TR" sz="1800" dirty="0">
                <a:solidFill>
                  <a:schemeClr val="accent2"/>
                </a:solidFill>
                <a:latin typeface="+mj-lt"/>
                <a:cs typeface="Times New Roman" panose="02020603050405020304" pitchFamily="18" charset="0"/>
              </a:rPr>
              <a:t>Satış sözleşmesinde ayıp söz konusudur. Satıcı, o malın benzerlerine göre bir takım üstün özellikler taşıdığını ya da benzerlerinde karşılaşılabilecek ve fakat istenmeyen özelliklerin bu malda bulunmadığını vaat etmişse zikir ve vaat ettiği hususlardaki eksiklerden dolayı alıcıya karşı ayıp hükümleri gereğince sorumlu tutulur.</a:t>
            </a:r>
          </a:p>
          <a:p>
            <a:pPr marL="342900" indent="-342900" algn="just">
              <a:spcBef>
                <a:spcPts val="0"/>
              </a:spcBef>
              <a:buAutoNum type="alphaLcPeriod"/>
            </a:pPr>
            <a:r>
              <a:rPr lang="tr-TR" sz="1800" dirty="0">
                <a:solidFill>
                  <a:schemeClr val="accent2"/>
                </a:solidFill>
                <a:latin typeface="+mj-lt"/>
                <a:cs typeface="Times New Roman" panose="02020603050405020304" pitchFamily="18" charset="0"/>
              </a:rPr>
              <a:t>Alıcıya ayıp durumunda </a:t>
            </a:r>
            <a:r>
              <a:rPr lang="tr-TR" sz="1800" dirty="0" err="1">
                <a:solidFill>
                  <a:schemeClr val="accent2"/>
                </a:solidFill>
                <a:latin typeface="+mj-lt"/>
                <a:cs typeface="Times New Roman" panose="02020603050405020304" pitchFamily="18" charset="0"/>
              </a:rPr>
              <a:t>Edictum'da</a:t>
            </a:r>
            <a:r>
              <a:rPr lang="tr-TR" sz="1800" dirty="0">
                <a:solidFill>
                  <a:schemeClr val="accent2"/>
                </a:solidFill>
                <a:latin typeface="+mj-lt"/>
                <a:cs typeface="Times New Roman" panose="02020603050405020304" pitchFamily="18" charset="0"/>
              </a:rPr>
              <a:t> iki seçimlik hak tanınmıştır: Alıcı, </a:t>
            </a:r>
            <a:r>
              <a:rPr lang="tr-TR" sz="1800" dirty="0" err="1">
                <a:solidFill>
                  <a:schemeClr val="accent2"/>
                </a:solidFill>
                <a:latin typeface="+mj-lt"/>
                <a:cs typeface="Times New Roman" panose="02020603050405020304" pitchFamily="18" charset="0"/>
              </a:rPr>
              <a:t>actio</a:t>
            </a:r>
            <a:r>
              <a:rPr lang="tr-TR" sz="1800" dirty="0">
                <a:solidFill>
                  <a:schemeClr val="accent2"/>
                </a:solidFill>
                <a:latin typeface="+mj-lt"/>
                <a:cs typeface="Times New Roman" panose="02020603050405020304" pitchFamily="18" charset="0"/>
              </a:rPr>
              <a:t> </a:t>
            </a:r>
            <a:r>
              <a:rPr lang="tr-TR" sz="1800" dirty="0" err="1">
                <a:solidFill>
                  <a:schemeClr val="accent2"/>
                </a:solidFill>
                <a:latin typeface="+mj-lt"/>
                <a:cs typeface="Times New Roman" panose="02020603050405020304" pitchFamily="18" charset="0"/>
              </a:rPr>
              <a:t>redhibitoria</a:t>
            </a:r>
            <a:r>
              <a:rPr lang="tr-TR" sz="1800" dirty="0">
                <a:solidFill>
                  <a:schemeClr val="accent2"/>
                </a:solidFill>
                <a:latin typeface="+mj-lt"/>
                <a:cs typeface="Times New Roman" panose="02020603050405020304" pitchFamily="18" charset="0"/>
              </a:rPr>
              <a:t> olarak adlandırılan dava ile gereğince, sözleşmenin yapılmasından itibaren 6 ay içinde malı -malda artmalar da varsa onlarla birlikte- iade eder ve semeni de alarak sözleşmeden dönebilir.</a:t>
            </a:r>
          </a:p>
          <a:p>
            <a:pPr marL="360000" lvl="1" indent="0" algn="just">
              <a:spcBef>
                <a:spcPts val="0"/>
              </a:spcBef>
              <a:buNone/>
            </a:pPr>
            <a:r>
              <a:rPr lang="tr-TR" sz="1800" dirty="0">
                <a:solidFill>
                  <a:schemeClr val="accent2"/>
                </a:solidFill>
                <a:latin typeface="+mj-lt"/>
                <a:cs typeface="Times New Roman" panose="02020603050405020304" pitchFamily="18" charset="0"/>
              </a:rPr>
              <a:t>Alıcı, </a:t>
            </a:r>
            <a:r>
              <a:rPr lang="tr-TR" sz="1800" dirty="0" err="1">
                <a:solidFill>
                  <a:schemeClr val="accent2"/>
                </a:solidFill>
                <a:latin typeface="+mj-lt"/>
                <a:cs typeface="Times New Roman" panose="02020603050405020304" pitchFamily="18" charset="0"/>
              </a:rPr>
              <a:t>actio</a:t>
            </a:r>
            <a:r>
              <a:rPr lang="tr-TR" sz="1800" dirty="0">
                <a:solidFill>
                  <a:schemeClr val="accent2"/>
                </a:solidFill>
                <a:latin typeface="+mj-lt"/>
                <a:cs typeface="Times New Roman" panose="02020603050405020304" pitchFamily="18" charset="0"/>
              </a:rPr>
              <a:t> </a:t>
            </a:r>
            <a:r>
              <a:rPr lang="tr-TR" sz="1800" dirty="0" err="1">
                <a:solidFill>
                  <a:schemeClr val="accent2"/>
                </a:solidFill>
                <a:latin typeface="+mj-lt"/>
                <a:cs typeface="Times New Roman" panose="02020603050405020304" pitchFamily="18" charset="0"/>
              </a:rPr>
              <a:t>quanti</a:t>
            </a:r>
            <a:r>
              <a:rPr lang="tr-TR" sz="1800" dirty="0">
                <a:solidFill>
                  <a:schemeClr val="accent2"/>
                </a:solidFill>
                <a:latin typeface="+mj-lt"/>
                <a:cs typeface="Times New Roman" panose="02020603050405020304" pitchFamily="18" charset="0"/>
              </a:rPr>
              <a:t> </a:t>
            </a:r>
            <a:r>
              <a:rPr lang="tr-TR" sz="1800" dirty="0" err="1">
                <a:solidFill>
                  <a:schemeClr val="accent2"/>
                </a:solidFill>
                <a:latin typeface="+mj-lt"/>
                <a:cs typeface="Times New Roman" panose="02020603050405020304" pitchFamily="18" charset="0"/>
              </a:rPr>
              <a:t>minoris</a:t>
            </a:r>
            <a:r>
              <a:rPr lang="tr-TR" sz="1800" dirty="0">
                <a:solidFill>
                  <a:schemeClr val="accent2"/>
                </a:solidFill>
                <a:latin typeface="+mj-lt"/>
                <a:cs typeface="Times New Roman" panose="02020603050405020304" pitchFamily="18" charset="0"/>
              </a:rPr>
              <a:t> olarak adlandırılan semenin indirilmesi davası ile alıcı, sözleşmenin yapılmasından itibaren bir yıl içinde semenin ayıp oranında indirilmesini talep edebilir.</a:t>
            </a:r>
          </a:p>
          <a:p>
            <a:pPr marL="342900" indent="-342900" algn="just">
              <a:spcBef>
                <a:spcPts val="0"/>
              </a:spcBef>
              <a:buAutoNum type="alphaLcPeriod"/>
            </a:pPr>
            <a:r>
              <a:rPr lang="tr-TR" sz="1800" dirty="0">
                <a:solidFill>
                  <a:schemeClr val="accent2"/>
                </a:solidFill>
                <a:latin typeface="+mj-lt"/>
                <a:cs typeface="Times New Roman" panose="02020603050405020304" pitchFamily="18" charset="0"/>
              </a:rPr>
              <a:t>Satış sözleşmesi </a:t>
            </a:r>
            <a:r>
              <a:rPr lang="tr-TR" sz="1800" dirty="0" err="1">
                <a:solidFill>
                  <a:schemeClr val="accent2"/>
                </a:solidFill>
                <a:latin typeface="+mj-lt"/>
                <a:cs typeface="Times New Roman" panose="02020603050405020304" pitchFamily="18" charset="0"/>
              </a:rPr>
              <a:t>bonafides'e</a:t>
            </a:r>
            <a:r>
              <a:rPr lang="tr-TR" sz="1800" dirty="0">
                <a:solidFill>
                  <a:schemeClr val="accent2"/>
                </a:solidFill>
                <a:latin typeface="+mj-lt"/>
                <a:cs typeface="Times New Roman" panose="02020603050405020304" pitchFamily="18" charset="0"/>
              </a:rPr>
              <a:t> dayanan bir sözleşmedir. Kölenin efendisinden çalmış olması, satıcının vaat ettiği hususun doğru çıkmadığını göstermektedir. Dolayısıyla, satıcı </a:t>
            </a:r>
            <a:r>
              <a:rPr lang="tr-TR" sz="1800" dirty="0" err="1">
                <a:solidFill>
                  <a:schemeClr val="accent2"/>
                </a:solidFill>
                <a:latin typeface="+mj-lt"/>
                <a:cs typeface="Times New Roman" panose="02020603050405020304" pitchFamily="18" charset="0"/>
              </a:rPr>
              <a:t>bona</a:t>
            </a:r>
            <a:r>
              <a:rPr lang="tr-TR" sz="1800" dirty="0">
                <a:solidFill>
                  <a:schemeClr val="accent2"/>
                </a:solidFill>
                <a:latin typeface="+mj-lt"/>
                <a:cs typeface="Times New Roman" panose="02020603050405020304" pitchFamily="18" charset="0"/>
              </a:rPr>
              <a:t> </a:t>
            </a:r>
            <a:r>
              <a:rPr lang="tr-TR" sz="1800" dirty="0" err="1">
                <a:solidFill>
                  <a:schemeClr val="accent2"/>
                </a:solidFill>
                <a:latin typeface="+mj-lt"/>
                <a:cs typeface="Times New Roman" panose="02020603050405020304" pitchFamily="18" charset="0"/>
              </a:rPr>
              <a:t>fides'e</a:t>
            </a:r>
            <a:r>
              <a:rPr lang="tr-TR" sz="1800" dirty="0">
                <a:solidFill>
                  <a:schemeClr val="accent2"/>
                </a:solidFill>
                <a:latin typeface="+mj-lt"/>
                <a:cs typeface="Times New Roman" panose="02020603050405020304" pitchFamily="18" charset="0"/>
              </a:rPr>
              <a:t> aykırı davranmış ve dürüst bir borçlunun yapması gereken davranışı sergilememiştir.</a:t>
            </a:r>
          </a:p>
          <a:p>
            <a:pPr marL="360000" lvl="1" indent="0" algn="just">
              <a:spcBef>
                <a:spcPts val="0"/>
              </a:spcBef>
              <a:buNone/>
            </a:pPr>
            <a:endParaRPr lang="tr-TR" sz="1800" dirty="0">
              <a:solidFill>
                <a:schemeClr val="accent2"/>
              </a:solidFill>
              <a:latin typeface="+mj-lt"/>
              <a:cs typeface="Times New Roman" panose="02020603050405020304" pitchFamily="18" charset="0"/>
            </a:endParaRPr>
          </a:p>
          <a:p>
            <a:pPr marL="360000" lvl="1" indent="0" algn="just">
              <a:spcBef>
                <a:spcPts val="0"/>
              </a:spcBef>
              <a:buNone/>
            </a:pPr>
            <a:endParaRPr lang="tr-TR" sz="1800" dirty="0">
              <a:solidFill>
                <a:schemeClr val="accent2"/>
              </a:solidFill>
              <a:latin typeface="+mj-lt"/>
              <a:cs typeface="Times New Roman" panose="02020603050405020304" pitchFamily="18" charset="0"/>
            </a:endParaRPr>
          </a:p>
        </p:txBody>
      </p:sp>
    </p:spTree>
    <p:extLst>
      <p:ext uri="{BB962C8B-B14F-4D97-AF65-F5344CB8AC3E}">
        <p14:creationId xmlns:p14="http://schemas.microsoft.com/office/powerpoint/2010/main" val="2411297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B04B04-9EF6-B4C7-71D0-FD51D6AE9C46}"/>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E46456FA-1CF5-296D-6CE9-982EB9D921AC}"/>
              </a:ext>
            </a:extLst>
          </p:cNvPr>
          <p:cNvSpPr>
            <a:spLocks noGrp="1"/>
          </p:cNvSpPr>
          <p:nvPr>
            <p:ph type="title"/>
          </p:nvPr>
        </p:nvSpPr>
        <p:spPr>
          <a:xfrm>
            <a:off x="395536" y="5517232"/>
            <a:ext cx="8352928" cy="763920"/>
          </a:xfrm>
          <a:solidFill>
            <a:schemeClr val="tx1">
              <a:lumMod val="65000"/>
              <a:lumOff val="35000"/>
            </a:schemeClr>
          </a:solidFill>
          <a:ln>
            <a:solidFill>
              <a:schemeClr val="accent1"/>
            </a:solidFill>
          </a:ln>
        </p:spPr>
        <p:txBody>
          <a:bodyPr>
            <a:noAutofit/>
          </a:bodyPr>
          <a:lstStyle/>
          <a:p>
            <a:pPr marL="0" indent="0">
              <a:lnSpc>
                <a:spcPct val="110000"/>
              </a:lnSpc>
              <a:buNone/>
            </a:pPr>
            <a:r>
              <a:rPr lang="tr-TR" sz="2400" b="1" dirty="0">
                <a:solidFill>
                  <a:schemeClr val="accent1">
                    <a:lumMod val="20000"/>
                    <a:lumOff val="80000"/>
                  </a:schemeClr>
                </a:solidFill>
                <a:effectLst/>
                <a:ea typeface="Times New Roman" panose="02020603050405020304" pitchFamily="18" charset="0"/>
              </a:rPr>
              <a:t>Roma Hukukunda Satış Sözleşmesinde Hasar </a:t>
            </a:r>
          </a:p>
        </p:txBody>
      </p:sp>
      <p:sp>
        <p:nvSpPr>
          <p:cNvPr id="3" name="Rectangle 2">
            <a:extLst>
              <a:ext uri="{FF2B5EF4-FFF2-40B4-BE49-F238E27FC236}">
                <a16:creationId xmlns:a16="http://schemas.microsoft.com/office/drawing/2014/main" id="{088D9837-B65E-12E3-D5EC-2858B0C610DD}"/>
              </a:ext>
            </a:extLst>
          </p:cNvPr>
          <p:cNvSpPr>
            <a:spLocks noGrp="1"/>
          </p:cNvSpPr>
          <p:nvPr>
            <p:ph idx="1"/>
          </p:nvPr>
        </p:nvSpPr>
        <p:spPr>
          <a:xfrm>
            <a:off x="395536" y="476672"/>
            <a:ext cx="8343472" cy="5400600"/>
          </a:xfrm>
          <a:solidFill>
            <a:schemeClr val="bg1">
              <a:lumMod val="95000"/>
            </a:schemeClr>
          </a:solidFill>
        </p:spPr>
        <p:txBody>
          <a:bodyPr>
            <a:noAutofit/>
          </a:bodyPr>
          <a:lstStyle/>
          <a:p>
            <a:pPr algn="just">
              <a:spcBef>
                <a:spcPts val="0"/>
              </a:spcBef>
            </a:pPr>
            <a:r>
              <a:rPr lang="tr-TR" sz="2000" dirty="0">
                <a:solidFill>
                  <a:schemeClr val="tx2"/>
                </a:solidFill>
              </a:rPr>
              <a:t>Hasar sorununda Roma hukukunun çözümü: </a:t>
            </a:r>
            <a:r>
              <a:rPr lang="tr-TR" sz="2000" b="1" dirty="0" err="1">
                <a:solidFill>
                  <a:srgbClr val="C00000"/>
                </a:solidFill>
              </a:rPr>
              <a:t>Periculum</a:t>
            </a:r>
            <a:r>
              <a:rPr lang="tr-TR" sz="2000" b="1" dirty="0">
                <a:solidFill>
                  <a:srgbClr val="C00000"/>
                </a:solidFill>
              </a:rPr>
              <a:t> </a:t>
            </a:r>
            <a:r>
              <a:rPr lang="tr-TR" sz="2000" b="1" dirty="0" err="1">
                <a:solidFill>
                  <a:srgbClr val="C00000"/>
                </a:solidFill>
              </a:rPr>
              <a:t>est</a:t>
            </a:r>
            <a:r>
              <a:rPr lang="tr-TR" sz="2000" b="1" dirty="0">
                <a:solidFill>
                  <a:srgbClr val="C00000"/>
                </a:solidFill>
              </a:rPr>
              <a:t> </a:t>
            </a:r>
            <a:r>
              <a:rPr lang="tr-TR" sz="2000" b="1" dirty="0" err="1">
                <a:solidFill>
                  <a:srgbClr val="C00000"/>
                </a:solidFill>
              </a:rPr>
              <a:t>emptoris</a:t>
            </a:r>
            <a:endParaRPr lang="tr-TR" sz="2000" b="1" dirty="0">
              <a:solidFill>
                <a:srgbClr val="C00000"/>
              </a:solidFill>
            </a:endParaRPr>
          </a:p>
          <a:p>
            <a:pPr algn="just">
              <a:spcBef>
                <a:spcPts val="0"/>
              </a:spcBef>
            </a:pPr>
            <a:r>
              <a:rPr lang="tr-TR" sz="2000" dirty="0" err="1">
                <a:solidFill>
                  <a:schemeClr val="tx2"/>
                </a:solidFill>
              </a:rPr>
              <a:t>Periculum</a:t>
            </a:r>
            <a:r>
              <a:rPr lang="tr-TR" sz="2000" dirty="0">
                <a:solidFill>
                  <a:schemeClr val="tx2"/>
                </a:solidFill>
              </a:rPr>
              <a:t> </a:t>
            </a:r>
            <a:r>
              <a:rPr lang="tr-TR" sz="2000" dirty="0" err="1">
                <a:solidFill>
                  <a:schemeClr val="tx2"/>
                </a:solidFill>
              </a:rPr>
              <a:t>est</a:t>
            </a:r>
            <a:r>
              <a:rPr lang="tr-TR" sz="2000" dirty="0">
                <a:solidFill>
                  <a:schemeClr val="tx2"/>
                </a:solidFill>
              </a:rPr>
              <a:t> </a:t>
            </a:r>
            <a:r>
              <a:rPr lang="tr-TR" sz="2000" dirty="0" err="1">
                <a:solidFill>
                  <a:schemeClr val="tx2"/>
                </a:solidFill>
              </a:rPr>
              <a:t>emptoris</a:t>
            </a:r>
            <a:r>
              <a:rPr lang="tr-TR" sz="2000" dirty="0">
                <a:solidFill>
                  <a:schemeClr val="tx2"/>
                </a:solidFill>
              </a:rPr>
              <a:t>: Sözleşmenin kurulmasıyla malın teslimi arasındaki zaman diliminde mal yok olmuş veya değeri azalacak denli kötüleşmiş olsa dahi alıcının semeni ödemekle yükümlü olması</a:t>
            </a:r>
          </a:p>
          <a:p>
            <a:pPr algn="just">
              <a:spcBef>
                <a:spcPts val="0"/>
              </a:spcBef>
            </a:pPr>
            <a:r>
              <a:rPr lang="tr-TR" sz="2000" dirty="0">
                <a:solidFill>
                  <a:schemeClr val="tx2"/>
                </a:solidFill>
              </a:rPr>
              <a:t>Uygulanma koşulları:</a:t>
            </a:r>
          </a:p>
          <a:p>
            <a:pPr marL="720000" algn="just">
              <a:spcBef>
                <a:spcPts val="0"/>
              </a:spcBef>
              <a:buFont typeface="Wingdings" panose="05000000000000000000" pitchFamily="2" charset="2"/>
              <a:buChar char="Ø"/>
            </a:pPr>
            <a:r>
              <a:rPr lang="tr-TR" sz="2000" dirty="0">
                <a:solidFill>
                  <a:schemeClr val="tx2"/>
                </a:solidFill>
              </a:rPr>
              <a:t>Satımın eksiksiz (</a:t>
            </a:r>
            <a:r>
              <a:rPr lang="tr-TR" sz="2000" dirty="0" err="1">
                <a:solidFill>
                  <a:schemeClr val="tx2"/>
                </a:solidFill>
              </a:rPr>
              <a:t>perfecta</a:t>
            </a:r>
            <a:r>
              <a:rPr lang="tr-TR" sz="2000" dirty="0">
                <a:solidFill>
                  <a:schemeClr val="tx2"/>
                </a:solidFill>
              </a:rPr>
              <a:t>) olması</a:t>
            </a:r>
          </a:p>
          <a:p>
            <a:pPr marL="720000" algn="just">
              <a:spcBef>
                <a:spcPts val="0"/>
              </a:spcBef>
              <a:buFont typeface="Wingdings" panose="05000000000000000000" pitchFamily="2" charset="2"/>
              <a:buChar char="Ø"/>
            </a:pPr>
            <a:r>
              <a:rPr lang="tr-TR" sz="2000" dirty="0">
                <a:solidFill>
                  <a:schemeClr val="tx2"/>
                </a:solidFill>
              </a:rPr>
              <a:t>Parça satımını konu edinmesi</a:t>
            </a:r>
          </a:p>
          <a:p>
            <a:pPr marL="720000" algn="just">
              <a:spcBef>
                <a:spcPts val="0"/>
              </a:spcBef>
              <a:buFont typeface="Wingdings" panose="05000000000000000000" pitchFamily="2" charset="2"/>
              <a:buChar char="Ø"/>
            </a:pPr>
            <a:r>
              <a:rPr lang="tr-TR" sz="2000" dirty="0">
                <a:solidFill>
                  <a:schemeClr val="tx2"/>
                </a:solidFill>
              </a:rPr>
              <a:t>Şarta bağlı olmaması</a:t>
            </a:r>
          </a:p>
          <a:p>
            <a:pPr marL="720000" algn="just">
              <a:spcBef>
                <a:spcPts val="0"/>
              </a:spcBef>
              <a:buFont typeface="Wingdings" panose="05000000000000000000" pitchFamily="2" charset="2"/>
              <a:buChar char="Ø"/>
            </a:pPr>
            <a:r>
              <a:rPr lang="tr-TR" sz="2000" dirty="0">
                <a:solidFill>
                  <a:schemeClr val="tx2"/>
                </a:solidFill>
              </a:rPr>
              <a:t>Satıcı ve alıcıya herhangi bir sorumluluğun yükletilmemiş olması</a:t>
            </a:r>
          </a:p>
          <a:p>
            <a:pPr marL="1003464" lvl="1" algn="just">
              <a:spcBef>
                <a:spcPts val="0"/>
              </a:spcBef>
              <a:buFont typeface="Wingdings" panose="05000000000000000000" pitchFamily="2" charset="2"/>
              <a:buChar char="Ø"/>
            </a:pPr>
            <a:r>
              <a:rPr lang="tr-TR" sz="2000" dirty="0">
                <a:solidFill>
                  <a:schemeClr val="tx2"/>
                </a:solidFill>
              </a:rPr>
              <a:t>Malın ayıplı olmaması</a:t>
            </a:r>
          </a:p>
          <a:p>
            <a:pPr marL="720000" algn="just">
              <a:spcBef>
                <a:spcPts val="0"/>
              </a:spcBef>
              <a:buFont typeface="Wingdings" panose="05000000000000000000" pitchFamily="2" charset="2"/>
              <a:buChar char="Ø"/>
            </a:pPr>
            <a:r>
              <a:rPr lang="tr-TR" sz="2000" dirty="0">
                <a:solidFill>
                  <a:schemeClr val="tx2"/>
                </a:solidFill>
              </a:rPr>
              <a:t>Satıcının teslime değin malın hasarını taşıyacağına ilişkin bir vaatte bulunmamış olması </a:t>
            </a:r>
          </a:p>
          <a:p>
            <a:pPr marL="0" indent="0" algn="just">
              <a:spcBef>
                <a:spcPts val="0"/>
              </a:spcBef>
              <a:buNone/>
            </a:pPr>
            <a:r>
              <a:rPr lang="tr-TR" sz="2000" dirty="0">
                <a:solidFill>
                  <a:schemeClr val="tx2"/>
                </a:solidFill>
              </a:rPr>
              <a:t>Ağır kuralı hafifleten kural: “Hasar kime aitse, yarar da ona aittir (</a:t>
            </a:r>
            <a:r>
              <a:rPr lang="tr-TR" sz="2000" dirty="0" err="1">
                <a:solidFill>
                  <a:schemeClr val="tx2"/>
                </a:solidFill>
              </a:rPr>
              <a:t>cuius</a:t>
            </a:r>
            <a:r>
              <a:rPr lang="tr-TR" sz="2000" dirty="0">
                <a:solidFill>
                  <a:schemeClr val="tx2"/>
                </a:solidFill>
              </a:rPr>
              <a:t> </a:t>
            </a:r>
            <a:r>
              <a:rPr lang="tr-TR" sz="2000" dirty="0" err="1">
                <a:solidFill>
                  <a:schemeClr val="tx2"/>
                </a:solidFill>
              </a:rPr>
              <a:t>periculum</a:t>
            </a:r>
            <a:r>
              <a:rPr lang="tr-TR" sz="2000" dirty="0">
                <a:solidFill>
                  <a:schemeClr val="tx2"/>
                </a:solidFill>
              </a:rPr>
              <a:t> </a:t>
            </a:r>
            <a:r>
              <a:rPr lang="tr-TR" sz="2000" dirty="0" err="1">
                <a:solidFill>
                  <a:schemeClr val="tx2"/>
                </a:solidFill>
              </a:rPr>
              <a:t>eius</a:t>
            </a:r>
            <a:r>
              <a:rPr lang="tr-TR" sz="2000" dirty="0">
                <a:solidFill>
                  <a:schemeClr val="tx2"/>
                </a:solidFill>
              </a:rPr>
              <a:t> </a:t>
            </a:r>
            <a:r>
              <a:rPr lang="tr-TR" sz="2000" dirty="0" err="1">
                <a:solidFill>
                  <a:schemeClr val="tx2"/>
                </a:solidFill>
              </a:rPr>
              <a:t>commodum</a:t>
            </a:r>
            <a:r>
              <a:rPr lang="tr-TR" sz="2000" dirty="0">
                <a:solidFill>
                  <a:schemeClr val="tx2"/>
                </a:solidFill>
              </a:rPr>
              <a:t>)” kuralı</a:t>
            </a:r>
          </a:p>
          <a:p>
            <a:pPr marL="0" indent="0" algn="just">
              <a:spcBef>
                <a:spcPts val="0"/>
              </a:spcBef>
              <a:buNone/>
            </a:pPr>
            <a:endParaRPr lang="tr-TR" sz="1650" dirty="0">
              <a:solidFill>
                <a:schemeClr val="accent2"/>
              </a:solidFill>
            </a:endParaRPr>
          </a:p>
        </p:txBody>
      </p:sp>
    </p:spTree>
    <p:extLst>
      <p:ext uri="{BB962C8B-B14F-4D97-AF65-F5344CB8AC3E}">
        <p14:creationId xmlns:p14="http://schemas.microsoft.com/office/powerpoint/2010/main" val="1296294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C17A80-2425-7548-38EE-E8B552AAF829}"/>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746E34F1-1580-D389-B59C-9DE14C22C44A}"/>
              </a:ext>
            </a:extLst>
          </p:cNvPr>
          <p:cNvSpPr>
            <a:spLocks noGrp="1"/>
          </p:cNvSpPr>
          <p:nvPr>
            <p:ph type="title"/>
          </p:nvPr>
        </p:nvSpPr>
        <p:spPr>
          <a:xfrm>
            <a:off x="467544" y="5531765"/>
            <a:ext cx="8173218" cy="489523"/>
          </a:xfrm>
        </p:spPr>
        <p:txBody>
          <a:bodyPr anchor="b">
            <a:noAutofit/>
          </a:bodyPr>
          <a:lstStyle/>
          <a:p>
            <a:pPr marL="0" indent="0">
              <a:buNone/>
            </a:pPr>
            <a:r>
              <a:rPr lang="tr-TR" sz="2800" dirty="0">
                <a:solidFill>
                  <a:schemeClr val="accent1"/>
                </a:solidFill>
              </a:rPr>
              <a:t>Hasara İlişkin Metin</a:t>
            </a:r>
            <a:endParaRPr lang="en-US" sz="2800" dirty="0">
              <a:solidFill>
                <a:schemeClr val="accent1"/>
              </a:solidFill>
            </a:endParaRPr>
          </a:p>
        </p:txBody>
      </p:sp>
      <p:sp>
        <p:nvSpPr>
          <p:cNvPr id="9" name="Content Placeholder 2">
            <a:extLst>
              <a:ext uri="{FF2B5EF4-FFF2-40B4-BE49-F238E27FC236}">
                <a16:creationId xmlns:a16="http://schemas.microsoft.com/office/drawing/2014/main" id="{80666B1C-7AB6-4A89-485E-D4191C0E74FF}"/>
              </a:ext>
            </a:extLst>
          </p:cNvPr>
          <p:cNvSpPr>
            <a:spLocks noGrp="1"/>
          </p:cNvSpPr>
          <p:nvPr>
            <p:ph sz="half" idx="1"/>
          </p:nvPr>
        </p:nvSpPr>
        <p:spPr>
          <a:xfrm>
            <a:off x="-3579601" y="3930194"/>
            <a:ext cx="6766644" cy="86543"/>
          </a:xfrm>
        </p:spPr>
        <p:txBody>
          <a:bodyPr>
            <a:normAutofit fontScale="25000" lnSpcReduction="20000"/>
          </a:bodyPr>
          <a:lstStyle/>
          <a:p>
            <a:pPr marL="0" indent="0" algn="ctr">
              <a:buNone/>
            </a:pPr>
            <a:endParaRPr lang="tr-TR" dirty="0"/>
          </a:p>
          <a:p>
            <a:pPr marL="0" indent="0" algn="ctr">
              <a:buNone/>
            </a:pPr>
            <a:endParaRPr lang="tr-TR" dirty="0"/>
          </a:p>
          <a:p>
            <a:pPr marL="0" indent="0" algn="ctr">
              <a:buNone/>
            </a:pPr>
            <a:endParaRPr lang="tr-TR" dirty="0"/>
          </a:p>
        </p:txBody>
      </p:sp>
      <p:graphicFrame>
        <p:nvGraphicFramePr>
          <p:cNvPr id="5" name="Rectangle 2">
            <a:extLst>
              <a:ext uri="{FF2B5EF4-FFF2-40B4-BE49-F238E27FC236}">
                <a16:creationId xmlns:a16="http://schemas.microsoft.com/office/drawing/2014/main" id="{FC58F210-423C-0B25-5CCE-D9C6984CA23D}"/>
              </a:ext>
            </a:extLst>
          </p:cNvPr>
          <p:cNvGraphicFramePr>
            <a:graphicFrameLocks noGrp="1"/>
          </p:cNvGraphicFramePr>
          <p:nvPr>
            <p:ph sz="half" idx="2"/>
            <p:extLst>
              <p:ext uri="{D42A27DB-BD31-4B8C-83A1-F6EECF244321}">
                <p14:modId xmlns:p14="http://schemas.microsoft.com/office/powerpoint/2010/main" val="2251840869"/>
              </p:ext>
            </p:extLst>
          </p:nvPr>
        </p:nvGraphicFramePr>
        <p:xfrm>
          <a:off x="4932040" y="635546"/>
          <a:ext cx="3384376" cy="48096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a:extLst>
              <a:ext uri="{FF2B5EF4-FFF2-40B4-BE49-F238E27FC236}">
                <a16:creationId xmlns:a16="http://schemas.microsoft.com/office/drawing/2014/main" id="{2330A3C1-4E9B-C710-5154-CBCAB6DB77E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p:blipFill>
        <p:spPr bwMode="auto">
          <a:xfrm>
            <a:off x="683568" y="635546"/>
            <a:ext cx="3888432" cy="4809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21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1F24BB-A7B1-FE55-CACD-4B50F51384AB}"/>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6E1D18D4-08D7-1270-BAEE-6821FD1A5D2A}"/>
              </a:ext>
            </a:extLst>
          </p:cNvPr>
          <p:cNvSpPr>
            <a:spLocks noGrp="1"/>
          </p:cNvSpPr>
          <p:nvPr>
            <p:ph type="title"/>
          </p:nvPr>
        </p:nvSpPr>
        <p:spPr>
          <a:xfrm>
            <a:off x="395536" y="5373216"/>
            <a:ext cx="8352928" cy="576064"/>
          </a:xfrm>
          <a:solidFill>
            <a:schemeClr val="tx1">
              <a:lumMod val="65000"/>
              <a:lumOff val="35000"/>
            </a:schemeClr>
          </a:solidFill>
          <a:ln>
            <a:solidFill>
              <a:schemeClr val="accent1"/>
            </a:solidFill>
          </a:ln>
        </p:spPr>
        <p:txBody>
          <a:bodyPr>
            <a:noAutofit/>
          </a:bodyPr>
          <a:lstStyle/>
          <a:p>
            <a:pPr marL="0" indent="0">
              <a:lnSpc>
                <a:spcPct val="110000"/>
              </a:lnSpc>
              <a:buNone/>
            </a:pPr>
            <a:r>
              <a:rPr lang="tr-TR" sz="2800" b="1" dirty="0">
                <a:solidFill>
                  <a:schemeClr val="accent1">
                    <a:lumMod val="20000"/>
                    <a:lumOff val="80000"/>
                  </a:schemeClr>
                </a:solidFill>
                <a:effectLst/>
                <a:ea typeface="Times New Roman" panose="02020603050405020304" pitchFamily="18" charset="0"/>
              </a:rPr>
              <a:t>TBK’da Satış Sözleşmesinde Hasar</a:t>
            </a:r>
          </a:p>
        </p:txBody>
      </p:sp>
      <p:sp>
        <p:nvSpPr>
          <p:cNvPr id="3" name="Rectangle 2">
            <a:extLst>
              <a:ext uri="{FF2B5EF4-FFF2-40B4-BE49-F238E27FC236}">
                <a16:creationId xmlns:a16="http://schemas.microsoft.com/office/drawing/2014/main" id="{602DC45E-DE70-DB85-BC21-ECEF23134A03}"/>
              </a:ext>
            </a:extLst>
          </p:cNvPr>
          <p:cNvSpPr>
            <a:spLocks noGrp="1"/>
          </p:cNvSpPr>
          <p:nvPr>
            <p:ph idx="1"/>
          </p:nvPr>
        </p:nvSpPr>
        <p:spPr>
          <a:xfrm>
            <a:off x="508636" y="548680"/>
            <a:ext cx="8239828" cy="4824536"/>
          </a:xfrm>
          <a:solidFill>
            <a:schemeClr val="bg1">
              <a:lumMod val="95000"/>
            </a:schemeClr>
          </a:solidFill>
        </p:spPr>
        <p:txBody>
          <a:bodyPr>
            <a:noAutofit/>
          </a:bodyPr>
          <a:lstStyle/>
          <a:p>
            <a:pPr algn="just">
              <a:spcBef>
                <a:spcPts val="600"/>
              </a:spcBef>
              <a:spcAft>
                <a:spcPts val="600"/>
              </a:spcAft>
            </a:pPr>
            <a:r>
              <a:rPr lang="tr-TR" sz="2100" dirty="0">
                <a:solidFill>
                  <a:schemeClr val="tx2"/>
                </a:solidFill>
              </a:rPr>
              <a:t>Türk hukukunda </a:t>
            </a:r>
            <a:r>
              <a:rPr lang="tr-TR" sz="2100" dirty="0" err="1">
                <a:solidFill>
                  <a:schemeClr val="tx2"/>
                </a:solidFill>
              </a:rPr>
              <a:t>YBK’ye</a:t>
            </a:r>
            <a:r>
              <a:rPr lang="tr-TR" sz="2100" dirty="0">
                <a:solidFill>
                  <a:schemeClr val="tx2"/>
                </a:solidFill>
              </a:rPr>
              <a:t> kadar Roma’nın hasar kuralı geçerli</a:t>
            </a:r>
          </a:p>
          <a:p>
            <a:pPr algn="just">
              <a:spcBef>
                <a:spcPts val="600"/>
              </a:spcBef>
              <a:spcAft>
                <a:spcPts val="600"/>
              </a:spcAft>
            </a:pPr>
            <a:r>
              <a:rPr lang="tr-TR" sz="2100" dirty="0" err="1">
                <a:solidFill>
                  <a:schemeClr val="tx2"/>
                </a:solidFill>
              </a:rPr>
              <a:t>YBK’da</a:t>
            </a:r>
            <a:r>
              <a:rPr lang="tr-TR" sz="2100" dirty="0">
                <a:solidFill>
                  <a:schemeClr val="tx2"/>
                </a:solidFill>
              </a:rPr>
              <a:t> yarar ve hasarın geçişi(TBK </a:t>
            </a:r>
            <a:r>
              <a:rPr lang="tr-TR" sz="2100" dirty="0" err="1">
                <a:solidFill>
                  <a:schemeClr val="tx2"/>
                </a:solidFill>
              </a:rPr>
              <a:t>md.</a:t>
            </a:r>
            <a:r>
              <a:rPr lang="tr-TR" sz="2100" dirty="0">
                <a:solidFill>
                  <a:schemeClr val="tx2"/>
                </a:solidFill>
              </a:rPr>
              <a:t> 208)</a:t>
            </a:r>
          </a:p>
          <a:p>
            <a:pPr marL="720000" algn="just">
              <a:spcBef>
                <a:spcPts val="600"/>
              </a:spcBef>
              <a:spcAft>
                <a:spcPts val="600"/>
              </a:spcAft>
              <a:buFont typeface="Wingdings" panose="05000000000000000000" pitchFamily="2" charset="2"/>
              <a:buChar char="Ø"/>
            </a:pPr>
            <a:r>
              <a:rPr lang="tr-TR" sz="2100" dirty="0">
                <a:solidFill>
                  <a:schemeClr val="tx2"/>
                </a:solidFill>
              </a:rPr>
              <a:t>Taşınırlarda zilyetliğin devri</a:t>
            </a:r>
          </a:p>
          <a:p>
            <a:pPr marL="720000" algn="just">
              <a:spcBef>
                <a:spcPts val="600"/>
              </a:spcBef>
              <a:spcAft>
                <a:spcPts val="600"/>
              </a:spcAft>
              <a:buFont typeface="Wingdings" panose="05000000000000000000" pitchFamily="2" charset="2"/>
              <a:buChar char="Ø"/>
            </a:pPr>
            <a:r>
              <a:rPr lang="tr-TR" sz="2100" dirty="0">
                <a:solidFill>
                  <a:schemeClr val="tx2"/>
                </a:solidFill>
              </a:rPr>
              <a:t>Alıcının isteği üzerine satılanı ifa yerinden başka bir yere gönderirse, yarar ve hasar, satılanın taşıyıcıya teslim edildiği anda alıcıya geçmekte</a:t>
            </a:r>
          </a:p>
          <a:p>
            <a:pPr marL="720000" algn="just">
              <a:spcBef>
                <a:spcPts val="600"/>
              </a:spcBef>
              <a:spcAft>
                <a:spcPts val="600"/>
              </a:spcAft>
              <a:buFont typeface="Wingdings" panose="05000000000000000000" pitchFamily="2" charset="2"/>
              <a:buChar char="Ø"/>
            </a:pPr>
            <a:r>
              <a:rPr lang="tr-TR" sz="2100" dirty="0">
                <a:solidFill>
                  <a:schemeClr val="tx2"/>
                </a:solidFill>
              </a:rPr>
              <a:t> Taşınmazlarda tescil anına kadar satıcıya ait</a:t>
            </a:r>
          </a:p>
          <a:p>
            <a:pPr marL="720000" algn="just">
              <a:spcBef>
                <a:spcPts val="600"/>
              </a:spcBef>
              <a:spcAft>
                <a:spcPts val="600"/>
              </a:spcAft>
              <a:buFont typeface="Wingdings" panose="05000000000000000000" pitchFamily="2" charset="2"/>
              <a:buChar char="Ø"/>
            </a:pPr>
            <a:r>
              <a:rPr lang="tr-TR" sz="2100" dirty="0">
                <a:solidFill>
                  <a:schemeClr val="tx2"/>
                </a:solidFill>
              </a:rPr>
              <a:t>Satılanın tescilden sonraki bir zamanda alıcı tarafından teslim alınması için sözleşmeyle bir süre belirlenmişse, onun yarar ve hasarı, alıcıya teslimle geçer (TBK </a:t>
            </a:r>
            <a:r>
              <a:rPr lang="tr-TR" sz="2100" dirty="0" err="1">
                <a:solidFill>
                  <a:schemeClr val="tx2"/>
                </a:solidFill>
              </a:rPr>
              <a:t>md.</a:t>
            </a:r>
            <a:r>
              <a:rPr lang="tr-TR" sz="2100" dirty="0">
                <a:solidFill>
                  <a:schemeClr val="tx2"/>
                </a:solidFill>
              </a:rPr>
              <a:t> 245)</a:t>
            </a:r>
          </a:p>
          <a:p>
            <a:pPr algn="just">
              <a:spcBef>
                <a:spcPts val="0"/>
              </a:spcBef>
              <a:buFont typeface="Wingdings" panose="05000000000000000000" pitchFamily="2" charset="2"/>
              <a:buChar char="q"/>
            </a:pPr>
            <a:endParaRPr lang="tr-TR" sz="1650" dirty="0">
              <a:solidFill>
                <a:schemeClr val="accent2"/>
              </a:solidFill>
            </a:endParaRPr>
          </a:p>
        </p:txBody>
      </p:sp>
    </p:spTree>
    <p:extLst>
      <p:ext uri="{BB962C8B-B14F-4D97-AF65-F5344CB8AC3E}">
        <p14:creationId xmlns:p14="http://schemas.microsoft.com/office/powerpoint/2010/main" val="3920698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95536" y="5589240"/>
            <a:ext cx="8352928" cy="648072"/>
          </a:xfrm>
          <a:solidFill>
            <a:schemeClr val="accent1">
              <a:lumMod val="20000"/>
              <a:lumOff val="80000"/>
            </a:schemeClr>
          </a:solidFill>
          <a:ln>
            <a:solidFill>
              <a:schemeClr val="accent1"/>
            </a:solidFill>
          </a:ln>
        </p:spPr>
        <p:txBody>
          <a:bodyPr>
            <a:noAutofit/>
          </a:bodyPr>
          <a:lstStyle/>
          <a:p>
            <a:pPr marL="0" indent="0">
              <a:lnSpc>
                <a:spcPct val="110000"/>
              </a:lnSpc>
              <a:buNone/>
            </a:pPr>
            <a:r>
              <a:rPr lang="tr-TR" sz="2800" b="1" dirty="0">
                <a:solidFill>
                  <a:schemeClr val="tx1"/>
                </a:solidFill>
                <a:effectLst/>
                <a:ea typeface="Times New Roman" panose="02020603050405020304" pitchFamily="18" charset="0"/>
              </a:rPr>
              <a:t>Zapt Kavramı</a:t>
            </a:r>
          </a:p>
        </p:txBody>
      </p:sp>
      <p:sp>
        <p:nvSpPr>
          <p:cNvPr id="3" name="Rectangle 2"/>
          <p:cNvSpPr>
            <a:spLocks noGrp="1"/>
          </p:cNvSpPr>
          <p:nvPr>
            <p:ph idx="1"/>
          </p:nvPr>
        </p:nvSpPr>
        <p:spPr>
          <a:xfrm>
            <a:off x="395536" y="332656"/>
            <a:ext cx="8352928" cy="5256584"/>
          </a:xfrm>
          <a:solidFill>
            <a:schemeClr val="accent6">
              <a:lumMod val="20000"/>
              <a:lumOff val="80000"/>
            </a:schemeClr>
          </a:solidFill>
        </p:spPr>
        <p:txBody>
          <a:bodyPr>
            <a:noAutofit/>
          </a:bodyPr>
          <a:lstStyle/>
          <a:p>
            <a:pPr algn="just">
              <a:spcBef>
                <a:spcPts val="0"/>
              </a:spcBef>
            </a:pPr>
            <a:r>
              <a:rPr lang="tr-TR" sz="2200" b="1" dirty="0">
                <a:solidFill>
                  <a:srgbClr val="C00000"/>
                </a:solidFill>
              </a:rPr>
              <a:t>Zapt: </a:t>
            </a:r>
            <a:r>
              <a:rPr lang="tr-TR" sz="2200" dirty="0">
                <a:solidFill>
                  <a:schemeClr val="tx2"/>
                </a:solidFill>
              </a:rPr>
              <a:t>Üçüncü bir kişi tarafından mülkiyet, sınırlı aynî hak, kuvvetlendirilmiş şahsî hak gibi üstün bir hak iddiası ileri sürülmesi</a:t>
            </a:r>
          </a:p>
          <a:p>
            <a:pPr algn="just">
              <a:spcBef>
                <a:spcPts val="0"/>
              </a:spcBef>
            </a:pPr>
            <a:r>
              <a:rPr lang="tr-TR" sz="2200" b="1" dirty="0">
                <a:solidFill>
                  <a:srgbClr val="C00000"/>
                </a:solidFill>
              </a:rPr>
              <a:t>Hukuki ayıp: </a:t>
            </a:r>
            <a:r>
              <a:rPr lang="tr-TR" sz="2200" dirty="0">
                <a:solidFill>
                  <a:schemeClr val="tx2"/>
                </a:solidFill>
              </a:rPr>
              <a:t>Alıcının satın aldığı malın hukukî konumunun bozuk olması</a:t>
            </a:r>
          </a:p>
          <a:p>
            <a:pPr algn="just">
              <a:spcBef>
                <a:spcPts val="0"/>
              </a:spcBef>
            </a:pPr>
            <a:r>
              <a:rPr lang="tr-TR" sz="2200" b="1" dirty="0">
                <a:solidFill>
                  <a:srgbClr val="C00000"/>
                </a:solidFill>
              </a:rPr>
              <a:t>Türleri</a:t>
            </a:r>
          </a:p>
          <a:p>
            <a:pPr marL="720000" algn="just">
              <a:spcBef>
                <a:spcPts val="0"/>
              </a:spcBef>
              <a:buFont typeface="Wingdings" panose="05000000000000000000" pitchFamily="2" charset="2"/>
              <a:buChar char="Ø"/>
            </a:pPr>
            <a:r>
              <a:rPr lang="tr-TR" sz="2200" dirty="0">
                <a:solidFill>
                  <a:schemeClr val="tx2"/>
                </a:solidFill>
              </a:rPr>
              <a:t>Tam Zapt</a:t>
            </a:r>
          </a:p>
          <a:p>
            <a:pPr marL="720000" algn="just">
              <a:spcBef>
                <a:spcPts val="0"/>
              </a:spcBef>
              <a:buFont typeface="Wingdings" panose="05000000000000000000" pitchFamily="2" charset="2"/>
              <a:buChar char="Ø"/>
            </a:pPr>
            <a:r>
              <a:rPr lang="tr-TR" sz="2200" dirty="0">
                <a:solidFill>
                  <a:schemeClr val="tx2"/>
                </a:solidFill>
              </a:rPr>
              <a:t>Kısmi Zapt </a:t>
            </a:r>
          </a:p>
          <a:p>
            <a:pPr algn="just">
              <a:spcBef>
                <a:spcPts val="0"/>
              </a:spcBef>
            </a:pPr>
            <a:r>
              <a:rPr lang="tr-TR" sz="2200" dirty="0">
                <a:solidFill>
                  <a:schemeClr val="tx2"/>
                </a:solidFill>
              </a:rPr>
              <a:t>Satıcının zaptı üstlenme borcu</a:t>
            </a:r>
          </a:p>
          <a:p>
            <a:pPr algn="just">
              <a:spcBef>
                <a:spcPts val="0"/>
              </a:spcBef>
            </a:pPr>
            <a:r>
              <a:rPr lang="tr-TR" sz="2200" dirty="0">
                <a:solidFill>
                  <a:schemeClr val="tx2"/>
                </a:solidFill>
              </a:rPr>
              <a:t>Roma hukukunda satıcı </a:t>
            </a:r>
            <a:r>
              <a:rPr lang="tr-TR" sz="2200" dirty="0" err="1">
                <a:solidFill>
                  <a:schemeClr val="tx2"/>
                </a:solidFill>
              </a:rPr>
              <a:t>Vacua</a:t>
            </a:r>
            <a:r>
              <a:rPr lang="tr-TR" sz="2200" dirty="0">
                <a:solidFill>
                  <a:schemeClr val="tx2"/>
                </a:solidFill>
              </a:rPr>
              <a:t> </a:t>
            </a:r>
            <a:r>
              <a:rPr lang="tr-TR" sz="2200" dirty="0" err="1">
                <a:solidFill>
                  <a:schemeClr val="tx2"/>
                </a:solidFill>
              </a:rPr>
              <a:t>possessione</a:t>
            </a:r>
            <a:r>
              <a:rPr lang="tr-TR" sz="2200" dirty="0">
                <a:solidFill>
                  <a:schemeClr val="tx2"/>
                </a:solidFill>
              </a:rPr>
              <a:t> olarak adlandırılan sorunsuz (rahat, huzurlu) zilyetliği sağlamakla yükümlü</a:t>
            </a:r>
          </a:p>
          <a:p>
            <a:pPr algn="just">
              <a:spcBef>
                <a:spcPts val="0"/>
              </a:spcBef>
            </a:pPr>
            <a:r>
              <a:rPr lang="tr-TR" sz="2200" dirty="0">
                <a:solidFill>
                  <a:schemeClr val="tx2"/>
                </a:solidFill>
              </a:rPr>
              <a:t>Satıcının zaptı üstlenme borcu kusurdan bağımsız bir garanti borcu, teslim borcuna bağlı bir yan edim yükümlülüğü</a:t>
            </a:r>
          </a:p>
          <a:p>
            <a:pPr algn="just">
              <a:spcBef>
                <a:spcPts val="0"/>
              </a:spcBef>
              <a:buFont typeface="Wingdings" panose="05000000000000000000" pitchFamily="2" charset="2"/>
              <a:buChar char="q"/>
            </a:pPr>
            <a:endParaRPr lang="tr-TR" sz="1650" dirty="0">
              <a:solidFill>
                <a:schemeClr val="accent2"/>
              </a:solidFill>
            </a:endParaRPr>
          </a:p>
        </p:txBody>
      </p:sp>
    </p:spTree>
    <p:extLst>
      <p:ext uri="{BB962C8B-B14F-4D97-AF65-F5344CB8AC3E}">
        <p14:creationId xmlns:p14="http://schemas.microsoft.com/office/powerpoint/2010/main" val="1878061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179512" y="5589240"/>
            <a:ext cx="8712968" cy="936104"/>
          </a:xfrm>
          <a:solidFill>
            <a:schemeClr val="accent1">
              <a:lumMod val="20000"/>
              <a:lumOff val="80000"/>
            </a:schemeClr>
          </a:solidFill>
          <a:ln>
            <a:solidFill>
              <a:schemeClr val="accent1"/>
            </a:solidFill>
          </a:ln>
        </p:spPr>
        <p:txBody>
          <a:bodyPr>
            <a:noAutofit/>
          </a:bodyPr>
          <a:lstStyle/>
          <a:p>
            <a:pPr indent="0">
              <a:lnSpc>
                <a:spcPct val="120000"/>
              </a:lnSpc>
              <a:spcBef>
                <a:spcPts val="0"/>
              </a:spcBef>
              <a:buNone/>
            </a:pPr>
            <a:r>
              <a:rPr lang="tr-TR" sz="2200" dirty="0">
                <a:solidFill>
                  <a:schemeClr val="tx1"/>
                </a:solidFill>
              </a:rPr>
              <a:t>Eski Hukuk Dönemi’nde s</a:t>
            </a:r>
            <a:r>
              <a:rPr lang="tr-TR" sz="2200" b="1" dirty="0">
                <a:solidFill>
                  <a:schemeClr val="tx1"/>
                </a:solidFill>
              </a:rPr>
              <a:t>atıcının zaptı üstlenme borcu</a:t>
            </a:r>
          </a:p>
        </p:txBody>
      </p:sp>
      <p:sp>
        <p:nvSpPr>
          <p:cNvPr id="3" name="Rectangle 2"/>
          <p:cNvSpPr>
            <a:spLocks noGrp="1"/>
          </p:cNvSpPr>
          <p:nvPr>
            <p:ph idx="1"/>
          </p:nvPr>
        </p:nvSpPr>
        <p:spPr>
          <a:xfrm>
            <a:off x="179512" y="332656"/>
            <a:ext cx="8712968" cy="5256584"/>
          </a:xfrm>
          <a:solidFill>
            <a:schemeClr val="accent6">
              <a:lumMod val="20000"/>
              <a:lumOff val="80000"/>
            </a:schemeClr>
          </a:solidFill>
        </p:spPr>
        <p:txBody>
          <a:bodyPr>
            <a:noAutofit/>
          </a:bodyPr>
          <a:lstStyle/>
          <a:p>
            <a:pPr marL="0" algn="just">
              <a:spcBef>
                <a:spcPts val="0"/>
              </a:spcBef>
              <a:buFont typeface="Wingdings" panose="05000000000000000000" pitchFamily="2" charset="2"/>
              <a:buChar char="v"/>
            </a:pPr>
            <a:r>
              <a:rPr lang="tr-TR" sz="1900" b="1" dirty="0" err="1">
                <a:solidFill>
                  <a:srgbClr val="C00000"/>
                </a:solidFill>
              </a:rPr>
              <a:t>Actio</a:t>
            </a:r>
            <a:r>
              <a:rPr lang="tr-TR" sz="1900" b="1" dirty="0">
                <a:solidFill>
                  <a:srgbClr val="C00000"/>
                </a:solidFill>
              </a:rPr>
              <a:t> </a:t>
            </a:r>
            <a:r>
              <a:rPr lang="tr-TR" sz="1900" b="1" dirty="0" err="1">
                <a:solidFill>
                  <a:srgbClr val="C00000"/>
                </a:solidFill>
              </a:rPr>
              <a:t>auctoritas</a:t>
            </a:r>
            <a:r>
              <a:rPr lang="tr-TR" sz="1900" b="1" dirty="0">
                <a:solidFill>
                  <a:srgbClr val="C00000"/>
                </a:solidFill>
              </a:rPr>
              <a:t> (yardım davası)</a:t>
            </a:r>
          </a:p>
          <a:p>
            <a:pPr marL="540000" indent="-342900" algn="just">
              <a:spcBef>
                <a:spcPts val="0"/>
              </a:spcBef>
              <a:buFont typeface="Wingdings" panose="05000000000000000000" pitchFamily="2" charset="2"/>
              <a:buChar char="Ø"/>
            </a:pPr>
            <a:r>
              <a:rPr lang="tr-TR" sz="1900" dirty="0">
                <a:solidFill>
                  <a:schemeClr val="tx2"/>
                </a:solidFill>
              </a:rPr>
              <a:t>Mal </a:t>
            </a:r>
            <a:r>
              <a:rPr lang="tr-TR" sz="1900" dirty="0" err="1">
                <a:solidFill>
                  <a:schemeClr val="tx2"/>
                </a:solidFill>
              </a:rPr>
              <a:t>res</a:t>
            </a:r>
            <a:r>
              <a:rPr lang="tr-TR" sz="1900" dirty="0">
                <a:solidFill>
                  <a:schemeClr val="tx2"/>
                </a:solidFill>
              </a:rPr>
              <a:t> </a:t>
            </a:r>
            <a:r>
              <a:rPr lang="tr-TR" sz="1900" dirty="0" err="1">
                <a:solidFill>
                  <a:schemeClr val="tx2"/>
                </a:solidFill>
              </a:rPr>
              <a:t>mancipi</a:t>
            </a:r>
            <a:r>
              <a:rPr lang="tr-TR" sz="1900" dirty="0">
                <a:solidFill>
                  <a:schemeClr val="tx2"/>
                </a:solidFill>
              </a:rPr>
              <a:t>, mülkiyet </a:t>
            </a:r>
            <a:r>
              <a:rPr lang="tr-TR" sz="1900" dirty="0" err="1">
                <a:solidFill>
                  <a:schemeClr val="tx2"/>
                </a:solidFill>
              </a:rPr>
              <a:t>mancipatio</a:t>
            </a:r>
            <a:r>
              <a:rPr lang="tr-TR" sz="1900" dirty="0">
                <a:solidFill>
                  <a:schemeClr val="tx2"/>
                </a:solidFill>
              </a:rPr>
              <a:t> ile devredilmiş, semen  de ödenmişse, zapt halinde alıcının  </a:t>
            </a:r>
            <a:r>
              <a:rPr lang="tr-TR" sz="1900" i="1" dirty="0" err="1">
                <a:solidFill>
                  <a:schemeClr val="tx2"/>
                </a:solidFill>
              </a:rPr>
              <a:t>actio</a:t>
            </a:r>
            <a:r>
              <a:rPr lang="tr-TR" sz="1900" i="1" dirty="0">
                <a:solidFill>
                  <a:schemeClr val="tx2"/>
                </a:solidFill>
              </a:rPr>
              <a:t> </a:t>
            </a:r>
            <a:r>
              <a:rPr lang="tr-TR" sz="1900" i="1" dirty="0" err="1">
                <a:solidFill>
                  <a:schemeClr val="tx2"/>
                </a:solidFill>
              </a:rPr>
              <a:t>auctoritas</a:t>
            </a:r>
            <a:r>
              <a:rPr lang="tr-TR" sz="1900" dirty="0">
                <a:solidFill>
                  <a:schemeClr val="tx2"/>
                </a:solidFill>
              </a:rPr>
              <a:t> (yardım davası) açma hakkı bulunmakta. Tam zapt halinde semenin iki katı; kısmi zapt durumunda satım bedelinden indirim</a:t>
            </a:r>
          </a:p>
          <a:p>
            <a:pPr marL="0" algn="just">
              <a:spcBef>
                <a:spcPts val="600"/>
              </a:spcBef>
              <a:buFont typeface="Wingdings" panose="05000000000000000000" pitchFamily="2" charset="2"/>
              <a:buChar char="v"/>
            </a:pPr>
            <a:r>
              <a:rPr lang="tr-TR" sz="1900" b="1" dirty="0">
                <a:solidFill>
                  <a:srgbClr val="C00000"/>
                </a:solidFill>
              </a:rPr>
              <a:t>Teminat </a:t>
            </a:r>
            <a:r>
              <a:rPr lang="tr-TR" sz="1900" b="1" dirty="0" err="1">
                <a:solidFill>
                  <a:srgbClr val="C00000"/>
                </a:solidFill>
              </a:rPr>
              <a:t>stipulatio’su</a:t>
            </a:r>
            <a:endParaRPr lang="tr-TR" sz="1900" b="1" dirty="0">
              <a:solidFill>
                <a:srgbClr val="C00000"/>
              </a:solidFill>
            </a:endParaRPr>
          </a:p>
          <a:p>
            <a:pPr marL="540000" indent="-342900" algn="just">
              <a:spcBef>
                <a:spcPts val="0"/>
              </a:spcBef>
              <a:buFont typeface="Wingdings" panose="05000000000000000000" pitchFamily="2" charset="2"/>
              <a:buChar char="Ø"/>
            </a:pPr>
            <a:r>
              <a:rPr lang="tr-TR" sz="1900" dirty="0">
                <a:solidFill>
                  <a:schemeClr val="tx2"/>
                </a:solidFill>
              </a:rPr>
              <a:t>Mal </a:t>
            </a:r>
            <a:r>
              <a:rPr lang="tr-TR" sz="1900" dirty="0" err="1">
                <a:solidFill>
                  <a:schemeClr val="tx2"/>
                </a:solidFill>
              </a:rPr>
              <a:t>res</a:t>
            </a:r>
            <a:r>
              <a:rPr lang="tr-TR" sz="1900" dirty="0">
                <a:solidFill>
                  <a:schemeClr val="tx2"/>
                </a:solidFill>
              </a:rPr>
              <a:t> </a:t>
            </a:r>
            <a:r>
              <a:rPr lang="tr-TR" sz="1900" dirty="0" err="1">
                <a:solidFill>
                  <a:schemeClr val="tx2"/>
                </a:solidFill>
              </a:rPr>
              <a:t>mancipi</a:t>
            </a:r>
            <a:r>
              <a:rPr lang="tr-TR" sz="1900" dirty="0">
                <a:solidFill>
                  <a:schemeClr val="tx2"/>
                </a:solidFill>
              </a:rPr>
              <a:t>, mülkiyet </a:t>
            </a:r>
            <a:r>
              <a:rPr lang="tr-TR" sz="1900" dirty="0" err="1">
                <a:solidFill>
                  <a:schemeClr val="tx2"/>
                </a:solidFill>
              </a:rPr>
              <a:t>mancipatio</a:t>
            </a:r>
            <a:r>
              <a:rPr lang="tr-TR" sz="1900" dirty="0">
                <a:solidFill>
                  <a:schemeClr val="tx2"/>
                </a:solidFill>
              </a:rPr>
              <a:t> ile devredilmemiş, </a:t>
            </a:r>
            <a:r>
              <a:rPr lang="tr-TR" sz="1900" dirty="0" err="1">
                <a:solidFill>
                  <a:schemeClr val="tx2"/>
                </a:solidFill>
              </a:rPr>
              <a:t>stipulatio</a:t>
            </a:r>
            <a:r>
              <a:rPr lang="tr-TR" sz="1900" dirty="0">
                <a:solidFill>
                  <a:schemeClr val="tx2"/>
                </a:solidFill>
              </a:rPr>
              <a:t> ile satıcı, </a:t>
            </a:r>
            <a:r>
              <a:rPr lang="tr-TR" sz="1900" dirty="0" err="1">
                <a:solidFill>
                  <a:schemeClr val="tx2"/>
                </a:solidFill>
              </a:rPr>
              <a:t>res</a:t>
            </a:r>
            <a:r>
              <a:rPr lang="tr-TR" sz="1900" dirty="0">
                <a:solidFill>
                  <a:schemeClr val="tx2"/>
                </a:solidFill>
              </a:rPr>
              <a:t> </a:t>
            </a:r>
            <a:r>
              <a:rPr lang="tr-TR" sz="1900" dirty="0" err="1">
                <a:solidFill>
                  <a:schemeClr val="tx2"/>
                </a:solidFill>
              </a:rPr>
              <a:t>mancipi</a:t>
            </a:r>
            <a:r>
              <a:rPr lang="tr-TR" sz="1900" dirty="0">
                <a:solidFill>
                  <a:schemeClr val="tx2"/>
                </a:solidFill>
              </a:rPr>
              <a:t> bir malın rahat zilyetliğini (habere </a:t>
            </a:r>
            <a:r>
              <a:rPr lang="tr-TR" sz="1900" dirty="0" err="1">
                <a:solidFill>
                  <a:schemeClr val="tx2"/>
                </a:solidFill>
              </a:rPr>
              <a:t>licere</a:t>
            </a:r>
            <a:r>
              <a:rPr lang="tr-TR" sz="1900" dirty="0">
                <a:solidFill>
                  <a:schemeClr val="tx2"/>
                </a:solidFill>
              </a:rPr>
              <a:t>) sağlayamadığı ve malın zaptı halinde semenin iki katını ödeyeceğini alıcıya taahhüt etmekte (</a:t>
            </a:r>
            <a:r>
              <a:rPr lang="tr-TR" sz="1900" dirty="0" err="1">
                <a:solidFill>
                  <a:schemeClr val="tx2"/>
                </a:solidFill>
              </a:rPr>
              <a:t>stipulatio</a:t>
            </a:r>
            <a:r>
              <a:rPr lang="tr-TR" sz="1900" dirty="0">
                <a:solidFill>
                  <a:schemeClr val="tx2"/>
                </a:solidFill>
              </a:rPr>
              <a:t> </a:t>
            </a:r>
            <a:r>
              <a:rPr lang="tr-TR" sz="1900" dirty="0" err="1">
                <a:solidFill>
                  <a:schemeClr val="tx2"/>
                </a:solidFill>
              </a:rPr>
              <a:t>duplae</a:t>
            </a:r>
            <a:r>
              <a:rPr lang="tr-TR" sz="1900" dirty="0">
                <a:solidFill>
                  <a:schemeClr val="tx2"/>
                </a:solidFill>
              </a:rPr>
              <a:t>).</a:t>
            </a:r>
          </a:p>
          <a:p>
            <a:pPr marL="900000" indent="-342900" algn="just">
              <a:spcBef>
                <a:spcPts val="0"/>
              </a:spcBef>
              <a:buFont typeface="Wingdings" panose="05000000000000000000" pitchFamily="2" charset="2"/>
              <a:buChar char="q"/>
            </a:pPr>
            <a:r>
              <a:rPr lang="tr-TR" sz="1900" b="1" dirty="0">
                <a:solidFill>
                  <a:schemeClr val="accent1"/>
                </a:solidFill>
              </a:rPr>
              <a:t>Uygulamada köle satışlarında sık rastlanılan </a:t>
            </a:r>
            <a:r>
              <a:rPr lang="tr-TR" sz="1900" b="1" dirty="0" err="1">
                <a:solidFill>
                  <a:schemeClr val="accent1"/>
                </a:solidFill>
              </a:rPr>
              <a:t>stipulatio</a:t>
            </a:r>
            <a:endParaRPr lang="tr-TR" sz="1900" b="1" dirty="0">
              <a:solidFill>
                <a:schemeClr val="accent1"/>
              </a:solidFill>
            </a:endParaRPr>
          </a:p>
          <a:p>
            <a:pPr marL="540000" indent="-342900" algn="just">
              <a:spcBef>
                <a:spcPts val="0"/>
              </a:spcBef>
              <a:buFont typeface="Wingdings" panose="05000000000000000000" pitchFamily="2" charset="2"/>
              <a:buChar char="Ø"/>
            </a:pPr>
            <a:r>
              <a:rPr lang="tr-TR" sz="1900" dirty="0" err="1">
                <a:solidFill>
                  <a:schemeClr val="tx2"/>
                </a:solidFill>
              </a:rPr>
              <a:t>Stipulatio</a:t>
            </a:r>
            <a:r>
              <a:rPr lang="tr-TR" sz="1900" dirty="0">
                <a:solidFill>
                  <a:schemeClr val="tx2"/>
                </a:solidFill>
              </a:rPr>
              <a:t> ile satıcı, </a:t>
            </a:r>
            <a:r>
              <a:rPr lang="tr-TR" sz="1900" dirty="0" err="1">
                <a:solidFill>
                  <a:schemeClr val="tx2"/>
                </a:solidFill>
              </a:rPr>
              <a:t>res</a:t>
            </a:r>
            <a:r>
              <a:rPr lang="tr-TR" sz="1900" dirty="0">
                <a:solidFill>
                  <a:schemeClr val="tx2"/>
                </a:solidFill>
              </a:rPr>
              <a:t> </a:t>
            </a:r>
            <a:r>
              <a:rPr lang="tr-TR" sz="1900" dirty="0" err="1">
                <a:solidFill>
                  <a:schemeClr val="tx2"/>
                </a:solidFill>
              </a:rPr>
              <a:t>nec</a:t>
            </a:r>
            <a:r>
              <a:rPr lang="tr-TR" sz="1900" dirty="0">
                <a:solidFill>
                  <a:schemeClr val="tx2"/>
                </a:solidFill>
              </a:rPr>
              <a:t> </a:t>
            </a:r>
            <a:r>
              <a:rPr lang="tr-TR" sz="1900" dirty="0" err="1">
                <a:solidFill>
                  <a:schemeClr val="tx2"/>
                </a:solidFill>
              </a:rPr>
              <a:t>mancipi</a:t>
            </a:r>
            <a:r>
              <a:rPr lang="tr-TR" sz="1900" dirty="0">
                <a:solidFill>
                  <a:schemeClr val="tx2"/>
                </a:solidFill>
              </a:rPr>
              <a:t> bir malın rahat zilyetliğini (habere </a:t>
            </a:r>
            <a:r>
              <a:rPr lang="tr-TR" sz="1900" dirty="0" err="1">
                <a:solidFill>
                  <a:schemeClr val="tx2"/>
                </a:solidFill>
              </a:rPr>
              <a:t>licere</a:t>
            </a:r>
            <a:r>
              <a:rPr lang="tr-TR" sz="1900" dirty="0">
                <a:solidFill>
                  <a:schemeClr val="tx2"/>
                </a:solidFill>
              </a:rPr>
              <a:t>) sağlayamadığı ve malın zaptı halinde semenin kendisini (</a:t>
            </a:r>
            <a:r>
              <a:rPr lang="tr-TR" sz="1900" dirty="0" err="1">
                <a:solidFill>
                  <a:schemeClr val="tx2"/>
                </a:solidFill>
              </a:rPr>
              <a:t>stipulatio</a:t>
            </a:r>
            <a:r>
              <a:rPr lang="tr-TR" sz="1900" dirty="0">
                <a:solidFill>
                  <a:schemeClr val="tx2"/>
                </a:solidFill>
              </a:rPr>
              <a:t> </a:t>
            </a:r>
            <a:r>
              <a:rPr lang="tr-TR" sz="1900" dirty="0" err="1">
                <a:solidFill>
                  <a:schemeClr val="tx2"/>
                </a:solidFill>
              </a:rPr>
              <a:t>simplae</a:t>
            </a:r>
            <a:r>
              <a:rPr lang="tr-TR" sz="1900" dirty="0">
                <a:solidFill>
                  <a:schemeClr val="tx2"/>
                </a:solidFill>
              </a:rPr>
              <a:t>) ödeyeceğini alıcıya taahhüt etmekte</a:t>
            </a:r>
          </a:p>
          <a:p>
            <a:pPr marL="900000" indent="-342900" algn="just">
              <a:spcBef>
                <a:spcPts val="0"/>
              </a:spcBef>
              <a:buFont typeface="Wingdings" panose="05000000000000000000" pitchFamily="2" charset="2"/>
              <a:buChar char="q"/>
            </a:pPr>
            <a:r>
              <a:rPr lang="tr-TR" sz="1900" b="1" dirty="0">
                <a:solidFill>
                  <a:schemeClr val="accent1"/>
                </a:solidFill>
              </a:rPr>
              <a:t>Uygulamada küçükbaş hayvan satışlarında sık rastlanılan </a:t>
            </a:r>
            <a:r>
              <a:rPr lang="tr-TR" sz="1900" b="1" dirty="0" err="1">
                <a:solidFill>
                  <a:schemeClr val="accent1"/>
                </a:solidFill>
              </a:rPr>
              <a:t>stipulatio</a:t>
            </a:r>
            <a:endParaRPr lang="tr-TR" sz="1900" b="1" dirty="0">
              <a:solidFill>
                <a:schemeClr val="accent1"/>
              </a:solidFill>
            </a:endParaRPr>
          </a:p>
          <a:p>
            <a:pPr marL="540000" indent="-342900" algn="just">
              <a:spcBef>
                <a:spcPts val="0"/>
              </a:spcBef>
              <a:buFont typeface="Wingdings" panose="05000000000000000000" pitchFamily="2" charset="2"/>
              <a:buChar char="Ø"/>
            </a:pPr>
            <a:endParaRPr lang="tr-TR" sz="1900" dirty="0">
              <a:solidFill>
                <a:schemeClr val="tx2"/>
              </a:solidFill>
            </a:endParaRPr>
          </a:p>
          <a:p>
            <a:pPr marL="0" indent="0" algn="just">
              <a:spcBef>
                <a:spcPts val="0"/>
              </a:spcBef>
              <a:buNone/>
            </a:pPr>
            <a:endParaRPr lang="tr-TR" sz="1650" dirty="0">
              <a:solidFill>
                <a:schemeClr val="accent2"/>
              </a:solidFill>
            </a:endParaRPr>
          </a:p>
        </p:txBody>
      </p:sp>
    </p:spTree>
    <p:extLst>
      <p:ext uri="{BB962C8B-B14F-4D97-AF65-F5344CB8AC3E}">
        <p14:creationId xmlns:p14="http://schemas.microsoft.com/office/powerpoint/2010/main" val="430428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95536" y="5157192"/>
            <a:ext cx="8352928" cy="792088"/>
          </a:xfrm>
          <a:solidFill>
            <a:schemeClr val="accent1">
              <a:lumMod val="20000"/>
              <a:lumOff val="80000"/>
            </a:schemeClr>
          </a:solidFill>
          <a:ln>
            <a:solidFill>
              <a:schemeClr val="accent1"/>
            </a:solidFill>
          </a:ln>
        </p:spPr>
        <p:txBody>
          <a:bodyPr>
            <a:noAutofit/>
          </a:bodyPr>
          <a:lstStyle/>
          <a:p>
            <a:pPr indent="0">
              <a:lnSpc>
                <a:spcPct val="120000"/>
              </a:lnSpc>
              <a:spcBef>
                <a:spcPts val="0"/>
              </a:spcBef>
              <a:buNone/>
            </a:pPr>
            <a:r>
              <a:rPr lang="tr-TR" sz="2000" dirty="0">
                <a:solidFill>
                  <a:schemeClr val="tx1"/>
                </a:solidFill>
              </a:rPr>
              <a:t>Klasik Hukuk Dönemi ve </a:t>
            </a:r>
            <a:r>
              <a:rPr lang="tr-TR" sz="2000" dirty="0" err="1">
                <a:solidFill>
                  <a:schemeClr val="tx1"/>
                </a:solidFill>
              </a:rPr>
              <a:t>Iustinianus</a:t>
            </a:r>
            <a:r>
              <a:rPr lang="tr-TR" sz="2000" dirty="0">
                <a:solidFill>
                  <a:schemeClr val="tx1"/>
                </a:solidFill>
              </a:rPr>
              <a:t> Dönemi’nde Satıcının Zaptı Üstlenme Borcu</a:t>
            </a:r>
            <a:endParaRPr lang="tr-TR" sz="2000" b="1" dirty="0">
              <a:solidFill>
                <a:schemeClr val="tx1"/>
              </a:solidFill>
            </a:endParaRPr>
          </a:p>
        </p:txBody>
      </p:sp>
      <p:sp>
        <p:nvSpPr>
          <p:cNvPr id="3" name="Rectangle 2"/>
          <p:cNvSpPr>
            <a:spLocks noGrp="1"/>
          </p:cNvSpPr>
          <p:nvPr>
            <p:ph idx="1"/>
          </p:nvPr>
        </p:nvSpPr>
        <p:spPr>
          <a:xfrm>
            <a:off x="395536" y="404664"/>
            <a:ext cx="8352928" cy="4752528"/>
          </a:xfrm>
          <a:solidFill>
            <a:schemeClr val="accent6">
              <a:lumMod val="20000"/>
              <a:lumOff val="80000"/>
            </a:schemeClr>
          </a:solidFill>
        </p:spPr>
        <p:txBody>
          <a:bodyPr>
            <a:noAutofit/>
          </a:bodyPr>
          <a:lstStyle/>
          <a:p>
            <a:pPr marL="0" algn="just">
              <a:spcBef>
                <a:spcPts val="0"/>
              </a:spcBef>
              <a:buFont typeface="Wingdings" panose="05000000000000000000" pitchFamily="2" charset="2"/>
              <a:buChar char="v"/>
            </a:pPr>
            <a:r>
              <a:rPr lang="tr-TR" sz="2050" b="1" dirty="0">
                <a:solidFill>
                  <a:srgbClr val="C00000"/>
                </a:solidFill>
              </a:rPr>
              <a:t>Satış sözleşmesinden doğan dava (</a:t>
            </a:r>
            <a:r>
              <a:rPr lang="tr-TR" sz="2050" b="1" dirty="0" err="1">
                <a:solidFill>
                  <a:srgbClr val="C00000"/>
                </a:solidFill>
              </a:rPr>
              <a:t>actio</a:t>
            </a:r>
            <a:r>
              <a:rPr lang="tr-TR" sz="2050" b="1" dirty="0">
                <a:solidFill>
                  <a:srgbClr val="C00000"/>
                </a:solidFill>
              </a:rPr>
              <a:t> </a:t>
            </a:r>
            <a:r>
              <a:rPr lang="tr-TR" sz="2050" b="1" dirty="0" err="1">
                <a:solidFill>
                  <a:srgbClr val="C00000"/>
                </a:solidFill>
              </a:rPr>
              <a:t>empti</a:t>
            </a:r>
            <a:r>
              <a:rPr lang="tr-TR" sz="2050" b="1" dirty="0">
                <a:solidFill>
                  <a:srgbClr val="C00000"/>
                </a:solidFill>
              </a:rPr>
              <a:t>)</a:t>
            </a:r>
          </a:p>
          <a:p>
            <a:pPr marL="0" algn="just">
              <a:spcBef>
                <a:spcPts val="0"/>
              </a:spcBef>
              <a:buFont typeface="Wingdings" panose="05000000000000000000" pitchFamily="2" charset="2"/>
              <a:buChar char="v"/>
            </a:pPr>
            <a:r>
              <a:rPr lang="tr-TR" sz="2050" dirty="0">
                <a:solidFill>
                  <a:schemeClr val="tx2"/>
                </a:solidFill>
              </a:rPr>
              <a:t>Klasik </a:t>
            </a:r>
            <a:r>
              <a:rPr lang="tr-TR" sz="2050" dirty="0" err="1">
                <a:solidFill>
                  <a:schemeClr val="tx2"/>
                </a:solidFill>
              </a:rPr>
              <a:t>HD’nin</a:t>
            </a:r>
            <a:r>
              <a:rPr lang="tr-TR" sz="2050" dirty="0">
                <a:solidFill>
                  <a:schemeClr val="tx2"/>
                </a:solidFill>
              </a:rPr>
              <a:t> başlarında satım sözleşmesinin </a:t>
            </a:r>
            <a:r>
              <a:rPr lang="tr-TR" sz="2050" dirty="0" err="1">
                <a:solidFill>
                  <a:schemeClr val="tx2"/>
                </a:solidFill>
              </a:rPr>
              <a:t>bonafides’e</a:t>
            </a:r>
            <a:r>
              <a:rPr lang="tr-TR" sz="2050" dirty="0">
                <a:solidFill>
                  <a:schemeClr val="tx2"/>
                </a:solidFill>
              </a:rPr>
              <a:t> dayanması nedeniyle satıştan doğan davaya zapt durumunda izin verilmiş</a:t>
            </a:r>
          </a:p>
          <a:p>
            <a:pPr marL="720000" indent="-342900" algn="just">
              <a:spcBef>
                <a:spcPts val="0"/>
              </a:spcBef>
              <a:buFont typeface="Wingdings" panose="05000000000000000000" pitchFamily="2" charset="2"/>
              <a:buChar char="q"/>
            </a:pPr>
            <a:r>
              <a:rPr lang="tr-TR" sz="2050" b="1" dirty="0">
                <a:solidFill>
                  <a:schemeClr val="accent1"/>
                </a:solidFill>
              </a:rPr>
              <a:t>Satıcının kastı (</a:t>
            </a:r>
            <a:r>
              <a:rPr lang="tr-TR" sz="2050" b="1" dirty="0" err="1">
                <a:solidFill>
                  <a:schemeClr val="accent1"/>
                </a:solidFill>
              </a:rPr>
              <a:t>dolus’u</a:t>
            </a:r>
            <a:r>
              <a:rPr lang="tr-TR" sz="2050" b="1" dirty="0">
                <a:solidFill>
                  <a:schemeClr val="accent1"/>
                </a:solidFill>
              </a:rPr>
              <a:t>) varsa</a:t>
            </a:r>
          </a:p>
          <a:p>
            <a:pPr marL="720000" indent="-342900" algn="just">
              <a:spcBef>
                <a:spcPts val="0"/>
              </a:spcBef>
              <a:buFont typeface="Wingdings" panose="05000000000000000000" pitchFamily="2" charset="2"/>
              <a:buChar char="q"/>
            </a:pPr>
            <a:r>
              <a:rPr lang="tr-TR" sz="2050" b="1" dirty="0">
                <a:solidFill>
                  <a:schemeClr val="accent1"/>
                </a:solidFill>
              </a:rPr>
              <a:t>Satıcı mal üzerinde aynî hak bulunmadığını garanti etmişse (</a:t>
            </a:r>
            <a:r>
              <a:rPr lang="tr-TR" sz="2050" b="1" dirty="0" err="1">
                <a:solidFill>
                  <a:schemeClr val="accent1"/>
                </a:solidFill>
              </a:rPr>
              <a:t>dictum</a:t>
            </a:r>
            <a:r>
              <a:rPr lang="tr-TR" sz="2050" b="1" dirty="0">
                <a:solidFill>
                  <a:schemeClr val="accent1"/>
                </a:solidFill>
              </a:rPr>
              <a:t>)</a:t>
            </a:r>
          </a:p>
          <a:p>
            <a:pPr marL="0" algn="just">
              <a:spcBef>
                <a:spcPts val="0"/>
              </a:spcBef>
              <a:buFont typeface="Wingdings" panose="05000000000000000000" pitchFamily="2" charset="2"/>
              <a:buChar char="v"/>
            </a:pPr>
            <a:r>
              <a:rPr lang="tr-TR" sz="2050" dirty="0">
                <a:solidFill>
                  <a:schemeClr val="tx2"/>
                </a:solidFill>
              </a:rPr>
              <a:t>Klasik HD ortalarından, hukukçu </a:t>
            </a:r>
            <a:r>
              <a:rPr lang="tr-TR" sz="2050" dirty="0" err="1">
                <a:solidFill>
                  <a:schemeClr val="tx2"/>
                </a:solidFill>
              </a:rPr>
              <a:t>Iulianus’tan</a:t>
            </a:r>
            <a:r>
              <a:rPr lang="tr-TR" sz="2050" dirty="0">
                <a:solidFill>
                  <a:schemeClr val="tx2"/>
                </a:solidFill>
              </a:rPr>
              <a:t> itibaren satış sözleşmesinden doğan dava, satıcının kastından bağımsız olarak bütün zapt durumlarında uygulanmaya başlamış</a:t>
            </a:r>
          </a:p>
          <a:p>
            <a:pPr marL="0" algn="just">
              <a:spcBef>
                <a:spcPts val="0"/>
              </a:spcBef>
              <a:buFont typeface="Wingdings" panose="05000000000000000000" pitchFamily="2" charset="2"/>
              <a:buChar char="v"/>
            </a:pPr>
            <a:r>
              <a:rPr lang="tr-TR" sz="2050" dirty="0">
                <a:solidFill>
                  <a:schemeClr val="tx2"/>
                </a:solidFill>
              </a:rPr>
              <a:t>Kusurdan bağımsız bir garanti sorumluluğuna dönüşmüş</a:t>
            </a:r>
          </a:p>
          <a:p>
            <a:pPr marL="0" algn="just">
              <a:spcBef>
                <a:spcPts val="0"/>
              </a:spcBef>
              <a:buFont typeface="Wingdings" panose="05000000000000000000" pitchFamily="2" charset="2"/>
              <a:buChar char="v"/>
            </a:pPr>
            <a:r>
              <a:rPr lang="tr-TR" sz="2050" dirty="0">
                <a:solidFill>
                  <a:schemeClr val="tx2"/>
                </a:solidFill>
              </a:rPr>
              <a:t>Alıcının menfaati dikkate alınarak zarar belirlenmiş</a:t>
            </a:r>
          </a:p>
          <a:p>
            <a:pPr marL="0" algn="just">
              <a:spcBef>
                <a:spcPts val="0"/>
              </a:spcBef>
              <a:buFont typeface="Wingdings" panose="05000000000000000000" pitchFamily="2" charset="2"/>
              <a:buChar char="v"/>
            </a:pPr>
            <a:r>
              <a:rPr lang="tr-TR" sz="2050" dirty="0" err="1">
                <a:solidFill>
                  <a:schemeClr val="tx2"/>
                </a:solidFill>
              </a:rPr>
              <a:t>Iustinianus</a:t>
            </a:r>
            <a:r>
              <a:rPr lang="tr-TR" sz="2050" dirty="0">
                <a:solidFill>
                  <a:schemeClr val="tx2"/>
                </a:solidFill>
              </a:rPr>
              <a:t> Dönemi’nde menfaate göre belirlenecek zararın semenin iki katını aşamayacağı kuralı getirilmiş</a:t>
            </a:r>
          </a:p>
          <a:p>
            <a:pPr marL="0" indent="0" algn="just">
              <a:spcBef>
                <a:spcPts val="0"/>
              </a:spcBef>
              <a:buNone/>
            </a:pPr>
            <a:endParaRPr lang="tr-TR" sz="1650" dirty="0">
              <a:solidFill>
                <a:schemeClr val="accent2"/>
              </a:solidFill>
            </a:endParaRPr>
          </a:p>
        </p:txBody>
      </p:sp>
    </p:spTree>
    <p:extLst>
      <p:ext uri="{BB962C8B-B14F-4D97-AF65-F5344CB8AC3E}">
        <p14:creationId xmlns:p14="http://schemas.microsoft.com/office/powerpoint/2010/main" val="1970482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503238" y="5111209"/>
            <a:ext cx="8137524" cy="766064"/>
          </a:xfrm>
        </p:spPr>
        <p:txBody>
          <a:bodyPr anchor="b">
            <a:noAutofit/>
          </a:bodyPr>
          <a:lstStyle/>
          <a:p>
            <a:pPr marL="0" indent="0">
              <a:buNone/>
            </a:pPr>
            <a:r>
              <a:rPr lang="tr-TR" sz="2800" dirty="0">
                <a:solidFill>
                  <a:schemeClr val="accent1">
                    <a:lumMod val="20000"/>
                    <a:lumOff val="80000"/>
                  </a:schemeClr>
                </a:solidFill>
              </a:rPr>
              <a:t>Tam Zapta İlişkin Olay</a:t>
            </a:r>
            <a:endParaRPr lang="en-US" sz="2800" dirty="0">
              <a:solidFill>
                <a:schemeClr val="accent1">
                  <a:lumMod val="20000"/>
                  <a:lumOff val="80000"/>
                </a:schemeClr>
              </a:solidFill>
            </a:endParaRPr>
          </a:p>
        </p:txBody>
      </p:sp>
      <p:sp>
        <p:nvSpPr>
          <p:cNvPr id="9" name="Content Placeholder 2">
            <a:extLst>
              <a:ext uri="{FF2B5EF4-FFF2-40B4-BE49-F238E27FC236}">
                <a16:creationId xmlns:a16="http://schemas.microsoft.com/office/drawing/2014/main" id="{A3847579-4288-96A6-5D7D-80F51BDD6A9D}"/>
              </a:ext>
            </a:extLst>
          </p:cNvPr>
          <p:cNvSpPr>
            <a:spLocks noGrp="1"/>
          </p:cNvSpPr>
          <p:nvPr>
            <p:ph sz="half" idx="1"/>
          </p:nvPr>
        </p:nvSpPr>
        <p:spPr>
          <a:xfrm>
            <a:off x="-3579601" y="3930194"/>
            <a:ext cx="6766644" cy="86543"/>
          </a:xfrm>
        </p:spPr>
        <p:txBody>
          <a:bodyPr>
            <a:normAutofit fontScale="25000" lnSpcReduction="20000"/>
          </a:bodyPr>
          <a:lstStyle/>
          <a:p>
            <a:pPr marL="0" indent="0" algn="ctr">
              <a:buNone/>
            </a:pPr>
            <a:endParaRPr lang="tr-TR" dirty="0"/>
          </a:p>
          <a:p>
            <a:pPr marL="0" indent="0" algn="ctr">
              <a:buNone/>
            </a:pPr>
            <a:endParaRPr lang="tr-TR" dirty="0"/>
          </a:p>
          <a:p>
            <a:pPr marL="0" indent="0" algn="ctr">
              <a:buNone/>
            </a:pPr>
            <a:endParaRPr lang="tr-TR" dirty="0"/>
          </a:p>
        </p:txBody>
      </p:sp>
      <p:graphicFrame>
        <p:nvGraphicFramePr>
          <p:cNvPr id="5" name="Rectangle 2">
            <a:extLst>
              <a:ext uri="{FF2B5EF4-FFF2-40B4-BE49-F238E27FC236}">
                <a16:creationId xmlns:a16="http://schemas.microsoft.com/office/drawing/2014/main" id="{D035A33B-FA3A-95FC-6E41-46E989E8EAC2}"/>
              </a:ext>
            </a:extLst>
          </p:cNvPr>
          <p:cNvGraphicFramePr>
            <a:graphicFrameLocks noGrp="1"/>
          </p:cNvGraphicFramePr>
          <p:nvPr>
            <p:ph sz="half" idx="2"/>
            <p:extLst>
              <p:ext uri="{D42A27DB-BD31-4B8C-83A1-F6EECF244321}">
                <p14:modId xmlns:p14="http://schemas.microsoft.com/office/powerpoint/2010/main" val="1227789944"/>
              </p:ext>
            </p:extLst>
          </p:nvPr>
        </p:nvGraphicFramePr>
        <p:xfrm>
          <a:off x="2771800" y="620688"/>
          <a:ext cx="5544616" cy="44039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a:extLst>
              <a:ext uri="{FF2B5EF4-FFF2-40B4-BE49-F238E27FC236}">
                <a16:creationId xmlns:a16="http://schemas.microsoft.com/office/drawing/2014/main" id="{E83F7300-760D-18D1-9E5D-B94A9A13917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p:blipFill>
        <p:spPr bwMode="auto">
          <a:xfrm>
            <a:off x="683568" y="620688"/>
            <a:ext cx="2088232" cy="4403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6011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örünüş">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9BD64F"/>
      </a:hlink>
      <a:folHlink>
        <a:srgbClr val="5B951C"/>
      </a:folHlink>
    </a:clrScheme>
    <a:fontScheme name="Aspect">
      <a:majorFont>
        <a:latin typeface="Verdana"/>
        <a:ea typeface=""/>
        <a:cs typeface=""/>
        <a:font script="Jpan" typeface="ＭＳ ゴシック"/>
        <a:font script="Hang" typeface="굴림"/>
        <a:font script="Hans" typeface="黑体"/>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宋体"/>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500" cap="flat" cmpd="sng" algn="ctr">
          <a:solidFill>
            <a:schemeClr val="phClr">
              <a:satMod val="150000"/>
            </a:schemeClr>
          </a:solidFill>
          <a:prstDash val="solid"/>
        </a:ln>
        <a:ln w="50800" cap="flat" cmpd="thickThin"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45000"/>
                <a:satMod val="150000"/>
              </a:schemeClr>
            </a:gs>
            <a:gs pos="35000">
              <a:schemeClr val="phClr">
                <a:shade val="70000"/>
                <a:satMod val="155000"/>
              </a:schemeClr>
            </a:gs>
            <a:gs pos="100000">
              <a:schemeClr val="phClr">
                <a:tint val="90000"/>
                <a:satMod val="175000"/>
              </a:schemeClr>
            </a:gs>
          </a:gsLst>
          <a:lin ang="16200000" scaled="0"/>
        </a:gradFill>
        <a:blipFill>
          <a:blip xmlns:r="http://schemas.openxmlformats.org/officeDocument/2006/relationships" r:embed="rId1">
            <a:duotone>
              <a:schemeClr val="phClr">
                <a:shade val="0"/>
                <a:satMod val="350000"/>
              </a:schemeClr>
              <a:schemeClr val="phClr">
                <a:tint val="80000"/>
              </a:schemeClr>
            </a:duotone>
          </a:blip>
          <a:tile tx="0" ty="0" sx="75000" sy="75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DC5CB8ABFAEE764594C61AB7267324960400FC796B3B1D425B47B2BA3D040986AFEA" ma:contentTypeVersion="54" ma:contentTypeDescription="Create a new document." ma:contentTypeScope="" ma:versionID="5a1acea528c7c5829e252ff707a59f1d">
  <xsd:schema xmlns:xsd="http://www.w3.org/2001/XMLSchema" xmlns:xs="http://www.w3.org/2001/XMLSchema" xmlns:p="http://schemas.microsoft.com/office/2006/metadata/properties" xmlns:ns2="d1af3920-8fda-4ad5-98bb-96475601b038" targetNamespace="http://schemas.microsoft.com/office/2006/metadata/properties" ma:root="true" ma:fieldsID="991be377f5446d760613b893d6a1276a" ns2:_="">
    <xsd:import namespace="d1af3920-8fda-4ad5-98bb-96475601b038"/>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af3920-8fda-4ad5-98bb-96475601b038"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BlockPublish" ma:index="12" nillable="true" ma:displayName="Block from Publishing?" ma:default="" ma:internalName="BlockPublish" ma:readOnly="false">
      <xsd:simpleType>
        <xsd:restriction base="dms:Boolean"/>
      </xsd:simpleType>
    </xsd:element>
    <xsd:element name="BugNumber" ma:index="13" nillable="true" ma:displayName="Bug Number" ma:default="" ma:internalName="BugNumber" ma:readOnly="false">
      <xsd:simpleType>
        <xsd:restriction base="dms:Text"/>
      </xsd:simpleType>
    </xsd:element>
    <xsd:element name="CampaignTagsTaxHTField0" ma:index="15" nillable="true" ma:taxonomy="true" ma:internalName="CampaignTagsTaxHTField0" ma:taxonomyFieldName="CampaignTags" ma:displayName="Campaigns" ma:readOnly="false" ma:default="" ma:fieldId="{3ebc54a6-a9d6-4e8f-af7a-6f14ef19a17f}"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6" nillable="true" ma:displayName="Client Viewer" ma:default="" ma:internalName="TPClientViewer">
      <xsd:simpleType>
        <xsd:restriction base="dms:Text"/>
      </xsd:simpleType>
    </xsd:element>
    <xsd:element name="ClipArtFilename" ma:index="17" nillable="true" ma:displayName="Clip Art Name" ma:default="" ma:internalName="ClipArtFilename" ma:readOnly="false">
      <xsd:simpleType>
        <xsd:restriction base="dms:Text"/>
      </xsd:simpleType>
    </xsd:element>
    <xsd:element name="TPCommandLine" ma:index="18" nillable="true" ma:displayName="Command Line" ma:default="" ma:internalName="TPCommandLine">
      <xsd:simpleType>
        <xsd:restriction base="dms:Text"/>
      </xsd:simpleType>
    </xsd:element>
    <xsd:element name="TPComponent" ma:index="19" nillable="true" ma:displayName="Component" ma:default="" ma:internalName="TPComponent">
      <xsd:simpleType>
        <xsd:restriction base="dms:Text"/>
      </xsd:simpleType>
    </xsd:element>
    <xsd:element name="ContentItem" ma:index="20" nillable="true" ma:displayName="Content Item" ma:default="" ma:hidden="true" ma:internalName="ContentItem" ma:readOnly="false">
      <xsd:simpleType>
        <xsd:restriction base="dms:Unknown"/>
      </xsd:simpleType>
    </xsd:element>
    <xsd:element name="CrawlForDependencies" ma:index="22" nillable="true" ma:displayName="Crawl for Dependencies?" ma:default="true" ma:internalName="CrawlForDependencies" ma:readOnly="false">
      <xsd:simpleType>
        <xsd:restriction base="dms:Boolean"/>
      </xsd:simpleType>
    </xsd:element>
    <xsd:element name="CSXHash" ma:index="25" nillable="true" ma:displayName="CSX Hash" ma:default="" ma:indexed="true" ma:internalName="CSXHash" ma:readOnly="false">
      <xsd:simpleType>
        <xsd:restriction base="dms:Text"/>
      </xsd:simpleType>
    </xsd:element>
    <xsd:element name="CSXSubmissionMarket" ma:index="26" nillable="true" ma:displayName="CSX Submission Market" ma:default="" ma:list="{5B15831B-954F-43D5-900F-AF5E125B61A8}" ma:internalName="CSXSubmissionMarket" ma:readOnly="false" ma:showField="MarketName" ma:web="d1af3920-8fda-4ad5-98bb-96475601b038">
      <xsd:simpleType>
        <xsd:restriction base="dms:Lookup"/>
      </xsd:simpleType>
    </xsd:element>
    <xsd:element name="CSXUpdate" ma:index="27" nillable="true" ma:displayName="CSX Updated?" ma:default="false" ma:internalName="CSXUpdate" ma:readOnly="false">
      <xsd:simpleType>
        <xsd:restriction base="dms:Boolean"/>
      </xsd:simpleType>
    </xsd:element>
    <xsd:element name="IntlLangReviewDate" ma:index="28" nillable="true" ma:displayName="Date to Complete Intl QA" ma:default="" ma:internalName="IntlLangReviewDate" ma:readOnly="false">
      <xsd:simpleType>
        <xsd:restriction base="dms:DateTime"/>
      </xsd:simpleType>
    </xsd:element>
    <xsd:element name="IsDeleted" ma:index="29" nillable="true" ma:displayName="Deleted?" ma:default="" ma:internalName="IsDeleted" ma:readOnly="false">
      <xsd:simpleType>
        <xsd:restriction base="dms:Boolean"/>
      </xsd:simpleType>
    </xsd:element>
    <xsd:element name="APDescription" ma:index="30" nillable="true" ma:displayName="Description" ma:default="" ma:internalName="APDescription" ma:readOnly="false">
      <xsd:simpleType>
        <xsd:restriction base="dms:Note"/>
      </xsd:simpleType>
    </xsd:element>
    <xsd:element name="DirectSourceMarket" ma:index="31" nillable="true" ma:displayName="Direct Source Market Group" ma:default="" ma:internalName="DirectSourceMarket" ma:readOnly="false">
      <xsd:simpleType>
        <xsd:restriction base="dms:Text"/>
      </xsd:simpleType>
    </xsd:element>
    <xsd:element name="Downloads" ma:index="32" nillable="true" ma:displayName="Downloads" ma:default="0" ma:hidden="true" ma:internalName="Downloads" ma:readOnly="false">
      <xsd:simpleType>
        <xsd:restriction base="dms:Unknown"/>
      </xsd:simpleType>
    </xsd:element>
    <xsd:element name="DSATActionTaken" ma:index="33"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4"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5" nillable="true" ma:displayName="Editorial Status" ma:default="" ma:internalName="EditorialStatus" ma:readOnly="false">
      <xsd:simpleType>
        <xsd:restriction base="dms:Unknown"/>
      </xsd:simpleType>
    </xsd:element>
    <xsd:element name="EditorialTags" ma:index="36" nillable="true" ma:displayName="Editorial Tags" ma:default="" ma:internalName="EditorialTags">
      <xsd:simpleType>
        <xsd:restriction base="dms:Unknown"/>
      </xsd:simpleType>
    </xsd:element>
    <xsd:element name="TPExecutable" ma:index="37" nillable="true" ma:displayName="Executable" ma:default="" ma:internalName="TPExecutable">
      <xsd:simpleType>
        <xsd:restriction base="dms:Text"/>
      </xsd:simpleType>
    </xsd:element>
    <xsd:element name="FeatureTagsTaxHTField0" ma:index="39" nillable="true" ma:taxonomy="true" ma:internalName="FeatureTagsTaxHTField0" ma:taxonomyFieldName="FeatureTags" ma:displayName="Features" ma:readOnly="false" ma:default="" ma:fieldId="{7b395fbe-0160-47f8-8620-a2bb70101586}"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0" nillable="true" ma:displayName="Friendly Name" ma:default="" ma:internalName="TPFriendlyName">
      <xsd:simpleType>
        <xsd:restriction base="dms:Text"/>
      </xsd:simpleType>
    </xsd:element>
    <xsd:element name="FriendlyTitle" ma:index="41" nillable="true" ma:displayName="Friendly Title" ma:default="" ma:description="Shorter title to be used when displaying search results" ma:internalName="FriendlyTitle" ma:readOnly="false">
      <xsd:simpleType>
        <xsd:restriction base="dms:Text"/>
      </xsd:simpleType>
    </xsd:element>
    <xsd:element name="PrimaryImageGen" ma:index="42" nillable="true" ma:displayName="Generate Images?" ma:default="true" ma:internalName="PrimaryImageGen">
      <xsd:simpleType>
        <xsd:restriction base="dms:Boolean"/>
      </xsd:simpleType>
    </xsd:element>
    <xsd:element name="HandoffToMSDN" ma:index="43" nillable="true" ma:displayName="Handoff To MSDN Date" ma:default="" ma:internalName="HandoffToMSDN" ma:readOnly="false">
      <xsd:simpleType>
        <xsd:restriction base="dms:DateTime"/>
      </xsd:simpleType>
    </xsd:element>
    <xsd:element name="InProjectListLookup" ma:index="44" nillable="true" ma:displayName="InProjectListLookup" ma:list="{5E4318D1-DFA9-41DE-97E7-9934BE3391BC}" ma:internalName="InProjectListLookup" ma:readOnly="true" ma:showField="InProjectList"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TPInstallLocation" ma:index="45" nillable="true" ma:displayName="Install Location" ma:default="" ma:internalName="TPInstallLocation">
      <xsd:simpleType>
        <xsd:restriction base="dms:Text"/>
      </xsd:simpleType>
    </xsd:element>
    <xsd:element name="InternalTagsTaxHTField0" ma:index="47" nillable="true" ma:taxonomy="true" ma:internalName="InternalTagsTaxHTField0" ma:taxonomyFieldName="InternalTags" ma:displayName="Internal Tags" ma:readOnly="false" ma:default="" ma:fieldId="{f79783d1-9ad9-4e73-b2f2-58ec75c45f29}"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8" nillable="true" ma:displayName="Intl Lang QA Review Required?" ma:default="" ma:internalName="IntlLangReview" ma:readOnly="false">
      <xsd:simpleType>
        <xsd:restriction base="dms:Boolean"/>
      </xsd:simpleType>
    </xsd:element>
    <xsd:element name="IntlLangReviewer" ma:index="49" nillable="true" ma:displayName="Intl Lang QA Reviewer" ma:default="" ma:internalName="IntlLangReviewer" ma:readOnly="false">
      <xsd:simpleType>
        <xsd:restriction base="dms:Text"/>
      </xsd:simpleType>
    </xsd:element>
    <xsd:element name="MarketSpecific" ma:index="50" nillable="true" ma:displayName="Is Market Specific?" ma:default="" ma:internalName="MarketSpecific" ma:readOnly="false">
      <xsd:simpleType>
        <xsd:restriction base="dms:Boolean"/>
      </xsd:simpleType>
    </xsd:element>
    <xsd:element name="LastCompleteVersionLookup" ma:index="51" nillable="true" ma:displayName="Last Complete Version Lookup" ma:default="" ma:list="{5E4318D1-DFA9-41DE-97E7-9934BE3391BC}" ma:internalName="LastCompleteVersionLookup" ma:readOnly="true" ma:showField="LastCompleteVersion"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HandOff" ma:index="52" nillable="true" ma:displayName="Last Hand-off" ma:default="" ma:internalName="LastHandOff" ma:readOnly="false">
      <xsd:simpleType>
        <xsd:restriction base="dms:DateTime"/>
      </xsd:simpleType>
    </xsd:element>
    <xsd:element name="LastModifiedDateTime" ma:index="53" nillable="true" ma:displayName="Last Modified Date" ma:default="" ma:internalName="LastModifiedDateTime" ma:readOnly="false">
      <xsd:simpleType>
        <xsd:restriction base="dms:DateTime"/>
      </xsd:simpleType>
    </xsd:element>
    <xsd:element name="LastPreviewErrorLookup" ma:index="54" nillable="true" ma:displayName="Last Preview Attempt Error" ma:default="" ma:list="{5E4318D1-DFA9-41DE-97E7-9934BE3391BC}" ma:internalName="LastPreviewErrorLookup" ma:readOnly="true" ma:showField="LastPreviewError"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reviewResultLookup" ma:index="55" nillable="true" ma:displayName="Last Preview Attempt Result" ma:default="" ma:list="{5E4318D1-DFA9-41DE-97E7-9934BE3391BC}" ma:internalName="LastPreviewResultLookup" ma:readOnly="true" ma:showField="LastPreviewResult"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6" nillable="true" ma:displayName="Last Preview Attempted On" ma:default="" ma:list="{5E4318D1-DFA9-41DE-97E7-9934BE3391BC}" ma:internalName="LastPreviewAttemptDateLookup" ma:readOnly="true" ma:showField="LastPreviewAttemptDate"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reviewedByLookup" ma:index="57" nillable="true" ma:displayName="Last Previewed By" ma:default="" ma:list="{5E4318D1-DFA9-41DE-97E7-9934BE3391BC}" ma:internalName="LastPreviewedByLookup" ma:readOnly="true" ma:showField="LastPreviewedBy"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reviewTimeLookup" ma:index="58" nillable="true" ma:displayName="Last Previewed Date" ma:default="" ma:list="{5E4318D1-DFA9-41DE-97E7-9934BE3391BC}" ma:internalName="LastPreviewTimeLookup" ma:readOnly="true" ma:showField="LastPreviewTime"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reviewVersionLookup" ma:index="59" nillable="true" ma:displayName="Last Previewed Version" ma:default="" ma:list="{5E4318D1-DFA9-41DE-97E7-9934BE3391BC}" ma:internalName="LastPreviewVersionLookup" ma:readOnly="true" ma:showField="LastPreviewVersion"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ublishErrorLookup" ma:index="60" nillable="true" ma:displayName="Last Publish Attempt Error" ma:default="" ma:list="{5E4318D1-DFA9-41DE-97E7-9934BE3391BC}" ma:internalName="LastPublishErrorLookup" ma:readOnly="true" ma:showField="LastPublishError"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ublishResultLookup" ma:index="61" nillable="true" ma:displayName="Last Publish Attempt Result" ma:default="" ma:list="{5E4318D1-DFA9-41DE-97E7-9934BE3391BC}" ma:internalName="LastPublishResultLookup" ma:readOnly="true" ma:showField="LastPublishResult"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2" nillable="true" ma:displayName="Last Publish Attempted On" ma:default="" ma:list="{5E4318D1-DFA9-41DE-97E7-9934BE3391BC}" ma:internalName="LastPublishAttemptDateLookup" ma:readOnly="true" ma:showField="LastPublishAttemptDate"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ublishedByLookup" ma:index="63" nillable="true" ma:displayName="Last Published By" ma:default="" ma:list="{5E4318D1-DFA9-41DE-97E7-9934BE3391BC}" ma:internalName="LastPublishedByLookup" ma:readOnly="true" ma:showField="LastPublishedBy"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ublishTimeLookup" ma:index="64" nillable="true" ma:displayName="Last Published Date" ma:default="" ma:list="{5E4318D1-DFA9-41DE-97E7-9934BE3391BC}" ma:internalName="LastPublishTimeLookup" ma:readOnly="true" ma:showField="LastPublishTime"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ublishVersionLookup" ma:index="65" nillable="true" ma:displayName="Last Published Version" ma:default="" ma:list="{5E4318D1-DFA9-41DE-97E7-9934BE3391BC}" ma:internalName="LastPublishVersionLookup" ma:readOnly="true" ma:showField="LastPublishVersion"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TPLaunchHelpLinkType" ma:index="66"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7" nillable="true" ma:displayName="Legacy Data" ma:default="" ma:internalName="LegacyData" ma:readOnly="false">
      <xsd:simpleType>
        <xsd:restriction base="dms:Note"/>
      </xsd:simpleType>
    </xsd:element>
    <xsd:element name="TPLaunchHelpLink" ma:index="68" nillable="true" ma:displayName="Link to Launch Help Topic" ma:default="" ma:internalName="TPLaunchHelpLink">
      <xsd:simpleType>
        <xsd:restriction base="dms:Text"/>
      </xsd:simpleType>
    </xsd:element>
    <xsd:element name="LocComments" ma:index="69" nillable="true" ma:displayName="Loc Approval Comments" ma:default="" ma:internalName="LocComments" ma:readOnly="false">
      <xsd:simpleType>
        <xsd:restriction base="dms:Note"/>
      </xsd:simpleType>
    </xsd:element>
    <xsd:element name="LocLastLocAttemptVersionLookup" ma:index="70" nillable="true" ma:displayName="Loc Last Loc Attempt Version" ma:default="" ma:list="{77C31DF8-B503-4048-84F7-836CA595CE51}" ma:internalName="LocLastLocAttemptVersionLookup" ma:readOnly="false" ma:showField="LastLocAttemptVersion" ma:web="d1af3920-8fda-4ad5-98bb-96475601b038">
      <xsd:simpleType>
        <xsd:restriction base="dms:Lookup"/>
      </xsd:simpleType>
    </xsd:element>
    <xsd:element name="LocLastLocAttemptVersionTypeLookup" ma:index="71" nillable="true" ma:displayName="Loc Last Loc Attempt Version Type" ma:default="" ma:list="{77C31DF8-B503-4048-84F7-836CA595CE51}" ma:internalName="LocLastLocAttemptVersionTypeLookup" ma:readOnly="true" ma:showField="LastLocAttemptVersionType" ma:web="d1af3920-8fda-4ad5-98bb-96475601b038">
      <xsd:simpleType>
        <xsd:restriction base="dms:Lookup"/>
      </xsd:simpleType>
    </xsd:element>
    <xsd:element name="LocManualTestRequired" ma:index="72" nillable="true" ma:displayName="Loc Manual Test Required" ma:default="" ma:internalName="LocManualTestRequired" ma:readOnly="false">
      <xsd:simpleType>
        <xsd:restriction base="dms:Boolean"/>
      </xsd:simpleType>
    </xsd:element>
    <xsd:element name="LocMarketGroupTiers2" ma:index="73" nillable="true" ma:displayName="Loc Market Group Tiers" ma:internalName="LocMarketGroupTiers2" ma:readOnly="false">
      <xsd:simpleType>
        <xsd:restriction base="dms:Unknown"/>
      </xsd:simpleType>
    </xsd:element>
    <xsd:element name="LocNewPublishedVersionLookup" ma:index="74" nillable="true" ma:displayName="Loc New Published Version Lookup" ma:default="" ma:list="{77C31DF8-B503-4048-84F7-836CA595CE51}" ma:internalName="LocNewPublishedVersionLookup" ma:readOnly="true" ma:showField="NewPublishedVersion" ma:web="d1af3920-8fda-4ad5-98bb-96475601b038">
      <xsd:simpleType>
        <xsd:restriction base="dms:Lookup"/>
      </xsd:simpleType>
    </xsd:element>
    <xsd:element name="LocOverallHandbackStatusLookup" ma:index="75" nillable="true" ma:displayName="Loc Overall Handback Status" ma:default="" ma:list="{77C31DF8-B503-4048-84F7-836CA595CE51}" ma:internalName="LocOverallHandbackStatusLookup" ma:readOnly="true" ma:showField="OverallHandbackStatus" ma:web="d1af3920-8fda-4ad5-98bb-96475601b038">
      <xsd:simpleType>
        <xsd:restriction base="dms:Lookup"/>
      </xsd:simpleType>
    </xsd:element>
    <xsd:element name="LocOverallLocStatusLookup" ma:index="76" nillable="true" ma:displayName="Loc Overall Localize Status" ma:default="" ma:list="{77C31DF8-B503-4048-84F7-836CA595CE51}" ma:internalName="LocOverallLocStatusLookup" ma:readOnly="true" ma:showField="OverallLocStatus" ma:web="d1af3920-8fda-4ad5-98bb-96475601b038">
      <xsd:simpleType>
        <xsd:restriction base="dms:Lookup"/>
      </xsd:simpleType>
    </xsd:element>
    <xsd:element name="LocOverallPreviewStatusLookup" ma:index="77" nillable="true" ma:displayName="Loc Overall Preview Status" ma:default="" ma:list="{77C31DF8-B503-4048-84F7-836CA595CE51}" ma:internalName="LocOverallPreviewStatusLookup" ma:readOnly="true" ma:showField="OverallPreviewStatus" ma:web="d1af3920-8fda-4ad5-98bb-96475601b038">
      <xsd:simpleType>
        <xsd:restriction base="dms:Lookup"/>
      </xsd:simpleType>
    </xsd:element>
    <xsd:element name="LocOverallPublishStatusLookup" ma:index="78" nillable="true" ma:displayName="Loc Overall Publish Status" ma:default="" ma:list="{77C31DF8-B503-4048-84F7-836CA595CE51}" ma:internalName="LocOverallPublishStatusLookup" ma:readOnly="true" ma:showField="OverallPublishStatus" ma:web="d1af3920-8fda-4ad5-98bb-96475601b038">
      <xsd:simpleType>
        <xsd:restriction base="dms:Lookup"/>
      </xsd:simpleType>
    </xsd:element>
    <xsd:element name="IntlLocPriority" ma:index="79" nillable="true" ma:displayName="Loc Priority" ma:default="" ma:internalName="IntlLocPriority" ma:readOnly="false">
      <xsd:simpleType>
        <xsd:restriction base="dms:Unknown"/>
      </xsd:simpleType>
    </xsd:element>
    <xsd:element name="LocProcessedForHandoffsLookup" ma:index="80" nillable="true" ma:displayName="Loc Processed For Handoffs" ma:default="" ma:list="{77C31DF8-B503-4048-84F7-836CA595CE51}" ma:internalName="LocProcessedForHandoffsLookup" ma:readOnly="true" ma:showField="ProcessedForHandoffs" ma:web="d1af3920-8fda-4ad5-98bb-96475601b038">
      <xsd:simpleType>
        <xsd:restriction base="dms:Lookup"/>
      </xsd:simpleType>
    </xsd:element>
    <xsd:element name="LocProcessedForMarketsLookup" ma:index="81" nillable="true" ma:displayName="Loc Processed For Markets" ma:default="" ma:list="{77C31DF8-B503-4048-84F7-836CA595CE51}" ma:internalName="LocProcessedForMarketsLookup" ma:readOnly="true" ma:showField="ProcessedForMarkets" ma:web="d1af3920-8fda-4ad5-98bb-96475601b038">
      <xsd:simpleType>
        <xsd:restriction base="dms:Lookup"/>
      </xsd:simpleType>
    </xsd:element>
    <xsd:element name="LocPublishedDependentAssetsLookup" ma:index="82" nillable="true" ma:displayName="Loc Published Dependent Assets" ma:default="" ma:list="{77C31DF8-B503-4048-84F7-836CA595CE51}" ma:internalName="LocPublishedDependentAssetsLookup" ma:readOnly="true" ma:showField="PublishedDependentAssets" ma:web="d1af3920-8fda-4ad5-98bb-96475601b038">
      <xsd:simpleType>
        <xsd:restriction base="dms:Lookup"/>
      </xsd:simpleType>
    </xsd:element>
    <xsd:element name="LocPublishedLinkedAssetsLookup" ma:index="83" nillable="true" ma:displayName="Loc Published Linked Assets" ma:default="" ma:list="{77C31DF8-B503-4048-84F7-836CA595CE51}" ma:internalName="LocPublishedLinkedAssetsLookup" ma:readOnly="true" ma:showField="PublishedLinkedAssets" ma:web="d1af3920-8fda-4ad5-98bb-96475601b038">
      <xsd:simpleType>
        <xsd:restriction base="dms:Lookup"/>
      </xsd:simpleType>
    </xsd:element>
    <xsd:element name="LocRecommendedHandoff" ma:index="84" nillable="true" ma:displayName="Loc Recommended Handoff" ma:default="" ma:indexed="true" ma:internalName="LocRecommendedHandoff" ma:readOnly="false">
      <xsd:simpleType>
        <xsd:restriction base="dms:Text"/>
      </xsd:simpleType>
    </xsd:element>
    <xsd:element name="LocalizationTagsTaxHTField0" ma:index="86" nillable="true" ma:taxonomy="true" ma:internalName="LocalizationTagsTaxHTField0" ma:taxonomyFieldName="LocalizationTags" ma:displayName="Localization Tags" ma:readOnly="false" ma:default="" ma:fieldId="{dd21a6d1-f806-4698-94c9-54e9addaf5ee}"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7" nillable="true" ma:displayName="Machine Translated" ma:default="" ma:internalName="MachineTranslated" ma:readOnly="false">
      <xsd:simpleType>
        <xsd:restriction base="dms:Boolean"/>
      </xsd:simpleType>
    </xsd:element>
    <xsd:element name="Manager" ma:index="88" nillable="true" ma:displayName="Manager" ma:hidden="true" ma:internalName="Manager" ma:readOnly="false">
      <xsd:simpleType>
        <xsd:restriction base="dms:Text"/>
      </xsd:simpleType>
    </xsd:element>
    <xsd:element name="Markets" ma:index="89" nillable="true" ma:displayName="Markets" ma:default="" ma:description="Leave blank to show in all markets" ma:list="{5B15831B-954F-43D5-900F-AF5E125B61A8}" ma:internalName="Markets" ma:readOnly="false" ma:showField="MarketName"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Milestone" ma:index="90" nillable="true" ma:displayName="Milestone" ma:default="" ma:internalName="Milestone" ma:readOnly="false">
      <xsd:simpleType>
        <xsd:restriction base="dms:Unknown"/>
      </xsd:simpleType>
    </xsd:element>
    <xsd:element name="TPNamespace" ma:index="93" nillable="true" ma:displayName="Namespace" ma:default="" ma:internalName="TPNamespace">
      <xsd:simpleType>
        <xsd:restriction base="dms:Text"/>
      </xsd:simpleType>
    </xsd:element>
    <xsd:element name="NumericId" ma:index="94" nillable="true" ma:displayName="Numeric ID" ma:default="" ma:indexed="true" ma:internalName="NumericId" ma:readOnly="false">
      <xsd:simpleType>
        <xsd:restriction base="dms:Number"/>
      </xsd:simpleType>
    </xsd:element>
    <xsd:element name="NumOfRatingsLookup" ma:index="95" nillable="true" ma:displayName="NumOfRatings" ma:default="" ma:list="{5E4318D1-DFA9-41DE-97E7-9934BE3391BC}" ma:internalName="NumOfRatingsLookup" ma:readOnly="true" ma:showField="NumOfRatings"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OOCacheId" ma:index="96" nillable="true" ma:displayName="OOCacheId" ma:internalName="OOCacheId" ma:readOnly="false">
      <xsd:simpleType>
        <xsd:restriction base="dms:Text"/>
      </xsd:simpleType>
    </xsd:element>
    <xsd:element name="OpenTemplate" ma:index="97" nillable="true" ma:displayName="Open Template" ma:default="true" ma:internalName="OpenTemplate">
      <xsd:simpleType>
        <xsd:restriction base="dms:Boolean"/>
      </xsd:simpleType>
    </xsd:element>
    <xsd:element name="OriginAsset" ma:index="98" nillable="true" ma:displayName="Origin Asset" ma:default="" ma:internalName="OriginAsset" ma:readOnly="false">
      <xsd:simpleType>
        <xsd:restriction base="dms:Text"/>
      </xsd:simpleType>
    </xsd:element>
    <xsd:element name="OriginalRelease" ma:index="99"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0" nillable="true" ma:displayName="Original Source Market Group" ma:default="" ma:internalName="OriginalSourceMarket" ma:readOnly="false">
      <xsd:simpleType>
        <xsd:restriction base="dms:Text"/>
      </xsd:simpleType>
    </xsd:element>
    <xsd:element name="OutputCachingOn" ma:index="101" nillable="true" ma:displayName="Output Caching" ma:default="true" ma:hidden="true" ma:internalName="OutputCachingOn" ma:readOnly="false">
      <xsd:simpleType>
        <xsd:restriction base="dms:Boolean"/>
      </xsd:simpleType>
    </xsd:element>
    <xsd:element name="ParentAssetId" ma:index="102" nillable="true" ma:displayName="Parent Asset Id" ma:default="" ma:internalName="ParentAssetId" ma:readOnly="false">
      <xsd:simpleType>
        <xsd:restriction base="dms:Text"/>
      </xsd:simpleType>
    </xsd:element>
    <xsd:element name="PlannedPubDate" ma:index="103" nillable="true" ma:displayName="Planned Publish Date" ma:default="" ma:indexed="true" ma:internalName="PlannedPubDate" ma:readOnly="false">
      <xsd:simpleType>
        <xsd:restriction base="dms:DateTime"/>
      </xsd:simpleType>
    </xsd:element>
    <xsd:element name="PolicheckWords" ma:index="104" nillable="true" ma:displayName="Policheck Words" ma:default="" ma:internalName="PolicheckWords" ma:readOnly="false">
      <xsd:simpleType>
        <xsd:restriction base="dms:Text"/>
      </xsd:simpleType>
    </xsd:element>
    <xsd:element name="BusinessGroup" ma:index="105" nillable="true" ma:displayName="Product Division Owner" ma:default="" ma:internalName="BusinessGroup" ma:readOnly="false">
      <xsd:simpleType>
        <xsd:restriction base="dms:Unknown"/>
      </xsd:simpleType>
    </xsd:element>
    <xsd:element name="UAProjectedTotalWords" ma:index="106" nillable="true" ma:displayName="Projected Word Count" ma:default="" ma:internalName="UAProjectedTotalWords" ma:readOnly="false">
      <xsd:simpleType>
        <xsd:restriction base="dms:Unknown"/>
      </xsd:simpleType>
    </xsd:element>
    <xsd:element name="Provider" ma:index="107" nillable="true" ma:displayName="Provider" ma:default="" ma:internalName="Provider" ma:readOnly="false">
      <xsd:simpleType>
        <xsd:restriction base="dms:Unknown"/>
      </xsd:simpleType>
    </xsd:element>
    <xsd:element name="Providers" ma:index="108" nillable="true" ma:displayName="Providers" ma:default="" ma:internalName="Providers">
      <xsd:simpleType>
        <xsd:restriction base="dms:Unknown"/>
      </xsd:simpleType>
    </xsd:element>
    <xsd:element name="PublishStatusLookup" ma:index="109" nillable="true" ma:displayName="Publish Status" ma:default="" ma:list="{5E4318D1-DFA9-41DE-97E7-9934BE3391BC}" ma:internalName="PublishStatusLookup" ma:readOnly="false" ma:showField="PublishStatus"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PublishTargets" ma:index="110" nillable="true" ma:displayName="Publish Target" ma:default="OfficeOnlineVNext" ma:internalName="PublishTargets" ma:readOnly="false">
      <xsd:simpleType>
        <xsd:restriction base="dms:Unknown"/>
      </xsd:simpleType>
    </xsd:element>
    <xsd:element name="RecommendationsModifier" ma:index="111" nillable="true" ma:displayName="Recommendations Modifier" ma:default="" ma:internalName="RecommendationsModifier" ma:readOnly="false">
      <xsd:simpleType>
        <xsd:restriction base="dms:Number"/>
      </xsd:simpleType>
    </xsd:element>
    <xsd:element name="ArtSampleDocs" ma:index="112" nillable="true" ma:displayName="Sample Docs" ma:default="" ma:hidden="true" ma:internalName="ArtSampleDocs" ma:readOnly="false">
      <xsd:simpleType>
        <xsd:restriction base="dms:Text"/>
      </xsd:simpleType>
    </xsd:element>
    <xsd:element name="ScenarioTagsTaxHTField0" ma:index="114" nillable="true" ma:taxonomy="true" ma:internalName="ScenarioTagsTaxHTField0" ma:taxonomyFieldName="ScenarioTags" ma:displayName="Scenarios" ma:readOnly="false" ma:default="" ma:fieldId="{574d373e-a1d4-4ff8-9009-6de0c16b4eff}"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6"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7" nillable="true" ma:displayName="Source Title" ma:default="" ma:indexed="true" ma:internalName="SourceTitle" ma:readOnly="false">
      <xsd:simpleType>
        <xsd:restriction base="dms:Text"/>
      </xsd:simpleType>
    </xsd:element>
    <xsd:element name="CSXSubmissionDate" ma:index="118" nillable="true" ma:displayName="Submission Date" ma:default="" ma:internalName="CSXSubmissionDate" ma:readOnly="false">
      <xsd:simpleType>
        <xsd:restriction base="dms:DateTime"/>
      </xsd:simpleType>
    </xsd:element>
    <xsd:element name="SubmitterId" ma:index="119" nillable="true" ma:displayName="Submitter ID" ma:default="" ma:internalName="SubmitterId" ma:readOnly="false">
      <xsd:simpleType>
        <xsd:restriction base="dms:Text"/>
      </xsd:simpleType>
    </xsd:element>
    <xsd:element name="TaxCatchAll" ma:index="120" nillable="true" ma:displayName="Taxonomy Catch All Column" ma:hidden="true" ma:list="{fd825d1e-128a-4a76-9fd3-683a3700bc7a}" ma:internalName="TaxCatchAll" ma:showField="CatchAllData"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TaxCatchAllLabel" ma:index="121" nillable="true" ma:displayName="Taxonomy Catch All Column1" ma:hidden="true" ma:list="{fd825d1e-128a-4a76-9fd3-683a3700bc7a}" ma:internalName="TaxCatchAllLabel" ma:readOnly="true" ma:showField="CatchAllDataLabel"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TemplateStatus" ma:index="122" nillable="true" ma:displayName="Template Status" ma:default="" ma:internalName="TemplateStatus">
      <xsd:simpleType>
        <xsd:restriction base="dms:Unknown"/>
      </xsd:simpleType>
    </xsd:element>
    <xsd:element name="TemplateTemplateType" ma:index="123" nillable="true" ma:displayName="Template Type" ma:default="" ma:internalName="TemplateTemplateType">
      <xsd:simpleType>
        <xsd:restriction base="dms:Unknown"/>
      </xsd:simpleType>
    </xsd:element>
    <xsd:element name="ThumbnailAssetId" ma:index="124" nillable="true" ma:displayName="Thumbnail Image Asset" ma:default="" ma:internalName="ThumbnailAssetId" ma:readOnly="false">
      <xsd:simpleType>
        <xsd:restriction base="dms:Text"/>
      </xsd:simpleType>
    </xsd:element>
    <xsd:element name="TimesCloned" ma:index="125" nillable="true" ma:displayName="Times Cloned" ma:default="" ma:internalName="TimesCloned" ma:readOnly="false">
      <xsd:simpleType>
        <xsd:restriction base="dms:Number"/>
      </xsd:simpleType>
    </xsd:element>
    <xsd:element name="TrustLevel" ma:index="127" nillable="true" ma:displayName="Trust Level" ma:default="1 Microsoft Managed Content" ma:internalName="TrustLevel" ma:readOnly="false">
      <xsd:simpleType>
        <xsd:restriction base="dms:Unknown"/>
      </xsd:simpleType>
    </xsd:element>
    <xsd:element name="UALocComments" ma:index="128" nillable="true" ma:displayName="UA Loc Comments" ma:default="" ma:internalName="UALocComments" ma:readOnly="false">
      <xsd:simpleType>
        <xsd:restriction base="dms:Note"/>
      </xsd:simpleType>
    </xsd:element>
    <xsd:element name="UALocRecommendation" ma:index="129"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0" nillable="true" ma:displayName="UA Notes" ma:default="" ma:internalName="UANotes" ma:readOnly="false">
      <xsd:simpleType>
        <xsd:restriction base="dms:Note"/>
      </xsd:simpleType>
    </xsd:element>
    <xsd:element name="TPAppVersion" ma:index="131" nillable="true" ma:displayName="Version" ma:default="" ma:internalName="TPAppVersion">
      <xsd:simpleType>
        <xsd:restriction base="dms:Text"/>
      </xsd:simpleType>
    </xsd:element>
    <xsd:element name="VoteCount" ma:index="132"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1" ma:displayName="Content Type"/>
        <xsd:element ref="dc:title" minOccurs="0" maxOccurs="1" ma:index="126"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d1af3920-8fda-4ad5-98bb-96475601b038">english</DirectSourceMarket>
    <MarketSpecific xmlns="d1af3920-8fda-4ad5-98bb-96475601b038" xsi:nil="true"/>
    <ApprovalStatus xmlns="d1af3920-8fda-4ad5-98bb-96475601b038">InProgress</ApprovalStatus>
    <PrimaryImageGen xmlns="d1af3920-8fda-4ad5-98bb-96475601b038">true</PrimaryImageGen>
    <ThumbnailAssetId xmlns="d1af3920-8fda-4ad5-98bb-96475601b038" xsi:nil="true"/>
    <TPFriendlyName xmlns="d1af3920-8fda-4ad5-98bb-96475601b038">Staff training presentation</TPFriendlyName>
    <NumericId xmlns="d1af3920-8fda-4ad5-98bb-96475601b038">-1</NumericId>
    <BusinessGroup xmlns="d1af3920-8fda-4ad5-98bb-96475601b038" xsi:nil="true"/>
    <SourceTitle xmlns="d1af3920-8fda-4ad5-98bb-96475601b038">Staff training presentation</SourceTitle>
    <APEditor xmlns="d1af3920-8fda-4ad5-98bb-96475601b038">
      <UserInfo>
        <DisplayName>REDMOND\v-luannv</DisplayName>
        <AccountId>109</AccountId>
        <AccountType/>
      </UserInfo>
    </APEditor>
    <OpenTemplate xmlns="d1af3920-8fda-4ad5-98bb-96475601b038">true</OpenTemplate>
    <UALocComments xmlns="d1af3920-8fda-4ad5-98bb-96475601b038" xsi:nil="true"/>
    <ParentAssetId xmlns="d1af3920-8fda-4ad5-98bb-96475601b038" xsi:nil="true"/>
    <IntlLangReviewDate xmlns="d1af3920-8fda-4ad5-98bb-96475601b038" xsi:nil="true"/>
    <PublishStatusLookup xmlns="d1af3920-8fda-4ad5-98bb-96475601b038">
      <Value>82696</Value>
      <Value>325374</Value>
    </PublishStatusLookup>
    <LastPublishResultLookup xmlns="d1af3920-8fda-4ad5-98bb-96475601b038" xsi:nil="true"/>
    <MachineTranslated xmlns="d1af3920-8fda-4ad5-98bb-96475601b038">false</MachineTranslated>
    <OriginalSourceMarket xmlns="d1af3920-8fda-4ad5-98bb-96475601b038">english</OriginalSourceMarket>
    <TPInstallLocation xmlns="d1af3920-8fda-4ad5-98bb-96475601b038">{My Templates}</TPInstallLocation>
    <APDescription xmlns="d1af3920-8fda-4ad5-98bb-96475601b038" xsi:nil="true"/>
    <ClipArtFilename xmlns="d1af3920-8fda-4ad5-98bb-96475601b038" xsi:nil="true"/>
    <ContentItem xmlns="d1af3920-8fda-4ad5-98bb-96475601b038" xsi:nil="true"/>
    <TPCommandLine xmlns="d1af3920-8fda-4ad5-98bb-96475601b038">{PP} /n {FilePath}</TPCommandLine>
    <TPAppVersion xmlns="d1af3920-8fda-4ad5-98bb-96475601b038">11</TPAppVersion>
    <APAuthor xmlns="d1af3920-8fda-4ad5-98bb-96475601b038">
      <UserInfo>
        <DisplayName>REDMOND\cynvey</DisplayName>
        <AccountId>233</AccountId>
        <AccountType/>
      </UserInfo>
    </APAuthor>
    <PublishTargets xmlns="d1af3920-8fda-4ad5-98bb-96475601b038">OfficeOnline</PublishTargets>
    <TimesCloned xmlns="d1af3920-8fda-4ad5-98bb-96475601b038" xsi:nil="true"/>
    <EditorialStatus xmlns="d1af3920-8fda-4ad5-98bb-96475601b038" xsi:nil="true"/>
    <TPLaunchHelpLinkType xmlns="d1af3920-8fda-4ad5-98bb-96475601b038">Template</TPLaunchHelpLinkType>
    <LastModifiedDateTime xmlns="d1af3920-8fda-4ad5-98bb-96475601b038" xsi:nil="true"/>
    <Provider xmlns="d1af3920-8fda-4ad5-98bb-96475601b038">EY006220130</Provider>
    <AcquiredFrom xmlns="d1af3920-8fda-4ad5-98bb-96475601b038" xsi:nil="true"/>
    <AssetStart xmlns="d1af3920-8fda-4ad5-98bb-96475601b038">2009-01-02T00:00:00+00:00</AssetStart>
    <LastHandOff xmlns="d1af3920-8fda-4ad5-98bb-96475601b038" xsi:nil="true"/>
    <TPClientViewer xmlns="d1af3920-8fda-4ad5-98bb-96475601b038">Microsoft Office PowerPoint</TPClientViewer>
    <UACurrentWords xmlns="d1af3920-8fda-4ad5-98bb-96475601b038">0</UACurrentWords>
    <UALocRecommendation xmlns="d1af3920-8fda-4ad5-98bb-96475601b038">Localize</UALocRecommendation>
    <ArtSampleDocs xmlns="d1af3920-8fda-4ad5-98bb-96475601b038" xsi:nil="true"/>
    <IsDeleted xmlns="d1af3920-8fda-4ad5-98bb-96475601b038">false</IsDeleted>
    <TemplateStatus xmlns="d1af3920-8fda-4ad5-98bb-96475601b038" xsi:nil="true"/>
    <UANotes xmlns="d1af3920-8fda-4ad5-98bb-96475601b038">online only</UANotes>
    <ShowIn xmlns="d1af3920-8fda-4ad5-98bb-96475601b038" xsi:nil="true"/>
    <CSXHash xmlns="d1af3920-8fda-4ad5-98bb-96475601b038" xsi:nil="true"/>
    <VoteCount xmlns="d1af3920-8fda-4ad5-98bb-96475601b038" xsi:nil="true"/>
    <DSATActionTaken xmlns="d1af3920-8fda-4ad5-98bb-96475601b038" xsi:nil="true"/>
    <AssetExpire xmlns="d1af3920-8fda-4ad5-98bb-96475601b038">2029-05-12T00:00:00+00:00</AssetExpire>
    <CSXSubmissionMarket xmlns="d1af3920-8fda-4ad5-98bb-96475601b038" xsi:nil="true"/>
    <SubmitterId xmlns="d1af3920-8fda-4ad5-98bb-96475601b038" xsi:nil="true"/>
    <TPExecutable xmlns="d1af3920-8fda-4ad5-98bb-96475601b038" xsi:nil="true"/>
    <AssetType xmlns="d1af3920-8fda-4ad5-98bb-96475601b038">TP</AssetType>
    <CSXSubmissionDate xmlns="d1af3920-8fda-4ad5-98bb-96475601b038" xsi:nil="true"/>
    <ApprovalLog xmlns="d1af3920-8fda-4ad5-98bb-96475601b038" xsi:nil="true"/>
    <BugNumber xmlns="d1af3920-8fda-4ad5-98bb-96475601b038" xsi:nil="true"/>
    <CSXUpdate xmlns="d1af3920-8fda-4ad5-98bb-96475601b038">false</CSXUpdate>
    <TPComponent xmlns="d1af3920-8fda-4ad5-98bb-96475601b038">PPTFiles</TPComponent>
    <Milestone xmlns="d1af3920-8fda-4ad5-98bb-96475601b038" xsi:nil="true"/>
    <OriginAsset xmlns="d1af3920-8fda-4ad5-98bb-96475601b038" xsi:nil="true"/>
    <AssetId xmlns="d1af3920-8fda-4ad5-98bb-96475601b038">TP010167128</AssetId>
    <TPLaunchHelpLink xmlns="d1af3920-8fda-4ad5-98bb-96475601b038" xsi:nil="true"/>
    <TPApplication xmlns="d1af3920-8fda-4ad5-98bb-96475601b038">PowerPoint</TPApplication>
    <IntlLocPriority xmlns="d1af3920-8fda-4ad5-98bb-96475601b038" xsi:nil="true"/>
    <IntlLangReviewer xmlns="d1af3920-8fda-4ad5-98bb-96475601b038" xsi:nil="true"/>
    <CrawlForDependencies xmlns="d1af3920-8fda-4ad5-98bb-96475601b038">false</CrawlForDependencies>
    <PlannedPubDate xmlns="d1af3920-8fda-4ad5-98bb-96475601b038" xsi:nil="true"/>
    <HandoffToMSDN xmlns="d1af3920-8fda-4ad5-98bb-96475601b038" xsi:nil="true"/>
    <TrustLevel xmlns="d1af3920-8fda-4ad5-98bb-96475601b038">1 Microsoft Managed Content</TrustLevel>
    <IsSearchable xmlns="d1af3920-8fda-4ad5-98bb-96475601b038">false</IsSearchable>
    <TPNamespace xmlns="d1af3920-8fda-4ad5-98bb-96475601b038">POWERPNT</TPNamespace>
    <Markets xmlns="d1af3920-8fda-4ad5-98bb-96475601b038"/>
    <IntlLangReview xmlns="d1af3920-8fda-4ad5-98bb-96475601b038" xsi:nil="true"/>
    <OutputCachingOn xmlns="d1af3920-8fda-4ad5-98bb-96475601b038">false</OutputCachingOn>
    <UAProjectedTotalWords xmlns="d1af3920-8fda-4ad5-98bb-96475601b038" xsi:nil="true"/>
    <FriendlyTitle xmlns="d1af3920-8fda-4ad5-98bb-96475601b038" xsi:nil="true"/>
    <OOCacheId xmlns="d1af3920-8fda-4ad5-98bb-96475601b038" xsi:nil="true"/>
    <EditorialTags xmlns="d1af3920-8fda-4ad5-98bb-96475601b038" xsi:nil="true"/>
    <Providers xmlns="d1af3920-8fda-4ad5-98bb-96475601b038" xsi:nil="true"/>
    <TemplateTemplateType xmlns="d1af3920-8fda-4ad5-98bb-96475601b038">PowerPoint 2003 Default</TemplateTemplateType>
    <LegacyData xmlns="d1af3920-8fda-4ad5-98bb-96475601b038" xsi:nil="true"/>
    <Manager xmlns="d1af3920-8fda-4ad5-98bb-96475601b038" xsi:nil="true"/>
    <PolicheckWords xmlns="d1af3920-8fda-4ad5-98bb-96475601b038" xsi:nil="true"/>
    <Downloads xmlns="d1af3920-8fda-4ad5-98bb-96475601b038">0</Downloads>
    <LocOverallLocStatusLookup xmlns="d1af3920-8fda-4ad5-98bb-96475601b038" xsi:nil="true"/>
    <LocLastLocAttemptVersionTypeLookup xmlns="d1af3920-8fda-4ad5-98bb-96475601b038" xsi:nil="true"/>
    <BlockPublish xmlns="d1af3920-8fda-4ad5-98bb-96475601b038" xsi:nil="true"/>
    <LocalizationTagsTaxHTField0 xmlns="d1af3920-8fda-4ad5-98bb-96475601b038">
      <Terms xmlns="http://schemas.microsoft.com/office/infopath/2007/PartnerControls"/>
    </LocalizationTagsTaxHTField0>
    <ScenarioTagsTaxHTField0 xmlns="d1af3920-8fda-4ad5-98bb-96475601b038">
      <Terms xmlns="http://schemas.microsoft.com/office/infopath/2007/PartnerControls"/>
    </ScenarioTagsTaxHTField0>
    <CampaignTagsTaxHTField0 xmlns="d1af3920-8fda-4ad5-98bb-96475601b038">
      <Terms xmlns="http://schemas.microsoft.com/office/infopath/2007/PartnerControls"/>
    </CampaignTagsTaxHTField0>
    <LocLastLocAttemptVersionLookup xmlns="d1af3920-8fda-4ad5-98bb-96475601b038">63525</LocLastLocAttemptVersionLookup>
    <LocOverallHandbackStatusLookup xmlns="d1af3920-8fda-4ad5-98bb-96475601b038" xsi:nil="true"/>
    <LocProcessedForHandoffsLookup xmlns="d1af3920-8fda-4ad5-98bb-96475601b038" xsi:nil="true"/>
    <LocProcessedForMarketsLookup xmlns="d1af3920-8fda-4ad5-98bb-96475601b038" xsi:nil="true"/>
    <LocPublishedLinkedAssetsLookup xmlns="d1af3920-8fda-4ad5-98bb-96475601b038" xsi:nil="true"/>
    <LocNewPublishedVersionLookup xmlns="d1af3920-8fda-4ad5-98bb-96475601b038" xsi:nil="true"/>
    <LocManualTestRequired xmlns="d1af3920-8fda-4ad5-98bb-96475601b038" xsi:nil="true"/>
    <LocRecommendedHandoff xmlns="d1af3920-8fda-4ad5-98bb-96475601b038" xsi:nil="true"/>
    <LocPublishedDependentAssetsLookup xmlns="d1af3920-8fda-4ad5-98bb-96475601b038" xsi:nil="true"/>
    <RecommendationsModifier xmlns="d1af3920-8fda-4ad5-98bb-96475601b038" xsi:nil="true"/>
    <FeatureTagsTaxHTField0 xmlns="d1af3920-8fda-4ad5-98bb-96475601b038">
      <Terms xmlns="http://schemas.microsoft.com/office/infopath/2007/PartnerControls"/>
    </FeatureTagsTaxHTField0>
    <LocOverallPreviewStatusLookup xmlns="d1af3920-8fda-4ad5-98bb-96475601b038" xsi:nil="true"/>
    <LocOverallPublishStatusLookup xmlns="d1af3920-8fda-4ad5-98bb-96475601b038" xsi:nil="true"/>
    <TaxCatchAll xmlns="d1af3920-8fda-4ad5-98bb-96475601b038"/>
    <InternalTagsTaxHTField0 xmlns="d1af3920-8fda-4ad5-98bb-96475601b038">
      <Terms xmlns="http://schemas.microsoft.com/office/infopath/2007/PartnerControls"/>
    </InternalTagsTaxHTField0>
    <LocComments xmlns="d1af3920-8fda-4ad5-98bb-96475601b038" xsi:nil="true"/>
    <OriginalRelease xmlns="d1af3920-8fda-4ad5-98bb-96475601b038">14</OriginalRelease>
    <LocMarketGroupTiers2 xmlns="d1af3920-8fda-4ad5-98bb-96475601b038"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F87D459-41F5-4436-9D03-4E06724F5F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1af3920-8fda-4ad5-98bb-96475601b0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6D7F26E-293A-40B1-A1CA-024D03A0D3F9}">
  <ds:schemaRefs>
    <ds:schemaRef ds:uri="http://schemas.microsoft.com/office/2006/metadata/properties"/>
    <ds:schemaRef ds:uri="http://schemas.microsoft.com/office/infopath/2007/PartnerControls"/>
    <ds:schemaRef ds:uri="d1af3920-8fda-4ad5-98bb-96475601b038"/>
  </ds:schemaRefs>
</ds:datastoreItem>
</file>

<file path=customXml/itemProps3.xml><?xml version="1.0" encoding="utf-8"?>
<ds:datastoreItem xmlns:ds="http://schemas.openxmlformats.org/officeDocument/2006/customXml" ds:itemID="{06339C75-C24F-4101-989B-3BA007ABB96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Personel eğitimi sunusu</Template>
  <TotalTime>1849</TotalTime>
  <Words>1754</Words>
  <Application>Microsoft Office PowerPoint</Application>
  <PresentationFormat>Ekran Gösterisi (4:3)</PresentationFormat>
  <Paragraphs>152</Paragraphs>
  <Slides>20</Slides>
  <Notes>20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20</vt:i4>
      </vt:variant>
    </vt:vector>
  </HeadingPairs>
  <TitlesOfParts>
    <vt:vector size="26" baseType="lpstr">
      <vt:lpstr>Calibri</vt:lpstr>
      <vt:lpstr>Times New Roman</vt:lpstr>
      <vt:lpstr>Verdana</vt:lpstr>
      <vt:lpstr>Wingdings</vt:lpstr>
      <vt:lpstr>Wingdings 2</vt:lpstr>
      <vt:lpstr>Görünüş</vt:lpstr>
      <vt:lpstr>Alım-Satım Sözleşmesi (Emptio Venditio)</vt:lpstr>
      <vt:lpstr> Hasar Kavramının Belirlenmesi</vt:lpstr>
      <vt:lpstr>Roma Hukukunda Satış Sözleşmesinde Hasar </vt:lpstr>
      <vt:lpstr>Hasara İlişkin Metin</vt:lpstr>
      <vt:lpstr>TBK’da Satış Sözleşmesinde Hasar</vt:lpstr>
      <vt:lpstr>Zapt Kavramı</vt:lpstr>
      <vt:lpstr>Eski Hukuk Dönemi’nde satıcının zaptı üstlenme borcu</vt:lpstr>
      <vt:lpstr>Klasik Hukuk Dönemi ve Iustinianus Dönemi’nde Satıcının Zaptı Üstlenme Borcu</vt:lpstr>
      <vt:lpstr>Tam Zapta İlişkin Olay</vt:lpstr>
      <vt:lpstr>Kısmi Zapta İlişkin Metin</vt:lpstr>
      <vt:lpstr>Ayıp Kavramı</vt:lpstr>
      <vt:lpstr>Satıcının Ayıbı Üstlenme Borcu</vt:lpstr>
      <vt:lpstr>Ayıba İlişkin Metin</vt:lpstr>
      <vt:lpstr>Eski Hukuk Döneminde</vt:lpstr>
      <vt:lpstr>Klasik-öncesi Hukuk Döneminde</vt:lpstr>
      <vt:lpstr>Klasik Hukuk Döneminde</vt:lpstr>
      <vt:lpstr>Iustinianus Döneminde</vt:lpstr>
      <vt:lpstr>Ayıbı izleyen zarara ilişkin metin</vt:lpstr>
      <vt:lpstr>Sınav Sorusu örneği: Soru</vt:lpstr>
      <vt:lpstr>Sınav Sorusu örneği: Cevap</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Roma Hukukunda Sorumluluk</dc:title>
  <dc:creator>Özlem ERİŞGİN</dc:creator>
  <cp:lastModifiedBy>Özlem ERİŞGİN</cp:lastModifiedBy>
  <cp:revision>488</cp:revision>
  <dcterms:created xsi:type="dcterms:W3CDTF">2024-01-13T18:55:11Z</dcterms:created>
  <dcterms:modified xsi:type="dcterms:W3CDTF">2025-02-16T19:23:13Z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CID">
    <vt:lpwstr>1055</vt:lpwstr>
  </property>
  <property fmtid="{D5CDD505-2E9C-101B-9397-08002B2CF9AE}" pid="3" name="ContentTypeId">
    <vt:lpwstr>0x010100DC5CB8ABFAEE764594C61AB7267324960400FC796B3B1D425B47B2BA3D040986AFEA</vt:lpwstr>
  </property>
  <property fmtid="{D5CDD505-2E9C-101B-9397-08002B2CF9AE}" pid="4" name="ImageGenCounter">
    <vt:i4>0</vt:i4>
  </property>
  <property fmtid="{D5CDD505-2E9C-101B-9397-08002B2CF9AE}" pid="5" name="ViolationReportStatus">
    <vt:lpwstr>None</vt:lpwstr>
  </property>
  <property fmtid="{D5CDD505-2E9C-101B-9397-08002B2CF9AE}" pid="6" name="ImageGenStatus">
    <vt:i4>0</vt:i4>
  </property>
  <property fmtid="{D5CDD505-2E9C-101B-9397-08002B2CF9AE}" pid="7" name="PolicheckStatus">
    <vt:i4>0</vt:i4>
  </property>
  <property fmtid="{D5CDD505-2E9C-101B-9397-08002B2CF9AE}" pid="8" name="Applications">
    <vt:lpwstr>67;#Template 12;#53;#PowerPoint 12;#407;#PowerPoint 14</vt:lpwstr>
  </property>
  <property fmtid="{D5CDD505-2E9C-101B-9397-08002B2CF9AE}" pid="9" name="PolicheckCounter">
    <vt:i4>0</vt:i4>
  </property>
  <property fmtid="{D5CDD505-2E9C-101B-9397-08002B2CF9AE}" pid="10" name="APTrustLevel">
    <vt:r8>0</vt:r8>
  </property>
  <property fmtid="{D5CDD505-2E9C-101B-9397-08002B2CF9AE}" pid="11" name="Order">
    <vt:r8>4325900</vt:r8>
  </property>
</Properties>
</file>