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406" r:id="rId5"/>
    <p:sldId id="265" r:id="rId6"/>
    <p:sldId id="408" r:id="rId7"/>
    <p:sldId id="271" r:id="rId8"/>
    <p:sldId id="414" r:id="rId9"/>
    <p:sldId id="427" r:id="rId10"/>
    <p:sldId id="407" r:id="rId11"/>
    <p:sldId id="428" r:id="rId12"/>
    <p:sldId id="393" r:id="rId13"/>
    <p:sldId id="426" r:id="rId14"/>
    <p:sldId id="437" r:id="rId15"/>
    <p:sldId id="273" r:id="rId16"/>
    <p:sldId id="430" r:id="rId17"/>
    <p:sldId id="429" r:id="rId18"/>
    <p:sldId id="431" r:id="rId19"/>
    <p:sldId id="432" r:id="rId20"/>
    <p:sldId id="411" r:id="rId21"/>
    <p:sldId id="433" r:id="rId22"/>
    <p:sldId id="416" r:id="rId23"/>
    <p:sldId id="438" r:id="rId24"/>
    <p:sldId id="419" r:id="rId25"/>
    <p:sldId id="417" r:id="rId26"/>
    <p:sldId id="415" r:id="rId27"/>
    <p:sldId id="412" r:id="rId28"/>
    <p:sldId id="420" r:id="rId29"/>
    <p:sldId id="436" r:id="rId30"/>
    <p:sldId id="434" r:id="rId31"/>
    <p:sldId id="421" r:id="rId32"/>
    <p:sldId id="439" r:id="rId33"/>
    <p:sldId id="435" r:id="rId34"/>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varScale="1">
        <p:scale>
          <a:sx n="63" d="100"/>
          <a:sy n="63" d="100"/>
        </p:scale>
        <p:origin x="1404"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21A299-AAB6-4AA0-93D8-C0CF6DDC42C7}"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tr-TR"/>
        </a:p>
      </dgm:t>
    </dgm:pt>
    <dgm:pt modelId="{8E694E8F-7A70-4D71-9DFA-13C66E956789}">
      <dgm:prSet custT="1"/>
      <dgm:spPr/>
      <dgm:t>
        <a:bodyPr/>
        <a:lstStyle/>
        <a:p>
          <a:r>
            <a:rPr lang="tr-TR" sz="2400" dirty="0" err="1"/>
            <a:t>Locatio</a:t>
          </a:r>
          <a:r>
            <a:rPr lang="tr-TR" sz="2400" dirty="0"/>
            <a:t> </a:t>
          </a:r>
          <a:r>
            <a:rPr lang="tr-TR" sz="2400" dirty="0" err="1"/>
            <a:t>Conductio</a:t>
          </a:r>
          <a:endParaRPr lang="tr-TR" sz="2400" dirty="0"/>
        </a:p>
      </dgm:t>
    </dgm:pt>
    <dgm:pt modelId="{66BC2E0A-097C-408A-A00B-423887B24343}" type="parTrans" cxnId="{D0D699ED-6C4B-4338-A4C7-43A34C474D61}">
      <dgm:prSet/>
      <dgm:spPr/>
      <dgm:t>
        <a:bodyPr/>
        <a:lstStyle/>
        <a:p>
          <a:endParaRPr lang="tr-TR"/>
        </a:p>
      </dgm:t>
    </dgm:pt>
    <dgm:pt modelId="{9A7B4D06-6992-4A9A-9447-F28E8E9C22C6}" type="sibTrans" cxnId="{D0D699ED-6C4B-4338-A4C7-43A34C474D61}">
      <dgm:prSet/>
      <dgm:spPr/>
      <dgm:t>
        <a:bodyPr/>
        <a:lstStyle/>
        <a:p>
          <a:endParaRPr lang="tr-TR"/>
        </a:p>
      </dgm:t>
    </dgm:pt>
    <dgm:pt modelId="{6AA54F43-5B13-4870-976D-032A2396C67F}">
      <dgm:prSet custT="1"/>
      <dgm:spPr/>
      <dgm:t>
        <a:bodyPr/>
        <a:lstStyle/>
        <a:p>
          <a:r>
            <a:rPr lang="tr-TR" sz="2700" dirty="0"/>
            <a:t>Kira Sözleşmesi (</a:t>
          </a:r>
          <a:r>
            <a:rPr lang="tr-TR" sz="2700" dirty="0" err="1"/>
            <a:t>locatio</a:t>
          </a:r>
          <a:r>
            <a:rPr lang="tr-TR" sz="2700" dirty="0"/>
            <a:t> </a:t>
          </a:r>
          <a:r>
            <a:rPr lang="tr-TR" sz="2700" dirty="0" err="1"/>
            <a:t>conductio</a:t>
          </a:r>
          <a:r>
            <a:rPr lang="tr-TR" sz="2700" dirty="0"/>
            <a:t> </a:t>
          </a:r>
          <a:r>
            <a:rPr lang="tr-TR" sz="2700" dirty="0" err="1"/>
            <a:t>rei</a:t>
          </a:r>
          <a:r>
            <a:rPr lang="tr-TR" sz="2700" dirty="0"/>
            <a:t>)</a:t>
          </a:r>
        </a:p>
      </dgm:t>
    </dgm:pt>
    <dgm:pt modelId="{A2DA02F3-78A5-45C0-BD2E-AC59C8E4A97C}" type="parTrans" cxnId="{40D6D014-1CEB-42A2-9728-7FD2CE9222B7}">
      <dgm:prSet/>
      <dgm:spPr/>
      <dgm:t>
        <a:bodyPr/>
        <a:lstStyle/>
        <a:p>
          <a:endParaRPr lang="tr-TR"/>
        </a:p>
      </dgm:t>
    </dgm:pt>
    <dgm:pt modelId="{8062F52D-B278-4374-8BA0-7064C3E61884}" type="sibTrans" cxnId="{40D6D014-1CEB-42A2-9728-7FD2CE9222B7}">
      <dgm:prSet/>
      <dgm:spPr/>
      <dgm:t>
        <a:bodyPr/>
        <a:lstStyle/>
        <a:p>
          <a:endParaRPr lang="tr-TR"/>
        </a:p>
      </dgm:t>
    </dgm:pt>
    <dgm:pt modelId="{60EB91E6-C7AE-4113-9B0E-0BE1AB602555}">
      <dgm:prSet/>
      <dgm:spPr/>
      <dgm:t>
        <a:bodyPr/>
        <a:lstStyle/>
        <a:p>
          <a:pPr>
            <a:spcAft>
              <a:spcPts val="756"/>
            </a:spcAft>
          </a:pPr>
          <a:r>
            <a:rPr lang="tr-TR" dirty="0"/>
            <a:t>Hizmet  Sözleşmesi (</a:t>
          </a:r>
          <a:r>
            <a:rPr lang="tr-TR" dirty="0" err="1"/>
            <a:t>Locatio</a:t>
          </a:r>
          <a:r>
            <a:rPr lang="tr-TR" dirty="0"/>
            <a:t> </a:t>
          </a:r>
          <a:r>
            <a:rPr lang="tr-TR" dirty="0" err="1"/>
            <a:t>conductio</a:t>
          </a:r>
          <a:r>
            <a:rPr lang="tr-TR" dirty="0"/>
            <a:t> </a:t>
          </a:r>
          <a:r>
            <a:rPr lang="tr-TR" dirty="0" err="1"/>
            <a:t>operarum</a:t>
          </a:r>
          <a:r>
            <a:rPr lang="tr-TR" dirty="0"/>
            <a:t>)</a:t>
          </a:r>
        </a:p>
      </dgm:t>
    </dgm:pt>
    <dgm:pt modelId="{1B84FC63-7A66-4602-92D3-AAADE86DEB9A}" type="parTrans" cxnId="{37151C8A-14CF-42A7-9176-DF32EE75F4E9}">
      <dgm:prSet/>
      <dgm:spPr/>
      <dgm:t>
        <a:bodyPr/>
        <a:lstStyle/>
        <a:p>
          <a:endParaRPr lang="tr-TR"/>
        </a:p>
      </dgm:t>
    </dgm:pt>
    <dgm:pt modelId="{E93125F3-FC75-45D9-ABA0-A714912290C4}" type="sibTrans" cxnId="{37151C8A-14CF-42A7-9176-DF32EE75F4E9}">
      <dgm:prSet/>
      <dgm:spPr/>
      <dgm:t>
        <a:bodyPr/>
        <a:lstStyle/>
        <a:p>
          <a:endParaRPr lang="tr-TR"/>
        </a:p>
      </dgm:t>
    </dgm:pt>
    <dgm:pt modelId="{49A87B8E-6977-45F3-9179-51DC4CD76C70}">
      <dgm:prSet/>
      <dgm:spPr/>
      <dgm:t>
        <a:bodyPr/>
        <a:lstStyle/>
        <a:p>
          <a:pPr>
            <a:spcAft>
              <a:spcPts val="756"/>
            </a:spcAft>
          </a:pPr>
          <a:r>
            <a:rPr lang="tr-TR" dirty="0"/>
            <a:t>İstisna  Sözleşmesi (</a:t>
          </a:r>
          <a:r>
            <a:rPr lang="tr-TR" dirty="0" err="1"/>
            <a:t>Locatio</a:t>
          </a:r>
          <a:r>
            <a:rPr lang="tr-TR" dirty="0"/>
            <a:t> </a:t>
          </a:r>
          <a:r>
            <a:rPr lang="tr-TR" dirty="0" err="1"/>
            <a:t>conductio</a:t>
          </a:r>
          <a:r>
            <a:rPr lang="tr-TR" dirty="0"/>
            <a:t> </a:t>
          </a:r>
          <a:r>
            <a:rPr lang="tr-TR" dirty="0" err="1"/>
            <a:t>operis</a:t>
          </a:r>
          <a:r>
            <a:rPr lang="tr-TR" dirty="0"/>
            <a:t>)</a:t>
          </a:r>
        </a:p>
      </dgm:t>
    </dgm:pt>
    <dgm:pt modelId="{EC701559-1C91-4D16-A486-ABF9125BB629}" type="parTrans" cxnId="{267A5E6D-D1C9-4D1E-A8AF-E6358FABBF68}">
      <dgm:prSet/>
      <dgm:spPr/>
      <dgm:t>
        <a:bodyPr/>
        <a:lstStyle/>
        <a:p>
          <a:endParaRPr lang="tr-TR"/>
        </a:p>
      </dgm:t>
    </dgm:pt>
    <dgm:pt modelId="{16D1E46E-13BC-4524-AD9D-34E54278D6A2}" type="sibTrans" cxnId="{267A5E6D-D1C9-4D1E-A8AF-E6358FABBF68}">
      <dgm:prSet/>
      <dgm:spPr/>
      <dgm:t>
        <a:bodyPr/>
        <a:lstStyle/>
        <a:p>
          <a:endParaRPr lang="tr-TR"/>
        </a:p>
      </dgm:t>
    </dgm:pt>
    <dgm:pt modelId="{52F7AE87-7ADC-4BF0-9CD2-97B58B92A2BA}" type="pres">
      <dgm:prSet presAssocID="{A821A299-AAB6-4AA0-93D8-C0CF6DDC42C7}" presName="hierChild1" presStyleCnt="0">
        <dgm:presLayoutVars>
          <dgm:orgChart val="1"/>
          <dgm:chPref val="1"/>
          <dgm:dir/>
          <dgm:animOne val="branch"/>
          <dgm:animLvl val="lvl"/>
          <dgm:resizeHandles/>
        </dgm:presLayoutVars>
      </dgm:prSet>
      <dgm:spPr/>
    </dgm:pt>
    <dgm:pt modelId="{142C6408-C67F-4656-8B71-D8E03FF027F5}" type="pres">
      <dgm:prSet presAssocID="{8E694E8F-7A70-4D71-9DFA-13C66E956789}" presName="hierRoot1" presStyleCnt="0">
        <dgm:presLayoutVars>
          <dgm:hierBranch val="init"/>
        </dgm:presLayoutVars>
      </dgm:prSet>
      <dgm:spPr/>
    </dgm:pt>
    <dgm:pt modelId="{1026E92D-682B-40DB-94A7-614D53EB37EE}" type="pres">
      <dgm:prSet presAssocID="{8E694E8F-7A70-4D71-9DFA-13C66E956789}" presName="rootComposite1" presStyleCnt="0"/>
      <dgm:spPr/>
    </dgm:pt>
    <dgm:pt modelId="{C2898664-1C3E-4A2D-AA30-BAD54FC1AF25}" type="pres">
      <dgm:prSet presAssocID="{8E694E8F-7A70-4D71-9DFA-13C66E956789}" presName="rootText1" presStyleLbl="node0" presStyleIdx="0" presStyleCnt="1" custScaleX="297804" custScaleY="251292">
        <dgm:presLayoutVars>
          <dgm:chPref val="3"/>
        </dgm:presLayoutVars>
      </dgm:prSet>
      <dgm:spPr/>
    </dgm:pt>
    <dgm:pt modelId="{B1013C3F-95A3-47C6-9F1E-5302B458DDE5}" type="pres">
      <dgm:prSet presAssocID="{8E694E8F-7A70-4D71-9DFA-13C66E956789}" presName="rootConnector1" presStyleLbl="node1" presStyleIdx="0" presStyleCnt="0"/>
      <dgm:spPr/>
    </dgm:pt>
    <dgm:pt modelId="{FEE749D0-2CD2-400D-8684-D89916E62C68}" type="pres">
      <dgm:prSet presAssocID="{8E694E8F-7A70-4D71-9DFA-13C66E956789}" presName="hierChild2" presStyleCnt="0"/>
      <dgm:spPr/>
    </dgm:pt>
    <dgm:pt modelId="{B7DE2FFA-FBDD-4DC6-A0C2-D63FACEABFC4}" type="pres">
      <dgm:prSet presAssocID="{A2DA02F3-78A5-45C0-BD2E-AC59C8E4A97C}" presName="Name37" presStyleLbl="parChTrans1D2" presStyleIdx="0" presStyleCnt="3"/>
      <dgm:spPr/>
    </dgm:pt>
    <dgm:pt modelId="{4B23A439-2019-41CE-B735-662B4F7C4189}" type="pres">
      <dgm:prSet presAssocID="{6AA54F43-5B13-4870-976D-032A2396C67F}" presName="hierRoot2" presStyleCnt="0">
        <dgm:presLayoutVars>
          <dgm:hierBranch val="init"/>
        </dgm:presLayoutVars>
      </dgm:prSet>
      <dgm:spPr/>
    </dgm:pt>
    <dgm:pt modelId="{ED78A2F9-4EBC-40CE-8DFE-B1444863380C}" type="pres">
      <dgm:prSet presAssocID="{6AA54F43-5B13-4870-976D-032A2396C67F}" presName="rootComposite" presStyleCnt="0"/>
      <dgm:spPr/>
    </dgm:pt>
    <dgm:pt modelId="{A0C30660-E9A5-4E1C-A15B-214850D76619}" type="pres">
      <dgm:prSet presAssocID="{6AA54F43-5B13-4870-976D-032A2396C67F}" presName="rootText" presStyleLbl="node2" presStyleIdx="0" presStyleCnt="3" custScaleX="123243" custScaleY="246485">
        <dgm:presLayoutVars>
          <dgm:chPref val="3"/>
        </dgm:presLayoutVars>
      </dgm:prSet>
      <dgm:spPr/>
    </dgm:pt>
    <dgm:pt modelId="{8291BD5A-362A-42CD-A697-058270FDFB97}" type="pres">
      <dgm:prSet presAssocID="{6AA54F43-5B13-4870-976D-032A2396C67F}" presName="rootConnector" presStyleLbl="node2" presStyleIdx="0" presStyleCnt="3"/>
      <dgm:spPr/>
    </dgm:pt>
    <dgm:pt modelId="{B823EB09-16B2-4CA1-BB58-E365D62F2C6D}" type="pres">
      <dgm:prSet presAssocID="{6AA54F43-5B13-4870-976D-032A2396C67F}" presName="hierChild4" presStyleCnt="0"/>
      <dgm:spPr/>
    </dgm:pt>
    <dgm:pt modelId="{6E9A708F-E790-447A-8DE9-C54D9EEA6F3C}" type="pres">
      <dgm:prSet presAssocID="{6AA54F43-5B13-4870-976D-032A2396C67F}" presName="hierChild5" presStyleCnt="0"/>
      <dgm:spPr/>
    </dgm:pt>
    <dgm:pt modelId="{1D2E84C8-E1D4-4A97-A8B5-A1786D0285AB}" type="pres">
      <dgm:prSet presAssocID="{1B84FC63-7A66-4602-92D3-AAADE86DEB9A}" presName="Name37" presStyleLbl="parChTrans1D2" presStyleIdx="1" presStyleCnt="3"/>
      <dgm:spPr/>
    </dgm:pt>
    <dgm:pt modelId="{6DA6C621-53D6-4626-A493-C41F8D39B198}" type="pres">
      <dgm:prSet presAssocID="{60EB91E6-C7AE-4113-9B0E-0BE1AB602555}" presName="hierRoot2" presStyleCnt="0">
        <dgm:presLayoutVars>
          <dgm:hierBranch val="init"/>
        </dgm:presLayoutVars>
      </dgm:prSet>
      <dgm:spPr/>
    </dgm:pt>
    <dgm:pt modelId="{36F7FBCB-CD10-4C19-AD08-9411FB6D2F5F}" type="pres">
      <dgm:prSet presAssocID="{60EB91E6-C7AE-4113-9B0E-0BE1AB602555}" presName="rootComposite" presStyleCnt="0"/>
      <dgm:spPr/>
    </dgm:pt>
    <dgm:pt modelId="{655FAC44-A5F1-4C6F-82C8-8C333E9436FF}" type="pres">
      <dgm:prSet presAssocID="{60EB91E6-C7AE-4113-9B0E-0BE1AB602555}" presName="rootText" presStyleLbl="node2" presStyleIdx="1" presStyleCnt="3" custScaleX="124299" custScaleY="248598">
        <dgm:presLayoutVars>
          <dgm:chPref val="3"/>
        </dgm:presLayoutVars>
      </dgm:prSet>
      <dgm:spPr/>
    </dgm:pt>
    <dgm:pt modelId="{E2295217-6625-4C0A-8C4B-16D406087320}" type="pres">
      <dgm:prSet presAssocID="{60EB91E6-C7AE-4113-9B0E-0BE1AB602555}" presName="rootConnector" presStyleLbl="node2" presStyleIdx="1" presStyleCnt="3"/>
      <dgm:spPr/>
    </dgm:pt>
    <dgm:pt modelId="{4AE76249-17A4-41EE-B284-88C6BFAC6CC4}" type="pres">
      <dgm:prSet presAssocID="{60EB91E6-C7AE-4113-9B0E-0BE1AB602555}" presName="hierChild4" presStyleCnt="0"/>
      <dgm:spPr/>
    </dgm:pt>
    <dgm:pt modelId="{769AFCDE-B184-4BA8-BD78-0EBC47B06462}" type="pres">
      <dgm:prSet presAssocID="{60EB91E6-C7AE-4113-9B0E-0BE1AB602555}" presName="hierChild5" presStyleCnt="0"/>
      <dgm:spPr/>
    </dgm:pt>
    <dgm:pt modelId="{D521B273-3E2E-4023-A7C9-EAE157B77D18}" type="pres">
      <dgm:prSet presAssocID="{EC701559-1C91-4D16-A486-ABF9125BB629}" presName="Name37" presStyleLbl="parChTrans1D2" presStyleIdx="2" presStyleCnt="3"/>
      <dgm:spPr/>
    </dgm:pt>
    <dgm:pt modelId="{840E0E29-8A0E-43A5-BBA0-E8DD959F8FC2}" type="pres">
      <dgm:prSet presAssocID="{49A87B8E-6977-45F3-9179-51DC4CD76C70}" presName="hierRoot2" presStyleCnt="0">
        <dgm:presLayoutVars>
          <dgm:hierBranch val="init"/>
        </dgm:presLayoutVars>
      </dgm:prSet>
      <dgm:spPr/>
    </dgm:pt>
    <dgm:pt modelId="{DB9640C2-49C0-43D1-81F8-05A78826652F}" type="pres">
      <dgm:prSet presAssocID="{49A87B8E-6977-45F3-9179-51DC4CD76C70}" presName="rootComposite" presStyleCnt="0"/>
      <dgm:spPr/>
    </dgm:pt>
    <dgm:pt modelId="{35EA9983-3781-4B79-9CA4-07CA8F896420}" type="pres">
      <dgm:prSet presAssocID="{49A87B8E-6977-45F3-9179-51DC4CD76C70}" presName="rootText" presStyleLbl="node2" presStyleIdx="2" presStyleCnt="3" custScaleX="125374" custScaleY="250749">
        <dgm:presLayoutVars>
          <dgm:chPref val="3"/>
        </dgm:presLayoutVars>
      </dgm:prSet>
      <dgm:spPr/>
    </dgm:pt>
    <dgm:pt modelId="{61ACA4F4-9E53-4037-957F-AD8C3F215A3D}" type="pres">
      <dgm:prSet presAssocID="{49A87B8E-6977-45F3-9179-51DC4CD76C70}" presName="rootConnector" presStyleLbl="node2" presStyleIdx="2" presStyleCnt="3"/>
      <dgm:spPr/>
    </dgm:pt>
    <dgm:pt modelId="{9CE25ABB-DA29-4C85-BE84-68E03D433994}" type="pres">
      <dgm:prSet presAssocID="{49A87B8E-6977-45F3-9179-51DC4CD76C70}" presName="hierChild4" presStyleCnt="0"/>
      <dgm:spPr/>
    </dgm:pt>
    <dgm:pt modelId="{AD7B6065-7700-4552-BDA7-538A7A3CDC00}" type="pres">
      <dgm:prSet presAssocID="{49A87B8E-6977-45F3-9179-51DC4CD76C70}" presName="hierChild5" presStyleCnt="0"/>
      <dgm:spPr/>
    </dgm:pt>
    <dgm:pt modelId="{5162F65C-0860-46E8-BF9F-250712570871}" type="pres">
      <dgm:prSet presAssocID="{8E694E8F-7A70-4D71-9DFA-13C66E956789}" presName="hierChild3" presStyleCnt="0"/>
      <dgm:spPr/>
    </dgm:pt>
  </dgm:ptLst>
  <dgm:cxnLst>
    <dgm:cxn modelId="{8B48AE07-F2C4-4D1B-9C90-F6C9C5DEF497}" type="presOf" srcId="{60EB91E6-C7AE-4113-9B0E-0BE1AB602555}" destId="{655FAC44-A5F1-4C6F-82C8-8C333E9436FF}" srcOrd="0" destOrd="0" presId="urn:microsoft.com/office/officeart/2005/8/layout/orgChart1"/>
    <dgm:cxn modelId="{40D6D014-1CEB-42A2-9728-7FD2CE9222B7}" srcId="{8E694E8F-7A70-4D71-9DFA-13C66E956789}" destId="{6AA54F43-5B13-4870-976D-032A2396C67F}" srcOrd="0" destOrd="0" parTransId="{A2DA02F3-78A5-45C0-BD2E-AC59C8E4A97C}" sibTransId="{8062F52D-B278-4374-8BA0-7064C3E61884}"/>
    <dgm:cxn modelId="{29C32222-F8A3-4D2C-A1ED-F77786671E67}" type="presOf" srcId="{8E694E8F-7A70-4D71-9DFA-13C66E956789}" destId="{B1013C3F-95A3-47C6-9F1E-5302B458DDE5}" srcOrd="1" destOrd="0" presId="urn:microsoft.com/office/officeart/2005/8/layout/orgChart1"/>
    <dgm:cxn modelId="{2B6FF339-13DC-469E-80B0-13073D78BE8A}" type="presOf" srcId="{1B84FC63-7A66-4602-92D3-AAADE86DEB9A}" destId="{1D2E84C8-E1D4-4A97-A8B5-A1786D0285AB}" srcOrd="0" destOrd="0" presId="urn:microsoft.com/office/officeart/2005/8/layout/orgChart1"/>
    <dgm:cxn modelId="{88720568-D5B5-4E40-8A69-EFE3C8ED1736}" type="presOf" srcId="{49A87B8E-6977-45F3-9179-51DC4CD76C70}" destId="{35EA9983-3781-4B79-9CA4-07CA8F896420}" srcOrd="0" destOrd="0" presId="urn:microsoft.com/office/officeart/2005/8/layout/orgChart1"/>
    <dgm:cxn modelId="{267A5E6D-D1C9-4D1E-A8AF-E6358FABBF68}" srcId="{8E694E8F-7A70-4D71-9DFA-13C66E956789}" destId="{49A87B8E-6977-45F3-9179-51DC4CD76C70}" srcOrd="2" destOrd="0" parTransId="{EC701559-1C91-4D16-A486-ABF9125BB629}" sibTransId="{16D1E46E-13BC-4524-AD9D-34E54278D6A2}"/>
    <dgm:cxn modelId="{F0299E4D-B849-4FB6-BDC0-7750309E77EC}" type="presOf" srcId="{60EB91E6-C7AE-4113-9B0E-0BE1AB602555}" destId="{E2295217-6625-4C0A-8C4B-16D406087320}" srcOrd="1" destOrd="0" presId="urn:microsoft.com/office/officeart/2005/8/layout/orgChart1"/>
    <dgm:cxn modelId="{4579CB50-2067-4D5E-9B58-31953AC031DC}" type="presOf" srcId="{A2DA02F3-78A5-45C0-BD2E-AC59C8E4A97C}" destId="{B7DE2FFA-FBDD-4DC6-A0C2-D63FACEABFC4}" srcOrd="0" destOrd="0" presId="urn:microsoft.com/office/officeart/2005/8/layout/orgChart1"/>
    <dgm:cxn modelId="{FAC37375-146D-49D5-A21C-33A3B7EE4F73}" type="presOf" srcId="{EC701559-1C91-4D16-A486-ABF9125BB629}" destId="{D521B273-3E2E-4023-A7C9-EAE157B77D18}" srcOrd="0" destOrd="0" presId="urn:microsoft.com/office/officeart/2005/8/layout/orgChart1"/>
    <dgm:cxn modelId="{37151C8A-14CF-42A7-9176-DF32EE75F4E9}" srcId="{8E694E8F-7A70-4D71-9DFA-13C66E956789}" destId="{60EB91E6-C7AE-4113-9B0E-0BE1AB602555}" srcOrd="1" destOrd="0" parTransId="{1B84FC63-7A66-4602-92D3-AAADE86DEB9A}" sibTransId="{E93125F3-FC75-45D9-ABA0-A714912290C4}"/>
    <dgm:cxn modelId="{45ADBEA7-5733-4E3A-965D-29C44A683E4C}" type="presOf" srcId="{49A87B8E-6977-45F3-9179-51DC4CD76C70}" destId="{61ACA4F4-9E53-4037-957F-AD8C3F215A3D}" srcOrd="1" destOrd="0" presId="urn:microsoft.com/office/officeart/2005/8/layout/orgChart1"/>
    <dgm:cxn modelId="{4D0913BB-795C-42C9-B37B-EDFE6EE2D185}" type="presOf" srcId="{6AA54F43-5B13-4870-976D-032A2396C67F}" destId="{8291BD5A-362A-42CD-A697-058270FDFB97}" srcOrd="1" destOrd="0" presId="urn:microsoft.com/office/officeart/2005/8/layout/orgChart1"/>
    <dgm:cxn modelId="{652401CA-C532-4E81-8E1F-3124F6955635}" type="presOf" srcId="{8E694E8F-7A70-4D71-9DFA-13C66E956789}" destId="{C2898664-1C3E-4A2D-AA30-BAD54FC1AF25}" srcOrd="0" destOrd="0" presId="urn:microsoft.com/office/officeart/2005/8/layout/orgChart1"/>
    <dgm:cxn modelId="{17F06EDC-75F8-4CEE-A506-475DBD964D3A}" type="presOf" srcId="{6AA54F43-5B13-4870-976D-032A2396C67F}" destId="{A0C30660-E9A5-4E1C-A15B-214850D76619}" srcOrd="0" destOrd="0" presId="urn:microsoft.com/office/officeart/2005/8/layout/orgChart1"/>
    <dgm:cxn modelId="{D0D699ED-6C4B-4338-A4C7-43A34C474D61}" srcId="{A821A299-AAB6-4AA0-93D8-C0CF6DDC42C7}" destId="{8E694E8F-7A70-4D71-9DFA-13C66E956789}" srcOrd="0" destOrd="0" parTransId="{66BC2E0A-097C-408A-A00B-423887B24343}" sibTransId="{9A7B4D06-6992-4A9A-9447-F28E8E9C22C6}"/>
    <dgm:cxn modelId="{6D402BF8-6BB0-42CC-9035-865DC15FCEF2}" type="presOf" srcId="{A821A299-AAB6-4AA0-93D8-C0CF6DDC42C7}" destId="{52F7AE87-7ADC-4BF0-9CD2-97B58B92A2BA}" srcOrd="0" destOrd="0" presId="urn:microsoft.com/office/officeart/2005/8/layout/orgChart1"/>
    <dgm:cxn modelId="{5B98B98A-3F37-4C2D-A935-9E6D3F4E007C}" type="presParOf" srcId="{52F7AE87-7ADC-4BF0-9CD2-97B58B92A2BA}" destId="{142C6408-C67F-4656-8B71-D8E03FF027F5}" srcOrd="0" destOrd="0" presId="urn:microsoft.com/office/officeart/2005/8/layout/orgChart1"/>
    <dgm:cxn modelId="{2A1CC6AD-EDFF-4933-9B1E-55EE25ACEBED}" type="presParOf" srcId="{142C6408-C67F-4656-8B71-D8E03FF027F5}" destId="{1026E92D-682B-40DB-94A7-614D53EB37EE}" srcOrd="0" destOrd="0" presId="urn:microsoft.com/office/officeart/2005/8/layout/orgChart1"/>
    <dgm:cxn modelId="{8AED7285-DC43-4F5F-B758-2B90A8032E6E}" type="presParOf" srcId="{1026E92D-682B-40DB-94A7-614D53EB37EE}" destId="{C2898664-1C3E-4A2D-AA30-BAD54FC1AF25}" srcOrd="0" destOrd="0" presId="urn:microsoft.com/office/officeart/2005/8/layout/orgChart1"/>
    <dgm:cxn modelId="{A9AA82FB-736E-42F4-BCAD-193B67099E1C}" type="presParOf" srcId="{1026E92D-682B-40DB-94A7-614D53EB37EE}" destId="{B1013C3F-95A3-47C6-9F1E-5302B458DDE5}" srcOrd="1" destOrd="0" presId="urn:microsoft.com/office/officeart/2005/8/layout/orgChart1"/>
    <dgm:cxn modelId="{F923025E-B2E7-45A0-8CCA-AF167FC72A21}" type="presParOf" srcId="{142C6408-C67F-4656-8B71-D8E03FF027F5}" destId="{FEE749D0-2CD2-400D-8684-D89916E62C68}" srcOrd="1" destOrd="0" presId="urn:microsoft.com/office/officeart/2005/8/layout/orgChart1"/>
    <dgm:cxn modelId="{3A81DEBE-8DD7-4172-A832-C83A92F4F903}" type="presParOf" srcId="{FEE749D0-2CD2-400D-8684-D89916E62C68}" destId="{B7DE2FFA-FBDD-4DC6-A0C2-D63FACEABFC4}" srcOrd="0" destOrd="0" presId="urn:microsoft.com/office/officeart/2005/8/layout/orgChart1"/>
    <dgm:cxn modelId="{79A02BA3-7FE3-4A38-8BC6-AA4710164F96}" type="presParOf" srcId="{FEE749D0-2CD2-400D-8684-D89916E62C68}" destId="{4B23A439-2019-41CE-B735-662B4F7C4189}" srcOrd="1" destOrd="0" presId="urn:microsoft.com/office/officeart/2005/8/layout/orgChart1"/>
    <dgm:cxn modelId="{EC309B9F-5370-4A03-92FC-688C028904FA}" type="presParOf" srcId="{4B23A439-2019-41CE-B735-662B4F7C4189}" destId="{ED78A2F9-4EBC-40CE-8DFE-B1444863380C}" srcOrd="0" destOrd="0" presId="urn:microsoft.com/office/officeart/2005/8/layout/orgChart1"/>
    <dgm:cxn modelId="{A0D60D5B-6D58-48BB-9764-B021CD41AC4E}" type="presParOf" srcId="{ED78A2F9-4EBC-40CE-8DFE-B1444863380C}" destId="{A0C30660-E9A5-4E1C-A15B-214850D76619}" srcOrd="0" destOrd="0" presId="urn:microsoft.com/office/officeart/2005/8/layout/orgChart1"/>
    <dgm:cxn modelId="{6E370C9C-1592-490A-BAC5-917505011BE0}" type="presParOf" srcId="{ED78A2F9-4EBC-40CE-8DFE-B1444863380C}" destId="{8291BD5A-362A-42CD-A697-058270FDFB97}" srcOrd="1" destOrd="0" presId="urn:microsoft.com/office/officeart/2005/8/layout/orgChart1"/>
    <dgm:cxn modelId="{D2F894D2-EB23-4B51-9B25-97B3BEB39D82}" type="presParOf" srcId="{4B23A439-2019-41CE-B735-662B4F7C4189}" destId="{B823EB09-16B2-4CA1-BB58-E365D62F2C6D}" srcOrd="1" destOrd="0" presId="urn:microsoft.com/office/officeart/2005/8/layout/orgChart1"/>
    <dgm:cxn modelId="{0E0FE25C-4920-4CDE-926E-75493273C9D9}" type="presParOf" srcId="{4B23A439-2019-41CE-B735-662B4F7C4189}" destId="{6E9A708F-E790-447A-8DE9-C54D9EEA6F3C}" srcOrd="2" destOrd="0" presId="urn:microsoft.com/office/officeart/2005/8/layout/orgChart1"/>
    <dgm:cxn modelId="{3F57A38D-2A29-40FC-9104-678DF88F5CF1}" type="presParOf" srcId="{FEE749D0-2CD2-400D-8684-D89916E62C68}" destId="{1D2E84C8-E1D4-4A97-A8B5-A1786D0285AB}" srcOrd="2" destOrd="0" presId="urn:microsoft.com/office/officeart/2005/8/layout/orgChart1"/>
    <dgm:cxn modelId="{8DD70889-DD68-4EAC-834E-650A5F93A741}" type="presParOf" srcId="{FEE749D0-2CD2-400D-8684-D89916E62C68}" destId="{6DA6C621-53D6-4626-A493-C41F8D39B198}" srcOrd="3" destOrd="0" presId="urn:microsoft.com/office/officeart/2005/8/layout/orgChart1"/>
    <dgm:cxn modelId="{3F3D9951-36AD-4D73-AEFC-27D45B60FDAE}" type="presParOf" srcId="{6DA6C621-53D6-4626-A493-C41F8D39B198}" destId="{36F7FBCB-CD10-4C19-AD08-9411FB6D2F5F}" srcOrd="0" destOrd="0" presId="urn:microsoft.com/office/officeart/2005/8/layout/orgChart1"/>
    <dgm:cxn modelId="{977FE8B5-242B-4ABA-9B7E-2F2E5E68A1B9}" type="presParOf" srcId="{36F7FBCB-CD10-4C19-AD08-9411FB6D2F5F}" destId="{655FAC44-A5F1-4C6F-82C8-8C333E9436FF}" srcOrd="0" destOrd="0" presId="urn:microsoft.com/office/officeart/2005/8/layout/orgChart1"/>
    <dgm:cxn modelId="{EFB3C6A6-C94C-4D95-88BF-546703AEDCEA}" type="presParOf" srcId="{36F7FBCB-CD10-4C19-AD08-9411FB6D2F5F}" destId="{E2295217-6625-4C0A-8C4B-16D406087320}" srcOrd="1" destOrd="0" presId="urn:microsoft.com/office/officeart/2005/8/layout/orgChart1"/>
    <dgm:cxn modelId="{720412BD-5E83-4B83-BFE0-B3146C6C8516}" type="presParOf" srcId="{6DA6C621-53D6-4626-A493-C41F8D39B198}" destId="{4AE76249-17A4-41EE-B284-88C6BFAC6CC4}" srcOrd="1" destOrd="0" presId="urn:microsoft.com/office/officeart/2005/8/layout/orgChart1"/>
    <dgm:cxn modelId="{9B7735A6-33DF-45E8-9C9C-26A8ADC22B88}" type="presParOf" srcId="{6DA6C621-53D6-4626-A493-C41F8D39B198}" destId="{769AFCDE-B184-4BA8-BD78-0EBC47B06462}" srcOrd="2" destOrd="0" presId="urn:microsoft.com/office/officeart/2005/8/layout/orgChart1"/>
    <dgm:cxn modelId="{C7665676-15ED-4DA3-ABCC-31496869791C}" type="presParOf" srcId="{FEE749D0-2CD2-400D-8684-D89916E62C68}" destId="{D521B273-3E2E-4023-A7C9-EAE157B77D18}" srcOrd="4" destOrd="0" presId="urn:microsoft.com/office/officeart/2005/8/layout/orgChart1"/>
    <dgm:cxn modelId="{221CAB66-93B9-4578-89F6-92BE41208D74}" type="presParOf" srcId="{FEE749D0-2CD2-400D-8684-D89916E62C68}" destId="{840E0E29-8A0E-43A5-BBA0-E8DD959F8FC2}" srcOrd="5" destOrd="0" presId="urn:microsoft.com/office/officeart/2005/8/layout/orgChart1"/>
    <dgm:cxn modelId="{235B73D7-4188-49FE-B6B2-BA690E0F9D4F}" type="presParOf" srcId="{840E0E29-8A0E-43A5-BBA0-E8DD959F8FC2}" destId="{DB9640C2-49C0-43D1-81F8-05A78826652F}" srcOrd="0" destOrd="0" presId="urn:microsoft.com/office/officeart/2005/8/layout/orgChart1"/>
    <dgm:cxn modelId="{71A1ACF4-DD52-4D91-BBE5-54EA480EB113}" type="presParOf" srcId="{DB9640C2-49C0-43D1-81F8-05A78826652F}" destId="{35EA9983-3781-4B79-9CA4-07CA8F896420}" srcOrd="0" destOrd="0" presId="urn:microsoft.com/office/officeart/2005/8/layout/orgChart1"/>
    <dgm:cxn modelId="{2FBA506E-CDE3-4B83-96AD-83BA4DC8B7B8}" type="presParOf" srcId="{DB9640C2-49C0-43D1-81F8-05A78826652F}" destId="{61ACA4F4-9E53-4037-957F-AD8C3F215A3D}" srcOrd="1" destOrd="0" presId="urn:microsoft.com/office/officeart/2005/8/layout/orgChart1"/>
    <dgm:cxn modelId="{ACBC2A16-756A-4A92-BD50-87706A91B115}" type="presParOf" srcId="{840E0E29-8A0E-43A5-BBA0-E8DD959F8FC2}" destId="{9CE25ABB-DA29-4C85-BE84-68E03D433994}" srcOrd="1" destOrd="0" presId="urn:microsoft.com/office/officeart/2005/8/layout/orgChart1"/>
    <dgm:cxn modelId="{7C0BE101-B2C8-43C3-A704-7A1A0EC0B035}" type="presParOf" srcId="{840E0E29-8A0E-43A5-BBA0-E8DD959F8FC2}" destId="{AD7B6065-7700-4552-BDA7-538A7A3CDC00}" srcOrd="2" destOrd="0" presId="urn:microsoft.com/office/officeart/2005/8/layout/orgChart1"/>
    <dgm:cxn modelId="{EE9CFADD-A56F-4654-9F2A-90B009A4CBC2}" type="presParOf" srcId="{142C6408-C67F-4656-8B71-D8E03FF027F5}" destId="{5162F65C-0860-46E8-BF9F-250712570871}" srcOrd="2" destOrd="0" presId="urn:microsoft.com/office/officeart/2005/8/layout/orgChart1"/>
  </dgm:cxnLst>
  <dgm:bg>
    <a:solidFill>
      <a:schemeClr val="accent1">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8B9C1A-A235-4B4B-8111-FB5987A31DD6}" type="doc">
      <dgm:prSet loTypeId="urn:microsoft.com/office/officeart/2005/8/layout/vList2" loCatId="list" qsTypeId="urn:microsoft.com/office/officeart/2005/8/quickstyle/simple5" qsCatId="simple" csTypeId="urn:microsoft.com/office/officeart/2005/8/colors/accent0_3" csCatId="mainScheme" phldr="1"/>
      <dgm:spPr/>
      <dgm:t>
        <a:bodyPr/>
        <a:lstStyle/>
        <a:p>
          <a:endParaRPr lang="en-US"/>
        </a:p>
      </dgm:t>
    </dgm:pt>
    <dgm:pt modelId="{26CECA86-FCA0-419F-82D6-B5F50C18CFDE}">
      <dgm:prSet custT="1"/>
      <dgm:spPr>
        <a:solidFill>
          <a:schemeClr val="accent6">
            <a:lumMod val="40000"/>
            <a:lumOff val="60000"/>
          </a:schemeClr>
        </a:solidFill>
      </dgm:spPr>
      <dgm:t>
        <a:bodyPr/>
        <a:lstStyle/>
        <a:p>
          <a:r>
            <a:rPr lang="tr-TR" sz="1800" dirty="0">
              <a:solidFill>
                <a:schemeClr val="tx2"/>
              </a:solidFill>
            </a:rPr>
            <a:t>Tam iki tarafa borç yükleyen sözleşmeler</a:t>
          </a:r>
          <a:endParaRPr lang="en-US" sz="1800" dirty="0">
            <a:solidFill>
              <a:schemeClr val="tx2"/>
            </a:solidFill>
          </a:endParaRPr>
        </a:p>
      </dgm:t>
    </dgm:pt>
    <dgm:pt modelId="{CEED2394-5199-45CE-9CA3-18C45C4DACFB}" type="parTrans" cxnId="{3120D792-990F-464D-B62B-6C68742E9E1E}">
      <dgm:prSet/>
      <dgm:spPr/>
      <dgm:t>
        <a:bodyPr/>
        <a:lstStyle/>
        <a:p>
          <a:endParaRPr lang="en-US"/>
        </a:p>
      </dgm:t>
    </dgm:pt>
    <dgm:pt modelId="{F0A546E7-EEDA-4A45-A987-DEAEF5DB0E2A}" type="sibTrans" cxnId="{3120D792-990F-464D-B62B-6C68742E9E1E}">
      <dgm:prSet/>
      <dgm:spPr/>
      <dgm:t>
        <a:bodyPr/>
        <a:lstStyle/>
        <a:p>
          <a:endParaRPr lang="en-US"/>
        </a:p>
      </dgm:t>
    </dgm:pt>
    <dgm:pt modelId="{50A348A4-2F8F-4EC8-B450-E3E645B926B2}">
      <dgm:prSet custT="1"/>
      <dgm:spPr>
        <a:solidFill>
          <a:schemeClr val="accent6">
            <a:lumMod val="40000"/>
            <a:lumOff val="60000"/>
          </a:schemeClr>
        </a:solidFill>
      </dgm:spPr>
      <dgm:t>
        <a:bodyPr/>
        <a:lstStyle/>
        <a:p>
          <a:r>
            <a:rPr lang="tr-TR" sz="1800" kern="1200" dirty="0" err="1">
              <a:solidFill>
                <a:schemeClr val="tx2"/>
              </a:solidFill>
            </a:rPr>
            <a:t>İyiniyet</a:t>
          </a:r>
          <a:r>
            <a:rPr lang="tr-TR" sz="1800" kern="1200" dirty="0">
              <a:solidFill>
                <a:schemeClr val="tx2"/>
              </a:solidFill>
            </a:rPr>
            <a:t> davalarıyla korunan </a:t>
          </a:r>
          <a:r>
            <a:rPr lang="tr-TR" sz="1800" kern="1200" dirty="0" err="1">
              <a:solidFill>
                <a:schemeClr val="tx2"/>
              </a:solidFill>
            </a:rPr>
            <a:t>iyiniyet</a:t>
          </a:r>
          <a:r>
            <a:rPr lang="tr-TR" sz="1800" kern="1200" dirty="0">
              <a:solidFill>
                <a:schemeClr val="tx2"/>
              </a:solidFill>
            </a:rPr>
            <a:t> sözleşmeleri</a:t>
          </a:r>
          <a:endParaRPr lang="en-US" sz="1800" kern="1200" dirty="0">
            <a:solidFill>
              <a:schemeClr val="tx2"/>
            </a:solidFill>
            <a:latin typeface="Verdana"/>
            <a:ea typeface="+mn-ea"/>
            <a:cs typeface="+mn-cs"/>
          </a:endParaRPr>
        </a:p>
      </dgm:t>
    </dgm:pt>
    <dgm:pt modelId="{2DFD6BE7-0D2E-4DFF-B555-A580A0DB6F58}" type="parTrans" cxnId="{C6E1007E-62BB-43C7-BA09-3210C5BB2F01}">
      <dgm:prSet/>
      <dgm:spPr/>
      <dgm:t>
        <a:bodyPr/>
        <a:lstStyle/>
        <a:p>
          <a:endParaRPr lang="tr-TR"/>
        </a:p>
      </dgm:t>
    </dgm:pt>
    <dgm:pt modelId="{82DE6800-07EE-4AC3-9B8E-7D0418D79279}" type="sibTrans" cxnId="{C6E1007E-62BB-43C7-BA09-3210C5BB2F01}">
      <dgm:prSet/>
      <dgm:spPr/>
      <dgm:t>
        <a:bodyPr/>
        <a:lstStyle/>
        <a:p>
          <a:endParaRPr lang="tr-TR"/>
        </a:p>
      </dgm:t>
    </dgm:pt>
    <dgm:pt modelId="{C37E0FB3-4772-4630-BDFC-9332776063C6}">
      <dgm:prSet custT="1"/>
      <dgm:spPr>
        <a:solidFill>
          <a:schemeClr val="accent6">
            <a:lumMod val="40000"/>
            <a:lumOff val="60000"/>
          </a:schemeClr>
        </a:solidFill>
      </dgm:spPr>
      <dgm:t>
        <a:bodyPr/>
        <a:lstStyle/>
        <a:p>
          <a:r>
            <a:rPr lang="tr-TR" sz="1800" kern="1200" dirty="0">
              <a:solidFill>
                <a:schemeClr val="tx2"/>
              </a:solidFill>
            </a:rPr>
            <a:t>Bir tarafın borcu para ödeme</a:t>
          </a:r>
        </a:p>
        <a:p>
          <a:r>
            <a:rPr lang="tr-TR" sz="1800" kern="1200" dirty="0">
              <a:solidFill>
                <a:schemeClr val="tx2"/>
              </a:solidFill>
            </a:rPr>
            <a:t>Ücret/para karakteristik edim</a:t>
          </a:r>
          <a:endParaRPr lang="en-US" sz="1800" kern="1200" dirty="0">
            <a:solidFill>
              <a:schemeClr val="tx2"/>
            </a:solidFill>
            <a:latin typeface="Verdana"/>
            <a:ea typeface="+mn-ea"/>
            <a:cs typeface="+mn-cs"/>
          </a:endParaRPr>
        </a:p>
      </dgm:t>
    </dgm:pt>
    <dgm:pt modelId="{BD4409B2-98C9-41A4-A3D1-4A69A1A584AA}" type="parTrans" cxnId="{9A05CDBB-261F-4DA3-AFC4-081C9D46AA6B}">
      <dgm:prSet/>
      <dgm:spPr/>
      <dgm:t>
        <a:bodyPr/>
        <a:lstStyle/>
        <a:p>
          <a:endParaRPr lang="tr-TR"/>
        </a:p>
      </dgm:t>
    </dgm:pt>
    <dgm:pt modelId="{E11522D1-9783-4431-A7FF-9C87E5AD3677}" type="sibTrans" cxnId="{9A05CDBB-261F-4DA3-AFC4-081C9D46AA6B}">
      <dgm:prSet/>
      <dgm:spPr/>
      <dgm:t>
        <a:bodyPr/>
        <a:lstStyle/>
        <a:p>
          <a:endParaRPr lang="tr-TR"/>
        </a:p>
      </dgm:t>
    </dgm:pt>
    <dgm:pt modelId="{0C677955-C7AA-4117-B9A0-3F5D8BD68DCA}">
      <dgm:prSet custT="1"/>
      <dgm:spPr>
        <a:solidFill>
          <a:schemeClr val="accent6">
            <a:lumMod val="40000"/>
            <a:lumOff val="60000"/>
          </a:schemeClr>
        </a:solidFill>
      </dgm:spPr>
      <dgm:t>
        <a:bodyPr/>
        <a:lstStyle/>
        <a:p>
          <a:r>
            <a:rPr lang="tr-TR" sz="1800" dirty="0">
              <a:solidFill>
                <a:schemeClr val="tx2"/>
              </a:solidFill>
            </a:rPr>
            <a:t>M.Ö. 2.yy.dan itibaren bütün </a:t>
          </a:r>
          <a:r>
            <a:rPr lang="tr-TR" sz="1800" dirty="0" err="1">
              <a:solidFill>
                <a:schemeClr val="tx2"/>
              </a:solidFill>
            </a:rPr>
            <a:t>locatio</a:t>
          </a:r>
          <a:r>
            <a:rPr lang="tr-TR" sz="1800" dirty="0">
              <a:solidFill>
                <a:schemeClr val="tx2"/>
              </a:solidFill>
            </a:rPr>
            <a:t> </a:t>
          </a:r>
          <a:r>
            <a:rPr lang="tr-TR" sz="1800" dirty="0" err="1">
              <a:solidFill>
                <a:schemeClr val="tx2"/>
              </a:solidFill>
            </a:rPr>
            <a:t>conductio</a:t>
          </a:r>
          <a:r>
            <a:rPr lang="tr-TR" sz="1800" dirty="0">
              <a:solidFill>
                <a:schemeClr val="tx2"/>
              </a:solidFill>
            </a:rPr>
            <a:t> türleri uygulamada </a:t>
          </a:r>
          <a:endParaRPr lang="en-US" sz="1800" dirty="0">
            <a:solidFill>
              <a:schemeClr val="tx2"/>
            </a:solidFill>
          </a:endParaRPr>
        </a:p>
      </dgm:t>
    </dgm:pt>
    <dgm:pt modelId="{E1576B3B-59BE-4216-B5E5-862AB07DDD5F}" type="parTrans" cxnId="{CB434526-9DEF-4DBC-B597-C635E463C189}">
      <dgm:prSet/>
      <dgm:spPr/>
      <dgm:t>
        <a:bodyPr/>
        <a:lstStyle/>
        <a:p>
          <a:endParaRPr lang="tr-TR"/>
        </a:p>
      </dgm:t>
    </dgm:pt>
    <dgm:pt modelId="{4CEF0166-E331-4CA7-92E6-E0FD903954D8}" type="sibTrans" cxnId="{CB434526-9DEF-4DBC-B597-C635E463C189}">
      <dgm:prSet/>
      <dgm:spPr/>
      <dgm:t>
        <a:bodyPr/>
        <a:lstStyle/>
        <a:p>
          <a:endParaRPr lang="tr-TR"/>
        </a:p>
      </dgm:t>
    </dgm:pt>
    <dgm:pt modelId="{A2CE8315-0674-4BA4-8CDE-D3F66A65618E}" type="pres">
      <dgm:prSet presAssocID="{BC8B9C1A-A235-4B4B-8111-FB5987A31DD6}" presName="linear" presStyleCnt="0">
        <dgm:presLayoutVars>
          <dgm:animLvl val="lvl"/>
          <dgm:resizeHandles val="exact"/>
        </dgm:presLayoutVars>
      </dgm:prSet>
      <dgm:spPr/>
    </dgm:pt>
    <dgm:pt modelId="{973C5713-D1BD-457F-BCDE-32A6D7C43CCB}" type="pres">
      <dgm:prSet presAssocID="{0C677955-C7AA-4117-B9A0-3F5D8BD68DCA}" presName="parentText" presStyleLbl="node1" presStyleIdx="0" presStyleCnt="4">
        <dgm:presLayoutVars>
          <dgm:chMax val="0"/>
          <dgm:bulletEnabled val="1"/>
        </dgm:presLayoutVars>
      </dgm:prSet>
      <dgm:spPr/>
    </dgm:pt>
    <dgm:pt modelId="{08038E4D-6DC7-481C-8B72-7475803AD842}" type="pres">
      <dgm:prSet presAssocID="{4CEF0166-E331-4CA7-92E6-E0FD903954D8}" presName="spacer" presStyleCnt="0"/>
      <dgm:spPr/>
    </dgm:pt>
    <dgm:pt modelId="{0D47AA93-B24E-499B-AA3E-C884B3B3007F}" type="pres">
      <dgm:prSet presAssocID="{26CECA86-FCA0-419F-82D6-B5F50C18CFDE}" presName="parentText" presStyleLbl="node1" presStyleIdx="1" presStyleCnt="4">
        <dgm:presLayoutVars>
          <dgm:chMax val="0"/>
          <dgm:bulletEnabled val="1"/>
        </dgm:presLayoutVars>
      </dgm:prSet>
      <dgm:spPr/>
    </dgm:pt>
    <dgm:pt modelId="{5DC1FD7A-E552-400F-BD4C-75E6F96ED034}" type="pres">
      <dgm:prSet presAssocID="{F0A546E7-EEDA-4A45-A987-DEAEF5DB0E2A}" presName="spacer" presStyleCnt="0"/>
      <dgm:spPr/>
    </dgm:pt>
    <dgm:pt modelId="{939C4A3F-02B8-4F65-A357-8B4E43F13F2C}" type="pres">
      <dgm:prSet presAssocID="{50A348A4-2F8F-4EC8-B450-E3E645B926B2}" presName="parentText" presStyleLbl="node1" presStyleIdx="2" presStyleCnt="4">
        <dgm:presLayoutVars>
          <dgm:chMax val="0"/>
          <dgm:bulletEnabled val="1"/>
        </dgm:presLayoutVars>
      </dgm:prSet>
      <dgm:spPr/>
    </dgm:pt>
    <dgm:pt modelId="{547DF1E0-7360-492B-8D94-DE3C77AB703A}" type="pres">
      <dgm:prSet presAssocID="{82DE6800-07EE-4AC3-9B8E-7D0418D79279}" presName="spacer" presStyleCnt="0"/>
      <dgm:spPr/>
    </dgm:pt>
    <dgm:pt modelId="{2348B8D6-9BAD-402D-B575-E69138CA6B57}" type="pres">
      <dgm:prSet presAssocID="{C37E0FB3-4772-4630-BDFC-9332776063C6}" presName="parentText" presStyleLbl="node1" presStyleIdx="3" presStyleCnt="4">
        <dgm:presLayoutVars>
          <dgm:chMax val="0"/>
          <dgm:bulletEnabled val="1"/>
        </dgm:presLayoutVars>
      </dgm:prSet>
      <dgm:spPr/>
    </dgm:pt>
  </dgm:ptLst>
  <dgm:cxnLst>
    <dgm:cxn modelId="{45716621-2C25-43C2-AEA2-A98D3455CB26}" type="presOf" srcId="{C37E0FB3-4772-4630-BDFC-9332776063C6}" destId="{2348B8D6-9BAD-402D-B575-E69138CA6B57}" srcOrd="0" destOrd="0" presId="urn:microsoft.com/office/officeart/2005/8/layout/vList2"/>
    <dgm:cxn modelId="{CB434526-9DEF-4DBC-B597-C635E463C189}" srcId="{BC8B9C1A-A235-4B4B-8111-FB5987A31DD6}" destId="{0C677955-C7AA-4117-B9A0-3F5D8BD68DCA}" srcOrd="0" destOrd="0" parTransId="{E1576B3B-59BE-4216-B5E5-862AB07DDD5F}" sibTransId="{4CEF0166-E331-4CA7-92E6-E0FD903954D8}"/>
    <dgm:cxn modelId="{BB908F42-EB27-4D76-89F7-FF8A7EEC5EAC}" type="presOf" srcId="{50A348A4-2F8F-4EC8-B450-E3E645B926B2}" destId="{939C4A3F-02B8-4F65-A357-8B4E43F13F2C}" srcOrd="0" destOrd="0" presId="urn:microsoft.com/office/officeart/2005/8/layout/vList2"/>
    <dgm:cxn modelId="{BFDD957B-7A32-4BE1-8F74-C42DDF2C44AD}" type="presOf" srcId="{BC8B9C1A-A235-4B4B-8111-FB5987A31DD6}" destId="{A2CE8315-0674-4BA4-8CDE-D3F66A65618E}" srcOrd="0" destOrd="0" presId="urn:microsoft.com/office/officeart/2005/8/layout/vList2"/>
    <dgm:cxn modelId="{C6E1007E-62BB-43C7-BA09-3210C5BB2F01}" srcId="{BC8B9C1A-A235-4B4B-8111-FB5987A31DD6}" destId="{50A348A4-2F8F-4EC8-B450-E3E645B926B2}" srcOrd="2" destOrd="0" parTransId="{2DFD6BE7-0D2E-4DFF-B555-A580A0DB6F58}" sibTransId="{82DE6800-07EE-4AC3-9B8E-7D0418D79279}"/>
    <dgm:cxn modelId="{3120D792-990F-464D-B62B-6C68742E9E1E}" srcId="{BC8B9C1A-A235-4B4B-8111-FB5987A31DD6}" destId="{26CECA86-FCA0-419F-82D6-B5F50C18CFDE}" srcOrd="1" destOrd="0" parTransId="{CEED2394-5199-45CE-9CA3-18C45C4DACFB}" sibTransId="{F0A546E7-EEDA-4A45-A987-DEAEF5DB0E2A}"/>
    <dgm:cxn modelId="{EFC18AAA-D7C2-4E98-B38F-F508FCE4218C}" type="presOf" srcId="{0C677955-C7AA-4117-B9A0-3F5D8BD68DCA}" destId="{973C5713-D1BD-457F-BCDE-32A6D7C43CCB}" srcOrd="0" destOrd="0" presId="urn:microsoft.com/office/officeart/2005/8/layout/vList2"/>
    <dgm:cxn modelId="{9A05CDBB-261F-4DA3-AFC4-081C9D46AA6B}" srcId="{BC8B9C1A-A235-4B4B-8111-FB5987A31DD6}" destId="{C37E0FB3-4772-4630-BDFC-9332776063C6}" srcOrd="3" destOrd="0" parTransId="{BD4409B2-98C9-41A4-A3D1-4A69A1A584AA}" sibTransId="{E11522D1-9783-4431-A7FF-9C87E5AD3677}"/>
    <dgm:cxn modelId="{9F6C5AEE-C165-40F5-BBFD-0D3F1F0AD373}" type="presOf" srcId="{26CECA86-FCA0-419F-82D6-B5F50C18CFDE}" destId="{0D47AA93-B24E-499B-AA3E-C884B3B3007F}" srcOrd="0" destOrd="0" presId="urn:microsoft.com/office/officeart/2005/8/layout/vList2"/>
    <dgm:cxn modelId="{EA42186F-1E0C-471E-A48B-715740BFB8B6}" type="presParOf" srcId="{A2CE8315-0674-4BA4-8CDE-D3F66A65618E}" destId="{973C5713-D1BD-457F-BCDE-32A6D7C43CCB}" srcOrd="0" destOrd="0" presId="urn:microsoft.com/office/officeart/2005/8/layout/vList2"/>
    <dgm:cxn modelId="{324E180E-B045-4EC5-B30E-3717B4E60104}" type="presParOf" srcId="{A2CE8315-0674-4BA4-8CDE-D3F66A65618E}" destId="{08038E4D-6DC7-481C-8B72-7475803AD842}" srcOrd="1" destOrd="0" presId="urn:microsoft.com/office/officeart/2005/8/layout/vList2"/>
    <dgm:cxn modelId="{92090F6B-27DF-4820-9035-9FC6D88D6E52}" type="presParOf" srcId="{A2CE8315-0674-4BA4-8CDE-D3F66A65618E}" destId="{0D47AA93-B24E-499B-AA3E-C884B3B3007F}" srcOrd="2" destOrd="0" presId="urn:microsoft.com/office/officeart/2005/8/layout/vList2"/>
    <dgm:cxn modelId="{8AAEEE5C-47EC-4CD5-8CCC-9C54D5753E68}" type="presParOf" srcId="{A2CE8315-0674-4BA4-8CDE-D3F66A65618E}" destId="{5DC1FD7A-E552-400F-BD4C-75E6F96ED034}" srcOrd="3" destOrd="0" presId="urn:microsoft.com/office/officeart/2005/8/layout/vList2"/>
    <dgm:cxn modelId="{63680858-EE08-490D-9580-87FA1CFDF778}" type="presParOf" srcId="{A2CE8315-0674-4BA4-8CDE-D3F66A65618E}" destId="{939C4A3F-02B8-4F65-A357-8B4E43F13F2C}" srcOrd="4" destOrd="0" presId="urn:microsoft.com/office/officeart/2005/8/layout/vList2"/>
    <dgm:cxn modelId="{FE81F87F-82CC-4BC2-A91B-F458862388F9}" type="presParOf" srcId="{A2CE8315-0674-4BA4-8CDE-D3F66A65618E}" destId="{547DF1E0-7360-492B-8D94-DE3C77AB703A}" srcOrd="5" destOrd="0" presId="urn:microsoft.com/office/officeart/2005/8/layout/vList2"/>
    <dgm:cxn modelId="{50F62976-FF49-465C-96C5-E2E5949C9927}" type="presParOf" srcId="{A2CE8315-0674-4BA4-8CDE-D3F66A65618E}" destId="{2348B8D6-9BAD-402D-B575-E69138CA6B5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C8B9C1A-A235-4B4B-8111-FB5987A31DD6}" type="doc">
      <dgm:prSet loTypeId="urn:microsoft.com/office/officeart/2005/8/layout/vList2" loCatId="list" qsTypeId="urn:microsoft.com/office/officeart/2005/8/quickstyle/simple5" qsCatId="simple" csTypeId="urn:microsoft.com/office/officeart/2005/8/colors/accent6_3" csCatId="accent6" phldr="1"/>
      <dgm:spPr/>
      <dgm:t>
        <a:bodyPr/>
        <a:lstStyle/>
        <a:p>
          <a:endParaRPr lang="en-US"/>
        </a:p>
      </dgm:t>
    </dgm:pt>
    <dgm:pt modelId="{837AF9C7-1A59-438D-A46B-9D6FE7F2951B}">
      <dgm:prSet custT="1"/>
      <dgm:spPr/>
      <dgm:t>
        <a:bodyPr/>
        <a:lstStyle/>
        <a:p>
          <a:pPr algn="ctr"/>
          <a:r>
            <a:rPr lang="tr-TR" sz="2000" i="1" kern="1200" dirty="0" err="1"/>
            <a:t>Digesta</a:t>
          </a:r>
          <a:r>
            <a:rPr lang="tr-TR" sz="2000" i="1" kern="1200" dirty="0"/>
            <a:t> 19.2.15.3 (</a:t>
          </a:r>
          <a:r>
            <a:rPr lang="tr-TR" sz="2000" i="1" kern="1200" dirty="0" err="1"/>
            <a:t>Ulpianus</a:t>
          </a:r>
          <a:r>
            <a:rPr lang="tr-TR" sz="2000" i="1" kern="1200" dirty="0"/>
            <a:t>): “Hasılat kiracısının hasılat kirasına konu olan arazide yangın çıktığını iddia ederek kira indirimi talep ettiğinde, ona aşağıdaki karar bildirilir: “Toprağı ekip biçtiysen, aniden ortaya çıkan yangın nedeniyle beklenmedik bir zarar ortaya çıkarsa, yardım edilmeyi hak ediyorsun.”</a:t>
          </a:r>
          <a:endParaRPr lang="tr-TR" sz="2000" kern="1200" dirty="0">
            <a:latin typeface="Verdana"/>
            <a:ea typeface="+mn-ea"/>
            <a:cs typeface="+mn-cs"/>
          </a:endParaRPr>
        </a:p>
      </dgm:t>
    </dgm:pt>
    <dgm:pt modelId="{FE89D7D9-5493-4D45-9FD7-45970A247044}" type="parTrans" cxnId="{781FEAB2-9696-49A3-A960-FA216D368946}">
      <dgm:prSet/>
      <dgm:spPr/>
      <dgm:t>
        <a:bodyPr/>
        <a:lstStyle/>
        <a:p>
          <a:endParaRPr lang="tr-TR"/>
        </a:p>
      </dgm:t>
    </dgm:pt>
    <dgm:pt modelId="{FA768761-17C2-42D0-A77A-60BEB42AB25B}" type="sibTrans" cxnId="{781FEAB2-9696-49A3-A960-FA216D368946}">
      <dgm:prSet/>
      <dgm:spPr/>
      <dgm:t>
        <a:bodyPr/>
        <a:lstStyle/>
        <a:p>
          <a:endParaRPr lang="tr-TR"/>
        </a:p>
      </dgm:t>
    </dgm:pt>
    <dgm:pt modelId="{A2CE8315-0674-4BA4-8CDE-D3F66A65618E}" type="pres">
      <dgm:prSet presAssocID="{BC8B9C1A-A235-4B4B-8111-FB5987A31DD6}" presName="linear" presStyleCnt="0">
        <dgm:presLayoutVars>
          <dgm:animLvl val="lvl"/>
          <dgm:resizeHandles val="exact"/>
        </dgm:presLayoutVars>
      </dgm:prSet>
      <dgm:spPr/>
    </dgm:pt>
    <dgm:pt modelId="{5AB27358-DE2D-4F2C-A74E-D19918EFCF63}" type="pres">
      <dgm:prSet presAssocID="{837AF9C7-1A59-438D-A46B-9D6FE7F2951B}" presName="parentText" presStyleLbl="node1" presStyleIdx="0" presStyleCnt="1" custLinFactNeighborX="-12" custLinFactNeighborY="1861">
        <dgm:presLayoutVars>
          <dgm:chMax val="0"/>
          <dgm:bulletEnabled val="1"/>
        </dgm:presLayoutVars>
      </dgm:prSet>
      <dgm:spPr/>
    </dgm:pt>
  </dgm:ptLst>
  <dgm:cxnLst>
    <dgm:cxn modelId="{BFDD957B-7A32-4BE1-8F74-C42DDF2C44AD}" type="presOf" srcId="{BC8B9C1A-A235-4B4B-8111-FB5987A31DD6}" destId="{A2CE8315-0674-4BA4-8CDE-D3F66A65618E}" srcOrd="0" destOrd="0" presId="urn:microsoft.com/office/officeart/2005/8/layout/vList2"/>
    <dgm:cxn modelId="{780A22B1-E08D-42A0-A959-A78D8E09E744}" type="presOf" srcId="{837AF9C7-1A59-438D-A46B-9D6FE7F2951B}" destId="{5AB27358-DE2D-4F2C-A74E-D19918EFCF63}" srcOrd="0" destOrd="0" presId="urn:microsoft.com/office/officeart/2005/8/layout/vList2"/>
    <dgm:cxn modelId="{781FEAB2-9696-49A3-A960-FA216D368946}" srcId="{BC8B9C1A-A235-4B4B-8111-FB5987A31DD6}" destId="{837AF9C7-1A59-438D-A46B-9D6FE7F2951B}" srcOrd="0" destOrd="0" parTransId="{FE89D7D9-5493-4D45-9FD7-45970A247044}" sibTransId="{FA768761-17C2-42D0-A77A-60BEB42AB25B}"/>
    <dgm:cxn modelId="{F549E41B-0FB6-42BD-9F39-8A7F33A61D87}" type="presParOf" srcId="{A2CE8315-0674-4BA4-8CDE-D3F66A65618E}" destId="{5AB27358-DE2D-4F2C-A74E-D19918EFCF6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8B9C1A-A235-4B4B-8111-FB5987A31DD6}" type="doc">
      <dgm:prSet loTypeId="urn:microsoft.com/office/officeart/2005/8/layout/vList2" loCatId="list" qsTypeId="urn:microsoft.com/office/officeart/2005/8/quickstyle/simple5" qsCatId="simple" csTypeId="urn:microsoft.com/office/officeart/2005/8/colors/accent6_3" csCatId="accent6" phldr="1"/>
      <dgm:spPr/>
      <dgm:t>
        <a:bodyPr/>
        <a:lstStyle/>
        <a:p>
          <a:endParaRPr lang="en-US"/>
        </a:p>
      </dgm:t>
    </dgm:pt>
    <dgm:pt modelId="{837AF9C7-1A59-438D-A46B-9D6FE7F2951B}">
      <dgm:prSet custT="1"/>
      <dgm:spPr/>
      <dgm:t>
        <a:bodyPr/>
        <a:lstStyle/>
        <a:p>
          <a:pPr algn="ctr"/>
          <a:r>
            <a:rPr lang="tr-TR" sz="2000" i="1" kern="1200" dirty="0" err="1"/>
            <a:t>Digesta</a:t>
          </a:r>
          <a:r>
            <a:rPr lang="tr-TR" sz="2000" i="1" kern="1200" dirty="0"/>
            <a:t> 17.1.1.4 (</a:t>
          </a:r>
          <a:r>
            <a:rPr lang="tr-TR" sz="2000" i="1" kern="1200" dirty="0" err="1"/>
            <a:t>Paulus</a:t>
          </a:r>
          <a:r>
            <a:rPr lang="tr-TR" sz="2000" i="1" kern="1200" dirty="0"/>
            <a:t>): “Vekâlet karşılıksız olmadıkça geçersizdir. Çünkü, vekâlet sözleşmesi, temelini görev bilinci ve dostluktan alır ve dostluğa dayanan yükümlülük, para ile ölçülemez. Paranın devreye girdiği durumda hukukî ilişki ya hizmet ya da istisnadır.”</a:t>
          </a:r>
          <a:endParaRPr lang="tr-TR" sz="2000" kern="1200" dirty="0">
            <a:latin typeface="Verdana"/>
            <a:ea typeface="+mn-ea"/>
            <a:cs typeface="+mn-cs"/>
          </a:endParaRPr>
        </a:p>
      </dgm:t>
    </dgm:pt>
    <dgm:pt modelId="{FE89D7D9-5493-4D45-9FD7-45970A247044}" type="parTrans" cxnId="{781FEAB2-9696-49A3-A960-FA216D368946}">
      <dgm:prSet/>
      <dgm:spPr/>
      <dgm:t>
        <a:bodyPr/>
        <a:lstStyle/>
        <a:p>
          <a:endParaRPr lang="tr-TR"/>
        </a:p>
      </dgm:t>
    </dgm:pt>
    <dgm:pt modelId="{FA768761-17C2-42D0-A77A-60BEB42AB25B}" type="sibTrans" cxnId="{781FEAB2-9696-49A3-A960-FA216D368946}">
      <dgm:prSet/>
      <dgm:spPr/>
      <dgm:t>
        <a:bodyPr/>
        <a:lstStyle/>
        <a:p>
          <a:endParaRPr lang="tr-TR"/>
        </a:p>
      </dgm:t>
    </dgm:pt>
    <dgm:pt modelId="{A2CE8315-0674-4BA4-8CDE-D3F66A65618E}" type="pres">
      <dgm:prSet presAssocID="{BC8B9C1A-A235-4B4B-8111-FB5987A31DD6}" presName="linear" presStyleCnt="0">
        <dgm:presLayoutVars>
          <dgm:animLvl val="lvl"/>
          <dgm:resizeHandles val="exact"/>
        </dgm:presLayoutVars>
      </dgm:prSet>
      <dgm:spPr/>
    </dgm:pt>
    <dgm:pt modelId="{5AB27358-DE2D-4F2C-A74E-D19918EFCF63}" type="pres">
      <dgm:prSet presAssocID="{837AF9C7-1A59-438D-A46B-9D6FE7F2951B}" presName="parentText" presStyleLbl="node1" presStyleIdx="0" presStyleCnt="1" custLinFactNeighborX="-12" custLinFactNeighborY="1861">
        <dgm:presLayoutVars>
          <dgm:chMax val="0"/>
          <dgm:bulletEnabled val="1"/>
        </dgm:presLayoutVars>
      </dgm:prSet>
      <dgm:spPr/>
    </dgm:pt>
  </dgm:ptLst>
  <dgm:cxnLst>
    <dgm:cxn modelId="{BFDD957B-7A32-4BE1-8F74-C42DDF2C44AD}" type="presOf" srcId="{BC8B9C1A-A235-4B4B-8111-FB5987A31DD6}" destId="{A2CE8315-0674-4BA4-8CDE-D3F66A65618E}" srcOrd="0" destOrd="0" presId="urn:microsoft.com/office/officeart/2005/8/layout/vList2"/>
    <dgm:cxn modelId="{780A22B1-E08D-42A0-A959-A78D8E09E744}" type="presOf" srcId="{837AF9C7-1A59-438D-A46B-9D6FE7F2951B}" destId="{5AB27358-DE2D-4F2C-A74E-D19918EFCF63}" srcOrd="0" destOrd="0" presId="urn:microsoft.com/office/officeart/2005/8/layout/vList2"/>
    <dgm:cxn modelId="{781FEAB2-9696-49A3-A960-FA216D368946}" srcId="{BC8B9C1A-A235-4B4B-8111-FB5987A31DD6}" destId="{837AF9C7-1A59-438D-A46B-9D6FE7F2951B}" srcOrd="0" destOrd="0" parTransId="{FE89D7D9-5493-4D45-9FD7-45970A247044}" sibTransId="{FA768761-17C2-42D0-A77A-60BEB42AB25B}"/>
    <dgm:cxn modelId="{F549E41B-0FB6-42BD-9F39-8A7F33A61D87}" type="presParOf" srcId="{A2CE8315-0674-4BA4-8CDE-D3F66A65618E}" destId="{5AB27358-DE2D-4F2C-A74E-D19918EFCF6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21B273-3E2E-4023-A7C9-EAE157B77D18}">
      <dsp:nvSpPr>
        <dsp:cNvPr id="0" name=""/>
        <dsp:cNvSpPr/>
      </dsp:nvSpPr>
      <dsp:spPr>
        <a:xfrm>
          <a:off x="4068762" y="2104003"/>
          <a:ext cx="2423169" cy="351496"/>
        </a:xfrm>
        <a:custGeom>
          <a:avLst/>
          <a:gdLst/>
          <a:ahLst/>
          <a:cxnLst/>
          <a:rect l="0" t="0" r="0" b="0"/>
          <a:pathLst>
            <a:path>
              <a:moveTo>
                <a:pt x="0" y="0"/>
              </a:moveTo>
              <a:lnTo>
                <a:pt x="0" y="175748"/>
              </a:lnTo>
              <a:lnTo>
                <a:pt x="2423169" y="175748"/>
              </a:lnTo>
              <a:lnTo>
                <a:pt x="2423169" y="351496"/>
              </a:lnTo>
            </a:path>
          </a:pathLst>
        </a:custGeom>
        <a:noFill/>
        <a:ln w="50800" cap="flat" cmpd="thickThin"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2E84C8-E1D4-4A97-A8B5-A1786D0285AB}">
      <dsp:nvSpPr>
        <dsp:cNvPr id="0" name=""/>
        <dsp:cNvSpPr/>
      </dsp:nvSpPr>
      <dsp:spPr>
        <a:xfrm>
          <a:off x="4005207" y="2104003"/>
          <a:ext cx="91440" cy="351496"/>
        </a:xfrm>
        <a:custGeom>
          <a:avLst/>
          <a:gdLst/>
          <a:ahLst/>
          <a:cxnLst/>
          <a:rect l="0" t="0" r="0" b="0"/>
          <a:pathLst>
            <a:path>
              <a:moveTo>
                <a:pt x="63554" y="0"/>
              </a:moveTo>
              <a:lnTo>
                <a:pt x="63554" y="175748"/>
              </a:lnTo>
              <a:lnTo>
                <a:pt x="45720" y="175748"/>
              </a:lnTo>
              <a:lnTo>
                <a:pt x="45720" y="351496"/>
              </a:lnTo>
            </a:path>
          </a:pathLst>
        </a:custGeom>
        <a:noFill/>
        <a:ln w="50800" cap="flat" cmpd="thickThin"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DE2FFA-FBDD-4DC6-A0C2-D63FACEABFC4}">
      <dsp:nvSpPr>
        <dsp:cNvPr id="0" name=""/>
        <dsp:cNvSpPr/>
      </dsp:nvSpPr>
      <dsp:spPr>
        <a:xfrm>
          <a:off x="1627758" y="2104003"/>
          <a:ext cx="2441003" cy="351496"/>
        </a:xfrm>
        <a:custGeom>
          <a:avLst/>
          <a:gdLst/>
          <a:ahLst/>
          <a:cxnLst/>
          <a:rect l="0" t="0" r="0" b="0"/>
          <a:pathLst>
            <a:path>
              <a:moveTo>
                <a:pt x="2441003" y="0"/>
              </a:moveTo>
              <a:lnTo>
                <a:pt x="2441003" y="175748"/>
              </a:lnTo>
              <a:lnTo>
                <a:pt x="0" y="175748"/>
              </a:lnTo>
              <a:lnTo>
                <a:pt x="0" y="351496"/>
              </a:lnTo>
            </a:path>
          </a:pathLst>
        </a:custGeom>
        <a:noFill/>
        <a:ln w="50800" cap="flat" cmpd="thickThin"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898664-1C3E-4A2D-AA30-BAD54FC1AF25}">
      <dsp:nvSpPr>
        <dsp:cNvPr id="0" name=""/>
        <dsp:cNvSpPr/>
      </dsp:nvSpPr>
      <dsp:spPr>
        <a:xfrm>
          <a:off x="1576447" y="946"/>
          <a:ext cx="4984628" cy="2103056"/>
        </a:xfrm>
        <a:prstGeom prst="rect">
          <a:avLst/>
        </a:prstGeom>
        <a:solidFill>
          <a:schemeClr val="accent1">
            <a:hueOff val="0"/>
            <a:satOff val="0"/>
            <a:lumOff val="0"/>
            <a:alphaOff val="0"/>
          </a:schemeClr>
        </a:solidFill>
        <a:ln w="508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tr-TR" sz="2400" kern="1200" dirty="0" err="1"/>
            <a:t>Locatio</a:t>
          </a:r>
          <a:r>
            <a:rPr lang="tr-TR" sz="2400" kern="1200" dirty="0"/>
            <a:t> </a:t>
          </a:r>
          <a:r>
            <a:rPr lang="tr-TR" sz="2400" kern="1200" dirty="0" err="1"/>
            <a:t>Conductio</a:t>
          </a:r>
          <a:endParaRPr lang="tr-TR" sz="2400" kern="1200" dirty="0"/>
        </a:p>
      </dsp:txBody>
      <dsp:txXfrm>
        <a:off x="1576447" y="946"/>
        <a:ext cx="4984628" cy="2103056"/>
      </dsp:txXfrm>
    </dsp:sp>
    <dsp:sp modelId="{A0C30660-E9A5-4E1C-A15B-214850D76619}">
      <dsp:nvSpPr>
        <dsp:cNvPr id="0" name=""/>
        <dsp:cNvSpPr/>
      </dsp:nvSpPr>
      <dsp:spPr>
        <a:xfrm>
          <a:off x="596340" y="2455500"/>
          <a:ext cx="2062835" cy="2062826"/>
        </a:xfrm>
        <a:prstGeom prst="rect">
          <a:avLst/>
        </a:prstGeom>
        <a:solidFill>
          <a:schemeClr val="accent3">
            <a:hueOff val="0"/>
            <a:satOff val="0"/>
            <a:lumOff val="0"/>
            <a:alphaOff val="0"/>
          </a:schemeClr>
        </a:solidFill>
        <a:ln w="508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tr-TR" sz="2700" kern="1200" dirty="0"/>
            <a:t>Kira Sözleşmesi (</a:t>
          </a:r>
          <a:r>
            <a:rPr lang="tr-TR" sz="2700" kern="1200" dirty="0" err="1"/>
            <a:t>locatio</a:t>
          </a:r>
          <a:r>
            <a:rPr lang="tr-TR" sz="2700" kern="1200" dirty="0"/>
            <a:t> </a:t>
          </a:r>
          <a:r>
            <a:rPr lang="tr-TR" sz="2700" kern="1200" dirty="0" err="1"/>
            <a:t>conductio</a:t>
          </a:r>
          <a:r>
            <a:rPr lang="tr-TR" sz="2700" kern="1200" dirty="0"/>
            <a:t> </a:t>
          </a:r>
          <a:r>
            <a:rPr lang="tr-TR" sz="2700" kern="1200" dirty="0" err="1"/>
            <a:t>rei</a:t>
          </a:r>
          <a:r>
            <a:rPr lang="tr-TR" sz="2700" kern="1200" dirty="0"/>
            <a:t>)</a:t>
          </a:r>
        </a:p>
      </dsp:txBody>
      <dsp:txXfrm>
        <a:off x="596340" y="2455500"/>
        <a:ext cx="2062835" cy="2062826"/>
      </dsp:txXfrm>
    </dsp:sp>
    <dsp:sp modelId="{655FAC44-A5F1-4C6F-82C8-8C333E9436FF}">
      <dsp:nvSpPr>
        <dsp:cNvPr id="0" name=""/>
        <dsp:cNvSpPr/>
      </dsp:nvSpPr>
      <dsp:spPr>
        <a:xfrm>
          <a:off x="3010672" y="2455500"/>
          <a:ext cx="2080510" cy="2080510"/>
        </a:xfrm>
        <a:prstGeom prst="rect">
          <a:avLst/>
        </a:prstGeom>
        <a:solidFill>
          <a:schemeClr val="accent3">
            <a:hueOff val="0"/>
            <a:satOff val="0"/>
            <a:lumOff val="0"/>
            <a:alphaOff val="0"/>
          </a:schemeClr>
        </a:solidFill>
        <a:ln w="508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ts val="756"/>
            </a:spcAft>
            <a:buNone/>
          </a:pPr>
          <a:r>
            <a:rPr lang="tr-TR" sz="2800" kern="1200" dirty="0"/>
            <a:t>Hizmet  Sözleşmesi (</a:t>
          </a:r>
          <a:r>
            <a:rPr lang="tr-TR" sz="2800" kern="1200" dirty="0" err="1"/>
            <a:t>Locatio</a:t>
          </a:r>
          <a:r>
            <a:rPr lang="tr-TR" sz="2800" kern="1200" dirty="0"/>
            <a:t> </a:t>
          </a:r>
          <a:r>
            <a:rPr lang="tr-TR" sz="2800" kern="1200" dirty="0" err="1"/>
            <a:t>conductio</a:t>
          </a:r>
          <a:r>
            <a:rPr lang="tr-TR" sz="2800" kern="1200" dirty="0"/>
            <a:t> </a:t>
          </a:r>
          <a:r>
            <a:rPr lang="tr-TR" sz="2800" kern="1200" dirty="0" err="1"/>
            <a:t>operarum</a:t>
          </a:r>
          <a:r>
            <a:rPr lang="tr-TR" sz="2800" kern="1200" dirty="0"/>
            <a:t>)</a:t>
          </a:r>
        </a:p>
      </dsp:txBody>
      <dsp:txXfrm>
        <a:off x="3010672" y="2455500"/>
        <a:ext cx="2080510" cy="2080510"/>
      </dsp:txXfrm>
    </dsp:sp>
    <dsp:sp modelId="{35EA9983-3781-4B79-9CA4-07CA8F896420}">
      <dsp:nvSpPr>
        <dsp:cNvPr id="0" name=""/>
        <dsp:cNvSpPr/>
      </dsp:nvSpPr>
      <dsp:spPr>
        <a:xfrm>
          <a:off x="5442679" y="2455500"/>
          <a:ext cx="2098503" cy="2098512"/>
        </a:xfrm>
        <a:prstGeom prst="rect">
          <a:avLst/>
        </a:prstGeom>
        <a:solidFill>
          <a:schemeClr val="accent3">
            <a:hueOff val="0"/>
            <a:satOff val="0"/>
            <a:lumOff val="0"/>
            <a:alphaOff val="0"/>
          </a:schemeClr>
        </a:solidFill>
        <a:ln w="508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ts val="756"/>
            </a:spcAft>
            <a:buNone/>
          </a:pPr>
          <a:r>
            <a:rPr lang="tr-TR" sz="2800" kern="1200" dirty="0"/>
            <a:t>İstisna  Sözleşmesi (</a:t>
          </a:r>
          <a:r>
            <a:rPr lang="tr-TR" sz="2800" kern="1200" dirty="0" err="1"/>
            <a:t>Locatio</a:t>
          </a:r>
          <a:r>
            <a:rPr lang="tr-TR" sz="2800" kern="1200" dirty="0"/>
            <a:t> </a:t>
          </a:r>
          <a:r>
            <a:rPr lang="tr-TR" sz="2800" kern="1200" dirty="0" err="1"/>
            <a:t>conductio</a:t>
          </a:r>
          <a:r>
            <a:rPr lang="tr-TR" sz="2800" kern="1200" dirty="0"/>
            <a:t> </a:t>
          </a:r>
          <a:r>
            <a:rPr lang="tr-TR" sz="2800" kern="1200" dirty="0" err="1"/>
            <a:t>operis</a:t>
          </a:r>
          <a:r>
            <a:rPr lang="tr-TR" sz="2800" kern="1200" dirty="0"/>
            <a:t>)</a:t>
          </a:r>
        </a:p>
      </dsp:txBody>
      <dsp:txXfrm>
        <a:off x="5442679" y="2455500"/>
        <a:ext cx="2098503" cy="20985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C5713-D1BD-457F-BCDE-32A6D7C43CCB}">
      <dsp:nvSpPr>
        <dsp:cNvPr id="0" name=""/>
        <dsp:cNvSpPr/>
      </dsp:nvSpPr>
      <dsp:spPr>
        <a:xfrm>
          <a:off x="0" y="50670"/>
          <a:ext cx="3931920" cy="983384"/>
        </a:xfrm>
        <a:prstGeom prst="roundRect">
          <a:avLst/>
        </a:prstGeom>
        <a:solidFill>
          <a:schemeClr val="accent6">
            <a:lumMod val="40000"/>
            <a:lumOff val="60000"/>
          </a:schemeClr>
        </a:soli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tr-TR" sz="1800" kern="1200" dirty="0">
              <a:solidFill>
                <a:schemeClr val="tx2"/>
              </a:solidFill>
            </a:rPr>
            <a:t>M.Ö. 2.yy.dan itibaren bütün </a:t>
          </a:r>
          <a:r>
            <a:rPr lang="tr-TR" sz="1800" kern="1200" dirty="0" err="1">
              <a:solidFill>
                <a:schemeClr val="tx2"/>
              </a:solidFill>
            </a:rPr>
            <a:t>locatio</a:t>
          </a:r>
          <a:r>
            <a:rPr lang="tr-TR" sz="1800" kern="1200" dirty="0">
              <a:solidFill>
                <a:schemeClr val="tx2"/>
              </a:solidFill>
            </a:rPr>
            <a:t> </a:t>
          </a:r>
          <a:r>
            <a:rPr lang="tr-TR" sz="1800" kern="1200" dirty="0" err="1">
              <a:solidFill>
                <a:schemeClr val="tx2"/>
              </a:solidFill>
            </a:rPr>
            <a:t>conductio</a:t>
          </a:r>
          <a:r>
            <a:rPr lang="tr-TR" sz="1800" kern="1200" dirty="0">
              <a:solidFill>
                <a:schemeClr val="tx2"/>
              </a:solidFill>
            </a:rPr>
            <a:t> türleri uygulamada </a:t>
          </a:r>
          <a:endParaRPr lang="en-US" sz="1800" kern="1200" dirty="0">
            <a:solidFill>
              <a:schemeClr val="tx2"/>
            </a:solidFill>
          </a:endParaRPr>
        </a:p>
      </dsp:txBody>
      <dsp:txXfrm>
        <a:off x="48005" y="98675"/>
        <a:ext cx="3835910" cy="887374"/>
      </dsp:txXfrm>
    </dsp:sp>
    <dsp:sp modelId="{0D47AA93-B24E-499B-AA3E-C884B3B3007F}">
      <dsp:nvSpPr>
        <dsp:cNvPr id="0" name=""/>
        <dsp:cNvSpPr/>
      </dsp:nvSpPr>
      <dsp:spPr>
        <a:xfrm>
          <a:off x="0" y="1152135"/>
          <a:ext cx="3931920" cy="983384"/>
        </a:xfrm>
        <a:prstGeom prst="roundRect">
          <a:avLst/>
        </a:prstGeom>
        <a:solidFill>
          <a:schemeClr val="accent6">
            <a:lumMod val="40000"/>
            <a:lumOff val="60000"/>
          </a:schemeClr>
        </a:soli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tr-TR" sz="1800" kern="1200" dirty="0">
              <a:solidFill>
                <a:schemeClr val="tx2"/>
              </a:solidFill>
            </a:rPr>
            <a:t>Tam iki tarafa borç yükleyen sözleşmeler</a:t>
          </a:r>
          <a:endParaRPr lang="en-US" sz="1800" kern="1200" dirty="0">
            <a:solidFill>
              <a:schemeClr val="tx2"/>
            </a:solidFill>
          </a:endParaRPr>
        </a:p>
      </dsp:txBody>
      <dsp:txXfrm>
        <a:off x="48005" y="1200140"/>
        <a:ext cx="3835910" cy="887374"/>
      </dsp:txXfrm>
    </dsp:sp>
    <dsp:sp modelId="{939C4A3F-02B8-4F65-A357-8B4E43F13F2C}">
      <dsp:nvSpPr>
        <dsp:cNvPr id="0" name=""/>
        <dsp:cNvSpPr/>
      </dsp:nvSpPr>
      <dsp:spPr>
        <a:xfrm>
          <a:off x="0" y="2253600"/>
          <a:ext cx="3931920" cy="983384"/>
        </a:xfrm>
        <a:prstGeom prst="roundRect">
          <a:avLst/>
        </a:prstGeom>
        <a:solidFill>
          <a:schemeClr val="accent6">
            <a:lumMod val="40000"/>
            <a:lumOff val="60000"/>
          </a:schemeClr>
        </a:soli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tr-TR" sz="1800" kern="1200" dirty="0" err="1">
              <a:solidFill>
                <a:schemeClr val="tx2"/>
              </a:solidFill>
            </a:rPr>
            <a:t>İyiniyet</a:t>
          </a:r>
          <a:r>
            <a:rPr lang="tr-TR" sz="1800" kern="1200" dirty="0">
              <a:solidFill>
                <a:schemeClr val="tx2"/>
              </a:solidFill>
            </a:rPr>
            <a:t> davalarıyla korunan </a:t>
          </a:r>
          <a:r>
            <a:rPr lang="tr-TR" sz="1800" kern="1200" dirty="0" err="1">
              <a:solidFill>
                <a:schemeClr val="tx2"/>
              </a:solidFill>
            </a:rPr>
            <a:t>iyiniyet</a:t>
          </a:r>
          <a:r>
            <a:rPr lang="tr-TR" sz="1800" kern="1200" dirty="0">
              <a:solidFill>
                <a:schemeClr val="tx2"/>
              </a:solidFill>
            </a:rPr>
            <a:t> sözleşmeleri</a:t>
          </a:r>
          <a:endParaRPr lang="en-US" sz="1800" kern="1200" dirty="0">
            <a:solidFill>
              <a:schemeClr val="tx2"/>
            </a:solidFill>
            <a:latin typeface="Verdana"/>
            <a:ea typeface="+mn-ea"/>
            <a:cs typeface="+mn-cs"/>
          </a:endParaRPr>
        </a:p>
      </dsp:txBody>
      <dsp:txXfrm>
        <a:off x="48005" y="2301605"/>
        <a:ext cx="3835910" cy="887374"/>
      </dsp:txXfrm>
    </dsp:sp>
    <dsp:sp modelId="{2348B8D6-9BAD-402D-B575-E69138CA6B57}">
      <dsp:nvSpPr>
        <dsp:cNvPr id="0" name=""/>
        <dsp:cNvSpPr/>
      </dsp:nvSpPr>
      <dsp:spPr>
        <a:xfrm>
          <a:off x="0" y="3355064"/>
          <a:ext cx="3931920" cy="983384"/>
        </a:xfrm>
        <a:prstGeom prst="roundRect">
          <a:avLst/>
        </a:prstGeom>
        <a:solidFill>
          <a:schemeClr val="accent6">
            <a:lumMod val="40000"/>
            <a:lumOff val="60000"/>
          </a:schemeClr>
        </a:soli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tr-TR" sz="1800" kern="1200" dirty="0">
              <a:solidFill>
                <a:schemeClr val="tx2"/>
              </a:solidFill>
            </a:rPr>
            <a:t>Bir tarafın borcu para ödeme</a:t>
          </a:r>
        </a:p>
        <a:p>
          <a:pPr marL="0" lvl="0" indent="0" algn="l" defTabSz="800100">
            <a:lnSpc>
              <a:spcPct val="90000"/>
            </a:lnSpc>
            <a:spcBef>
              <a:spcPct val="0"/>
            </a:spcBef>
            <a:spcAft>
              <a:spcPct val="35000"/>
            </a:spcAft>
            <a:buNone/>
          </a:pPr>
          <a:r>
            <a:rPr lang="tr-TR" sz="1800" kern="1200" dirty="0">
              <a:solidFill>
                <a:schemeClr val="tx2"/>
              </a:solidFill>
            </a:rPr>
            <a:t>Ücret/para karakteristik edim</a:t>
          </a:r>
          <a:endParaRPr lang="en-US" sz="1800" kern="1200" dirty="0">
            <a:solidFill>
              <a:schemeClr val="tx2"/>
            </a:solidFill>
            <a:latin typeface="Verdana"/>
            <a:ea typeface="+mn-ea"/>
            <a:cs typeface="+mn-cs"/>
          </a:endParaRPr>
        </a:p>
      </dsp:txBody>
      <dsp:txXfrm>
        <a:off x="48005" y="3403069"/>
        <a:ext cx="3835910" cy="8873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27358-DE2D-4F2C-A74E-D19918EFCF63}">
      <dsp:nvSpPr>
        <dsp:cNvPr id="0" name=""/>
        <dsp:cNvSpPr/>
      </dsp:nvSpPr>
      <dsp:spPr>
        <a:xfrm>
          <a:off x="0" y="181025"/>
          <a:ext cx="3931920" cy="4182750"/>
        </a:xfrm>
        <a:prstGeom prst="roundRect">
          <a:avLst/>
        </a:prstGeom>
        <a:gradFill rotWithShape="0">
          <a:gsLst>
            <a:gs pos="0">
              <a:schemeClr val="accent6">
                <a:shade val="80000"/>
                <a:hueOff val="0"/>
                <a:satOff val="0"/>
                <a:lumOff val="0"/>
                <a:alphaOff val="0"/>
                <a:shade val="45000"/>
                <a:satMod val="155000"/>
              </a:schemeClr>
            </a:gs>
            <a:gs pos="60000">
              <a:schemeClr val="accent6">
                <a:shade val="80000"/>
                <a:hueOff val="0"/>
                <a:satOff val="0"/>
                <a:lumOff val="0"/>
                <a:alphaOff val="0"/>
                <a:shade val="95000"/>
                <a:satMod val="150000"/>
              </a:schemeClr>
            </a:gs>
            <a:gs pos="100000">
              <a:schemeClr val="accent6">
                <a:shade val="8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tr-TR" sz="2000" i="1" kern="1200" dirty="0" err="1"/>
            <a:t>Digesta</a:t>
          </a:r>
          <a:r>
            <a:rPr lang="tr-TR" sz="2000" i="1" kern="1200" dirty="0"/>
            <a:t> 19.2.15.3 (</a:t>
          </a:r>
          <a:r>
            <a:rPr lang="tr-TR" sz="2000" i="1" kern="1200" dirty="0" err="1"/>
            <a:t>Ulpianus</a:t>
          </a:r>
          <a:r>
            <a:rPr lang="tr-TR" sz="2000" i="1" kern="1200" dirty="0"/>
            <a:t>): “Hasılat kiracısının hasılat kirasına konu olan arazide yangın çıktığını iddia ederek kira indirimi talep ettiğinde, ona aşağıdaki karar bildirilir: “Toprağı ekip biçtiysen, aniden ortaya çıkan yangın nedeniyle beklenmedik bir zarar ortaya çıkarsa, yardım edilmeyi hak ediyorsun.”</a:t>
          </a:r>
          <a:endParaRPr lang="tr-TR" sz="2000" kern="1200" dirty="0">
            <a:latin typeface="Verdana"/>
            <a:ea typeface="+mn-ea"/>
            <a:cs typeface="+mn-cs"/>
          </a:endParaRPr>
        </a:p>
      </dsp:txBody>
      <dsp:txXfrm>
        <a:off x="191941" y="372966"/>
        <a:ext cx="3548038" cy="37988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27358-DE2D-4F2C-A74E-D19918EFCF63}">
      <dsp:nvSpPr>
        <dsp:cNvPr id="0" name=""/>
        <dsp:cNvSpPr/>
      </dsp:nvSpPr>
      <dsp:spPr>
        <a:xfrm>
          <a:off x="0" y="327464"/>
          <a:ext cx="3931920" cy="3878550"/>
        </a:xfrm>
        <a:prstGeom prst="roundRect">
          <a:avLst/>
        </a:prstGeom>
        <a:gradFill rotWithShape="0">
          <a:gsLst>
            <a:gs pos="0">
              <a:schemeClr val="accent6">
                <a:shade val="80000"/>
                <a:hueOff val="0"/>
                <a:satOff val="0"/>
                <a:lumOff val="0"/>
                <a:alphaOff val="0"/>
                <a:shade val="45000"/>
                <a:satMod val="155000"/>
              </a:schemeClr>
            </a:gs>
            <a:gs pos="60000">
              <a:schemeClr val="accent6">
                <a:shade val="80000"/>
                <a:hueOff val="0"/>
                <a:satOff val="0"/>
                <a:lumOff val="0"/>
                <a:alphaOff val="0"/>
                <a:shade val="95000"/>
                <a:satMod val="150000"/>
              </a:schemeClr>
            </a:gs>
            <a:gs pos="100000">
              <a:schemeClr val="accent6">
                <a:shade val="80000"/>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tr-TR" sz="2000" i="1" kern="1200" dirty="0" err="1"/>
            <a:t>Digesta</a:t>
          </a:r>
          <a:r>
            <a:rPr lang="tr-TR" sz="2000" i="1" kern="1200" dirty="0"/>
            <a:t> 17.1.1.4 (</a:t>
          </a:r>
          <a:r>
            <a:rPr lang="tr-TR" sz="2000" i="1" kern="1200" dirty="0" err="1"/>
            <a:t>Paulus</a:t>
          </a:r>
          <a:r>
            <a:rPr lang="tr-TR" sz="2000" i="1" kern="1200" dirty="0"/>
            <a:t>): “Vekâlet karşılıksız olmadıkça geçersizdir. Çünkü, vekâlet sözleşmesi, temelini görev bilinci ve dostluktan alır ve dostluğa dayanan yükümlülük, para ile ölçülemez. Paranın devreye girdiği durumda hukukî ilişki ya hizmet ya da istisnadır.”</a:t>
          </a:r>
          <a:endParaRPr lang="tr-TR" sz="2000" kern="1200" dirty="0">
            <a:latin typeface="Verdana"/>
            <a:ea typeface="+mn-ea"/>
            <a:cs typeface="+mn-cs"/>
          </a:endParaRPr>
        </a:p>
      </dsp:txBody>
      <dsp:txXfrm>
        <a:off x="189335" y="516799"/>
        <a:ext cx="3553250" cy="349988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596203C1-616A-4651-A577-7BA09B384D13}" type="datetimeFigureOut">
              <a:rPr lang="en-US" smtClean="0"/>
              <a:pPr/>
              <a:t>3/9/2025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07B8B279-4079-43B3-8013-D8D81AB870A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a:t>
            </a:fld>
            <a:endParaRPr lang="en-US"/>
          </a:p>
        </p:txBody>
      </p:sp>
    </p:spTree>
    <p:extLst>
      <p:ext uri="{BB962C8B-B14F-4D97-AF65-F5344CB8AC3E}">
        <p14:creationId xmlns:p14="http://schemas.microsoft.com/office/powerpoint/2010/main" val="1980168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10</a:t>
            </a:fld>
            <a:endParaRPr lang="en-US"/>
          </a:p>
        </p:txBody>
      </p:sp>
    </p:spTree>
    <p:extLst>
      <p:ext uri="{BB962C8B-B14F-4D97-AF65-F5344CB8AC3E}">
        <p14:creationId xmlns:p14="http://schemas.microsoft.com/office/powerpoint/2010/main" val="1184014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1F190-CB58-35A9-0CFA-76CD810153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59087B-7D47-AA63-2725-028CA14990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7E2AC6-7146-1B82-204A-97AA617B74DB}"/>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F6C8607D-DD10-CD07-C5EB-324C54B10452}"/>
              </a:ext>
            </a:extLst>
          </p:cNvPr>
          <p:cNvSpPr>
            <a:spLocks noGrp="1"/>
          </p:cNvSpPr>
          <p:nvPr>
            <p:ph type="sldNum" sz="quarter" idx="10"/>
          </p:nvPr>
        </p:nvSpPr>
        <p:spPr/>
        <p:txBody>
          <a:bodyPr/>
          <a:lstStyle/>
          <a:p>
            <a:fld id="{07B8B279-4079-43B3-8013-D8D81AB870A7}" type="slidenum">
              <a:rPr lang="en-US" smtClean="0"/>
              <a:pPr/>
              <a:t>11</a:t>
            </a:fld>
            <a:endParaRPr lang="en-US"/>
          </a:p>
        </p:txBody>
      </p:sp>
    </p:spTree>
    <p:extLst>
      <p:ext uri="{BB962C8B-B14F-4D97-AF65-F5344CB8AC3E}">
        <p14:creationId xmlns:p14="http://schemas.microsoft.com/office/powerpoint/2010/main" val="2608787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12</a:t>
            </a:fld>
            <a:endParaRPr lang="en-US"/>
          </a:p>
        </p:txBody>
      </p:sp>
    </p:spTree>
    <p:extLst>
      <p:ext uri="{BB962C8B-B14F-4D97-AF65-F5344CB8AC3E}">
        <p14:creationId xmlns:p14="http://schemas.microsoft.com/office/powerpoint/2010/main" val="483827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13</a:t>
            </a:fld>
            <a:endParaRPr lang="en-US"/>
          </a:p>
        </p:txBody>
      </p:sp>
    </p:spTree>
    <p:extLst>
      <p:ext uri="{BB962C8B-B14F-4D97-AF65-F5344CB8AC3E}">
        <p14:creationId xmlns:p14="http://schemas.microsoft.com/office/powerpoint/2010/main" val="1490649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14</a:t>
            </a:fld>
            <a:endParaRPr lang="en-US"/>
          </a:p>
        </p:txBody>
      </p:sp>
    </p:spTree>
    <p:extLst>
      <p:ext uri="{BB962C8B-B14F-4D97-AF65-F5344CB8AC3E}">
        <p14:creationId xmlns:p14="http://schemas.microsoft.com/office/powerpoint/2010/main" val="3019391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15</a:t>
            </a:fld>
            <a:endParaRPr lang="en-US"/>
          </a:p>
        </p:txBody>
      </p:sp>
    </p:spTree>
    <p:extLst>
      <p:ext uri="{BB962C8B-B14F-4D97-AF65-F5344CB8AC3E}">
        <p14:creationId xmlns:p14="http://schemas.microsoft.com/office/powerpoint/2010/main" val="2668392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16</a:t>
            </a:fld>
            <a:endParaRPr lang="en-US"/>
          </a:p>
        </p:txBody>
      </p:sp>
    </p:spTree>
    <p:extLst>
      <p:ext uri="{BB962C8B-B14F-4D97-AF65-F5344CB8AC3E}">
        <p14:creationId xmlns:p14="http://schemas.microsoft.com/office/powerpoint/2010/main" val="2541846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17</a:t>
            </a:fld>
            <a:endParaRPr lang="en-US"/>
          </a:p>
        </p:txBody>
      </p:sp>
    </p:spTree>
    <p:extLst>
      <p:ext uri="{BB962C8B-B14F-4D97-AF65-F5344CB8AC3E}">
        <p14:creationId xmlns:p14="http://schemas.microsoft.com/office/powerpoint/2010/main" val="2619299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18</a:t>
            </a:fld>
            <a:endParaRPr lang="en-US"/>
          </a:p>
        </p:txBody>
      </p:sp>
    </p:spTree>
    <p:extLst>
      <p:ext uri="{BB962C8B-B14F-4D97-AF65-F5344CB8AC3E}">
        <p14:creationId xmlns:p14="http://schemas.microsoft.com/office/powerpoint/2010/main" val="3473746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19</a:t>
            </a:fld>
            <a:endParaRPr lang="en-US"/>
          </a:p>
        </p:txBody>
      </p:sp>
    </p:spTree>
    <p:extLst>
      <p:ext uri="{BB962C8B-B14F-4D97-AF65-F5344CB8AC3E}">
        <p14:creationId xmlns:p14="http://schemas.microsoft.com/office/powerpoint/2010/main" val="1263548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2</a:t>
            </a:fld>
            <a:endParaRPr lang="en-US"/>
          </a:p>
        </p:txBody>
      </p:sp>
    </p:spTree>
    <p:extLst>
      <p:ext uri="{BB962C8B-B14F-4D97-AF65-F5344CB8AC3E}">
        <p14:creationId xmlns:p14="http://schemas.microsoft.com/office/powerpoint/2010/main" val="1934463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BD1BD-0D69-D6D7-8202-C4FE3C3587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D5A552-5D69-DB5F-0E9B-E9CD2EB0C9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E8766B-9C7C-2BE9-606D-009CD170ED83}"/>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8E1EB0D1-D3C0-92A9-2574-2C8248E542A3}"/>
              </a:ext>
            </a:extLst>
          </p:cNvPr>
          <p:cNvSpPr>
            <a:spLocks noGrp="1"/>
          </p:cNvSpPr>
          <p:nvPr>
            <p:ph type="sldNum" sz="quarter" idx="10"/>
          </p:nvPr>
        </p:nvSpPr>
        <p:spPr/>
        <p:txBody>
          <a:bodyPr/>
          <a:lstStyle/>
          <a:p>
            <a:fld id="{07B8B279-4079-43B3-8013-D8D81AB870A7}" type="slidenum">
              <a:rPr lang="en-US" smtClean="0"/>
              <a:pPr/>
              <a:t>20</a:t>
            </a:fld>
            <a:endParaRPr lang="en-US"/>
          </a:p>
        </p:txBody>
      </p:sp>
    </p:spTree>
    <p:extLst>
      <p:ext uri="{BB962C8B-B14F-4D97-AF65-F5344CB8AC3E}">
        <p14:creationId xmlns:p14="http://schemas.microsoft.com/office/powerpoint/2010/main" val="3631883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21</a:t>
            </a:fld>
            <a:endParaRPr lang="en-US"/>
          </a:p>
        </p:txBody>
      </p:sp>
    </p:spTree>
    <p:extLst>
      <p:ext uri="{BB962C8B-B14F-4D97-AF65-F5344CB8AC3E}">
        <p14:creationId xmlns:p14="http://schemas.microsoft.com/office/powerpoint/2010/main" val="31238704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22</a:t>
            </a:fld>
            <a:endParaRPr lang="en-US"/>
          </a:p>
        </p:txBody>
      </p:sp>
    </p:spTree>
    <p:extLst>
      <p:ext uri="{BB962C8B-B14F-4D97-AF65-F5344CB8AC3E}">
        <p14:creationId xmlns:p14="http://schemas.microsoft.com/office/powerpoint/2010/main" val="1332747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23</a:t>
            </a:fld>
            <a:endParaRPr lang="en-US"/>
          </a:p>
        </p:txBody>
      </p:sp>
    </p:spTree>
    <p:extLst>
      <p:ext uri="{BB962C8B-B14F-4D97-AF65-F5344CB8AC3E}">
        <p14:creationId xmlns:p14="http://schemas.microsoft.com/office/powerpoint/2010/main" val="1074241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24</a:t>
            </a:fld>
            <a:endParaRPr lang="en-US"/>
          </a:p>
        </p:txBody>
      </p:sp>
    </p:spTree>
    <p:extLst>
      <p:ext uri="{BB962C8B-B14F-4D97-AF65-F5344CB8AC3E}">
        <p14:creationId xmlns:p14="http://schemas.microsoft.com/office/powerpoint/2010/main" val="40152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25</a:t>
            </a:fld>
            <a:endParaRPr lang="en-US"/>
          </a:p>
        </p:txBody>
      </p:sp>
    </p:spTree>
    <p:extLst>
      <p:ext uri="{BB962C8B-B14F-4D97-AF65-F5344CB8AC3E}">
        <p14:creationId xmlns:p14="http://schemas.microsoft.com/office/powerpoint/2010/main" val="611160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26</a:t>
            </a:fld>
            <a:endParaRPr lang="en-US"/>
          </a:p>
        </p:txBody>
      </p:sp>
    </p:spTree>
    <p:extLst>
      <p:ext uri="{BB962C8B-B14F-4D97-AF65-F5344CB8AC3E}">
        <p14:creationId xmlns:p14="http://schemas.microsoft.com/office/powerpoint/2010/main" val="2793975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27</a:t>
            </a:fld>
            <a:endParaRPr lang="en-US"/>
          </a:p>
        </p:txBody>
      </p:sp>
    </p:spTree>
    <p:extLst>
      <p:ext uri="{BB962C8B-B14F-4D97-AF65-F5344CB8AC3E}">
        <p14:creationId xmlns:p14="http://schemas.microsoft.com/office/powerpoint/2010/main" val="24272404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28</a:t>
            </a:fld>
            <a:endParaRPr lang="en-US"/>
          </a:p>
        </p:txBody>
      </p:sp>
    </p:spTree>
    <p:extLst>
      <p:ext uri="{BB962C8B-B14F-4D97-AF65-F5344CB8AC3E}">
        <p14:creationId xmlns:p14="http://schemas.microsoft.com/office/powerpoint/2010/main" val="4322982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FE1E8-0830-EB76-60E9-5310F0DD85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CD0078-6EA6-D1E9-691F-48B900472E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EE719D-D8AB-BE4D-03BB-BA59797C1E74}"/>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4012DE7D-3AAE-2F6D-2E57-8032464E6BF1}"/>
              </a:ext>
            </a:extLst>
          </p:cNvPr>
          <p:cNvSpPr>
            <a:spLocks noGrp="1"/>
          </p:cNvSpPr>
          <p:nvPr>
            <p:ph type="sldNum" sz="quarter" idx="10"/>
          </p:nvPr>
        </p:nvSpPr>
        <p:spPr/>
        <p:txBody>
          <a:bodyPr/>
          <a:lstStyle/>
          <a:p>
            <a:fld id="{07B8B279-4079-43B3-8013-D8D81AB870A7}" type="slidenum">
              <a:rPr lang="en-US" smtClean="0"/>
              <a:pPr/>
              <a:t>29</a:t>
            </a:fld>
            <a:endParaRPr lang="en-US"/>
          </a:p>
        </p:txBody>
      </p:sp>
    </p:spTree>
    <p:extLst>
      <p:ext uri="{BB962C8B-B14F-4D97-AF65-F5344CB8AC3E}">
        <p14:creationId xmlns:p14="http://schemas.microsoft.com/office/powerpoint/2010/main" val="4038275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3</a:t>
            </a:fld>
            <a:endParaRPr lang="en-US"/>
          </a:p>
        </p:txBody>
      </p:sp>
    </p:spTree>
    <p:extLst>
      <p:ext uri="{BB962C8B-B14F-4D97-AF65-F5344CB8AC3E}">
        <p14:creationId xmlns:p14="http://schemas.microsoft.com/office/powerpoint/2010/main" val="42502280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30</a:t>
            </a:fld>
            <a:endParaRPr lang="en-US"/>
          </a:p>
        </p:txBody>
      </p:sp>
    </p:spTree>
    <p:extLst>
      <p:ext uri="{BB962C8B-B14F-4D97-AF65-F5344CB8AC3E}">
        <p14:creationId xmlns:p14="http://schemas.microsoft.com/office/powerpoint/2010/main" val="254657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4</a:t>
            </a:fld>
            <a:endParaRPr lang="en-US"/>
          </a:p>
        </p:txBody>
      </p:sp>
    </p:spTree>
    <p:extLst>
      <p:ext uri="{BB962C8B-B14F-4D97-AF65-F5344CB8AC3E}">
        <p14:creationId xmlns:p14="http://schemas.microsoft.com/office/powerpoint/2010/main" val="4115531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5</a:t>
            </a:fld>
            <a:endParaRPr lang="en-US"/>
          </a:p>
        </p:txBody>
      </p:sp>
    </p:spTree>
    <p:extLst>
      <p:ext uri="{BB962C8B-B14F-4D97-AF65-F5344CB8AC3E}">
        <p14:creationId xmlns:p14="http://schemas.microsoft.com/office/powerpoint/2010/main" val="4211177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6</a:t>
            </a:fld>
            <a:endParaRPr lang="en-US"/>
          </a:p>
        </p:txBody>
      </p:sp>
    </p:spTree>
    <p:extLst>
      <p:ext uri="{BB962C8B-B14F-4D97-AF65-F5344CB8AC3E}">
        <p14:creationId xmlns:p14="http://schemas.microsoft.com/office/powerpoint/2010/main" val="3552337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7</a:t>
            </a:fld>
            <a:endParaRPr lang="en-US"/>
          </a:p>
        </p:txBody>
      </p:sp>
    </p:spTree>
    <p:extLst>
      <p:ext uri="{BB962C8B-B14F-4D97-AF65-F5344CB8AC3E}">
        <p14:creationId xmlns:p14="http://schemas.microsoft.com/office/powerpoint/2010/main" val="3063583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8</a:t>
            </a:fld>
            <a:endParaRPr lang="en-US"/>
          </a:p>
        </p:txBody>
      </p:sp>
    </p:spTree>
    <p:extLst>
      <p:ext uri="{BB962C8B-B14F-4D97-AF65-F5344CB8AC3E}">
        <p14:creationId xmlns:p14="http://schemas.microsoft.com/office/powerpoint/2010/main" val="2580153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9</a:t>
            </a:fld>
            <a:endParaRPr lang="en-US"/>
          </a:p>
        </p:txBody>
      </p:sp>
    </p:spTree>
    <p:extLst>
      <p:ext uri="{BB962C8B-B14F-4D97-AF65-F5344CB8AC3E}">
        <p14:creationId xmlns:p14="http://schemas.microsoft.com/office/powerpoint/2010/main" val="197311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4" name="Rounded Rectangle 13"/>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2">
                  <a:shade val="48000"/>
                  <a:satMod val="150000"/>
                </a:schemeClr>
              </a:gs>
              <a:gs pos="55000">
                <a:schemeClr val="bg2">
                  <a:shade val="20000"/>
                  <a:satMod val="100000"/>
                </a:schemeClr>
              </a:gs>
              <a:gs pos="100000">
                <a:schemeClr val="bg2">
                  <a:shade val="5000"/>
                  <a:satMod val="100000"/>
                </a:schemeClr>
              </a:gs>
            </a:gsLst>
            <a:path path="circle">
              <a:fillToRect l="100000" t="40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5" name="Title 4"/>
          <p:cNvSpPr>
            <a:spLocks noGrp="1"/>
          </p:cNvSpPr>
          <p:nvPr>
            <p:ph type="ctrTitle"/>
          </p:nvPr>
        </p:nvSpPr>
        <p:spPr>
          <a:xfrm>
            <a:off x="722376" y="1855376"/>
            <a:ext cx="7772400" cy="1828800"/>
          </a:xfrm>
        </p:spPr>
        <p:txBody>
          <a:bodyPr lIns="45720" rIns="45720" bIns="45720"/>
          <a:lstStyle>
            <a:lvl1pPr algn="r">
              <a:defRPr sz="4500" b="1">
                <a:solidFill>
                  <a:schemeClr val="accent1">
                    <a:tint val="88000"/>
                    <a:satMod val="150000"/>
                  </a:schemeClr>
                </a:solidFill>
                <a:effectLst>
                  <a:outerShdw blurRad="15000" dist="13000" dir="5400000" algn="tl" rotWithShape="0">
                    <a:srgbClr val="000000">
                      <a:alpha val="40000"/>
                    </a:srgbClr>
                  </a:outerShdw>
                </a:effectLst>
              </a:defRPr>
            </a:lvl1pPr>
          </a:lstStyle>
          <a:p>
            <a:r>
              <a:rPr lang="tr-TR"/>
              <a:t>Asıl başlık stilini düzenlemek için tıklayın</a:t>
            </a:r>
            <a:endParaRPr lang="en-US" dirty="0"/>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a:t>Asıl alt başlık stilini düzenlemek için tıklayın</a:t>
            </a:r>
            <a:endParaRPr lang="en-US" dirty="0"/>
          </a:p>
        </p:txBody>
      </p:sp>
      <p:sp>
        <p:nvSpPr>
          <p:cNvPr id="19" name="Date Placeholder 18"/>
          <p:cNvSpPr>
            <a:spLocks noGrp="1"/>
          </p:cNvSpPr>
          <p:nvPr>
            <p:ph type="dt" sz="half" idx="10"/>
          </p:nvPr>
        </p:nvSpPr>
        <p:spPr/>
        <p:txBody>
          <a:bodyPr/>
          <a:lstStyle/>
          <a:p>
            <a:fld id="{633EFA78-DE0E-433D-8CFA-D9FBF0D95DCD}" type="datetime1">
              <a:rPr lang="en-US" smtClean="0"/>
              <a:pPr/>
              <a:t>3/9/2025</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E7F13AF2-DCC4-4842-96BC-1B9869901C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502920" y="4992624"/>
            <a:ext cx="8183880" cy="105156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502920" y="530352"/>
            <a:ext cx="8183880" cy="418795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427F9C6-20A9-45D8-B666-D95AD1AA535F}" type="datetime1">
              <a:rPr lang="en-US" smtClean="0"/>
              <a:pPr/>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13" name="Rounded Rectangle 12"/>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2">
                  <a:shade val="48000"/>
                  <a:satMod val="150000"/>
                </a:schemeClr>
              </a:gs>
              <a:gs pos="55000">
                <a:schemeClr val="bg2">
                  <a:shade val="20000"/>
                  <a:satMod val="100000"/>
                </a:schemeClr>
              </a:gs>
              <a:gs pos="100000">
                <a:schemeClr val="bg2">
                  <a:shade val="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468344" y="5610416"/>
            <a:ext cx="8183880" cy="420624"/>
          </a:xfrm>
        </p:spPr>
        <p:txBody>
          <a:bodyPr lIns="118872" tIns="0" anchor="t"/>
          <a:lstStyle>
            <a:lvl1pPr marR="36576" algn="l">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E9EB45F-50E8-4AF1-920B-265FC35EA31A}" type="datetime1">
              <a:rPr lang="en-US" smtClean="0"/>
              <a:pPr/>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969D76A-2E51-4D2B-9AFF-70F7EB3C2C68}" type="datetime1">
              <a:rPr lang="en-US" smtClean="0"/>
              <a:pPr/>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502920" y="4990624"/>
            <a:ext cx="8183880" cy="1051560"/>
          </a:xfrm>
        </p:spPr>
        <p:txBody>
          <a:bodyPr anchor="b"/>
          <a:lstStyle>
            <a:lvl1pPr>
              <a:defRPr b="1"/>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7224" y="579438"/>
            <a:ext cx="3931920" cy="639762"/>
          </a:xfrm>
        </p:spPr>
        <p:txBody>
          <a:bodyPr lIns="146304" anchor="ctr"/>
          <a:lstStyle>
            <a:lvl1pPr algn="l">
              <a:buNone/>
              <a:defRPr sz="2400" b="0">
                <a:solidFill>
                  <a:srgbClr val="FFFFFF"/>
                </a:solidFill>
              </a:defRPr>
            </a:lvl1pPr>
            <a:lvl2pPr>
              <a:buNone/>
              <a:defRPr sz="2000" b="1"/>
            </a:lvl2pPr>
            <a:lvl3pPr>
              <a:buNone/>
              <a:defRPr sz="1800" b="1"/>
            </a:lvl3pPr>
            <a:lvl4pPr>
              <a:buNone/>
              <a:defRPr sz="1600" b="1"/>
            </a:lvl4pPr>
            <a:lvl5pPr>
              <a:buNone/>
              <a:defRPr sz="1600" b="1"/>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652169" y="579438"/>
            <a:ext cx="3931920" cy="639762"/>
          </a:xfrm>
        </p:spPr>
        <p:txBody>
          <a:bodyPr lIns="137160" anchor="ctr"/>
          <a:lstStyle>
            <a:lvl1pPr algn="l">
              <a:buNone/>
              <a:defRPr sz="2400" b="0">
                <a:solidFill>
                  <a:srgbClr val="FFFFFF"/>
                </a:solidFill>
              </a:defRPr>
            </a:lvl1pPr>
            <a:lvl2pPr>
              <a:buNone/>
              <a:defRPr sz="2000" b="1"/>
            </a:lvl2pPr>
            <a:lvl3pPr>
              <a:buNone/>
              <a:defRPr sz="1800" b="1"/>
            </a:lvl3pPr>
            <a:lvl4pPr>
              <a:buNone/>
              <a:defRPr sz="1600" b="1"/>
            </a:lvl4pPr>
            <a:lvl5pPr>
              <a:buNone/>
              <a:defRPr sz="1600" b="1"/>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Content Placeholder 4"/>
          <p:cNvSpPr>
            <a:spLocks noGrp="1"/>
          </p:cNvSpPr>
          <p:nvPr>
            <p:ph sz="quarter" idx="3"/>
          </p:nvPr>
        </p:nvSpPr>
        <p:spPr>
          <a:xfrm>
            <a:off x="607224" y="1371600"/>
            <a:ext cx="3931920" cy="3566160"/>
          </a:xfrm>
        </p:spPr>
        <p:txBody>
          <a:bodyPr anchor="t"/>
          <a:lstStyle>
            <a:lvl1pPr algn="l">
              <a:defRPr sz="2400"/>
            </a:lvl1pPr>
            <a:lvl2pPr algn="l">
              <a:defRPr sz="2000"/>
            </a:lvl2pPr>
            <a:lvl3pPr algn="l">
              <a:defRPr sz="1800"/>
            </a:lvl3pPr>
            <a:lvl4pPr algn="l">
              <a:defRPr sz="1600"/>
            </a:lvl4pPr>
            <a:lvl5pPr algn="l">
              <a:defRPr sz="16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6" name="Content Placeholder 5"/>
          <p:cNvSpPr>
            <a:spLocks noGrp="1"/>
          </p:cNvSpPr>
          <p:nvPr>
            <p:ph sz="quarter" idx="4"/>
          </p:nvPr>
        </p:nvSpPr>
        <p:spPr>
          <a:xfrm>
            <a:off x="4652169" y="1371600"/>
            <a:ext cx="3931920" cy="3566160"/>
          </a:xfrm>
        </p:spPr>
        <p:txBody>
          <a:bodyPr anchor="t"/>
          <a:lstStyle>
            <a:lvl1pPr algn="l">
              <a:defRPr sz="2400"/>
            </a:lvl1pPr>
            <a:lvl2pPr algn="l">
              <a:defRPr sz="2000"/>
            </a:lvl2pPr>
            <a:lvl3pPr algn="l">
              <a:defRPr sz="1800"/>
            </a:lvl3pPr>
            <a:lvl4pPr algn="l">
              <a:defRPr sz="1600"/>
            </a:lvl4pPr>
            <a:lvl5pPr algn="l">
              <a:defRPr sz="16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BDB85F57-6490-4460-90DC-FC5EE5C36A66}" type="datetime1">
              <a:rPr lang="en-US" smtClean="0"/>
              <a:pPr/>
              <a:t>3/9/2025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AFB2161-9FCA-498A-A51E-7B90071250E8}" type="datetime1">
              <a:rPr lang="en-US" smtClean="0"/>
              <a:pPr/>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ounded Rectangle 10"/>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Date Placeholder 1"/>
          <p:cNvSpPr>
            <a:spLocks noGrp="1"/>
          </p:cNvSpPr>
          <p:nvPr>
            <p:ph type="dt" sz="half" idx="10"/>
          </p:nvPr>
        </p:nvSpPr>
        <p:spPr/>
        <p:txBody>
          <a:bodyPr/>
          <a:lstStyle/>
          <a:p>
            <a:fld id="{9F5395AF-258B-4502-92DF-E211AA281B41}" type="datetime1">
              <a:rPr lang="en-US" smtClean="0"/>
              <a:pPr/>
              <a:t>3/9/2025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5538847" y="1447800"/>
            <a:ext cx="2971800" cy="4389120"/>
          </a:xfrm>
        </p:spPr>
        <p:txBody>
          <a:bodyPr lIns="91440"/>
          <a:lstStyle>
            <a:lvl1pPr marL="18288" marR="18288" indent="0">
              <a:spcBef>
                <a:spcPts val="0"/>
              </a:spcBef>
              <a:buNone/>
              <a:defRPr sz="1400">
                <a:solidFill>
                  <a:srgbClr val="FFFFFF"/>
                </a:solidFill>
              </a:defRPr>
            </a:lvl1pPr>
            <a:lvl2pPr>
              <a:buNone/>
              <a:defRPr sz="1200"/>
            </a:lvl2pPr>
            <a:lvl3pPr>
              <a:buNone/>
              <a:defRPr sz="1000"/>
            </a:lvl3pPr>
            <a:lvl4pPr>
              <a:buNone/>
              <a:defRPr sz="900"/>
            </a:lvl4pPr>
            <a:lvl5pPr>
              <a:buNone/>
              <a:defRPr sz="9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33400" y="1447800"/>
            <a:ext cx="4937760" cy="4389120"/>
          </a:xfrm>
        </p:spPr>
        <p:txBody>
          <a:bodyPr/>
          <a:lstStyle>
            <a:lvl1pPr>
              <a:defRPr sz="2800">
                <a:solidFill>
                  <a:srgbClr val="FFFFFF"/>
                </a:solidFill>
              </a:defRPr>
            </a:lvl1pPr>
            <a:lvl2pPr>
              <a:defRPr sz="2600">
                <a:solidFill>
                  <a:srgbClr val="FFFFFF"/>
                </a:solidFill>
              </a:defRPr>
            </a:lvl2pPr>
            <a:lvl3pPr>
              <a:defRPr sz="2400">
                <a:solidFill>
                  <a:srgbClr val="FFFFFF"/>
                </a:solidFill>
              </a:defRPr>
            </a:lvl3pPr>
            <a:lvl4pPr>
              <a:defRPr sz="2000">
                <a:solidFill>
                  <a:srgbClr val="FFFFFF"/>
                </a:solidFill>
              </a:defRPr>
            </a:lvl4pPr>
            <a:lvl5pPr>
              <a:defRPr sz="2000">
                <a:solidFill>
                  <a:srgbClr val="FFFFFF"/>
                </a:solidFill>
              </a:defRPr>
            </a:lvl5pPr>
            <a:lvl6pPr>
              <a:buNone/>
              <a:defRPr/>
            </a:lvl6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78FFA21-88D5-4090-AE34-A717F3009131}" type="datetime1">
              <a:rPr lang="en-US" smtClean="0"/>
              <a:pPr/>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4" name="Rounded Rectangle 13"/>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ounded Rectangle 10"/>
          <p:cNvSpPr/>
          <p:nvPr/>
        </p:nvSpPr>
        <p:spPr>
          <a:xfrm>
            <a:off x="6400800" y="434162"/>
            <a:ext cx="2324605" cy="4341329"/>
          </a:xfrm>
          <a:prstGeom prst="roundRect">
            <a:avLst>
              <a:gd name="adj" fmla="val 2127"/>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462712" y="533400"/>
            <a:ext cx="2240280" cy="4211480"/>
          </a:xfrm>
        </p:spPr>
        <p:txBody>
          <a:bodyPr lIns="91440"/>
          <a:lstStyle>
            <a:lvl1pPr marL="45720" indent="0" algn="l">
              <a:spcBef>
                <a:spcPts val="0"/>
              </a:spcBef>
              <a:buNone/>
              <a:defRPr sz="1400"/>
            </a:lvl1pPr>
            <a:lvl2pPr>
              <a:defRPr sz="1200"/>
            </a:lvl2pPr>
            <a:lvl3pPr>
              <a:defRPr sz="1000"/>
            </a:lvl3pPr>
            <a:lvl4pPr>
              <a:defRPr sz="900"/>
            </a:lvl4pPr>
            <a:lvl5pPr>
              <a:defRPr sz="9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5A654AA-2757-4A51-86CD-6D20456BDD0A}" type="datetime1">
              <a:rPr lang="en-US" smtClean="0"/>
              <a:pPr/>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9E71F-78A0-4868-970E-5692D76DECFE}" type="slidenum">
              <a:rPr lang="en-US" smtClean="0"/>
              <a:pPr/>
              <a:t>‹#›</a:t>
            </a:fld>
            <a:endParaRPr lang="en-US"/>
          </a:p>
        </p:txBody>
      </p:sp>
      <p:sp>
        <p:nvSpPr>
          <p:cNvPr id="3" name="Picture Placeholder 2"/>
          <p:cNvSpPr>
            <a:spLocks noGrp="1"/>
          </p:cNvSpPr>
          <p:nvPr>
            <p:ph type="pic" idx="1"/>
          </p:nvPr>
        </p:nvSpPr>
        <p:spPr>
          <a:xfrm>
            <a:off x="421480" y="435768"/>
            <a:ext cx="5989320" cy="4343400"/>
          </a:xfrm>
          <a:prstGeom prst="rect">
            <a:avLst/>
          </a:prstGeom>
          <a:solidFill>
            <a:schemeClr val="bg2">
              <a:shade val="10000"/>
            </a:schemeClr>
          </a:solidFill>
        </p:spPr>
        <p:txBody>
          <a:bodyPr/>
          <a:lstStyle>
            <a:lvl1pPr>
              <a:buNone/>
              <a:defRPr sz="3200"/>
            </a:lvl1pPr>
          </a:lstStyle>
          <a:p>
            <a:r>
              <a:rPr lang="tr-TR"/>
              <a:t>Resim eklemek için simgeye tıklayın</a:t>
            </a:r>
            <a:endParaRPr lang="en-US" dirty="0"/>
          </a:p>
        </p:txBody>
      </p:sp>
      <p:sp>
        <p:nvSpPr>
          <p:cNvPr id="9" name="Rectangle 8"/>
          <p:cNvSpPr/>
          <p:nvPr/>
        </p:nvSpPr>
        <p:spPr>
          <a:xfrm>
            <a:off x="6411357" y="386861"/>
            <a:ext cx="36576" cy="4443984"/>
          </a:xfrm>
          <a:prstGeom prst="rect">
            <a:avLst/>
          </a:prstGeom>
          <a:solidFill>
            <a:srgbClr val="FFFFFF"/>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27432" algn="l"/>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2">
                  <a:shade val="48000"/>
                  <a:satMod val="150000"/>
                </a:schemeClr>
              </a:gs>
              <a:gs pos="55000">
                <a:schemeClr val="bg2">
                  <a:shade val="20000"/>
                  <a:satMod val="100000"/>
                </a:schemeClr>
              </a:gs>
              <a:gs pos="100000">
                <a:schemeClr val="bg2">
                  <a:shade val="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3" name="Title Placeholder 12"/>
          <p:cNvSpPr>
            <a:spLocks noGrp="1"/>
          </p:cNvSpPr>
          <p:nvPr>
            <p:ph type="title"/>
          </p:nvPr>
        </p:nvSpPr>
        <p:spPr>
          <a:xfrm>
            <a:off x="502920" y="4992624"/>
            <a:ext cx="8183880" cy="1051560"/>
          </a:xfrm>
          <a:prstGeom prst="rect">
            <a:avLst/>
          </a:prstGeom>
        </p:spPr>
        <p:txBody>
          <a:bodyPr vert="horz" anchor="b">
            <a:normAutofit/>
          </a:bodyPr>
          <a:lstStyle/>
          <a:p>
            <a:r>
              <a:rPr lang="tr-TR"/>
              <a:t>Asıl başlık stilini düzenlemek için tıklayın</a:t>
            </a:r>
            <a:endParaRPr lang="en-US" dirty="0"/>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a:defRPr sz="1000">
                <a:solidFill>
                  <a:schemeClr val="bg2">
                    <a:shade val="50000"/>
                  </a:schemeClr>
                </a:solidFill>
              </a:defRPr>
            </a:lvl1pPr>
          </a:lstStyle>
          <a:p>
            <a:pPr algn="r"/>
            <a:fld id="{1BC102A9-C1B1-4354-89E4-F43472216A4F}" type="datetime1">
              <a:rPr lang="en-US" smtClean="0"/>
              <a:pPr algn="r"/>
              <a:t>3/9/2025</a:t>
            </a:fld>
            <a:endParaRPr lang="en-US" sz="1000" dirty="0">
              <a:solidFill>
                <a:schemeClr val="bg2">
                  <a:shade val="50000"/>
                </a:schemeClr>
              </a:solidFill>
            </a:endParaRPr>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a:defRPr sz="1000">
                <a:solidFill>
                  <a:schemeClr val="bg2">
                    <a:shade val="50000"/>
                  </a:schemeClr>
                </a:solidFill>
              </a:defRPr>
            </a:lvl1pPr>
          </a:lstStyle>
          <a:p>
            <a:pPr algn="l"/>
            <a:endParaRPr lang="en-US" sz="1000" dirty="0">
              <a:solidFill>
                <a:schemeClr val="bg2">
                  <a:shade val="50000"/>
                </a:schemeClr>
              </a:solidFill>
            </a:endParaRPr>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a:defRPr sz="1000">
                <a:solidFill>
                  <a:schemeClr val="bg2">
                    <a:shade val="50000"/>
                  </a:schemeClr>
                </a:solidFill>
              </a:defRPr>
            </a:lvl1pPr>
          </a:lstStyle>
          <a:p>
            <a:fld id="{E7F13AF2-DCC4-4842-96BC-1B9869901C37}" type="slidenum">
              <a:rPr lang="en-US" sz="1000" smtClean="0">
                <a:solidFill>
                  <a:schemeClr val="bg2">
                    <a:shade val="50000"/>
                  </a:schemeClr>
                </a:solidFill>
              </a:rPr>
              <a:pPr/>
              <a:t>‹#›</a:t>
            </a:fld>
            <a:endParaRPr lang="en-US" sz="1000">
              <a:solidFill>
                <a:schemeClr val="bg2">
                  <a:shade val="5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3600" b="1" kern="1200">
          <a:solidFill>
            <a:schemeClr val="accent1">
              <a:tint val="88000"/>
              <a:satMod val="150000"/>
            </a:schemeClr>
          </a:solidFill>
          <a:effectLst>
            <a:outerShdw blurRad="12700" dist="12700" dir="5400000" algn="tl" rotWithShape="0">
              <a:srgbClr val="000000">
                <a:alpha val="40000"/>
              </a:srgbClr>
            </a:outerShdw>
          </a:effectLst>
          <a:latin typeface="+mj-lt"/>
          <a:ea typeface="+mj-ea"/>
          <a:cs typeface="+mj-cs"/>
        </a:defRPr>
      </a:lvl1pPr>
    </p:titleStyle>
    <p:bodyStyle>
      <a:lvl1pPr marL="265176" indent="-265176" algn="l" rtl="0" eaLnBrk="1" latinLnBrk="0" hangingPunct="1">
        <a:spcBef>
          <a:spcPts val="250"/>
        </a:spcBef>
        <a:buClr>
          <a:schemeClr val="accent1"/>
        </a:buClr>
        <a:buSzPct val="80000"/>
        <a:buFont typeface="Wingdings 2"/>
        <a:buChar char=""/>
        <a:defRPr sz="2800" kern="1200">
          <a:solidFill>
            <a:srgbClr val="FFFFFF"/>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sz="2400" kern="1200">
          <a:solidFill>
            <a:srgbClr val="FFFFFF"/>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sz="2200" kern="1200">
          <a:solidFill>
            <a:srgbClr val="FFFFFF"/>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sz="1900" kern="1200">
          <a:solidFill>
            <a:srgbClr val="FFFFFF"/>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sz="1800" kern="1200">
          <a:solidFill>
            <a:srgbClr val="FFFFFF"/>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722376" y="1124744"/>
            <a:ext cx="7772400" cy="2160240"/>
          </a:xfrm>
        </p:spPr>
        <p:txBody>
          <a:bodyPr>
            <a:noAutofit/>
          </a:bodyPr>
          <a:lstStyle/>
          <a:p>
            <a:r>
              <a:rPr lang="tr-TR" sz="4800" dirty="0"/>
              <a:t>Diğer </a:t>
            </a:r>
            <a:r>
              <a:rPr lang="tr-TR" sz="4800" dirty="0" err="1"/>
              <a:t>Rızai</a:t>
            </a:r>
            <a:r>
              <a:rPr lang="tr-TR" sz="4800" dirty="0"/>
              <a:t> Sözleşmeler</a:t>
            </a:r>
          </a:p>
        </p:txBody>
      </p:sp>
      <p:sp>
        <p:nvSpPr>
          <p:cNvPr id="3" name="Rectangle 2"/>
          <p:cNvSpPr>
            <a:spLocks noGrp="1"/>
          </p:cNvSpPr>
          <p:nvPr>
            <p:ph type="subTitle" idx="1"/>
          </p:nvPr>
        </p:nvSpPr>
        <p:spPr>
          <a:xfrm>
            <a:off x="722376" y="3685032"/>
            <a:ext cx="7954080" cy="1472160"/>
          </a:xfrm>
        </p:spPr>
        <p:txBody>
          <a:bodyPr>
            <a:normAutofit fontScale="92500" lnSpcReduction="10000"/>
          </a:bodyPr>
          <a:lstStyle/>
          <a:p>
            <a:r>
              <a:rPr lang="tr-TR" sz="3600" dirty="0" err="1"/>
              <a:t>Locatio</a:t>
            </a:r>
            <a:r>
              <a:rPr lang="tr-TR" sz="3600" dirty="0"/>
              <a:t> </a:t>
            </a:r>
            <a:r>
              <a:rPr lang="tr-TR" sz="3600" dirty="0" err="1"/>
              <a:t>Conductio</a:t>
            </a:r>
            <a:r>
              <a:rPr lang="tr-TR" sz="3600" dirty="0"/>
              <a:t> Grubu</a:t>
            </a:r>
          </a:p>
          <a:p>
            <a:r>
              <a:rPr lang="tr-TR" sz="3600" dirty="0"/>
              <a:t>Şirket Sözleşmesi</a:t>
            </a:r>
          </a:p>
          <a:p>
            <a:r>
              <a:rPr lang="tr-TR" sz="3600" dirty="0"/>
              <a:t>Vekalet Sözleşmesi</a:t>
            </a:r>
          </a:p>
          <a:p>
            <a:endParaRPr lang="tr-TR" sz="3600" dirty="0"/>
          </a:p>
        </p:txBody>
      </p:sp>
    </p:spTree>
    <p:extLst>
      <p:ext uri="{BB962C8B-B14F-4D97-AF65-F5344CB8AC3E}">
        <p14:creationId xmlns:p14="http://schemas.microsoft.com/office/powerpoint/2010/main" val="673186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517232"/>
            <a:ext cx="8352928" cy="576064"/>
          </a:xfrm>
          <a:solidFill>
            <a:schemeClr val="tx1">
              <a:lumMod val="65000"/>
              <a:lumOff val="35000"/>
            </a:schemeClr>
          </a:solidFill>
        </p:spPr>
        <p:txBody>
          <a:bodyPr>
            <a:noAutofit/>
          </a:bodyPr>
          <a:lstStyle/>
          <a:p>
            <a:r>
              <a:rPr lang="tr-TR" sz="2800" dirty="0">
                <a:solidFill>
                  <a:schemeClr val="accent1">
                    <a:lumMod val="20000"/>
                    <a:lumOff val="80000"/>
                  </a:schemeClr>
                </a:solidFill>
              </a:rPr>
              <a:t>Hasılat Kirasında Hasara İlişkin Metin</a:t>
            </a:r>
          </a:p>
        </p:txBody>
      </p:sp>
      <p:sp>
        <p:nvSpPr>
          <p:cNvPr id="3" name="Content Placeholder 2"/>
          <p:cNvSpPr>
            <a:spLocks noGrp="1"/>
          </p:cNvSpPr>
          <p:nvPr>
            <p:ph idx="1"/>
          </p:nvPr>
        </p:nvSpPr>
        <p:spPr>
          <a:xfrm>
            <a:off x="395536" y="510257"/>
            <a:ext cx="8352928" cy="4987007"/>
          </a:xfrm>
          <a:solidFill>
            <a:schemeClr val="tx2">
              <a:lumMod val="10000"/>
              <a:lumOff val="90000"/>
            </a:schemeClr>
          </a:solidFill>
        </p:spPr>
        <p:txBody>
          <a:bodyPr>
            <a:normAutofit/>
          </a:bodyPr>
          <a:lstStyle/>
          <a:p>
            <a:pPr marL="0" indent="0" algn="just">
              <a:buNone/>
            </a:pPr>
            <a:r>
              <a:rPr lang="tr-TR" sz="1800" b="1" dirty="0" err="1">
                <a:solidFill>
                  <a:schemeClr val="tx2"/>
                </a:solidFill>
                <a:effectLst/>
                <a:ea typeface="Times New Roman" panose="02020603050405020304" pitchFamily="18" charset="0"/>
                <a:cs typeface="Times New Roman" panose="02020603050405020304" pitchFamily="18" charset="0"/>
              </a:rPr>
              <a:t>Digesta</a:t>
            </a:r>
            <a:r>
              <a:rPr lang="tr-TR" sz="1800" b="1" dirty="0">
                <a:solidFill>
                  <a:schemeClr val="tx2"/>
                </a:solidFill>
                <a:effectLst/>
                <a:ea typeface="Times New Roman" panose="02020603050405020304" pitchFamily="18" charset="0"/>
                <a:cs typeface="Times New Roman" panose="02020603050405020304" pitchFamily="18" charset="0"/>
              </a:rPr>
              <a:t> 19.2.15.2 (</a:t>
            </a:r>
            <a:r>
              <a:rPr lang="tr-TR" sz="1800" b="1" dirty="0" err="1">
                <a:solidFill>
                  <a:schemeClr val="tx2"/>
                </a:solidFill>
                <a:effectLst/>
                <a:ea typeface="Times New Roman" panose="02020603050405020304" pitchFamily="18" charset="0"/>
                <a:cs typeface="Times New Roman" panose="02020603050405020304" pitchFamily="18" charset="0"/>
              </a:rPr>
              <a:t>Ulpianus</a:t>
            </a:r>
            <a:r>
              <a:rPr lang="tr-TR" sz="1800" b="1" dirty="0">
                <a:solidFill>
                  <a:schemeClr val="tx2"/>
                </a:solidFill>
                <a:effectLst/>
                <a:ea typeface="Times New Roman" panose="02020603050405020304" pitchFamily="18" charset="0"/>
                <a:cs typeface="Times New Roman" panose="02020603050405020304" pitchFamily="18" charset="0"/>
              </a:rPr>
              <a:t>):</a:t>
            </a:r>
            <a:r>
              <a:rPr lang="tr-TR" sz="1800" dirty="0">
                <a:solidFill>
                  <a:schemeClr val="tx2"/>
                </a:solidFill>
                <a:effectLst/>
                <a:ea typeface="Times New Roman" panose="02020603050405020304" pitchFamily="18" charset="0"/>
                <a:cs typeface="Times New Roman" panose="02020603050405020304" pitchFamily="18" charset="0"/>
              </a:rPr>
              <a:t> </a:t>
            </a:r>
            <a:r>
              <a:rPr lang="tr-TR" sz="1800" dirty="0">
                <a:solidFill>
                  <a:schemeClr val="accent2"/>
                </a:solidFill>
                <a:effectLst/>
                <a:ea typeface="Times New Roman" panose="02020603050405020304" pitchFamily="18" charset="0"/>
                <a:cs typeface="Times New Roman" panose="02020603050405020304" pitchFamily="18" charset="0"/>
              </a:rPr>
              <a:t>“Kiralayanın, kötüleştirici, yok edici hava gücünün neden olduğu zarar için hasılat kiracısına karşı yükümlü olup olmayacağını görmemiz gerekir. </a:t>
            </a:r>
            <a:r>
              <a:rPr lang="tr-TR" sz="1800" dirty="0" err="1">
                <a:solidFill>
                  <a:schemeClr val="accent2"/>
                </a:solidFill>
                <a:effectLst/>
                <a:ea typeface="Times New Roman" panose="02020603050405020304" pitchFamily="18" charset="0"/>
                <a:cs typeface="Times New Roman" panose="02020603050405020304" pitchFamily="18" charset="0"/>
              </a:rPr>
              <a:t>Servius</a:t>
            </a:r>
            <a:r>
              <a:rPr lang="tr-TR" sz="1800" dirty="0">
                <a:solidFill>
                  <a:schemeClr val="accent2"/>
                </a:solidFill>
                <a:effectLst/>
                <a:ea typeface="Times New Roman" panose="02020603050405020304" pitchFamily="18" charset="0"/>
                <a:cs typeface="Times New Roman" panose="02020603050405020304" pitchFamily="18" charset="0"/>
              </a:rPr>
              <a:t> </a:t>
            </a:r>
            <a:r>
              <a:rPr lang="tr-TR" sz="1800" dirty="0" err="1">
                <a:solidFill>
                  <a:schemeClr val="accent2"/>
                </a:solidFill>
                <a:effectLst/>
                <a:ea typeface="Times New Roman" panose="02020603050405020304" pitchFamily="18" charset="0"/>
                <a:cs typeface="Times New Roman" panose="02020603050405020304" pitchFamily="18" charset="0"/>
              </a:rPr>
              <a:t>Sulpicius</a:t>
            </a:r>
            <a:r>
              <a:rPr lang="tr-TR" sz="1800" dirty="0">
                <a:solidFill>
                  <a:schemeClr val="accent2"/>
                </a:solidFill>
                <a:effectLst/>
                <a:ea typeface="Times New Roman" panose="02020603050405020304" pitchFamily="18" charset="0"/>
                <a:cs typeface="Times New Roman" panose="02020603050405020304" pitchFamily="18" charset="0"/>
              </a:rPr>
              <a:t>, karşı konulmayan her güç için, örneğin sel, kuş veya çekirge saldırısı veya benzer olaylar ya da arazinin düşman saldırısına uğraması gibi, malikin hasılat kiracısına karşı sorumlu olduğunu söyler. Eğer eksiklik/kusur/ayıp malın kendisinden kaynaklı ise, örneğin, şarap ekşimiş veya fideler böceklenmiş ya da yabani otlar dalamışsa bu durumda zarar hasılat kiracısına aittir. Depremin tüm ürünü içine alması (yutması) durumunda da zararı hasılat kiracısı taşımaz. Çünkü, o, toprak için ödemeye zorunlu olduğu hasılat kirasını, tohumluk tahılın yok olması durumunda ödemekle yükümlü değildir. Yangın nedeniyle zeytin ağaçlarındaki ürünün telef olması ya da kuraklık (alışılmışın dışında/olağanın dışında güneş ısısı) nedeniyle ürünün mahvolması durumunda zarar malike isabet eder. Buna karşın, eğer alışılmışın dışında bir olay söz konusu değilse, zararı hasılat kiracısı taşır…” </a:t>
            </a:r>
          </a:p>
          <a:p>
            <a:pPr marL="360000" lvl="1" indent="0" algn="just">
              <a:spcBef>
                <a:spcPts val="300"/>
              </a:spcBef>
              <a:spcAft>
                <a:spcPts val="300"/>
              </a:spcAft>
              <a:buNone/>
            </a:pPr>
            <a:endParaRPr lang="tr-TR" sz="1900" dirty="0">
              <a:solidFill>
                <a:schemeClr val="accent2"/>
              </a:solidFill>
              <a:latin typeface="+mj-lt"/>
              <a:cs typeface="Times New Roman" panose="02020603050405020304" pitchFamily="18" charset="0"/>
            </a:endParaRPr>
          </a:p>
          <a:p>
            <a:pPr marL="360000" lvl="1" indent="0" algn="just">
              <a:spcBef>
                <a:spcPts val="0"/>
              </a:spcBef>
              <a:buNone/>
            </a:pPr>
            <a:endParaRPr lang="tr-TR" sz="1800" dirty="0">
              <a:solidFill>
                <a:schemeClr val="accent2"/>
              </a:solidFill>
              <a:latin typeface="+mj-lt"/>
              <a:cs typeface="Times New Roman" panose="02020603050405020304" pitchFamily="18" charset="0"/>
            </a:endParaRPr>
          </a:p>
        </p:txBody>
      </p:sp>
    </p:spTree>
    <p:extLst>
      <p:ext uri="{BB962C8B-B14F-4D97-AF65-F5344CB8AC3E}">
        <p14:creationId xmlns:p14="http://schemas.microsoft.com/office/powerpoint/2010/main" val="513537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D3F3E-37B2-2F60-9034-2952EBB744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AA5289-1AEB-9297-29C6-E1BB451002E3}"/>
              </a:ext>
            </a:extLst>
          </p:cNvPr>
          <p:cNvSpPr>
            <a:spLocks noGrp="1"/>
          </p:cNvSpPr>
          <p:nvPr>
            <p:ph type="title"/>
          </p:nvPr>
        </p:nvSpPr>
        <p:spPr>
          <a:xfrm>
            <a:off x="395536" y="5445224"/>
            <a:ext cx="8352928" cy="648071"/>
          </a:xfrm>
          <a:solidFill>
            <a:schemeClr val="accent6">
              <a:lumMod val="40000"/>
              <a:lumOff val="60000"/>
            </a:schemeClr>
          </a:solidFill>
        </p:spPr>
        <p:txBody>
          <a:bodyPr>
            <a:noAutofit/>
          </a:bodyPr>
          <a:lstStyle/>
          <a:p>
            <a:pPr marL="0" indent="0">
              <a:spcBef>
                <a:spcPts val="0"/>
              </a:spcBef>
              <a:buNone/>
            </a:pPr>
            <a:r>
              <a:rPr lang="tr-TR" sz="2800" b="1" dirty="0">
                <a:solidFill>
                  <a:schemeClr val="accent3"/>
                </a:solidFill>
                <a:effectLst/>
                <a:ea typeface="Times New Roman" panose="02020603050405020304" pitchFamily="18" charset="0"/>
              </a:rPr>
              <a:t>Kira sözleşmesinde </a:t>
            </a:r>
            <a:r>
              <a:rPr lang="tr-TR" sz="2800" b="1" dirty="0" err="1">
                <a:solidFill>
                  <a:schemeClr val="accent3"/>
                </a:solidFill>
                <a:effectLst/>
                <a:ea typeface="Times New Roman" panose="02020603050405020304" pitchFamily="18" charset="0"/>
              </a:rPr>
              <a:t>remissio</a:t>
            </a:r>
            <a:r>
              <a:rPr lang="tr-TR" sz="2800" b="1" dirty="0">
                <a:solidFill>
                  <a:schemeClr val="accent3"/>
                </a:solidFill>
                <a:effectLst/>
                <a:ea typeface="Times New Roman" panose="02020603050405020304" pitchFamily="18" charset="0"/>
              </a:rPr>
              <a:t> </a:t>
            </a:r>
            <a:r>
              <a:rPr lang="tr-TR" sz="2800" b="1" dirty="0" err="1">
                <a:solidFill>
                  <a:schemeClr val="accent3"/>
                </a:solidFill>
                <a:effectLst/>
                <a:ea typeface="Times New Roman" panose="02020603050405020304" pitchFamily="18" charset="0"/>
              </a:rPr>
              <a:t>mercedis</a:t>
            </a:r>
            <a:endParaRPr lang="tr-TR" sz="2800" b="1" dirty="0">
              <a:solidFill>
                <a:schemeClr val="accent3"/>
              </a:solidFill>
              <a:effectLst/>
              <a:ea typeface="Times New Roman" panose="02020603050405020304" pitchFamily="18" charset="0"/>
            </a:endParaRPr>
          </a:p>
        </p:txBody>
      </p:sp>
      <p:sp>
        <p:nvSpPr>
          <p:cNvPr id="3" name="Content Placeholder 2">
            <a:extLst>
              <a:ext uri="{FF2B5EF4-FFF2-40B4-BE49-F238E27FC236}">
                <a16:creationId xmlns:a16="http://schemas.microsoft.com/office/drawing/2014/main" id="{539F75D6-60C2-3BBD-C486-A21F7D61DD46}"/>
              </a:ext>
            </a:extLst>
          </p:cNvPr>
          <p:cNvSpPr>
            <a:spLocks noGrp="1"/>
          </p:cNvSpPr>
          <p:nvPr>
            <p:ph idx="1"/>
          </p:nvPr>
        </p:nvSpPr>
        <p:spPr>
          <a:xfrm>
            <a:off x="395536" y="404665"/>
            <a:ext cx="8352928" cy="5040560"/>
          </a:xfrm>
          <a:solidFill>
            <a:schemeClr val="tx2">
              <a:lumMod val="10000"/>
              <a:lumOff val="90000"/>
            </a:schemeClr>
          </a:solidFill>
        </p:spPr>
        <p:txBody>
          <a:bodyPr>
            <a:normAutofit/>
          </a:bodyPr>
          <a:lstStyle/>
          <a:p>
            <a:pPr algn="just">
              <a:lnSpc>
                <a:spcPct val="110000"/>
              </a:lnSpc>
              <a:spcBef>
                <a:spcPts val="300"/>
              </a:spcBef>
              <a:spcAft>
                <a:spcPts val="300"/>
              </a:spcAft>
            </a:pPr>
            <a:r>
              <a:rPr lang="tr-TR" sz="2900" b="1" dirty="0" err="1">
                <a:solidFill>
                  <a:schemeClr val="accent3"/>
                </a:solidFill>
              </a:rPr>
              <a:t>Remissio</a:t>
            </a:r>
            <a:r>
              <a:rPr lang="tr-TR" sz="2900" b="1" dirty="0">
                <a:solidFill>
                  <a:schemeClr val="accent3"/>
                </a:solidFill>
              </a:rPr>
              <a:t> </a:t>
            </a:r>
            <a:r>
              <a:rPr lang="tr-TR" sz="2900" b="1" dirty="0" err="1">
                <a:solidFill>
                  <a:schemeClr val="accent3"/>
                </a:solidFill>
              </a:rPr>
              <a:t>mercedis</a:t>
            </a:r>
            <a:endParaRPr lang="tr-TR" sz="2400" dirty="0">
              <a:solidFill>
                <a:schemeClr val="tx2"/>
              </a:solidFill>
              <a:ea typeface="Times New Roman" panose="02020603050405020304" pitchFamily="18" charset="0"/>
            </a:endParaRPr>
          </a:p>
          <a:p>
            <a:pPr marL="720000" algn="just">
              <a:spcBef>
                <a:spcPts val="600"/>
              </a:spcBef>
              <a:spcAft>
                <a:spcPts val="600"/>
              </a:spcAft>
              <a:buFont typeface="Wingdings" panose="05000000000000000000" pitchFamily="2" charset="2"/>
              <a:buChar char="v"/>
            </a:pPr>
            <a:r>
              <a:rPr lang="tr-TR" sz="2400" dirty="0">
                <a:solidFill>
                  <a:schemeClr val="accent2"/>
                </a:solidFill>
              </a:rPr>
              <a:t>İmparatorluk Dönemi’nde hasılat kiracısına tanınan olanak</a:t>
            </a:r>
          </a:p>
          <a:p>
            <a:pPr marL="720000" algn="just">
              <a:spcBef>
                <a:spcPts val="600"/>
              </a:spcBef>
              <a:spcAft>
                <a:spcPts val="600"/>
              </a:spcAft>
              <a:buFont typeface="Wingdings" panose="05000000000000000000" pitchFamily="2" charset="2"/>
              <a:buChar char="v"/>
            </a:pPr>
            <a:r>
              <a:rPr lang="tr-TR" sz="2400" dirty="0">
                <a:solidFill>
                  <a:schemeClr val="accent2"/>
                </a:solidFill>
              </a:rPr>
              <a:t>Kötü hava koşulları ya da mücbir neden sayılmayan olaylar nedeniyle ürün elde edememenin gerçekleşmiş olması</a:t>
            </a:r>
          </a:p>
          <a:p>
            <a:pPr marL="720000" algn="just">
              <a:spcBef>
                <a:spcPts val="600"/>
              </a:spcBef>
              <a:spcAft>
                <a:spcPts val="600"/>
              </a:spcAft>
              <a:buFont typeface="Wingdings" panose="05000000000000000000" pitchFamily="2" charset="2"/>
              <a:buChar char="v"/>
            </a:pPr>
            <a:r>
              <a:rPr lang="tr-TR" sz="2400" dirty="0">
                <a:solidFill>
                  <a:schemeClr val="accent2"/>
                </a:solidFill>
              </a:rPr>
              <a:t>Çok büyük ölçekli bir ürün kaybı söz konusu olmalı </a:t>
            </a:r>
          </a:p>
          <a:p>
            <a:pPr marL="720000" algn="just">
              <a:spcBef>
                <a:spcPts val="600"/>
              </a:spcBef>
              <a:spcAft>
                <a:spcPts val="600"/>
              </a:spcAft>
              <a:buFont typeface="Wingdings" panose="05000000000000000000" pitchFamily="2" charset="2"/>
              <a:buChar char="v"/>
            </a:pPr>
            <a:r>
              <a:rPr lang="tr-TR" sz="2400" dirty="0">
                <a:solidFill>
                  <a:schemeClr val="accent2"/>
                </a:solidFill>
              </a:rPr>
              <a:t>Kiracı bir sonraki yılın ürünüyle ödenmek üzere o yılın kira bedelinin indirilmesini talep etme hakkına sahip</a:t>
            </a:r>
          </a:p>
        </p:txBody>
      </p:sp>
    </p:spTree>
    <p:extLst>
      <p:ext uri="{BB962C8B-B14F-4D97-AF65-F5344CB8AC3E}">
        <p14:creationId xmlns:p14="http://schemas.microsoft.com/office/powerpoint/2010/main" val="4090748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03238" y="4992689"/>
            <a:ext cx="8183562" cy="884584"/>
          </a:xfrm>
        </p:spPr>
        <p:txBody>
          <a:bodyPr anchor="b">
            <a:normAutofit/>
          </a:bodyPr>
          <a:lstStyle/>
          <a:p>
            <a:pPr marL="0" indent="0" algn="just">
              <a:buNone/>
            </a:pPr>
            <a:r>
              <a:rPr lang="tr-TR" sz="3000" dirty="0" err="1"/>
              <a:t>Remissio</a:t>
            </a:r>
            <a:r>
              <a:rPr lang="tr-TR" sz="3000" dirty="0"/>
              <a:t> </a:t>
            </a:r>
            <a:r>
              <a:rPr lang="tr-TR" sz="3000" dirty="0" err="1"/>
              <a:t>mercedis’e</a:t>
            </a:r>
            <a:r>
              <a:rPr lang="tr-TR" sz="3000" dirty="0"/>
              <a:t> ilişkin metin</a:t>
            </a:r>
            <a:endParaRPr lang="en-US" sz="3000" dirty="0"/>
          </a:p>
        </p:txBody>
      </p:sp>
      <p:sp>
        <p:nvSpPr>
          <p:cNvPr id="9" name="Content Placeholder 2">
            <a:extLst>
              <a:ext uri="{FF2B5EF4-FFF2-40B4-BE49-F238E27FC236}">
                <a16:creationId xmlns:a16="http://schemas.microsoft.com/office/drawing/2014/main" id="{A3847579-4288-96A6-5D7D-80F51BDD6A9D}"/>
              </a:ext>
            </a:extLst>
          </p:cNvPr>
          <p:cNvSpPr>
            <a:spLocks noGrp="1"/>
          </p:cNvSpPr>
          <p:nvPr>
            <p:ph sz="half" idx="1"/>
          </p:nvPr>
        </p:nvSpPr>
        <p:spPr>
          <a:xfrm>
            <a:off x="-3579601" y="3930194"/>
            <a:ext cx="6766644" cy="86543"/>
          </a:xfrm>
        </p:spPr>
        <p:txBody>
          <a:bodyPr>
            <a:normAutofit fontScale="25000" lnSpcReduction="20000"/>
          </a:bodyPr>
          <a:lstStyle/>
          <a:p>
            <a:pPr marL="0" indent="0" algn="ctr">
              <a:buNone/>
            </a:pPr>
            <a:endParaRPr lang="tr-TR" dirty="0"/>
          </a:p>
          <a:p>
            <a:pPr marL="0" indent="0" algn="ctr">
              <a:buNone/>
            </a:pPr>
            <a:endParaRPr lang="tr-TR" dirty="0"/>
          </a:p>
          <a:p>
            <a:pPr marL="0" indent="0" algn="ctr">
              <a:buNone/>
            </a:pPr>
            <a:endParaRPr lang="tr-TR" dirty="0"/>
          </a:p>
        </p:txBody>
      </p:sp>
      <p:graphicFrame>
        <p:nvGraphicFramePr>
          <p:cNvPr id="5" name="Rectangle 2">
            <a:extLst>
              <a:ext uri="{FF2B5EF4-FFF2-40B4-BE49-F238E27FC236}">
                <a16:creationId xmlns:a16="http://schemas.microsoft.com/office/drawing/2014/main" id="{D035A33B-FA3A-95FC-6E41-46E989E8EAC2}"/>
              </a:ext>
            </a:extLst>
          </p:cNvPr>
          <p:cNvGraphicFramePr>
            <a:graphicFrameLocks noGrp="1"/>
          </p:cNvGraphicFramePr>
          <p:nvPr>
            <p:ph sz="half" idx="2"/>
            <p:extLst>
              <p:ext uri="{D42A27DB-BD31-4B8C-83A1-F6EECF244321}">
                <p14:modId xmlns:p14="http://schemas.microsoft.com/office/powerpoint/2010/main" val="2253685459"/>
              </p:ext>
            </p:extLst>
          </p:nvPr>
        </p:nvGraphicFramePr>
        <p:xfrm>
          <a:off x="4755360" y="530352"/>
          <a:ext cx="3931920" cy="4389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a:extLst>
              <a:ext uri="{FF2B5EF4-FFF2-40B4-BE49-F238E27FC236}">
                <a16:creationId xmlns:a16="http://schemas.microsoft.com/office/drawing/2014/main" id="{E83F7300-760D-18D1-9E5D-B94A9A1391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683568" y="635546"/>
            <a:ext cx="3888432" cy="4311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705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722376" y="1124744"/>
            <a:ext cx="7772400" cy="2160240"/>
          </a:xfrm>
        </p:spPr>
        <p:txBody>
          <a:bodyPr>
            <a:noAutofit/>
          </a:bodyPr>
          <a:lstStyle/>
          <a:p>
            <a:r>
              <a:rPr lang="tr-TR" sz="4800" dirty="0"/>
              <a:t>Hizmet Sözleşmesi</a:t>
            </a:r>
          </a:p>
        </p:txBody>
      </p:sp>
      <p:sp>
        <p:nvSpPr>
          <p:cNvPr id="3" name="Rectangle 2"/>
          <p:cNvSpPr>
            <a:spLocks noGrp="1"/>
          </p:cNvSpPr>
          <p:nvPr>
            <p:ph type="subTitle" idx="1"/>
          </p:nvPr>
        </p:nvSpPr>
        <p:spPr>
          <a:xfrm>
            <a:off x="722376" y="3685032"/>
            <a:ext cx="7954080" cy="896096"/>
          </a:xfrm>
        </p:spPr>
        <p:txBody>
          <a:bodyPr>
            <a:normAutofit/>
          </a:bodyPr>
          <a:lstStyle/>
          <a:p>
            <a:endParaRPr lang="tr-TR" sz="3600" dirty="0"/>
          </a:p>
        </p:txBody>
      </p:sp>
    </p:spTree>
    <p:extLst>
      <p:ext uri="{BB962C8B-B14F-4D97-AF65-F5344CB8AC3E}">
        <p14:creationId xmlns:p14="http://schemas.microsoft.com/office/powerpoint/2010/main" val="3802632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373216"/>
            <a:ext cx="8352928" cy="576064"/>
          </a:xfrm>
          <a:solidFill>
            <a:schemeClr val="tx1">
              <a:lumMod val="65000"/>
              <a:lumOff val="35000"/>
            </a:schemeClr>
          </a:solidFill>
          <a:ln>
            <a:solidFill>
              <a:schemeClr val="accent1"/>
            </a:solidFill>
          </a:ln>
        </p:spPr>
        <p:txBody>
          <a:bodyPr>
            <a:noAutofit/>
          </a:bodyPr>
          <a:lstStyle/>
          <a:p>
            <a:pPr marL="0" indent="0">
              <a:lnSpc>
                <a:spcPct val="110000"/>
              </a:lnSpc>
              <a:buNone/>
            </a:pPr>
            <a:r>
              <a:rPr lang="tr-TR" sz="2800" b="1" dirty="0">
                <a:solidFill>
                  <a:schemeClr val="accent1">
                    <a:lumMod val="20000"/>
                    <a:lumOff val="80000"/>
                  </a:schemeClr>
                </a:solidFill>
                <a:effectLst/>
                <a:ea typeface="Times New Roman" panose="02020603050405020304" pitchFamily="18" charset="0"/>
              </a:rPr>
              <a:t>Genel Bilgi</a:t>
            </a:r>
          </a:p>
        </p:txBody>
      </p:sp>
      <p:sp>
        <p:nvSpPr>
          <p:cNvPr id="3" name="Rectangle 2"/>
          <p:cNvSpPr>
            <a:spLocks noGrp="1"/>
          </p:cNvSpPr>
          <p:nvPr>
            <p:ph idx="1"/>
          </p:nvPr>
        </p:nvSpPr>
        <p:spPr>
          <a:xfrm>
            <a:off x="508636" y="548680"/>
            <a:ext cx="8239828" cy="4824536"/>
          </a:xfrm>
          <a:solidFill>
            <a:schemeClr val="bg1">
              <a:lumMod val="95000"/>
            </a:schemeClr>
          </a:solidFill>
        </p:spPr>
        <p:txBody>
          <a:bodyPr>
            <a:noAutofit/>
          </a:bodyPr>
          <a:lstStyle/>
          <a:p>
            <a:pPr algn="just">
              <a:spcBef>
                <a:spcPts val="600"/>
              </a:spcBef>
              <a:spcAft>
                <a:spcPts val="600"/>
              </a:spcAft>
            </a:pPr>
            <a:r>
              <a:rPr lang="tr-TR" sz="2400" dirty="0" err="1">
                <a:solidFill>
                  <a:schemeClr val="tx2"/>
                </a:solidFill>
              </a:rPr>
              <a:t>Rızai</a:t>
            </a:r>
            <a:r>
              <a:rPr lang="tr-TR" sz="2400" dirty="0">
                <a:solidFill>
                  <a:schemeClr val="tx2"/>
                </a:solidFill>
              </a:rPr>
              <a:t> Sözleşme</a:t>
            </a:r>
          </a:p>
          <a:p>
            <a:pPr algn="just">
              <a:spcBef>
                <a:spcPts val="600"/>
              </a:spcBef>
              <a:spcAft>
                <a:spcPts val="600"/>
              </a:spcAft>
            </a:pPr>
            <a:r>
              <a:rPr lang="tr-TR" sz="2400" dirty="0">
                <a:solidFill>
                  <a:schemeClr val="tx2"/>
                </a:solidFill>
              </a:rPr>
              <a:t>Tam iki tarafa borç yüklemekte</a:t>
            </a:r>
          </a:p>
          <a:p>
            <a:pPr algn="just">
              <a:spcBef>
                <a:spcPts val="600"/>
              </a:spcBef>
              <a:spcAft>
                <a:spcPts val="600"/>
              </a:spcAft>
            </a:pPr>
            <a:r>
              <a:rPr lang="tr-TR" sz="2400" dirty="0">
                <a:solidFill>
                  <a:schemeClr val="tx2"/>
                </a:solidFill>
              </a:rPr>
              <a:t>Roma’da en az gelişme gösteren, birincil kaynaklarda en az bilgiye rastlanan sözleşme</a:t>
            </a:r>
          </a:p>
          <a:p>
            <a:pPr algn="just">
              <a:spcBef>
                <a:spcPts val="600"/>
              </a:spcBef>
              <a:spcAft>
                <a:spcPts val="600"/>
              </a:spcAft>
            </a:pPr>
            <a:r>
              <a:rPr lang="tr-TR" sz="2400" dirty="0">
                <a:solidFill>
                  <a:schemeClr val="tx2"/>
                </a:solidFill>
              </a:rPr>
              <a:t>Özgür bir insanın hizmetini kiraya vermesi olarak değerlendirilmiş</a:t>
            </a:r>
          </a:p>
          <a:p>
            <a:pPr algn="just">
              <a:spcBef>
                <a:spcPts val="600"/>
              </a:spcBef>
              <a:spcAft>
                <a:spcPts val="600"/>
              </a:spcAft>
            </a:pPr>
            <a:r>
              <a:rPr lang="tr-TR" sz="2400" dirty="0" err="1">
                <a:solidFill>
                  <a:schemeClr val="tx2"/>
                </a:solidFill>
              </a:rPr>
              <a:t>Operae</a:t>
            </a:r>
            <a:r>
              <a:rPr lang="tr-TR" sz="2400" dirty="0">
                <a:solidFill>
                  <a:schemeClr val="tx2"/>
                </a:solidFill>
              </a:rPr>
              <a:t> </a:t>
            </a:r>
            <a:r>
              <a:rPr lang="tr-TR" sz="2400" dirty="0" err="1">
                <a:solidFill>
                  <a:schemeClr val="tx2"/>
                </a:solidFill>
              </a:rPr>
              <a:t>liberales</a:t>
            </a:r>
            <a:r>
              <a:rPr lang="tr-TR" sz="2400" dirty="0">
                <a:solidFill>
                  <a:schemeClr val="tx2"/>
                </a:solidFill>
              </a:rPr>
              <a:t> (yüksek hizmetler)</a:t>
            </a:r>
          </a:p>
          <a:p>
            <a:pPr algn="just">
              <a:spcBef>
                <a:spcPts val="600"/>
              </a:spcBef>
              <a:spcAft>
                <a:spcPts val="600"/>
              </a:spcAft>
            </a:pPr>
            <a:r>
              <a:rPr lang="tr-TR" sz="2400" dirty="0" err="1">
                <a:solidFill>
                  <a:schemeClr val="tx2"/>
                </a:solidFill>
              </a:rPr>
              <a:t>Operae</a:t>
            </a:r>
            <a:r>
              <a:rPr lang="tr-TR" sz="2400" dirty="0">
                <a:solidFill>
                  <a:schemeClr val="tx2"/>
                </a:solidFill>
              </a:rPr>
              <a:t> </a:t>
            </a:r>
            <a:r>
              <a:rPr lang="tr-TR" sz="2400" dirty="0" err="1">
                <a:solidFill>
                  <a:schemeClr val="tx2"/>
                </a:solidFill>
              </a:rPr>
              <a:t>illiberales</a:t>
            </a:r>
            <a:r>
              <a:rPr lang="tr-TR" sz="2400" dirty="0">
                <a:solidFill>
                  <a:schemeClr val="tx2"/>
                </a:solidFill>
              </a:rPr>
              <a:t> (aşağı hizmetler) ayırımı</a:t>
            </a:r>
          </a:p>
          <a:p>
            <a:pPr algn="just">
              <a:spcBef>
                <a:spcPts val="600"/>
              </a:spcBef>
              <a:spcAft>
                <a:spcPts val="600"/>
              </a:spcAft>
            </a:pPr>
            <a:r>
              <a:rPr lang="tr-TR" sz="2400" dirty="0">
                <a:solidFill>
                  <a:schemeClr val="tx2"/>
                </a:solidFill>
              </a:rPr>
              <a:t>Kölelerin varlığı: Alt düzeyde hizmetleri köleler ve azatlılar yapmakta</a:t>
            </a:r>
          </a:p>
          <a:p>
            <a:pPr marL="454824" indent="0" algn="just">
              <a:spcBef>
                <a:spcPts val="300"/>
              </a:spcBef>
              <a:spcAft>
                <a:spcPts val="300"/>
              </a:spcAft>
              <a:buNone/>
            </a:pPr>
            <a:endParaRPr lang="tr-TR" sz="1600" dirty="0">
              <a:solidFill>
                <a:schemeClr val="accent3"/>
              </a:solidFill>
            </a:endParaRPr>
          </a:p>
        </p:txBody>
      </p:sp>
    </p:spTree>
    <p:extLst>
      <p:ext uri="{BB962C8B-B14F-4D97-AF65-F5344CB8AC3E}">
        <p14:creationId xmlns:p14="http://schemas.microsoft.com/office/powerpoint/2010/main" val="1878386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373216"/>
            <a:ext cx="8352928" cy="576064"/>
          </a:xfrm>
          <a:solidFill>
            <a:schemeClr val="tx1">
              <a:lumMod val="65000"/>
              <a:lumOff val="35000"/>
            </a:schemeClr>
          </a:solidFill>
          <a:ln>
            <a:solidFill>
              <a:schemeClr val="accent1"/>
            </a:solidFill>
          </a:ln>
        </p:spPr>
        <p:txBody>
          <a:bodyPr>
            <a:noAutofit/>
          </a:bodyPr>
          <a:lstStyle/>
          <a:p>
            <a:pPr marL="0" indent="0">
              <a:lnSpc>
                <a:spcPct val="110000"/>
              </a:lnSpc>
              <a:buNone/>
            </a:pPr>
            <a:r>
              <a:rPr lang="tr-TR" sz="2800" b="1" dirty="0">
                <a:solidFill>
                  <a:schemeClr val="accent1">
                    <a:lumMod val="20000"/>
                    <a:lumOff val="80000"/>
                  </a:schemeClr>
                </a:solidFill>
                <a:effectLst/>
                <a:ea typeface="Times New Roman" panose="02020603050405020304" pitchFamily="18" charset="0"/>
              </a:rPr>
              <a:t>İşçinin Borçları</a:t>
            </a:r>
          </a:p>
        </p:txBody>
      </p:sp>
      <p:sp>
        <p:nvSpPr>
          <p:cNvPr id="3" name="Rectangle 2"/>
          <p:cNvSpPr>
            <a:spLocks noGrp="1"/>
          </p:cNvSpPr>
          <p:nvPr>
            <p:ph idx="1"/>
          </p:nvPr>
        </p:nvSpPr>
        <p:spPr>
          <a:xfrm>
            <a:off x="395536" y="548680"/>
            <a:ext cx="8352928" cy="4824536"/>
          </a:xfrm>
          <a:solidFill>
            <a:schemeClr val="bg1">
              <a:lumMod val="95000"/>
            </a:schemeClr>
          </a:solidFill>
        </p:spPr>
        <p:txBody>
          <a:bodyPr>
            <a:noAutofit/>
          </a:bodyPr>
          <a:lstStyle/>
          <a:p>
            <a:pPr algn="just">
              <a:spcBef>
                <a:spcPts val="600"/>
              </a:spcBef>
              <a:spcAft>
                <a:spcPts val="600"/>
              </a:spcAft>
            </a:pPr>
            <a:r>
              <a:rPr lang="tr-TR" dirty="0" err="1">
                <a:solidFill>
                  <a:schemeClr val="tx2"/>
                </a:solidFill>
                <a:ea typeface="Times New Roman" panose="02020603050405020304" pitchFamily="18" charset="0"/>
              </a:rPr>
              <a:t>İşgörme</a:t>
            </a:r>
            <a:r>
              <a:rPr lang="tr-TR" dirty="0">
                <a:solidFill>
                  <a:schemeClr val="tx2"/>
                </a:solidFill>
                <a:ea typeface="Times New Roman" panose="02020603050405020304" pitchFamily="18" charset="0"/>
              </a:rPr>
              <a:t> borcu altında</a:t>
            </a:r>
          </a:p>
          <a:p>
            <a:pPr algn="just">
              <a:spcBef>
                <a:spcPts val="600"/>
              </a:spcBef>
              <a:spcAft>
                <a:spcPts val="600"/>
              </a:spcAft>
            </a:pPr>
            <a:r>
              <a:rPr lang="tr-TR" dirty="0">
                <a:solidFill>
                  <a:schemeClr val="tx2"/>
                </a:solidFill>
                <a:ea typeface="Times New Roman" panose="02020603050405020304" pitchFamily="18" charset="0"/>
              </a:rPr>
              <a:t>İ</a:t>
            </a:r>
            <a:r>
              <a:rPr lang="tr-TR" dirty="0">
                <a:solidFill>
                  <a:schemeClr val="tx2"/>
                </a:solidFill>
                <a:effectLst/>
                <a:ea typeface="Times New Roman" panose="02020603050405020304" pitchFamily="18" charset="0"/>
              </a:rPr>
              <a:t>şverene bağımlılık ilişkisi  içerisinde işi yürütür, talimatlarıyla bağlı</a:t>
            </a:r>
          </a:p>
          <a:p>
            <a:pPr algn="just">
              <a:spcBef>
                <a:spcPts val="600"/>
              </a:spcBef>
              <a:spcAft>
                <a:spcPts val="600"/>
              </a:spcAft>
            </a:pPr>
            <a:r>
              <a:rPr lang="tr-TR" dirty="0">
                <a:solidFill>
                  <a:schemeClr val="tx2"/>
                </a:solidFill>
              </a:rPr>
              <a:t>Edimi bizzat yerine getirme borcu altında</a:t>
            </a:r>
          </a:p>
          <a:p>
            <a:pPr algn="just">
              <a:spcBef>
                <a:spcPts val="600"/>
              </a:spcBef>
              <a:spcAft>
                <a:spcPts val="600"/>
              </a:spcAft>
            </a:pPr>
            <a:r>
              <a:rPr lang="tr-TR" dirty="0">
                <a:solidFill>
                  <a:schemeClr val="tx2"/>
                </a:solidFill>
              </a:rPr>
              <a:t>İşçinin belirli bir sonucu üstlenme yükümlüğü bulunmamakta</a:t>
            </a:r>
          </a:p>
          <a:p>
            <a:pPr algn="just">
              <a:spcBef>
                <a:spcPts val="600"/>
              </a:spcBef>
              <a:spcAft>
                <a:spcPts val="600"/>
              </a:spcAft>
            </a:pPr>
            <a:r>
              <a:rPr lang="tr-TR" dirty="0">
                <a:solidFill>
                  <a:schemeClr val="tx2"/>
                </a:solidFill>
              </a:rPr>
              <a:t>İşçinin sorumluluğu</a:t>
            </a:r>
          </a:p>
          <a:p>
            <a:pPr marL="720000" algn="just">
              <a:spcBef>
                <a:spcPts val="600"/>
              </a:spcBef>
              <a:spcAft>
                <a:spcPts val="600"/>
              </a:spcAft>
              <a:buFont typeface="Wingdings" panose="05000000000000000000" pitchFamily="2" charset="2"/>
              <a:buChar char="v"/>
            </a:pPr>
            <a:r>
              <a:rPr lang="tr-TR" dirty="0">
                <a:solidFill>
                  <a:schemeClr val="tx2"/>
                </a:solidFill>
              </a:rPr>
              <a:t>Klasik Hukuk Dönemi’nde </a:t>
            </a:r>
            <a:r>
              <a:rPr lang="tr-TR" dirty="0" err="1">
                <a:solidFill>
                  <a:schemeClr val="tx2"/>
                </a:solidFill>
              </a:rPr>
              <a:t>custodia</a:t>
            </a:r>
            <a:endParaRPr lang="tr-TR" dirty="0">
              <a:solidFill>
                <a:schemeClr val="tx2"/>
              </a:solidFill>
            </a:endParaRPr>
          </a:p>
          <a:p>
            <a:pPr marL="720000" algn="just">
              <a:spcBef>
                <a:spcPts val="600"/>
              </a:spcBef>
              <a:spcAft>
                <a:spcPts val="600"/>
              </a:spcAft>
              <a:buFont typeface="Wingdings" panose="05000000000000000000" pitchFamily="2" charset="2"/>
              <a:buChar char="v"/>
            </a:pPr>
            <a:r>
              <a:rPr lang="tr-TR" dirty="0" err="1">
                <a:solidFill>
                  <a:schemeClr val="tx2"/>
                </a:solidFill>
              </a:rPr>
              <a:t>Iustinianus</a:t>
            </a:r>
            <a:r>
              <a:rPr lang="tr-TR" dirty="0">
                <a:solidFill>
                  <a:schemeClr val="tx2"/>
                </a:solidFill>
              </a:rPr>
              <a:t> Dönemi’nde  </a:t>
            </a:r>
            <a:r>
              <a:rPr lang="tr-TR" dirty="0" err="1">
                <a:solidFill>
                  <a:schemeClr val="tx2"/>
                </a:solidFill>
              </a:rPr>
              <a:t>diligentia</a:t>
            </a:r>
            <a:endParaRPr lang="tr-TR" dirty="0">
              <a:solidFill>
                <a:schemeClr val="tx2"/>
              </a:solidFill>
            </a:endParaRPr>
          </a:p>
          <a:p>
            <a:pPr algn="just">
              <a:lnSpc>
                <a:spcPct val="80000"/>
              </a:lnSpc>
              <a:spcBef>
                <a:spcPts val="0"/>
              </a:spcBef>
            </a:pPr>
            <a:endParaRPr lang="tr-TR" sz="3200" dirty="0">
              <a:solidFill>
                <a:schemeClr val="tx2"/>
              </a:solidFill>
            </a:endParaRPr>
          </a:p>
          <a:p>
            <a:pPr marL="0" algn="just">
              <a:spcBef>
                <a:spcPts val="0"/>
              </a:spcBef>
            </a:pPr>
            <a:endParaRPr lang="tr-TR" sz="2000" b="1" dirty="0">
              <a:solidFill>
                <a:schemeClr val="accent2"/>
              </a:solidFill>
            </a:endParaRPr>
          </a:p>
        </p:txBody>
      </p:sp>
    </p:spTree>
    <p:extLst>
      <p:ext uri="{BB962C8B-B14F-4D97-AF65-F5344CB8AC3E}">
        <p14:creationId xmlns:p14="http://schemas.microsoft.com/office/powerpoint/2010/main" val="3546646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517232"/>
            <a:ext cx="8496944" cy="576064"/>
          </a:xfrm>
          <a:solidFill>
            <a:schemeClr val="tx1">
              <a:lumMod val="65000"/>
              <a:lumOff val="35000"/>
            </a:schemeClr>
          </a:solidFill>
          <a:ln>
            <a:solidFill>
              <a:schemeClr val="accent1"/>
            </a:solidFill>
          </a:ln>
        </p:spPr>
        <p:txBody>
          <a:bodyPr>
            <a:noAutofit/>
          </a:bodyPr>
          <a:lstStyle/>
          <a:p>
            <a:pPr marL="0" indent="0">
              <a:lnSpc>
                <a:spcPct val="110000"/>
              </a:lnSpc>
              <a:buNone/>
            </a:pPr>
            <a:r>
              <a:rPr lang="tr-TR" sz="2800" b="1" dirty="0">
                <a:solidFill>
                  <a:schemeClr val="accent1">
                    <a:lumMod val="20000"/>
                    <a:lumOff val="80000"/>
                  </a:schemeClr>
                </a:solidFill>
                <a:effectLst/>
                <a:ea typeface="Times New Roman" panose="02020603050405020304" pitchFamily="18" charset="0"/>
              </a:rPr>
              <a:t>İşverenin Borçları</a:t>
            </a:r>
          </a:p>
        </p:txBody>
      </p:sp>
      <p:sp>
        <p:nvSpPr>
          <p:cNvPr id="3" name="Rectangle 2"/>
          <p:cNvSpPr>
            <a:spLocks noGrp="1"/>
          </p:cNvSpPr>
          <p:nvPr>
            <p:ph idx="1"/>
          </p:nvPr>
        </p:nvSpPr>
        <p:spPr>
          <a:xfrm>
            <a:off x="395536" y="548680"/>
            <a:ext cx="8496944" cy="4968552"/>
          </a:xfrm>
          <a:solidFill>
            <a:schemeClr val="bg1">
              <a:lumMod val="95000"/>
            </a:schemeClr>
          </a:solidFill>
        </p:spPr>
        <p:txBody>
          <a:bodyPr>
            <a:noAutofit/>
          </a:bodyPr>
          <a:lstStyle/>
          <a:p>
            <a:pPr algn="just">
              <a:spcBef>
                <a:spcPts val="600"/>
              </a:spcBef>
              <a:spcAft>
                <a:spcPts val="600"/>
              </a:spcAft>
            </a:pPr>
            <a:r>
              <a:rPr lang="tr-TR" dirty="0">
                <a:solidFill>
                  <a:schemeClr val="tx2"/>
                </a:solidFill>
              </a:rPr>
              <a:t>Ücret ödeme borcu</a:t>
            </a:r>
          </a:p>
          <a:p>
            <a:pPr algn="just">
              <a:spcBef>
                <a:spcPts val="600"/>
              </a:spcBef>
              <a:spcAft>
                <a:spcPts val="600"/>
              </a:spcAft>
            </a:pPr>
            <a:r>
              <a:rPr lang="tr-TR" dirty="0">
                <a:solidFill>
                  <a:schemeClr val="tx2"/>
                </a:solidFill>
                <a:effectLst/>
                <a:ea typeface="Times New Roman" panose="02020603050405020304" pitchFamily="18" charset="0"/>
              </a:rPr>
              <a:t>İşçinin onuruna aykırı, ahlâka aykırı, yaşamını tehlikeye sokan veya yaşının ya da bedensel gücünün üstünde bir işi üstlenmesini isteyemez</a:t>
            </a:r>
          </a:p>
          <a:p>
            <a:pPr algn="just">
              <a:spcBef>
                <a:spcPts val="600"/>
              </a:spcBef>
              <a:spcAft>
                <a:spcPts val="600"/>
              </a:spcAft>
            </a:pPr>
            <a:r>
              <a:rPr lang="tr-TR" dirty="0">
                <a:solidFill>
                  <a:schemeClr val="tx2"/>
                </a:solidFill>
              </a:rPr>
              <a:t>Gece ve bayram günlerinde çalıştıramaz</a:t>
            </a:r>
          </a:p>
          <a:p>
            <a:pPr algn="just">
              <a:spcBef>
                <a:spcPts val="600"/>
              </a:spcBef>
              <a:spcAft>
                <a:spcPts val="600"/>
              </a:spcAft>
            </a:pPr>
            <a:r>
              <a:rPr lang="tr-TR" dirty="0">
                <a:solidFill>
                  <a:schemeClr val="tx2"/>
                </a:solidFill>
              </a:rPr>
              <a:t>Çalışacağı malzemeyi ve aleti temin etmekle yükümlü</a:t>
            </a:r>
          </a:p>
          <a:p>
            <a:pPr algn="just">
              <a:spcBef>
                <a:spcPts val="600"/>
              </a:spcBef>
              <a:spcAft>
                <a:spcPts val="600"/>
              </a:spcAft>
            </a:pPr>
            <a:r>
              <a:rPr lang="tr-TR" dirty="0">
                <a:solidFill>
                  <a:schemeClr val="tx2"/>
                </a:solidFill>
              </a:rPr>
              <a:t>Kusurlu bir fiille işçiye zarar vermemek yükümlülüğü altında</a:t>
            </a:r>
          </a:p>
          <a:p>
            <a:pPr marL="0" indent="0" algn="just">
              <a:spcBef>
                <a:spcPts val="0"/>
              </a:spcBef>
              <a:buNone/>
            </a:pPr>
            <a:endParaRPr lang="tr-TR" sz="2000" b="1" dirty="0">
              <a:solidFill>
                <a:schemeClr val="accent2"/>
              </a:solidFill>
            </a:endParaRPr>
          </a:p>
        </p:txBody>
      </p:sp>
    </p:spTree>
    <p:extLst>
      <p:ext uri="{BB962C8B-B14F-4D97-AF65-F5344CB8AC3E}">
        <p14:creationId xmlns:p14="http://schemas.microsoft.com/office/powerpoint/2010/main" val="3898956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373216"/>
            <a:ext cx="8352928" cy="576064"/>
          </a:xfrm>
          <a:solidFill>
            <a:schemeClr val="tx1">
              <a:lumMod val="65000"/>
              <a:lumOff val="35000"/>
            </a:schemeClr>
          </a:solidFill>
          <a:ln>
            <a:solidFill>
              <a:schemeClr val="accent1"/>
            </a:solidFill>
          </a:ln>
        </p:spPr>
        <p:txBody>
          <a:bodyPr>
            <a:noAutofit/>
          </a:bodyPr>
          <a:lstStyle/>
          <a:p>
            <a:pPr marL="0" indent="0">
              <a:lnSpc>
                <a:spcPct val="110000"/>
              </a:lnSpc>
              <a:buNone/>
            </a:pPr>
            <a:r>
              <a:rPr lang="tr-TR" sz="2800" b="1" dirty="0">
                <a:solidFill>
                  <a:schemeClr val="accent1">
                    <a:lumMod val="20000"/>
                    <a:lumOff val="80000"/>
                  </a:schemeClr>
                </a:solidFill>
                <a:effectLst/>
                <a:ea typeface="Times New Roman" panose="02020603050405020304" pitchFamily="18" charset="0"/>
              </a:rPr>
              <a:t>Hizmet Sözleşmesinde Hasar</a:t>
            </a:r>
          </a:p>
        </p:txBody>
      </p:sp>
      <p:sp>
        <p:nvSpPr>
          <p:cNvPr id="3" name="Rectangle 2"/>
          <p:cNvSpPr>
            <a:spLocks noGrp="1"/>
          </p:cNvSpPr>
          <p:nvPr>
            <p:ph idx="1"/>
          </p:nvPr>
        </p:nvSpPr>
        <p:spPr>
          <a:xfrm>
            <a:off x="508636" y="548680"/>
            <a:ext cx="8239828" cy="4824536"/>
          </a:xfrm>
          <a:solidFill>
            <a:schemeClr val="bg1">
              <a:lumMod val="95000"/>
            </a:schemeClr>
          </a:solidFill>
        </p:spPr>
        <p:txBody>
          <a:bodyPr>
            <a:noAutofit/>
          </a:bodyPr>
          <a:lstStyle/>
          <a:p>
            <a:pPr algn="just">
              <a:lnSpc>
                <a:spcPct val="80000"/>
              </a:lnSpc>
              <a:spcBef>
                <a:spcPts val="0"/>
              </a:spcBef>
            </a:pPr>
            <a:r>
              <a:rPr lang="tr-TR" dirty="0">
                <a:solidFill>
                  <a:schemeClr val="tx2"/>
                </a:solidFill>
                <a:ea typeface="Times New Roman" panose="02020603050405020304" pitchFamily="18" charset="0"/>
              </a:rPr>
              <a:t>K</a:t>
            </a:r>
            <a:r>
              <a:rPr lang="tr-TR" dirty="0">
                <a:solidFill>
                  <a:schemeClr val="tx2"/>
                </a:solidFill>
                <a:effectLst/>
                <a:ea typeface="Times New Roman" panose="02020603050405020304" pitchFamily="18" charset="0"/>
              </a:rPr>
              <a:t>arşı edim hasarı sorununda risk alanı teorisi</a:t>
            </a:r>
          </a:p>
          <a:p>
            <a:pPr algn="just">
              <a:lnSpc>
                <a:spcPct val="80000"/>
              </a:lnSpc>
              <a:spcBef>
                <a:spcPts val="0"/>
              </a:spcBef>
            </a:pPr>
            <a:r>
              <a:rPr lang="tr-TR" dirty="0">
                <a:solidFill>
                  <a:schemeClr val="tx2"/>
                </a:solidFill>
                <a:effectLst/>
                <a:ea typeface="Times New Roman" panose="02020603050405020304" pitchFamily="18" charset="0"/>
              </a:rPr>
              <a:t>İşçinin risk alanında ortaya çıkan durumlar nedeniyle hizmet edimi yerine getirilmemişse, işçi ücreti talep etme hakkını kaybetmekte</a:t>
            </a:r>
          </a:p>
          <a:p>
            <a:pPr algn="just">
              <a:lnSpc>
                <a:spcPct val="80000"/>
              </a:lnSpc>
              <a:spcBef>
                <a:spcPts val="0"/>
              </a:spcBef>
            </a:pPr>
            <a:r>
              <a:rPr lang="tr-TR" dirty="0">
                <a:solidFill>
                  <a:schemeClr val="tx2"/>
                </a:solidFill>
                <a:ea typeface="Times New Roman" panose="02020603050405020304" pitchFamily="18" charset="0"/>
              </a:rPr>
              <a:t>İş,</a:t>
            </a:r>
            <a:r>
              <a:rPr lang="tr-TR" dirty="0">
                <a:solidFill>
                  <a:schemeClr val="tx2"/>
                </a:solidFill>
                <a:effectLst/>
                <a:ea typeface="Times New Roman" panose="02020603050405020304" pitchFamily="18" charset="0"/>
              </a:rPr>
              <a:t> işverenin risk alanı içerisinde gerçekleşen bir olaydan  ya da mücbir nedenden kaynaklıysa işveren ücreti ödemekle yükümlü</a:t>
            </a:r>
          </a:p>
          <a:p>
            <a:pPr marL="0" indent="0" algn="just">
              <a:spcBef>
                <a:spcPts val="0"/>
              </a:spcBef>
              <a:buNone/>
            </a:pPr>
            <a:endParaRPr lang="tr-TR" sz="1650" dirty="0">
              <a:solidFill>
                <a:schemeClr val="accent2"/>
              </a:solidFill>
            </a:endParaRPr>
          </a:p>
        </p:txBody>
      </p:sp>
    </p:spTree>
    <p:extLst>
      <p:ext uri="{BB962C8B-B14F-4D97-AF65-F5344CB8AC3E}">
        <p14:creationId xmlns:p14="http://schemas.microsoft.com/office/powerpoint/2010/main" val="2981573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722376" y="1124744"/>
            <a:ext cx="7772400" cy="2160240"/>
          </a:xfrm>
        </p:spPr>
        <p:txBody>
          <a:bodyPr>
            <a:noAutofit/>
          </a:bodyPr>
          <a:lstStyle/>
          <a:p>
            <a:r>
              <a:rPr lang="tr-TR" sz="4800" dirty="0"/>
              <a:t>İstisna Sözleşmesi</a:t>
            </a:r>
          </a:p>
        </p:txBody>
      </p:sp>
      <p:sp>
        <p:nvSpPr>
          <p:cNvPr id="3" name="Rectangle 2"/>
          <p:cNvSpPr>
            <a:spLocks noGrp="1"/>
          </p:cNvSpPr>
          <p:nvPr>
            <p:ph type="subTitle" idx="1"/>
          </p:nvPr>
        </p:nvSpPr>
        <p:spPr>
          <a:xfrm>
            <a:off x="722376" y="3685032"/>
            <a:ext cx="7954080" cy="896096"/>
          </a:xfrm>
        </p:spPr>
        <p:txBody>
          <a:bodyPr>
            <a:normAutofit/>
          </a:bodyPr>
          <a:lstStyle/>
          <a:p>
            <a:endParaRPr lang="tr-TR" sz="3600" dirty="0"/>
          </a:p>
        </p:txBody>
      </p:sp>
    </p:spTree>
    <p:extLst>
      <p:ext uri="{BB962C8B-B14F-4D97-AF65-F5344CB8AC3E}">
        <p14:creationId xmlns:p14="http://schemas.microsoft.com/office/powerpoint/2010/main" val="2161891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373216"/>
            <a:ext cx="8352928" cy="576064"/>
          </a:xfrm>
          <a:solidFill>
            <a:schemeClr val="accent1">
              <a:lumMod val="20000"/>
              <a:lumOff val="80000"/>
            </a:schemeClr>
          </a:solidFill>
          <a:ln>
            <a:solidFill>
              <a:schemeClr val="accent1"/>
            </a:solidFill>
          </a:ln>
        </p:spPr>
        <p:txBody>
          <a:bodyPr>
            <a:noAutofit/>
          </a:bodyPr>
          <a:lstStyle/>
          <a:p>
            <a:pPr marL="0" indent="0">
              <a:lnSpc>
                <a:spcPct val="110000"/>
              </a:lnSpc>
              <a:buNone/>
            </a:pPr>
            <a:r>
              <a:rPr lang="tr-TR" sz="2800" b="1" dirty="0">
                <a:solidFill>
                  <a:schemeClr val="tx1"/>
                </a:solidFill>
                <a:effectLst/>
                <a:ea typeface="Times New Roman" panose="02020603050405020304" pitchFamily="18" charset="0"/>
              </a:rPr>
              <a:t>Genel Bilgi</a:t>
            </a:r>
          </a:p>
        </p:txBody>
      </p:sp>
      <p:sp>
        <p:nvSpPr>
          <p:cNvPr id="3" name="Rectangle 2"/>
          <p:cNvSpPr>
            <a:spLocks noGrp="1"/>
          </p:cNvSpPr>
          <p:nvPr>
            <p:ph idx="1"/>
          </p:nvPr>
        </p:nvSpPr>
        <p:spPr>
          <a:xfrm>
            <a:off x="395536" y="332656"/>
            <a:ext cx="8352928" cy="5040560"/>
          </a:xfrm>
          <a:solidFill>
            <a:schemeClr val="accent6">
              <a:lumMod val="20000"/>
              <a:lumOff val="80000"/>
            </a:schemeClr>
          </a:solidFill>
        </p:spPr>
        <p:txBody>
          <a:bodyPr>
            <a:noAutofit/>
          </a:bodyPr>
          <a:lstStyle/>
          <a:p>
            <a:pPr algn="just">
              <a:spcBef>
                <a:spcPts val="0"/>
              </a:spcBef>
            </a:pPr>
            <a:r>
              <a:rPr lang="tr-TR" sz="2100" b="1" dirty="0">
                <a:solidFill>
                  <a:schemeClr val="accent2"/>
                </a:solidFill>
              </a:rPr>
              <a:t>Müteahhit:</a:t>
            </a:r>
            <a:r>
              <a:rPr lang="tr-TR" sz="2100" dirty="0"/>
              <a:t> </a:t>
            </a:r>
            <a:r>
              <a:rPr lang="tr-TR" sz="2100" dirty="0">
                <a:solidFill>
                  <a:schemeClr val="tx2"/>
                </a:solidFill>
              </a:rPr>
              <a:t>Eser ortaya çıkarma borcunu üstlenen taraf</a:t>
            </a:r>
          </a:p>
          <a:p>
            <a:pPr algn="just"/>
            <a:r>
              <a:rPr lang="tr-TR" sz="2100" b="1" dirty="0">
                <a:solidFill>
                  <a:schemeClr val="accent2"/>
                </a:solidFill>
              </a:rPr>
              <a:t>İş sahibi: </a:t>
            </a:r>
            <a:r>
              <a:rPr lang="tr-TR" sz="2100" dirty="0">
                <a:solidFill>
                  <a:schemeClr val="tx2"/>
                </a:solidFill>
              </a:rPr>
              <a:t>Ücret ödeme borcunu üstlenen taraf.</a:t>
            </a:r>
          </a:p>
          <a:p>
            <a:pPr algn="just"/>
            <a:r>
              <a:rPr lang="tr-TR" sz="2100" b="1" dirty="0">
                <a:solidFill>
                  <a:schemeClr val="accent2"/>
                </a:solidFill>
              </a:rPr>
              <a:t>Karakteristik özelliği: </a:t>
            </a:r>
            <a:r>
              <a:rPr lang="tr-TR" sz="2100" dirty="0">
                <a:solidFill>
                  <a:schemeClr val="tx2"/>
                </a:solidFill>
              </a:rPr>
              <a:t>Bir eser, bir sonuç ortaya çıkarma borcunun üstlenilmesi. Bunun karşılığında bir miktar paranın ödenmesi. Para dışından bir şey ödenir ya da ücretsiz yürütülürse istisna sözleşmesi vasfını kaybeder</a:t>
            </a:r>
          </a:p>
          <a:p>
            <a:pPr algn="just"/>
            <a:r>
              <a:rPr lang="tr-TR" sz="2100" b="1" dirty="0">
                <a:solidFill>
                  <a:schemeClr val="accent2"/>
                </a:solidFill>
              </a:rPr>
              <a:t>Eser: </a:t>
            </a:r>
            <a:r>
              <a:rPr lang="tr-TR" sz="2100" dirty="0">
                <a:solidFill>
                  <a:schemeClr val="tx2"/>
                </a:solidFill>
              </a:rPr>
              <a:t>Objektif olarak belirlenmesi mümkün olan, belirli bir maddî veya maddî olmayan bir sonucun meydana getirilmesi</a:t>
            </a:r>
          </a:p>
          <a:p>
            <a:pPr algn="just"/>
            <a:r>
              <a:rPr lang="tr-TR" sz="2100" b="1" dirty="0">
                <a:solidFill>
                  <a:schemeClr val="accent2"/>
                </a:solidFill>
              </a:rPr>
              <a:t>Hizmet sözleşmesinden farkı: </a:t>
            </a:r>
            <a:r>
              <a:rPr lang="tr-TR" sz="2100" dirty="0">
                <a:solidFill>
                  <a:schemeClr val="tx2"/>
                </a:solidFill>
              </a:rPr>
              <a:t>Emek, sanat, yetenek, mesleki bilgi, tecrübe katılarak bir sonuç ortaya çıkarma. Salt faaliyet değil, bu faaliyetin bir sonuca, bir esere ilişkin olması. Müteahhit ile iş sahibi arasında bağımlılık ilişkisinin olmaması</a:t>
            </a:r>
          </a:p>
        </p:txBody>
      </p:sp>
    </p:spTree>
    <p:extLst>
      <p:ext uri="{BB962C8B-B14F-4D97-AF65-F5344CB8AC3E}">
        <p14:creationId xmlns:p14="http://schemas.microsoft.com/office/powerpoint/2010/main" val="187806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229200"/>
            <a:ext cx="8291264" cy="720080"/>
          </a:xfrm>
        </p:spPr>
        <p:txBody>
          <a:bodyPr>
            <a:normAutofit/>
          </a:bodyPr>
          <a:lstStyle/>
          <a:p>
            <a:r>
              <a:rPr lang="tr-TR" sz="2400" dirty="0" err="1"/>
              <a:t>Locatio</a:t>
            </a:r>
            <a:r>
              <a:rPr lang="tr-TR" sz="2400" dirty="0"/>
              <a:t> </a:t>
            </a:r>
            <a:r>
              <a:rPr lang="tr-TR" sz="2400" dirty="0" err="1"/>
              <a:t>Conductio</a:t>
            </a:r>
            <a:r>
              <a:rPr lang="tr-TR" sz="2400" dirty="0"/>
              <a:t> Grubuna Giren Sözleşmeler</a:t>
            </a:r>
          </a:p>
        </p:txBody>
      </p:sp>
      <p:graphicFrame>
        <p:nvGraphicFramePr>
          <p:cNvPr id="5" name="İçerik Yer Tutucusu 4">
            <a:extLst>
              <a:ext uri="{FF2B5EF4-FFF2-40B4-BE49-F238E27FC236}">
                <a16:creationId xmlns:a16="http://schemas.microsoft.com/office/drawing/2014/main" id="{25A24F6F-9759-5A9F-E6E5-9908F08C117B}"/>
              </a:ext>
            </a:extLst>
          </p:cNvPr>
          <p:cNvGraphicFramePr>
            <a:graphicFrameLocks noGrp="1"/>
          </p:cNvGraphicFramePr>
          <p:nvPr>
            <p:ph idx="1"/>
            <p:extLst>
              <p:ext uri="{D42A27DB-BD31-4B8C-83A1-F6EECF244321}">
                <p14:modId xmlns:p14="http://schemas.microsoft.com/office/powerpoint/2010/main" val="1402788687"/>
              </p:ext>
            </p:extLst>
          </p:nvPr>
        </p:nvGraphicFramePr>
        <p:xfrm>
          <a:off x="581716" y="530225"/>
          <a:ext cx="8137524" cy="45549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8881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A9382-3CD7-E4B9-ABE0-FEB56581AD8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3B26837-DDBF-862A-65B6-80344F4BD1AC}"/>
              </a:ext>
            </a:extLst>
          </p:cNvPr>
          <p:cNvSpPr>
            <a:spLocks noGrp="1"/>
          </p:cNvSpPr>
          <p:nvPr>
            <p:ph type="title"/>
          </p:nvPr>
        </p:nvSpPr>
        <p:spPr>
          <a:xfrm>
            <a:off x="395536" y="4941168"/>
            <a:ext cx="8352928" cy="1224136"/>
          </a:xfrm>
          <a:solidFill>
            <a:schemeClr val="accent1">
              <a:lumMod val="20000"/>
              <a:lumOff val="80000"/>
            </a:schemeClr>
          </a:solidFill>
          <a:ln>
            <a:solidFill>
              <a:schemeClr val="accent1"/>
            </a:solidFill>
          </a:ln>
        </p:spPr>
        <p:txBody>
          <a:bodyPr>
            <a:noAutofit/>
          </a:bodyPr>
          <a:lstStyle/>
          <a:p>
            <a:pPr marL="0" indent="0">
              <a:lnSpc>
                <a:spcPct val="110000"/>
              </a:lnSpc>
              <a:buNone/>
            </a:pPr>
            <a:r>
              <a:rPr lang="tr-TR" sz="2400" dirty="0">
                <a:solidFill>
                  <a:srgbClr val="C00000"/>
                </a:solidFill>
                <a:effectLst/>
                <a:ea typeface="Times New Roman" panose="02020603050405020304" pitchFamily="18" charset="0"/>
              </a:rPr>
              <a:t>Klasik Hukuk Dönemi’nde </a:t>
            </a:r>
            <a:r>
              <a:rPr lang="tr-TR" sz="2400" b="1" dirty="0">
                <a:solidFill>
                  <a:srgbClr val="C00000"/>
                </a:solidFill>
              </a:rPr>
              <a:t>malzemenin kimin tarafından getirilmesi gerektiği tartışması</a:t>
            </a:r>
            <a:endParaRPr lang="tr-TR" sz="2400" b="1" dirty="0">
              <a:solidFill>
                <a:srgbClr val="C00000"/>
              </a:solidFill>
              <a:effectLst/>
              <a:ea typeface="Times New Roman" panose="02020603050405020304" pitchFamily="18" charset="0"/>
            </a:endParaRPr>
          </a:p>
        </p:txBody>
      </p:sp>
      <p:sp>
        <p:nvSpPr>
          <p:cNvPr id="3" name="Rectangle 2">
            <a:extLst>
              <a:ext uri="{FF2B5EF4-FFF2-40B4-BE49-F238E27FC236}">
                <a16:creationId xmlns:a16="http://schemas.microsoft.com/office/drawing/2014/main" id="{E02ACA44-4673-531F-68A1-C49A55970562}"/>
              </a:ext>
            </a:extLst>
          </p:cNvPr>
          <p:cNvSpPr>
            <a:spLocks noGrp="1"/>
          </p:cNvSpPr>
          <p:nvPr>
            <p:ph idx="1"/>
          </p:nvPr>
        </p:nvSpPr>
        <p:spPr>
          <a:xfrm>
            <a:off x="395536" y="332656"/>
            <a:ext cx="8352928" cy="4608512"/>
          </a:xfrm>
          <a:solidFill>
            <a:schemeClr val="accent6">
              <a:lumMod val="20000"/>
              <a:lumOff val="80000"/>
            </a:schemeClr>
          </a:solidFill>
        </p:spPr>
        <p:txBody>
          <a:bodyPr>
            <a:noAutofit/>
          </a:bodyPr>
          <a:lstStyle/>
          <a:p>
            <a:pPr algn="just"/>
            <a:r>
              <a:rPr lang="tr-TR" sz="1800" b="1" dirty="0" err="1">
                <a:solidFill>
                  <a:schemeClr val="accent1"/>
                </a:solidFill>
              </a:rPr>
              <a:t>Sabinianus</a:t>
            </a:r>
            <a:r>
              <a:rPr lang="tr-TR" sz="1800" b="1" dirty="0">
                <a:solidFill>
                  <a:schemeClr val="accent1"/>
                </a:solidFill>
              </a:rPr>
              <a:t> Hukuk Okulu</a:t>
            </a:r>
            <a:r>
              <a:rPr lang="tr-TR" sz="1800" dirty="0">
                <a:solidFill>
                  <a:schemeClr val="tx2"/>
                </a:solidFill>
              </a:rPr>
              <a:t>, malzemenin müteahhit tarafından verilmesi durumunda satış sözleşmesinin kurulacağı görüşünde.</a:t>
            </a:r>
          </a:p>
          <a:p>
            <a:pPr algn="just"/>
            <a:r>
              <a:rPr lang="tr-TR" sz="1800" b="1" dirty="0" err="1">
                <a:solidFill>
                  <a:schemeClr val="accent1"/>
                </a:solidFill>
              </a:rPr>
              <a:t>Proculianus</a:t>
            </a:r>
            <a:r>
              <a:rPr lang="tr-TR" sz="1800" b="1" dirty="0">
                <a:solidFill>
                  <a:schemeClr val="accent1"/>
                </a:solidFill>
              </a:rPr>
              <a:t> Hukuk Okulu</a:t>
            </a:r>
            <a:r>
              <a:rPr lang="tr-TR" sz="1800" dirty="0">
                <a:solidFill>
                  <a:schemeClr val="tx2"/>
                </a:solidFill>
              </a:rPr>
              <a:t>, malzemenin müteahhit tarafından verilmesi durumunda da istisna sözleşmesinin kurulacağı görüşünde</a:t>
            </a:r>
          </a:p>
          <a:p>
            <a:pPr algn="just"/>
            <a:r>
              <a:rPr lang="tr-TR" sz="1800" dirty="0" err="1">
                <a:solidFill>
                  <a:schemeClr val="tx2"/>
                </a:solidFill>
              </a:rPr>
              <a:t>Iustinianus</a:t>
            </a:r>
            <a:r>
              <a:rPr lang="tr-TR" sz="1800" dirty="0">
                <a:solidFill>
                  <a:schemeClr val="tx2"/>
                </a:solidFill>
              </a:rPr>
              <a:t> Dönemi’nde </a:t>
            </a:r>
            <a:r>
              <a:rPr lang="tr-TR" sz="1800" dirty="0" err="1">
                <a:solidFill>
                  <a:schemeClr val="tx2"/>
                </a:solidFill>
              </a:rPr>
              <a:t>Sabinianus</a:t>
            </a:r>
            <a:r>
              <a:rPr lang="tr-TR" sz="1800" dirty="0">
                <a:solidFill>
                  <a:schemeClr val="tx2"/>
                </a:solidFill>
              </a:rPr>
              <a:t> Hukuk Okulu’nun görüşü yasal düzenleme</a:t>
            </a:r>
          </a:p>
          <a:p>
            <a:pPr marL="0" indent="0" algn="ctr">
              <a:buNone/>
            </a:pPr>
            <a:r>
              <a:rPr lang="tr-TR" sz="1800" i="1" dirty="0" err="1">
                <a:solidFill>
                  <a:schemeClr val="accent3"/>
                </a:solidFill>
                <a:effectLst/>
                <a:ea typeface="Calibri" panose="020F0502020204030204" pitchFamily="34" charset="0"/>
              </a:rPr>
              <a:t>Digesta</a:t>
            </a:r>
            <a:r>
              <a:rPr lang="tr-TR" sz="1800" i="1" dirty="0">
                <a:solidFill>
                  <a:schemeClr val="accent3"/>
                </a:solidFill>
                <a:effectLst/>
                <a:ea typeface="Calibri" panose="020F0502020204030204" pitchFamily="34" charset="0"/>
              </a:rPr>
              <a:t> 18.1.20 (</a:t>
            </a:r>
            <a:r>
              <a:rPr lang="tr-TR" sz="1800" i="1" dirty="0" err="1">
                <a:solidFill>
                  <a:schemeClr val="accent3"/>
                </a:solidFill>
                <a:effectLst/>
                <a:ea typeface="Calibri" panose="020F0502020204030204" pitchFamily="34" charset="0"/>
              </a:rPr>
              <a:t>Pomponius</a:t>
            </a:r>
            <a:r>
              <a:rPr lang="tr-TR" sz="1800" i="1" dirty="0">
                <a:solidFill>
                  <a:schemeClr val="accent3"/>
                </a:solidFill>
                <a:effectLst/>
                <a:ea typeface="Calibri" panose="020F0502020204030204" pitchFamily="34" charset="0"/>
              </a:rPr>
              <a:t>): “</a:t>
            </a:r>
            <a:r>
              <a:rPr lang="tr-TR" sz="1800" i="1" dirty="0" err="1">
                <a:solidFill>
                  <a:schemeClr val="accent3"/>
                </a:solidFill>
                <a:effectLst/>
                <a:ea typeface="Calibri" panose="020F0502020204030204" pitchFamily="34" charset="0"/>
              </a:rPr>
              <a:t>Sabinus'un</a:t>
            </a:r>
            <a:r>
              <a:rPr lang="tr-TR" sz="1800" i="1" dirty="0">
                <a:solidFill>
                  <a:schemeClr val="accent3"/>
                </a:solidFill>
                <a:effectLst/>
                <a:ea typeface="Calibri" panose="020F0502020204030204" pitchFamily="34" charset="0"/>
              </a:rPr>
              <a:t> görüşüne göre, bizim için bir şey yapılmasını istersek, örneğin bir heykel, bir vazo ya da bir giysi, karşılığında paradan başka bir şey vermeyeceğimizi kabul ederek; bunun gerçek bir satış olduğu ve eğer malzeme, kendisi için eşya yapılacak olan tarafça sağlanmamışsa, bunun bir istisna olarak kabul edilemeyeceği kabul edilir. Üzerine bir ev inşa edeceğiniz zemini sağladığımda durum farklıdır; çünkü bu durumda yapının özünü oluşturan şey benim tarafımdan sağlanır.”</a:t>
            </a:r>
            <a:endParaRPr lang="tr-TR" sz="1800" dirty="0">
              <a:solidFill>
                <a:schemeClr val="accent3"/>
              </a:solidFill>
              <a:effectLst/>
              <a:ea typeface="Times New Roman" panose="02020603050405020304" pitchFamily="18" charset="0"/>
            </a:endParaRPr>
          </a:p>
          <a:p>
            <a:pPr marL="0" indent="0" algn="just">
              <a:buNone/>
            </a:pPr>
            <a:endParaRPr lang="tr-TR" sz="1600" dirty="0">
              <a:solidFill>
                <a:schemeClr val="tx2"/>
              </a:solidFill>
            </a:endParaRPr>
          </a:p>
        </p:txBody>
      </p:sp>
    </p:spTree>
    <p:extLst>
      <p:ext uri="{BB962C8B-B14F-4D97-AF65-F5344CB8AC3E}">
        <p14:creationId xmlns:p14="http://schemas.microsoft.com/office/powerpoint/2010/main" val="4041868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63272" y="5366960"/>
            <a:ext cx="8640960" cy="726336"/>
          </a:xfrm>
          <a:solidFill>
            <a:schemeClr val="accent1">
              <a:lumMod val="20000"/>
              <a:lumOff val="80000"/>
            </a:schemeClr>
          </a:solidFill>
          <a:ln>
            <a:solidFill>
              <a:schemeClr val="accent1"/>
            </a:solidFill>
          </a:ln>
        </p:spPr>
        <p:txBody>
          <a:bodyPr>
            <a:noAutofit/>
          </a:bodyPr>
          <a:lstStyle/>
          <a:p>
            <a:pPr indent="0">
              <a:lnSpc>
                <a:spcPct val="120000"/>
              </a:lnSpc>
              <a:spcBef>
                <a:spcPts val="0"/>
              </a:spcBef>
              <a:buNone/>
            </a:pPr>
            <a:r>
              <a:rPr lang="tr-TR" sz="2800" b="1" dirty="0">
                <a:solidFill>
                  <a:schemeClr val="tx2"/>
                </a:solidFill>
              </a:rPr>
              <a:t>Tarafların Sorumluluğu</a:t>
            </a:r>
          </a:p>
        </p:txBody>
      </p:sp>
      <p:sp>
        <p:nvSpPr>
          <p:cNvPr id="3" name="Rectangle 2"/>
          <p:cNvSpPr>
            <a:spLocks noGrp="1"/>
          </p:cNvSpPr>
          <p:nvPr>
            <p:ph idx="1"/>
          </p:nvPr>
        </p:nvSpPr>
        <p:spPr>
          <a:xfrm>
            <a:off x="251520" y="188640"/>
            <a:ext cx="8640960" cy="5178320"/>
          </a:xfrm>
          <a:solidFill>
            <a:schemeClr val="accent6">
              <a:lumMod val="20000"/>
              <a:lumOff val="80000"/>
            </a:schemeClr>
          </a:solidFill>
        </p:spPr>
        <p:txBody>
          <a:bodyPr>
            <a:noAutofit/>
          </a:bodyPr>
          <a:lstStyle/>
          <a:p>
            <a:pPr marL="0" indent="0" algn="ctr">
              <a:spcBef>
                <a:spcPts val="0"/>
              </a:spcBef>
              <a:buNone/>
            </a:pPr>
            <a:r>
              <a:rPr lang="tr-TR" sz="1800" b="1" dirty="0">
                <a:solidFill>
                  <a:srgbClr val="C00000"/>
                </a:solidFill>
              </a:rPr>
              <a:t>İş sahibinin Borçları</a:t>
            </a:r>
          </a:p>
          <a:p>
            <a:pPr algn="just">
              <a:spcBef>
                <a:spcPts val="0"/>
              </a:spcBef>
            </a:pPr>
            <a:r>
              <a:rPr lang="tr-TR" sz="1800" b="1" dirty="0">
                <a:solidFill>
                  <a:schemeClr val="accent3"/>
                </a:solidFill>
              </a:rPr>
              <a:t>Ücret ödeme borcu: </a:t>
            </a:r>
            <a:r>
              <a:rPr lang="tr-TR" sz="1800" dirty="0">
                <a:solidFill>
                  <a:schemeClr val="tx2"/>
                </a:solidFill>
              </a:rPr>
              <a:t>Sadece para</a:t>
            </a:r>
          </a:p>
          <a:p>
            <a:pPr algn="just">
              <a:spcBef>
                <a:spcPts val="0"/>
              </a:spcBef>
            </a:pPr>
            <a:r>
              <a:rPr lang="tr-TR" sz="1800" b="1" dirty="0">
                <a:solidFill>
                  <a:schemeClr val="accent3"/>
                </a:solidFill>
              </a:rPr>
              <a:t>Ayıpsız malzeme teslim etme borcu: </a:t>
            </a:r>
            <a:r>
              <a:rPr lang="tr-TR" sz="1800" dirty="0">
                <a:solidFill>
                  <a:schemeClr val="tx2"/>
                </a:solidFill>
              </a:rPr>
              <a:t>Malzeme iş sahibi tarafından getirilmek ve istenilen sonuca uygun olmak zorundadır. Uygun olmayan malzemeyi müteahhit kabul etmek zorunda değil. Malzeme ayıplı ve bundan da müteahhit bir zarara uğramışsa ortaya çıkan zararı tazmin etmekle yükümlü</a:t>
            </a:r>
          </a:p>
          <a:p>
            <a:pPr marL="0" indent="0" algn="ctr">
              <a:spcBef>
                <a:spcPts val="0"/>
              </a:spcBef>
              <a:buNone/>
            </a:pPr>
            <a:r>
              <a:rPr lang="tr-TR" sz="1800" b="1" dirty="0">
                <a:solidFill>
                  <a:srgbClr val="C00000"/>
                </a:solidFill>
              </a:rPr>
              <a:t>Müteahhidin Borçları</a:t>
            </a:r>
          </a:p>
          <a:p>
            <a:pPr algn="just">
              <a:spcBef>
                <a:spcPts val="0"/>
              </a:spcBef>
            </a:pPr>
            <a:r>
              <a:rPr lang="tr-TR" sz="1800" b="1" dirty="0">
                <a:solidFill>
                  <a:schemeClr val="accent3"/>
                </a:solidFill>
              </a:rPr>
              <a:t>Malzemeyi gözetme borcu: </a:t>
            </a:r>
            <a:r>
              <a:rPr lang="tr-TR" sz="1800" dirty="0" err="1">
                <a:solidFill>
                  <a:schemeClr val="tx2"/>
                </a:solidFill>
              </a:rPr>
              <a:t>KHD’de</a:t>
            </a:r>
            <a:r>
              <a:rPr lang="tr-TR" sz="1800" dirty="0">
                <a:solidFill>
                  <a:schemeClr val="tx2"/>
                </a:solidFill>
              </a:rPr>
              <a:t> </a:t>
            </a:r>
            <a:r>
              <a:rPr lang="tr-TR" sz="1800" dirty="0" err="1">
                <a:solidFill>
                  <a:schemeClr val="tx2"/>
                </a:solidFill>
              </a:rPr>
              <a:t>costodia’dan</a:t>
            </a:r>
            <a:r>
              <a:rPr lang="tr-TR" sz="1800" dirty="0">
                <a:solidFill>
                  <a:schemeClr val="tx2"/>
                </a:solidFill>
              </a:rPr>
              <a:t>, </a:t>
            </a:r>
            <a:r>
              <a:rPr lang="tr-TR" sz="1800" dirty="0" err="1">
                <a:solidFill>
                  <a:schemeClr val="tx2"/>
                </a:solidFill>
              </a:rPr>
              <a:t>Iustinianus</a:t>
            </a:r>
            <a:r>
              <a:rPr lang="tr-TR" sz="1800" dirty="0">
                <a:solidFill>
                  <a:schemeClr val="tx2"/>
                </a:solidFill>
              </a:rPr>
              <a:t> Dönemi’nde </a:t>
            </a:r>
            <a:r>
              <a:rPr lang="tr-TR" sz="1800" dirty="0" err="1">
                <a:solidFill>
                  <a:schemeClr val="tx2"/>
                </a:solidFill>
              </a:rPr>
              <a:t>diligentia’dan</a:t>
            </a:r>
            <a:r>
              <a:rPr lang="tr-TR" sz="1800" dirty="0">
                <a:solidFill>
                  <a:schemeClr val="tx2"/>
                </a:solidFill>
              </a:rPr>
              <a:t> sorumlu</a:t>
            </a:r>
          </a:p>
          <a:p>
            <a:pPr algn="just">
              <a:spcBef>
                <a:spcPts val="0"/>
              </a:spcBef>
            </a:pPr>
            <a:r>
              <a:rPr lang="tr-TR" sz="1800" b="1" dirty="0" err="1">
                <a:solidFill>
                  <a:schemeClr val="accent3"/>
                </a:solidFill>
                <a:effectLst/>
                <a:ea typeface="Times New Roman" panose="02020603050405020304" pitchFamily="18" charset="0"/>
              </a:rPr>
              <a:t>Imperitia</a:t>
            </a:r>
            <a:r>
              <a:rPr lang="tr-TR" sz="1800" b="1" dirty="0">
                <a:solidFill>
                  <a:schemeClr val="accent3"/>
                </a:solidFill>
                <a:effectLst/>
                <a:ea typeface="Times New Roman" panose="02020603050405020304" pitchFamily="18" charset="0"/>
              </a:rPr>
              <a:t> Sorumluluğu:</a:t>
            </a:r>
            <a:r>
              <a:rPr lang="tr-TR" sz="1800" dirty="0">
                <a:effectLst/>
                <a:ea typeface="Times New Roman" panose="02020603050405020304" pitchFamily="18" charset="0"/>
              </a:rPr>
              <a:t> </a:t>
            </a:r>
            <a:r>
              <a:rPr lang="tr-TR" sz="1800" dirty="0">
                <a:solidFill>
                  <a:schemeClr val="tx2"/>
                </a:solidFill>
                <a:effectLst/>
                <a:ea typeface="Times New Roman" panose="02020603050405020304" pitchFamily="18" charset="0"/>
              </a:rPr>
              <a:t>İşin usulüne, gereklerine uygun yürütülmemesi. Müteahhit meslekî tecrübesizliği ve beceriksizliğinden sorumlu</a:t>
            </a:r>
            <a:endParaRPr lang="tr-TR" sz="1800" dirty="0">
              <a:solidFill>
                <a:schemeClr val="tx2"/>
              </a:solidFill>
            </a:endParaRPr>
          </a:p>
          <a:p>
            <a:pPr algn="just">
              <a:spcBef>
                <a:spcPts val="0"/>
              </a:spcBef>
            </a:pPr>
            <a:r>
              <a:rPr lang="tr-TR" sz="1800" b="1" dirty="0">
                <a:solidFill>
                  <a:schemeClr val="accent3"/>
                </a:solidFill>
              </a:rPr>
              <a:t>Süresi içinde eseri ortaya çıkarma ve teslim etme borcu: </a:t>
            </a:r>
            <a:r>
              <a:rPr lang="tr-TR" sz="1800" dirty="0">
                <a:solidFill>
                  <a:schemeClr val="tx2"/>
                </a:solidFill>
              </a:rPr>
              <a:t>Eseri ortaya çıkarırken müteahhit yardımcı şahıs kullanabilir, iş sahibine bağımlı değil.  Eser sözleşmede kararlaştırılan vasıfları haiz değilse müteahhit ücret alma hakkını kaybeder. Ancak ayıplı eser iş sahibinin ayrıca bir zarara uğramasına yol açmışsa bu zarar tazmin ettirilir</a:t>
            </a:r>
          </a:p>
          <a:p>
            <a:pPr marL="0" indent="0" algn="just">
              <a:spcBef>
                <a:spcPts val="0"/>
              </a:spcBef>
              <a:buNone/>
            </a:pPr>
            <a:endParaRPr lang="tr-TR" sz="1650" dirty="0">
              <a:solidFill>
                <a:schemeClr val="accent2"/>
              </a:solidFill>
            </a:endParaRPr>
          </a:p>
        </p:txBody>
      </p:sp>
    </p:spTree>
    <p:extLst>
      <p:ext uri="{BB962C8B-B14F-4D97-AF65-F5344CB8AC3E}">
        <p14:creationId xmlns:p14="http://schemas.microsoft.com/office/powerpoint/2010/main" val="1970482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56488" y="5805264"/>
            <a:ext cx="8391976" cy="576064"/>
          </a:xfrm>
          <a:solidFill>
            <a:schemeClr val="accent1">
              <a:lumMod val="20000"/>
              <a:lumOff val="80000"/>
            </a:schemeClr>
          </a:solidFill>
          <a:ln>
            <a:solidFill>
              <a:schemeClr val="accent1"/>
            </a:solidFill>
          </a:ln>
        </p:spPr>
        <p:txBody>
          <a:bodyPr>
            <a:noAutofit/>
          </a:bodyPr>
          <a:lstStyle/>
          <a:p>
            <a:pPr indent="0">
              <a:lnSpc>
                <a:spcPct val="120000"/>
              </a:lnSpc>
              <a:spcBef>
                <a:spcPts val="0"/>
              </a:spcBef>
              <a:buNone/>
            </a:pPr>
            <a:r>
              <a:rPr lang="tr-TR" sz="2800" dirty="0">
                <a:solidFill>
                  <a:schemeClr val="tx1"/>
                </a:solidFill>
              </a:rPr>
              <a:t>Hasar Sorunu</a:t>
            </a:r>
            <a:endParaRPr lang="tr-TR" sz="2800" b="1" dirty="0">
              <a:solidFill>
                <a:schemeClr val="tx1"/>
              </a:solidFill>
            </a:endParaRPr>
          </a:p>
        </p:txBody>
      </p:sp>
      <p:sp>
        <p:nvSpPr>
          <p:cNvPr id="3" name="Rectangle 2"/>
          <p:cNvSpPr>
            <a:spLocks noGrp="1"/>
          </p:cNvSpPr>
          <p:nvPr>
            <p:ph idx="1"/>
          </p:nvPr>
        </p:nvSpPr>
        <p:spPr>
          <a:xfrm>
            <a:off x="356488" y="332656"/>
            <a:ext cx="8391976" cy="5472608"/>
          </a:xfrm>
          <a:solidFill>
            <a:schemeClr val="accent6">
              <a:lumMod val="20000"/>
              <a:lumOff val="80000"/>
            </a:schemeClr>
          </a:solidFill>
        </p:spPr>
        <p:txBody>
          <a:bodyPr>
            <a:noAutofit/>
          </a:bodyPr>
          <a:lstStyle/>
          <a:p>
            <a:pPr algn="just">
              <a:spcBef>
                <a:spcPts val="0"/>
              </a:spcBef>
            </a:pPr>
            <a:r>
              <a:rPr lang="tr-TR" sz="2000" dirty="0" err="1">
                <a:solidFill>
                  <a:schemeClr val="tx2"/>
                </a:solidFill>
              </a:rPr>
              <a:t>Veteres’lerin</a:t>
            </a:r>
            <a:r>
              <a:rPr lang="tr-TR" sz="2000" dirty="0">
                <a:solidFill>
                  <a:schemeClr val="tx2"/>
                </a:solidFill>
              </a:rPr>
              <a:t> olaydan olaya değişen çözümleri. </a:t>
            </a:r>
            <a:r>
              <a:rPr lang="tr-TR" sz="2000" dirty="0" err="1">
                <a:solidFill>
                  <a:schemeClr val="tx2"/>
                </a:solidFill>
              </a:rPr>
              <a:t>Labeo’ya</a:t>
            </a:r>
            <a:r>
              <a:rPr lang="tr-TR" sz="2000" dirty="0">
                <a:solidFill>
                  <a:schemeClr val="tx2"/>
                </a:solidFill>
              </a:rPr>
              <a:t> göre bedel hasarı müteahhide ait. </a:t>
            </a:r>
          </a:p>
          <a:p>
            <a:pPr algn="just">
              <a:spcBef>
                <a:spcPts val="0"/>
              </a:spcBef>
            </a:pPr>
            <a:r>
              <a:rPr lang="tr-TR" sz="2000" dirty="0">
                <a:solidFill>
                  <a:schemeClr val="tx2"/>
                </a:solidFill>
              </a:rPr>
              <a:t>Geç Klasiklerden itibaren risk teorisi</a:t>
            </a:r>
          </a:p>
          <a:p>
            <a:pPr algn="just">
              <a:spcBef>
                <a:spcPts val="0"/>
              </a:spcBef>
            </a:pPr>
            <a:r>
              <a:rPr lang="tr-TR" sz="2000" dirty="0">
                <a:solidFill>
                  <a:schemeClr val="tx2"/>
                </a:solidFill>
              </a:rPr>
              <a:t>Çalışma koşullarından kaynaklanan riskler müteahhide ait</a:t>
            </a:r>
          </a:p>
          <a:p>
            <a:pPr marL="900000" algn="just">
              <a:spcBef>
                <a:spcPts val="0"/>
              </a:spcBef>
              <a:buFont typeface="Wingdings" panose="05000000000000000000" pitchFamily="2" charset="2"/>
              <a:buChar char="Ø"/>
            </a:pPr>
            <a:r>
              <a:rPr lang="tr-TR" sz="2000" dirty="0">
                <a:solidFill>
                  <a:schemeClr val="tx2"/>
                </a:solidFill>
              </a:rPr>
              <a:t>Hastalığı nedeniyle eseri yapamamış ya da teslim edememişse</a:t>
            </a:r>
          </a:p>
          <a:p>
            <a:pPr marL="900000" algn="just">
              <a:spcBef>
                <a:spcPts val="0"/>
              </a:spcBef>
              <a:buFont typeface="Wingdings" panose="05000000000000000000" pitchFamily="2" charset="2"/>
              <a:buChar char="Ø"/>
            </a:pPr>
            <a:r>
              <a:rPr lang="tr-TR" sz="2000" dirty="0">
                <a:solidFill>
                  <a:schemeClr val="tx2"/>
                </a:solidFill>
              </a:rPr>
              <a:t>Çalışma koşullarından veya onun faaliyetinden kaynaklı nedenlerle teslimden sonra eser yok olmuşsa</a:t>
            </a:r>
          </a:p>
          <a:p>
            <a:pPr marL="900000" algn="just">
              <a:spcBef>
                <a:spcPts val="0"/>
              </a:spcBef>
              <a:buFont typeface="Wingdings" panose="05000000000000000000" pitchFamily="2" charset="2"/>
              <a:buChar char="Ø"/>
            </a:pPr>
            <a:r>
              <a:rPr lang="tr-TR" sz="2000" b="1" dirty="0">
                <a:solidFill>
                  <a:srgbClr val="C00000"/>
                </a:solidFill>
              </a:rPr>
              <a:t>Risk:</a:t>
            </a:r>
            <a:r>
              <a:rPr lang="tr-TR" sz="2000" dirty="0">
                <a:solidFill>
                  <a:schemeClr val="tx2"/>
                </a:solidFill>
              </a:rPr>
              <a:t> Ücret alacağının kaybı.</a:t>
            </a:r>
          </a:p>
          <a:p>
            <a:pPr algn="just">
              <a:spcBef>
                <a:spcPts val="0"/>
              </a:spcBef>
            </a:pPr>
            <a:r>
              <a:rPr lang="tr-TR" sz="2000" dirty="0">
                <a:solidFill>
                  <a:schemeClr val="tx2"/>
                </a:solidFill>
              </a:rPr>
              <a:t>Dışardan gelen, kaçınılamaz olayların sebep olduğu riskler iş sahibine ait.</a:t>
            </a:r>
          </a:p>
          <a:p>
            <a:pPr algn="just">
              <a:spcBef>
                <a:spcPts val="0"/>
              </a:spcBef>
            </a:pPr>
            <a:r>
              <a:rPr lang="tr-TR" sz="2000" dirty="0">
                <a:solidFill>
                  <a:schemeClr val="tx2"/>
                </a:solidFill>
              </a:rPr>
              <a:t>Ayrıca:</a:t>
            </a:r>
          </a:p>
          <a:p>
            <a:pPr marL="900000" algn="just">
              <a:spcBef>
                <a:spcPts val="0"/>
              </a:spcBef>
              <a:buFont typeface="Wingdings" panose="05000000000000000000" pitchFamily="2" charset="2"/>
              <a:buChar char="Ø"/>
            </a:pPr>
            <a:r>
              <a:rPr lang="tr-TR" sz="2000" dirty="0">
                <a:solidFill>
                  <a:schemeClr val="tx2"/>
                </a:solidFill>
              </a:rPr>
              <a:t>Malzeme ayıplı ise</a:t>
            </a:r>
          </a:p>
          <a:p>
            <a:pPr marL="900000" algn="just">
              <a:spcBef>
                <a:spcPts val="0"/>
              </a:spcBef>
              <a:buFont typeface="Wingdings" panose="05000000000000000000" pitchFamily="2" charset="2"/>
              <a:buChar char="Ø"/>
            </a:pPr>
            <a:r>
              <a:rPr lang="tr-TR" sz="2000" dirty="0">
                <a:solidFill>
                  <a:schemeClr val="tx2"/>
                </a:solidFill>
              </a:rPr>
              <a:t>Talimat yanlış ise</a:t>
            </a:r>
          </a:p>
          <a:p>
            <a:pPr marL="900000" algn="just">
              <a:spcBef>
                <a:spcPts val="0"/>
              </a:spcBef>
              <a:buFont typeface="Wingdings" panose="05000000000000000000" pitchFamily="2" charset="2"/>
              <a:buChar char="Ø"/>
            </a:pPr>
            <a:r>
              <a:rPr lang="tr-TR" sz="2000" dirty="0">
                <a:solidFill>
                  <a:schemeClr val="tx2"/>
                </a:solidFill>
              </a:rPr>
              <a:t>Muayene sırasında eseri yok etmişse</a:t>
            </a:r>
          </a:p>
          <a:p>
            <a:pPr marL="900000" algn="just">
              <a:spcBef>
                <a:spcPts val="0"/>
              </a:spcBef>
              <a:buFont typeface="Wingdings" panose="05000000000000000000" pitchFamily="2" charset="2"/>
              <a:buChar char="Ø"/>
            </a:pPr>
            <a:r>
              <a:rPr lang="tr-TR" sz="2000" b="1" dirty="0">
                <a:solidFill>
                  <a:srgbClr val="C00000"/>
                </a:solidFill>
              </a:rPr>
              <a:t>Risk:</a:t>
            </a:r>
            <a:r>
              <a:rPr lang="tr-TR" sz="2000" b="1" dirty="0">
                <a:solidFill>
                  <a:schemeClr val="tx2"/>
                </a:solidFill>
              </a:rPr>
              <a:t> </a:t>
            </a:r>
            <a:r>
              <a:rPr lang="tr-TR" sz="2000" dirty="0">
                <a:solidFill>
                  <a:schemeClr val="tx2"/>
                </a:solidFill>
              </a:rPr>
              <a:t>Elde edemediği eserin bedelini ödeme yükümlülüğü</a:t>
            </a:r>
          </a:p>
          <a:p>
            <a:pPr algn="just">
              <a:spcBef>
                <a:spcPts val="0"/>
              </a:spcBef>
            </a:pPr>
            <a:endParaRPr lang="tr-TR" sz="2400" dirty="0">
              <a:solidFill>
                <a:schemeClr val="tx2"/>
              </a:solidFill>
            </a:endParaRPr>
          </a:p>
          <a:p>
            <a:pPr marL="0" indent="0" algn="just">
              <a:spcBef>
                <a:spcPts val="0"/>
              </a:spcBef>
              <a:buNone/>
            </a:pPr>
            <a:endParaRPr lang="tr-TR" sz="1650" dirty="0">
              <a:solidFill>
                <a:schemeClr val="accent2"/>
              </a:solidFill>
            </a:endParaRPr>
          </a:p>
        </p:txBody>
      </p:sp>
    </p:spTree>
    <p:extLst>
      <p:ext uri="{BB962C8B-B14F-4D97-AF65-F5344CB8AC3E}">
        <p14:creationId xmlns:p14="http://schemas.microsoft.com/office/powerpoint/2010/main" val="430428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813216" y="1012728"/>
            <a:ext cx="7772400" cy="2160240"/>
          </a:xfrm>
          <a:solidFill>
            <a:schemeClr val="accent6">
              <a:lumMod val="20000"/>
              <a:lumOff val="80000"/>
            </a:schemeClr>
          </a:solidFill>
        </p:spPr>
        <p:txBody>
          <a:bodyPr>
            <a:noAutofit/>
          </a:bodyPr>
          <a:lstStyle/>
          <a:p>
            <a:r>
              <a:rPr lang="tr-TR" sz="4800" dirty="0">
                <a:solidFill>
                  <a:schemeClr val="accent3">
                    <a:lumMod val="75000"/>
                  </a:schemeClr>
                </a:solidFill>
              </a:rPr>
              <a:t>Şirket Sözleşmesi</a:t>
            </a:r>
          </a:p>
        </p:txBody>
      </p:sp>
      <p:sp>
        <p:nvSpPr>
          <p:cNvPr id="3" name="Rectangle 2"/>
          <p:cNvSpPr>
            <a:spLocks noGrp="1"/>
          </p:cNvSpPr>
          <p:nvPr>
            <p:ph type="subTitle" idx="1"/>
          </p:nvPr>
        </p:nvSpPr>
        <p:spPr>
          <a:xfrm>
            <a:off x="722376" y="3685032"/>
            <a:ext cx="7954080" cy="896096"/>
          </a:xfrm>
        </p:spPr>
        <p:txBody>
          <a:bodyPr>
            <a:normAutofit/>
          </a:bodyPr>
          <a:lstStyle/>
          <a:p>
            <a:endParaRPr lang="tr-TR" sz="3600" dirty="0"/>
          </a:p>
        </p:txBody>
      </p:sp>
    </p:spTree>
    <p:extLst>
      <p:ext uri="{BB962C8B-B14F-4D97-AF65-F5344CB8AC3E}">
        <p14:creationId xmlns:p14="http://schemas.microsoft.com/office/powerpoint/2010/main" val="4247606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373216"/>
            <a:ext cx="8352928" cy="576064"/>
          </a:xfrm>
          <a:solidFill>
            <a:schemeClr val="accent3">
              <a:lumMod val="75000"/>
            </a:schemeClr>
          </a:solidFill>
          <a:ln>
            <a:solidFill>
              <a:schemeClr val="accent1"/>
            </a:solidFill>
          </a:ln>
        </p:spPr>
        <p:txBody>
          <a:bodyPr>
            <a:noAutofit/>
          </a:bodyPr>
          <a:lstStyle/>
          <a:p>
            <a:pPr marL="0" indent="0">
              <a:lnSpc>
                <a:spcPct val="110000"/>
              </a:lnSpc>
              <a:buNone/>
            </a:pPr>
            <a:r>
              <a:rPr lang="tr-TR" sz="2600" b="1" dirty="0">
                <a:solidFill>
                  <a:schemeClr val="bg1"/>
                </a:solidFill>
                <a:effectLst/>
                <a:ea typeface="Times New Roman" panose="02020603050405020304" pitchFamily="18" charset="0"/>
              </a:rPr>
              <a:t>Tarihsel Kökeni</a:t>
            </a:r>
          </a:p>
        </p:txBody>
      </p:sp>
      <p:sp>
        <p:nvSpPr>
          <p:cNvPr id="3" name="Rectangle 2"/>
          <p:cNvSpPr>
            <a:spLocks noGrp="1"/>
          </p:cNvSpPr>
          <p:nvPr>
            <p:ph idx="1"/>
          </p:nvPr>
        </p:nvSpPr>
        <p:spPr>
          <a:xfrm>
            <a:off x="467544" y="476672"/>
            <a:ext cx="8280920" cy="4896544"/>
          </a:xfrm>
          <a:solidFill>
            <a:schemeClr val="tx2">
              <a:lumMod val="10000"/>
              <a:lumOff val="90000"/>
            </a:schemeClr>
          </a:solidFill>
        </p:spPr>
        <p:txBody>
          <a:bodyPr>
            <a:noAutofit/>
          </a:bodyPr>
          <a:lstStyle/>
          <a:p>
            <a:pPr algn="just">
              <a:spcBef>
                <a:spcPts val="0"/>
              </a:spcBef>
            </a:pPr>
            <a:r>
              <a:rPr lang="tr-TR" sz="2200" b="1" dirty="0" err="1">
                <a:solidFill>
                  <a:schemeClr val="accent3"/>
                </a:solidFill>
              </a:rPr>
              <a:t>Consortium</a:t>
            </a:r>
            <a:r>
              <a:rPr lang="tr-TR" sz="2200" b="1" dirty="0">
                <a:solidFill>
                  <a:schemeClr val="accent3"/>
                </a:solidFill>
              </a:rPr>
              <a:t>:</a:t>
            </a:r>
            <a:r>
              <a:rPr lang="tr-TR" sz="2200" dirty="0"/>
              <a:t> </a:t>
            </a:r>
            <a:r>
              <a:rPr lang="tr-TR" sz="2200" dirty="0">
                <a:solidFill>
                  <a:schemeClr val="tx2"/>
                </a:solidFill>
              </a:rPr>
              <a:t>Ş</a:t>
            </a:r>
            <a:r>
              <a:rPr lang="tr-TR" sz="2200" dirty="0">
                <a:solidFill>
                  <a:schemeClr val="tx2"/>
                </a:solidFill>
                <a:effectLst/>
                <a:ea typeface="Times New Roman" panose="02020603050405020304" pitchFamily="18" charset="0"/>
              </a:rPr>
              <a:t>irket sözleşmesinin tarihsel kökeni. </a:t>
            </a:r>
            <a:r>
              <a:rPr lang="tr-TR" sz="2200" dirty="0">
                <a:solidFill>
                  <a:schemeClr val="tx2"/>
                </a:solidFill>
                <a:ea typeface="Times New Roman" panose="02020603050405020304" pitchFamily="18" charset="0"/>
              </a:rPr>
              <a:t>M</a:t>
            </a:r>
            <a:r>
              <a:rPr lang="tr-TR" sz="2200" dirty="0">
                <a:solidFill>
                  <a:schemeClr val="tx2"/>
                </a:solidFill>
                <a:effectLst/>
                <a:ea typeface="Times New Roman" panose="02020603050405020304" pitchFamily="18" charset="0"/>
              </a:rPr>
              <a:t>irasçılar arasında hukuk gereği kurulan paylaştırılmamış miras ortaklığı</a:t>
            </a:r>
          </a:p>
          <a:p>
            <a:pPr algn="just">
              <a:spcBef>
                <a:spcPts val="0"/>
              </a:spcBef>
            </a:pPr>
            <a:r>
              <a:rPr lang="tr-TR" sz="2200" b="1" dirty="0" err="1">
                <a:solidFill>
                  <a:schemeClr val="accent3"/>
                </a:solidFill>
              </a:rPr>
              <a:t>Societas</a:t>
            </a:r>
            <a:r>
              <a:rPr lang="tr-TR" sz="2200" b="1" dirty="0">
                <a:solidFill>
                  <a:schemeClr val="accent3"/>
                </a:solidFill>
              </a:rPr>
              <a:t> </a:t>
            </a:r>
            <a:r>
              <a:rPr lang="tr-TR" sz="2200" b="1" dirty="0" err="1">
                <a:solidFill>
                  <a:schemeClr val="accent3"/>
                </a:solidFill>
              </a:rPr>
              <a:t>omnium</a:t>
            </a:r>
            <a:r>
              <a:rPr lang="tr-TR" sz="2200" b="1" dirty="0">
                <a:solidFill>
                  <a:schemeClr val="accent3"/>
                </a:solidFill>
              </a:rPr>
              <a:t> </a:t>
            </a:r>
            <a:r>
              <a:rPr lang="tr-TR" sz="2200" b="1" dirty="0" err="1">
                <a:solidFill>
                  <a:schemeClr val="accent3"/>
                </a:solidFill>
              </a:rPr>
              <a:t>bonorum</a:t>
            </a:r>
            <a:r>
              <a:rPr lang="tr-TR" sz="2200" b="1" dirty="0">
                <a:solidFill>
                  <a:schemeClr val="accent3"/>
                </a:solidFill>
              </a:rPr>
              <a:t>:</a:t>
            </a:r>
            <a:r>
              <a:rPr lang="tr-TR" sz="2200" dirty="0"/>
              <a:t> </a:t>
            </a:r>
            <a:r>
              <a:rPr lang="tr-TR" sz="2200" dirty="0">
                <a:solidFill>
                  <a:schemeClr val="tx2"/>
                </a:solidFill>
              </a:rPr>
              <a:t>Belirli bir faaliyeti gerçekleştirmek ve kazanç sağlamak amacıyla birden fazla kişinin mevcut veya gelecekteki bütün mallarını bir araya getirdiği bütün mallar ortaklığı</a:t>
            </a:r>
          </a:p>
          <a:p>
            <a:pPr algn="just">
              <a:spcBef>
                <a:spcPts val="0"/>
              </a:spcBef>
            </a:pPr>
            <a:r>
              <a:rPr lang="tr-TR" sz="2200" b="1" dirty="0" err="1">
                <a:solidFill>
                  <a:schemeClr val="accent3"/>
                </a:solidFill>
              </a:rPr>
              <a:t>Societas</a:t>
            </a:r>
            <a:r>
              <a:rPr lang="tr-TR" sz="2200" b="1" dirty="0">
                <a:solidFill>
                  <a:schemeClr val="accent3"/>
                </a:solidFill>
              </a:rPr>
              <a:t> </a:t>
            </a:r>
            <a:r>
              <a:rPr lang="tr-TR" sz="2200" b="1" dirty="0" err="1">
                <a:solidFill>
                  <a:schemeClr val="accent3"/>
                </a:solidFill>
              </a:rPr>
              <a:t>unius</a:t>
            </a:r>
            <a:r>
              <a:rPr lang="tr-TR" sz="2200" b="1" dirty="0">
                <a:solidFill>
                  <a:schemeClr val="accent3"/>
                </a:solidFill>
              </a:rPr>
              <a:t> </a:t>
            </a:r>
            <a:r>
              <a:rPr lang="tr-TR" sz="2200" b="1" dirty="0" err="1">
                <a:solidFill>
                  <a:schemeClr val="accent3"/>
                </a:solidFill>
              </a:rPr>
              <a:t>rei</a:t>
            </a:r>
            <a:r>
              <a:rPr lang="tr-TR" sz="2200" b="1" dirty="0">
                <a:solidFill>
                  <a:schemeClr val="accent3"/>
                </a:solidFill>
              </a:rPr>
              <a:t>: </a:t>
            </a:r>
            <a:r>
              <a:rPr lang="tr-TR" sz="2200" dirty="0">
                <a:solidFill>
                  <a:schemeClr val="tx2"/>
                </a:solidFill>
              </a:rPr>
              <a:t>Belirli tek bir malın yönetimi veya tek bir işin yapılması için kurulan şirket </a:t>
            </a:r>
          </a:p>
          <a:p>
            <a:pPr algn="just">
              <a:spcBef>
                <a:spcPts val="0"/>
              </a:spcBef>
            </a:pPr>
            <a:r>
              <a:rPr lang="tr-TR" sz="2200" b="1" dirty="0" err="1">
                <a:solidFill>
                  <a:schemeClr val="accent3"/>
                </a:solidFill>
              </a:rPr>
              <a:t>Societas</a:t>
            </a:r>
            <a:r>
              <a:rPr lang="tr-TR" sz="2200" b="1" dirty="0">
                <a:solidFill>
                  <a:schemeClr val="accent3"/>
                </a:solidFill>
              </a:rPr>
              <a:t> </a:t>
            </a:r>
            <a:r>
              <a:rPr lang="tr-TR" sz="2200" b="1" dirty="0" err="1">
                <a:solidFill>
                  <a:schemeClr val="accent3"/>
                </a:solidFill>
              </a:rPr>
              <a:t>unius</a:t>
            </a:r>
            <a:r>
              <a:rPr lang="tr-TR" sz="2200" b="1" dirty="0">
                <a:solidFill>
                  <a:schemeClr val="accent3"/>
                </a:solidFill>
              </a:rPr>
              <a:t> </a:t>
            </a:r>
            <a:r>
              <a:rPr lang="tr-TR" sz="2200" b="1" dirty="0" err="1">
                <a:solidFill>
                  <a:schemeClr val="accent3"/>
                </a:solidFill>
              </a:rPr>
              <a:t>negotiationis</a:t>
            </a:r>
            <a:r>
              <a:rPr lang="tr-TR" sz="2200" b="1" dirty="0">
                <a:solidFill>
                  <a:schemeClr val="accent3"/>
                </a:solidFill>
              </a:rPr>
              <a:t>:</a:t>
            </a:r>
            <a:r>
              <a:rPr lang="tr-TR" sz="2200" dirty="0"/>
              <a:t> </a:t>
            </a:r>
            <a:r>
              <a:rPr lang="tr-TR" sz="2200" spc="20" dirty="0">
                <a:solidFill>
                  <a:schemeClr val="tx2"/>
                </a:solidFill>
                <a:effectLst/>
                <a:ea typeface="Times New Roman" panose="02020603050405020304" pitchFamily="18" charset="0"/>
              </a:rPr>
              <a:t>Belirli bir tip ticarî faaliyette bulunmak amacıyla kurulan şirket </a:t>
            </a:r>
            <a:endParaRPr lang="tr-TR" sz="2200" dirty="0">
              <a:solidFill>
                <a:schemeClr val="tx2"/>
              </a:solidFill>
            </a:endParaRPr>
          </a:p>
          <a:p>
            <a:pPr algn="just">
              <a:spcBef>
                <a:spcPts val="0"/>
              </a:spcBef>
            </a:pPr>
            <a:r>
              <a:rPr lang="tr-TR" sz="2200" b="1" dirty="0" err="1">
                <a:solidFill>
                  <a:schemeClr val="accent3"/>
                </a:solidFill>
                <a:ea typeface="Times New Roman" panose="02020603050405020304" pitchFamily="18" charset="0"/>
              </a:rPr>
              <a:t>Societas</a:t>
            </a:r>
            <a:r>
              <a:rPr lang="tr-TR" sz="2200" b="1" dirty="0">
                <a:solidFill>
                  <a:schemeClr val="accent3"/>
                </a:solidFill>
                <a:ea typeface="Times New Roman" panose="02020603050405020304" pitchFamily="18" charset="0"/>
              </a:rPr>
              <a:t>: </a:t>
            </a:r>
            <a:r>
              <a:rPr lang="tr-TR" sz="2200" dirty="0">
                <a:solidFill>
                  <a:schemeClr val="tx2"/>
                </a:solidFill>
                <a:ea typeface="Times New Roman" panose="02020603050405020304" pitchFamily="18" charset="0"/>
              </a:rPr>
              <a:t>M</a:t>
            </a:r>
            <a:r>
              <a:rPr lang="tr-TR" sz="2200" dirty="0">
                <a:solidFill>
                  <a:schemeClr val="tx2"/>
                </a:solidFill>
                <a:effectLst/>
                <a:ea typeface="Times New Roman" panose="02020603050405020304" pitchFamily="18" charset="0"/>
              </a:rPr>
              <a:t>.Ö. 2. yy.da </a:t>
            </a:r>
            <a:r>
              <a:rPr lang="tr-TR" sz="2200" i="1" dirty="0" err="1">
                <a:solidFill>
                  <a:schemeClr val="tx2"/>
                </a:solidFill>
                <a:effectLst/>
                <a:ea typeface="Times New Roman" panose="02020603050405020304" pitchFamily="18" charset="0"/>
              </a:rPr>
              <a:t>praetor</a:t>
            </a:r>
            <a:r>
              <a:rPr lang="tr-TR" sz="2200" dirty="0" err="1">
                <a:solidFill>
                  <a:schemeClr val="tx2"/>
                </a:solidFill>
                <a:effectLst/>
                <a:ea typeface="Times New Roman" panose="02020603050405020304" pitchFamily="18" charset="0"/>
              </a:rPr>
              <a:t>’un</a:t>
            </a:r>
            <a:r>
              <a:rPr lang="tr-TR" sz="2200" dirty="0">
                <a:solidFill>
                  <a:schemeClr val="tx2"/>
                </a:solidFill>
                <a:effectLst/>
                <a:ea typeface="Times New Roman" panose="02020603050405020304" pitchFamily="18" charset="0"/>
              </a:rPr>
              <a:t> hukuk hayatına girdirdiği şirket</a:t>
            </a:r>
            <a:r>
              <a:rPr lang="tr-TR" sz="2200" dirty="0">
                <a:solidFill>
                  <a:schemeClr val="tx2"/>
                </a:solidFill>
                <a:ea typeface="Times New Roman" panose="02020603050405020304" pitchFamily="18" charset="0"/>
              </a:rPr>
              <a:t> sözleşmesi</a:t>
            </a:r>
          </a:p>
          <a:p>
            <a:pPr algn="just">
              <a:spcBef>
                <a:spcPts val="0"/>
              </a:spcBef>
              <a:buFont typeface="Wingdings" panose="05000000000000000000" pitchFamily="2" charset="2"/>
              <a:buChar char="v"/>
            </a:pPr>
            <a:endParaRPr lang="tr-TR" sz="1650" dirty="0">
              <a:solidFill>
                <a:schemeClr val="accent2"/>
              </a:solidFill>
            </a:endParaRPr>
          </a:p>
        </p:txBody>
      </p:sp>
    </p:spTree>
    <p:extLst>
      <p:ext uri="{BB962C8B-B14F-4D97-AF65-F5344CB8AC3E}">
        <p14:creationId xmlns:p14="http://schemas.microsoft.com/office/powerpoint/2010/main" val="465870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373216"/>
            <a:ext cx="8352928" cy="576064"/>
          </a:xfrm>
          <a:solidFill>
            <a:schemeClr val="accent3">
              <a:lumMod val="75000"/>
            </a:schemeClr>
          </a:solidFill>
          <a:ln>
            <a:solidFill>
              <a:schemeClr val="accent1"/>
            </a:solidFill>
          </a:ln>
        </p:spPr>
        <p:txBody>
          <a:bodyPr>
            <a:noAutofit/>
          </a:bodyPr>
          <a:lstStyle/>
          <a:p>
            <a:pPr marL="0" indent="0">
              <a:lnSpc>
                <a:spcPct val="110000"/>
              </a:lnSpc>
              <a:buNone/>
            </a:pPr>
            <a:r>
              <a:rPr lang="tr-TR" sz="2600" b="1" dirty="0">
                <a:solidFill>
                  <a:schemeClr val="bg1"/>
                </a:solidFill>
                <a:effectLst/>
                <a:ea typeface="Times New Roman" panose="02020603050405020304" pitchFamily="18" charset="0"/>
              </a:rPr>
              <a:t>Genel Bilgi</a:t>
            </a:r>
          </a:p>
        </p:txBody>
      </p:sp>
      <p:sp>
        <p:nvSpPr>
          <p:cNvPr id="3" name="Rectangle 2"/>
          <p:cNvSpPr>
            <a:spLocks noGrp="1"/>
          </p:cNvSpPr>
          <p:nvPr>
            <p:ph idx="1"/>
          </p:nvPr>
        </p:nvSpPr>
        <p:spPr>
          <a:xfrm>
            <a:off x="395536" y="476672"/>
            <a:ext cx="8352928" cy="4896544"/>
          </a:xfrm>
          <a:solidFill>
            <a:schemeClr val="tx2">
              <a:lumMod val="10000"/>
              <a:lumOff val="90000"/>
            </a:schemeClr>
          </a:solidFill>
        </p:spPr>
        <p:txBody>
          <a:bodyPr>
            <a:noAutofit/>
          </a:bodyPr>
          <a:lstStyle/>
          <a:p>
            <a:pPr algn="just">
              <a:spcBef>
                <a:spcPts val="0"/>
              </a:spcBef>
            </a:pPr>
            <a:r>
              <a:rPr lang="tr-TR" sz="2400" b="1" dirty="0">
                <a:solidFill>
                  <a:schemeClr val="accent3"/>
                </a:solidFill>
              </a:rPr>
              <a:t>Unsurları:</a:t>
            </a:r>
          </a:p>
          <a:p>
            <a:pPr marL="720000" algn="just">
              <a:spcBef>
                <a:spcPts val="0"/>
              </a:spcBef>
              <a:buFont typeface="Wingdings" panose="05000000000000000000" pitchFamily="2" charset="2"/>
              <a:buChar char="Ø"/>
            </a:pPr>
            <a:r>
              <a:rPr lang="tr-TR" sz="2400" dirty="0">
                <a:solidFill>
                  <a:schemeClr val="tx2"/>
                </a:solidFill>
                <a:ea typeface="Times New Roman" panose="02020603050405020304" pitchFamily="18" charset="0"/>
              </a:rPr>
              <a:t>O</a:t>
            </a:r>
            <a:r>
              <a:rPr lang="tr-TR" sz="2400" dirty="0">
                <a:solidFill>
                  <a:schemeClr val="tx2"/>
                </a:solidFill>
                <a:effectLst/>
                <a:ea typeface="Times New Roman" panose="02020603050405020304" pitchFamily="18" charset="0"/>
              </a:rPr>
              <a:t>rtak olma iradesi</a:t>
            </a:r>
          </a:p>
          <a:p>
            <a:pPr marL="720000" algn="just">
              <a:spcBef>
                <a:spcPts val="0"/>
              </a:spcBef>
              <a:buFont typeface="Wingdings" panose="05000000000000000000" pitchFamily="2" charset="2"/>
              <a:buChar char="Ø"/>
            </a:pPr>
            <a:r>
              <a:rPr lang="tr-TR" sz="2400" dirty="0">
                <a:solidFill>
                  <a:schemeClr val="tx2"/>
                </a:solidFill>
                <a:ea typeface="Times New Roman" panose="02020603050405020304" pitchFamily="18" charset="0"/>
              </a:rPr>
              <a:t>M</a:t>
            </a:r>
            <a:r>
              <a:rPr lang="tr-TR" sz="2400" dirty="0">
                <a:solidFill>
                  <a:schemeClr val="tx2"/>
                </a:solidFill>
                <a:effectLst/>
                <a:ea typeface="Times New Roman" panose="02020603050405020304" pitchFamily="18" charset="0"/>
              </a:rPr>
              <a:t>eşru bir kazanç elde etme amacı</a:t>
            </a:r>
          </a:p>
          <a:p>
            <a:pPr marL="720000" algn="just">
              <a:spcBef>
                <a:spcPts val="0"/>
              </a:spcBef>
              <a:buFont typeface="Wingdings" panose="05000000000000000000" pitchFamily="2" charset="2"/>
              <a:buChar char="Ø"/>
            </a:pPr>
            <a:r>
              <a:rPr lang="tr-TR" sz="2400" dirty="0">
                <a:solidFill>
                  <a:schemeClr val="tx2"/>
                </a:solidFill>
                <a:ea typeface="Times New Roman" panose="02020603050405020304" pitchFamily="18" charset="0"/>
              </a:rPr>
              <a:t>O</a:t>
            </a:r>
            <a:r>
              <a:rPr lang="tr-TR" sz="2400" dirty="0">
                <a:solidFill>
                  <a:schemeClr val="tx2"/>
                </a:solidFill>
                <a:effectLst/>
                <a:ea typeface="Times New Roman" panose="02020603050405020304" pitchFamily="18" charset="0"/>
              </a:rPr>
              <a:t>rtaklık </a:t>
            </a:r>
            <a:r>
              <a:rPr lang="tr-TR" sz="2400" dirty="0">
                <a:solidFill>
                  <a:schemeClr val="tx2"/>
                </a:solidFill>
              </a:rPr>
              <a:t>payı</a:t>
            </a:r>
          </a:p>
          <a:p>
            <a:pPr marL="454824" indent="0" algn="just">
              <a:spcBef>
                <a:spcPts val="0"/>
              </a:spcBef>
              <a:buNone/>
            </a:pPr>
            <a:r>
              <a:rPr lang="tr-TR" sz="2400" b="1" dirty="0">
                <a:solidFill>
                  <a:schemeClr val="accent2"/>
                </a:solidFill>
              </a:rPr>
              <a:t>Aslan payı şirket (</a:t>
            </a:r>
            <a:r>
              <a:rPr lang="tr-TR" sz="2400" b="1" dirty="0" err="1">
                <a:solidFill>
                  <a:schemeClr val="accent2"/>
                </a:solidFill>
              </a:rPr>
              <a:t>societas</a:t>
            </a:r>
            <a:r>
              <a:rPr lang="tr-TR" sz="2400" b="1" dirty="0">
                <a:solidFill>
                  <a:schemeClr val="accent2"/>
                </a:solidFill>
              </a:rPr>
              <a:t> </a:t>
            </a:r>
            <a:r>
              <a:rPr lang="tr-TR" sz="2400" b="1" dirty="0" err="1">
                <a:solidFill>
                  <a:schemeClr val="accent2"/>
                </a:solidFill>
              </a:rPr>
              <a:t>leonina</a:t>
            </a:r>
            <a:r>
              <a:rPr lang="tr-TR" sz="2400" b="1" dirty="0">
                <a:solidFill>
                  <a:schemeClr val="accent2"/>
                </a:solidFill>
              </a:rPr>
              <a:t>) kavramı</a:t>
            </a:r>
          </a:p>
          <a:p>
            <a:pPr marL="454824" indent="0" algn="ctr">
              <a:spcBef>
                <a:spcPts val="0"/>
              </a:spcBef>
              <a:buNone/>
            </a:pPr>
            <a:endParaRPr lang="tr-TR" sz="1800" dirty="0">
              <a:solidFill>
                <a:schemeClr val="accent1"/>
              </a:solidFill>
            </a:endParaRPr>
          </a:p>
          <a:p>
            <a:pPr marL="454824" indent="0" algn="ctr">
              <a:spcBef>
                <a:spcPts val="0"/>
              </a:spcBef>
              <a:buNone/>
            </a:pPr>
            <a:r>
              <a:rPr lang="tr-TR" sz="1800" i="1" dirty="0" err="1">
                <a:solidFill>
                  <a:schemeClr val="accent1"/>
                </a:solidFill>
              </a:rPr>
              <a:t>Digesta</a:t>
            </a:r>
            <a:r>
              <a:rPr lang="tr-TR" sz="1800" i="1" dirty="0">
                <a:solidFill>
                  <a:schemeClr val="accent1"/>
                </a:solidFill>
              </a:rPr>
              <a:t> 17.2.29.pr. (</a:t>
            </a:r>
            <a:r>
              <a:rPr lang="tr-TR" sz="1800" i="1" dirty="0" err="1">
                <a:solidFill>
                  <a:schemeClr val="accent1"/>
                </a:solidFill>
              </a:rPr>
              <a:t>Ulpianus</a:t>
            </a:r>
            <a:r>
              <a:rPr lang="tr-TR" sz="1800" i="1" dirty="0">
                <a:solidFill>
                  <a:schemeClr val="accent1"/>
                </a:solidFill>
              </a:rPr>
              <a:t>) «Aristo, </a:t>
            </a:r>
            <a:r>
              <a:rPr lang="tr-TR" sz="1800" i="1" dirty="0" err="1">
                <a:solidFill>
                  <a:schemeClr val="accent1"/>
                </a:solidFill>
              </a:rPr>
              <a:t>Cassius'un</a:t>
            </a:r>
            <a:r>
              <a:rPr lang="tr-TR" sz="1800" i="1" dirty="0">
                <a:solidFill>
                  <a:schemeClr val="accent1"/>
                </a:solidFill>
              </a:rPr>
              <a:t>, ortaklardan birinin kârı, diğerinin zararı üstleneceği şekilde bir ortaklık kurulamayacağı görüşünde olduğunu ve bu tanımdaki bir ortaklığa genellikle “aslan payı” ortaklık denildiğini belirtir. Biz de, ortaklardan birinin kârı aldığı ve diğerinin hiçbir kazanç elde etmediği, ancak zararı üstlendiği bu tür bir ortaklığın geçersiz olduğunu düşünüyoruz; ortaklardan birinin zarara uğradığı ve bundan hiçbir fayda sağlamadığı bir ortaklık son derece adaletsizdir.»</a:t>
            </a:r>
          </a:p>
        </p:txBody>
      </p:sp>
    </p:spTree>
    <p:extLst>
      <p:ext uri="{BB962C8B-B14F-4D97-AF65-F5344CB8AC3E}">
        <p14:creationId xmlns:p14="http://schemas.microsoft.com/office/powerpoint/2010/main" val="2883637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373216"/>
            <a:ext cx="8352928" cy="576064"/>
          </a:xfrm>
          <a:solidFill>
            <a:schemeClr val="accent3">
              <a:lumMod val="75000"/>
            </a:schemeClr>
          </a:solidFill>
          <a:ln>
            <a:solidFill>
              <a:schemeClr val="accent1"/>
            </a:solidFill>
          </a:ln>
        </p:spPr>
        <p:txBody>
          <a:bodyPr>
            <a:noAutofit/>
          </a:bodyPr>
          <a:lstStyle/>
          <a:p>
            <a:pPr marL="0" indent="0">
              <a:lnSpc>
                <a:spcPct val="110000"/>
              </a:lnSpc>
              <a:buNone/>
            </a:pPr>
            <a:r>
              <a:rPr lang="tr-TR" sz="2600" b="1" dirty="0">
                <a:solidFill>
                  <a:schemeClr val="bg1"/>
                </a:solidFill>
                <a:effectLst/>
                <a:ea typeface="Times New Roman" panose="02020603050405020304" pitchFamily="18" charset="0"/>
              </a:rPr>
              <a:t>Ortakların Sorumluluğu</a:t>
            </a:r>
          </a:p>
        </p:txBody>
      </p:sp>
      <p:sp>
        <p:nvSpPr>
          <p:cNvPr id="3" name="Rectangle 2"/>
          <p:cNvSpPr>
            <a:spLocks noGrp="1"/>
          </p:cNvSpPr>
          <p:nvPr>
            <p:ph idx="1"/>
          </p:nvPr>
        </p:nvSpPr>
        <p:spPr>
          <a:xfrm>
            <a:off x="395536" y="476672"/>
            <a:ext cx="8352928" cy="4896544"/>
          </a:xfrm>
          <a:solidFill>
            <a:schemeClr val="tx2">
              <a:lumMod val="10000"/>
              <a:lumOff val="90000"/>
            </a:schemeClr>
          </a:solidFill>
        </p:spPr>
        <p:txBody>
          <a:bodyPr>
            <a:noAutofit/>
          </a:bodyPr>
          <a:lstStyle/>
          <a:p>
            <a:pPr algn="just">
              <a:spcBef>
                <a:spcPts val="300"/>
              </a:spcBef>
              <a:spcAft>
                <a:spcPts val="300"/>
              </a:spcAft>
            </a:pPr>
            <a:r>
              <a:rPr lang="tr-TR" sz="1900" dirty="0">
                <a:solidFill>
                  <a:schemeClr val="tx2"/>
                </a:solidFill>
              </a:rPr>
              <a:t>Ortakların birbirlerine karşı açacağı dava: </a:t>
            </a:r>
            <a:r>
              <a:rPr lang="tr-TR" sz="1900" dirty="0" err="1">
                <a:solidFill>
                  <a:schemeClr val="tx2"/>
                </a:solidFill>
              </a:rPr>
              <a:t>Actio</a:t>
            </a:r>
            <a:r>
              <a:rPr lang="tr-TR" sz="1900" dirty="0">
                <a:solidFill>
                  <a:schemeClr val="tx2"/>
                </a:solidFill>
              </a:rPr>
              <a:t> </a:t>
            </a:r>
            <a:r>
              <a:rPr lang="tr-TR" sz="1900" dirty="0" err="1">
                <a:solidFill>
                  <a:schemeClr val="tx2"/>
                </a:solidFill>
              </a:rPr>
              <a:t>pro</a:t>
            </a:r>
            <a:r>
              <a:rPr lang="tr-TR" sz="1900" dirty="0">
                <a:solidFill>
                  <a:schemeClr val="tx2"/>
                </a:solidFill>
              </a:rPr>
              <a:t> </a:t>
            </a:r>
            <a:r>
              <a:rPr lang="tr-TR" sz="1900" dirty="0" err="1">
                <a:solidFill>
                  <a:schemeClr val="tx2"/>
                </a:solidFill>
              </a:rPr>
              <a:t>socio</a:t>
            </a:r>
            <a:r>
              <a:rPr lang="tr-TR" sz="1900" dirty="0">
                <a:solidFill>
                  <a:schemeClr val="tx2"/>
                </a:solidFill>
              </a:rPr>
              <a:t>. Mahkûm olan ortak şerefsiz  sayılmakta</a:t>
            </a:r>
          </a:p>
          <a:p>
            <a:pPr algn="just">
              <a:spcBef>
                <a:spcPts val="300"/>
              </a:spcBef>
              <a:spcAft>
                <a:spcPts val="300"/>
              </a:spcAft>
            </a:pPr>
            <a:r>
              <a:rPr lang="tr-TR" sz="1900" dirty="0">
                <a:solidFill>
                  <a:schemeClr val="tx2"/>
                </a:solidFill>
              </a:rPr>
              <a:t>Şerefsizlik ağır bir yaptırım</a:t>
            </a:r>
          </a:p>
          <a:p>
            <a:pPr algn="just">
              <a:spcBef>
                <a:spcPts val="300"/>
              </a:spcBef>
              <a:spcAft>
                <a:spcPts val="300"/>
              </a:spcAft>
            </a:pPr>
            <a:r>
              <a:rPr lang="tr-TR" sz="1900" dirty="0">
                <a:solidFill>
                  <a:schemeClr val="tx2"/>
                </a:solidFill>
              </a:rPr>
              <a:t>Sorumluluk </a:t>
            </a:r>
            <a:r>
              <a:rPr lang="tr-TR" sz="1900" dirty="0" err="1">
                <a:solidFill>
                  <a:schemeClr val="tx2"/>
                </a:solidFill>
              </a:rPr>
              <a:t>KHD’de</a:t>
            </a:r>
            <a:r>
              <a:rPr lang="tr-TR" sz="1900" dirty="0">
                <a:solidFill>
                  <a:schemeClr val="tx2"/>
                </a:solidFill>
              </a:rPr>
              <a:t> kastla sınırlı</a:t>
            </a:r>
          </a:p>
          <a:p>
            <a:pPr algn="just">
              <a:spcBef>
                <a:spcPts val="300"/>
              </a:spcBef>
              <a:spcAft>
                <a:spcPts val="300"/>
              </a:spcAft>
            </a:pPr>
            <a:r>
              <a:rPr lang="tr-TR" sz="1900" b="1" dirty="0">
                <a:solidFill>
                  <a:schemeClr val="accent2"/>
                </a:solidFill>
              </a:rPr>
              <a:t>İstisnaları:</a:t>
            </a:r>
          </a:p>
          <a:p>
            <a:pPr marL="720000" algn="just">
              <a:spcBef>
                <a:spcPts val="300"/>
              </a:spcBef>
              <a:spcAft>
                <a:spcPts val="300"/>
              </a:spcAft>
              <a:buFont typeface="Wingdings" panose="05000000000000000000" pitchFamily="2" charset="2"/>
              <a:buChar char="q"/>
            </a:pPr>
            <a:r>
              <a:rPr lang="tr-TR" sz="1900" dirty="0">
                <a:solidFill>
                  <a:schemeClr val="tx2"/>
                </a:solidFill>
              </a:rPr>
              <a:t>Emeğini ortaklık payı olarak koyan ortak </a:t>
            </a:r>
            <a:r>
              <a:rPr lang="tr-TR" sz="1900" dirty="0" err="1">
                <a:solidFill>
                  <a:schemeClr val="tx2"/>
                </a:solidFill>
              </a:rPr>
              <a:t>imperitia’dan</a:t>
            </a:r>
            <a:r>
              <a:rPr lang="tr-TR" sz="1900" dirty="0">
                <a:solidFill>
                  <a:schemeClr val="tx2"/>
                </a:solidFill>
              </a:rPr>
              <a:t> (yeteneksizlikten)</a:t>
            </a:r>
          </a:p>
          <a:p>
            <a:pPr marL="720000" algn="just">
              <a:spcBef>
                <a:spcPts val="300"/>
              </a:spcBef>
              <a:spcAft>
                <a:spcPts val="300"/>
              </a:spcAft>
              <a:buFont typeface="Wingdings" panose="05000000000000000000" pitchFamily="2" charset="2"/>
              <a:buChar char="q"/>
            </a:pPr>
            <a:r>
              <a:rPr lang="tr-TR" sz="1900" dirty="0">
                <a:solidFill>
                  <a:schemeClr val="tx2"/>
                </a:solidFill>
              </a:rPr>
              <a:t>Ortaklık malına zarar veren ortak </a:t>
            </a:r>
            <a:r>
              <a:rPr lang="tr-TR" sz="1900" dirty="0" err="1">
                <a:solidFill>
                  <a:schemeClr val="tx2"/>
                </a:solidFill>
              </a:rPr>
              <a:t>Lex</a:t>
            </a:r>
            <a:r>
              <a:rPr lang="tr-TR" sz="1900" dirty="0">
                <a:solidFill>
                  <a:schemeClr val="tx2"/>
                </a:solidFill>
              </a:rPr>
              <a:t> </a:t>
            </a:r>
            <a:r>
              <a:rPr lang="tr-TR" sz="1900" dirty="0" err="1">
                <a:solidFill>
                  <a:schemeClr val="tx2"/>
                </a:solidFill>
              </a:rPr>
              <a:t>Aquilia’dan</a:t>
            </a:r>
            <a:endParaRPr lang="tr-TR" sz="1900" dirty="0">
              <a:solidFill>
                <a:schemeClr val="tx2"/>
              </a:solidFill>
            </a:endParaRPr>
          </a:p>
          <a:p>
            <a:pPr marL="720000" algn="just">
              <a:spcBef>
                <a:spcPts val="300"/>
              </a:spcBef>
              <a:spcAft>
                <a:spcPts val="300"/>
              </a:spcAft>
              <a:buFont typeface="Wingdings" panose="05000000000000000000" pitchFamily="2" charset="2"/>
              <a:buChar char="q"/>
            </a:pPr>
            <a:r>
              <a:rPr lang="tr-TR" sz="1900" dirty="0">
                <a:solidFill>
                  <a:schemeClr val="tx2"/>
                </a:solidFill>
              </a:rPr>
              <a:t> Ortaklık malının gözetimini üstlenen ortak </a:t>
            </a:r>
            <a:r>
              <a:rPr lang="tr-TR" sz="1900" dirty="0" err="1">
                <a:solidFill>
                  <a:schemeClr val="tx2"/>
                </a:solidFill>
              </a:rPr>
              <a:t>custodia’dan</a:t>
            </a:r>
            <a:r>
              <a:rPr lang="tr-TR" sz="1900" dirty="0">
                <a:solidFill>
                  <a:schemeClr val="tx2"/>
                </a:solidFill>
              </a:rPr>
              <a:t> sorumlu.</a:t>
            </a:r>
          </a:p>
          <a:p>
            <a:pPr algn="just">
              <a:spcBef>
                <a:spcPts val="300"/>
              </a:spcBef>
              <a:spcAft>
                <a:spcPts val="300"/>
              </a:spcAft>
            </a:pPr>
            <a:r>
              <a:rPr lang="tr-TR" sz="1900" dirty="0" err="1">
                <a:solidFill>
                  <a:schemeClr val="tx2"/>
                </a:solidFill>
              </a:rPr>
              <a:t>Iustinianus</a:t>
            </a:r>
            <a:r>
              <a:rPr lang="tr-TR" sz="1900" dirty="0">
                <a:solidFill>
                  <a:schemeClr val="tx2"/>
                </a:solidFill>
              </a:rPr>
              <a:t> Dönemi’nde ortaklar bütün kusurlarından sorumlu. </a:t>
            </a:r>
            <a:r>
              <a:rPr lang="tr-TR" sz="1900" dirty="0">
                <a:solidFill>
                  <a:schemeClr val="tx2"/>
                </a:solidFill>
                <a:effectLst/>
                <a:ea typeface="Times New Roman" panose="02020603050405020304" pitchFamily="18" charset="0"/>
              </a:rPr>
              <a:t>hafif ihmalin ölçüsü somut ölçü. Kendi işlerinde göstermesi gereken özen</a:t>
            </a:r>
            <a:endParaRPr lang="tr-TR" sz="1900" dirty="0">
              <a:solidFill>
                <a:schemeClr val="tx2"/>
              </a:solidFill>
            </a:endParaRPr>
          </a:p>
        </p:txBody>
      </p:sp>
    </p:spTree>
    <p:extLst>
      <p:ext uri="{BB962C8B-B14F-4D97-AF65-F5344CB8AC3E}">
        <p14:creationId xmlns:p14="http://schemas.microsoft.com/office/powerpoint/2010/main" val="46700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813216" y="1012728"/>
            <a:ext cx="7772400" cy="2160240"/>
          </a:xfrm>
          <a:solidFill>
            <a:schemeClr val="accent6">
              <a:lumMod val="20000"/>
              <a:lumOff val="80000"/>
            </a:schemeClr>
          </a:solidFill>
        </p:spPr>
        <p:txBody>
          <a:bodyPr>
            <a:noAutofit/>
          </a:bodyPr>
          <a:lstStyle/>
          <a:p>
            <a:r>
              <a:rPr lang="tr-TR" sz="4800" dirty="0">
                <a:solidFill>
                  <a:schemeClr val="accent3">
                    <a:lumMod val="75000"/>
                  </a:schemeClr>
                </a:solidFill>
              </a:rPr>
              <a:t>Vekalet Sözleşmesi</a:t>
            </a:r>
          </a:p>
        </p:txBody>
      </p:sp>
      <p:sp>
        <p:nvSpPr>
          <p:cNvPr id="3" name="Rectangle 2"/>
          <p:cNvSpPr>
            <a:spLocks noGrp="1"/>
          </p:cNvSpPr>
          <p:nvPr>
            <p:ph type="subTitle" idx="1"/>
          </p:nvPr>
        </p:nvSpPr>
        <p:spPr>
          <a:xfrm>
            <a:off x="722376" y="3685032"/>
            <a:ext cx="7954080" cy="896096"/>
          </a:xfrm>
        </p:spPr>
        <p:txBody>
          <a:bodyPr>
            <a:normAutofit/>
          </a:bodyPr>
          <a:lstStyle/>
          <a:p>
            <a:endParaRPr lang="tr-TR" sz="3600" dirty="0"/>
          </a:p>
        </p:txBody>
      </p:sp>
    </p:spTree>
    <p:extLst>
      <p:ext uri="{BB962C8B-B14F-4D97-AF65-F5344CB8AC3E}">
        <p14:creationId xmlns:p14="http://schemas.microsoft.com/office/powerpoint/2010/main" val="3537784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373216"/>
            <a:ext cx="8352928" cy="576064"/>
          </a:xfrm>
          <a:solidFill>
            <a:schemeClr val="accent3">
              <a:lumMod val="75000"/>
            </a:schemeClr>
          </a:solidFill>
          <a:ln>
            <a:solidFill>
              <a:schemeClr val="accent1"/>
            </a:solidFill>
          </a:ln>
        </p:spPr>
        <p:txBody>
          <a:bodyPr>
            <a:noAutofit/>
          </a:bodyPr>
          <a:lstStyle/>
          <a:p>
            <a:pPr marL="0" indent="0">
              <a:lnSpc>
                <a:spcPct val="110000"/>
              </a:lnSpc>
              <a:buNone/>
            </a:pPr>
            <a:r>
              <a:rPr lang="tr-TR" sz="2600" b="1" dirty="0">
                <a:solidFill>
                  <a:schemeClr val="bg1"/>
                </a:solidFill>
                <a:effectLst/>
                <a:ea typeface="Times New Roman" panose="02020603050405020304" pitchFamily="18" charset="0"/>
              </a:rPr>
              <a:t>Genel Bilgi</a:t>
            </a:r>
          </a:p>
        </p:txBody>
      </p:sp>
      <p:sp>
        <p:nvSpPr>
          <p:cNvPr id="3" name="Rectangle 2"/>
          <p:cNvSpPr>
            <a:spLocks noGrp="1"/>
          </p:cNvSpPr>
          <p:nvPr>
            <p:ph idx="1"/>
          </p:nvPr>
        </p:nvSpPr>
        <p:spPr>
          <a:xfrm>
            <a:off x="395536" y="476672"/>
            <a:ext cx="8352928" cy="4896544"/>
          </a:xfrm>
          <a:solidFill>
            <a:schemeClr val="tx2">
              <a:lumMod val="10000"/>
              <a:lumOff val="90000"/>
            </a:schemeClr>
          </a:solidFill>
        </p:spPr>
        <p:txBody>
          <a:bodyPr>
            <a:noAutofit/>
          </a:bodyPr>
          <a:lstStyle/>
          <a:p>
            <a:pPr algn="just">
              <a:spcBef>
                <a:spcPts val="0"/>
              </a:spcBef>
            </a:pPr>
            <a:r>
              <a:rPr lang="tr-TR" sz="2000" dirty="0">
                <a:solidFill>
                  <a:schemeClr val="tx2"/>
                </a:solidFill>
              </a:rPr>
              <a:t>Vekalet, eksik iki tarafa borç yükleyen bir </a:t>
            </a:r>
            <a:r>
              <a:rPr lang="tr-TR" sz="2000" dirty="0" err="1">
                <a:solidFill>
                  <a:schemeClr val="tx2"/>
                </a:solidFill>
              </a:rPr>
              <a:t>iyiniyet</a:t>
            </a:r>
            <a:r>
              <a:rPr lang="tr-TR" sz="2000" dirty="0">
                <a:solidFill>
                  <a:schemeClr val="tx2"/>
                </a:solidFill>
              </a:rPr>
              <a:t> sözleşmesi</a:t>
            </a:r>
          </a:p>
          <a:p>
            <a:pPr algn="just">
              <a:spcBef>
                <a:spcPts val="0"/>
              </a:spcBef>
            </a:pPr>
            <a:r>
              <a:rPr lang="tr-TR" sz="2000" dirty="0">
                <a:solidFill>
                  <a:schemeClr val="tx2"/>
                </a:solidFill>
              </a:rPr>
              <a:t>Başkasının işini ücretsiz olarak yapmayı üstlenen vekil</a:t>
            </a:r>
          </a:p>
          <a:p>
            <a:pPr algn="just">
              <a:spcBef>
                <a:spcPts val="0"/>
              </a:spcBef>
            </a:pPr>
            <a:r>
              <a:rPr lang="tr-TR" sz="2000" dirty="0">
                <a:solidFill>
                  <a:schemeClr val="tx2"/>
                </a:solidFill>
              </a:rPr>
              <a:t>Ücretsiz olarak işi üstlenilen müvekkil</a:t>
            </a:r>
          </a:p>
          <a:p>
            <a:pPr algn="just">
              <a:spcBef>
                <a:spcPts val="0"/>
              </a:spcBef>
            </a:pPr>
            <a:r>
              <a:rPr lang="tr-TR" sz="2000" dirty="0">
                <a:solidFill>
                  <a:schemeClr val="tx2"/>
                </a:solidFill>
              </a:rPr>
              <a:t>İşin hukuka ve ahlaka aykırı olmaması</a:t>
            </a:r>
          </a:p>
          <a:p>
            <a:pPr algn="just">
              <a:spcBef>
                <a:spcPts val="0"/>
              </a:spcBef>
            </a:pPr>
            <a:r>
              <a:rPr lang="tr-TR" sz="2000" dirty="0">
                <a:solidFill>
                  <a:schemeClr val="tx2"/>
                </a:solidFill>
              </a:rPr>
              <a:t>Ücretsiz olması dostluk ve görev bilincinden kaynaklanmakta.</a:t>
            </a:r>
          </a:p>
          <a:p>
            <a:pPr algn="just">
              <a:spcBef>
                <a:spcPts val="0"/>
              </a:spcBef>
            </a:pPr>
            <a:r>
              <a:rPr lang="tr-TR" sz="2000" dirty="0">
                <a:solidFill>
                  <a:schemeClr val="tx2"/>
                </a:solidFill>
                <a:effectLst/>
                <a:ea typeface="Times New Roman" panose="02020603050405020304" pitchFamily="18" charset="0"/>
              </a:rPr>
              <a:t>Bunların doğru anlamı ve kapsamını ise ancak </a:t>
            </a:r>
            <a:r>
              <a:rPr lang="tr-TR" sz="2000" dirty="0" err="1">
                <a:solidFill>
                  <a:schemeClr val="tx2"/>
                </a:solidFill>
                <a:effectLst/>
                <a:ea typeface="Times New Roman" panose="02020603050405020304" pitchFamily="18" charset="0"/>
              </a:rPr>
              <a:t>bona</a:t>
            </a:r>
            <a:r>
              <a:rPr lang="tr-TR" sz="2000" dirty="0">
                <a:solidFill>
                  <a:schemeClr val="tx2"/>
                </a:solidFill>
                <a:effectLst/>
                <a:ea typeface="Times New Roman" panose="02020603050405020304" pitchFamily="18" charset="0"/>
              </a:rPr>
              <a:t> </a:t>
            </a:r>
            <a:r>
              <a:rPr lang="tr-TR" sz="2000" dirty="0" err="1">
                <a:solidFill>
                  <a:schemeClr val="tx2"/>
                </a:solidFill>
                <a:effectLst/>
                <a:ea typeface="Times New Roman" panose="02020603050405020304" pitchFamily="18" charset="0"/>
              </a:rPr>
              <a:t>fides</a:t>
            </a:r>
            <a:r>
              <a:rPr lang="tr-TR" sz="2000" dirty="0">
                <a:solidFill>
                  <a:schemeClr val="tx2"/>
                </a:solidFill>
                <a:ea typeface="Times New Roman" panose="02020603050405020304" pitchFamily="18" charset="0"/>
              </a:rPr>
              <a:t> </a:t>
            </a:r>
            <a:r>
              <a:rPr lang="tr-TR" sz="2000" dirty="0">
                <a:solidFill>
                  <a:schemeClr val="tx2"/>
                </a:solidFill>
                <a:effectLst/>
                <a:ea typeface="Times New Roman" panose="02020603050405020304" pitchFamily="18" charset="0"/>
              </a:rPr>
              <a:t>belirleyebilir</a:t>
            </a:r>
            <a:endParaRPr lang="tr-TR" sz="2000" dirty="0">
              <a:solidFill>
                <a:schemeClr val="tx2"/>
              </a:solidFill>
            </a:endParaRPr>
          </a:p>
          <a:p>
            <a:pPr algn="just">
              <a:spcBef>
                <a:spcPts val="0"/>
              </a:spcBef>
            </a:pPr>
            <a:r>
              <a:rPr lang="tr-TR" sz="2000" dirty="0">
                <a:solidFill>
                  <a:schemeClr val="tx2"/>
                </a:solidFill>
              </a:rPr>
              <a:t>Yüksek seviyeli işlerde kazanç amacı güdülemez, genelin yararı gerçekleştirilir, o nedenle de ücretsiz olmalıdır anlayışı egemen</a:t>
            </a:r>
          </a:p>
          <a:p>
            <a:pPr algn="just">
              <a:spcBef>
                <a:spcPts val="0"/>
              </a:spcBef>
            </a:pPr>
            <a:r>
              <a:rPr lang="tr-TR" sz="2000" dirty="0">
                <a:solidFill>
                  <a:schemeClr val="tx2"/>
                </a:solidFill>
              </a:rPr>
              <a:t>Vekâlet sözleşmesinin konusunu fikrî bir hizmetin yapılması oluşturuyorsa, bu hizmet karşılığında ödenen para şeref ücreti niteliğinde (</a:t>
            </a:r>
            <a:r>
              <a:rPr lang="tr-TR" sz="2000" dirty="0" err="1">
                <a:solidFill>
                  <a:schemeClr val="tx2"/>
                </a:solidFill>
              </a:rPr>
              <a:t>honorarium</a:t>
            </a:r>
            <a:r>
              <a:rPr lang="tr-TR" sz="2000" dirty="0">
                <a:solidFill>
                  <a:schemeClr val="tx2"/>
                </a:solidFill>
              </a:rPr>
              <a:t> veya </a:t>
            </a:r>
            <a:r>
              <a:rPr lang="tr-TR" sz="2000" dirty="0" err="1">
                <a:solidFill>
                  <a:schemeClr val="tx2"/>
                </a:solidFill>
              </a:rPr>
              <a:t>salariarius</a:t>
            </a:r>
            <a:r>
              <a:rPr lang="tr-TR" sz="2000" dirty="0">
                <a:solidFill>
                  <a:schemeClr val="tx2"/>
                </a:solidFill>
              </a:rPr>
              <a:t>)</a:t>
            </a:r>
          </a:p>
        </p:txBody>
      </p:sp>
    </p:spTree>
    <p:extLst>
      <p:ext uri="{BB962C8B-B14F-4D97-AF65-F5344CB8AC3E}">
        <p14:creationId xmlns:p14="http://schemas.microsoft.com/office/powerpoint/2010/main" val="2157913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13F3F7-173A-0017-1045-5E842CEEBA6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6A4E56-3A97-2082-A976-AFF0748CED7B}"/>
              </a:ext>
            </a:extLst>
          </p:cNvPr>
          <p:cNvSpPr>
            <a:spLocks noGrp="1"/>
          </p:cNvSpPr>
          <p:nvPr>
            <p:ph type="title"/>
          </p:nvPr>
        </p:nvSpPr>
        <p:spPr>
          <a:xfrm>
            <a:off x="503238" y="4992689"/>
            <a:ext cx="8183562" cy="884584"/>
          </a:xfrm>
        </p:spPr>
        <p:txBody>
          <a:bodyPr anchor="b">
            <a:normAutofit fontScale="90000"/>
          </a:bodyPr>
          <a:lstStyle/>
          <a:p>
            <a:pPr marL="0" indent="0" algn="just">
              <a:buNone/>
            </a:pPr>
            <a:r>
              <a:rPr lang="tr-TR" sz="3000" dirty="0"/>
              <a:t>Vekalet sözleşmesinin dostluk ve güvene dayanması</a:t>
            </a:r>
            <a:endParaRPr lang="en-US" sz="3000" dirty="0"/>
          </a:p>
        </p:txBody>
      </p:sp>
      <p:sp>
        <p:nvSpPr>
          <p:cNvPr id="9" name="Content Placeholder 2">
            <a:extLst>
              <a:ext uri="{FF2B5EF4-FFF2-40B4-BE49-F238E27FC236}">
                <a16:creationId xmlns:a16="http://schemas.microsoft.com/office/drawing/2014/main" id="{FE90FEAD-33C7-CF12-E757-B7036FE815B0}"/>
              </a:ext>
            </a:extLst>
          </p:cNvPr>
          <p:cNvSpPr>
            <a:spLocks noGrp="1"/>
          </p:cNvSpPr>
          <p:nvPr>
            <p:ph sz="half" idx="1"/>
          </p:nvPr>
        </p:nvSpPr>
        <p:spPr>
          <a:xfrm>
            <a:off x="-3579601" y="3930194"/>
            <a:ext cx="6766644" cy="86543"/>
          </a:xfrm>
        </p:spPr>
        <p:txBody>
          <a:bodyPr>
            <a:normAutofit fontScale="25000" lnSpcReduction="20000"/>
          </a:bodyPr>
          <a:lstStyle/>
          <a:p>
            <a:pPr marL="0" indent="0" algn="ctr">
              <a:buNone/>
            </a:pPr>
            <a:endParaRPr lang="tr-TR" dirty="0"/>
          </a:p>
          <a:p>
            <a:pPr marL="0" indent="0" algn="ctr">
              <a:buNone/>
            </a:pPr>
            <a:endParaRPr lang="tr-TR" dirty="0"/>
          </a:p>
          <a:p>
            <a:pPr marL="0" indent="0" algn="ctr">
              <a:buNone/>
            </a:pPr>
            <a:endParaRPr lang="tr-TR" dirty="0"/>
          </a:p>
        </p:txBody>
      </p:sp>
      <p:graphicFrame>
        <p:nvGraphicFramePr>
          <p:cNvPr id="5" name="Rectangle 2">
            <a:extLst>
              <a:ext uri="{FF2B5EF4-FFF2-40B4-BE49-F238E27FC236}">
                <a16:creationId xmlns:a16="http://schemas.microsoft.com/office/drawing/2014/main" id="{D0315E05-A7B0-E8D5-3276-1B2BEBEBD18A}"/>
              </a:ext>
            </a:extLst>
          </p:cNvPr>
          <p:cNvGraphicFramePr>
            <a:graphicFrameLocks noGrp="1"/>
          </p:cNvGraphicFramePr>
          <p:nvPr>
            <p:ph sz="half" idx="2"/>
            <p:extLst>
              <p:ext uri="{D42A27DB-BD31-4B8C-83A1-F6EECF244321}">
                <p14:modId xmlns:p14="http://schemas.microsoft.com/office/powerpoint/2010/main" val="2630590005"/>
              </p:ext>
            </p:extLst>
          </p:nvPr>
        </p:nvGraphicFramePr>
        <p:xfrm>
          <a:off x="4755360" y="530352"/>
          <a:ext cx="3931920" cy="4389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a:extLst>
              <a:ext uri="{FF2B5EF4-FFF2-40B4-BE49-F238E27FC236}">
                <a16:creationId xmlns:a16="http://schemas.microsoft.com/office/drawing/2014/main" id="{9D059173-D30D-0D53-6416-19DBFEAA9B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683568" y="635546"/>
            <a:ext cx="3888432" cy="4311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75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229200"/>
            <a:ext cx="8352928" cy="720080"/>
          </a:xfrm>
          <a:solidFill>
            <a:schemeClr val="accent6">
              <a:lumMod val="40000"/>
              <a:lumOff val="60000"/>
            </a:schemeClr>
          </a:solidFill>
          <a:ln>
            <a:solidFill>
              <a:schemeClr val="accent1"/>
            </a:solidFill>
          </a:ln>
        </p:spPr>
        <p:txBody>
          <a:bodyPr>
            <a:noAutofit/>
          </a:bodyPr>
          <a:lstStyle/>
          <a:p>
            <a:pPr marL="0" indent="0" algn="just">
              <a:lnSpc>
                <a:spcPct val="120000"/>
              </a:lnSpc>
              <a:spcBef>
                <a:spcPts val="0"/>
              </a:spcBef>
              <a:buNone/>
            </a:pPr>
            <a:r>
              <a:rPr lang="tr-TR" sz="2800" b="1" dirty="0">
                <a:solidFill>
                  <a:srgbClr val="C00000"/>
                </a:solidFill>
              </a:rPr>
              <a:t>Kim </a:t>
            </a:r>
            <a:r>
              <a:rPr lang="tr-TR" sz="2800" b="1" dirty="0" err="1">
                <a:solidFill>
                  <a:srgbClr val="C00000"/>
                </a:solidFill>
              </a:rPr>
              <a:t>locator</a:t>
            </a:r>
            <a:r>
              <a:rPr lang="tr-TR" sz="2800" b="1" dirty="0">
                <a:solidFill>
                  <a:srgbClr val="C00000"/>
                </a:solidFill>
              </a:rPr>
              <a:t>, kim </a:t>
            </a:r>
            <a:r>
              <a:rPr lang="tr-TR" sz="2800" b="1" dirty="0" err="1">
                <a:solidFill>
                  <a:srgbClr val="C00000"/>
                </a:solidFill>
              </a:rPr>
              <a:t>conductor</a:t>
            </a:r>
            <a:r>
              <a:rPr lang="tr-TR" sz="2800" dirty="0">
                <a:solidFill>
                  <a:srgbClr val="C00000"/>
                </a:solidFill>
              </a:rPr>
              <a:t>?</a:t>
            </a:r>
            <a:endParaRPr lang="tr-TR" sz="2800" b="1" dirty="0">
              <a:solidFill>
                <a:srgbClr val="C00000"/>
              </a:solidFill>
            </a:endParaRPr>
          </a:p>
        </p:txBody>
      </p:sp>
      <p:sp>
        <p:nvSpPr>
          <p:cNvPr id="3" name="Rectangle 2"/>
          <p:cNvSpPr>
            <a:spLocks noGrp="1"/>
          </p:cNvSpPr>
          <p:nvPr>
            <p:ph idx="1"/>
          </p:nvPr>
        </p:nvSpPr>
        <p:spPr>
          <a:xfrm>
            <a:off x="395536" y="476672"/>
            <a:ext cx="8352928" cy="4752528"/>
          </a:xfrm>
          <a:solidFill>
            <a:schemeClr val="bg1">
              <a:lumMod val="95000"/>
            </a:schemeClr>
          </a:solidFill>
        </p:spPr>
        <p:txBody>
          <a:bodyPr>
            <a:noAutofit/>
          </a:bodyPr>
          <a:lstStyle/>
          <a:p>
            <a:pPr algn="just">
              <a:lnSpc>
                <a:spcPct val="120000"/>
              </a:lnSpc>
              <a:spcBef>
                <a:spcPts val="0"/>
              </a:spcBef>
            </a:pPr>
            <a:r>
              <a:rPr lang="tr-TR" sz="1600" b="1" dirty="0" err="1">
                <a:solidFill>
                  <a:srgbClr val="C00000"/>
                </a:solidFill>
              </a:rPr>
              <a:t>Locatio</a:t>
            </a:r>
            <a:r>
              <a:rPr lang="tr-TR" sz="1600" b="1" dirty="0">
                <a:solidFill>
                  <a:srgbClr val="C00000"/>
                </a:solidFill>
              </a:rPr>
              <a:t> </a:t>
            </a:r>
            <a:r>
              <a:rPr lang="tr-TR" sz="1600" b="1" dirty="0" err="1">
                <a:solidFill>
                  <a:srgbClr val="C00000"/>
                </a:solidFill>
              </a:rPr>
              <a:t>conductio</a:t>
            </a:r>
            <a:r>
              <a:rPr lang="tr-TR" sz="1600" b="1" dirty="0">
                <a:solidFill>
                  <a:srgbClr val="C00000"/>
                </a:solidFill>
              </a:rPr>
              <a:t> </a:t>
            </a:r>
            <a:r>
              <a:rPr lang="tr-TR" sz="1600" b="1" dirty="0" err="1">
                <a:solidFill>
                  <a:srgbClr val="C00000"/>
                </a:solidFill>
              </a:rPr>
              <a:t>rei</a:t>
            </a:r>
            <a:r>
              <a:rPr lang="tr-TR" sz="1600" b="1" dirty="0">
                <a:solidFill>
                  <a:srgbClr val="C00000"/>
                </a:solidFill>
              </a:rPr>
              <a:t>: </a:t>
            </a:r>
            <a:r>
              <a:rPr lang="tr-TR" sz="1600" dirty="0">
                <a:solidFill>
                  <a:schemeClr val="tx2"/>
                </a:solidFill>
              </a:rPr>
              <a:t>Adi kira ve hasılat kirası</a:t>
            </a:r>
          </a:p>
          <a:p>
            <a:pPr marL="720000" algn="just">
              <a:lnSpc>
                <a:spcPct val="120000"/>
              </a:lnSpc>
              <a:spcBef>
                <a:spcPts val="0"/>
              </a:spcBef>
              <a:buFont typeface="Wingdings" panose="05000000000000000000" pitchFamily="2" charset="2"/>
              <a:buChar char="Ø"/>
            </a:pPr>
            <a:r>
              <a:rPr lang="tr-TR" sz="1600" dirty="0">
                <a:solidFill>
                  <a:schemeClr val="tx2"/>
                </a:solidFill>
              </a:rPr>
              <a:t>Para (kira bedeli) karşılığında bir malın kullanılması sağlanmakta</a:t>
            </a:r>
          </a:p>
          <a:p>
            <a:pPr algn="just">
              <a:lnSpc>
                <a:spcPct val="120000"/>
              </a:lnSpc>
              <a:spcBef>
                <a:spcPts val="0"/>
              </a:spcBef>
            </a:pPr>
            <a:r>
              <a:rPr lang="tr-TR" sz="1600" b="1" dirty="0" err="1">
                <a:solidFill>
                  <a:srgbClr val="C00000"/>
                </a:solidFill>
              </a:rPr>
              <a:t>Locatio</a:t>
            </a:r>
            <a:r>
              <a:rPr lang="tr-TR" sz="1600" b="1" dirty="0">
                <a:solidFill>
                  <a:srgbClr val="C00000"/>
                </a:solidFill>
              </a:rPr>
              <a:t> </a:t>
            </a:r>
            <a:r>
              <a:rPr lang="tr-TR" sz="1600" b="1" dirty="0" err="1">
                <a:solidFill>
                  <a:srgbClr val="C00000"/>
                </a:solidFill>
              </a:rPr>
              <a:t>conductio</a:t>
            </a:r>
            <a:r>
              <a:rPr lang="tr-TR" sz="1600" b="1" dirty="0">
                <a:solidFill>
                  <a:srgbClr val="C00000"/>
                </a:solidFill>
              </a:rPr>
              <a:t> </a:t>
            </a:r>
            <a:r>
              <a:rPr lang="tr-TR" sz="1600" b="1" dirty="0" err="1">
                <a:solidFill>
                  <a:srgbClr val="C00000"/>
                </a:solidFill>
              </a:rPr>
              <a:t>operarum</a:t>
            </a:r>
            <a:r>
              <a:rPr lang="tr-TR" sz="1600" b="1" dirty="0">
                <a:solidFill>
                  <a:srgbClr val="C00000"/>
                </a:solidFill>
              </a:rPr>
              <a:t>:</a:t>
            </a:r>
            <a:r>
              <a:rPr lang="tr-TR" sz="1600" dirty="0"/>
              <a:t> </a:t>
            </a:r>
            <a:r>
              <a:rPr lang="tr-TR" sz="1600" dirty="0">
                <a:solidFill>
                  <a:schemeClr val="tx2"/>
                </a:solidFill>
              </a:rPr>
              <a:t>Hizmet sözleşmesi</a:t>
            </a:r>
          </a:p>
          <a:p>
            <a:pPr marL="720000" algn="just">
              <a:lnSpc>
                <a:spcPct val="120000"/>
              </a:lnSpc>
              <a:spcBef>
                <a:spcPts val="0"/>
              </a:spcBef>
              <a:buFont typeface="Wingdings" panose="05000000000000000000" pitchFamily="2" charset="2"/>
              <a:buChar char="Ø"/>
            </a:pPr>
            <a:r>
              <a:rPr lang="tr-TR" sz="1600" dirty="0">
                <a:solidFill>
                  <a:schemeClr val="tx2"/>
                </a:solidFill>
              </a:rPr>
              <a:t>Para (ücret) karşılığında bir iş görme üstlenilmekte</a:t>
            </a:r>
          </a:p>
          <a:p>
            <a:pPr algn="just">
              <a:lnSpc>
                <a:spcPct val="120000"/>
              </a:lnSpc>
              <a:spcBef>
                <a:spcPts val="0"/>
              </a:spcBef>
            </a:pPr>
            <a:r>
              <a:rPr lang="tr-TR" sz="1600" b="1" dirty="0" err="1">
                <a:solidFill>
                  <a:srgbClr val="C00000"/>
                </a:solidFill>
              </a:rPr>
              <a:t>Locatio</a:t>
            </a:r>
            <a:r>
              <a:rPr lang="tr-TR" sz="1600" b="1" dirty="0">
                <a:solidFill>
                  <a:srgbClr val="C00000"/>
                </a:solidFill>
              </a:rPr>
              <a:t> </a:t>
            </a:r>
            <a:r>
              <a:rPr lang="tr-TR" sz="1600" b="1" dirty="0" err="1">
                <a:solidFill>
                  <a:srgbClr val="C00000"/>
                </a:solidFill>
              </a:rPr>
              <a:t>conductio</a:t>
            </a:r>
            <a:r>
              <a:rPr lang="tr-TR" sz="1600" b="1" dirty="0">
                <a:solidFill>
                  <a:srgbClr val="C00000"/>
                </a:solidFill>
              </a:rPr>
              <a:t> </a:t>
            </a:r>
            <a:r>
              <a:rPr lang="tr-TR" sz="1600" b="1" dirty="0" err="1">
                <a:solidFill>
                  <a:srgbClr val="C00000"/>
                </a:solidFill>
              </a:rPr>
              <a:t>operis</a:t>
            </a:r>
            <a:r>
              <a:rPr lang="tr-TR" sz="1600" b="1" dirty="0">
                <a:solidFill>
                  <a:srgbClr val="C00000"/>
                </a:solidFill>
              </a:rPr>
              <a:t>: </a:t>
            </a:r>
            <a:r>
              <a:rPr lang="tr-TR" sz="1600" dirty="0">
                <a:solidFill>
                  <a:schemeClr val="tx2"/>
                </a:solidFill>
              </a:rPr>
              <a:t>İstisna sözleşmesi</a:t>
            </a:r>
          </a:p>
          <a:p>
            <a:pPr marL="720000" algn="just">
              <a:lnSpc>
                <a:spcPct val="120000"/>
              </a:lnSpc>
              <a:spcBef>
                <a:spcPts val="0"/>
              </a:spcBef>
              <a:buFont typeface="Wingdings" panose="05000000000000000000" pitchFamily="2" charset="2"/>
              <a:buChar char="Ø"/>
            </a:pPr>
            <a:r>
              <a:rPr lang="tr-TR" sz="1600" dirty="0">
                <a:solidFill>
                  <a:schemeClr val="tx2"/>
                </a:solidFill>
              </a:rPr>
              <a:t>Para karşılığında bir sonuç üstlenilmekte</a:t>
            </a:r>
          </a:p>
          <a:p>
            <a:pPr marL="0" indent="0" algn="just">
              <a:lnSpc>
                <a:spcPct val="120000"/>
              </a:lnSpc>
              <a:spcBef>
                <a:spcPts val="0"/>
              </a:spcBef>
              <a:buNone/>
            </a:pPr>
            <a:r>
              <a:rPr lang="tr-TR" sz="1600" b="1" dirty="0">
                <a:solidFill>
                  <a:srgbClr val="C00000"/>
                </a:solidFill>
              </a:rPr>
              <a:t>Kim </a:t>
            </a:r>
            <a:r>
              <a:rPr lang="tr-TR" sz="1600" b="1" dirty="0" err="1">
                <a:solidFill>
                  <a:srgbClr val="C00000"/>
                </a:solidFill>
              </a:rPr>
              <a:t>locator</a:t>
            </a:r>
            <a:r>
              <a:rPr lang="tr-TR" sz="1600" b="1" dirty="0">
                <a:solidFill>
                  <a:srgbClr val="C00000"/>
                </a:solidFill>
              </a:rPr>
              <a:t>, kim </a:t>
            </a:r>
            <a:r>
              <a:rPr lang="tr-TR" sz="1600" b="1" dirty="0" err="1">
                <a:solidFill>
                  <a:srgbClr val="C00000"/>
                </a:solidFill>
              </a:rPr>
              <a:t>conductor</a:t>
            </a:r>
            <a:r>
              <a:rPr lang="tr-TR" sz="1600" b="1" dirty="0">
                <a:solidFill>
                  <a:srgbClr val="C00000"/>
                </a:solidFill>
              </a:rPr>
              <a:t>:</a:t>
            </a:r>
          </a:p>
          <a:p>
            <a:pPr algn="just">
              <a:lnSpc>
                <a:spcPct val="120000"/>
              </a:lnSpc>
              <a:spcBef>
                <a:spcPts val="0"/>
              </a:spcBef>
            </a:pPr>
            <a:r>
              <a:rPr lang="tr-TR" sz="1600" dirty="0">
                <a:solidFill>
                  <a:schemeClr val="tx2"/>
                </a:solidFill>
              </a:rPr>
              <a:t>Kiralayan, işçi ve iş sahibi </a:t>
            </a:r>
            <a:r>
              <a:rPr lang="tr-TR" sz="1600" dirty="0" err="1">
                <a:solidFill>
                  <a:schemeClr val="tx2"/>
                </a:solidFill>
              </a:rPr>
              <a:t>locator</a:t>
            </a:r>
            <a:endParaRPr lang="tr-TR" sz="1600" dirty="0">
              <a:solidFill>
                <a:schemeClr val="tx2"/>
              </a:solidFill>
            </a:endParaRPr>
          </a:p>
          <a:p>
            <a:pPr algn="just">
              <a:lnSpc>
                <a:spcPct val="120000"/>
              </a:lnSpc>
              <a:spcBef>
                <a:spcPts val="0"/>
              </a:spcBef>
            </a:pPr>
            <a:r>
              <a:rPr lang="tr-TR" sz="1600" dirty="0">
                <a:solidFill>
                  <a:schemeClr val="tx2"/>
                </a:solidFill>
              </a:rPr>
              <a:t>Kiracı, işveren, </a:t>
            </a:r>
            <a:r>
              <a:rPr lang="tr-TR" sz="1600" dirty="0" err="1">
                <a:solidFill>
                  <a:schemeClr val="tx2"/>
                </a:solidFill>
              </a:rPr>
              <a:t>müteahhid</a:t>
            </a:r>
            <a:r>
              <a:rPr lang="tr-TR" sz="1600" dirty="0">
                <a:solidFill>
                  <a:schemeClr val="tx2"/>
                </a:solidFill>
              </a:rPr>
              <a:t> </a:t>
            </a:r>
            <a:r>
              <a:rPr lang="tr-TR" sz="1600" dirty="0" err="1">
                <a:solidFill>
                  <a:schemeClr val="tx2"/>
                </a:solidFill>
              </a:rPr>
              <a:t>conductor</a:t>
            </a:r>
            <a:endParaRPr lang="tr-TR" sz="1600" dirty="0">
              <a:solidFill>
                <a:schemeClr val="tx2"/>
              </a:solidFill>
            </a:endParaRPr>
          </a:p>
          <a:p>
            <a:pPr marL="0" indent="0" algn="just">
              <a:lnSpc>
                <a:spcPct val="120000"/>
              </a:lnSpc>
              <a:spcBef>
                <a:spcPts val="0"/>
              </a:spcBef>
              <a:buNone/>
            </a:pPr>
            <a:r>
              <a:rPr lang="tr-TR" sz="1600" b="1" dirty="0">
                <a:solidFill>
                  <a:srgbClr val="C00000"/>
                </a:solidFill>
              </a:rPr>
              <a:t>Neden:</a:t>
            </a:r>
          </a:p>
          <a:p>
            <a:pPr algn="just">
              <a:lnSpc>
                <a:spcPct val="120000"/>
              </a:lnSpc>
              <a:spcBef>
                <a:spcPts val="0"/>
              </a:spcBef>
            </a:pPr>
            <a:r>
              <a:rPr lang="tr-TR" sz="1600" dirty="0" err="1">
                <a:solidFill>
                  <a:schemeClr val="tx2"/>
                </a:solidFill>
              </a:rPr>
              <a:t>Locare</a:t>
            </a:r>
            <a:r>
              <a:rPr lang="tr-TR" sz="1600" dirty="0">
                <a:solidFill>
                  <a:schemeClr val="tx2"/>
                </a:solidFill>
              </a:rPr>
              <a:t>: Bir şeyi bir yere koymak, yerleştirmek</a:t>
            </a:r>
          </a:p>
          <a:p>
            <a:pPr algn="just">
              <a:lnSpc>
                <a:spcPct val="120000"/>
              </a:lnSpc>
              <a:spcBef>
                <a:spcPts val="0"/>
              </a:spcBef>
            </a:pPr>
            <a:r>
              <a:rPr lang="tr-TR" sz="1600" dirty="0" err="1">
                <a:solidFill>
                  <a:schemeClr val="tx2"/>
                </a:solidFill>
              </a:rPr>
              <a:t>Conducere</a:t>
            </a:r>
            <a:r>
              <a:rPr lang="tr-TR" sz="1600" dirty="0">
                <a:solidFill>
                  <a:schemeClr val="tx2"/>
                </a:solidFill>
              </a:rPr>
              <a:t>: Bir şeyi beraberinde alıp götürmek</a:t>
            </a:r>
          </a:p>
          <a:p>
            <a:pPr algn="just">
              <a:lnSpc>
                <a:spcPct val="120000"/>
              </a:lnSpc>
              <a:spcBef>
                <a:spcPts val="0"/>
              </a:spcBef>
            </a:pPr>
            <a:r>
              <a:rPr lang="tr-TR" sz="1600" dirty="0">
                <a:solidFill>
                  <a:schemeClr val="tx2"/>
                </a:solidFill>
              </a:rPr>
              <a:t>Kiralanan malı beraberinde götüren kiracı; işçiyi pazardan alıp işyerine götüren işveren; iş sahibinin malzemesini alıp işleyeceği yere götüren </a:t>
            </a:r>
            <a:r>
              <a:rPr lang="tr-TR" sz="1600" dirty="0" err="1">
                <a:solidFill>
                  <a:schemeClr val="tx2"/>
                </a:solidFill>
              </a:rPr>
              <a:t>müteahhid</a:t>
            </a:r>
            <a:r>
              <a:rPr lang="tr-TR" sz="1600" dirty="0">
                <a:solidFill>
                  <a:schemeClr val="tx2"/>
                </a:solidFill>
              </a:rPr>
              <a:t> </a:t>
            </a:r>
            <a:r>
              <a:rPr lang="tr-TR" sz="1600" dirty="0" err="1">
                <a:solidFill>
                  <a:schemeClr val="tx2"/>
                </a:solidFill>
              </a:rPr>
              <a:t>conductor</a:t>
            </a:r>
            <a:endParaRPr lang="tr-TR" sz="1600" dirty="0">
              <a:solidFill>
                <a:schemeClr val="tx2"/>
              </a:solidFill>
            </a:endParaRPr>
          </a:p>
        </p:txBody>
      </p:sp>
    </p:spTree>
    <p:extLst>
      <p:ext uri="{BB962C8B-B14F-4D97-AF65-F5344CB8AC3E}">
        <p14:creationId xmlns:p14="http://schemas.microsoft.com/office/powerpoint/2010/main" val="3704454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373216"/>
            <a:ext cx="8352928" cy="576064"/>
          </a:xfrm>
          <a:solidFill>
            <a:schemeClr val="accent3">
              <a:lumMod val="75000"/>
            </a:schemeClr>
          </a:solidFill>
          <a:ln>
            <a:solidFill>
              <a:schemeClr val="accent1"/>
            </a:solidFill>
          </a:ln>
        </p:spPr>
        <p:txBody>
          <a:bodyPr>
            <a:noAutofit/>
          </a:bodyPr>
          <a:lstStyle/>
          <a:p>
            <a:pPr marL="0" indent="0">
              <a:lnSpc>
                <a:spcPct val="110000"/>
              </a:lnSpc>
              <a:buNone/>
            </a:pPr>
            <a:r>
              <a:rPr lang="tr-TR" sz="2600" b="1" dirty="0">
                <a:solidFill>
                  <a:schemeClr val="bg1"/>
                </a:solidFill>
                <a:effectLst/>
                <a:ea typeface="Times New Roman" panose="02020603050405020304" pitchFamily="18" charset="0"/>
              </a:rPr>
              <a:t>Tarafların Sorumluluğu</a:t>
            </a:r>
          </a:p>
        </p:txBody>
      </p:sp>
      <p:sp>
        <p:nvSpPr>
          <p:cNvPr id="3" name="Rectangle 2"/>
          <p:cNvSpPr>
            <a:spLocks noGrp="1"/>
          </p:cNvSpPr>
          <p:nvPr>
            <p:ph idx="1"/>
          </p:nvPr>
        </p:nvSpPr>
        <p:spPr>
          <a:xfrm>
            <a:off x="395536" y="476672"/>
            <a:ext cx="8352928" cy="4896544"/>
          </a:xfrm>
          <a:solidFill>
            <a:schemeClr val="tx2">
              <a:lumMod val="10000"/>
              <a:lumOff val="90000"/>
            </a:schemeClr>
          </a:solidFill>
        </p:spPr>
        <p:txBody>
          <a:bodyPr>
            <a:noAutofit/>
          </a:bodyPr>
          <a:lstStyle/>
          <a:p>
            <a:pPr algn="just">
              <a:spcBef>
                <a:spcPts val="0"/>
              </a:spcBef>
            </a:pPr>
            <a:r>
              <a:rPr lang="tr-TR" sz="2400" dirty="0">
                <a:solidFill>
                  <a:schemeClr val="tx2"/>
                </a:solidFill>
              </a:rPr>
              <a:t>Vekil talimata uygun olarak üstlendiği işi tamamlamak, kazandığı hak ve üstlendiği borçları müvekkile nakletmek yükümlülüğü altında</a:t>
            </a:r>
          </a:p>
          <a:p>
            <a:pPr algn="just">
              <a:spcBef>
                <a:spcPts val="0"/>
              </a:spcBef>
            </a:pPr>
            <a:r>
              <a:rPr lang="tr-TR" sz="2400" dirty="0">
                <a:solidFill>
                  <a:schemeClr val="tx2"/>
                </a:solidFill>
              </a:rPr>
              <a:t>Vekil </a:t>
            </a:r>
            <a:r>
              <a:rPr lang="tr-TR" sz="2400" dirty="0" err="1">
                <a:solidFill>
                  <a:schemeClr val="tx2"/>
                </a:solidFill>
              </a:rPr>
              <a:t>KHD’de</a:t>
            </a:r>
            <a:r>
              <a:rPr lang="tr-TR" sz="2400" dirty="0">
                <a:solidFill>
                  <a:schemeClr val="tx2"/>
                </a:solidFill>
              </a:rPr>
              <a:t> kastından, </a:t>
            </a:r>
            <a:r>
              <a:rPr lang="tr-TR" sz="2400" dirty="0" err="1">
                <a:solidFill>
                  <a:schemeClr val="tx2"/>
                </a:solidFill>
              </a:rPr>
              <a:t>Iustinianus</a:t>
            </a:r>
            <a:r>
              <a:rPr lang="tr-TR" sz="2400" dirty="0">
                <a:solidFill>
                  <a:schemeClr val="tx2"/>
                </a:solidFill>
              </a:rPr>
              <a:t> Dönemi’nde bütün kusurlarından sorumlu.</a:t>
            </a:r>
          </a:p>
          <a:p>
            <a:pPr algn="just">
              <a:spcBef>
                <a:spcPts val="0"/>
              </a:spcBef>
            </a:pPr>
            <a:r>
              <a:rPr lang="tr-TR" sz="2400" dirty="0">
                <a:solidFill>
                  <a:schemeClr val="tx2"/>
                </a:solidFill>
              </a:rPr>
              <a:t>Mahkum olan vekil şerefsiz sayılmakta</a:t>
            </a:r>
          </a:p>
          <a:p>
            <a:pPr algn="just">
              <a:spcBef>
                <a:spcPts val="0"/>
              </a:spcBef>
            </a:pPr>
            <a:r>
              <a:rPr lang="tr-TR" sz="2400" dirty="0">
                <a:solidFill>
                  <a:schemeClr val="tx2"/>
                </a:solidFill>
              </a:rPr>
              <a:t>Müvekkil yapılan işin bütün sonuçlarına katlanmak ve masrafları üstlenmek zorunda</a:t>
            </a:r>
          </a:p>
          <a:p>
            <a:pPr algn="just">
              <a:spcBef>
                <a:spcPts val="0"/>
              </a:spcBef>
            </a:pPr>
            <a:r>
              <a:rPr lang="tr-TR" sz="2400" dirty="0">
                <a:solidFill>
                  <a:schemeClr val="tx2"/>
                </a:solidFill>
              </a:rPr>
              <a:t>Müvekkilin vermiş olduğu iş nedeniyle vekil zarara uğramışsa müvekkil sorumlu.</a:t>
            </a:r>
          </a:p>
          <a:p>
            <a:pPr algn="just">
              <a:spcBef>
                <a:spcPts val="0"/>
              </a:spcBef>
            </a:pPr>
            <a:r>
              <a:rPr lang="tr-TR" sz="2400" dirty="0">
                <a:solidFill>
                  <a:schemeClr val="tx2"/>
                </a:solidFill>
              </a:rPr>
              <a:t>Sorumlu tutulabilmesi için her iki dönemde de kasıtlı olması aranmakta</a:t>
            </a:r>
          </a:p>
        </p:txBody>
      </p:sp>
    </p:spTree>
    <p:extLst>
      <p:ext uri="{BB962C8B-B14F-4D97-AF65-F5344CB8AC3E}">
        <p14:creationId xmlns:p14="http://schemas.microsoft.com/office/powerpoint/2010/main" val="252341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7544" y="5157192"/>
            <a:ext cx="8219256" cy="720080"/>
          </a:xfrm>
        </p:spPr>
        <p:txBody>
          <a:bodyPr anchor="b">
            <a:normAutofit fontScale="90000"/>
          </a:bodyPr>
          <a:lstStyle/>
          <a:p>
            <a:pPr marL="0" indent="0">
              <a:buNone/>
            </a:pPr>
            <a:r>
              <a:rPr lang="tr-TR" sz="2800" b="1" kern="1200" dirty="0" err="1">
                <a:solidFill>
                  <a:schemeClr val="accent6">
                    <a:lumMod val="60000"/>
                    <a:lumOff val="40000"/>
                  </a:schemeClr>
                </a:solidFill>
                <a:effectLst>
                  <a:outerShdw blurRad="12700" dist="12700" dir="5400000" algn="tl" rotWithShape="0">
                    <a:srgbClr val="000000">
                      <a:alpha val="40000"/>
                    </a:srgbClr>
                  </a:outerShdw>
                </a:effectLst>
                <a:latin typeface="+mj-lt"/>
                <a:ea typeface="+mj-ea"/>
                <a:cs typeface="+mj-cs"/>
              </a:rPr>
              <a:t>Locatio</a:t>
            </a:r>
            <a:r>
              <a:rPr lang="tr-TR" sz="2800" b="1" kern="1200" dirty="0">
                <a:solidFill>
                  <a:schemeClr val="accent6">
                    <a:lumMod val="60000"/>
                    <a:lumOff val="40000"/>
                  </a:schemeClr>
                </a:solidFill>
                <a:effectLst>
                  <a:outerShdw blurRad="12700" dist="12700" dir="5400000" algn="tl" rotWithShape="0">
                    <a:srgbClr val="000000">
                      <a:alpha val="40000"/>
                    </a:srgbClr>
                  </a:outerShdw>
                </a:effectLst>
                <a:latin typeface="+mj-lt"/>
                <a:ea typeface="+mj-ea"/>
                <a:cs typeface="+mj-cs"/>
              </a:rPr>
              <a:t> </a:t>
            </a:r>
            <a:r>
              <a:rPr lang="tr-TR" sz="2800" b="1" kern="1200" dirty="0" err="1">
                <a:solidFill>
                  <a:schemeClr val="accent6">
                    <a:lumMod val="60000"/>
                    <a:lumOff val="40000"/>
                  </a:schemeClr>
                </a:solidFill>
                <a:effectLst>
                  <a:outerShdw blurRad="12700" dist="12700" dir="5400000" algn="tl" rotWithShape="0">
                    <a:srgbClr val="000000">
                      <a:alpha val="40000"/>
                    </a:srgbClr>
                  </a:outerShdw>
                </a:effectLst>
                <a:latin typeface="+mj-lt"/>
                <a:ea typeface="+mj-ea"/>
                <a:cs typeface="+mj-cs"/>
              </a:rPr>
              <a:t>Conductio</a:t>
            </a:r>
            <a:r>
              <a:rPr lang="tr-TR" sz="2800" b="1" kern="1200" dirty="0">
                <a:solidFill>
                  <a:schemeClr val="accent6">
                    <a:lumMod val="60000"/>
                    <a:lumOff val="40000"/>
                  </a:schemeClr>
                </a:solidFill>
                <a:effectLst>
                  <a:outerShdw blurRad="12700" dist="12700" dir="5400000" algn="tl" rotWithShape="0">
                    <a:srgbClr val="000000">
                      <a:alpha val="40000"/>
                    </a:srgbClr>
                  </a:outerShdw>
                </a:effectLst>
                <a:latin typeface="+mj-lt"/>
                <a:ea typeface="+mj-ea"/>
                <a:cs typeface="+mj-cs"/>
              </a:rPr>
              <a:t> Grubunun Temel Özellikleri</a:t>
            </a:r>
            <a:endParaRPr lang="en-US" sz="2800" dirty="0">
              <a:solidFill>
                <a:schemeClr val="accent6">
                  <a:lumMod val="60000"/>
                  <a:lumOff val="40000"/>
                </a:schemeClr>
              </a:solidFill>
            </a:endParaRPr>
          </a:p>
        </p:txBody>
      </p:sp>
      <p:sp>
        <p:nvSpPr>
          <p:cNvPr id="9" name="Content Placeholder 2">
            <a:extLst>
              <a:ext uri="{FF2B5EF4-FFF2-40B4-BE49-F238E27FC236}">
                <a16:creationId xmlns:a16="http://schemas.microsoft.com/office/drawing/2014/main" id="{A3847579-4288-96A6-5D7D-80F51BDD6A9D}"/>
              </a:ext>
            </a:extLst>
          </p:cNvPr>
          <p:cNvSpPr>
            <a:spLocks noGrp="1"/>
          </p:cNvSpPr>
          <p:nvPr>
            <p:ph sz="half" idx="1"/>
          </p:nvPr>
        </p:nvSpPr>
        <p:spPr>
          <a:xfrm>
            <a:off x="-3579601" y="3930194"/>
            <a:ext cx="6766644" cy="86543"/>
          </a:xfrm>
        </p:spPr>
        <p:txBody>
          <a:bodyPr>
            <a:normAutofit fontScale="25000" lnSpcReduction="20000"/>
          </a:bodyPr>
          <a:lstStyle/>
          <a:p>
            <a:pPr marL="0" indent="0" algn="ctr">
              <a:buNone/>
            </a:pPr>
            <a:endParaRPr lang="tr-TR" dirty="0"/>
          </a:p>
          <a:p>
            <a:pPr marL="0" indent="0" algn="ctr">
              <a:buNone/>
            </a:pPr>
            <a:endParaRPr lang="tr-TR" dirty="0"/>
          </a:p>
          <a:p>
            <a:pPr marL="0" indent="0" algn="ctr">
              <a:buNone/>
            </a:pPr>
            <a:endParaRPr lang="tr-TR" dirty="0"/>
          </a:p>
        </p:txBody>
      </p:sp>
      <p:graphicFrame>
        <p:nvGraphicFramePr>
          <p:cNvPr id="5" name="Rectangle 2">
            <a:extLst>
              <a:ext uri="{FF2B5EF4-FFF2-40B4-BE49-F238E27FC236}">
                <a16:creationId xmlns:a16="http://schemas.microsoft.com/office/drawing/2014/main" id="{D035A33B-FA3A-95FC-6E41-46E989E8EAC2}"/>
              </a:ext>
            </a:extLst>
          </p:cNvPr>
          <p:cNvGraphicFramePr>
            <a:graphicFrameLocks noGrp="1"/>
          </p:cNvGraphicFramePr>
          <p:nvPr>
            <p:ph sz="half" idx="2"/>
            <p:extLst>
              <p:ext uri="{D42A27DB-BD31-4B8C-83A1-F6EECF244321}">
                <p14:modId xmlns:p14="http://schemas.microsoft.com/office/powerpoint/2010/main" val="1036566229"/>
              </p:ext>
            </p:extLst>
          </p:nvPr>
        </p:nvGraphicFramePr>
        <p:xfrm>
          <a:off x="4755360" y="530352"/>
          <a:ext cx="3931920" cy="4389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a:extLst>
              <a:ext uri="{FF2B5EF4-FFF2-40B4-BE49-F238E27FC236}">
                <a16:creationId xmlns:a16="http://schemas.microsoft.com/office/drawing/2014/main" id="{E83F7300-760D-18D1-9E5D-B94A9A1391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467544" y="530353"/>
            <a:ext cx="4238596"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150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722376" y="1124744"/>
            <a:ext cx="7772400" cy="2160240"/>
          </a:xfrm>
        </p:spPr>
        <p:txBody>
          <a:bodyPr>
            <a:noAutofit/>
          </a:bodyPr>
          <a:lstStyle/>
          <a:p>
            <a:r>
              <a:rPr lang="tr-TR" sz="4800" dirty="0"/>
              <a:t>Kira Sözleşmesi</a:t>
            </a:r>
          </a:p>
        </p:txBody>
      </p:sp>
      <p:sp>
        <p:nvSpPr>
          <p:cNvPr id="3" name="Rectangle 2"/>
          <p:cNvSpPr>
            <a:spLocks noGrp="1"/>
          </p:cNvSpPr>
          <p:nvPr>
            <p:ph type="subTitle" idx="1"/>
          </p:nvPr>
        </p:nvSpPr>
        <p:spPr>
          <a:xfrm>
            <a:off x="722376" y="3685032"/>
            <a:ext cx="7954080" cy="896096"/>
          </a:xfrm>
        </p:spPr>
        <p:txBody>
          <a:bodyPr>
            <a:normAutofit/>
          </a:bodyPr>
          <a:lstStyle/>
          <a:p>
            <a:endParaRPr lang="tr-TR" sz="3600" dirty="0"/>
          </a:p>
        </p:txBody>
      </p:sp>
    </p:spTree>
    <p:extLst>
      <p:ext uri="{BB962C8B-B14F-4D97-AF65-F5344CB8AC3E}">
        <p14:creationId xmlns:p14="http://schemas.microsoft.com/office/powerpoint/2010/main" val="227375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373216"/>
            <a:ext cx="8352928" cy="576064"/>
          </a:xfrm>
          <a:solidFill>
            <a:schemeClr val="tx1">
              <a:lumMod val="65000"/>
              <a:lumOff val="35000"/>
            </a:schemeClr>
          </a:solidFill>
          <a:ln>
            <a:solidFill>
              <a:schemeClr val="accent1"/>
            </a:solidFill>
          </a:ln>
        </p:spPr>
        <p:txBody>
          <a:bodyPr>
            <a:noAutofit/>
          </a:bodyPr>
          <a:lstStyle/>
          <a:p>
            <a:pPr marL="0" indent="0">
              <a:lnSpc>
                <a:spcPct val="110000"/>
              </a:lnSpc>
              <a:buNone/>
            </a:pPr>
            <a:r>
              <a:rPr lang="tr-TR" sz="2800" b="1" dirty="0">
                <a:solidFill>
                  <a:schemeClr val="accent1">
                    <a:lumMod val="20000"/>
                    <a:lumOff val="80000"/>
                  </a:schemeClr>
                </a:solidFill>
                <a:effectLst/>
                <a:ea typeface="Times New Roman" panose="02020603050405020304" pitchFamily="18" charset="0"/>
              </a:rPr>
              <a:t>Genel Bilgi</a:t>
            </a:r>
          </a:p>
        </p:txBody>
      </p:sp>
      <p:sp>
        <p:nvSpPr>
          <p:cNvPr id="3" name="Rectangle 2"/>
          <p:cNvSpPr>
            <a:spLocks noGrp="1"/>
          </p:cNvSpPr>
          <p:nvPr>
            <p:ph idx="1"/>
          </p:nvPr>
        </p:nvSpPr>
        <p:spPr>
          <a:xfrm>
            <a:off x="508636" y="548680"/>
            <a:ext cx="8239828" cy="4824536"/>
          </a:xfrm>
          <a:solidFill>
            <a:schemeClr val="bg1">
              <a:lumMod val="95000"/>
            </a:schemeClr>
          </a:solidFill>
        </p:spPr>
        <p:txBody>
          <a:bodyPr>
            <a:noAutofit/>
          </a:bodyPr>
          <a:lstStyle/>
          <a:p>
            <a:pPr algn="just">
              <a:spcBef>
                <a:spcPts val="0"/>
              </a:spcBef>
            </a:pPr>
            <a:r>
              <a:rPr lang="tr-TR" sz="1750" dirty="0">
                <a:solidFill>
                  <a:schemeClr val="tx2"/>
                </a:solidFill>
              </a:rPr>
              <a:t>İlk görünüm biçimi hayvan ve köle kirası</a:t>
            </a:r>
          </a:p>
          <a:p>
            <a:pPr algn="just">
              <a:spcBef>
                <a:spcPts val="0"/>
              </a:spcBef>
            </a:pPr>
            <a:r>
              <a:rPr lang="tr-TR" sz="1750" dirty="0">
                <a:solidFill>
                  <a:schemeClr val="tx2"/>
                </a:solidFill>
              </a:rPr>
              <a:t>Roma Devleti’ne ait arazilerin kiralanması</a:t>
            </a:r>
          </a:p>
          <a:p>
            <a:pPr algn="just">
              <a:spcBef>
                <a:spcPts val="0"/>
              </a:spcBef>
            </a:pPr>
            <a:r>
              <a:rPr lang="tr-TR" sz="1750" dirty="0">
                <a:solidFill>
                  <a:schemeClr val="tx2"/>
                </a:solidFill>
              </a:rPr>
              <a:t>Şehirdeki binaların kiralanması</a:t>
            </a:r>
          </a:p>
          <a:p>
            <a:pPr algn="just">
              <a:spcBef>
                <a:spcPts val="0"/>
              </a:spcBef>
            </a:pPr>
            <a:r>
              <a:rPr lang="tr-TR" sz="1750" b="1" dirty="0">
                <a:solidFill>
                  <a:srgbClr val="C00000"/>
                </a:solidFill>
              </a:rPr>
              <a:t>Türleri:</a:t>
            </a:r>
          </a:p>
          <a:p>
            <a:pPr marL="720000" algn="just">
              <a:spcBef>
                <a:spcPts val="0"/>
              </a:spcBef>
              <a:buFont typeface="Wingdings" panose="05000000000000000000" pitchFamily="2" charset="2"/>
              <a:buChar char="q"/>
            </a:pPr>
            <a:r>
              <a:rPr lang="tr-TR" sz="1750" dirty="0">
                <a:solidFill>
                  <a:schemeClr val="tx2"/>
                </a:solidFill>
              </a:rPr>
              <a:t>Adi kira</a:t>
            </a:r>
          </a:p>
          <a:p>
            <a:pPr marL="720000" algn="just">
              <a:spcBef>
                <a:spcPts val="0"/>
              </a:spcBef>
              <a:buFont typeface="Wingdings" panose="05000000000000000000" pitchFamily="2" charset="2"/>
              <a:buChar char="q"/>
            </a:pPr>
            <a:r>
              <a:rPr lang="tr-TR" sz="1750" dirty="0">
                <a:solidFill>
                  <a:schemeClr val="tx2"/>
                </a:solidFill>
              </a:rPr>
              <a:t>Hasılat kirası</a:t>
            </a:r>
          </a:p>
          <a:p>
            <a:pPr algn="just">
              <a:spcBef>
                <a:spcPts val="0"/>
              </a:spcBef>
            </a:pPr>
            <a:r>
              <a:rPr lang="tr-TR" sz="1750" dirty="0">
                <a:solidFill>
                  <a:schemeClr val="tx2"/>
                </a:solidFill>
              </a:rPr>
              <a:t>Roma hukukuna göre her iki türü de olanaklı</a:t>
            </a:r>
          </a:p>
          <a:p>
            <a:pPr algn="just">
              <a:spcBef>
                <a:spcPts val="0"/>
              </a:spcBef>
            </a:pPr>
            <a:r>
              <a:rPr lang="tr-TR" sz="1750" b="1" dirty="0">
                <a:solidFill>
                  <a:srgbClr val="C00000"/>
                </a:solidFill>
              </a:rPr>
              <a:t>Özellikleri:</a:t>
            </a:r>
          </a:p>
          <a:p>
            <a:pPr marL="720000" algn="just">
              <a:spcBef>
                <a:spcPts val="0"/>
              </a:spcBef>
              <a:buFont typeface="Wingdings" panose="05000000000000000000" pitchFamily="2" charset="2"/>
              <a:buChar char="Ø"/>
            </a:pPr>
            <a:r>
              <a:rPr lang="tr-TR" sz="1750" dirty="0" err="1">
                <a:solidFill>
                  <a:schemeClr val="tx2"/>
                </a:solidFill>
              </a:rPr>
              <a:t>Rızai</a:t>
            </a:r>
            <a:r>
              <a:rPr lang="tr-TR" sz="1750" dirty="0">
                <a:solidFill>
                  <a:schemeClr val="tx2"/>
                </a:solidFill>
              </a:rPr>
              <a:t> sözleşme</a:t>
            </a:r>
          </a:p>
          <a:p>
            <a:pPr marL="720000" algn="just">
              <a:spcBef>
                <a:spcPts val="0"/>
              </a:spcBef>
              <a:buFont typeface="Wingdings" panose="05000000000000000000" pitchFamily="2" charset="2"/>
              <a:buChar char="Ø"/>
            </a:pPr>
            <a:r>
              <a:rPr lang="tr-TR" sz="1750" dirty="0">
                <a:solidFill>
                  <a:schemeClr val="tx2"/>
                </a:solidFill>
              </a:rPr>
              <a:t>Belli bir maldan, belli bir süre için ve belli bir ücret karşılı</a:t>
            </a:r>
            <a:r>
              <a:rPr lang="tr-TR" sz="1750" dirty="0">
                <a:solidFill>
                  <a:schemeClr val="tx2"/>
                </a:solidFill>
                <a:effectLst/>
                <a:ea typeface="Times New Roman" panose="02020603050405020304" pitchFamily="18" charset="0"/>
              </a:rPr>
              <a:t>ğında yararlanma ve kullanma hedeflenmekte</a:t>
            </a:r>
            <a:endParaRPr lang="tr-TR" sz="1750" dirty="0">
              <a:solidFill>
                <a:schemeClr val="tx2"/>
              </a:solidFill>
            </a:endParaRPr>
          </a:p>
          <a:p>
            <a:pPr marL="720000" algn="just">
              <a:spcBef>
                <a:spcPts val="0"/>
              </a:spcBef>
              <a:buFont typeface="Wingdings" panose="05000000000000000000" pitchFamily="2" charset="2"/>
              <a:buChar char="Ø"/>
            </a:pPr>
            <a:r>
              <a:rPr lang="tr-TR" sz="1750" dirty="0">
                <a:solidFill>
                  <a:schemeClr val="tx2"/>
                </a:solidFill>
              </a:rPr>
              <a:t>Kullandırma ve yararlandırma borcu doğurmakta</a:t>
            </a:r>
          </a:p>
          <a:p>
            <a:pPr marL="720000" algn="just">
              <a:spcBef>
                <a:spcPts val="0"/>
              </a:spcBef>
              <a:buFont typeface="Wingdings" panose="05000000000000000000" pitchFamily="2" charset="2"/>
              <a:buChar char="Ø"/>
            </a:pPr>
            <a:r>
              <a:rPr lang="tr-TR" sz="1750" dirty="0">
                <a:solidFill>
                  <a:schemeClr val="tx2"/>
                </a:solidFill>
              </a:rPr>
              <a:t>Tam iki tarafa borç yükleyen, </a:t>
            </a:r>
            <a:r>
              <a:rPr lang="tr-TR" sz="1750" dirty="0" err="1">
                <a:solidFill>
                  <a:schemeClr val="tx2"/>
                </a:solidFill>
              </a:rPr>
              <a:t>iyiniyet</a:t>
            </a:r>
            <a:r>
              <a:rPr lang="tr-TR" sz="1750" dirty="0">
                <a:solidFill>
                  <a:schemeClr val="tx2"/>
                </a:solidFill>
              </a:rPr>
              <a:t> sözleşmesi</a:t>
            </a:r>
          </a:p>
          <a:p>
            <a:pPr algn="just">
              <a:spcBef>
                <a:spcPts val="0"/>
              </a:spcBef>
            </a:pPr>
            <a:r>
              <a:rPr lang="tr-TR" sz="1750" b="1" dirty="0">
                <a:solidFill>
                  <a:srgbClr val="C00000"/>
                </a:solidFill>
              </a:rPr>
              <a:t>Konusu:</a:t>
            </a:r>
          </a:p>
          <a:p>
            <a:pPr marL="720000" algn="just">
              <a:spcBef>
                <a:spcPts val="0"/>
              </a:spcBef>
              <a:buFont typeface="Wingdings" panose="05000000000000000000" pitchFamily="2" charset="2"/>
              <a:buChar char="Ø"/>
            </a:pPr>
            <a:r>
              <a:rPr lang="tr-TR" sz="1750" dirty="0">
                <a:solidFill>
                  <a:schemeClr val="tx2"/>
                </a:solidFill>
              </a:rPr>
              <a:t>Kullanımı tüketime tabi olmayan taşınır mal ya da taşınmaz belli bir mal, intifa hakkı, köle ya da hayvanın işgücünün kiralanması</a:t>
            </a:r>
          </a:p>
          <a:p>
            <a:pPr marL="720000" algn="just">
              <a:spcBef>
                <a:spcPts val="0"/>
              </a:spcBef>
              <a:buFont typeface="Wingdings" panose="05000000000000000000" pitchFamily="2" charset="2"/>
              <a:buChar char="Ø"/>
            </a:pPr>
            <a:r>
              <a:rPr lang="tr-TR" sz="1750" dirty="0">
                <a:solidFill>
                  <a:schemeClr val="tx2"/>
                </a:solidFill>
                <a:effectLst/>
                <a:ea typeface="Times New Roman" panose="02020603050405020304" pitchFamily="18" charset="0"/>
              </a:rPr>
              <a:t>Hasılat kirasının konusu sadece ürün getiren mal</a:t>
            </a:r>
          </a:p>
          <a:p>
            <a:pPr marL="720000" algn="just">
              <a:spcBef>
                <a:spcPts val="300"/>
              </a:spcBef>
              <a:spcAft>
                <a:spcPts val="300"/>
              </a:spcAft>
              <a:buFont typeface="Wingdings" panose="05000000000000000000" pitchFamily="2" charset="2"/>
              <a:buChar char="Ø"/>
            </a:pPr>
            <a:endParaRPr lang="tr-TR" sz="1600" dirty="0">
              <a:solidFill>
                <a:schemeClr val="accent3"/>
              </a:solidFill>
            </a:endParaRPr>
          </a:p>
        </p:txBody>
      </p:sp>
    </p:spTree>
    <p:extLst>
      <p:ext uri="{BB962C8B-B14F-4D97-AF65-F5344CB8AC3E}">
        <p14:creationId xmlns:p14="http://schemas.microsoft.com/office/powerpoint/2010/main" val="3966644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373216"/>
            <a:ext cx="8352928" cy="576064"/>
          </a:xfrm>
          <a:solidFill>
            <a:schemeClr val="tx1">
              <a:lumMod val="65000"/>
              <a:lumOff val="35000"/>
            </a:schemeClr>
          </a:solidFill>
          <a:ln>
            <a:solidFill>
              <a:schemeClr val="accent1"/>
            </a:solidFill>
          </a:ln>
        </p:spPr>
        <p:txBody>
          <a:bodyPr>
            <a:noAutofit/>
          </a:bodyPr>
          <a:lstStyle/>
          <a:p>
            <a:pPr marL="0" indent="0">
              <a:lnSpc>
                <a:spcPct val="110000"/>
              </a:lnSpc>
              <a:buNone/>
            </a:pPr>
            <a:r>
              <a:rPr lang="tr-TR" sz="2800" b="1" dirty="0">
                <a:solidFill>
                  <a:schemeClr val="accent1">
                    <a:lumMod val="20000"/>
                    <a:lumOff val="80000"/>
                  </a:schemeClr>
                </a:solidFill>
                <a:effectLst/>
                <a:ea typeface="Times New Roman" panose="02020603050405020304" pitchFamily="18" charset="0"/>
              </a:rPr>
              <a:t>Kiracının Borçları</a:t>
            </a:r>
          </a:p>
        </p:txBody>
      </p:sp>
      <p:sp>
        <p:nvSpPr>
          <p:cNvPr id="3" name="Rectangle 2"/>
          <p:cNvSpPr>
            <a:spLocks noGrp="1"/>
          </p:cNvSpPr>
          <p:nvPr>
            <p:ph idx="1"/>
          </p:nvPr>
        </p:nvSpPr>
        <p:spPr>
          <a:xfrm>
            <a:off x="508636" y="548680"/>
            <a:ext cx="8239828" cy="4824536"/>
          </a:xfrm>
          <a:solidFill>
            <a:schemeClr val="bg1">
              <a:lumMod val="95000"/>
            </a:schemeClr>
          </a:solidFill>
        </p:spPr>
        <p:txBody>
          <a:bodyPr>
            <a:noAutofit/>
          </a:bodyPr>
          <a:lstStyle/>
          <a:p>
            <a:pPr marL="360000" algn="just">
              <a:spcBef>
                <a:spcPts val="300"/>
              </a:spcBef>
              <a:spcAft>
                <a:spcPts val="300"/>
              </a:spcAft>
            </a:pPr>
            <a:r>
              <a:rPr lang="tr-TR" sz="1950" b="1" dirty="0">
                <a:solidFill>
                  <a:srgbClr val="C00000"/>
                </a:solidFill>
              </a:rPr>
              <a:t>Kira bedelini ödeme: </a:t>
            </a:r>
            <a:r>
              <a:rPr lang="tr-TR" sz="1950" dirty="0">
                <a:solidFill>
                  <a:schemeClr val="accent3"/>
                </a:solidFill>
              </a:rPr>
              <a:t>Kira bedeli para olmak zorunda. Eski Hukuk Dönemi’nde peşin/önceden Klasik Hukuk Dönemi’nde ise işledikten sonra/sonradan ödenmesi yaygın bir uygulama</a:t>
            </a:r>
          </a:p>
          <a:p>
            <a:pPr marL="360000" algn="just">
              <a:spcBef>
                <a:spcPts val="300"/>
              </a:spcBef>
              <a:spcAft>
                <a:spcPts val="300"/>
              </a:spcAft>
            </a:pPr>
            <a:r>
              <a:rPr lang="tr-TR" sz="1950" b="1" dirty="0">
                <a:solidFill>
                  <a:srgbClr val="C00000"/>
                </a:solidFill>
              </a:rPr>
              <a:t>Malın asıl haline zarar vermeden kullanma: </a:t>
            </a:r>
            <a:r>
              <a:rPr lang="tr-TR" sz="1950" dirty="0">
                <a:solidFill>
                  <a:schemeClr val="accent3"/>
                </a:solidFill>
              </a:rPr>
              <a:t>Kiracı sözleşmede kararlaştırılan amaca uygun olarak ve şeye zarar vermeden kullanma yükümlülüğü altında</a:t>
            </a:r>
            <a:endParaRPr lang="tr-TR" sz="1950" dirty="0">
              <a:solidFill>
                <a:schemeClr val="tx2"/>
              </a:solidFill>
            </a:endParaRPr>
          </a:p>
          <a:p>
            <a:pPr marL="360000" algn="just">
              <a:spcBef>
                <a:spcPts val="300"/>
              </a:spcBef>
              <a:spcAft>
                <a:spcPts val="300"/>
              </a:spcAft>
            </a:pPr>
            <a:r>
              <a:rPr lang="tr-TR" sz="1950" b="1" dirty="0">
                <a:solidFill>
                  <a:srgbClr val="C00000"/>
                </a:solidFill>
              </a:rPr>
              <a:t>Malı özenle kullanma: </a:t>
            </a:r>
            <a:r>
              <a:rPr lang="tr-TR" sz="1950" dirty="0">
                <a:solidFill>
                  <a:schemeClr val="accent3"/>
                </a:solidFill>
                <a:ea typeface="Times New Roman" panose="02020603050405020304" pitchFamily="18" charset="0"/>
              </a:rPr>
              <a:t>Kiracı, kira sözleşmesinin bitiminde kiralanan şeyi iyi durumda kiralayana iade etmekle </a:t>
            </a:r>
            <a:r>
              <a:rPr lang="tr-TR" sz="1950" dirty="0">
                <a:solidFill>
                  <a:schemeClr val="accent3"/>
                </a:solidFill>
              </a:rPr>
              <a:t>yükümlü</a:t>
            </a:r>
          </a:p>
          <a:p>
            <a:pPr marL="360000" algn="just">
              <a:spcBef>
                <a:spcPts val="300"/>
              </a:spcBef>
              <a:spcAft>
                <a:spcPts val="300"/>
              </a:spcAft>
            </a:pPr>
            <a:r>
              <a:rPr lang="tr-TR" sz="1950" b="1" dirty="0">
                <a:solidFill>
                  <a:srgbClr val="C00000"/>
                </a:solidFill>
              </a:rPr>
              <a:t>Olağan masrafları yapma:</a:t>
            </a:r>
            <a:r>
              <a:rPr lang="tr-TR" sz="1950" dirty="0">
                <a:solidFill>
                  <a:srgbClr val="FF0000"/>
                </a:solidFill>
              </a:rPr>
              <a:t> </a:t>
            </a:r>
            <a:r>
              <a:rPr lang="tr-TR" sz="1950" dirty="0">
                <a:solidFill>
                  <a:schemeClr val="accent3"/>
                </a:solidFill>
              </a:rPr>
              <a:t>Normal kullanımın gerektirdiği olağan masrafları kiracı üstlenmekle yükümlü</a:t>
            </a:r>
          </a:p>
          <a:p>
            <a:pPr marL="360000" algn="just">
              <a:spcBef>
                <a:spcPts val="300"/>
              </a:spcBef>
              <a:spcAft>
                <a:spcPts val="300"/>
              </a:spcAft>
            </a:pPr>
            <a:r>
              <a:rPr lang="tr-TR" sz="1950" b="1" dirty="0">
                <a:solidFill>
                  <a:schemeClr val="accent2"/>
                </a:solidFill>
              </a:rPr>
              <a:t>Sürenin sonunda kira sözleşmesine konu olan malı kiralayana teslim etme: </a:t>
            </a:r>
            <a:r>
              <a:rPr lang="tr-TR" sz="1950" dirty="0">
                <a:solidFill>
                  <a:schemeClr val="accent3"/>
                </a:solidFill>
              </a:rPr>
              <a:t>Klasik-Öncesi ve Klasik Hukuk </a:t>
            </a:r>
            <a:r>
              <a:rPr lang="tr-TR" sz="1950" dirty="0" err="1">
                <a:solidFill>
                  <a:schemeClr val="accent3"/>
                </a:solidFill>
              </a:rPr>
              <a:t>Dönemleri’nde</a:t>
            </a:r>
            <a:r>
              <a:rPr lang="tr-TR" sz="1950" dirty="0">
                <a:solidFill>
                  <a:schemeClr val="accent3"/>
                </a:solidFill>
              </a:rPr>
              <a:t> kiracı </a:t>
            </a:r>
            <a:r>
              <a:rPr lang="tr-TR" sz="1950" dirty="0" err="1">
                <a:solidFill>
                  <a:schemeClr val="accent3"/>
                </a:solidFill>
              </a:rPr>
              <a:t>custodia’dan</a:t>
            </a:r>
            <a:r>
              <a:rPr lang="tr-TR" sz="1950" dirty="0">
                <a:solidFill>
                  <a:schemeClr val="accent3"/>
                </a:solidFill>
              </a:rPr>
              <a:t>, </a:t>
            </a:r>
            <a:r>
              <a:rPr lang="tr-TR" sz="1950" dirty="0" err="1">
                <a:solidFill>
                  <a:schemeClr val="accent3"/>
                </a:solidFill>
              </a:rPr>
              <a:t>Iustinianus</a:t>
            </a:r>
            <a:r>
              <a:rPr lang="tr-TR" sz="1950" dirty="0">
                <a:solidFill>
                  <a:schemeClr val="accent3"/>
                </a:solidFill>
              </a:rPr>
              <a:t> Dönemi’nde </a:t>
            </a:r>
            <a:r>
              <a:rPr lang="tr-TR" sz="1950" dirty="0" err="1">
                <a:solidFill>
                  <a:schemeClr val="accent3"/>
                </a:solidFill>
              </a:rPr>
              <a:t>diligentia’yı</a:t>
            </a:r>
            <a:r>
              <a:rPr lang="tr-TR" sz="1950" dirty="0">
                <a:solidFill>
                  <a:schemeClr val="accent3"/>
                </a:solidFill>
              </a:rPr>
              <a:t> kapsamına alan bütün kusurlarından sorumlu</a:t>
            </a:r>
          </a:p>
          <a:p>
            <a:pPr marL="0" algn="just">
              <a:spcBef>
                <a:spcPts val="0"/>
              </a:spcBef>
            </a:pPr>
            <a:endParaRPr lang="tr-TR" sz="2000" b="1" dirty="0">
              <a:solidFill>
                <a:schemeClr val="accent2"/>
              </a:solidFill>
            </a:endParaRPr>
          </a:p>
        </p:txBody>
      </p:sp>
    </p:spTree>
    <p:extLst>
      <p:ext uri="{BB962C8B-B14F-4D97-AF65-F5344CB8AC3E}">
        <p14:creationId xmlns:p14="http://schemas.microsoft.com/office/powerpoint/2010/main" val="251982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09536" y="5536624"/>
            <a:ext cx="8338928" cy="648072"/>
          </a:xfrm>
          <a:solidFill>
            <a:schemeClr val="tx1">
              <a:lumMod val="65000"/>
              <a:lumOff val="35000"/>
            </a:schemeClr>
          </a:solidFill>
          <a:ln>
            <a:solidFill>
              <a:schemeClr val="accent1"/>
            </a:solidFill>
          </a:ln>
        </p:spPr>
        <p:txBody>
          <a:bodyPr>
            <a:noAutofit/>
          </a:bodyPr>
          <a:lstStyle/>
          <a:p>
            <a:pPr marL="0" indent="0">
              <a:lnSpc>
                <a:spcPct val="110000"/>
              </a:lnSpc>
              <a:buNone/>
            </a:pPr>
            <a:r>
              <a:rPr lang="tr-TR" sz="2800" b="1" dirty="0">
                <a:solidFill>
                  <a:schemeClr val="accent1">
                    <a:lumMod val="20000"/>
                    <a:lumOff val="80000"/>
                  </a:schemeClr>
                </a:solidFill>
                <a:effectLst/>
                <a:ea typeface="Times New Roman" panose="02020603050405020304" pitchFamily="18" charset="0"/>
              </a:rPr>
              <a:t>Kiralayanın Borçları</a:t>
            </a:r>
          </a:p>
        </p:txBody>
      </p:sp>
      <p:sp>
        <p:nvSpPr>
          <p:cNvPr id="3" name="Rectangle 2"/>
          <p:cNvSpPr>
            <a:spLocks noGrp="1"/>
          </p:cNvSpPr>
          <p:nvPr>
            <p:ph idx="1"/>
          </p:nvPr>
        </p:nvSpPr>
        <p:spPr>
          <a:xfrm>
            <a:off x="409536" y="476672"/>
            <a:ext cx="8338928" cy="5059952"/>
          </a:xfrm>
          <a:solidFill>
            <a:schemeClr val="bg1">
              <a:lumMod val="95000"/>
            </a:schemeClr>
          </a:solidFill>
        </p:spPr>
        <p:txBody>
          <a:bodyPr>
            <a:noAutofit/>
          </a:bodyPr>
          <a:lstStyle/>
          <a:p>
            <a:pPr algn="just">
              <a:spcBef>
                <a:spcPts val="0"/>
              </a:spcBef>
            </a:pPr>
            <a:r>
              <a:rPr lang="tr-TR" sz="1750" b="1" dirty="0">
                <a:solidFill>
                  <a:schemeClr val="accent2"/>
                </a:solidFill>
              </a:rPr>
              <a:t>Malın rahat kullanımını sağlamak: </a:t>
            </a:r>
            <a:r>
              <a:rPr lang="tr-TR" sz="1750" dirty="0">
                <a:solidFill>
                  <a:schemeClr val="accent3"/>
                </a:solidFill>
                <a:effectLst/>
                <a:ea typeface="Times New Roman" panose="02020603050405020304" pitchFamily="18" charset="0"/>
              </a:rPr>
              <a:t>Kiracı, mal kendisine teslim edildiğinde herhangi bir bakım, onarım ya da iyileştirme yapmadan malı kullanabilecek durumda olmalı</a:t>
            </a:r>
            <a:endParaRPr lang="tr-TR" sz="1750" dirty="0">
              <a:solidFill>
                <a:schemeClr val="accent3"/>
              </a:solidFill>
            </a:endParaRPr>
          </a:p>
          <a:p>
            <a:pPr algn="just">
              <a:spcBef>
                <a:spcPts val="0"/>
              </a:spcBef>
            </a:pPr>
            <a:r>
              <a:rPr lang="tr-TR" sz="1750" b="1" dirty="0">
                <a:solidFill>
                  <a:schemeClr val="accent2"/>
                </a:solidFill>
              </a:rPr>
              <a:t>Zorunlu masrafları üstlenmek: </a:t>
            </a:r>
            <a:r>
              <a:rPr lang="tr-TR" sz="1750" dirty="0">
                <a:solidFill>
                  <a:schemeClr val="accent3"/>
                </a:solidFill>
              </a:rPr>
              <a:t>Malın kira süresince kullanımını sağlama borcunun bir gereği olarak </a:t>
            </a:r>
            <a:r>
              <a:rPr lang="tr-TR" sz="1750" dirty="0">
                <a:solidFill>
                  <a:schemeClr val="accent3"/>
                </a:solidFill>
                <a:effectLst/>
                <a:ea typeface="Times New Roman" panose="02020603050405020304" pitchFamily="18" charset="0"/>
              </a:rPr>
              <a:t>zorunlu masrafları </a:t>
            </a:r>
            <a:r>
              <a:rPr lang="tr-TR" sz="1750" dirty="0">
                <a:solidFill>
                  <a:schemeClr val="accent3"/>
                </a:solidFill>
                <a:ea typeface="Times New Roman" panose="02020603050405020304" pitchFamily="18" charset="0"/>
              </a:rPr>
              <a:t>kiralayan </a:t>
            </a:r>
            <a:r>
              <a:rPr lang="tr-TR" sz="1750" dirty="0">
                <a:solidFill>
                  <a:schemeClr val="accent3"/>
                </a:solidFill>
                <a:effectLst/>
                <a:ea typeface="Times New Roman" panose="02020603050405020304" pitchFamily="18" charset="0"/>
              </a:rPr>
              <a:t>üstlenmek durumunda. Kiracı masrafı üstlenip kira bedeliyle mahsup etme olanağına sahip</a:t>
            </a:r>
            <a:endParaRPr lang="tr-TR" sz="1750" dirty="0">
              <a:solidFill>
                <a:schemeClr val="accent3"/>
              </a:solidFill>
            </a:endParaRPr>
          </a:p>
          <a:p>
            <a:pPr algn="just">
              <a:spcBef>
                <a:spcPts val="0"/>
              </a:spcBef>
            </a:pPr>
            <a:r>
              <a:rPr lang="tr-TR" sz="1750" b="1" dirty="0">
                <a:solidFill>
                  <a:schemeClr val="accent2"/>
                </a:solidFill>
              </a:rPr>
              <a:t>Kiraya konu olan malın ayıbını üstlenmek:</a:t>
            </a:r>
            <a:r>
              <a:rPr lang="tr-TR" sz="1750" dirty="0"/>
              <a:t> </a:t>
            </a:r>
            <a:r>
              <a:rPr lang="tr-TR" sz="1750" dirty="0">
                <a:solidFill>
                  <a:schemeClr val="accent3"/>
                </a:solidFill>
              </a:rPr>
              <a:t>Kiraya konu olan mal ayıplı ise ve  ayıbı kiralayan biliyorsa ya da ayıpsız olduğunu vaat etmişse ayıp nedeniyle ortaya çıkan bütün zarardan sorumlu. Bilmiyorsa, vaat etmemişse kira bedelini isteme hakkını kaybetmekte. Kiracı ayıbın giderilmesini talep edebilir. Ayıbı kendi giderip yaptığı masrafları kiralayandan talep edebilir. Ayıp oranında kira bedelinin indirilmesini talep edebilir</a:t>
            </a:r>
          </a:p>
          <a:p>
            <a:pPr algn="just">
              <a:spcBef>
                <a:spcPts val="0"/>
              </a:spcBef>
            </a:pPr>
            <a:r>
              <a:rPr lang="tr-TR" sz="1750" b="1" dirty="0">
                <a:solidFill>
                  <a:schemeClr val="accent2"/>
                </a:solidFill>
              </a:rPr>
              <a:t>Zapt halinde kiracının zararını gidermek:</a:t>
            </a:r>
            <a:r>
              <a:rPr lang="tr-TR" sz="1750" dirty="0"/>
              <a:t> </a:t>
            </a:r>
            <a:r>
              <a:rPr lang="tr-TR" sz="1750" dirty="0">
                <a:solidFill>
                  <a:schemeClr val="accent3"/>
                </a:solidFill>
              </a:rPr>
              <a:t>Kiraya konu olan malın </a:t>
            </a:r>
            <a:r>
              <a:rPr lang="tr-TR" sz="1750" dirty="0">
                <a:solidFill>
                  <a:schemeClr val="accent3"/>
                </a:solidFill>
                <a:effectLst/>
                <a:ea typeface="Times New Roman" panose="02020603050405020304" pitchFamily="18" charset="0"/>
              </a:rPr>
              <a:t>başkasına ait olması ve kiracının malı kullanmasına malikin izin vermemesi durumunda uğradığı ifa menfaati kaybını kiralayandan talep edebilir. Kiralayan kira bedeli talep edemez.</a:t>
            </a:r>
          </a:p>
          <a:p>
            <a:pPr marL="0" algn="just">
              <a:spcBef>
                <a:spcPts val="0"/>
              </a:spcBef>
            </a:pPr>
            <a:endParaRPr lang="tr-TR" sz="2000" b="1" dirty="0">
              <a:solidFill>
                <a:schemeClr val="accent2"/>
              </a:solidFill>
            </a:endParaRPr>
          </a:p>
        </p:txBody>
      </p:sp>
    </p:spTree>
    <p:extLst>
      <p:ext uri="{BB962C8B-B14F-4D97-AF65-F5344CB8AC3E}">
        <p14:creationId xmlns:p14="http://schemas.microsoft.com/office/powerpoint/2010/main" val="51482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229200"/>
            <a:ext cx="8352928" cy="864096"/>
          </a:xfrm>
          <a:solidFill>
            <a:schemeClr val="accent6">
              <a:lumMod val="40000"/>
              <a:lumOff val="60000"/>
            </a:schemeClr>
          </a:solidFill>
        </p:spPr>
        <p:txBody>
          <a:bodyPr>
            <a:noAutofit/>
          </a:bodyPr>
          <a:lstStyle/>
          <a:p>
            <a:pPr marL="0" indent="0">
              <a:spcBef>
                <a:spcPts val="0"/>
              </a:spcBef>
              <a:buNone/>
            </a:pPr>
            <a:r>
              <a:rPr lang="tr-TR" sz="2800" b="1" dirty="0">
                <a:solidFill>
                  <a:schemeClr val="accent3"/>
                </a:solidFill>
                <a:effectLst/>
                <a:ea typeface="Times New Roman" panose="02020603050405020304" pitchFamily="18" charset="0"/>
              </a:rPr>
              <a:t>Kira sözleşmesinde hasarın üstlenilmesi</a:t>
            </a:r>
          </a:p>
        </p:txBody>
      </p:sp>
      <p:sp>
        <p:nvSpPr>
          <p:cNvPr id="3" name="Content Placeholder 2"/>
          <p:cNvSpPr>
            <a:spLocks noGrp="1"/>
          </p:cNvSpPr>
          <p:nvPr>
            <p:ph idx="1"/>
          </p:nvPr>
        </p:nvSpPr>
        <p:spPr>
          <a:xfrm>
            <a:off x="395536" y="404665"/>
            <a:ext cx="8352928" cy="5040560"/>
          </a:xfrm>
          <a:solidFill>
            <a:schemeClr val="tx2">
              <a:lumMod val="10000"/>
              <a:lumOff val="90000"/>
            </a:schemeClr>
          </a:solidFill>
        </p:spPr>
        <p:txBody>
          <a:bodyPr>
            <a:normAutofit fontScale="77500" lnSpcReduction="20000"/>
          </a:bodyPr>
          <a:lstStyle/>
          <a:p>
            <a:pPr algn="just">
              <a:lnSpc>
                <a:spcPct val="110000"/>
              </a:lnSpc>
              <a:spcBef>
                <a:spcPts val="300"/>
              </a:spcBef>
              <a:spcAft>
                <a:spcPts val="300"/>
              </a:spcAft>
            </a:pPr>
            <a:r>
              <a:rPr lang="tr-TR" sz="2900" b="1" dirty="0">
                <a:solidFill>
                  <a:schemeClr val="accent3"/>
                </a:solidFill>
                <a:ea typeface="Times New Roman" panose="02020603050405020304" pitchFamily="18" charset="0"/>
              </a:rPr>
              <a:t>Adi Kirada</a:t>
            </a:r>
          </a:p>
          <a:p>
            <a:pPr algn="just">
              <a:lnSpc>
                <a:spcPct val="110000"/>
              </a:lnSpc>
              <a:spcBef>
                <a:spcPts val="300"/>
              </a:spcBef>
              <a:spcAft>
                <a:spcPts val="300"/>
              </a:spcAft>
            </a:pPr>
            <a:r>
              <a:rPr lang="tr-TR" sz="2900" dirty="0">
                <a:solidFill>
                  <a:schemeClr val="accent2"/>
                </a:solidFill>
                <a:ea typeface="Times New Roman" panose="02020603050405020304" pitchFamily="18" charset="0"/>
              </a:rPr>
              <a:t>Hasara kiralayan katlanır.</a:t>
            </a:r>
          </a:p>
          <a:p>
            <a:pPr marL="720000" algn="just">
              <a:lnSpc>
                <a:spcPct val="110000"/>
              </a:lnSpc>
              <a:spcBef>
                <a:spcPts val="300"/>
              </a:spcBef>
              <a:spcAft>
                <a:spcPts val="300"/>
              </a:spcAft>
              <a:buFont typeface="Wingdings" panose="05000000000000000000" pitchFamily="2" charset="2"/>
              <a:buChar char="Ø"/>
            </a:pPr>
            <a:r>
              <a:rPr lang="tr-TR" sz="2900" dirty="0">
                <a:solidFill>
                  <a:schemeClr val="accent2"/>
                </a:solidFill>
                <a:effectLst/>
                <a:ea typeface="Times New Roman" panose="02020603050405020304" pitchFamily="18" charset="0"/>
              </a:rPr>
              <a:t>Mal kullanılamaz hale gelmişse, tamamen yok olmuşsa kira bedelini alamaz. Peşin almışsa da iade etmek zorunda.</a:t>
            </a:r>
          </a:p>
          <a:p>
            <a:pPr marL="720000" algn="just">
              <a:lnSpc>
                <a:spcPct val="110000"/>
              </a:lnSpc>
              <a:spcBef>
                <a:spcPts val="300"/>
              </a:spcBef>
              <a:spcAft>
                <a:spcPts val="300"/>
              </a:spcAft>
              <a:buFont typeface="Wingdings" panose="05000000000000000000" pitchFamily="2" charset="2"/>
              <a:buChar char="Ø"/>
            </a:pPr>
            <a:r>
              <a:rPr lang="tr-TR" sz="2900" dirty="0">
                <a:solidFill>
                  <a:schemeClr val="accent2"/>
                </a:solidFill>
                <a:effectLst/>
                <a:ea typeface="Times New Roman" panose="02020603050405020304" pitchFamily="18" charset="0"/>
              </a:rPr>
              <a:t>Mal tamamen yok olmamış ancak çok büyük bir masrafı gerektiriyor ise </a:t>
            </a:r>
            <a:r>
              <a:rPr lang="tr-TR" sz="2900" dirty="0">
                <a:solidFill>
                  <a:schemeClr val="accent2"/>
                </a:solidFill>
                <a:ea typeface="Times New Roman" panose="02020603050405020304" pitchFamily="18" charset="0"/>
              </a:rPr>
              <a:t>kiracının </a:t>
            </a:r>
            <a:r>
              <a:rPr lang="tr-TR" sz="2900" dirty="0">
                <a:solidFill>
                  <a:schemeClr val="accent2"/>
                </a:solidFill>
                <a:effectLst/>
                <a:ea typeface="Times New Roman" panose="02020603050405020304" pitchFamily="18" charset="0"/>
              </a:rPr>
              <a:t>kira bedelini ödeme yükümlülüğü yok.</a:t>
            </a:r>
          </a:p>
          <a:p>
            <a:pPr algn="just">
              <a:lnSpc>
                <a:spcPct val="110000"/>
              </a:lnSpc>
              <a:spcBef>
                <a:spcPts val="300"/>
              </a:spcBef>
              <a:spcAft>
                <a:spcPts val="300"/>
              </a:spcAft>
            </a:pPr>
            <a:r>
              <a:rPr lang="tr-TR" sz="2900" b="1" dirty="0">
                <a:solidFill>
                  <a:schemeClr val="accent3"/>
                </a:solidFill>
                <a:ea typeface="Times New Roman" panose="02020603050405020304" pitchFamily="18" charset="0"/>
              </a:rPr>
              <a:t>Hasılat Kirasında</a:t>
            </a:r>
          </a:p>
          <a:p>
            <a:pPr marL="720000" algn="just">
              <a:lnSpc>
                <a:spcPct val="110000"/>
              </a:lnSpc>
              <a:spcBef>
                <a:spcPts val="300"/>
              </a:spcBef>
              <a:spcAft>
                <a:spcPts val="300"/>
              </a:spcAft>
              <a:buFont typeface="Wingdings" panose="05000000000000000000" pitchFamily="2" charset="2"/>
              <a:buChar char="q"/>
            </a:pPr>
            <a:r>
              <a:rPr lang="tr-TR" sz="2900" dirty="0">
                <a:solidFill>
                  <a:schemeClr val="accent2"/>
                </a:solidFill>
                <a:ea typeface="Times New Roman" panose="02020603050405020304" pitchFamily="18" charset="0"/>
              </a:rPr>
              <a:t>Dıştan gelen risk </a:t>
            </a:r>
            <a:r>
              <a:rPr lang="tr-TR" sz="3200" dirty="0">
                <a:solidFill>
                  <a:schemeClr val="accent2"/>
                </a:solidFill>
              </a:rPr>
              <a:t>kiralayana ait </a:t>
            </a:r>
            <a:r>
              <a:rPr lang="tr-TR" sz="2900" dirty="0">
                <a:solidFill>
                  <a:schemeClr val="accent2"/>
                </a:solidFill>
              </a:rPr>
              <a:t>(dıştan gelen güç / karşı konulamaz güç) </a:t>
            </a:r>
          </a:p>
          <a:p>
            <a:pPr marL="720000" algn="just">
              <a:lnSpc>
                <a:spcPct val="110000"/>
              </a:lnSpc>
              <a:spcBef>
                <a:spcPts val="300"/>
              </a:spcBef>
              <a:spcAft>
                <a:spcPts val="300"/>
              </a:spcAft>
              <a:buFont typeface="Wingdings" panose="05000000000000000000" pitchFamily="2" charset="2"/>
              <a:buChar char="q"/>
            </a:pPr>
            <a:r>
              <a:rPr lang="tr-TR" sz="2900" dirty="0">
                <a:solidFill>
                  <a:schemeClr val="accent2"/>
                </a:solidFill>
              </a:rPr>
              <a:t>Ürün kaynaklı risk kiracıya ait (malın kendisinden kaynaklanan içsel güç/içsel ayıp, malın bizzat kendisinden kaynaklı kusur) </a:t>
            </a:r>
          </a:p>
        </p:txBody>
      </p:sp>
    </p:spTree>
    <p:extLst>
      <p:ext uri="{BB962C8B-B14F-4D97-AF65-F5344CB8AC3E}">
        <p14:creationId xmlns:p14="http://schemas.microsoft.com/office/powerpoint/2010/main" val="1513700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rünüş">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9BD64F"/>
      </a:hlink>
      <a:folHlink>
        <a:srgbClr val="5B951C"/>
      </a:folHlink>
    </a:clrScheme>
    <a:fontScheme name="Aspect">
      <a:majorFont>
        <a:latin typeface="Verdana"/>
        <a:ea typeface=""/>
        <a:cs typeface=""/>
        <a:font script="Jpan" typeface="ＭＳ ゴシック"/>
        <a:font script="Hang" typeface="굴림"/>
        <a:font script="Hans" typeface="黑体"/>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宋体"/>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500" cap="flat" cmpd="sng" algn="ctr">
          <a:solidFill>
            <a:schemeClr val="phClr">
              <a:satMod val="150000"/>
            </a:schemeClr>
          </a:solidFill>
          <a:prstDash val="solid"/>
        </a:ln>
        <a:ln w="50800" cap="flat" cmpd="thickThin"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45000"/>
                <a:satMod val="150000"/>
              </a:schemeClr>
            </a:gs>
            <a:gs pos="35000">
              <a:schemeClr val="phClr">
                <a:shade val="70000"/>
                <a:satMod val="155000"/>
              </a:schemeClr>
            </a:gs>
            <a:gs pos="100000">
              <a:schemeClr val="phClr">
                <a:tint val="90000"/>
                <a:satMod val="175000"/>
              </a:schemeClr>
            </a:gs>
          </a:gsLst>
          <a:lin ang="16200000" scaled="0"/>
        </a:gradFill>
        <a:blipFill>
          <a:blip xmlns:r="http://schemas.openxmlformats.org/officeDocument/2006/relationships" r:embed="rId1">
            <a:duotone>
              <a:schemeClr val="phClr">
                <a:shade val="0"/>
                <a:satMod val="350000"/>
              </a:schemeClr>
              <a:schemeClr val="phClr">
                <a:tint val="80000"/>
              </a:schemeClr>
            </a:duotone>
          </a:blip>
          <a:tile tx="0" ty="0" sx="75000" sy="75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DC5CB8ABFAEE764594C61AB7267324960400FC796B3B1D425B47B2BA3D040986AFEA" ma:contentTypeVersion="54" ma:contentTypeDescription="Create a new document." ma:contentTypeScope="" ma:versionID="5a1acea528c7c5829e252ff707a59f1d">
  <xsd:schema xmlns:xsd="http://www.w3.org/2001/XMLSchema" xmlns:xs="http://www.w3.org/2001/XMLSchema" xmlns:p="http://schemas.microsoft.com/office/2006/metadata/properties" xmlns:ns2="d1af3920-8fda-4ad5-98bb-96475601b038" targetNamespace="http://schemas.microsoft.com/office/2006/metadata/properties" ma:root="true" ma:fieldsID="991be377f5446d760613b893d6a1276a" ns2:_="">
    <xsd:import namespace="d1af3920-8fda-4ad5-98bb-96475601b038"/>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af3920-8fda-4ad5-98bb-96475601b038"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BlockPublish" ma:index="12" nillable="true" ma:displayName="Block from Publishing?" ma:default="" ma:internalName="BlockPublish" ma:readOnly="false">
      <xsd:simpleType>
        <xsd:restriction base="dms:Boolean"/>
      </xsd:simpleType>
    </xsd:element>
    <xsd:element name="BugNumber" ma:index="13" nillable="true" ma:displayName="Bug Number" ma:default="" ma:internalName="BugNumber" ma:readOnly="false">
      <xsd:simpleType>
        <xsd:restriction base="dms:Text"/>
      </xsd:simpleType>
    </xsd:element>
    <xsd:element name="CampaignTagsTaxHTField0" ma:index="15" nillable="true" ma:taxonomy="true" ma:internalName="CampaignTagsTaxHTField0" ma:taxonomyFieldName="CampaignTags" ma:displayName="Campaigns" ma:readOnly="false" ma:default="" ma:fieldId="{3ebc54a6-a9d6-4e8f-af7a-6f14ef19a17f}"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6" nillable="true" ma:displayName="Client Viewer" ma:default="" ma:internalName="TPClientViewer">
      <xsd:simpleType>
        <xsd:restriction base="dms:Text"/>
      </xsd:simpleType>
    </xsd:element>
    <xsd:element name="ClipArtFilename" ma:index="17" nillable="true" ma:displayName="Clip Art Name" ma:default="" ma:internalName="ClipArtFilename" ma:readOnly="false">
      <xsd:simpleType>
        <xsd:restriction base="dms:Text"/>
      </xsd:simpleType>
    </xsd:element>
    <xsd:element name="TPCommandLine" ma:index="18" nillable="true" ma:displayName="Command Line" ma:default="" ma:internalName="TPCommandLine">
      <xsd:simpleType>
        <xsd:restriction base="dms:Text"/>
      </xsd:simpleType>
    </xsd:element>
    <xsd:element name="TPComponent" ma:index="19" nillable="true" ma:displayName="Component" ma:default="" ma:internalName="TPComponent">
      <xsd:simpleType>
        <xsd:restriction base="dms:Text"/>
      </xsd:simpleType>
    </xsd:element>
    <xsd:element name="ContentItem" ma:index="20" nillable="true" ma:displayName="Content Item" ma:default="" ma:hidden="true" ma:internalName="ContentItem" ma:readOnly="false">
      <xsd:simpleType>
        <xsd:restriction base="dms:Unknown"/>
      </xsd:simpleType>
    </xsd:element>
    <xsd:element name="CrawlForDependencies" ma:index="22" nillable="true" ma:displayName="Crawl for Dependencies?" ma:default="true" ma:internalName="CrawlForDependencies" ma:readOnly="false">
      <xsd:simpleType>
        <xsd:restriction base="dms:Boolean"/>
      </xsd:simpleType>
    </xsd:element>
    <xsd:element name="CSXHash" ma:index="25" nillable="true" ma:displayName="CSX Hash" ma:default="" ma:indexed="true" ma:internalName="CSXHash" ma:readOnly="false">
      <xsd:simpleType>
        <xsd:restriction base="dms:Text"/>
      </xsd:simpleType>
    </xsd:element>
    <xsd:element name="CSXSubmissionMarket" ma:index="26" nillable="true" ma:displayName="CSX Submission Market" ma:default="" ma:list="{5B15831B-954F-43D5-900F-AF5E125B61A8}" ma:internalName="CSXSubmissionMarket" ma:readOnly="false" ma:showField="MarketName" ma:web="d1af3920-8fda-4ad5-98bb-96475601b038">
      <xsd:simpleType>
        <xsd:restriction base="dms:Lookup"/>
      </xsd:simpleType>
    </xsd:element>
    <xsd:element name="CSXUpdate" ma:index="27" nillable="true" ma:displayName="CSX Updated?" ma:default="false" ma:internalName="CSXUpdate" ma:readOnly="false">
      <xsd:simpleType>
        <xsd:restriction base="dms:Boolean"/>
      </xsd:simpleType>
    </xsd:element>
    <xsd:element name="IntlLangReviewDate" ma:index="28" nillable="true" ma:displayName="Date to Complete Intl QA" ma:default="" ma:internalName="IntlLangReviewDate" ma:readOnly="false">
      <xsd:simpleType>
        <xsd:restriction base="dms:DateTime"/>
      </xsd:simpleType>
    </xsd:element>
    <xsd:element name="IsDeleted" ma:index="29" nillable="true" ma:displayName="Deleted?" ma:default="" ma:internalName="IsDeleted" ma:readOnly="false">
      <xsd:simpleType>
        <xsd:restriction base="dms:Boolean"/>
      </xsd:simpleType>
    </xsd:element>
    <xsd:element name="APDescription" ma:index="30" nillable="true" ma:displayName="Description" ma:default="" ma:internalName="APDescription" ma:readOnly="false">
      <xsd:simpleType>
        <xsd:restriction base="dms:Note"/>
      </xsd:simpleType>
    </xsd:element>
    <xsd:element name="DirectSourceMarket" ma:index="31" nillable="true" ma:displayName="Direct Source Market Group" ma:default="" ma:internalName="DirectSourceMarket" ma:readOnly="false">
      <xsd:simpleType>
        <xsd:restriction base="dms:Text"/>
      </xsd:simpleType>
    </xsd:element>
    <xsd:element name="Downloads" ma:index="32" nillable="true" ma:displayName="Downloads" ma:default="0" ma:hidden="true" ma:internalName="Downloads" ma:readOnly="false">
      <xsd:simpleType>
        <xsd:restriction base="dms:Unknown"/>
      </xsd:simpleType>
    </xsd:element>
    <xsd:element name="DSATActionTaken" ma:index="33"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4"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5" nillable="true" ma:displayName="Editorial Status" ma:default="" ma:internalName="EditorialStatus" ma:readOnly="false">
      <xsd:simpleType>
        <xsd:restriction base="dms:Unknown"/>
      </xsd:simpleType>
    </xsd:element>
    <xsd:element name="EditorialTags" ma:index="36" nillable="true" ma:displayName="Editorial Tags" ma:default="" ma:internalName="EditorialTags">
      <xsd:simpleType>
        <xsd:restriction base="dms:Unknown"/>
      </xsd:simpleType>
    </xsd:element>
    <xsd:element name="TPExecutable" ma:index="37" nillable="true" ma:displayName="Executable" ma:default="" ma:internalName="TPExecutable">
      <xsd:simpleType>
        <xsd:restriction base="dms:Text"/>
      </xsd:simpleType>
    </xsd:element>
    <xsd:element name="FeatureTagsTaxHTField0" ma:index="39" nillable="true" ma:taxonomy="true" ma:internalName="FeatureTagsTaxHTField0" ma:taxonomyFieldName="FeatureTags" ma:displayName="Features" ma:readOnly="false" ma:default="" ma:fieldId="{7b395fbe-0160-47f8-8620-a2bb70101586}"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0" nillable="true" ma:displayName="Friendly Name" ma:default="" ma:internalName="TPFriendlyName">
      <xsd:simpleType>
        <xsd:restriction base="dms:Text"/>
      </xsd:simpleType>
    </xsd:element>
    <xsd:element name="FriendlyTitle" ma:index="41" nillable="true" ma:displayName="Friendly Title" ma:default="" ma:description="Shorter title to be used when displaying search results" ma:internalName="FriendlyTitle" ma:readOnly="false">
      <xsd:simpleType>
        <xsd:restriction base="dms:Text"/>
      </xsd:simpleType>
    </xsd:element>
    <xsd:element name="PrimaryImageGen" ma:index="42" nillable="true" ma:displayName="Generate Images?" ma:default="true" ma:internalName="PrimaryImageGen">
      <xsd:simpleType>
        <xsd:restriction base="dms:Boolean"/>
      </xsd:simpleType>
    </xsd:element>
    <xsd:element name="HandoffToMSDN" ma:index="43" nillable="true" ma:displayName="Handoff To MSDN Date" ma:default="" ma:internalName="HandoffToMSDN" ma:readOnly="false">
      <xsd:simpleType>
        <xsd:restriction base="dms:DateTime"/>
      </xsd:simpleType>
    </xsd:element>
    <xsd:element name="InProjectListLookup" ma:index="44" nillable="true" ma:displayName="InProjectListLookup" ma:list="{5E4318D1-DFA9-41DE-97E7-9934BE3391BC}" ma:internalName="InProjectListLookup" ma:readOnly="true" ma:showField="InProjectList"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TPInstallLocation" ma:index="45" nillable="true" ma:displayName="Install Location" ma:default="" ma:internalName="TPInstallLocation">
      <xsd:simpleType>
        <xsd:restriction base="dms:Text"/>
      </xsd:simpleType>
    </xsd:element>
    <xsd:element name="InternalTagsTaxHTField0" ma:index="47" nillable="true" ma:taxonomy="true" ma:internalName="InternalTagsTaxHTField0" ma:taxonomyFieldName="InternalTags" ma:displayName="Internal Tags" ma:readOnly="false" ma:default="" ma:fieldId="{f79783d1-9ad9-4e73-b2f2-58ec75c45f29}"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8" nillable="true" ma:displayName="Intl Lang QA Review Required?" ma:default="" ma:internalName="IntlLangReview" ma:readOnly="false">
      <xsd:simpleType>
        <xsd:restriction base="dms:Boolean"/>
      </xsd:simpleType>
    </xsd:element>
    <xsd:element name="IntlLangReviewer" ma:index="49" nillable="true" ma:displayName="Intl Lang QA Reviewer" ma:default="" ma:internalName="IntlLangReviewer" ma:readOnly="false">
      <xsd:simpleType>
        <xsd:restriction base="dms:Text"/>
      </xsd:simpleType>
    </xsd:element>
    <xsd:element name="MarketSpecific" ma:index="50" nillable="true" ma:displayName="Is Market Specific?" ma:default="" ma:internalName="MarketSpecific" ma:readOnly="false">
      <xsd:simpleType>
        <xsd:restriction base="dms:Boolean"/>
      </xsd:simpleType>
    </xsd:element>
    <xsd:element name="LastCompleteVersionLookup" ma:index="51" nillable="true" ma:displayName="Last Complete Version Lookup" ma:default="" ma:list="{5E4318D1-DFA9-41DE-97E7-9934BE3391BC}" ma:internalName="LastCompleteVersionLookup" ma:readOnly="true" ma:showField="LastCompleteVersion"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HandOff" ma:index="52" nillable="true" ma:displayName="Last Hand-off" ma:default="" ma:internalName="LastHandOff" ma:readOnly="false">
      <xsd:simpleType>
        <xsd:restriction base="dms:DateTime"/>
      </xsd:simpleType>
    </xsd:element>
    <xsd:element name="LastModifiedDateTime" ma:index="53" nillable="true" ma:displayName="Last Modified Date" ma:default="" ma:internalName="LastModifiedDateTime" ma:readOnly="false">
      <xsd:simpleType>
        <xsd:restriction base="dms:DateTime"/>
      </xsd:simpleType>
    </xsd:element>
    <xsd:element name="LastPreviewErrorLookup" ma:index="54" nillable="true" ma:displayName="Last Preview Attempt Error" ma:default="" ma:list="{5E4318D1-DFA9-41DE-97E7-9934BE3391BC}" ma:internalName="LastPreviewErrorLookup" ma:readOnly="true" ma:showField="LastPreviewError"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ResultLookup" ma:index="55" nillable="true" ma:displayName="Last Preview Attempt Result" ma:default="" ma:list="{5E4318D1-DFA9-41DE-97E7-9934BE3391BC}" ma:internalName="LastPreviewResultLookup" ma:readOnly="true" ma:showField="LastPreviewResult"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6" nillable="true" ma:displayName="Last Preview Attempted On" ma:default="" ma:list="{5E4318D1-DFA9-41DE-97E7-9934BE3391BC}" ma:internalName="LastPreviewAttemptDateLookup" ma:readOnly="true" ma:showField="LastPreviewAttemptDat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edByLookup" ma:index="57" nillable="true" ma:displayName="Last Previewed By" ma:default="" ma:list="{5E4318D1-DFA9-41DE-97E7-9934BE3391BC}" ma:internalName="LastPreviewedByLookup" ma:readOnly="true" ma:showField="LastPreviewedBy"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TimeLookup" ma:index="58" nillable="true" ma:displayName="Last Previewed Date" ma:default="" ma:list="{5E4318D1-DFA9-41DE-97E7-9934BE3391BC}" ma:internalName="LastPreviewTimeLookup" ma:readOnly="true" ma:showField="LastPreviewTim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VersionLookup" ma:index="59" nillable="true" ma:displayName="Last Previewed Version" ma:default="" ma:list="{5E4318D1-DFA9-41DE-97E7-9934BE3391BC}" ma:internalName="LastPreviewVersionLookup" ma:readOnly="true" ma:showField="LastPreviewVersion"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ErrorLookup" ma:index="60" nillable="true" ma:displayName="Last Publish Attempt Error" ma:default="" ma:list="{5E4318D1-DFA9-41DE-97E7-9934BE3391BC}" ma:internalName="LastPublishErrorLookup" ma:readOnly="true" ma:showField="LastPublishError"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ResultLookup" ma:index="61" nillable="true" ma:displayName="Last Publish Attempt Result" ma:default="" ma:list="{5E4318D1-DFA9-41DE-97E7-9934BE3391BC}" ma:internalName="LastPublishResultLookup" ma:readOnly="true" ma:showField="LastPublishResult"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2" nillable="true" ma:displayName="Last Publish Attempted On" ma:default="" ma:list="{5E4318D1-DFA9-41DE-97E7-9934BE3391BC}" ma:internalName="LastPublishAttemptDateLookup" ma:readOnly="true" ma:showField="LastPublishAttemptDat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edByLookup" ma:index="63" nillable="true" ma:displayName="Last Published By" ma:default="" ma:list="{5E4318D1-DFA9-41DE-97E7-9934BE3391BC}" ma:internalName="LastPublishedByLookup" ma:readOnly="true" ma:showField="LastPublishedBy"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TimeLookup" ma:index="64" nillable="true" ma:displayName="Last Published Date" ma:default="" ma:list="{5E4318D1-DFA9-41DE-97E7-9934BE3391BC}" ma:internalName="LastPublishTimeLookup" ma:readOnly="true" ma:showField="LastPublishTim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VersionLookup" ma:index="65" nillable="true" ma:displayName="Last Published Version" ma:default="" ma:list="{5E4318D1-DFA9-41DE-97E7-9934BE3391BC}" ma:internalName="LastPublishVersionLookup" ma:readOnly="true" ma:showField="LastPublishVersion"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TPLaunchHelpLinkType" ma:index="66"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7" nillable="true" ma:displayName="Legacy Data" ma:default="" ma:internalName="LegacyData" ma:readOnly="false">
      <xsd:simpleType>
        <xsd:restriction base="dms:Note"/>
      </xsd:simpleType>
    </xsd:element>
    <xsd:element name="TPLaunchHelpLink" ma:index="68" nillable="true" ma:displayName="Link to Launch Help Topic" ma:default="" ma:internalName="TPLaunchHelpLink">
      <xsd:simpleType>
        <xsd:restriction base="dms:Text"/>
      </xsd:simpleType>
    </xsd:element>
    <xsd:element name="LocComments" ma:index="69" nillable="true" ma:displayName="Loc Approval Comments" ma:default="" ma:internalName="LocComments" ma:readOnly="false">
      <xsd:simpleType>
        <xsd:restriction base="dms:Note"/>
      </xsd:simpleType>
    </xsd:element>
    <xsd:element name="LocLastLocAttemptVersionLookup" ma:index="70" nillable="true" ma:displayName="Loc Last Loc Attempt Version" ma:default="" ma:list="{77C31DF8-B503-4048-84F7-836CA595CE51}" ma:internalName="LocLastLocAttemptVersionLookup" ma:readOnly="false" ma:showField="LastLocAttemptVersion" ma:web="d1af3920-8fda-4ad5-98bb-96475601b038">
      <xsd:simpleType>
        <xsd:restriction base="dms:Lookup"/>
      </xsd:simpleType>
    </xsd:element>
    <xsd:element name="LocLastLocAttemptVersionTypeLookup" ma:index="71" nillable="true" ma:displayName="Loc Last Loc Attempt Version Type" ma:default="" ma:list="{77C31DF8-B503-4048-84F7-836CA595CE51}" ma:internalName="LocLastLocAttemptVersionTypeLookup" ma:readOnly="true" ma:showField="LastLocAttemptVersionType" ma:web="d1af3920-8fda-4ad5-98bb-96475601b038">
      <xsd:simpleType>
        <xsd:restriction base="dms:Lookup"/>
      </xsd:simpleType>
    </xsd:element>
    <xsd:element name="LocManualTestRequired" ma:index="72" nillable="true" ma:displayName="Loc Manual Test Required" ma:default="" ma:internalName="LocManualTestRequired" ma:readOnly="false">
      <xsd:simpleType>
        <xsd:restriction base="dms:Boolean"/>
      </xsd:simpleType>
    </xsd:element>
    <xsd:element name="LocMarketGroupTiers2" ma:index="73" nillable="true" ma:displayName="Loc Market Group Tiers" ma:internalName="LocMarketGroupTiers2" ma:readOnly="false">
      <xsd:simpleType>
        <xsd:restriction base="dms:Unknown"/>
      </xsd:simpleType>
    </xsd:element>
    <xsd:element name="LocNewPublishedVersionLookup" ma:index="74" nillable="true" ma:displayName="Loc New Published Version Lookup" ma:default="" ma:list="{77C31DF8-B503-4048-84F7-836CA595CE51}" ma:internalName="LocNewPublishedVersionLookup" ma:readOnly="true" ma:showField="NewPublishedVersion" ma:web="d1af3920-8fda-4ad5-98bb-96475601b038">
      <xsd:simpleType>
        <xsd:restriction base="dms:Lookup"/>
      </xsd:simpleType>
    </xsd:element>
    <xsd:element name="LocOverallHandbackStatusLookup" ma:index="75" nillable="true" ma:displayName="Loc Overall Handback Status" ma:default="" ma:list="{77C31DF8-B503-4048-84F7-836CA595CE51}" ma:internalName="LocOverallHandbackStatusLookup" ma:readOnly="true" ma:showField="OverallHandbackStatus" ma:web="d1af3920-8fda-4ad5-98bb-96475601b038">
      <xsd:simpleType>
        <xsd:restriction base="dms:Lookup"/>
      </xsd:simpleType>
    </xsd:element>
    <xsd:element name="LocOverallLocStatusLookup" ma:index="76" nillable="true" ma:displayName="Loc Overall Localize Status" ma:default="" ma:list="{77C31DF8-B503-4048-84F7-836CA595CE51}" ma:internalName="LocOverallLocStatusLookup" ma:readOnly="true" ma:showField="OverallLocStatus" ma:web="d1af3920-8fda-4ad5-98bb-96475601b038">
      <xsd:simpleType>
        <xsd:restriction base="dms:Lookup"/>
      </xsd:simpleType>
    </xsd:element>
    <xsd:element name="LocOverallPreviewStatusLookup" ma:index="77" nillable="true" ma:displayName="Loc Overall Preview Status" ma:default="" ma:list="{77C31DF8-B503-4048-84F7-836CA595CE51}" ma:internalName="LocOverallPreviewStatusLookup" ma:readOnly="true" ma:showField="OverallPreviewStatus" ma:web="d1af3920-8fda-4ad5-98bb-96475601b038">
      <xsd:simpleType>
        <xsd:restriction base="dms:Lookup"/>
      </xsd:simpleType>
    </xsd:element>
    <xsd:element name="LocOverallPublishStatusLookup" ma:index="78" nillable="true" ma:displayName="Loc Overall Publish Status" ma:default="" ma:list="{77C31DF8-B503-4048-84F7-836CA595CE51}" ma:internalName="LocOverallPublishStatusLookup" ma:readOnly="true" ma:showField="OverallPublishStatus" ma:web="d1af3920-8fda-4ad5-98bb-96475601b038">
      <xsd:simpleType>
        <xsd:restriction base="dms:Lookup"/>
      </xsd:simpleType>
    </xsd:element>
    <xsd:element name="IntlLocPriority" ma:index="79" nillable="true" ma:displayName="Loc Priority" ma:default="" ma:internalName="IntlLocPriority" ma:readOnly="false">
      <xsd:simpleType>
        <xsd:restriction base="dms:Unknown"/>
      </xsd:simpleType>
    </xsd:element>
    <xsd:element name="LocProcessedForHandoffsLookup" ma:index="80" nillable="true" ma:displayName="Loc Processed For Handoffs" ma:default="" ma:list="{77C31DF8-B503-4048-84F7-836CA595CE51}" ma:internalName="LocProcessedForHandoffsLookup" ma:readOnly="true" ma:showField="ProcessedForHandoffs" ma:web="d1af3920-8fda-4ad5-98bb-96475601b038">
      <xsd:simpleType>
        <xsd:restriction base="dms:Lookup"/>
      </xsd:simpleType>
    </xsd:element>
    <xsd:element name="LocProcessedForMarketsLookup" ma:index="81" nillable="true" ma:displayName="Loc Processed For Markets" ma:default="" ma:list="{77C31DF8-B503-4048-84F7-836CA595CE51}" ma:internalName="LocProcessedForMarketsLookup" ma:readOnly="true" ma:showField="ProcessedForMarkets" ma:web="d1af3920-8fda-4ad5-98bb-96475601b038">
      <xsd:simpleType>
        <xsd:restriction base="dms:Lookup"/>
      </xsd:simpleType>
    </xsd:element>
    <xsd:element name="LocPublishedDependentAssetsLookup" ma:index="82" nillable="true" ma:displayName="Loc Published Dependent Assets" ma:default="" ma:list="{77C31DF8-B503-4048-84F7-836CA595CE51}" ma:internalName="LocPublishedDependentAssetsLookup" ma:readOnly="true" ma:showField="PublishedDependentAssets" ma:web="d1af3920-8fda-4ad5-98bb-96475601b038">
      <xsd:simpleType>
        <xsd:restriction base="dms:Lookup"/>
      </xsd:simpleType>
    </xsd:element>
    <xsd:element name="LocPublishedLinkedAssetsLookup" ma:index="83" nillable="true" ma:displayName="Loc Published Linked Assets" ma:default="" ma:list="{77C31DF8-B503-4048-84F7-836CA595CE51}" ma:internalName="LocPublishedLinkedAssetsLookup" ma:readOnly="true" ma:showField="PublishedLinkedAssets" ma:web="d1af3920-8fda-4ad5-98bb-96475601b038">
      <xsd:simpleType>
        <xsd:restriction base="dms:Lookup"/>
      </xsd:simpleType>
    </xsd:element>
    <xsd:element name="LocRecommendedHandoff" ma:index="84" nillable="true" ma:displayName="Loc Recommended Handoff" ma:default="" ma:indexed="true" ma:internalName="LocRecommendedHandoff" ma:readOnly="false">
      <xsd:simpleType>
        <xsd:restriction base="dms:Text"/>
      </xsd:simpleType>
    </xsd:element>
    <xsd:element name="LocalizationTagsTaxHTField0" ma:index="86" nillable="true" ma:taxonomy="true" ma:internalName="LocalizationTagsTaxHTField0" ma:taxonomyFieldName="LocalizationTags" ma:displayName="Localization Tags" ma:readOnly="false" ma:default="" ma:fieldId="{dd21a6d1-f806-4698-94c9-54e9addaf5ee}"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7" nillable="true" ma:displayName="Machine Translated" ma:default="" ma:internalName="MachineTranslated" ma:readOnly="false">
      <xsd:simpleType>
        <xsd:restriction base="dms:Boolean"/>
      </xsd:simpleType>
    </xsd:element>
    <xsd:element name="Manager" ma:index="88" nillable="true" ma:displayName="Manager" ma:hidden="true" ma:internalName="Manager" ma:readOnly="false">
      <xsd:simpleType>
        <xsd:restriction base="dms:Text"/>
      </xsd:simpleType>
    </xsd:element>
    <xsd:element name="Markets" ma:index="89" nillable="true" ma:displayName="Markets" ma:default="" ma:description="Leave blank to show in all markets" ma:list="{5B15831B-954F-43D5-900F-AF5E125B61A8}" ma:internalName="Markets" ma:readOnly="false" ma:showField="MarketNam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Milestone" ma:index="90" nillable="true" ma:displayName="Milestone" ma:default="" ma:internalName="Milestone" ma:readOnly="false">
      <xsd:simpleType>
        <xsd:restriction base="dms:Unknown"/>
      </xsd:simpleType>
    </xsd:element>
    <xsd:element name="TPNamespace" ma:index="93" nillable="true" ma:displayName="Namespace" ma:default="" ma:internalName="TPNamespace">
      <xsd:simpleType>
        <xsd:restriction base="dms:Text"/>
      </xsd:simpleType>
    </xsd:element>
    <xsd:element name="NumericId" ma:index="94" nillable="true" ma:displayName="Numeric ID" ma:default="" ma:indexed="true" ma:internalName="NumericId" ma:readOnly="false">
      <xsd:simpleType>
        <xsd:restriction base="dms:Number"/>
      </xsd:simpleType>
    </xsd:element>
    <xsd:element name="NumOfRatingsLookup" ma:index="95" nillable="true" ma:displayName="NumOfRatings" ma:default="" ma:list="{5E4318D1-DFA9-41DE-97E7-9934BE3391BC}" ma:internalName="NumOfRatingsLookup" ma:readOnly="true" ma:showField="NumOfRatings"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OOCacheId" ma:index="96" nillable="true" ma:displayName="OOCacheId" ma:internalName="OOCacheId" ma:readOnly="false">
      <xsd:simpleType>
        <xsd:restriction base="dms:Text"/>
      </xsd:simpleType>
    </xsd:element>
    <xsd:element name="OpenTemplate" ma:index="97" nillable="true" ma:displayName="Open Template" ma:default="true" ma:internalName="OpenTemplate">
      <xsd:simpleType>
        <xsd:restriction base="dms:Boolean"/>
      </xsd:simpleType>
    </xsd:element>
    <xsd:element name="OriginAsset" ma:index="98" nillable="true" ma:displayName="Origin Asset" ma:default="" ma:internalName="OriginAsset" ma:readOnly="false">
      <xsd:simpleType>
        <xsd:restriction base="dms:Text"/>
      </xsd:simpleType>
    </xsd:element>
    <xsd:element name="OriginalRelease" ma:index="99"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0" nillable="true" ma:displayName="Original Source Market Group" ma:default="" ma:internalName="OriginalSourceMarket" ma:readOnly="false">
      <xsd:simpleType>
        <xsd:restriction base="dms:Text"/>
      </xsd:simpleType>
    </xsd:element>
    <xsd:element name="OutputCachingOn" ma:index="101" nillable="true" ma:displayName="Output Caching" ma:default="true" ma:hidden="true" ma:internalName="OutputCachingOn" ma:readOnly="false">
      <xsd:simpleType>
        <xsd:restriction base="dms:Boolean"/>
      </xsd:simpleType>
    </xsd:element>
    <xsd:element name="ParentAssetId" ma:index="102" nillable="true" ma:displayName="Parent Asset Id" ma:default="" ma:internalName="ParentAssetId" ma:readOnly="false">
      <xsd:simpleType>
        <xsd:restriction base="dms:Text"/>
      </xsd:simpleType>
    </xsd:element>
    <xsd:element name="PlannedPubDate" ma:index="103" nillable="true" ma:displayName="Planned Publish Date" ma:default="" ma:indexed="true" ma:internalName="PlannedPubDate" ma:readOnly="false">
      <xsd:simpleType>
        <xsd:restriction base="dms:DateTime"/>
      </xsd:simpleType>
    </xsd:element>
    <xsd:element name="PolicheckWords" ma:index="104" nillable="true" ma:displayName="Policheck Words" ma:default="" ma:internalName="PolicheckWords" ma:readOnly="false">
      <xsd:simpleType>
        <xsd:restriction base="dms:Text"/>
      </xsd:simpleType>
    </xsd:element>
    <xsd:element name="BusinessGroup" ma:index="105" nillable="true" ma:displayName="Product Division Owner" ma:default="" ma:internalName="BusinessGroup" ma:readOnly="false">
      <xsd:simpleType>
        <xsd:restriction base="dms:Unknown"/>
      </xsd:simpleType>
    </xsd:element>
    <xsd:element name="UAProjectedTotalWords" ma:index="106" nillable="true" ma:displayName="Projected Word Count" ma:default="" ma:internalName="UAProjectedTotalWords" ma:readOnly="false">
      <xsd:simpleType>
        <xsd:restriction base="dms:Unknown"/>
      </xsd:simpleType>
    </xsd:element>
    <xsd:element name="Provider" ma:index="107" nillable="true" ma:displayName="Provider" ma:default="" ma:internalName="Provider" ma:readOnly="false">
      <xsd:simpleType>
        <xsd:restriction base="dms:Unknown"/>
      </xsd:simpleType>
    </xsd:element>
    <xsd:element name="Providers" ma:index="108" nillable="true" ma:displayName="Providers" ma:default="" ma:internalName="Providers">
      <xsd:simpleType>
        <xsd:restriction base="dms:Unknown"/>
      </xsd:simpleType>
    </xsd:element>
    <xsd:element name="PublishStatusLookup" ma:index="109" nillable="true" ma:displayName="Publish Status" ma:default="" ma:list="{5E4318D1-DFA9-41DE-97E7-9934BE3391BC}" ma:internalName="PublishStatusLookup" ma:readOnly="false" ma:showField="PublishStatus"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PublishTargets" ma:index="110" nillable="true" ma:displayName="Publish Target" ma:default="OfficeOnlineVNext" ma:internalName="PublishTargets" ma:readOnly="false">
      <xsd:simpleType>
        <xsd:restriction base="dms:Unknown"/>
      </xsd:simpleType>
    </xsd:element>
    <xsd:element name="RecommendationsModifier" ma:index="111" nillable="true" ma:displayName="Recommendations Modifier" ma:default="" ma:internalName="RecommendationsModifier" ma:readOnly="false">
      <xsd:simpleType>
        <xsd:restriction base="dms:Number"/>
      </xsd:simpleType>
    </xsd:element>
    <xsd:element name="ArtSampleDocs" ma:index="112" nillable="true" ma:displayName="Sample Docs" ma:default="" ma:hidden="true" ma:internalName="ArtSampleDocs" ma:readOnly="false">
      <xsd:simpleType>
        <xsd:restriction base="dms:Text"/>
      </xsd:simpleType>
    </xsd:element>
    <xsd:element name="ScenarioTagsTaxHTField0" ma:index="114" nillable="true" ma:taxonomy="true" ma:internalName="ScenarioTagsTaxHTField0" ma:taxonomyFieldName="ScenarioTags" ma:displayName="Scenarios" ma:readOnly="false" ma:default="" ma:fieldId="{574d373e-a1d4-4ff8-9009-6de0c16b4eff}"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6"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7" nillable="true" ma:displayName="Source Title" ma:default="" ma:indexed="true" ma:internalName="SourceTitle" ma:readOnly="false">
      <xsd:simpleType>
        <xsd:restriction base="dms:Text"/>
      </xsd:simpleType>
    </xsd:element>
    <xsd:element name="CSXSubmissionDate" ma:index="118" nillable="true" ma:displayName="Submission Date" ma:default="" ma:internalName="CSXSubmissionDate" ma:readOnly="false">
      <xsd:simpleType>
        <xsd:restriction base="dms:DateTime"/>
      </xsd:simpleType>
    </xsd:element>
    <xsd:element name="SubmitterId" ma:index="119" nillable="true" ma:displayName="Submitter ID" ma:default="" ma:internalName="SubmitterId" ma:readOnly="false">
      <xsd:simpleType>
        <xsd:restriction base="dms:Text"/>
      </xsd:simpleType>
    </xsd:element>
    <xsd:element name="TaxCatchAll" ma:index="120" nillable="true" ma:displayName="Taxonomy Catch All Column" ma:hidden="true" ma:list="{fd825d1e-128a-4a76-9fd3-683a3700bc7a}" ma:internalName="TaxCatchAll" ma:showField="CatchAllData"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TaxCatchAllLabel" ma:index="121" nillable="true" ma:displayName="Taxonomy Catch All Column1" ma:hidden="true" ma:list="{fd825d1e-128a-4a76-9fd3-683a3700bc7a}" ma:internalName="TaxCatchAllLabel" ma:readOnly="true" ma:showField="CatchAllDataLabel"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TemplateStatus" ma:index="122" nillable="true" ma:displayName="Template Status" ma:default="" ma:internalName="TemplateStatus">
      <xsd:simpleType>
        <xsd:restriction base="dms:Unknown"/>
      </xsd:simpleType>
    </xsd:element>
    <xsd:element name="TemplateTemplateType" ma:index="123" nillable="true" ma:displayName="Template Type" ma:default="" ma:internalName="TemplateTemplateType">
      <xsd:simpleType>
        <xsd:restriction base="dms:Unknown"/>
      </xsd:simpleType>
    </xsd:element>
    <xsd:element name="ThumbnailAssetId" ma:index="124" nillable="true" ma:displayName="Thumbnail Image Asset" ma:default="" ma:internalName="ThumbnailAssetId" ma:readOnly="false">
      <xsd:simpleType>
        <xsd:restriction base="dms:Text"/>
      </xsd:simpleType>
    </xsd:element>
    <xsd:element name="TimesCloned" ma:index="125" nillable="true" ma:displayName="Times Cloned" ma:default="" ma:internalName="TimesCloned" ma:readOnly="false">
      <xsd:simpleType>
        <xsd:restriction base="dms:Number"/>
      </xsd:simpleType>
    </xsd:element>
    <xsd:element name="TrustLevel" ma:index="127" nillable="true" ma:displayName="Trust Level" ma:default="1 Microsoft Managed Content" ma:internalName="TrustLevel" ma:readOnly="false">
      <xsd:simpleType>
        <xsd:restriction base="dms:Unknown"/>
      </xsd:simpleType>
    </xsd:element>
    <xsd:element name="UALocComments" ma:index="128" nillable="true" ma:displayName="UA Loc Comments" ma:default="" ma:internalName="UALocComments" ma:readOnly="false">
      <xsd:simpleType>
        <xsd:restriction base="dms:Note"/>
      </xsd:simpleType>
    </xsd:element>
    <xsd:element name="UALocRecommendation" ma:index="129"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0" nillable="true" ma:displayName="UA Notes" ma:default="" ma:internalName="UANotes" ma:readOnly="false">
      <xsd:simpleType>
        <xsd:restriction base="dms:Note"/>
      </xsd:simpleType>
    </xsd:element>
    <xsd:element name="TPAppVersion" ma:index="131" nillable="true" ma:displayName="Version" ma:default="" ma:internalName="TPAppVersion">
      <xsd:simpleType>
        <xsd:restriction base="dms:Text"/>
      </xsd:simpleType>
    </xsd:element>
    <xsd:element name="VoteCount" ma:index="132"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1" ma:displayName="Content Type"/>
        <xsd:element ref="dc:title" minOccurs="0" maxOccurs="1" ma:index="126"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d1af3920-8fda-4ad5-98bb-96475601b038">english</DirectSourceMarket>
    <MarketSpecific xmlns="d1af3920-8fda-4ad5-98bb-96475601b038" xsi:nil="true"/>
    <ApprovalStatus xmlns="d1af3920-8fda-4ad5-98bb-96475601b038">InProgress</ApprovalStatus>
    <PrimaryImageGen xmlns="d1af3920-8fda-4ad5-98bb-96475601b038">true</PrimaryImageGen>
    <ThumbnailAssetId xmlns="d1af3920-8fda-4ad5-98bb-96475601b038" xsi:nil="true"/>
    <TPFriendlyName xmlns="d1af3920-8fda-4ad5-98bb-96475601b038">Staff training presentation</TPFriendlyName>
    <NumericId xmlns="d1af3920-8fda-4ad5-98bb-96475601b038">-1</NumericId>
    <BusinessGroup xmlns="d1af3920-8fda-4ad5-98bb-96475601b038" xsi:nil="true"/>
    <SourceTitle xmlns="d1af3920-8fda-4ad5-98bb-96475601b038">Staff training presentation</SourceTitle>
    <APEditor xmlns="d1af3920-8fda-4ad5-98bb-96475601b038">
      <UserInfo>
        <DisplayName>REDMOND\v-luannv</DisplayName>
        <AccountId>109</AccountId>
        <AccountType/>
      </UserInfo>
    </APEditor>
    <OpenTemplate xmlns="d1af3920-8fda-4ad5-98bb-96475601b038">true</OpenTemplate>
    <UALocComments xmlns="d1af3920-8fda-4ad5-98bb-96475601b038" xsi:nil="true"/>
    <ParentAssetId xmlns="d1af3920-8fda-4ad5-98bb-96475601b038" xsi:nil="true"/>
    <IntlLangReviewDate xmlns="d1af3920-8fda-4ad5-98bb-96475601b038" xsi:nil="true"/>
    <PublishStatusLookup xmlns="d1af3920-8fda-4ad5-98bb-96475601b038">
      <Value>82696</Value>
      <Value>325374</Value>
    </PublishStatusLookup>
    <LastPublishResultLookup xmlns="d1af3920-8fda-4ad5-98bb-96475601b038" xsi:nil="true"/>
    <MachineTranslated xmlns="d1af3920-8fda-4ad5-98bb-96475601b038">false</MachineTranslated>
    <OriginalSourceMarket xmlns="d1af3920-8fda-4ad5-98bb-96475601b038">english</OriginalSourceMarket>
    <TPInstallLocation xmlns="d1af3920-8fda-4ad5-98bb-96475601b038">{My Templates}</TPInstallLocation>
    <APDescription xmlns="d1af3920-8fda-4ad5-98bb-96475601b038" xsi:nil="true"/>
    <ClipArtFilename xmlns="d1af3920-8fda-4ad5-98bb-96475601b038" xsi:nil="true"/>
    <ContentItem xmlns="d1af3920-8fda-4ad5-98bb-96475601b038" xsi:nil="true"/>
    <TPCommandLine xmlns="d1af3920-8fda-4ad5-98bb-96475601b038">{PP} /n {FilePath}</TPCommandLine>
    <TPAppVersion xmlns="d1af3920-8fda-4ad5-98bb-96475601b038">11</TPAppVersion>
    <APAuthor xmlns="d1af3920-8fda-4ad5-98bb-96475601b038">
      <UserInfo>
        <DisplayName>REDMOND\cynvey</DisplayName>
        <AccountId>233</AccountId>
        <AccountType/>
      </UserInfo>
    </APAuthor>
    <PublishTargets xmlns="d1af3920-8fda-4ad5-98bb-96475601b038">OfficeOnline</PublishTargets>
    <TimesCloned xmlns="d1af3920-8fda-4ad5-98bb-96475601b038" xsi:nil="true"/>
    <EditorialStatus xmlns="d1af3920-8fda-4ad5-98bb-96475601b038" xsi:nil="true"/>
    <TPLaunchHelpLinkType xmlns="d1af3920-8fda-4ad5-98bb-96475601b038">Template</TPLaunchHelpLinkType>
    <LastModifiedDateTime xmlns="d1af3920-8fda-4ad5-98bb-96475601b038" xsi:nil="true"/>
    <Provider xmlns="d1af3920-8fda-4ad5-98bb-96475601b038">EY006220130</Provider>
    <AcquiredFrom xmlns="d1af3920-8fda-4ad5-98bb-96475601b038" xsi:nil="true"/>
    <AssetStart xmlns="d1af3920-8fda-4ad5-98bb-96475601b038">2009-01-02T00:00:00+00:00</AssetStart>
    <LastHandOff xmlns="d1af3920-8fda-4ad5-98bb-96475601b038" xsi:nil="true"/>
    <TPClientViewer xmlns="d1af3920-8fda-4ad5-98bb-96475601b038">Microsoft Office PowerPoint</TPClientViewer>
    <UACurrentWords xmlns="d1af3920-8fda-4ad5-98bb-96475601b038">0</UACurrentWords>
    <UALocRecommendation xmlns="d1af3920-8fda-4ad5-98bb-96475601b038">Localize</UALocRecommendation>
    <ArtSampleDocs xmlns="d1af3920-8fda-4ad5-98bb-96475601b038" xsi:nil="true"/>
    <IsDeleted xmlns="d1af3920-8fda-4ad5-98bb-96475601b038">false</IsDeleted>
    <TemplateStatus xmlns="d1af3920-8fda-4ad5-98bb-96475601b038" xsi:nil="true"/>
    <UANotes xmlns="d1af3920-8fda-4ad5-98bb-96475601b038">online only</UANotes>
    <ShowIn xmlns="d1af3920-8fda-4ad5-98bb-96475601b038" xsi:nil="true"/>
    <CSXHash xmlns="d1af3920-8fda-4ad5-98bb-96475601b038" xsi:nil="true"/>
    <VoteCount xmlns="d1af3920-8fda-4ad5-98bb-96475601b038" xsi:nil="true"/>
    <DSATActionTaken xmlns="d1af3920-8fda-4ad5-98bb-96475601b038" xsi:nil="true"/>
    <AssetExpire xmlns="d1af3920-8fda-4ad5-98bb-96475601b038">2029-05-12T00:00:00+00:00</AssetExpire>
    <CSXSubmissionMarket xmlns="d1af3920-8fda-4ad5-98bb-96475601b038" xsi:nil="true"/>
    <SubmitterId xmlns="d1af3920-8fda-4ad5-98bb-96475601b038" xsi:nil="true"/>
    <TPExecutable xmlns="d1af3920-8fda-4ad5-98bb-96475601b038" xsi:nil="true"/>
    <AssetType xmlns="d1af3920-8fda-4ad5-98bb-96475601b038">TP</AssetType>
    <CSXSubmissionDate xmlns="d1af3920-8fda-4ad5-98bb-96475601b038" xsi:nil="true"/>
    <ApprovalLog xmlns="d1af3920-8fda-4ad5-98bb-96475601b038" xsi:nil="true"/>
    <BugNumber xmlns="d1af3920-8fda-4ad5-98bb-96475601b038" xsi:nil="true"/>
    <CSXUpdate xmlns="d1af3920-8fda-4ad5-98bb-96475601b038">false</CSXUpdate>
    <TPComponent xmlns="d1af3920-8fda-4ad5-98bb-96475601b038">PPTFiles</TPComponent>
    <Milestone xmlns="d1af3920-8fda-4ad5-98bb-96475601b038" xsi:nil="true"/>
    <OriginAsset xmlns="d1af3920-8fda-4ad5-98bb-96475601b038" xsi:nil="true"/>
    <AssetId xmlns="d1af3920-8fda-4ad5-98bb-96475601b038">TP010167128</AssetId>
    <TPLaunchHelpLink xmlns="d1af3920-8fda-4ad5-98bb-96475601b038" xsi:nil="true"/>
    <TPApplication xmlns="d1af3920-8fda-4ad5-98bb-96475601b038">PowerPoint</TPApplication>
    <IntlLocPriority xmlns="d1af3920-8fda-4ad5-98bb-96475601b038" xsi:nil="true"/>
    <IntlLangReviewer xmlns="d1af3920-8fda-4ad5-98bb-96475601b038" xsi:nil="true"/>
    <CrawlForDependencies xmlns="d1af3920-8fda-4ad5-98bb-96475601b038">false</CrawlForDependencies>
    <PlannedPubDate xmlns="d1af3920-8fda-4ad5-98bb-96475601b038" xsi:nil="true"/>
    <HandoffToMSDN xmlns="d1af3920-8fda-4ad5-98bb-96475601b038" xsi:nil="true"/>
    <TrustLevel xmlns="d1af3920-8fda-4ad5-98bb-96475601b038">1 Microsoft Managed Content</TrustLevel>
    <IsSearchable xmlns="d1af3920-8fda-4ad5-98bb-96475601b038">false</IsSearchable>
    <TPNamespace xmlns="d1af3920-8fda-4ad5-98bb-96475601b038">POWERPNT</TPNamespace>
    <Markets xmlns="d1af3920-8fda-4ad5-98bb-96475601b038"/>
    <IntlLangReview xmlns="d1af3920-8fda-4ad5-98bb-96475601b038" xsi:nil="true"/>
    <OutputCachingOn xmlns="d1af3920-8fda-4ad5-98bb-96475601b038">false</OutputCachingOn>
    <UAProjectedTotalWords xmlns="d1af3920-8fda-4ad5-98bb-96475601b038" xsi:nil="true"/>
    <FriendlyTitle xmlns="d1af3920-8fda-4ad5-98bb-96475601b038" xsi:nil="true"/>
    <OOCacheId xmlns="d1af3920-8fda-4ad5-98bb-96475601b038" xsi:nil="true"/>
    <EditorialTags xmlns="d1af3920-8fda-4ad5-98bb-96475601b038" xsi:nil="true"/>
    <Providers xmlns="d1af3920-8fda-4ad5-98bb-96475601b038" xsi:nil="true"/>
    <TemplateTemplateType xmlns="d1af3920-8fda-4ad5-98bb-96475601b038">PowerPoint 2003 Default</TemplateTemplateType>
    <LegacyData xmlns="d1af3920-8fda-4ad5-98bb-96475601b038" xsi:nil="true"/>
    <Manager xmlns="d1af3920-8fda-4ad5-98bb-96475601b038" xsi:nil="true"/>
    <PolicheckWords xmlns="d1af3920-8fda-4ad5-98bb-96475601b038" xsi:nil="true"/>
    <Downloads xmlns="d1af3920-8fda-4ad5-98bb-96475601b038">0</Downloads>
    <LocOverallLocStatusLookup xmlns="d1af3920-8fda-4ad5-98bb-96475601b038" xsi:nil="true"/>
    <LocLastLocAttemptVersionTypeLookup xmlns="d1af3920-8fda-4ad5-98bb-96475601b038" xsi:nil="true"/>
    <BlockPublish xmlns="d1af3920-8fda-4ad5-98bb-96475601b038" xsi:nil="true"/>
    <LocalizationTagsTaxHTField0 xmlns="d1af3920-8fda-4ad5-98bb-96475601b038">
      <Terms xmlns="http://schemas.microsoft.com/office/infopath/2007/PartnerControls"/>
    </LocalizationTagsTaxHTField0>
    <ScenarioTagsTaxHTField0 xmlns="d1af3920-8fda-4ad5-98bb-96475601b038">
      <Terms xmlns="http://schemas.microsoft.com/office/infopath/2007/PartnerControls"/>
    </ScenarioTagsTaxHTField0>
    <CampaignTagsTaxHTField0 xmlns="d1af3920-8fda-4ad5-98bb-96475601b038">
      <Terms xmlns="http://schemas.microsoft.com/office/infopath/2007/PartnerControls"/>
    </CampaignTagsTaxHTField0>
    <LocLastLocAttemptVersionLookup xmlns="d1af3920-8fda-4ad5-98bb-96475601b038">63525</LocLastLocAttemptVersionLookup>
    <LocOverallHandbackStatusLookup xmlns="d1af3920-8fda-4ad5-98bb-96475601b038" xsi:nil="true"/>
    <LocProcessedForHandoffsLookup xmlns="d1af3920-8fda-4ad5-98bb-96475601b038" xsi:nil="true"/>
    <LocProcessedForMarketsLookup xmlns="d1af3920-8fda-4ad5-98bb-96475601b038" xsi:nil="true"/>
    <LocPublishedLinkedAssetsLookup xmlns="d1af3920-8fda-4ad5-98bb-96475601b038" xsi:nil="true"/>
    <LocNewPublishedVersionLookup xmlns="d1af3920-8fda-4ad5-98bb-96475601b038" xsi:nil="true"/>
    <LocManualTestRequired xmlns="d1af3920-8fda-4ad5-98bb-96475601b038" xsi:nil="true"/>
    <LocRecommendedHandoff xmlns="d1af3920-8fda-4ad5-98bb-96475601b038" xsi:nil="true"/>
    <LocPublishedDependentAssetsLookup xmlns="d1af3920-8fda-4ad5-98bb-96475601b038" xsi:nil="true"/>
    <RecommendationsModifier xmlns="d1af3920-8fda-4ad5-98bb-96475601b038" xsi:nil="true"/>
    <FeatureTagsTaxHTField0 xmlns="d1af3920-8fda-4ad5-98bb-96475601b038">
      <Terms xmlns="http://schemas.microsoft.com/office/infopath/2007/PartnerControls"/>
    </FeatureTagsTaxHTField0>
    <LocOverallPreviewStatusLookup xmlns="d1af3920-8fda-4ad5-98bb-96475601b038" xsi:nil="true"/>
    <LocOverallPublishStatusLookup xmlns="d1af3920-8fda-4ad5-98bb-96475601b038" xsi:nil="true"/>
    <TaxCatchAll xmlns="d1af3920-8fda-4ad5-98bb-96475601b038"/>
    <InternalTagsTaxHTField0 xmlns="d1af3920-8fda-4ad5-98bb-96475601b038">
      <Terms xmlns="http://schemas.microsoft.com/office/infopath/2007/PartnerControls"/>
    </InternalTagsTaxHTField0>
    <LocComments xmlns="d1af3920-8fda-4ad5-98bb-96475601b038" xsi:nil="true"/>
    <OriginalRelease xmlns="d1af3920-8fda-4ad5-98bb-96475601b038">14</OriginalRelease>
    <LocMarketGroupTiers2 xmlns="d1af3920-8fda-4ad5-98bb-96475601b038"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F87D459-41F5-4436-9D03-4E06724F5F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af3920-8fda-4ad5-98bb-96475601b0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D7F26E-293A-40B1-A1CA-024D03A0D3F9}">
  <ds:schemaRefs>
    <ds:schemaRef ds:uri="http://schemas.microsoft.com/office/2006/metadata/properties"/>
    <ds:schemaRef ds:uri="http://schemas.microsoft.com/office/infopath/2007/PartnerControls"/>
    <ds:schemaRef ds:uri="d1af3920-8fda-4ad5-98bb-96475601b038"/>
  </ds:schemaRefs>
</ds:datastoreItem>
</file>

<file path=customXml/itemProps3.xml><?xml version="1.0" encoding="utf-8"?>
<ds:datastoreItem xmlns:ds="http://schemas.openxmlformats.org/officeDocument/2006/customXml" ds:itemID="{06339C75-C24F-4101-989B-3BA007ABB9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Personel eğitimi sunusu</Template>
  <TotalTime>1765</TotalTime>
  <Words>2054</Words>
  <Application>Microsoft Office PowerPoint</Application>
  <PresentationFormat>Ekran Gösterisi (4:3)</PresentationFormat>
  <Paragraphs>211</Paragraphs>
  <Slides>30</Slides>
  <Notes>30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30</vt:i4>
      </vt:variant>
    </vt:vector>
  </HeadingPairs>
  <TitlesOfParts>
    <vt:vector size="36" baseType="lpstr">
      <vt:lpstr>Calibri</vt:lpstr>
      <vt:lpstr>Times New Roman</vt:lpstr>
      <vt:lpstr>Verdana</vt:lpstr>
      <vt:lpstr>Wingdings</vt:lpstr>
      <vt:lpstr>Wingdings 2</vt:lpstr>
      <vt:lpstr>Görünüş</vt:lpstr>
      <vt:lpstr>Diğer Rızai Sözleşmeler</vt:lpstr>
      <vt:lpstr>Locatio Conductio Grubuna Giren Sözleşmeler</vt:lpstr>
      <vt:lpstr>Kim locator, kim conductor?</vt:lpstr>
      <vt:lpstr>Locatio Conductio Grubunun Temel Özellikleri</vt:lpstr>
      <vt:lpstr>Kira Sözleşmesi</vt:lpstr>
      <vt:lpstr>Genel Bilgi</vt:lpstr>
      <vt:lpstr>Kiracının Borçları</vt:lpstr>
      <vt:lpstr>Kiralayanın Borçları</vt:lpstr>
      <vt:lpstr>Kira sözleşmesinde hasarın üstlenilmesi</vt:lpstr>
      <vt:lpstr>Hasılat Kirasında Hasara İlişkin Metin</vt:lpstr>
      <vt:lpstr>Kira sözleşmesinde remissio mercedis</vt:lpstr>
      <vt:lpstr>Remissio mercedis’e ilişkin metin</vt:lpstr>
      <vt:lpstr>Hizmet Sözleşmesi</vt:lpstr>
      <vt:lpstr>Genel Bilgi</vt:lpstr>
      <vt:lpstr>İşçinin Borçları</vt:lpstr>
      <vt:lpstr>İşverenin Borçları</vt:lpstr>
      <vt:lpstr>Hizmet Sözleşmesinde Hasar</vt:lpstr>
      <vt:lpstr>İstisna Sözleşmesi</vt:lpstr>
      <vt:lpstr>Genel Bilgi</vt:lpstr>
      <vt:lpstr>Klasik Hukuk Dönemi’nde malzemenin kimin tarafından getirilmesi gerektiği tartışması</vt:lpstr>
      <vt:lpstr>Tarafların Sorumluluğu</vt:lpstr>
      <vt:lpstr>Hasar Sorunu</vt:lpstr>
      <vt:lpstr>Şirket Sözleşmesi</vt:lpstr>
      <vt:lpstr>Tarihsel Kökeni</vt:lpstr>
      <vt:lpstr>Genel Bilgi</vt:lpstr>
      <vt:lpstr>Ortakların Sorumluluğu</vt:lpstr>
      <vt:lpstr>Vekalet Sözleşmesi</vt:lpstr>
      <vt:lpstr>Genel Bilgi</vt:lpstr>
      <vt:lpstr>Vekalet sözleşmesinin dostluk ve güvene dayanması</vt:lpstr>
      <vt:lpstr>Tarafların Sorumluluğu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Roma Hukukunda Sorumluluk</dc:title>
  <dc:creator>Özlem ERİŞGİN</dc:creator>
  <cp:lastModifiedBy>Özlem ERİŞGİN</cp:lastModifiedBy>
  <cp:revision>499</cp:revision>
  <dcterms:created xsi:type="dcterms:W3CDTF">2024-01-13T18:55:11Z</dcterms:created>
  <dcterms:modified xsi:type="dcterms:W3CDTF">2025-03-09T19:28:00Z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CID">
    <vt:lpwstr>1055</vt:lpwstr>
  </property>
  <property fmtid="{D5CDD505-2E9C-101B-9397-08002B2CF9AE}" pid="3" name="ContentTypeId">
    <vt:lpwstr>0x010100DC5CB8ABFAEE764594C61AB7267324960400FC796B3B1D425B47B2BA3D040986AFEA</vt:lpwstr>
  </property>
  <property fmtid="{D5CDD505-2E9C-101B-9397-08002B2CF9AE}" pid="4" name="ImageGenCounter">
    <vt:i4>0</vt:i4>
  </property>
  <property fmtid="{D5CDD505-2E9C-101B-9397-08002B2CF9AE}" pid="5" name="ViolationReportStatus">
    <vt:lpwstr>None</vt:lpwstr>
  </property>
  <property fmtid="{D5CDD505-2E9C-101B-9397-08002B2CF9AE}" pid="6" name="ImageGenStatus">
    <vt:i4>0</vt:i4>
  </property>
  <property fmtid="{D5CDD505-2E9C-101B-9397-08002B2CF9AE}" pid="7" name="PolicheckStatus">
    <vt:i4>0</vt:i4>
  </property>
  <property fmtid="{D5CDD505-2E9C-101B-9397-08002B2CF9AE}" pid="8" name="Applications">
    <vt:lpwstr>67;#Template 12;#53;#PowerPoint 12;#407;#PowerPoint 14</vt:lpwstr>
  </property>
  <property fmtid="{D5CDD505-2E9C-101B-9397-08002B2CF9AE}" pid="9" name="PolicheckCounter">
    <vt:i4>0</vt:i4>
  </property>
  <property fmtid="{D5CDD505-2E9C-101B-9397-08002B2CF9AE}" pid="10" name="APTrustLevel">
    <vt:r8>0</vt:r8>
  </property>
  <property fmtid="{D5CDD505-2E9C-101B-9397-08002B2CF9AE}" pid="11" name="Order">
    <vt:r8>4325900</vt:r8>
  </property>
</Properties>
</file>