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33"/>
    <p:restoredTop sz="85268"/>
  </p:normalViewPr>
  <p:slideViewPr>
    <p:cSldViewPr snapToGrid="0" snapToObjects="1">
      <p:cViewPr varScale="1">
        <p:scale>
          <a:sx n="98" d="100"/>
          <a:sy n="98" d="100"/>
        </p:scale>
        <p:origin x="7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B82FA-3DAB-0F41-BF1F-1481A278BDAC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FAD870-23D1-0C41-ACFF-058A4CF591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96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ringer.com/us/book/9780387245447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Exploratory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visualization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perhaps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greatest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strength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R. One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quickly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idea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data to plot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unique balance of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flexibility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For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Excel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easier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 for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plots, but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nowhere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near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flexible. D3.js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more flexible and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powerful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R, but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takes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much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longer to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plot.</a:t>
            </a:r>
          </a:p>
          <a:p>
            <a:endParaRPr lang="fr-F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grammar of graphics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 </a:t>
            </a:r>
            <a:r>
              <a:rPr lang="fr-FR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gg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ggplot2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analogous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the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way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learning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grammar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help a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beginner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hundreds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sentences by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learning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handful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verbs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nouns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adjectives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without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having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memorize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sentence. </a:t>
            </a:r>
          </a:p>
          <a:p>
            <a:endParaRPr lang="fr-F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default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carefully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chosen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satisfy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great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majority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cases and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visually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pleasing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As a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possible to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informative and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elegant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graphs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relatively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simple and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readable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AD870-23D1-0C41-ACFF-058A4CF5917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316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Other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possible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geometries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are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barplot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histogram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smooth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densities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qqplot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, and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boxplot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.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will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learn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more about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these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in the Data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Visualization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part of the book.</a:t>
            </a:r>
          </a:p>
          <a:p>
            <a:endParaRPr lang="en-GB" dirty="0"/>
          </a:p>
          <a:p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The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two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most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important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cues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in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this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plot are the point positions on the x-axis and y-axis,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which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represent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population size and the total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number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of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murders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respectively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.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Each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point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represents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different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observation, and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</a:t>
            </a:r>
            <a:r>
              <a:rPr lang="fr-FR" b="0" i="1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map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data about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these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observations to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visual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cues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like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x- and y-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scale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.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Color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is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another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visual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cue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that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map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to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region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.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refer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to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this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as the </a:t>
            </a:r>
            <a:r>
              <a:rPr lang="fr-FR" b="1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aesthetic</a:t>
            </a:r>
            <a:r>
              <a:rPr lang="fr-FR" b="1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1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mapping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component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. How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define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the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mapping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depends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on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what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</a:t>
            </a:r>
            <a:r>
              <a:rPr lang="fr-FR" b="1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geometry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are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using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AD870-23D1-0C41-ACFF-058A4CF5917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825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AD870-23D1-0C41-ACFF-058A4CF5917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535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AD870-23D1-0C41-ACFF-058A4CF5917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348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change the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the points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 </a:t>
            </a:r>
            <a:r>
              <a:rPr lang="fr-FR" dirty="0"/>
              <a:t>col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argument in the </a:t>
            </a:r>
            <a:r>
              <a:rPr lang="fr-FR" dirty="0" err="1"/>
              <a:t>geom_point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To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facilitate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demonstration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new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redefine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fr-FR" dirty="0"/>
              <a:t>p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everything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points layer: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AD870-23D1-0C41-ACFF-058A4CF5917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433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change the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the points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 </a:t>
            </a:r>
            <a:r>
              <a:rPr lang="fr-FR" dirty="0"/>
              <a:t>col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argument in the </a:t>
            </a:r>
            <a:r>
              <a:rPr lang="fr-FR" dirty="0" err="1"/>
              <a:t>geom_point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To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facilitate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demonstration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new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redefine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fr-FR" dirty="0"/>
              <a:t>p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everything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points layer: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AD870-23D1-0C41-ACFF-058A4CF5917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370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often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annotation to figures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not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derived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directly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aesthetic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mapping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labels, boxes,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shaded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areas and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AD870-23D1-0C41-ACFF-058A4CF5917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43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learned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powerful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approach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generating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visualization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ggplot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instances in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quick plot of, for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histogram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the values in a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vector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scatter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plot of the values in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vectors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 a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boxplot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categorical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numeric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vectors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demonstrated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how to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plots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fr-FR" dirty="0" err="1"/>
              <a:t>hist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fr-FR" dirty="0"/>
              <a:t>plot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 </a:t>
            </a:r>
            <a:r>
              <a:rPr lang="fr-FR" dirty="0" err="1"/>
              <a:t>boxplot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if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keep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consistent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ggplot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style,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 the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fr-FR" dirty="0" err="1"/>
              <a:t>qplot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AD870-23D1-0C41-ACFF-058A4CF59176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117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215E0-AB55-2545-9B22-3E83A0581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7630E-9420-8446-BD4D-0A5AA7193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89618-32D1-1D46-8FF1-2FD055AB3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6EE3-F158-9C40-8076-BDE40313DB9D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BBD34-734C-E448-B94B-80D23E271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8E454-C99D-4D43-B80B-67F95C8E0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1EBE-F59D-7647-BBF8-EF6CFDCDD7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56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E6F8E-4A45-D044-8A48-3944D8AAE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10C293-DE87-F14B-8E32-65B413B6E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684B2-90AE-3842-B48E-5D0788C94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6EE3-F158-9C40-8076-BDE40313DB9D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5B8E9-DDF2-C941-AE5C-81EEDFD39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2831F-82F6-9E44-A2A7-0811E6E3F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1EBE-F59D-7647-BBF8-EF6CFDCDD7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1732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AC86D4-A62C-8640-8232-E657ED27D1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0D9CA-1FB6-F448-A829-ADB05FD30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061AB-3761-C74B-9D7B-F9EB2B245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6EE3-F158-9C40-8076-BDE40313DB9D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94101-8504-5C47-9DE3-5DBA8E402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D3F06-2ECB-8247-8B5F-3E4F3ADC9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1EBE-F59D-7647-BBF8-EF6CFDCDD7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252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8E9ED-8D51-0A4E-8D58-ED40BAA61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DF58F-3D34-D545-9BA7-ADFC6A7F3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A038-089B-DB4E-9678-EFE163BF9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6EE3-F158-9C40-8076-BDE40313DB9D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84FCF-18A7-A746-8170-79466E2BB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E5AA4-BE3C-E745-93A9-B31877F6E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1EBE-F59D-7647-BBF8-EF6CFDCDD7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514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88EBC-80C3-3648-9F75-28B60878A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6C2ED-0AEF-A34B-9D99-A82FAFE0F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18A7D-F09C-9B45-B2C8-B26962731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6EE3-F158-9C40-8076-BDE40313DB9D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AD422-C984-4942-B00F-B90B768F8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6B594-DBA3-1A46-B5CD-F952D8DFC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1EBE-F59D-7647-BBF8-EF6CFDCDD7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38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C9540-C381-164A-A99B-D8F578E0F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E02AD-BBAF-0840-BD8C-8E5D325C1A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4DE914-6506-FC48-B0F7-4F08546D5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4AD4B-F5EE-0447-8939-69DE2B35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6EE3-F158-9C40-8076-BDE40313DB9D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BC429-82C6-BA4A-B7F9-7AA3A575D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B0FF2-33E6-5643-895C-A1166CD8A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1EBE-F59D-7647-BBF8-EF6CFDCDD7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110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35A51-A1C0-5441-B1E2-C15597264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3E8FF-A8FD-BA44-BC57-7285E73FE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28F59-BA9D-CD43-B514-C9FFAEE50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980270-C6E0-7A40-B790-E025B9F01A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C7EA3F-94EA-6047-815C-5165194DAB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ABCA6-FDE4-C84F-9240-F50EABFC1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6EE3-F158-9C40-8076-BDE40313DB9D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42D503-1F3C-A249-98AF-2754BB808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0DA486-43DC-9C40-9211-A2C7C2F08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1EBE-F59D-7647-BBF8-EF6CFDCDD7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79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2EDCE-1ED3-3145-B886-E65148E03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C8CFA-00AA-F148-BB59-00A13ECB9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6EE3-F158-9C40-8076-BDE40313DB9D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8C9E11-9F64-BA41-B6FB-E56C9DA79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95941E-A4A9-3945-98F5-B5D7CCA74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1EBE-F59D-7647-BBF8-EF6CFDCDD7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126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728E8F-23C9-F740-989A-294830EC3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6EE3-F158-9C40-8076-BDE40313DB9D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A3A811-25AB-EA48-8457-A94E0B94E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A8B29-74C6-EF4B-B14A-DB637B7D3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1EBE-F59D-7647-BBF8-EF6CFDCDD7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187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8B4DD-3868-B84F-976E-5F6332E02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F3964-A3FA-6440-BAA0-5FEB18D69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41E04-58D9-794D-A79A-4E0892366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11075-2B7B-B34C-A06E-315E85915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6EE3-F158-9C40-8076-BDE40313DB9D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6DB92-F6AB-0143-A0DF-C4DC478EF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3C0CF-FDA8-5047-8639-90CB31A19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1EBE-F59D-7647-BBF8-EF6CFDCDD7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84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10340-9FD6-B849-8D4F-224BC0D39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FB6F36-6707-6645-AE97-F0B1186DA6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DDFFE-7E92-314C-8B88-25B13D3A0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6D08E5-F4E9-8547-826F-99FCB1C9C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6EE3-F158-9C40-8076-BDE40313DB9D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6D2CC-F63A-E64D-BABD-16D272402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5C29D-F34E-4243-BE6D-580AA2A2B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1EBE-F59D-7647-BBF8-EF6CFDCDD7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9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EFE835-798A-C444-8800-66ADD859C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3732E-C927-0A4F-906D-AD1E2531F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9F862-3E73-FA48-A964-2877C8ACE6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66EE3-F158-9C40-8076-BDE40313DB9D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37B73-EB03-F24D-A6C0-4C94176798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FE0F7-7B73-3D46-A1EB-F5A9D0A4C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71EBE-F59D-7647-BBF8-EF6CFDCDD7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89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gplot2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36575-B9CD-B04E-BF70-C915A52FE0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graphical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2B09-150F-2B42-BFAA-F388EA50F9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“Processing large dataset with R”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0946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582C7-0612-224D-A6AF-996DDDD65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Scales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BE912C-7601-2648-BEFB-EADA3962DAC0}"/>
              </a:ext>
            </a:extLst>
          </p:cNvPr>
          <p:cNvSpPr/>
          <p:nvPr/>
        </p:nvSpPr>
        <p:spPr>
          <a:xfrm>
            <a:off x="460575" y="1847964"/>
            <a:ext cx="4244009" cy="13569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>
                <a:solidFill>
                  <a:schemeClr val="tx1"/>
                </a:solidFill>
              </a:rPr>
              <a:t>p + </a:t>
            </a:r>
            <a:r>
              <a:rPr lang="fr-FR" b="1" dirty="0" err="1">
                <a:solidFill>
                  <a:schemeClr val="tx1"/>
                </a:solidFill>
              </a:rPr>
              <a:t>geom_point</a:t>
            </a:r>
            <a:r>
              <a:rPr lang="fr-FR" dirty="0">
                <a:solidFill>
                  <a:schemeClr val="tx1"/>
                </a:solidFill>
              </a:rPr>
              <a:t>(size = 3) + </a:t>
            </a:r>
            <a:r>
              <a:rPr lang="fr-FR" b="1" dirty="0" err="1">
                <a:solidFill>
                  <a:schemeClr val="tx1"/>
                </a:solidFill>
              </a:rPr>
              <a:t>geom_text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dirty="0" err="1">
                <a:solidFill>
                  <a:schemeClr val="tx1"/>
                </a:solidFill>
              </a:rPr>
              <a:t>nudge_x</a:t>
            </a:r>
            <a:r>
              <a:rPr lang="fr-FR" dirty="0">
                <a:solidFill>
                  <a:schemeClr val="tx1"/>
                </a:solidFill>
              </a:rPr>
              <a:t> = 0.05) + </a:t>
            </a:r>
            <a:r>
              <a:rPr lang="fr-FR" b="1" dirty="0" err="1">
                <a:solidFill>
                  <a:schemeClr val="tx1"/>
                </a:solidFill>
              </a:rPr>
              <a:t>scale_x_continuous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dirty="0" err="1">
                <a:solidFill>
                  <a:schemeClr val="tx1"/>
                </a:solidFill>
              </a:rPr>
              <a:t>trans</a:t>
            </a:r>
            <a:r>
              <a:rPr lang="fr-FR" dirty="0">
                <a:solidFill>
                  <a:schemeClr val="tx1"/>
                </a:solidFill>
              </a:rPr>
              <a:t> = "log10") + </a:t>
            </a:r>
            <a:r>
              <a:rPr lang="fr-FR" b="1" dirty="0" err="1">
                <a:solidFill>
                  <a:schemeClr val="tx1"/>
                </a:solidFill>
              </a:rPr>
              <a:t>scale_y_continuous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dirty="0" err="1">
                <a:solidFill>
                  <a:schemeClr val="tx1"/>
                </a:solidFill>
              </a:rPr>
              <a:t>trans</a:t>
            </a:r>
            <a:r>
              <a:rPr lang="fr-FR" dirty="0">
                <a:solidFill>
                  <a:schemeClr val="tx1"/>
                </a:solidFill>
              </a:rPr>
              <a:t> = "log10")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C41D93-AC2E-ED42-836C-13F2D35D535D}"/>
              </a:ext>
            </a:extLst>
          </p:cNvPr>
          <p:cNvSpPr/>
          <p:nvPr/>
        </p:nvSpPr>
        <p:spPr>
          <a:xfrm>
            <a:off x="6947513" y="1843229"/>
            <a:ext cx="4244009" cy="13569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>
                <a:solidFill>
                  <a:schemeClr val="tx1"/>
                </a:solidFill>
              </a:rPr>
              <a:t>p + </a:t>
            </a:r>
            <a:r>
              <a:rPr lang="fr-FR" b="1" dirty="0" err="1">
                <a:solidFill>
                  <a:schemeClr val="tx1"/>
                </a:solidFill>
              </a:rPr>
              <a:t>geom_point</a:t>
            </a:r>
            <a:r>
              <a:rPr lang="fr-FR" dirty="0">
                <a:solidFill>
                  <a:schemeClr val="tx1"/>
                </a:solidFill>
              </a:rPr>
              <a:t>(size = 3) + </a:t>
            </a:r>
            <a:r>
              <a:rPr lang="fr-FR" b="1" dirty="0" err="1">
                <a:solidFill>
                  <a:schemeClr val="tx1"/>
                </a:solidFill>
              </a:rPr>
              <a:t>geom_text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dirty="0" err="1">
                <a:solidFill>
                  <a:schemeClr val="tx1"/>
                </a:solidFill>
              </a:rPr>
              <a:t>nudge_x</a:t>
            </a:r>
            <a:r>
              <a:rPr lang="fr-FR" dirty="0">
                <a:solidFill>
                  <a:schemeClr val="tx1"/>
                </a:solidFill>
              </a:rPr>
              <a:t> = 0.05) + </a:t>
            </a:r>
            <a:r>
              <a:rPr lang="fr-FR" b="1" dirty="0">
                <a:solidFill>
                  <a:schemeClr val="tx1"/>
                </a:solidFill>
              </a:rPr>
              <a:t>scale_x_log10</a:t>
            </a:r>
            <a:r>
              <a:rPr lang="fr-FR" dirty="0">
                <a:solidFill>
                  <a:schemeClr val="tx1"/>
                </a:solidFill>
              </a:rPr>
              <a:t>() + </a:t>
            </a:r>
            <a:r>
              <a:rPr lang="fr-FR" b="1" dirty="0">
                <a:solidFill>
                  <a:schemeClr val="tx1"/>
                </a:solidFill>
              </a:rPr>
              <a:t>scale_y_log10</a:t>
            </a:r>
            <a:r>
              <a:rPr lang="fr-FR" dirty="0">
                <a:solidFill>
                  <a:schemeClr val="tx1"/>
                </a:solidFill>
              </a:rPr>
              <a:t>() 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8676BB-D441-BB47-8923-0F60DB779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813" y="3224523"/>
            <a:ext cx="5887152" cy="363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16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44F54-74C3-8D40-88C8-F1F211267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Labels and </a:t>
            </a:r>
            <a:r>
              <a:rPr lang="fr-FR" dirty="0" err="1"/>
              <a:t>titles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6E5DAD-687C-7040-AA88-39C4D6C724FC}"/>
              </a:ext>
            </a:extLst>
          </p:cNvPr>
          <p:cNvSpPr/>
          <p:nvPr/>
        </p:nvSpPr>
        <p:spPr>
          <a:xfrm>
            <a:off x="520208" y="2671349"/>
            <a:ext cx="4244009" cy="21191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>
                <a:solidFill>
                  <a:schemeClr val="tx1"/>
                </a:solidFill>
              </a:rPr>
              <a:t>p + </a:t>
            </a:r>
            <a:r>
              <a:rPr lang="fr-FR" b="1" dirty="0" err="1">
                <a:solidFill>
                  <a:schemeClr val="tx1"/>
                </a:solidFill>
              </a:rPr>
              <a:t>geom_point</a:t>
            </a:r>
            <a:r>
              <a:rPr lang="fr-FR" dirty="0">
                <a:solidFill>
                  <a:schemeClr val="tx1"/>
                </a:solidFill>
              </a:rPr>
              <a:t>(size = 3) + </a:t>
            </a:r>
            <a:r>
              <a:rPr lang="fr-FR" b="1" dirty="0" err="1">
                <a:solidFill>
                  <a:schemeClr val="tx1"/>
                </a:solidFill>
              </a:rPr>
              <a:t>geom_text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dirty="0" err="1">
                <a:solidFill>
                  <a:schemeClr val="tx1"/>
                </a:solidFill>
              </a:rPr>
              <a:t>nudge_x</a:t>
            </a:r>
            <a:r>
              <a:rPr lang="fr-FR" dirty="0">
                <a:solidFill>
                  <a:schemeClr val="tx1"/>
                </a:solidFill>
              </a:rPr>
              <a:t> = 0.05) + </a:t>
            </a:r>
            <a:r>
              <a:rPr lang="fr-FR" b="1" dirty="0">
                <a:solidFill>
                  <a:schemeClr val="tx1"/>
                </a:solidFill>
              </a:rPr>
              <a:t>scale_x_log10</a:t>
            </a:r>
            <a:r>
              <a:rPr lang="fr-FR" dirty="0">
                <a:solidFill>
                  <a:schemeClr val="tx1"/>
                </a:solidFill>
              </a:rPr>
              <a:t>() + </a:t>
            </a:r>
            <a:r>
              <a:rPr lang="fr-FR" b="1" dirty="0">
                <a:solidFill>
                  <a:schemeClr val="tx1"/>
                </a:solidFill>
              </a:rPr>
              <a:t>scale_y_log10</a:t>
            </a:r>
            <a:r>
              <a:rPr lang="fr-FR" dirty="0">
                <a:solidFill>
                  <a:schemeClr val="tx1"/>
                </a:solidFill>
              </a:rPr>
              <a:t>() + </a:t>
            </a:r>
            <a:r>
              <a:rPr lang="fr-FR" b="1" dirty="0" err="1">
                <a:solidFill>
                  <a:schemeClr val="tx1"/>
                </a:solidFill>
              </a:rPr>
              <a:t>xlab</a:t>
            </a:r>
            <a:r>
              <a:rPr lang="fr-FR" dirty="0">
                <a:solidFill>
                  <a:schemeClr val="tx1"/>
                </a:solidFill>
              </a:rPr>
              <a:t>("Populations in millions (log </a:t>
            </a:r>
            <a:r>
              <a:rPr lang="fr-FR" dirty="0" err="1">
                <a:solidFill>
                  <a:schemeClr val="tx1"/>
                </a:solidFill>
              </a:rPr>
              <a:t>scale</a:t>
            </a:r>
            <a:r>
              <a:rPr lang="fr-FR" dirty="0">
                <a:solidFill>
                  <a:schemeClr val="tx1"/>
                </a:solidFill>
              </a:rPr>
              <a:t>)") + </a:t>
            </a:r>
            <a:r>
              <a:rPr lang="fr-FR" b="1" dirty="0" err="1">
                <a:solidFill>
                  <a:schemeClr val="tx1"/>
                </a:solidFill>
              </a:rPr>
              <a:t>ylab</a:t>
            </a:r>
            <a:r>
              <a:rPr lang="fr-FR" dirty="0">
                <a:solidFill>
                  <a:schemeClr val="tx1"/>
                </a:solidFill>
              </a:rPr>
              <a:t>("Total </a:t>
            </a:r>
            <a:r>
              <a:rPr lang="fr-FR" dirty="0" err="1">
                <a:solidFill>
                  <a:schemeClr val="tx1"/>
                </a:solidFill>
              </a:rPr>
              <a:t>number</a:t>
            </a:r>
            <a:r>
              <a:rPr lang="fr-FR" dirty="0">
                <a:solidFill>
                  <a:schemeClr val="tx1"/>
                </a:solidFill>
              </a:rPr>
              <a:t> of </a:t>
            </a:r>
            <a:r>
              <a:rPr lang="fr-FR" dirty="0" err="1">
                <a:solidFill>
                  <a:schemeClr val="tx1"/>
                </a:solidFill>
              </a:rPr>
              <a:t>murders</a:t>
            </a:r>
            <a:r>
              <a:rPr lang="fr-FR" dirty="0">
                <a:solidFill>
                  <a:schemeClr val="tx1"/>
                </a:solidFill>
              </a:rPr>
              <a:t> (log </a:t>
            </a:r>
            <a:r>
              <a:rPr lang="fr-FR" dirty="0" err="1">
                <a:solidFill>
                  <a:schemeClr val="tx1"/>
                </a:solidFill>
              </a:rPr>
              <a:t>scale</a:t>
            </a:r>
            <a:r>
              <a:rPr lang="fr-FR" dirty="0">
                <a:solidFill>
                  <a:schemeClr val="tx1"/>
                </a:solidFill>
              </a:rPr>
              <a:t>)") + </a:t>
            </a:r>
            <a:r>
              <a:rPr lang="fr-FR" b="1" dirty="0" err="1">
                <a:solidFill>
                  <a:schemeClr val="tx1"/>
                </a:solidFill>
              </a:rPr>
              <a:t>ggtitle</a:t>
            </a:r>
            <a:r>
              <a:rPr lang="fr-FR" dirty="0">
                <a:solidFill>
                  <a:schemeClr val="tx1"/>
                </a:solidFill>
              </a:rPr>
              <a:t>("US Gun </a:t>
            </a:r>
            <a:r>
              <a:rPr lang="fr-FR" dirty="0" err="1">
                <a:solidFill>
                  <a:schemeClr val="tx1"/>
                </a:solidFill>
              </a:rPr>
              <a:t>Murders</a:t>
            </a:r>
            <a:r>
              <a:rPr lang="fr-FR" dirty="0">
                <a:solidFill>
                  <a:schemeClr val="tx1"/>
                </a:solidFill>
              </a:rPr>
              <a:t> in 2010")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BDEE59-4376-2D4B-A3D7-22CED982A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593" y="2076087"/>
            <a:ext cx="5844207" cy="36069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90A0EF7-727C-1E47-9DF4-D90EB9699352}"/>
              </a:ext>
            </a:extLst>
          </p:cNvPr>
          <p:cNvSpPr/>
          <p:nvPr/>
        </p:nvSpPr>
        <p:spPr>
          <a:xfrm>
            <a:off x="2461593" y="598470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are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almost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there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! All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have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left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to do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is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add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color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, a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legend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and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optional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changes to the style.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9740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1D766-56C6-7240-B396-B2726D79F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Categories</a:t>
            </a:r>
            <a:r>
              <a:rPr lang="fr-FR" dirty="0"/>
              <a:t> as </a:t>
            </a:r>
            <a:r>
              <a:rPr lang="fr-FR" dirty="0" err="1"/>
              <a:t>colors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7E3392-AED6-8049-839D-DFBEF7889DE5}"/>
              </a:ext>
            </a:extLst>
          </p:cNvPr>
          <p:cNvSpPr/>
          <p:nvPr/>
        </p:nvSpPr>
        <p:spPr>
          <a:xfrm>
            <a:off x="564904" y="1571419"/>
            <a:ext cx="11062192" cy="16223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>
                <a:solidFill>
                  <a:schemeClr val="tx1"/>
                </a:solidFill>
              </a:rPr>
              <a:t>p &lt;- </a:t>
            </a:r>
            <a:r>
              <a:rPr lang="fr-FR" dirty="0" err="1">
                <a:solidFill>
                  <a:schemeClr val="tx1"/>
                </a:solidFill>
              </a:rPr>
              <a:t>murders</a:t>
            </a:r>
            <a:r>
              <a:rPr lang="fr-FR" dirty="0">
                <a:solidFill>
                  <a:schemeClr val="tx1"/>
                </a:solidFill>
              </a:rPr>
              <a:t> %&gt;% </a:t>
            </a:r>
            <a:r>
              <a:rPr lang="fr-FR" b="1" dirty="0" err="1">
                <a:solidFill>
                  <a:schemeClr val="tx1"/>
                </a:solidFill>
              </a:rPr>
              <a:t>ggplot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b="1" dirty="0" err="1">
                <a:solidFill>
                  <a:schemeClr val="tx1"/>
                </a:solidFill>
              </a:rPr>
              <a:t>aes</a:t>
            </a:r>
            <a:r>
              <a:rPr lang="fr-FR" dirty="0">
                <a:solidFill>
                  <a:schemeClr val="tx1"/>
                </a:solidFill>
              </a:rPr>
              <a:t>(population/10^6, total, label = </a:t>
            </a:r>
            <a:r>
              <a:rPr lang="fr-FR" dirty="0" err="1">
                <a:solidFill>
                  <a:schemeClr val="tx1"/>
                </a:solidFill>
              </a:rPr>
              <a:t>abb</a:t>
            </a:r>
            <a:r>
              <a:rPr lang="fr-FR" dirty="0">
                <a:solidFill>
                  <a:schemeClr val="tx1"/>
                </a:solidFill>
              </a:rPr>
              <a:t>)) + </a:t>
            </a:r>
            <a:r>
              <a:rPr lang="fr-FR" b="1" dirty="0" err="1">
                <a:solidFill>
                  <a:schemeClr val="tx1"/>
                </a:solidFill>
              </a:rPr>
              <a:t>geom_text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dirty="0" err="1">
                <a:solidFill>
                  <a:schemeClr val="tx1"/>
                </a:solidFill>
              </a:rPr>
              <a:t>nudge_x</a:t>
            </a:r>
            <a:r>
              <a:rPr lang="fr-FR" dirty="0">
                <a:solidFill>
                  <a:schemeClr val="tx1"/>
                </a:solidFill>
              </a:rPr>
              <a:t> = 0.05) + </a:t>
            </a:r>
            <a:r>
              <a:rPr lang="fr-FR" b="1" dirty="0">
                <a:solidFill>
                  <a:schemeClr val="tx1"/>
                </a:solidFill>
              </a:rPr>
              <a:t>scale_x_log10</a:t>
            </a:r>
            <a:r>
              <a:rPr lang="fr-FR" dirty="0">
                <a:solidFill>
                  <a:schemeClr val="tx1"/>
                </a:solidFill>
              </a:rPr>
              <a:t>() + </a:t>
            </a:r>
            <a:r>
              <a:rPr lang="fr-FR" b="1" dirty="0">
                <a:solidFill>
                  <a:schemeClr val="tx1"/>
                </a:solidFill>
              </a:rPr>
              <a:t>scale_y_log10</a:t>
            </a:r>
            <a:r>
              <a:rPr lang="fr-FR" dirty="0">
                <a:solidFill>
                  <a:schemeClr val="tx1"/>
                </a:solidFill>
              </a:rPr>
              <a:t>() + </a:t>
            </a:r>
            <a:r>
              <a:rPr lang="fr-FR" b="1" dirty="0" err="1">
                <a:solidFill>
                  <a:schemeClr val="tx1"/>
                </a:solidFill>
              </a:rPr>
              <a:t>xlab</a:t>
            </a:r>
            <a:r>
              <a:rPr lang="fr-FR" dirty="0">
                <a:solidFill>
                  <a:schemeClr val="tx1"/>
                </a:solidFill>
              </a:rPr>
              <a:t>("Populations in millions (log </a:t>
            </a:r>
            <a:r>
              <a:rPr lang="fr-FR" dirty="0" err="1">
                <a:solidFill>
                  <a:schemeClr val="tx1"/>
                </a:solidFill>
              </a:rPr>
              <a:t>scale</a:t>
            </a:r>
            <a:r>
              <a:rPr lang="fr-FR" dirty="0">
                <a:solidFill>
                  <a:schemeClr val="tx1"/>
                </a:solidFill>
              </a:rPr>
              <a:t>)") + </a:t>
            </a:r>
            <a:r>
              <a:rPr lang="fr-FR" b="1" dirty="0" err="1">
                <a:solidFill>
                  <a:schemeClr val="tx1"/>
                </a:solidFill>
              </a:rPr>
              <a:t>ylab</a:t>
            </a:r>
            <a:r>
              <a:rPr lang="fr-FR" dirty="0">
                <a:solidFill>
                  <a:schemeClr val="tx1"/>
                </a:solidFill>
              </a:rPr>
              <a:t>("Total </a:t>
            </a:r>
            <a:r>
              <a:rPr lang="fr-FR" dirty="0" err="1">
                <a:solidFill>
                  <a:schemeClr val="tx1"/>
                </a:solidFill>
              </a:rPr>
              <a:t>number</a:t>
            </a:r>
            <a:r>
              <a:rPr lang="fr-FR" dirty="0">
                <a:solidFill>
                  <a:schemeClr val="tx1"/>
                </a:solidFill>
              </a:rPr>
              <a:t> of </a:t>
            </a:r>
            <a:r>
              <a:rPr lang="fr-FR" dirty="0" err="1">
                <a:solidFill>
                  <a:schemeClr val="tx1"/>
                </a:solidFill>
              </a:rPr>
              <a:t>murders</a:t>
            </a:r>
            <a:r>
              <a:rPr lang="fr-FR" dirty="0">
                <a:solidFill>
                  <a:schemeClr val="tx1"/>
                </a:solidFill>
              </a:rPr>
              <a:t> (log </a:t>
            </a:r>
            <a:r>
              <a:rPr lang="fr-FR" dirty="0" err="1">
                <a:solidFill>
                  <a:schemeClr val="tx1"/>
                </a:solidFill>
              </a:rPr>
              <a:t>scale</a:t>
            </a:r>
            <a:r>
              <a:rPr lang="fr-FR" dirty="0">
                <a:solidFill>
                  <a:schemeClr val="tx1"/>
                </a:solidFill>
              </a:rPr>
              <a:t>)") + </a:t>
            </a:r>
            <a:r>
              <a:rPr lang="fr-FR" b="1" dirty="0" err="1">
                <a:solidFill>
                  <a:schemeClr val="tx1"/>
                </a:solidFill>
              </a:rPr>
              <a:t>ggtitle</a:t>
            </a:r>
            <a:r>
              <a:rPr lang="fr-FR" dirty="0">
                <a:solidFill>
                  <a:schemeClr val="tx1"/>
                </a:solidFill>
              </a:rPr>
              <a:t>("US Gun </a:t>
            </a:r>
            <a:r>
              <a:rPr lang="fr-FR" dirty="0" err="1">
                <a:solidFill>
                  <a:schemeClr val="tx1"/>
                </a:solidFill>
              </a:rPr>
              <a:t>Murders</a:t>
            </a:r>
            <a:r>
              <a:rPr lang="fr-FR" dirty="0">
                <a:solidFill>
                  <a:schemeClr val="tx1"/>
                </a:solidFill>
              </a:rPr>
              <a:t> in 2010")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p + </a:t>
            </a:r>
            <a:r>
              <a:rPr lang="fr-FR" b="1" dirty="0" err="1">
                <a:solidFill>
                  <a:schemeClr val="tx1"/>
                </a:solidFill>
              </a:rPr>
              <a:t>geom_point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dirty="0" err="1">
                <a:solidFill>
                  <a:schemeClr val="tx1"/>
                </a:solidFill>
              </a:rPr>
              <a:t>color</a:t>
            </a:r>
            <a:r>
              <a:rPr lang="fr-FR" dirty="0">
                <a:solidFill>
                  <a:schemeClr val="tx1"/>
                </a:solidFill>
              </a:rPr>
              <a:t> ="</a:t>
            </a:r>
            <a:r>
              <a:rPr lang="fr-FR" dirty="0" err="1">
                <a:solidFill>
                  <a:schemeClr val="tx1"/>
                </a:solidFill>
              </a:rPr>
              <a:t>blue</a:t>
            </a:r>
            <a:r>
              <a:rPr lang="fr-FR" dirty="0">
                <a:solidFill>
                  <a:schemeClr val="tx1"/>
                </a:solidFill>
              </a:rPr>
              <a:t> ", size = 3 )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635066-C7F6-924A-8BEA-D84F6FA84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04" y="3364226"/>
            <a:ext cx="5417760" cy="334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354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1D766-56C6-7240-B396-B2726D79F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Categories</a:t>
            </a:r>
            <a:r>
              <a:rPr lang="fr-FR" dirty="0"/>
              <a:t> as </a:t>
            </a:r>
            <a:r>
              <a:rPr lang="fr-FR" dirty="0" err="1"/>
              <a:t>colors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7E3392-AED6-8049-839D-DFBEF7889DE5}"/>
              </a:ext>
            </a:extLst>
          </p:cNvPr>
          <p:cNvSpPr/>
          <p:nvPr/>
        </p:nvSpPr>
        <p:spPr>
          <a:xfrm>
            <a:off x="564904" y="1571419"/>
            <a:ext cx="11062192" cy="16223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>
                <a:solidFill>
                  <a:schemeClr val="tx1"/>
                </a:solidFill>
              </a:rPr>
              <a:t>p &lt;- </a:t>
            </a:r>
            <a:r>
              <a:rPr lang="fr-FR" dirty="0" err="1">
                <a:solidFill>
                  <a:schemeClr val="tx1"/>
                </a:solidFill>
              </a:rPr>
              <a:t>murders</a:t>
            </a:r>
            <a:r>
              <a:rPr lang="fr-FR" dirty="0">
                <a:solidFill>
                  <a:schemeClr val="tx1"/>
                </a:solidFill>
              </a:rPr>
              <a:t> %&gt;% </a:t>
            </a:r>
            <a:r>
              <a:rPr lang="fr-FR" b="1" dirty="0" err="1">
                <a:solidFill>
                  <a:schemeClr val="tx1"/>
                </a:solidFill>
              </a:rPr>
              <a:t>ggplot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b="1" dirty="0" err="1">
                <a:solidFill>
                  <a:schemeClr val="tx1"/>
                </a:solidFill>
              </a:rPr>
              <a:t>aes</a:t>
            </a:r>
            <a:r>
              <a:rPr lang="fr-FR" dirty="0">
                <a:solidFill>
                  <a:schemeClr val="tx1"/>
                </a:solidFill>
              </a:rPr>
              <a:t>(population/10^6, total, label = </a:t>
            </a:r>
            <a:r>
              <a:rPr lang="fr-FR" dirty="0" err="1">
                <a:solidFill>
                  <a:schemeClr val="tx1"/>
                </a:solidFill>
              </a:rPr>
              <a:t>abb</a:t>
            </a:r>
            <a:r>
              <a:rPr lang="fr-FR" dirty="0">
                <a:solidFill>
                  <a:schemeClr val="tx1"/>
                </a:solidFill>
              </a:rPr>
              <a:t>)) + </a:t>
            </a:r>
            <a:r>
              <a:rPr lang="fr-FR" b="1" dirty="0" err="1">
                <a:solidFill>
                  <a:schemeClr val="tx1"/>
                </a:solidFill>
              </a:rPr>
              <a:t>geom_text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dirty="0" err="1">
                <a:solidFill>
                  <a:schemeClr val="tx1"/>
                </a:solidFill>
              </a:rPr>
              <a:t>nudge_x</a:t>
            </a:r>
            <a:r>
              <a:rPr lang="fr-FR" dirty="0">
                <a:solidFill>
                  <a:schemeClr val="tx1"/>
                </a:solidFill>
              </a:rPr>
              <a:t> = 0.05) + </a:t>
            </a:r>
            <a:r>
              <a:rPr lang="fr-FR" b="1" dirty="0">
                <a:solidFill>
                  <a:schemeClr val="tx1"/>
                </a:solidFill>
              </a:rPr>
              <a:t>scale_x_log10</a:t>
            </a:r>
            <a:r>
              <a:rPr lang="fr-FR" dirty="0">
                <a:solidFill>
                  <a:schemeClr val="tx1"/>
                </a:solidFill>
              </a:rPr>
              <a:t>() + </a:t>
            </a:r>
            <a:r>
              <a:rPr lang="fr-FR" b="1" dirty="0">
                <a:solidFill>
                  <a:schemeClr val="tx1"/>
                </a:solidFill>
              </a:rPr>
              <a:t>scale_y_log10</a:t>
            </a:r>
            <a:r>
              <a:rPr lang="fr-FR" dirty="0">
                <a:solidFill>
                  <a:schemeClr val="tx1"/>
                </a:solidFill>
              </a:rPr>
              <a:t>() + </a:t>
            </a:r>
            <a:r>
              <a:rPr lang="fr-FR" b="1" dirty="0" err="1">
                <a:solidFill>
                  <a:schemeClr val="tx1"/>
                </a:solidFill>
              </a:rPr>
              <a:t>xlab</a:t>
            </a:r>
            <a:r>
              <a:rPr lang="fr-FR" dirty="0">
                <a:solidFill>
                  <a:schemeClr val="tx1"/>
                </a:solidFill>
              </a:rPr>
              <a:t>("Populations in millions (log </a:t>
            </a:r>
            <a:r>
              <a:rPr lang="fr-FR" dirty="0" err="1">
                <a:solidFill>
                  <a:schemeClr val="tx1"/>
                </a:solidFill>
              </a:rPr>
              <a:t>scale</a:t>
            </a:r>
            <a:r>
              <a:rPr lang="fr-FR" dirty="0">
                <a:solidFill>
                  <a:schemeClr val="tx1"/>
                </a:solidFill>
              </a:rPr>
              <a:t>)") + </a:t>
            </a:r>
            <a:r>
              <a:rPr lang="fr-FR" b="1" dirty="0" err="1">
                <a:solidFill>
                  <a:schemeClr val="tx1"/>
                </a:solidFill>
              </a:rPr>
              <a:t>ylab</a:t>
            </a:r>
            <a:r>
              <a:rPr lang="fr-FR" dirty="0">
                <a:solidFill>
                  <a:schemeClr val="tx1"/>
                </a:solidFill>
              </a:rPr>
              <a:t>("Total </a:t>
            </a:r>
            <a:r>
              <a:rPr lang="fr-FR" dirty="0" err="1">
                <a:solidFill>
                  <a:schemeClr val="tx1"/>
                </a:solidFill>
              </a:rPr>
              <a:t>number</a:t>
            </a:r>
            <a:r>
              <a:rPr lang="fr-FR" dirty="0">
                <a:solidFill>
                  <a:schemeClr val="tx1"/>
                </a:solidFill>
              </a:rPr>
              <a:t> of </a:t>
            </a:r>
            <a:r>
              <a:rPr lang="fr-FR" dirty="0" err="1">
                <a:solidFill>
                  <a:schemeClr val="tx1"/>
                </a:solidFill>
              </a:rPr>
              <a:t>murders</a:t>
            </a:r>
            <a:r>
              <a:rPr lang="fr-FR" dirty="0">
                <a:solidFill>
                  <a:schemeClr val="tx1"/>
                </a:solidFill>
              </a:rPr>
              <a:t> (log </a:t>
            </a:r>
            <a:r>
              <a:rPr lang="fr-FR" dirty="0" err="1">
                <a:solidFill>
                  <a:schemeClr val="tx1"/>
                </a:solidFill>
              </a:rPr>
              <a:t>scale</a:t>
            </a:r>
            <a:r>
              <a:rPr lang="fr-FR" dirty="0">
                <a:solidFill>
                  <a:schemeClr val="tx1"/>
                </a:solidFill>
              </a:rPr>
              <a:t>)") + </a:t>
            </a:r>
            <a:r>
              <a:rPr lang="fr-FR" b="1" dirty="0" err="1">
                <a:solidFill>
                  <a:schemeClr val="tx1"/>
                </a:solidFill>
              </a:rPr>
              <a:t>ggtitle</a:t>
            </a:r>
            <a:r>
              <a:rPr lang="fr-FR" dirty="0">
                <a:solidFill>
                  <a:schemeClr val="tx1"/>
                </a:solidFill>
              </a:rPr>
              <a:t>("US Gun </a:t>
            </a:r>
            <a:r>
              <a:rPr lang="fr-FR" dirty="0" err="1">
                <a:solidFill>
                  <a:schemeClr val="tx1"/>
                </a:solidFill>
              </a:rPr>
              <a:t>Murders</a:t>
            </a:r>
            <a:r>
              <a:rPr lang="fr-FR" dirty="0">
                <a:solidFill>
                  <a:schemeClr val="tx1"/>
                </a:solidFill>
              </a:rPr>
              <a:t> in 2010")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p + </a:t>
            </a:r>
            <a:r>
              <a:rPr lang="fr-FR" b="1" dirty="0" err="1">
                <a:solidFill>
                  <a:schemeClr val="tx1"/>
                </a:solidFill>
              </a:rPr>
              <a:t>geom_point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b="1" dirty="0" err="1">
                <a:solidFill>
                  <a:srgbClr val="FF0000"/>
                </a:solidFill>
              </a:rPr>
              <a:t>aes</a:t>
            </a:r>
            <a:r>
              <a:rPr lang="fr-FR" dirty="0">
                <a:solidFill>
                  <a:srgbClr val="FF0000"/>
                </a:solidFill>
              </a:rPr>
              <a:t>(col=</a:t>
            </a:r>
            <a:r>
              <a:rPr lang="fr-FR" dirty="0" err="1">
                <a:solidFill>
                  <a:srgbClr val="FF0000"/>
                </a:solidFill>
              </a:rPr>
              <a:t>region</a:t>
            </a:r>
            <a:r>
              <a:rPr lang="fr-FR" dirty="0">
                <a:solidFill>
                  <a:srgbClr val="FF0000"/>
                </a:solidFill>
              </a:rPr>
              <a:t>), </a:t>
            </a:r>
            <a:r>
              <a:rPr lang="fr-FR" dirty="0">
                <a:solidFill>
                  <a:schemeClr val="tx1"/>
                </a:solidFill>
              </a:rPr>
              <a:t>size = 3 )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635066-C7F6-924A-8BEA-D84F6FA84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04" y="3364226"/>
            <a:ext cx="5417760" cy="33437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03F42A-7895-CE42-AA66-EF2A9C2D5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9843" y="3429000"/>
            <a:ext cx="5417760" cy="334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893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44851-A226-8F45-9A09-7049D4665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Annotation, </a:t>
            </a:r>
            <a:r>
              <a:rPr lang="fr-FR" dirty="0" err="1"/>
              <a:t>shapes</a:t>
            </a:r>
            <a:r>
              <a:rPr lang="fr-FR" dirty="0"/>
              <a:t>, and </a:t>
            </a:r>
            <a:r>
              <a:rPr lang="fr-FR" dirty="0" err="1"/>
              <a:t>adjustments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1051D5-DE10-9F4F-ACB2-A4BB774A11B2}"/>
              </a:ext>
            </a:extLst>
          </p:cNvPr>
          <p:cNvSpPr/>
          <p:nvPr/>
        </p:nvSpPr>
        <p:spPr>
          <a:xfrm>
            <a:off x="265044" y="1690688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Here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want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to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add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 line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that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represents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the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average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murder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rate for the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entire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country. 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B5143A-F41F-D849-B89C-7622F0F9F9BF}"/>
              </a:ext>
            </a:extLst>
          </p:cNvPr>
          <p:cNvSpPr/>
          <p:nvPr/>
        </p:nvSpPr>
        <p:spPr>
          <a:xfrm>
            <a:off x="564904" y="2205073"/>
            <a:ext cx="11062192" cy="5513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>
                <a:solidFill>
                  <a:schemeClr val="tx1"/>
                </a:solidFill>
              </a:rPr>
              <a:t>r &lt;- </a:t>
            </a:r>
            <a:r>
              <a:rPr lang="fr-FR" dirty="0" err="1">
                <a:solidFill>
                  <a:schemeClr val="tx1"/>
                </a:solidFill>
              </a:rPr>
              <a:t>murders</a:t>
            </a:r>
            <a:r>
              <a:rPr lang="fr-FR" dirty="0">
                <a:solidFill>
                  <a:schemeClr val="tx1"/>
                </a:solidFill>
              </a:rPr>
              <a:t> %&gt;% </a:t>
            </a:r>
            <a:r>
              <a:rPr lang="fr-FR" b="1" dirty="0" err="1">
                <a:solidFill>
                  <a:schemeClr val="tx1"/>
                </a:solidFill>
              </a:rPr>
              <a:t>summarize</a:t>
            </a:r>
            <a:r>
              <a:rPr lang="fr-FR" dirty="0">
                <a:solidFill>
                  <a:schemeClr val="tx1"/>
                </a:solidFill>
              </a:rPr>
              <a:t>(rate = </a:t>
            </a:r>
            <a:r>
              <a:rPr lang="fr-FR" b="1" dirty="0" err="1">
                <a:solidFill>
                  <a:schemeClr val="tx1"/>
                </a:solidFill>
              </a:rPr>
              <a:t>sum</a:t>
            </a:r>
            <a:r>
              <a:rPr lang="fr-FR" dirty="0">
                <a:solidFill>
                  <a:schemeClr val="tx1"/>
                </a:solidFill>
              </a:rPr>
              <a:t>(total) / </a:t>
            </a:r>
            <a:r>
              <a:rPr lang="fr-FR" b="1" dirty="0" err="1">
                <a:solidFill>
                  <a:schemeClr val="tx1"/>
                </a:solidFill>
              </a:rPr>
              <a:t>sum</a:t>
            </a:r>
            <a:r>
              <a:rPr lang="fr-FR" dirty="0">
                <a:solidFill>
                  <a:schemeClr val="tx1"/>
                </a:solidFill>
              </a:rPr>
              <a:t>(population) * 10^6) %&gt;% </a:t>
            </a:r>
            <a:r>
              <a:rPr lang="fr-FR" b="1" dirty="0">
                <a:solidFill>
                  <a:schemeClr val="tx1"/>
                </a:solidFill>
              </a:rPr>
              <a:t>pull</a:t>
            </a:r>
            <a:r>
              <a:rPr lang="fr-FR" dirty="0">
                <a:solidFill>
                  <a:schemeClr val="tx1"/>
                </a:solidFill>
              </a:rPr>
              <a:t>(rate)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BE916F-F08A-FB4D-A841-9EB9A11FD7AA}"/>
              </a:ext>
            </a:extLst>
          </p:cNvPr>
          <p:cNvSpPr/>
          <p:nvPr/>
        </p:nvSpPr>
        <p:spPr>
          <a:xfrm>
            <a:off x="265044" y="2901505"/>
            <a:ext cx="115691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To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add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 line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use the </a:t>
            </a:r>
            <a:r>
              <a:rPr lang="fr-FR" dirty="0" err="1"/>
              <a:t>geom_abline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function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. </a:t>
            </a:r>
            <a:r>
              <a:rPr lang="fr-FR" b="1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ggplot2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uses </a:t>
            </a:r>
            <a:r>
              <a:rPr lang="fr-FR" dirty="0"/>
              <a:t>ab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in the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name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to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remind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us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are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supplying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the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intercept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(</a:t>
            </a:r>
            <a:r>
              <a:rPr lang="fr-FR" dirty="0"/>
              <a:t>a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) and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slope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(</a:t>
            </a:r>
            <a:r>
              <a:rPr lang="fr-FR" dirty="0"/>
              <a:t>b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). The default line has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slope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1 and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intercept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0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so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only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have to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define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the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intercept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: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0E4545-6B0C-E545-8ABF-5BA9589118AB}"/>
              </a:ext>
            </a:extLst>
          </p:cNvPr>
          <p:cNvSpPr/>
          <p:nvPr/>
        </p:nvSpPr>
        <p:spPr>
          <a:xfrm>
            <a:off x="518521" y="3692889"/>
            <a:ext cx="11062192" cy="5513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>
                <a:solidFill>
                  <a:schemeClr val="tx1"/>
                </a:solidFill>
              </a:rPr>
              <a:t>p + </a:t>
            </a:r>
            <a:r>
              <a:rPr lang="fr-FR" b="1" dirty="0" err="1">
                <a:solidFill>
                  <a:schemeClr val="tx1"/>
                </a:solidFill>
              </a:rPr>
              <a:t>geom_point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b="1" dirty="0" err="1">
                <a:solidFill>
                  <a:schemeClr val="tx1"/>
                </a:solidFill>
              </a:rPr>
              <a:t>aes</a:t>
            </a:r>
            <a:r>
              <a:rPr lang="fr-FR" dirty="0">
                <a:solidFill>
                  <a:schemeClr val="tx1"/>
                </a:solidFill>
              </a:rPr>
              <a:t>(col=</a:t>
            </a:r>
            <a:r>
              <a:rPr lang="fr-FR" dirty="0" err="1">
                <a:solidFill>
                  <a:schemeClr val="tx1"/>
                </a:solidFill>
              </a:rPr>
              <a:t>region</a:t>
            </a:r>
            <a:r>
              <a:rPr lang="fr-FR" dirty="0">
                <a:solidFill>
                  <a:schemeClr val="tx1"/>
                </a:solidFill>
              </a:rPr>
              <a:t>), size = 3) + </a:t>
            </a:r>
            <a:r>
              <a:rPr lang="fr-FR" b="1" dirty="0" err="1">
                <a:solidFill>
                  <a:schemeClr val="tx1"/>
                </a:solidFill>
              </a:rPr>
              <a:t>geom_abline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dirty="0" err="1">
                <a:solidFill>
                  <a:schemeClr val="tx1"/>
                </a:solidFill>
              </a:rPr>
              <a:t>intercept</a:t>
            </a:r>
            <a:r>
              <a:rPr lang="fr-FR" dirty="0">
                <a:solidFill>
                  <a:schemeClr val="tx1"/>
                </a:solidFill>
              </a:rPr>
              <a:t> = </a:t>
            </a:r>
            <a:r>
              <a:rPr lang="fr-FR" b="1" dirty="0">
                <a:solidFill>
                  <a:schemeClr val="tx1"/>
                </a:solidFill>
              </a:rPr>
              <a:t>log10</a:t>
            </a:r>
            <a:r>
              <a:rPr lang="fr-FR" dirty="0">
                <a:solidFill>
                  <a:schemeClr val="tx1"/>
                </a:solidFill>
              </a:rPr>
              <a:t>(r))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199963-400C-9641-BBC1-63B11AB61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4361781"/>
            <a:ext cx="3962400" cy="244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176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91925-D802-2647-AFD4-5CEFF5ADB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Add-on</a:t>
            </a:r>
            <a:r>
              <a:rPr lang="fr-FR" dirty="0"/>
              <a:t> packages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30F25D-BBD7-4449-8613-B8515F3A80C5}"/>
              </a:ext>
            </a:extLst>
          </p:cNvPr>
          <p:cNvSpPr/>
          <p:nvPr/>
        </p:nvSpPr>
        <p:spPr>
          <a:xfrm>
            <a:off x="344556" y="1544672"/>
            <a:ext cx="115956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The power of </a:t>
            </a:r>
            <a:r>
              <a:rPr lang="fr-FR" b="1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ggplot2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is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augmented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further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due to the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availability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of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add-on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packages. The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remaining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changes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needed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to put the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finishing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touches on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our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plot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require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the </a:t>
            </a:r>
            <a:r>
              <a:rPr lang="fr-FR" b="1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ggthemes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and </a:t>
            </a:r>
            <a:r>
              <a:rPr lang="fr-FR" b="1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ggrepel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packages.</a:t>
            </a:r>
          </a:p>
          <a:p>
            <a:br>
              <a:rPr lang="fr-FR" dirty="0"/>
            </a:b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F50735-F586-6B46-895D-6E563CDF3647}"/>
              </a:ext>
            </a:extLst>
          </p:cNvPr>
          <p:cNvSpPr/>
          <p:nvPr/>
        </p:nvSpPr>
        <p:spPr>
          <a:xfrm>
            <a:off x="564904" y="2496940"/>
            <a:ext cx="11062192" cy="7465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 err="1">
                <a:solidFill>
                  <a:schemeClr val="tx1"/>
                </a:solidFill>
              </a:rPr>
              <a:t>library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dirty="0" err="1">
                <a:solidFill>
                  <a:schemeClr val="tx1"/>
                </a:solidFill>
              </a:rPr>
              <a:t>ggthemes</a:t>
            </a:r>
            <a:r>
              <a:rPr lang="fr-FR" dirty="0">
                <a:solidFill>
                  <a:schemeClr val="tx1"/>
                </a:solidFill>
              </a:rPr>
              <a:t>) </a:t>
            </a:r>
          </a:p>
          <a:p>
            <a:r>
              <a:rPr lang="fr-FR" dirty="0">
                <a:solidFill>
                  <a:schemeClr val="tx1"/>
                </a:solidFill>
              </a:rPr>
              <a:t>p + </a:t>
            </a:r>
            <a:r>
              <a:rPr lang="fr-FR" b="1" dirty="0" err="1">
                <a:solidFill>
                  <a:schemeClr val="tx1"/>
                </a:solidFill>
              </a:rPr>
              <a:t>theme_economist</a:t>
            </a:r>
            <a:r>
              <a:rPr lang="fr-FR" dirty="0">
                <a:solidFill>
                  <a:schemeClr val="tx1"/>
                </a:solidFill>
              </a:rPr>
              <a:t>()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E5731E-671E-FB44-BE5C-37F287C0141F}"/>
              </a:ext>
            </a:extLst>
          </p:cNvPr>
          <p:cNvSpPr/>
          <p:nvPr/>
        </p:nvSpPr>
        <p:spPr>
          <a:xfrm>
            <a:off x="344556" y="3924548"/>
            <a:ext cx="112825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The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add-on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package </a:t>
            </a:r>
            <a:r>
              <a:rPr lang="fr-FR" b="1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ggrepel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includes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geometry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that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adds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labels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while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ensuring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that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they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don’t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fall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on top of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each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other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.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simply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change </a:t>
            </a:r>
            <a:r>
              <a:rPr lang="fr-FR" dirty="0" err="1"/>
              <a:t>geom_text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with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</a:t>
            </a:r>
            <a:r>
              <a:rPr lang="fr-FR" dirty="0" err="1"/>
              <a:t>geom_text_repel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9750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3B850-5012-9C4A-ACA6-427742564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Putting </a:t>
            </a:r>
            <a:r>
              <a:rPr lang="fr-FR" dirty="0" err="1"/>
              <a:t>it</a:t>
            </a:r>
            <a:r>
              <a:rPr lang="fr-FR" dirty="0"/>
              <a:t> all </a:t>
            </a:r>
            <a:r>
              <a:rPr lang="fr-FR" dirty="0" err="1"/>
              <a:t>together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338BA2-241B-454C-A91B-729C0A3BD26C}"/>
              </a:ext>
            </a:extLst>
          </p:cNvPr>
          <p:cNvSpPr/>
          <p:nvPr/>
        </p:nvSpPr>
        <p:spPr>
          <a:xfrm>
            <a:off x="371061" y="1690688"/>
            <a:ext cx="111583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Now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that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are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done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testing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can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write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one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piece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of code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that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produces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our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desired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plot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from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scratch.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5232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1BC7-90B7-3547-9C53-99F7AD6E8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Putting </a:t>
            </a:r>
            <a:r>
              <a:rPr lang="fr-FR" dirty="0" err="1"/>
              <a:t>it</a:t>
            </a:r>
            <a:r>
              <a:rPr lang="fr-FR" dirty="0"/>
              <a:t> all </a:t>
            </a:r>
            <a:r>
              <a:rPr lang="fr-FR" dirty="0" err="1"/>
              <a:t>together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010DBD-E335-C246-A3C3-3517B1CD830D}"/>
              </a:ext>
            </a:extLst>
          </p:cNvPr>
          <p:cNvSpPr/>
          <p:nvPr/>
        </p:nvSpPr>
        <p:spPr>
          <a:xfrm>
            <a:off x="564904" y="1917966"/>
            <a:ext cx="11062192" cy="48141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 err="1">
                <a:solidFill>
                  <a:schemeClr val="tx1"/>
                </a:solidFill>
              </a:rPr>
              <a:t>library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dirty="0" err="1">
                <a:solidFill>
                  <a:schemeClr val="tx1"/>
                </a:solidFill>
              </a:rPr>
              <a:t>ggthemes</a:t>
            </a:r>
            <a:r>
              <a:rPr lang="fr-FR" dirty="0">
                <a:solidFill>
                  <a:schemeClr val="tx1"/>
                </a:solidFill>
              </a:rPr>
              <a:t>) </a:t>
            </a:r>
          </a:p>
          <a:p>
            <a:r>
              <a:rPr lang="fr-FR" b="1" dirty="0" err="1">
                <a:solidFill>
                  <a:schemeClr val="tx1"/>
                </a:solidFill>
              </a:rPr>
              <a:t>library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dirty="0" err="1">
                <a:solidFill>
                  <a:schemeClr val="tx1"/>
                </a:solidFill>
              </a:rPr>
              <a:t>ggrepel</a:t>
            </a:r>
            <a:r>
              <a:rPr lang="fr-FR" dirty="0">
                <a:solidFill>
                  <a:schemeClr val="tx1"/>
                </a:solidFill>
              </a:rPr>
              <a:t>) 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r &lt;- </a:t>
            </a:r>
            <a:r>
              <a:rPr lang="fr-FR" dirty="0" err="1">
                <a:solidFill>
                  <a:schemeClr val="tx1"/>
                </a:solidFill>
              </a:rPr>
              <a:t>murders</a:t>
            </a:r>
            <a:r>
              <a:rPr lang="fr-FR" dirty="0">
                <a:solidFill>
                  <a:schemeClr val="tx1"/>
                </a:solidFill>
              </a:rPr>
              <a:t> %&gt;% </a:t>
            </a:r>
            <a:r>
              <a:rPr lang="fr-FR" b="1" dirty="0" err="1">
                <a:solidFill>
                  <a:schemeClr val="tx1"/>
                </a:solidFill>
              </a:rPr>
              <a:t>summarize</a:t>
            </a:r>
            <a:r>
              <a:rPr lang="fr-FR" dirty="0">
                <a:solidFill>
                  <a:schemeClr val="tx1"/>
                </a:solidFill>
              </a:rPr>
              <a:t>(rate = </a:t>
            </a:r>
            <a:r>
              <a:rPr lang="fr-FR" b="1" dirty="0" err="1">
                <a:solidFill>
                  <a:schemeClr val="tx1"/>
                </a:solidFill>
              </a:rPr>
              <a:t>sum</a:t>
            </a:r>
            <a:r>
              <a:rPr lang="fr-FR" dirty="0">
                <a:solidFill>
                  <a:schemeClr val="tx1"/>
                </a:solidFill>
              </a:rPr>
              <a:t>(total) / </a:t>
            </a:r>
            <a:r>
              <a:rPr lang="fr-FR" b="1" dirty="0" err="1">
                <a:solidFill>
                  <a:schemeClr val="tx1"/>
                </a:solidFill>
              </a:rPr>
              <a:t>sum</a:t>
            </a:r>
            <a:r>
              <a:rPr lang="fr-FR" dirty="0">
                <a:solidFill>
                  <a:schemeClr val="tx1"/>
                </a:solidFill>
              </a:rPr>
              <a:t>(population) * 10^6) %&gt;% </a:t>
            </a:r>
          </a:p>
          <a:p>
            <a:r>
              <a:rPr lang="fr-FR" b="1" dirty="0">
                <a:solidFill>
                  <a:schemeClr val="tx1"/>
                </a:solidFill>
              </a:rPr>
              <a:t>pull</a:t>
            </a:r>
            <a:r>
              <a:rPr lang="fr-FR" dirty="0">
                <a:solidFill>
                  <a:schemeClr val="tx1"/>
                </a:solidFill>
              </a:rPr>
              <a:t>(rate) 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murders</a:t>
            </a:r>
            <a:r>
              <a:rPr lang="fr-FR" dirty="0">
                <a:solidFill>
                  <a:schemeClr val="tx1"/>
                </a:solidFill>
              </a:rPr>
              <a:t> %&gt;% </a:t>
            </a:r>
            <a:r>
              <a:rPr lang="fr-FR" b="1" dirty="0" err="1">
                <a:solidFill>
                  <a:schemeClr val="tx1"/>
                </a:solidFill>
              </a:rPr>
              <a:t>ggplot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b="1" dirty="0" err="1">
                <a:solidFill>
                  <a:schemeClr val="tx1"/>
                </a:solidFill>
              </a:rPr>
              <a:t>aes</a:t>
            </a:r>
            <a:r>
              <a:rPr lang="fr-FR" dirty="0">
                <a:solidFill>
                  <a:schemeClr val="tx1"/>
                </a:solidFill>
              </a:rPr>
              <a:t>(population/10^6, total, label = </a:t>
            </a:r>
            <a:r>
              <a:rPr lang="fr-FR" dirty="0" err="1">
                <a:solidFill>
                  <a:schemeClr val="tx1"/>
                </a:solidFill>
              </a:rPr>
              <a:t>abb</a:t>
            </a:r>
            <a:r>
              <a:rPr lang="fr-FR" dirty="0">
                <a:solidFill>
                  <a:schemeClr val="tx1"/>
                </a:solidFill>
              </a:rPr>
              <a:t>)) + </a:t>
            </a:r>
          </a:p>
          <a:p>
            <a:r>
              <a:rPr lang="fr-FR" b="1" dirty="0" err="1">
                <a:solidFill>
                  <a:schemeClr val="tx1"/>
                </a:solidFill>
              </a:rPr>
              <a:t>geom_abline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dirty="0" err="1">
                <a:solidFill>
                  <a:schemeClr val="tx1"/>
                </a:solidFill>
              </a:rPr>
              <a:t>intercept</a:t>
            </a:r>
            <a:r>
              <a:rPr lang="fr-FR" dirty="0">
                <a:solidFill>
                  <a:schemeClr val="tx1"/>
                </a:solidFill>
              </a:rPr>
              <a:t> = </a:t>
            </a:r>
            <a:r>
              <a:rPr lang="fr-FR" b="1" dirty="0">
                <a:solidFill>
                  <a:schemeClr val="tx1"/>
                </a:solidFill>
              </a:rPr>
              <a:t>log10</a:t>
            </a:r>
            <a:r>
              <a:rPr lang="fr-FR" dirty="0">
                <a:solidFill>
                  <a:schemeClr val="tx1"/>
                </a:solidFill>
              </a:rPr>
              <a:t>(r), </a:t>
            </a:r>
            <a:r>
              <a:rPr lang="fr-FR" dirty="0" err="1">
                <a:solidFill>
                  <a:schemeClr val="tx1"/>
                </a:solidFill>
              </a:rPr>
              <a:t>lty</a:t>
            </a:r>
            <a:r>
              <a:rPr lang="fr-FR" dirty="0">
                <a:solidFill>
                  <a:schemeClr val="tx1"/>
                </a:solidFill>
              </a:rPr>
              <a:t> = 2, </a:t>
            </a:r>
            <a:r>
              <a:rPr lang="fr-FR" dirty="0" err="1">
                <a:solidFill>
                  <a:schemeClr val="tx1"/>
                </a:solidFill>
              </a:rPr>
              <a:t>color</a:t>
            </a:r>
            <a:r>
              <a:rPr lang="fr-FR" dirty="0">
                <a:solidFill>
                  <a:schemeClr val="tx1"/>
                </a:solidFill>
              </a:rPr>
              <a:t> = "</a:t>
            </a:r>
            <a:r>
              <a:rPr lang="fr-FR" dirty="0" err="1">
                <a:solidFill>
                  <a:schemeClr val="tx1"/>
                </a:solidFill>
              </a:rPr>
              <a:t>darkgrey</a:t>
            </a:r>
            <a:r>
              <a:rPr lang="fr-FR" dirty="0">
                <a:solidFill>
                  <a:schemeClr val="tx1"/>
                </a:solidFill>
              </a:rPr>
              <a:t>") + </a:t>
            </a:r>
          </a:p>
          <a:p>
            <a:r>
              <a:rPr lang="fr-FR" b="1" dirty="0" err="1">
                <a:solidFill>
                  <a:schemeClr val="tx1"/>
                </a:solidFill>
              </a:rPr>
              <a:t>geom_point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b="1" dirty="0" err="1">
                <a:solidFill>
                  <a:schemeClr val="tx1"/>
                </a:solidFill>
              </a:rPr>
              <a:t>aes</a:t>
            </a:r>
            <a:r>
              <a:rPr lang="fr-FR" dirty="0">
                <a:solidFill>
                  <a:schemeClr val="tx1"/>
                </a:solidFill>
              </a:rPr>
              <a:t>(col=</a:t>
            </a:r>
            <a:r>
              <a:rPr lang="fr-FR" dirty="0" err="1">
                <a:solidFill>
                  <a:schemeClr val="tx1"/>
                </a:solidFill>
              </a:rPr>
              <a:t>region</a:t>
            </a:r>
            <a:r>
              <a:rPr lang="fr-FR" dirty="0">
                <a:solidFill>
                  <a:schemeClr val="tx1"/>
                </a:solidFill>
              </a:rPr>
              <a:t>), size = 3) + </a:t>
            </a:r>
          </a:p>
          <a:p>
            <a:r>
              <a:rPr lang="fr-FR" b="1" dirty="0" err="1">
                <a:solidFill>
                  <a:schemeClr val="tx1"/>
                </a:solidFill>
              </a:rPr>
              <a:t>geom_text_repel</a:t>
            </a:r>
            <a:r>
              <a:rPr lang="fr-FR" dirty="0">
                <a:solidFill>
                  <a:schemeClr val="tx1"/>
                </a:solidFill>
              </a:rPr>
              <a:t>() + </a:t>
            </a:r>
          </a:p>
          <a:p>
            <a:r>
              <a:rPr lang="fr-FR" b="1" dirty="0">
                <a:solidFill>
                  <a:schemeClr val="tx1"/>
                </a:solidFill>
              </a:rPr>
              <a:t>scale_x_log10</a:t>
            </a:r>
            <a:r>
              <a:rPr lang="fr-FR" dirty="0">
                <a:solidFill>
                  <a:schemeClr val="tx1"/>
                </a:solidFill>
              </a:rPr>
              <a:t>() + </a:t>
            </a:r>
          </a:p>
          <a:p>
            <a:r>
              <a:rPr lang="fr-FR" b="1" dirty="0">
                <a:solidFill>
                  <a:schemeClr val="tx1"/>
                </a:solidFill>
              </a:rPr>
              <a:t>scale_y_log10</a:t>
            </a:r>
            <a:r>
              <a:rPr lang="fr-FR" dirty="0">
                <a:solidFill>
                  <a:schemeClr val="tx1"/>
                </a:solidFill>
              </a:rPr>
              <a:t>() + </a:t>
            </a:r>
          </a:p>
          <a:p>
            <a:r>
              <a:rPr lang="fr-FR" b="1" dirty="0" err="1">
                <a:solidFill>
                  <a:schemeClr val="tx1"/>
                </a:solidFill>
              </a:rPr>
              <a:t>xlab</a:t>
            </a:r>
            <a:r>
              <a:rPr lang="fr-FR" dirty="0">
                <a:solidFill>
                  <a:schemeClr val="tx1"/>
                </a:solidFill>
              </a:rPr>
              <a:t>("Populations in millions (log </a:t>
            </a:r>
            <a:r>
              <a:rPr lang="fr-FR" dirty="0" err="1">
                <a:solidFill>
                  <a:schemeClr val="tx1"/>
                </a:solidFill>
              </a:rPr>
              <a:t>scale</a:t>
            </a:r>
            <a:r>
              <a:rPr lang="fr-FR" dirty="0">
                <a:solidFill>
                  <a:schemeClr val="tx1"/>
                </a:solidFill>
              </a:rPr>
              <a:t>)") + </a:t>
            </a:r>
          </a:p>
          <a:p>
            <a:r>
              <a:rPr lang="fr-FR" b="1" dirty="0" err="1">
                <a:solidFill>
                  <a:schemeClr val="tx1"/>
                </a:solidFill>
              </a:rPr>
              <a:t>ylab</a:t>
            </a:r>
            <a:r>
              <a:rPr lang="fr-FR" dirty="0">
                <a:solidFill>
                  <a:schemeClr val="tx1"/>
                </a:solidFill>
              </a:rPr>
              <a:t>("Total </a:t>
            </a:r>
            <a:r>
              <a:rPr lang="fr-FR" dirty="0" err="1">
                <a:solidFill>
                  <a:schemeClr val="tx1"/>
                </a:solidFill>
              </a:rPr>
              <a:t>number</a:t>
            </a:r>
            <a:r>
              <a:rPr lang="fr-FR" dirty="0">
                <a:solidFill>
                  <a:schemeClr val="tx1"/>
                </a:solidFill>
              </a:rPr>
              <a:t> of </a:t>
            </a:r>
            <a:r>
              <a:rPr lang="fr-FR" dirty="0" err="1">
                <a:solidFill>
                  <a:schemeClr val="tx1"/>
                </a:solidFill>
              </a:rPr>
              <a:t>murders</a:t>
            </a:r>
            <a:r>
              <a:rPr lang="fr-FR" dirty="0">
                <a:solidFill>
                  <a:schemeClr val="tx1"/>
                </a:solidFill>
              </a:rPr>
              <a:t> (log </a:t>
            </a:r>
            <a:r>
              <a:rPr lang="fr-FR" dirty="0" err="1">
                <a:solidFill>
                  <a:schemeClr val="tx1"/>
                </a:solidFill>
              </a:rPr>
              <a:t>scale</a:t>
            </a:r>
            <a:r>
              <a:rPr lang="fr-FR" dirty="0">
                <a:solidFill>
                  <a:schemeClr val="tx1"/>
                </a:solidFill>
              </a:rPr>
              <a:t>)") + </a:t>
            </a:r>
          </a:p>
          <a:p>
            <a:r>
              <a:rPr lang="fr-FR" b="1" dirty="0" err="1">
                <a:solidFill>
                  <a:schemeClr val="tx1"/>
                </a:solidFill>
              </a:rPr>
              <a:t>ggtitle</a:t>
            </a:r>
            <a:r>
              <a:rPr lang="fr-FR" dirty="0">
                <a:solidFill>
                  <a:schemeClr val="tx1"/>
                </a:solidFill>
              </a:rPr>
              <a:t>("US Gun </a:t>
            </a:r>
            <a:r>
              <a:rPr lang="fr-FR" dirty="0" err="1">
                <a:solidFill>
                  <a:schemeClr val="tx1"/>
                </a:solidFill>
              </a:rPr>
              <a:t>Murders</a:t>
            </a:r>
            <a:r>
              <a:rPr lang="fr-FR" dirty="0">
                <a:solidFill>
                  <a:schemeClr val="tx1"/>
                </a:solidFill>
              </a:rPr>
              <a:t> in 2010") + </a:t>
            </a:r>
          </a:p>
          <a:p>
            <a:r>
              <a:rPr lang="fr-FR" b="1" dirty="0" err="1">
                <a:solidFill>
                  <a:schemeClr val="tx1"/>
                </a:solidFill>
              </a:rPr>
              <a:t>scale_color_discrete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dirty="0" err="1">
                <a:solidFill>
                  <a:schemeClr val="tx1"/>
                </a:solidFill>
              </a:rPr>
              <a:t>name</a:t>
            </a:r>
            <a:r>
              <a:rPr lang="fr-FR" dirty="0">
                <a:solidFill>
                  <a:schemeClr val="tx1"/>
                </a:solidFill>
              </a:rPr>
              <a:t> = "</a:t>
            </a:r>
            <a:r>
              <a:rPr lang="fr-FR" dirty="0" err="1">
                <a:solidFill>
                  <a:schemeClr val="tx1"/>
                </a:solidFill>
              </a:rPr>
              <a:t>Region</a:t>
            </a:r>
            <a:r>
              <a:rPr lang="fr-FR" dirty="0">
                <a:solidFill>
                  <a:schemeClr val="tx1"/>
                </a:solidFill>
              </a:rPr>
              <a:t>") + </a:t>
            </a:r>
          </a:p>
          <a:p>
            <a:r>
              <a:rPr lang="fr-FR" b="1" dirty="0" err="1">
                <a:solidFill>
                  <a:schemeClr val="tx1"/>
                </a:solidFill>
              </a:rPr>
              <a:t>theme_economist</a:t>
            </a:r>
            <a:r>
              <a:rPr lang="fr-FR" dirty="0">
                <a:solidFill>
                  <a:schemeClr val="tx1"/>
                </a:solidFill>
              </a:rPr>
              <a:t>()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56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762F4-5257-7E47-B6C3-D8843C665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Quick plots </a:t>
            </a:r>
            <a:r>
              <a:rPr lang="fr-FR" dirty="0" err="1"/>
              <a:t>with</a:t>
            </a:r>
            <a:r>
              <a:rPr lang="fr-FR" dirty="0"/>
              <a:t> </a:t>
            </a:r>
            <a:r>
              <a:rPr lang="fr-FR" dirty="0" err="1"/>
              <a:t>qplot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7392D2-E838-C740-87D1-BFE5DE27CEC9}"/>
              </a:ext>
            </a:extLst>
          </p:cNvPr>
          <p:cNvSpPr/>
          <p:nvPr/>
        </p:nvSpPr>
        <p:spPr>
          <a:xfrm>
            <a:off x="564904" y="1997479"/>
            <a:ext cx="11062192" cy="11697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>
                <a:solidFill>
                  <a:schemeClr val="tx1"/>
                </a:solidFill>
              </a:rPr>
              <a:t>data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dirty="0" err="1">
                <a:solidFill>
                  <a:schemeClr val="tx1"/>
                </a:solidFill>
              </a:rPr>
              <a:t>murders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r>
              <a:rPr lang="fr-FR" dirty="0">
                <a:solidFill>
                  <a:schemeClr val="tx1"/>
                </a:solidFill>
              </a:rPr>
              <a:t>x &lt;- </a:t>
            </a:r>
            <a:r>
              <a:rPr lang="fr-FR" b="1" dirty="0">
                <a:solidFill>
                  <a:schemeClr val="tx1"/>
                </a:solidFill>
              </a:rPr>
              <a:t>log10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dirty="0" err="1">
                <a:solidFill>
                  <a:schemeClr val="tx1"/>
                </a:solidFill>
              </a:rPr>
              <a:t>murders$population</a:t>
            </a:r>
            <a:r>
              <a:rPr lang="fr-FR" dirty="0">
                <a:solidFill>
                  <a:schemeClr val="tx1"/>
                </a:solidFill>
              </a:rPr>
              <a:t>) </a:t>
            </a:r>
          </a:p>
          <a:p>
            <a:r>
              <a:rPr lang="fr-FR" dirty="0">
                <a:solidFill>
                  <a:schemeClr val="tx1"/>
                </a:solidFill>
              </a:rPr>
              <a:t>y &lt;- </a:t>
            </a:r>
            <a:r>
              <a:rPr lang="fr-FR" dirty="0" err="1">
                <a:solidFill>
                  <a:schemeClr val="tx1"/>
                </a:solidFill>
              </a:rPr>
              <a:t>murders$total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9A07C3-CCC0-D945-9126-692233684DE7}"/>
              </a:ext>
            </a:extLst>
          </p:cNvPr>
          <p:cNvSpPr/>
          <p:nvPr/>
        </p:nvSpPr>
        <p:spPr>
          <a:xfrm>
            <a:off x="301163" y="1506022"/>
            <a:ext cx="4009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If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have values in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two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vectors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say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: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47A19E-7658-9744-A59A-0E49BB1C8392}"/>
              </a:ext>
            </a:extLst>
          </p:cNvPr>
          <p:cNvSpPr/>
          <p:nvPr/>
        </p:nvSpPr>
        <p:spPr>
          <a:xfrm>
            <a:off x="564904" y="3690732"/>
            <a:ext cx="11062192" cy="5499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 err="1">
                <a:solidFill>
                  <a:schemeClr val="tx1"/>
                </a:solidFill>
              </a:rPr>
              <a:t>data.frame</a:t>
            </a:r>
            <a:r>
              <a:rPr lang="fr-FR" dirty="0">
                <a:solidFill>
                  <a:schemeClr val="tx1"/>
                </a:solidFill>
              </a:rPr>
              <a:t>(x = x, y = y) %&gt;% </a:t>
            </a:r>
            <a:r>
              <a:rPr lang="fr-FR" b="1" dirty="0" err="1">
                <a:solidFill>
                  <a:schemeClr val="tx1"/>
                </a:solidFill>
              </a:rPr>
              <a:t>ggplot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b="1" dirty="0" err="1">
                <a:solidFill>
                  <a:schemeClr val="tx1"/>
                </a:solidFill>
              </a:rPr>
              <a:t>aes</a:t>
            </a:r>
            <a:r>
              <a:rPr lang="fr-FR" dirty="0">
                <a:solidFill>
                  <a:schemeClr val="tx1"/>
                </a:solidFill>
              </a:rPr>
              <a:t>(x, y)) + </a:t>
            </a:r>
            <a:r>
              <a:rPr lang="fr-FR" b="1" dirty="0" err="1">
                <a:solidFill>
                  <a:schemeClr val="tx1"/>
                </a:solidFill>
              </a:rPr>
              <a:t>geom_point</a:t>
            </a:r>
            <a:r>
              <a:rPr lang="fr-FR" dirty="0">
                <a:solidFill>
                  <a:schemeClr val="tx1"/>
                </a:solidFill>
              </a:rPr>
              <a:t>()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E437B4-186C-3F41-B42B-F8F3F3CD02DA}"/>
              </a:ext>
            </a:extLst>
          </p:cNvPr>
          <p:cNvSpPr/>
          <p:nvPr/>
        </p:nvSpPr>
        <p:spPr>
          <a:xfrm>
            <a:off x="301163" y="3167268"/>
            <a:ext cx="9717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and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want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to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make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scatterplot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with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ggplot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would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have to type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something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like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: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DFFF93-982A-B440-9DAA-BFC149DB7B18}"/>
              </a:ext>
            </a:extLst>
          </p:cNvPr>
          <p:cNvSpPr/>
          <p:nvPr/>
        </p:nvSpPr>
        <p:spPr>
          <a:xfrm>
            <a:off x="301163" y="4378045"/>
            <a:ext cx="11519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This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seems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like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too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much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code for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such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 simple plot. The </a:t>
            </a:r>
            <a:r>
              <a:rPr lang="fr-FR" dirty="0" err="1"/>
              <a:t>qplot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function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sacrifices the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flexibility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provided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by the </a:t>
            </a:r>
            <a:r>
              <a:rPr lang="fr-FR" dirty="0" err="1"/>
              <a:t>ggplot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approach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, but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allows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us to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generate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 plot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quickly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.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956C3C-08C0-E74E-A90D-F04F770EC286}"/>
              </a:ext>
            </a:extLst>
          </p:cNvPr>
          <p:cNvSpPr/>
          <p:nvPr/>
        </p:nvSpPr>
        <p:spPr>
          <a:xfrm>
            <a:off x="529955" y="5103889"/>
            <a:ext cx="4333593" cy="5499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 err="1">
                <a:solidFill>
                  <a:schemeClr val="tx1"/>
                </a:solidFill>
              </a:rPr>
              <a:t>qplot</a:t>
            </a:r>
            <a:r>
              <a:rPr lang="fr-FR" dirty="0">
                <a:solidFill>
                  <a:schemeClr val="tx1"/>
                </a:solidFill>
              </a:rPr>
              <a:t>(x, y)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8E269E-528B-4D4C-B932-946FDDC66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877" y="4751044"/>
            <a:ext cx="3413801" cy="210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171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705AC-8EF2-3C41-8CC8-81BFA45D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Grids</a:t>
            </a:r>
            <a:r>
              <a:rPr lang="fr-FR" dirty="0"/>
              <a:t> of plots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1A97D1-0DC9-D14A-B22D-79FF29BA93A5}"/>
              </a:ext>
            </a:extLst>
          </p:cNvPr>
          <p:cNvSpPr/>
          <p:nvPr/>
        </p:nvSpPr>
        <p:spPr>
          <a:xfrm>
            <a:off x="241852" y="1296914"/>
            <a:ext cx="6675783" cy="53821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 err="1">
                <a:solidFill>
                  <a:srgbClr val="007020"/>
                </a:solidFill>
                <a:effectLst/>
              </a:rPr>
              <a:t>library</a:t>
            </a:r>
            <a:r>
              <a:rPr lang="fr-FR" dirty="0"/>
              <a:t>(</a:t>
            </a:r>
            <a:r>
              <a:rPr lang="fr-FR" dirty="0" err="1"/>
              <a:t>gridExtra</a:t>
            </a:r>
            <a:r>
              <a:rPr lang="fr-FR" dirty="0"/>
              <a:t>) </a:t>
            </a:r>
          </a:p>
          <a:p>
            <a:r>
              <a:rPr lang="fr-FR" i="1" dirty="0">
                <a:solidFill>
                  <a:srgbClr val="60A0B0"/>
                </a:solidFill>
                <a:effectLst/>
              </a:rPr>
              <a:t>#&gt; </a:t>
            </a:r>
            <a:r>
              <a:rPr lang="fr-FR" i="1" dirty="0" err="1">
                <a:solidFill>
                  <a:srgbClr val="60A0B0"/>
                </a:solidFill>
                <a:effectLst/>
              </a:rPr>
              <a:t>Attaching</a:t>
            </a:r>
            <a:r>
              <a:rPr lang="fr-FR" i="1" dirty="0">
                <a:solidFill>
                  <a:srgbClr val="60A0B0"/>
                </a:solidFill>
                <a:effectLst/>
              </a:rPr>
              <a:t> package: '</a:t>
            </a:r>
            <a:r>
              <a:rPr lang="fr-FR" i="1" dirty="0" err="1">
                <a:solidFill>
                  <a:srgbClr val="60A0B0"/>
                </a:solidFill>
                <a:effectLst/>
              </a:rPr>
              <a:t>gridExtra</a:t>
            </a:r>
            <a:r>
              <a:rPr lang="fr-FR" i="1" dirty="0">
                <a:solidFill>
                  <a:srgbClr val="60A0B0"/>
                </a:solidFill>
                <a:effectLst/>
              </a:rPr>
              <a:t>’</a:t>
            </a:r>
            <a:r>
              <a:rPr lang="fr-FR" dirty="0"/>
              <a:t> </a:t>
            </a:r>
          </a:p>
          <a:p>
            <a:r>
              <a:rPr lang="fr-FR" i="1" dirty="0">
                <a:solidFill>
                  <a:srgbClr val="60A0B0"/>
                </a:solidFill>
                <a:effectLst/>
              </a:rPr>
              <a:t>#&gt; The </a:t>
            </a:r>
            <a:r>
              <a:rPr lang="fr-FR" i="1" dirty="0" err="1">
                <a:solidFill>
                  <a:srgbClr val="60A0B0"/>
                </a:solidFill>
                <a:effectLst/>
              </a:rPr>
              <a:t>following</a:t>
            </a:r>
            <a:r>
              <a:rPr lang="fr-FR" i="1" dirty="0">
                <a:solidFill>
                  <a:srgbClr val="60A0B0"/>
                </a:solidFill>
                <a:effectLst/>
              </a:rPr>
              <a:t> </a:t>
            </a:r>
            <a:r>
              <a:rPr lang="fr-FR" i="1" dirty="0" err="1">
                <a:solidFill>
                  <a:srgbClr val="60A0B0"/>
                </a:solidFill>
                <a:effectLst/>
              </a:rPr>
              <a:t>object</a:t>
            </a:r>
            <a:r>
              <a:rPr lang="fr-FR" i="1" dirty="0">
                <a:solidFill>
                  <a:srgbClr val="60A0B0"/>
                </a:solidFill>
                <a:effectLst/>
              </a:rPr>
              <a:t> </a:t>
            </a:r>
            <a:r>
              <a:rPr lang="fr-FR" i="1" dirty="0" err="1">
                <a:solidFill>
                  <a:srgbClr val="60A0B0"/>
                </a:solidFill>
                <a:effectLst/>
              </a:rPr>
              <a:t>is</a:t>
            </a:r>
            <a:r>
              <a:rPr lang="fr-FR" i="1" dirty="0">
                <a:solidFill>
                  <a:srgbClr val="60A0B0"/>
                </a:solidFill>
                <a:effectLst/>
              </a:rPr>
              <a:t> </a:t>
            </a:r>
            <a:r>
              <a:rPr lang="fr-FR" i="1" dirty="0" err="1">
                <a:solidFill>
                  <a:srgbClr val="60A0B0"/>
                </a:solidFill>
                <a:effectLst/>
              </a:rPr>
              <a:t>masked</a:t>
            </a:r>
            <a:r>
              <a:rPr lang="fr-FR" i="1" dirty="0">
                <a:solidFill>
                  <a:srgbClr val="60A0B0"/>
                </a:solidFill>
                <a:effectLst/>
              </a:rPr>
              <a:t> </a:t>
            </a:r>
            <a:r>
              <a:rPr lang="fr-FR" i="1" dirty="0" err="1">
                <a:solidFill>
                  <a:srgbClr val="60A0B0"/>
                </a:solidFill>
                <a:effectLst/>
              </a:rPr>
              <a:t>from</a:t>
            </a:r>
            <a:r>
              <a:rPr lang="fr-FR" i="1" dirty="0">
                <a:solidFill>
                  <a:srgbClr val="60A0B0"/>
                </a:solidFill>
                <a:effectLst/>
              </a:rPr>
              <a:t> '</a:t>
            </a:r>
            <a:r>
              <a:rPr lang="fr-FR" i="1" dirty="0" err="1">
                <a:solidFill>
                  <a:srgbClr val="60A0B0"/>
                </a:solidFill>
                <a:effectLst/>
              </a:rPr>
              <a:t>package:dplyr</a:t>
            </a:r>
            <a:r>
              <a:rPr lang="fr-FR" i="1" dirty="0">
                <a:solidFill>
                  <a:srgbClr val="60A0B0"/>
                </a:solidFill>
                <a:effectLst/>
              </a:rPr>
              <a:t>’:</a:t>
            </a:r>
            <a:r>
              <a:rPr lang="fr-FR" dirty="0"/>
              <a:t> </a:t>
            </a:r>
            <a:endParaRPr lang="fr-FR" i="1" dirty="0">
              <a:solidFill>
                <a:srgbClr val="60A0B0"/>
              </a:solidFill>
              <a:effectLst/>
            </a:endParaRPr>
          </a:p>
          <a:p>
            <a:r>
              <a:rPr lang="fr-FR" i="1" dirty="0">
                <a:solidFill>
                  <a:srgbClr val="60A0B0"/>
                </a:solidFill>
                <a:effectLst/>
              </a:rPr>
              <a:t> #&gt; combine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/>
              <a:t>p1 &lt;-</a:t>
            </a:r>
            <a:r>
              <a:rPr lang="fr-FR" dirty="0">
                <a:solidFill>
                  <a:srgbClr val="4070A0"/>
                </a:solidFill>
                <a:effectLst/>
              </a:rPr>
              <a:t> </a:t>
            </a:r>
            <a:r>
              <a:rPr lang="fr-FR" dirty="0" err="1"/>
              <a:t>murders</a:t>
            </a:r>
            <a:r>
              <a:rPr lang="fr-FR" dirty="0"/>
              <a:t> </a:t>
            </a:r>
            <a:r>
              <a:rPr lang="fr-FR" dirty="0">
                <a:solidFill>
                  <a:srgbClr val="666666"/>
                </a:solidFill>
                <a:effectLst/>
              </a:rPr>
              <a:t>%&gt;%</a:t>
            </a:r>
            <a:r>
              <a:rPr lang="fr-FR" dirty="0"/>
              <a:t> </a:t>
            </a:r>
            <a:r>
              <a:rPr lang="fr-FR" b="1" dirty="0" err="1">
                <a:solidFill>
                  <a:srgbClr val="007020"/>
                </a:solidFill>
                <a:effectLst/>
              </a:rPr>
              <a:t>mutate</a:t>
            </a:r>
            <a:r>
              <a:rPr lang="fr-FR" dirty="0"/>
              <a:t>(</a:t>
            </a:r>
            <a:r>
              <a:rPr lang="fr-FR" dirty="0">
                <a:solidFill>
                  <a:srgbClr val="902000"/>
                </a:solidFill>
                <a:effectLst/>
              </a:rPr>
              <a:t>rate =</a:t>
            </a:r>
            <a:r>
              <a:rPr lang="fr-FR" dirty="0"/>
              <a:t> total</a:t>
            </a:r>
            <a:r>
              <a:rPr lang="fr-FR" dirty="0">
                <a:solidFill>
                  <a:srgbClr val="666666"/>
                </a:solidFill>
                <a:effectLst/>
              </a:rPr>
              <a:t>/</a:t>
            </a:r>
            <a:r>
              <a:rPr lang="fr-FR" dirty="0"/>
              <a:t>population</a:t>
            </a:r>
            <a:r>
              <a:rPr lang="fr-FR" dirty="0">
                <a:solidFill>
                  <a:srgbClr val="666666"/>
                </a:solidFill>
                <a:effectLst/>
              </a:rPr>
              <a:t>*</a:t>
            </a:r>
            <a:r>
              <a:rPr lang="fr-FR" dirty="0">
                <a:solidFill>
                  <a:srgbClr val="40A070"/>
                </a:solidFill>
                <a:effectLst/>
              </a:rPr>
              <a:t>10</a:t>
            </a:r>
            <a:r>
              <a:rPr lang="fr-FR" dirty="0">
                <a:solidFill>
                  <a:srgbClr val="666666"/>
                </a:solidFill>
                <a:effectLst/>
              </a:rPr>
              <a:t>^</a:t>
            </a:r>
            <a:r>
              <a:rPr lang="fr-FR" dirty="0">
                <a:solidFill>
                  <a:srgbClr val="40A070"/>
                </a:solidFill>
                <a:effectLst/>
              </a:rPr>
              <a:t>5</a:t>
            </a:r>
            <a:r>
              <a:rPr lang="fr-FR" dirty="0"/>
              <a:t>) </a:t>
            </a:r>
            <a:r>
              <a:rPr lang="fr-FR" dirty="0">
                <a:solidFill>
                  <a:srgbClr val="666666"/>
                </a:solidFill>
                <a:effectLst/>
              </a:rPr>
              <a:t>%&gt;%</a:t>
            </a:r>
            <a:r>
              <a:rPr lang="fr-FR" dirty="0"/>
              <a:t> </a:t>
            </a:r>
          </a:p>
          <a:p>
            <a:r>
              <a:rPr lang="fr-FR" b="1" dirty="0" err="1">
                <a:solidFill>
                  <a:srgbClr val="007020"/>
                </a:solidFill>
                <a:effectLst/>
              </a:rPr>
              <a:t>filter</a:t>
            </a:r>
            <a:r>
              <a:rPr lang="fr-FR" dirty="0"/>
              <a:t>(population </a:t>
            </a:r>
            <a:r>
              <a:rPr lang="fr-FR" dirty="0">
                <a:solidFill>
                  <a:srgbClr val="666666"/>
                </a:solidFill>
                <a:effectLst/>
              </a:rPr>
              <a:t>&lt;</a:t>
            </a:r>
            <a:r>
              <a:rPr lang="fr-FR" dirty="0">
                <a:solidFill>
                  <a:srgbClr val="4070A0"/>
                </a:solidFill>
                <a:effectLst/>
              </a:rPr>
              <a:t> </a:t>
            </a:r>
            <a:r>
              <a:rPr lang="fr-FR" dirty="0">
                <a:solidFill>
                  <a:srgbClr val="40A070"/>
                </a:solidFill>
                <a:effectLst/>
              </a:rPr>
              <a:t>2</a:t>
            </a:r>
            <a:r>
              <a:rPr lang="fr-FR" dirty="0">
                <a:solidFill>
                  <a:srgbClr val="666666"/>
                </a:solidFill>
                <a:effectLst/>
              </a:rPr>
              <a:t>*</a:t>
            </a:r>
            <a:r>
              <a:rPr lang="fr-FR" dirty="0">
                <a:solidFill>
                  <a:srgbClr val="40A070"/>
                </a:solidFill>
                <a:effectLst/>
              </a:rPr>
              <a:t>10</a:t>
            </a:r>
            <a:r>
              <a:rPr lang="fr-FR" dirty="0">
                <a:solidFill>
                  <a:srgbClr val="666666"/>
                </a:solidFill>
                <a:effectLst/>
              </a:rPr>
              <a:t>^</a:t>
            </a:r>
            <a:r>
              <a:rPr lang="fr-FR" dirty="0">
                <a:solidFill>
                  <a:srgbClr val="40A070"/>
                </a:solidFill>
                <a:effectLst/>
              </a:rPr>
              <a:t>6</a:t>
            </a:r>
            <a:r>
              <a:rPr lang="fr-FR" dirty="0"/>
              <a:t>) </a:t>
            </a:r>
            <a:r>
              <a:rPr lang="fr-FR" dirty="0">
                <a:solidFill>
                  <a:srgbClr val="666666"/>
                </a:solidFill>
                <a:effectLst/>
              </a:rPr>
              <a:t>%&gt;%</a:t>
            </a:r>
            <a:r>
              <a:rPr lang="fr-FR" dirty="0"/>
              <a:t> </a:t>
            </a:r>
          </a:p>
          <a:p>
            <a:r>
              <a:rPr lang="fr-FR" b="1" dirty="0" err="1">
                <a:solidFill>
                  <a:srgbClr val="007020"/>
                </a:solidFill>
                <a:effectLst/>
              </a:rPr>
              <a:t>ggplot</a:t>
            </a:r>
            <a:r>
              <a:rPr lang="fr-FR" dirty="0"/>
              <a:t>(</a:t>
            </a:r>
            <a:r>
              <a:rPr lang="fr-FR" b="1" dirty="0" err="1">
                <a:solidFill>
                  <a:srgbClr val="007020"/>
                </a:solidFill>
                <a:effectLst/>
              </a:rPr>
              <a:t>aes</a:t>
            </a:r>
            <a:r>
              <a:rPr lang="fr-FR" dirty="0"/>
              <a:t>(population</a:t>
            </a:r>
            <a:r>
              <a:rPr lang="fr-FR" dirty="0">
                <a:solidFill>
                  <a:srgbClr val="666666"/>
                </a:solidFill>
                <a:effectLst/>
              </a:rPr>
              <a:t>/</a:t>
            </a:r>
            <a:r>
              <a:rPr lang="fr-FR" dirty="0">
                <a:solidFill>
                  <a:srgbClr val="40A070"/>
                </a:solidFill>
                <a:effectLst/>
              </a:rPr>
              <a:t>10</a:t>
            </a:r>
            <a:r>
              <a:rPr lang="fr-FR" dirty="0">
                <a:solidFill>
                  <a:srgbClr val="666666"/>
                </a:solidFill>
                <a:effectLst/>
              </a:rPr>
              <a:t>^</a:t>
            </a:r>
            <a:r>
              <a:rPr lang="fr-FR" dirty="0">
                <a:solidFill>
                  <a:srgbClr val="40A070"/>
                </a:solidFill>
                <a:effectLst/>
              </a:rPr>
              <a:t>6</a:t>
            </a:r>
            <a:r>
              <a:rPr lang="fr-FR" dirty="0"/>
              <a:t>, rate, </a:t>
            </a:r>
            <a:r>
              <a:rPr lang="fr-FR" dirty="0">
                <a:solidFill>
                  <a:srgbClr val="902000"/>
                </a:solidFill>
                <a:effectLst/>
              </a:rPr>
              <a:t>label =</a:t>
            </a:r>
            <a:r>
              <a:rPr lang="fr-FR" dirty="0"/>
              <a:t> </a:t>
            </a:r>
            <a:r>
              <a:rPr lang="fr-FR" dirty="0" err="1"/>
              <a:t>abb</a:t>
            </a:r>
            <a:r>
              <a:rPr lang="fr-FR" dirty="0"/>
              <a:t>)) </a:t>
            </a:r>
          </a:p>
          <a:p>
            <a:r>
              <a:rPr lang="fr-FR" dirty="0">
                <a:solidFill>
                  <a:srgbClr val="666666"/>
                </a:solidFill>
                <a:effectLst/>
              </a:rPr>
              <a:t>+</a:t>
            </a:r>
            <a:r>
              <a:rPr lang="fr-FR" dirty="0"/>
              <a:t> </a:t>
            </a:r>
            <a:r>
              <a:rPr lang="fr-FR" b="1" dirty="0" err="1">
                <a:solidFill>
                  <a:srgbClr val="007020"/>
                </a:solidFill>
                <a:effectLst/>
              </a:rPr>
              <a:t>geom_text</a:t>
            </a:r>
            <a:r>
              <a:rPr lang="fr-FR" dirty="0"/>
              <a:t>() </a:t>
            </a:r>
          </a:p>
          <a:p>
            <a:r>
              <a:rPr lang="fr-FR" dirty="0">
                <a:solidFill>
                  <a:srgbClr val="666666"/>
                </a:solidFill>
                <a:effectLst/>
              </a:rPr>
              <a:t>+</a:t>
            </a:r>
            <a:r>
              <a:rPr lang="fr-FR" dirty="0"/>
              <a:t> </a:t>
            </a:r>
            <a:r>
              <a:rPr lang="fr-FR" b="1" dirty="0" err="1">
                <a:solidFill>
                  <a:srgbClr val="007020"/>
                </a:solidFill>
                <a:effectLst/>
              </a:rPr>
              <a:t>ggtitle</a:t>
            </a:r>
            <a:r>
              <a:rPr lang="fr-FR" dirty="0"/>
              <a:t>(</a:t>
            </a:r>
            <a:r>
              <a:rPr lang="fr-FR" dirty="0">
                <a:solidFill>
                  <a:srgbClr val="4070A0"/>
                </a:solidFill>
                <a:effectLst/>
              </a:rPr>
              <a:t>"Small States"</a:t>
            </a:r>
            <a:r>
              <a:rPr lang="fr-FR" dirty="0"/>
              <a:t>) </a:t>
            </a:r>
          </a:p>
          <a:p>
            <a:endParaRPr lang="fr-FR" dirty="0"/>
          </a:p>
          <a:p>
            <a:r>
              <a:rPr lang="fr-FR" dirty="0"/>
              <a:t>p2 &lt;-</a:t>
            </a:r>
            <a:r>
              <a:rPr lang="fr-FR" dirty="0">
                <a:solidFill>
                  <a:srgbClr val="4070A0"/>
                </a:solidFill>
                <a:effectLst/>
              </a:rPr>
              <a:t> </a:t>
            </a:r>
            <a:r>
              <a:rPr lang="fr-FR" dirty="0" err="1"/>
              <a:t>murders</a:t>
            </a:r>
            <a:r>
              <a:rPr lang="fr-FR" dirty="0"/>
              <a:t> </a:t>
            </a:r>
            <a:r>
              <a:rPr lang="fr-FR" dirty="0">
                <a:solidFill>
                  <a:srgbClr val="666666"/>
                </a:solidFill>
                <a:effectLst/>
              </a:rPr>
              <a:t>%&gt;%</a:t>
            </a:r>
            <a:r>
              <a:rPr lang="fr-FR" dirty="0"/>
              <a:t> </a:t>
            </a:r>
            <a:r>
              <a:rPr lang="fr-FR" b="1" dirty="0" err="1">
                <a:solidFill>
                  <a:srgbClr val="007020"/>
                </a:solidFill>
                <a:effectLst/>
              </a:rPr>
              <a:t>mutate</a:t>
            </a:r>
            <a:r>
              <a:rPr lang="fr-FR" dirty="0"/>
              <a:t>(</a:t>
            </a:r>
            <a:r>
              <a:rPr lang="fr-FR" dirty="0">
                <a:solidFill>
                  <a:srgbClr val="902000"/>
                </a:solidFill>
                <a:effectLst/>
              </a:rPr>
              <a:t>rate =</a:t>
            </a:r>
            <a:r>
              <a:rPr lang="fr-FR" dirty="0"/>
              <a:t> total</a:t>
            </a:r>
            <a:r>
              <a:rPr lang="fr-FR" dirty="0">
                <a:solidFill>
                  <a:srgbClr val="666666"/>
                </a:solidFill>
                <a:effectLst/>
              </a:rPr>
              <a:t>/</a:t>
            </a:r>
            <a:r>
              <a:rPr lang="fr-FR" dirty="0"/>
              <a:t>population</a:t>
            </a:r>
            <a:r>
              <a:rPr lang="fr-FR" dirty="0">
                <a:solidFill>
                  <a:srgbClr val="666666"/>
                </a:solidFill>
                <a:effectLst/>
              </a:rPr>
              <a:t>*</a:t>
            </a:r>
            <a:r>
              <a:rPr lang="fr-FR" dirty="0">
                <a:solidFill>
                  <a:srgbClr val="40A070"/>
                </a:solidFill>
                <a:effectLst/>
              </a:rPr>
              <a:t>10</a:t>
            </a:r>
            <a:r>
              <a:rPr lang="fr-FR" dirty="0">
                <a:solidFill>
                  <a:srgbClr val="666666"/>
                </a:solidFill>
                <a:effectLst/>
              </a:rPr>
              <a:t>^</a:t>
            </a:r>
            <a:r>
              <a:rPr lang="fr-FR" dirty="0">
                <a:solidFill>
                  <a:srgbClr val="40A070"/>
                </a:solidFill>
                <a:effectLst/>
              </a:rPr>
              <a:t>5</a:t>
            </a:r>
            <a:r>
              <a:rPr lang="fr-FR" dirty="0"/>
              <a:t>) </a:t>
            </a:r>
            <a:r>
              <a:rPr lang="fr-FR" dirty="0">
                <a:solidFill>
                  <a:srgbClr val="666666"/>
                </a:solidFill>
                <a:effectLst/>
              </a:rPr>
              <a:t>%&gt;%</a:t>
            </a:r>
            <a:r>
              <a:rPr lang="fr-FR" dirty="0"/>
              <a:t> </a:t>
            </a:r>
          </a:p>
          <a:p>
            <a:r>
              <a:rPr lang="fr-FR" b="1" dirty="0" err="1">
                <a:solidFill>
                  <a:srgbClr val="007020"/>
                </a:solidFill>
                <a:effectLst/>
              </a:rPr>
              <a:t>filter</a:t>
            </a:r>
            <a:r>
              <a:rPr lang="fr-FR" dirty="0"/>
              <a:t>(population </a:t>
            </a:r>
            <a:r>
              <a:rPr lang="fr-FR" dirty="0">
                <a:solidFill>
                  <a:srgbClr val="666666"/>
                </a:solidFill>
                <a:effectLst/>
              </a:rPr>
              <a:t>&gt;</a:t>
            </a:r>
            <a:r>
              <a:rPr lang="fr-FR" dirty="0">
                <a:solidFill>
                  <a:srgbClr val="4070A0"/>
                </a:solidFill>
                <a:effectLst/>
              </a:rPr>
              <a:t> </a:t>
            </a:r>
            <a:r>
              <a:rPr lang="fr-FR" dirty="0">
                <a:solidFill>
                  <a:srgbClr val="40A070"/>
                </a:solidFill>
                <a:effectLst/>
              </a:rPr>
              <a:t>10</a:t>
            </a:r>
            <a:r>
              <a:rPr lang="fr-FR" dirty="0">
                <a:solidFill>
                  <a:srgbClr val="666666"/>
                </a:solidFill>
                <a:effectLst/>
              </a:rPr>
              <a:t>*</a:t>
            </a:r>
            <a:r>
              <a:rPr lang="fr-FR" dirty="0">
                <a:solidFill>
                  <a:srgbClr val="40A070"/>
                </a:solidFill>
                <a:effectLst/>
              </a:rPr>
              <a:t>10</a:t>
            </a:r>
            <a:r>
              <a:rPr lang="fr-FR" dirty="0">
                <a:solidFill>
                  <a:srgbClr val="666666"/>
                </a:solidFill>
                <a:effectLst/>
              </a:rPr>
              <a:t>^</a:t>
            </a:r>
            <a:r>
              <a:rPr lang="fr-FR" dirty="0">
                <a:solidFill>
                  <a:srgbClr val="40A070"/>
                </a:solidFill>
                <a:effectLst/>
              </a:rPr>
              <a:t>6</a:t>
            </a:r>
            <a:r>
              <a:rPr lang="fr-FR" dirty="0"/>
              <a:t>) </a:t>
            </a:r>
            <a:r>
              <a:rPr lang="fr-FR" dirty="0">
                <a:solidFill>
                  <a:srgbClr val="666666"/>
                </a:solidFill>
                <a:effectLst/>
              </a:rPr>
              <a:t>%&gt;%</a:t>
            </a:r>
            <a:r>
              <a:rPr lang="fr-FR" dirty="0"/>
              <a:t> </a:t>
            </a:r>
          </a:p>
          <a:p>
            <a:r>
              <a:rPr lang="fr-FR" b="1" dirty="0" err="1">
                <a:solidFill>
                  <a:srgbClr val="007020"/>
                </a:solidFill>
                <a:effectLst/>
              </a:rPr>
              <a:t>ggplot</a:t>
            </a:r>
            <a:r>
              <a:rPr lang="fr-FR" dirty="0"/>
              <a:t>(</a:t>
            </a:r>
            <a:r>
              <a:rPr lang="fr-FR" b="1" dirty="0" err="1">
                <a:solidFill>
                  <a:srgbClr val="007020"/>
                </a:solidFill>
                <a:effectLst/>
              </a:rPr>
              <a:t>aes</a:t>
            </a:r>
            <a:r>
              <a:rPr lang="fr-FR" dirty="0"/>
              <a:t>(population</a:t>
            </a:r>
            <a:r>
              <a:rPr lang="fr-FR" dirty="0">
                <a:solidFill>
                  <a:srgbClr val="666666"/>
                </a:solidFill>
                <a:effectLst/>
              </a:rPr>
              <a:t>/</a:t>
            </a:r>
            <a:r>
              <a:rPr lang="fr-FR" dirty="0">
                <a:solidFill>
                  <a:srgbClr val="40A070"/>
                </a:solidFill>
                <a:effectLst/>
              </a:rPr>
              <a:t>10</a:t>
            </a:r>
            <a:r>
              <a:rPr lang="fr-FR" dirty="0">
                <a:solidFill>
                  <a:srgbClr val="666666"/>
                </a:solidFill>
                <a:effectLst/>
              </a:rPr>
              <a:t>^</a:t>
            </a:r>
            <a:r>
              <a:rPr lang="fr-FR" dirty="0">
                <a:solidFill>
                  <a:srgbClr val="40A070"/>
                </a:solidFill>
                <a:effectLst/>
              </a:rPr>
              <a:t>6</a:t>
            </a:r>
            <a:r>
              <a:rPr lang="fr-FR" dirty="0"/>
              <a:t>, rate, </a:t>
            </a:r>
            <a:r>
              <a:rPr lang="fr-FR" dirty="0">
                <a:solidFill>
                  <a:srgbClr val="902000"/>
                </a:solidFill>
                <a:effectLst/>
              </a:rPr>
              <a:t>label =</a:t>
            </a:r>
            <a:r>
              <a:rPr lang="fr-FR" dirty="0"/>
              <a:t> </a:t>
            </a:r>
            <a:r>
              <a:rPr lang="fr-FR" dirty="0" err="1"/>
              <a:t>abb</a:t>
            </a:r>
            <a:r>
              <a:rPr lang="fr-FR" dirty="0"/>
              <a:t>)) </a:t>
            </a:r>
            <a:r>
              <a:rPr lang="fr-FR" dirty="0">
                <a:solidFill>
                  <a:srgbClr val="666666"/>
                </a:solidFill>
                <a:effectLst/>
              </a:rPr>
              <a:t>+</a:t>
            </a:r>
            <a:r>
              <a:rPr lang="fr-FR" dirty="0"/>
              <a:t> </a:t>
            </a:r>
          </a:p>
          <a:p>
            <a:r>
              <a:rPr lang="fr-FR" b="1" dirty="0" err="1">
                <a:solidFill>
                  <a:srgbClr val="007020"/>
                </a:solidFill>
                <a:effectLst/>
              </a:rPr>
              <a:t>geom_text</a:t>
            </a:r>
            <a:r>
              <a:rPr lang="fr-FR" dirty="0"/>
              <a:t>() </a:t>
            </a:r>
            <a:r>
              <a:rPr lang="fr-FR" dirty="0">
                <a:solidFill>
                  <a:srgbClr val="666666"/>
                </a:solidFill>
                <a:effectLst/>
              </a:rPr>
              <a:t>+</a:t>
            </a:r>
            <a:r>
              <a:rPr lang="fr-FR" dirty="0"/>
              <a:t> </a:t>
            </a:r>
          </a:p>
          <a:p>
            <a:r>
              <a:rPr lang="fr-FR" b="1" dirty="0" err="1">
                <a:solidFill>
                  <a:srgbClr val="007020"/>
                </a:solidFill>
                <a:effectLst/>
              </a:rPr>
              <a:t>ggtitle</a:t>
            </a:r>
            <a:r>
              <a:rPr lang="fr-FR" dirty="0"/>
              <a:t>(</a:t>
            </a:r>
            <a:r>
              <a:rPr lang="fr-FR" dirty="0">
                <a:solidFill>
                  <a:srgbClr val="4070A0"/>
                </a:solidFill>
                <a:effectLst/>
              </a:rPr>
              <a:t>"Large States"</a:t>
            </a:r>
            <a:r>
              <a:rPr lang="fr-FR" dirty="0"/>
              <a:t>) </a:t>
            </a:r>
          </a:p>
          <a:p>
            <a:endParaRPr lang="fr-FR" b="1" dirty="0">
              <a:solidFill>
                <a:srgbClr val="007020"/>
              </a:solidFill>
              <a:effectLst/>
            </a:endParaRPr>
          </a:p>
          <a:p>
            <a:r>
              <a:rPr lang="fr-FR" b="1" dirty="0" err="1">
                <a:solidFill>
                  <a:srgbClr val="007020"/>
                </a:solidFill>
                <a:effectLst/>
              </a:rPr>
              <a:t>grid.arrange</a:t>
            </a:r>
            <a:r>
              <a:rPr lang="fr-FR" dirty="0"/>
              <a:t>(p1, p2, </a:t>
            </a:r>
            <a:r>
              <a:rPr lang="fr-FR" dirty="0" err="1">
                <a:solidFill>
                  <a:srgbClr val="902000"/>
                </a:solidFill>
                <a:effectLst/>
              </a:rPr>
              <a:t>ncol</a:t>
            </a:r>
            <a:r>
              <a:rPr lang="fr-FR" dirty="0">
                <a:solidFill>
                  <a:srgbClr val="902000"/>
                </a:solidFill>
                <a:effectLst/>
              </a:rPr>
              <a:t> =</a:t>
            </a:r>
            <a:r>
              <a:rPr lang="fr-FR" dirty="0"/>
              <a:t> </a:t>
            </a:r>
            <a:r>
              <a:rPr lang="fr-FR" dirty="0">
                <a:solidFill>
                  <a:srgbClr val="40A070"/>
                </a:solidFill>
                <a:effectLst/>
              </a:rPr>
              <a:t>2</a:t>
            </a:r>
            <a:r>
              <a:rPr lang="fr-FR" dirty="0"/>
              <a:t>)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4FF941-5752-9442-895E-51FE90D83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366" y="2941982"/>
            <a:ext cx="5532782" cy="276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374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AD6431-223D-214A-9BF9-6ACFBB80C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ggplot2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F3B8B-4A62-954E-8E79-9EF3800A1978}"/>
              </a:ext>
            </a:extLst>
          </p:cNvPr>
          <p:cNvSpPr/>
          <p:nvPr/>
        </p:nvSpPr>
        <p:spPr>
          <a:xfrm>
            <a:off x="514985" y="1506022"/>
            <a:ext cx="5581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rgbClr val="333333"/>
                </a:solidFill>
                <a:latin typeface="Helvetica Neue" panose="02000503000000020004" pitchFamily="2" charset="0"/>
              </a:rPr>
              <a:t>W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will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be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creating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plots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using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the </a:t>
            </a:r>
            <a:r>
              <a:rPr lang="fr-FR" b="1" i="0" u="none" strike="noStrike" dirty="0">
                <a:solidFill>
                  <a:srgbClr val="4183C4"/>
                </a:solidFill>
                <a:effectLst/>
                <a:latin typeface="Helvetica Neue" panose="02000503000000020004" pitchFamily="2" charset="0"/>
                <a:hlinkClick r:id="rId3"/>
              </a:rPr>
              <a:t>ggplot2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package.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FC63BB-A58F-DB43-B392-8319A4931D7A}"/>
              </a:ext>
            </a:extLst>
          </p:cNvPr>
          <p:cNvSpPr/>
          <p:nvPr/>
        </p:nvSpPr>
        <p:spPr>
          <a:xfrm>
            <a:off x="838200" y="1875354"/>
            <a:ext cx="5940971" cy="6764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>
                <a:solidFill>
                  <a:srgbClr val="FF0000"/>
                </a:solidFill>
              </a:rPr>
              <a:t>&gt;</a:t>
            </a:r>
            <a:r>
              <a:rPr lang="en-GB" sz="1600" dirty="0">
                <a:solidFill>
                  <a:schemeClr val="accent1"/>
                </a:solidFill>
              </a:rPr>
              <a:t> </a:t>
            </a:r>
            <a:r>
              <a:rPr lang="fr-FR" b="1" dirty="0" err="1">
                <a:solidFill>
                  <a:schemeClr val="accent1"/>
                </a:solidFill>
              </a:rPr>
              <a:t>library</a:t>
            </a:r>
            <a:r>
              <a:rPr lang="fr-FR" sz="1600" dirty="0">
                <a:solidFill>
                  <a:schemeClr val="accent1"/>
                </a:solidFill>
              </a:rPr>
              <a:t>(</a:t>
            </a:r>
            <a:r>
              <a:rPr lang="fr-FR" sz="1600" dirty="0" err="1">
                <a:solidFill>
                  <a:schemeClr val="accent1"/>
                </a:solidFill>
              </a:rPr>
              <a:t>dplyr</a:t>
            </a:r>
            <a:r>
              <a:rPr lang="fr-FR" sz="1600" dirty="0">
                <a:solidFill>
                  <a:schemeClr val="accent1"/>
                </a:solidFill>
              </a:rPr>
              <a:t>) </a:t>
            </a:r>
          </a:p>
          <a:p>
            <a:r>
              <a:rPr lang="en-GB" dirty="0">
                <a:solidFill>
                  <a:srgbClr val="FF0000"/>
                </a:solidFill>
              </a:rPr>
              <a:t>&gt; </a:t>
            </a:r>
            <a:r>
              <a:rPr lang="fr-FR" b="1" dirty="0" err="1">
                <a:solidFill>
                  <a:schemeClr val="accent1"/>
                </a:solidFill>
              </a:rPr>
              <a:t>library</a:t>
            </a:r>
            <a:r>
              <a:rPr lang="fr-FR" sz="1600" dirty="0">
                <a:solidFill>
                  <a:schemeClr val="accent1"/>
                </a:solidFill>
              </a:rPr>
              <a:t>(ggplot2)</a:t>
            </a:r>
            <a:endParaRPr lang="en-GB" sz="3600" dirty="0">
              <a:solidFill>
                <a:schemeClr val="accent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58B7F4-A861-F748-955F-96BAFE1572C0}"/>
              </a:ext>
            </a:extLst>
          </p:cNvPr>
          <p:cNvSpPr/>
          <p:nvPr/>
        </p:nvSpPr>
        <p:spPr>
          <a:xfrm>
            <a:off x="515910" y="2736503"/>
            <a:ext cx="111601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There are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also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other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packages for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creating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graphics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such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as </a:t>
            </a:r>
            <a:r>
              <a:rPr lang="fr-FR" b="1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grid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and </a:t>
            </a:r>
            <a:r>
              <a:rPr lang="fr-FR" b="1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lattice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.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chose to use </a:t>
            </a:r>
            <a:r>
              <a:rPr lang="fr-FR" b="1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ggplot2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in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this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book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because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it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breaks plots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into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components in a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way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that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permits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beginners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to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create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relatively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complex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and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aesthetically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pleasing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plots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using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syntax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that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is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intuitive and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comparatively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easy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to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remember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.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0D9202-C60D-6740-ACB1-577D34A0A4E8}"/>
              </a:ext>
            </a:extLst>
          </p:cNvPr>
          <p:cNvSpPr txBox="1"/>
          <p:nvPr/>
        </p:nvSpPr>
        <p:spPr>
          <a:xfrm>
            <a:off x="1701589" y="3952889"/>
            <a:ext cx="42141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Advantages of ggplot2:</a:t>
            </a:r>
          </a:p>
          <a:p>
            <a:endParaRPr lang="en-GB" dirty="0"/>
          </a:p>
          <a:p>
            <a:pPr marL="285750" indent="-285750">
              <a:buFont typeface="Wingdings" pitchFamily="2" charset="2"/>
              <a:buChar char="ü"/>
            </a:pPr>
            <a:r>
              <a:rPr lang="en-GB" dirty="0"/>
              <a:t>Grammar of graphics</a:t>
            </a:r>
          </a:p>
          <a:p>
            <a:pPr marL="285750" indent="-285750">
              <a:buFont typeface="Wingdings" pitchFamily="2" charset="2"/>
              <a:buChar char="ü"/>
            </a:pPr>
            <a:endParaRPr lang="en-GB" dirty="0"/>
          </a:p>
          <a:p>
            <a:pPr marL="285750" indent="-285750">
              <a:buFont typeface="Wingdings" pitchFamily="2" charset="2"/>
              <a:buChar char="ü"/>
            </a:pPr>
            <a:r>
              <a:rPr lang="en-GB" dirty="0"/>
              <a:t>Default behaviour</a:t>
            </a:r>
          </a:p>
          <a:p>
            <a:pPr marL="285750" indent="-285750">
              <a:buFont typeface="Wingdings" pitchFamily="2" charset="2"/>
              <a:buChar char="ü"/>
            </a:pPr>
            <a:endParaRPr lang="en-GB" dirty="0"/>
          </a:p>
          <a:p>
            <a:pPr marL="285750" indent="-285750">
              <a:buFont typeface="Wingdings" pitchFamily="2" charset="2"/>
              <a:buChar char="ü"/>
            </a:pPr>
            <a:r>
              <a:rPr lang="fr-FR" dirty="0"/>
              <a:t>ggplot2 </a:t>
            </a:r>
            <a:r>
              <a:rPr lang="fr-FR" dirty="0" err="1"/>
              <a:t>sheet</a:t>
            </a:r>
            <a:r>
              <a:rPr lang="fr-FR" dirty="0"/>
              <a:t> </a:t>
            </a:r>
            <a:r>
              <a:rPr lang="fr-FR" dirty="0" err="1"/>
              <a:t>cheat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07D9B3-BCAA-E14D-981C-C38FA4B85343}"/>
              </a:ext>
            </a:extLst>
          </p:cNvPr>
          <p:cNvSpPr/>
          <p:nvPr/>
        </p:nvSpPr>
        <p:spPr>
          <a:xfrm>
            <a:off x="6917633" y="3922643"/>
            <a:ext cx="454549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Disadvantages of ggplot2:</a:t>
            </a:r>
          </a:p>
          <a:p>
            <a:endParaRPr lang="fr-FR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pPr marL="285750" indent="-285750">
              <a:buFont typeface=".Apple Color Emoji UI"/>
              <a:buChar char="❌"/>
            </a:pP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One limitation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is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that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</a:t>
            </a:r>
            <a:r>
              <a:rPr lang="fr-FR" b="1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ggplot2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is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designed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to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work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exclusively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with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data tables in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tidy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format (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where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rows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are observations and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columns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are variables).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1311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F39BC-B951-D041-8282-94B5A9F49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EBB54F-F668-554A-99EF-A08E40ADA3FD}"/>
              </a:ext>
            </a:extLst>
          </p:cNvPr>
          <p:cNvSpPr txBox="1"/>
          <p:nvPr/>
        </p:nvSpPr>
        <p:spPr>
          <a:xfrm>
            <a:off x="838200" y="1881808"/>
            <a:ext cx="1037645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1. Create a grid of plots with (including title, axis labels, </a:t>
            </a:r>
            <a:r>
              <a:rPr lang="en-GB" sz="2400" dirty="0" err="1"/>
              <a:t>colors</a:t>
            </a:r>
            <a:r>
              <a:rPr lang="en-GB" sz="2400" dirty="0"/>
              <a:t>….):</a:t>
            </a:r>
          </a:p>
          <a:p>
            <a:r>
              <a:rPr lang="fr-FR" dirty="0"/>
              <a:t>A. state and </a:t>
            </a:r>
            <a:r>
              <a:rPr lang="fr-FR" dirty="0" err="1"/>
              <a:t>abb</a:t>
            </a:r>
            <a:r>
              <a:rPr lang="fr-FR" dirty="0"/>
              <a:t>.</a:t>
            </a:r>
          </a:p>
          <a:p>
            <a:r>
              <a:rPr lang="fr-FR" dirty="0"/>
              <a:t>B. </a:t>
            </a:r>
            <a:r>
              <a:rPr lang="fr-FR" dirty="0" err="1"/>
              <a:t>total_murders</a:t>
            </a:r>
            <a:r>
              <a:rPr lang="fr-FR" dirty="0"/>
              <a:t> and </a:t>
            </a:r>
            <a:r>
              <a:rPr lang="fr-FR" dirty="0" err="1"/>
              <a:t>population_size</a:t>
            </a:r>
            <a:r>
              <a:rPr lang="fr-FR" dirty="0"/>
              <a:t>.</a:t>
            </a:r>
          </a:p>
          <a:p>
            <a:endParaRPr lang="en-GB" dirty="0"/>
          </a:p>
          <a:p>
            <a:r>
              <a:rPr lang="fr-FR" sz="2400" dirty="0"/>
              <a:t>2. </a:t>
            </a:r>
            <a:r>
              <a:rPr lang="fr-FR" sz="2400" dirty="0" err="1"/>
              <a:t>Repeat</a:t>
            </a:r>
            <a:r>
              <a:rPr lang="fr-FR" sz="2400" dirty="0"/>
              <a:t> the </a:t>
            </a:r>
            <a:r>
              <a:rPr lang="fr-FR" sz="2400" dirty="0" err="1"/>
              <a:t>previous</a:t>
            </a:r>
            <a:r>
              <a:rPr lang="fr-FR" sz="2400" dirty="0"/>
              <a:t> </a:t>
            </a:r>
            <a:r>
              <a:rPr lang="fr-FR" sz="2400" dirty="0" err="1"/>
              <a:t>exercise</a:t>
            </a:r>
            <a:r>
              <a:rPr lang="fr-FR" sz="2400" dirty="0"/>
              <a:t> but </a:t>
            </a:r>
            <a:r>
              <a:rPr lang="fr-FR" sz="2400" dirty="0" err="1"/>
              <a:t>now</a:t>
            </a:r>
            <a:r>
              <a:rPr lang="fr-FR" sz="2400" dirty="0"/>
              <a:t> change </a:t>
            </a:r>
            <a:r>
              <a:rPr lang="fr-FR" sz="2400" dirty="0" err="1"/>
              <a:t>both</a:t>
            </a:r>
            <a:r>
              <a:rPr lang="fr-FR" sz="2400" dirty="0"/>
              <a:t> axes to </a:t>
            </a:r>
            <a:r>
              <a:rPr lang="fr-FR" sz="2400" dirty="0" err="1"/>
              <a:t>be</a:t>
            </a:r>
            <a:r>
              <a:rPr lang="fr-FR" sz="2400" dirty="0"/>
              <a:t> in the log </a:t>
            </a:r>
            <a:r>
              <a:rPr lang="fr-FR" sz="2400" dirty="0" err="1"/>
              <a:t>scale</a:t>
            </a:r>
            <a:r>
              <a:rPr lang="fr-FR" sz="2400" dirty="0"/>
              <a:t>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005750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D3AC7-8936-DA4F-938D-42DE30B55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Histograms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6338E9-38B1-E54C-89E0-B0F91455238C}"/>
              </a:ext>
            </a:extLst>
          </p:cNvPr>
          <p:cNvSpPr/>
          <p:nvPr/>
        </p:nvSpPr>
        <p:spPr>
          <a:xfrm>
            <a:off x="564904" y="1690688"/>
            <a:ext cx="11062192" cy="7437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 err="1">
                <a:solidFill>
                  <a:schemeClr val="tx1"/>
                </a:solidFill>
              </a:rPr>
              <a:t>ggplot</a:t>
            </a:r>
            <a:r>
              <a:rPr lang="fr-FR" dirty="0">
                <a:solidFill>
                  <a:schemeClr val="tx1"/>
                </a:solidFill>
              </a:rPr>
              <a:t>(data = </a:t>
            </a:r>
            <a:r>
              <a:rPr lang="fr-FR" dirty="0" err="1">
                <a:solidFill>
                  <a:schemeClr val="tx1"/>
                </a:solidFill>
              </a:rPr>
              <a:t>mpg</a:t>
            </a:r>
            <a:r>
              <a:rPr lang="fr-FR" dirty="0">
                <a:solidFill>
                  <a:schemeClr val="tx1"/>
                </a:solidFill>
              </a:rPr>
              <a:t>) + </a:t>
            </a:r>
            <a:r>
              <a:rPr lang="fr-FR" b="1" dirty="0" err="1">
                <a:solidFill>
                  <a:schemeClr val="tx1"/>
                </a:solidFill>
              </a:rPr>
              <a:t>geom_histogram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b="1" dirty="0" err="1">
                <a:solidFill>
                  <a:schemeClr val="tx1"/>
                </a:solidFill>
              </a:rPr>
              <a:t>aes</a:t>
            </a:r>
            <a:r>
              <a:rPr lang="fr-FR" dirty="0">
                <a:solidFill>
                  <a:schemeClr val="tx1"/>
                </a:solidFill>
              </a:rPr>
              <a:t>(x = </a:t>
            </a:r>
            <a:r>
              <a:rPr lang="fr-FR" dirty="0" err="1">
                <a:solidFill>
                  <a:schemeClr val="tx1"/>
                </a:solidFill>
              </a:rPr>
              <a:t>hwy</a:t>
            </a:r>
            <a:r>
              <a:rPr lang="fr-FR" dirty="0">
                <a:solidFill>
                  <a:schemeClr val="tx1"/>
                </a:solidFill>
              </a:rPr>
              <a:t>, y = ..</a:t>
            </a:r>
            <a:r>
              <a:rPr lang="fr-FR" dirty="0" err="1">
                <a:solidFill>
                  <a:schemeClr val="tx1"/>
                </a:solidFill>
              </a:rPr>
              <a:t>density</a:t>
            </a:r>
            <a:r>
              <a:rPr lang="fr-FR" dirty="0">
                <a:solidFill>
                  <a:schemeClr val="tx1"/>
                </a:solidFill>
              </a:rPr>
              <a:t>..), </a:t>
            </a:r>
            <a:r>
              <a:rPr lang="fr-FR" dirty="0" err="1">
                <a:solidFill>
                  <a:schemeClr val="tx1"/>
                </a:solidFill>
              </a:rPr>
              <a:t>bins</a:t>
            </a:r>
            <a:r>
              <a:rPr lang="fr-FR" dirty="0">
                <a:solidFill>
                  <a:schemeClr val="tx1"/>
                </a:solidFill>
              </a:rPr>
              <a:t>=50, </a:t>
            </a:r>
            <a:r>
              <a:rPr lang="fr-FR" dirty="0" err="1">
                <a:solidFill>
                  <a:schemeClr val="tx1"/>
                </a:solidFill>
              </a:rPr>
              <a:t>fill</a:t>
            </a:r>
            <a:r>
              <a:rPr lang="fr-FR" dirty="0">
                <a:solidFill>
                  <a:schemeClr val="tx1"/>
                </a:solidFill>
              </a:rPr>
              <a:t> = '</a:t>
            </a:r>
            <a:r>
              <a:rPr lang="fr-FR" dirty="0" err="1">
                <a:solidFill>
                  <a:schemeClr val="tx1"/>
                </a:solidFill>
              </a:rPr>
              <a:t>pink</a:t>
            </a:r>
            <a:r>
              <a:rPr lang="fr-FR" dirty="0">
                <a:solidFill>
                  <a:schemeClr val="tx1"/>
                </a:solidFill>
              </a:rPr>
              <a:t>') + </a:t>
            </a:r>
            <a:r>
              <a:rPr lang="fr-FR" b="1" dirty="0" err="1">
                <a:solidFill>
                  <a:schemeClr val="tx1"/>
                </a:solidFill>
              </a:rPr>
              <a:t>geom_density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b="1" dirty="0" err="1">
                <a:solidFill>
                  <a:schemeClr val="tx1"/>
                </a:solidFill>
              </a:rPr>
              <a:t>aes</a:t>
            </a:r>
            <a:r>
              <a:rPr lang="fr-FR" dirty="0">
                <a:solidFill>
                  <a:schemeClr val="tx1"/>
                </a:solidFill>
              </a:rPr>
              <a:t>(x = </a:t>
            </a:r>
            <a:r>
              <a:rPr lang="fr-FR" dirty="0" err="1">
                <a:solidFill>
                  <a:schemeClr val="tx1"/>
                </a:solidFill>
              </a:rPr>
              <a:t>hwy</a:t>
            </a:r>
            <a:r>
              <a:rPr lang="fr-FR" dirty="0">
                <a:solidFill>
                  <a:schemeClr val="tx1"/>
                </a:solidFill>
              </a:rPr>
              <a:t>),col = 'green')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6927CD-8C20-4A49-A043-8E8711C35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211" y="2416923"/>
            <a:ext cx="6217508" cy="444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09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DF05-8595-2244-9287-E9CEA11DC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Boxplots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4837D8-E4FF-AD47-8EF3-5B5E01500304}"/>
              </a:ext>
            </a:extLst>
          </p:cNvPr>
          <p:cNvSpPr/>
          <p:nvPr/>
        </p:nvSpPr>
        <p:spPr>
          <a:xfrm>
            <a:off x="564904" y="1690688"/>
            <a:ext cx="11062192" cy="533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 err="1">
                <a:solidFill>
                  <a:schemeClr val="tx1"/>
                </a:solidFill>
                <a:effectLst/>
              </a:rPr>
              <a:t>ggplot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dirty="0">
                <a:solidFill>
                  <a:schemeClr val="tx1"/>
                </a:solidFill>
                <a:effectLst/>
              </a:rPr>
              <a:t>data =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mpg</a:t>
            </a:r>
            <a:r>
              <a:rPr lang="fr-FR" dirty="0">
                <a:solidFill>
                  <a:schemeClr val="tx1"/>
                </a:solidFill>
              </a:rPr>
              <a:t>) </a:t>
            </a:r>
            <a:r>
              <a:rPr lang="fr-FR" dirty="0">
                <a:solidFill>
                  <a:schemeClr val="tx1"/>
                </a:solidFill>
                <a:effectLst/>
              </a:rPr>
              <a:t>+ </a:t>
            </a:r>
            <a:r>
              <a:rPr lang="fr-FR" b="1" dirty="0" err="1">
                <a:solidFill>
                  <a:schemeClr val="tx1"/>
                </a:solidFill>
                <a:effectLst/>
              </a:rPr>
              <a:t>geom_boxplot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b="1" dirty="0" err="1">
                <a:solidFill>
                  <a:schemeClr val="tx1"/>
                </a:solidFill>
                <a:effectLst/>
              </a:rPr>
              <a:t>aes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dirty="0">
                <a:solidFill>
                  <a:schemeClr val="tx1"/>
                </a:solidFill>
                <a:effectLst/>
              </a:rPr>
              <a:t>x =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>
                <a:solidFill>
                  <a:schemeClr val="tx1"/>
                </a:solidFill>
                <a:effectLst/>
              </a:rPr>
              <a:t>''</a:t>
            </a:r>
            <a:r>
              <a:rPr lang="fr-FR" dirty="0">
                <a:solidFill>
                  <a:schemeClr val="tx1"/>
                </a:solidFill>
              </a:rPr>
              <a:t>,</a:t>
            </a:r>
            <a:r>
              <a:rPr lang="fr-FR" dirty="0">
                <a:solidFill>
                  <a:schemeClr val="tx1"/>
                </a:solidFill>
                <a:effectLst/>
              </a:rPr>
              <a:t>y =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hwy</a:t>
            </a:r>
            <a:r>
              <a:rPr lang="fr-FR" dirty="0">
                <a:solidFill>
                  <a:schemeClr val="tx1"/>
                </a:solidFill>
              </a:rPr>
              <a:t>), </a:t>
            </a:r>
            <a:r>
              <a:rPr lang="fr-FR" dirty="0" err="1">
                <a:solidFill>
                  <a:schemeClr val="tx1"/>
                </a:solidFill>
                <a:effectLst/>
              </a:rPr>
              <a:t>fill</a:t>
            </a:r>
            <a:r>
              <a:rPr lang="fr-FR" dirty="0">
                <a:solidFill>
                  <a:schemeClr val="tx1"/>
                </a:solidFill>
                <a:effectLst/>
              </a:rPr>
              <a:t> =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>
                <a:solidFill>
                  <a:schemeClr val="tx1"/>
                </a:solidFill>
                <a:effectLst/>
              </a:rPr>
              <a:t>'</a:t>
            </a:r>
            <a:r>
              <a:rPr lang="fr-FR" dirty="0" err="1">
                <a:solidFill>
                  <a:schemeClr val="tx1"/>
                </a:solidFill>
                <a:effectLst/>
              </a:rPr>
              <a:t>lightblue</a:t>
            </a:r>
            <a:r>
              <a:rPr lang="fr-FR" dirty="0">
                <a:solidFill>
                  <a:schemeClr val="tx1"/>
                </a:solidFill>
                <a:effectLst/>
              </a:rPr>
              <a:t>'</a:t>
            </a:r>
            <a:r>
              <a:rPr lang="fr-FR" dirty="0">
                <a:solidFill>
                  <a:schemeClr val="tx1"/>
                </a:solidFill>
              </a:rPr>
              <a:t>)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165454-A3C2-A44E-8A6E-C9FC52B0F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281" y="2341018"/>
            <a:ext cx="5995086" cy="428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148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697B3-56FE-4C40-963B-3C73D81DC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Compare distributions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4BFDA5-00DD-3C4F-9821-B978FD9234C8}"/>
              </a:ext>
            </a:extLst>
          </p:cNvPr>
          <p:cNvSpPr/>
          <p:nvPr/>
        </p:nvSpPr>
        <p:spPr>
          <a:xfrm>
            <a:off x="564904" y="1690688"/>
            <a:ext cx="11062192" cy="533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 err="1">
                <a:solidFill>
                  <a:schemeClr val="tx1"/>
                </a:solidFill>
              </a:rPr>
              <a:t>ggplot</a:t>
            </a:r>
            <a:r>
              <a:rPr lang="fr-FR" dirty="0">
                <a:solidFill>
                  <a:schemeClr val="tx1"/>
                </a:solidFill>
              </a:rPr>
              <a:t>(data = </a:t>
            </a:r>
            <a:r>
              <a:rPr lang="fr-FR" dirty="0" err="1">
                <a:solidFill>
                  <a:schemeClr val="tx1"/>
                </a:solidFill>
              </a:rPr>
              <a:t>mpg</a:t>
            </a:r>
            <a:r>
              <a:rPr lang="fr-FR" dirty="0">
                <a:solidFill>
                  <a:schemeClr val="tx1"/>
                </a:solidFill>
              </a:rPr>
              <a:t>) + </a:t>
            </a:r>
            <a:r>
              <a:rPr lang="fr-FR" b="1" dirty="0" err="1">
                <a:solidFill>
                  <a:schemeClr val="tx1"/>
                </a:solidFill>
              </a:rPr>
              <a:t>geom_qq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b="1" dirty="0" err="1">
                <a:solidFill>
                  <a:schemeClr val="tx1"/>
                </a:solidFill>
              </a:rPr>
              <a:t>aes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dirty="0" err="1">
                <a:solidFill>
                  <a:schemeClr val="tx1"/>
                </a:solidFill>
              </a:rPr>
              <a:t>sample</a:t>
            </a:r>
            <a:r>
              <a:rPr lang="fr-FR" dirty="0">
                <a:solidFill>
                  <a:schemeClr val="tx1"/>
                </a:solidFill>
              </a:rPr>
              <a:t> = </a:t>
            </a:r>
            <a:r>
              <a:rPr lang="fr-FR" dirty="0" err="1">
                <a:solidFill>
                  <a:schemeClr val="tx1"/>
                </a:solidFill>
              </a:rPr>
              <a:t>hwy</a:t>
            </a:r>
            <a:r>
              <a:rPr lang="fr-FR" dirty="0">
                <a:solidFill>
                  <a:schemeClr val="tx1"/>
                </a:solidFill>
              </a:rPr>
              <a:t>)) + </a:t>
            </a:r>
            <a:r>
              <a:rPr lang="fr-FR" b="1" dirty="0" err="1">
                <a:solidFill>
                  <a:schemeClr val="tx1"/>
                </a:solidFill>
              </a:rPr>
              <a:t>geom_qq_line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b="1" dirty="0" err="1">
                <a:solidFill>
                  <a:schemeClr val="tx1"/>
                </a:solidFill>
              </a:rPr>
              <a:t>aes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dirty="0" err="1">
                <a:solidFill>
                  <a:schemeClr val="tx1"/>
                </a:solidFill>
              </a:rPr>
              <a:t>sample</a:t>
            </a:r>
            <a:r>
              <a:rPr lang="fr-FR" dirty="0">
                <a:solidFill>
                  <a:schemeClr val="tx1"/>
                </a:solidFill>
              </a:rPr>
              <a:t> = </a:t>
            </a:r>
            <a:r>
              <a:rPr lang="fr-FR" dirty="0" err="1">
                <a:solidFill>
                  <a:schemeClr val="tx1"/>
                </a:solidFill>
              </a:rPr>
              <a:t>hwy</a:t>
            </a:r>
            <a:r>
              <a:rPr lang="fr-FR" dirty="0">
                <a:solidFill>
                  <a:schemeClr val="tx1"/>
                </a:solidFill>
              </a:rPr>
              <a:t>))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D6E5B6-045F-E246-9EE3-7D88B0F82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141" y="2435312"/>
            <a:ext cx="6155724" cy="439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68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96CAA-D2B1-C243-A242-0DEA42034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Barplots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1B09BF-C140-9E46-87DE-B71BEDD5F11F}"/>
              </a:ext>
            </a:extLst>
          </p:cNvPr>
          <p:cNvSpPr/>
          <p:nvPr/>
        </p:nvSpPr>
        <p:spPr>
          <a:xfrm>
            <a:off x="564904" y="1690688"/>
            <a:ext cx="4996836" cy="533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 err="1">
                <a:solidFill>
                  <a:schemeClr val="tx1"/>
                </a:solidFill>
              </a:rPr>
              <a:t>ggplot</a:t>
            </a:r>
            <a:r>
              <a:rPr lang="fr-FR" dirty="0">
                <a:solidFill>
                  <a:schemeClr val="tx1"/>
                </a:solidFill>
              </a:rPr>
              <a:t>(data = </a:t>
            </a:r>
            <a:r>
              <a:rPr lang="fr-FR" dirty="0" err="1">
                <a:solidFill>
                  <a:schemeClr val="tx1"/>
                </a:solidFill>
              </a:rPr>
              <a:t>mpg</a:t>
            </a:r>
            <a:r>
              <a:rPr lang="fr-FR" dirty="0">
                <a:solidFill>
                  <a:schemeClr val="tx1"/>
                </a:solidFill>
              </a:rPr>
              <a:t>) + </a:t>
            </a:r>
            <a:r>
              <a:rPr lang="fr-FR" b="1" dirty="0" err="1">
                <a:solidFill>
                  <a:schemeClr val="tx1"/>
                </a:solidFill>
              </a:rPr>
              <a:t>geom_bar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b="1" dirty="0" err="1">
                <a:solidFill>
                  <a:schemeClr val="tx1"/>
                </a:solidFill>
              </a:rPr>
              <a:t>aes</a:t>
            </a:r>
            <a:r>
              <a:rPr lang="fr-FR" dirty="0">
                <a:solidFill>
                  <a:schemeClr val="tx1"/>
                </a:solidFill>
              </a:rPr>
              <a:t>(x = </a:t>
            </a:r>
            <a:r>
              <a:rPr lang="fr-FR" dirty="0" err="1">
                <a:solidFill>
                  <a:schemeClr val="tx1"/>
                </a:solidFill>
              </a:rPr>
              <a:t>trans</a:t>
            </a:r>
            <a:r>
              <a:rPr lang="fr-FR" dirty="0">
                <a:solidFill>
                  <a:schemeClr val="tx1"/>
                </a:solidFill>
              </a:rPr>
              <a:t>))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9B1ED1-3D2C-234C-BFAB-C730EB08C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91" y="2712910"/>
            <a:ext cx="5378449" cy="384174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64FE2ED-9299-0145-997E-91F0B9938DE1}"/>
              </a:ext>
            </a:extLst>
          </p:cNvPr>
          <p:cNvSpPr/>
          <p:nvPr/>
        </p:nvSpPr>
        <p:spPr>
          <a:xfrm>
            <a:off x="6096000" y="1707163"/>
            <a:ext cx="5976551" cy="533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 err="1">
                <a:solidFill>
                  <a:schemeClr val="tx1"/>
                </a:solidFill>
              </a:rPr>
              <a:t>ggplot</a:t>
            </a:r>
            <a:r>
              <a:rPr lang="fr-FR" dirty="0">
                <a:solidFill>
                  <a:schemeClr val="tx1"/>
                </a:solidFill>
              </a:rPr>
              <a:t>(data = </a:t>
            </a:r>
            <a:r>
              <a:rPr lang="fr-FR" dirty="0" err="1">
                <a:solidFill>
                  <a:schemeClr val="tx1"/>
                </a:solidFill>
              </a:rPr>
              <a:t>mpg</a:t>
            </a:r>
            <a:r>
              <a:rPr lang="fr-FR" dirty="0">
                <a:solidFill>
                  <a:schemeClr val="tx1"/>
                </a:solidFill>
              </a:rPr>
              <a:t>) + </a:t>
            </a:r>
            <a:r>
              <a:rPr lang="fr-FR" b="1" dirty="0" err="1">
                <a:solidFill>
                  <a:schemeClr val="tx1"/>
                </a:solidFill>
              </a:rPr>
              <a:t>geom_bar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b="1" dirty="0" err="1">
                <a:solidFill>
                  <a:schemeClr val="tx1"/>
                </a:solidFill>
              </a:rPr>
              <a:t>aes</a:t>
            </a:r>
            <a:r>
              <a:rPr lang="fr-FR" dirty="0">
                <a:solidFill>
                  <a:schemeClr val="tx1"/>
                </a:solidFill>
              </a:rPr>
              <a:t>(x = "", </a:t>
            </a:r>
            <a:r>
              <a:rPr lang="fr-FR" dirty="0" err="1">
                <a:solidFill>
                  <a:schemeClr val="tx1"/>
                </a:solidFill>
              </a:rPr>
              <a:t>fill</a:t>
            </a:r>
            <a:r>
              <a:rPr lang="fr-FR" dirty="0">
                <a:solidFill>
                  <a:schemeClr val="tx1"/>
                </a:solidFill>
              </a:rPr>
              <a:t> = </a:t>
            </a:r>
            <a:r>
              <a:rPr lang="fr-FR" b="1" dirty="0">
                <a:solidFill>
                  <a:schemeClr val="tx1"/>
                </a:solidFill>
              </a:rPr>
              <a:t>factor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dirty="0" err="1">
                <a:solidFill>
                  <a:schemeClr val="tx1"/>
                </a:solidFill>
              </a:rPr>
              <a:t>trans</a:t>
            </a:r>
            <a:r>
              <a:rPr lang="fr-FR" dirty="0">
                <a:solidFill>
                  <a:schemeClr val="tx1"/>
                </a:solidFill>
              </a:rPr>
              <a:t>)))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4ADA12-ED6B-BB4B-976C-C8D6A24F3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566" y="2561239"/>
            <a:ext cx="5803126" cy="414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441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9A2CC-8F37-294B-9C66-373DC0728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model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419D01-9644-4949-B15F-DB3736BF69B9}"/>
              </a:ext>
            </a:extLst>
          </p:cNvPr>
          <p:cNvSpPr/>
          <p:nvPr/>
        </p:nvSpPr>
        <p:spPr>
          <a:xfrm>
            <a:off x="564904" y="1690687"/>
            <a:ext cx="11062192" cy="8053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 err="1">
                <a:solidFill>
                  <a:schemeClr val="tx1"/>
                </a:solidFill>
              </a:rPr>
              <a:t>gplot</a:t>
            </a:r>
            <a:r>
              <a:rPr lang="fr-FR" dirty="0">
                <a:solidFill>
                  <a:schemeClr val="tx1"/>
                </a:solidFill>
              </a:rPr>
              <a:t>(data = </a:t>
            </a:r>
            <a:r>
              <a:rPr lang="fr-FR" dirty="0" err="1">
                <a:solidFill>
                  <a:schemeClr val="tx1"/>
                </a:solidFill>
              </a:rPr>
              <a:t>mpg</a:t>
            </a:r>
            <a:r>
              <a:rPr lang="fr-FR" dirty="0">
                <a:solidFill>
                  <a:schemeClr val="tx1"/>
                </a:solidFill>
              </a:rPr>
              <a:t>) + </a:t>
            </a:r>
            <a:r>
              <a:rPr lang="fr-FR" b="1" dirty="0" err="1">
                <a:solidFill>
                  <a:schemeClr val="tx1"/>
                </a:solidFill>
              </a:rPr>
              <a:t>geom_point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dirty="0" err="1">
                <a:solidFill>
                  <a:schemeClr val="tx1"/>
                </a:solidFill>
              </a:rPr>
              <a:t>mapping</a:t>
            </a:r>
            <a:r>
              <a:rPr lang="fr-FR" dirty="0">
                <a:solidFill>
                  <a:schemeClr val="tx1"/>
                </a:solidFill>
              </a:rPr>
              <a:t> = </a:t>
            </a:r>
            <a:r>
              <a:rPr lang="fr-FR" b="1" dirty="0" err="1">
                <a:solidFill>
                  <a:schemeClr val="tx1"/>
                </a:solidFill>
              </a:rPr>
              <a:t>aes</a:t>
            </a:r>
            <a:r>
              <a:rPr lang="fr-FR" dirty="0">
                <a:solidFill>
                  <a:schemeClr val="tx1"/>
                </a:solidFill>
              </a:rPr>
              <a:t>(x = </a:t>
            </a:r>
            <a:r>
              <a:rPr lang="fr-FR" dirty="0" err="1">
                <a:solidFill>
                  <a:schemeClr val="tx1"/>
                </a:solidFill>
              </a:rPr>
              <a:t>displ</a:t>
            </a:r>
            <a:r>
              <a:rPr lang="fr-FR" dirty="0">
                <a:solidFill>
                  <a:schemeClr val="tx1"/>
                </a:solidFill>
              </a:rPr>
              <a:t>, y = </a:t>
            </a:r>
            <a:r>
              <a:rPr lang="fr-FR" dirty="0" err="1">
                <a:solidFill>
                  <a:schemeClr val="tx1"/>
                </a:solidFill>
              </a:rPr>
              <a:t>hwy</a:t>
            </a:r>
            <a:r>
              <a:rPr lang="fr-FR" dirty="0">
                <a:solidFill>
                  <a:schemeClr val="tx1"/>
                </a:solidFill>
              </a:rPr>
              <a:t>)) + </a:t>
            </a:r>
            <a:r>
              <a:rPr lang="fr-FR" b="1" dirty="0" err="1">
                <a:solidFill>
                  <a:schemeClr val="tx1"/>
                </a:solidFill>
              </a:rPr>
              <a:t>geom_smooth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dirty="0" err="1">
                <a:solidFill>
                  <a:schemeClr val="tx1"/>
                </a:solidFill>
              </a:rPr>
              <a:t>mapping</a:t>
            </a:r>
            <a:r>
              <a:rPr lang="fr-FR" dirty="0">
                <a:solidFill>
                  <a:schemeClr val="tx1"/>
                </a:solidFill>
              </a:rPr>
              <a:t> = </a:t>
            </a:r>
            <a:r>
              <a:rPr lang="fr-FR" b="1" dirty="0" err="1">
                <a:solidFill>
                  <a:schemeClr val="tx1"/>
                </a:solidFill>
              </a:rPr>
              <a:t>aes</a:t>
            </a:r>
            <a:r>
              <a:rPr lang="fr-FR" dirty="0">
                <a:solidFill>
                  <a:schemeClr val="tx1"/>
                </a:solidFill>
              </a:rPr>
              <a:t>(x = </a:t>
            </a:r>
            <a:r>
              <a:rPr lang="fr-FR" dirty="0" err="1">
                <a:solidFill>
                  <a:schemeClr val="tx1"/>
                </a:solidFill>
              </a:rPr>
              <a:t>displ</a:t>
            </a:r>
            <a:r>
              <a:rPr lang="fr-FR" dirty="0">
                <a:solidFill>
                  <a:schemeClr val="tx1"/>
                </a:solidFill>
              </a:rPr>
              <a:t>, y = </a:t>
            </a:r>
            <a:r>
              <a:rPr lang="fr-FR" dirty="0" err="1">
                <a:solidFill>
                  <a:schemeClr val="tx1"/>
                </a:solidFill>
              </a:rPr>
              <a:t>hwy</a:t>
            </a:r>
            <a:r>
              <a:rPr lang="fr-FR" dirty="0">
                <a:solidFill>
                  <a:schemeClr val="tx1"/>
                </a:solidFill>
              </a:rPr>
              <a:t>),</a:t>
            </a:r>
            <a:r>
              <a:rPr lang="fr-FR" dirty="0" err="1">
                <a:solidFill>
                  <a:schemeClr val="tx1"/>
                </a:solidFill>
              </a:rPr>
              <a:t>method</a:t>
            </a:r>
            <a:r>
              <a:rPr lang="fr-FR" dirty="0">
                <a:solidFill>
                  <a:schemeClr val="tx1"/>
                </a:solidFill>
              </a:rPr>
              <a:t> = 'lm')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C57BB7-80FD-374E-AD76-E3C206FF0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985" y="2854410"/>
            <a:ext cx="5426676" cy="387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160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9A2CC-8F37-294B-9C66-373DC0728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model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419D01-9644-4949-B15F-DB3736BF69B9}"/>
              </a:ext>
            </a:extLst>
          </p:cNvPr>
          <p:cNvSpPr/>
          <p:nvPr/>
        </p:nvSpPr>
        <p:spPr>
          <a:xfrm>
            <a:off x="564904" y="1690687"/>
            <a:ext cx="11062192" cy="8053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>
                <a:solidFill>
                  <a:schemeClr val="tx1"/>
                </a:solidFill>
              </a:rPr>
              <a:t>out = </a:t>
            </a:r>
            <a:r>
              <a:rPr lang="fr-FR" b="1" dirty="0">
                <a:solidFill>
                  <a:schemeClr val="tx1"/>
                </a:solidFill>
              </a:rPr>
              <a:t>lm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dirty="0" err="1">
                <a:solidFill>
                  <a:schemeClr val="tx1"/>
                </a:solidFill>
              </a:rPr>
              <a:t>mpg$hwy</a:t>
            </a:r>
            <a:r>
              <a:rPr lang="fr-FR" dirty="0">
                <a:solidFill>
                  <a:schemeClr val="tx1"/>
                </a:solidFill>
              </a:rPr>
              <a:t> ~ 1 + </a:t>
            </a:r>
            <a:r>
              <a:rPr lang="fr-FR" dirty="0" err="1">
                <a:solidFill>
                  <a:schemeClr val="tx1"/>
                </a:solidFill>
              </a:rPr>
              <a:t>mpg$displ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r>
              <a:rPr lang="fr-FR" b="1" dirty="0">
                <a:solidFill>
                  <a:schemeClr val="tx1"/>
                </a:solidFill>
              </a:rPr>
              <a:t>plot</a:t>
            </a:r>
            <a:r>
              <a:rPr lang="fr-FR" dirty="0">
                <a:solidFill>
                  <a:schemeClr val="tx1"/>
                </a:solidFill>
              </a:rPr>
              <a:t>(out)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CF963B-E3C9-1E4F-AD7F-FC4E34D87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616" y="2628753"/>
            <a:ext cx="5920946" cy="422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738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8F8D1-5B8E-FD43-A477-48221F383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Exercise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CC5794-93F0-BB48-AAA7-2EB29C30873A}"/>
              </a:ext>
            </a:extLst>
          </p:cNvPr>
          <p:cNvSpPr/>
          <p:nvPr/>
        </p:nvSpPr>
        <p:spPr>
          <a:xfrm>
            <a:off x="1507044" y="1884563"/>
            <a:ext cx="8674443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effectLst/>
              </a:rPr>
              <a:t>Use the </a:t>
            </a:r>
            <a:r>
              <a:rPr lang="fr-FR" sz="2400" dirty="0" err="1">
                <a:effectLst/>
              </a:rPr>
              <a:t>starwars</a:t>
            </a:r>
            <a:r>
              <a:rPr lang="fr-FR" sz="2400" dirty="0">
                <a:effectLst/>
              </a:rPr>
              <a:t> data set in the </a:t>
            </a:r>
            <a:r>
              <a:rPr lang="fr-FR" sz="2400" dirty="0" err="1">
                <a:effectLst/>
              </a:rPr>
              <a:t>dplyr</a:t>
            </a:r>
            <a:r>
              <a:rPr lang="fr-FR" sz="2400" dirty="0">
                <a:effectLst/>
              </a:rPr>
              <a:t> package to:</a:t>
            </a:r>
          </a:p>
          <a:p>
            <a:endParaRPr lang="fr-FR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list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the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different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human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characters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list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the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different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worlds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compute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the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average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weight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and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height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of the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different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character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types,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display on a plot the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number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of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characters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of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each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type in a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deacresing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order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,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visualize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the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relationship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between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the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height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and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weight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of the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different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characters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2224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4E3E4-E3C1-BC41-AA48-B56325978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96070C-A3F2-5F47-B1D0-3152DB766CFF}"/>
              </a:ext>
            </a:extLst>
          </p:cNvPr>
          <p:cNvSpPr/>
          <p:nvPr/>
        </p:nvSpPr>
        <p:spPr>
          <a:xfrm>
            <a:off x="592182" y="1674674"/>
            <a:ext cx="107616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333333"/>
                </a:solidFill>
                <a:latin typeface="Helvetica Neue" panose="02000503000000020004" pitchFamily="2" charset="0"/>
              </a:rPr>
              <a:t>Compare </a:t>
            </a:r>
            <a:r>
              <a:rPr lang="fr-FR" dirty="0" err="1">
                <a:solidFill>
                  <a:srgbClr val="333333"/>
                </a:solidFill>
                <a:latin typeface="Helvetica Neue" panose="02000503000000020004" pitchFamily="2" charset="0"/>
              </a:rPr>
              <a:t>two</a:t>
            </a:r>
            <a:r>
              <a:rPr lang="fr-FR" dirty="0">
                <a:solidFill>
                  <a:srgbClr val="333333"/>
                </a:solidFill>
                <a:latin typeface="Helvetica Neue" panose="02000503000000020004" pitchFamily="2" charset="0"/>
              </a:rPr>
              <a:t> </a:t>
            </a:r>
            <a:r>
              <a:rPr lang="fr-FR" dirty="0" err="1">
                <a:solidFill>
                  <a:srgbClr val="333333"/>
                </a:solidFill>
                <a:latin typeface="Helvetica Neue" panose="02000503000000020004" pitchFamily="2" charset="0"/>
              </a:rPr>
              <a:t>simulated</a:t>
            </a:r>
            <a:r>
              <a:rPr lang="fr-FR" dirty="0">
                <a:solidFill>
                  <a:srgbClr val="333333"/>
                </a:solidFill>
                <a:latin typeface="Helvetica Neue" panose="02000503000000020004" pitchFamily="2" charset="0"/>
              </a:rPr>
              <a:t> </a:t>
            </a:r>
            <a:r>
              <a:rPr lang="fr-FR" dirty="0" err="1">
                <a:solidFill>
                  <a:srgbClr val="333333"/>
                </a:solidFill>
                <a:latin typeface="Helvetica Neue" panose="02000503000000020004" pitchFamily="2" charset="0"/>
              </a:rPr>
              <a:t>datasets</a:t>
            </a:r>
            <a:r>
              <a:rPr lang="fr-FR" dirty="0">
                <a:solidFill>
                  <a:srgbClr val="333333"/>
                </a:solidFill>
                <a:latin typeface="Helvetica Neue" panose="02000503000000020004" pitchFamily="2" charset="0"/>
              </a:rPr>
              <a:t> </a:t>
            </a:r>
            <a:r>
              <a:rPr lang="fr-FR" dirty="0" err="1">
                <a:solidFill>
                  <a:srgbClr val="333333"/>
                </a:solidFill>
                <a:latin typeface="Helvetica Neue" panose="02000503000000020004" pitchFamily="2" charset="0"/>
              </a:rPr>
              <a:t>with</a:t>
            </a:r>
            <a:r>
              <a:rPr lang="fr-FR" dirty="0">
                <a:solidFill>
                  <a:srgbClr val="333333"/>
                </a:solidFill>
                <a:latin typeface="Helvetica Neue" panose="02000503000000020004" pitchFamily="2" charset="0"/>
              </a:rPr>
              <a:t> a plot and a </a:t>
            </a:r>
            <a:r>
              <a:rPr lang="fr-FR" dirty="0" err="1">
                <a:solidFill>
                  <a:srgbClr val="333333"/>
                </a:solidFill>
                <a:latin typeface="Helvetica Neue" panose="02000503000000020004" pitchFamily="2" charset="0"/>
              </a:rPr>
              <a:t>hypothesis</a:t>
            </a:r>
            <a:r>
              <a:rPr lang="fr-FR" dirty="0">
                <a:solidFill>
                  <a:srgbClr val="333333"/>
                </a:solidFill>
                <a:latin typeface="Helvetica Neue" panose="02000503000000020004" pitchFamily="2" charset="0"/>
              </a:rPr>
              <a:t> test. </a:t>
            </a:r>
          </a:p>
          <a:p>
            <a:r>
              <a:rPr lang="fr-FR" dirty="0">
                <a:solidFill>
                  <a:srgbClr val="333333"/>
                </a:solidFill>
                <a:latin typeface="Helvetica Neue" panose="02000503000000020004" pitchFamily="2" charset="0"/>
              </a:rPr>
              <a:t>Use the </a:t>
            </a:r>
            <a:r>
              <a:rPr lang="fr-FR" dirty="0" err="1">
                <a:solidFill>
                  <a:srgbClr val="333333"/>
                </a:solidFill>
                <a:latin typeface="Helvetica Neue" panose="02000503000000020004" pitchFamily="2" charset="0"/>
              </a:rPr>
              <a:t>functions</a:t>
            </a:r>
            <a:r>
              <a:rPr lang="fr-FR" dirty="0">
                <a:solidFill>
                  <a:srgbClr val="333333"/>
                </a:solidFill>
                <a:latin typeface="Helvetica Neue" panose="02000503000000020004" pitchFamily="2" charset="0"/>
              </a:rPr>
              <a:t> </a:t>
            </a:r>
            <a:r>
              <a:rPr lang="fr-FR" dirty="0" err="1">
                <a:solidFill>
                  <a:srgbClr val="333333"/>
                </a:solidFill>
                <a:latin typeface="Helvetica Neue" panose="02000503000000020004" pitchFamily="2" charset="0"/>
              </a:rPr>
              <a:t>below</a:t>
            </a:r>
            <a:r>
              <a:rPr lang="fr-FR" dirty="0">
                <a:solidFill>
                  <a:srgbClr val="333333"/>
                </a:solidFill>
                <a:latin typeface="Helvetica Neue" panose="02000503000000020004" pitchFamily="2" charset="0"/>
              </a:rPr>
              <a:t>: </a:t>
            </a:r>
          </a:p>
          <a:p>
            <a:r>
              <a:rPr lang="fr-FR" dirty="0">
                <a:solidFill>
                  <a:srgbClr val="333333"/>
                </a:solidFill>
                <a:latin typeface="Helvetica Neue" panose="02000503000000020004" pitchFamily="2" charset="0"/>
              </a:rPr>
              <a:t> visualises the </a:t>
            </a:r>
            <a:r>
              <a:rPr lang="fr-FR" dirty="0" err="1">
                <a:solidFill>
                  <a:srgbClr val="333333"/>
                </a:solidFill>
                <a:latin typeface="Helvetica Neue" panose="02000503000000020004" pitchFamily="2" charset="0"/>
              </a:rPr>
              <a:t>two</a:t>
            </a:r>
            <a:r>
              <a:rPr lang="fr-FR" dirty="0">
                <a:solidFill>
                  <a:srgbClr val="333333"/>
                </a:solidFill>
                <a:latin typeface="Helvetica Neue" panose="02000503000000020004" pitchFamily="2" charset="0"/>
              </a:rPr>
              <a:t> distributions </a:t>
            </a:r>
            <a:r>
              <a:rPr lang="fr-FR" dirty="0" err="1">
                <a:solidFill>
                  <a:srgbClr val="333333"/>
                </a:solidFill>
                <a:latin typeface="Helvetica Neue" panose="02000503000000020004" pitchFamily="2" charset="0"/>
              </a:rPr>
              <a:t>with</a:t>
            </a:r>
            <a:r>
              <a:rPr lang="fr-FR" dirty="0">
                <a:solidFill>
                  <a:srgbClr val="333333"/>
                </a:solidFill>
                <a:latin typeface="Helvetica Neue" panose="02000503000000020004" pitchFamily="2" charset="0"/>
              </a:rPr>
              <a:t> a </a:t>
            </a:r>
            <a:r>
              <a:rPr lang="fr-FR" dirty="0" err="1">
                <a:solidFill>
                  <a:srgbClr val="333333"/>
                </a:solidFill>
                <a:latin typeface="Helvetica Neue" panose="02000503000000020004" pitchFamily="2" charset="0"/>
              </a:rPr>
              <a:t>histogram</a:t>
            </a:r>
            <a:r>
              <a:rPr lang="fr-FR" dirty="0">
                <a:solidFill>
                  <a:srgbClr val="333333"/>
                </a:solidFill>
                <a:latin typeface="Helvetica Neue" panose="02000503000000020004" pitchFamily="2" charset="0"/>
              </a:rPr>
              <a:t>, </a:t>
            </a:r>
          </a:p>
          <a:p>
            <a:r>
              <a:rPr lang="fr-FR" dirty="0">
                <a:solidFill>
                  <a:srgbClr val="333333"/>
                </a:solidFill>
                <a:latin typeface="Helvetica Neue" panose="02000503000000020004" pitchFamily="2" charset="0"/>
              </a:rPr>
              <a:t> uses a </a:t>
            </a:r>
            <a:r>
              <a:rPr lang="fr-FR" dirty="0" err="1">
                <a:solidFill>
                  <a:srgbClr val="333333"/>
                </a:solidFill>
                <a:latin typeface="Helvetica Neue" panose="02000503000000020004" pitchFamily="2" charset="0"/>
              </a:rPr>
              <a:t>t</a:t>
            </a:r>
            <a:r>
              <a:rPr lang="fr-FR" dirty="0">
                <a:solidFill>
                  <a:srgbClr val="333333"/>
                </a:solidFill>
                <a:latin typeface="Helvetica Neue" panose="02000503000000020004" pitchFamily="2" charset="0"/>
              </a:rPr>
              <a:t>-test to compares </a:t>
            </a:r>
            <a:r>
              <a:rPr lang="fr-FR" dirty="0" err="1">
                <a:solidFill>
                  <a:srgbClr val="333333"/>
                </a:solidFill>
                <a:latin typeface="Helvetica Neue" panose="02000503000000020004" pitchFamily="2" charset="0"/>
              </a:rPr>
              <a:t>means</a:t>
            </a:r>
            <a:r>
              <a:rPr lang="fr-FR" dirty="0">
                <a:solidFill>
                  <a:srgbClr val="333333"/>
                </a:solidFill>
                <a:latin typeface="Helvetica Neue" panose="02000503000000020004" pitchFamily="2" charset="0"/>
              </a:rPr>
              <a:t> and </a:t>
            </a:r>
            <a:r>
              <a:rPr lang="fr-FR" dirty="0" err="1">
                <a:solidFill>
                  <a:srgbClr val="333333"/>
                </a:solidFill>
                <a:latin typeface="Helvetica Neue" panose="02000503000000020004" pitchFamily="2" charset="0"/>
              </a:rPr>
              <a:t>summarises</a:t>
            </a:r>
            <a:r>
              <a:rPr lang="fr-FR" dirty="0">
                <a:solidFill>
                  <a:srgbClr val="333333"/>
                </a:solidFill>
                <a:latin typeface="Helvetica Neue" panose="02000503000000020004" pitchFamily="2" charset="0"/>
              </a:rPr>
              <a:t> the </a:t>
            </a:r>
            <a:r>
              <a:rPr lang="fr-FR" dirty="0" err="1">
                <a:solidFill>
                  <a:srgbClr val="333333"/>
                </a:solidFill>
                <a:latin typeface="Helvetica Neue" panose="02000503000000020004" pitchFamily="2" charset="0"/>
              </a:rPr>
              <a:t>results</a:t>
            </a:r>
            <a:r>
              <a:rPr lang="fr-FR" dirty="0">
                <a:solidFill>
                  <a:srgbClr val="333333"/>
                </a:solidFill>
                <a:latin typeface="Helvetica Neue" panose="02000503000000020004" pitchFamily="2" charset="0"/>
              </a:rPr>
              <a:t> </a:t>
            </a:r>
            <a:r>
              <a:rPr lang="fr-FR" dirty="0" err="1">
                <a:solidFill>
                  <a:srgbClr val="333333"/>
                </a:solidFill>
                <a:latin typeface="Helvetica Neue" panose="02000503000000020004" pitchFamily="2" charset="0"/>
              </a:rPr>
              <a:t>with</a:t>
            </a:r>
            <a:r>
              <a:rPr lang="fr-FR" dirty="0">
                <a:solidFill>
                  <a:srgbClr val="333333"/>
                </a:solidFill>
                <a:latin typeface="Helvetica Neue" panose="02000503000000020004" pitchFamily="2" charset="0"/>
              </a:rPr>
              <a:t> a string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8838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CF780-EE7A-F944-9C27-C8DC2AEE0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components of a graph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1724B8-A43D-6846-87CB-EE38AEFBF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408" y="2389353"/>
            <a:ext cx="5118191" cy="31588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5EEEB81-46C8-F04A-BBA2-ED561D8FE1FB}"/>
              </a:ext>
            </a:extLst>
          </p:cNvPr>
          <p:cNvSpPr/>
          <p:nvPr/>
        </p:nvSpPr>
        <p:spPr>
          <a:xfrm>
            <a:off x="371060" y="1807122"/>
            <a:ext cx="10164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will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construct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 graph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that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summarizes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the US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murders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dataset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that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looks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like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this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: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F88361-2425-8042-AE98-DFE8D1BCC115}"/>
              </a:ext>
            </a:extLst>
          </p:cNvPr>
          <p:cNvSpPr/>
          <p:nvPr/>
        </p:nvSpPr>
        <p:spPr>
          <a:xfrm>
            <a:off x="443946" y="5548237"/>
            <a:ext cx="113571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The main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three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components to note are: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Data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: The US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murders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data table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is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being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summarized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Geometry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: The plot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above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is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scatterplot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. This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is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referred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to as the </a:t>
            </a:r>
            <a:r>
              <a:rPr lang="fr-FR" b="1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geometry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component.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Aesthetic</a:t>
            </a:r>
            <a:r>
              <a:rPr lang="fr-FR" b="1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1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mapping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: The plot uses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several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visual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cues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to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represent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the information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provided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by the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dataset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39805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6F6F-B2C8-D944-9E7F-868DD5D88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ggplot</a:t>
            </a:r>
            <a:r>
              <a:rPr lang="fr-FR" dirty="0"/>
              <a:t> </a:t>
            </a:r>
            <a:r>
              <a:rPr lang="fr-FR" dirty="0" err="1"/>
              <a:t>objects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253D61-090E-3748-A206-C64E1CD9608A}"/>
              </a:ext>
            </a:extLst>
          </p:cNvPr>
          <p:cNvSpPr/>
          <p:nvPr/>
        </p:nvSpPr>
        <p:spPr>
          <a:xfrm>
            <a:off x="838199" y="1875354"/>
            <a:ext cx="10386391" cy="35101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>
                <a:solidFill>
                  <a:srgbClr val="FF0000"/>
                </a:solidFill>
              </a:rPr>
              <a:t>&gt;</a:t>
            </a:r>
            <a:r>
              <a:rPr lang="en-GB" sz="1600" dirty="0">
                <a:solidFill>
                  <a:schemeClr val="accent1"/>
                </a:solidFill>
              </a:rPr>
              <a:t> </a:t>
            </a:r>
            <a:r>
              <a:rPr lang="fr-FR" b="1" dirty="0" err="1">
                <a:solidFill>
                  <a:schemeClr val="accent1"/>
                </a:solidFill>
              </a:rPr>
              <a:t>ggplot</a:t>
            </a:r>
            <a:r>
              <a:rPr lang="fr-FR" dirty="0">
                <a:solidFill>
                  <a:schemeClr val="accent1"/>
                </a:solidFill>
              </a:rPr>
              <a:t>(data = </a:t>
            </a:r>
            <a:r>
              <a:rPr lang="fr-FR" dirty="0" err="1">
                <a:solidFill>
                  <a:schemeClr val="accent1"/>
                </a:solidFill>
              </a:rPr>
              <a:t>murders</a:t>
            </a:r>
            <a:r>
              <a:rPr lang="fr-FR" dirty="0">
                <a:solidFill>
                  <a:schemeClr val="accent1"/>
                </a:solidFill>
              </a:rPr>
              <a:t>)           </a:t>
            </a:r>
            <a:r>
              <a:rPr lang="fr-FR" i="1" dirty="0">
                <a:solidFill>
                  <a:schemeClr val="tx1"/>
                </a:solidFill>
              </a:rPr>
              <a:t>or     </a:t>
            </a:r>
            <a:r>
              <a:rPr lang="fr-FR" dirty="0">
                <a:solidFill>
                  <a:schemeClr val="accent1"/>
                </a:solidFill>
              </a:rPr>
              <a:t>     </a:t>
            </a:r>
            <a:r>
              <a:rPr lang="en-GB" dirty="0">
                <a:solidFill>
                  <a:srgbClr val="FF0000"/>
                </a:solidFill>
              </a:rPr>
              <a:t>&gt; </a:t>
            </a:r>
            <a:r>
              <a:rPr lang="fr-FR" dirty="0" err="1">
                <a:solidFill>
                  <a:schemeClr val="accent1"/>
                </a:solidFill>
              </a:rPr>
              <a:t>murders</a:t>
            </a:r>
            <a:r>
              <a:rPr lang="fr-FR" dirty="0">
                <a:solidFill>
                  <a:schemeClr val="accent1"/>
                </a:solidFill>
              </a:rPr>
              <a:t> %&gt;% </a:t>
            </a:r>
            <a:r>
              <a:rPr lang="fr-FR" b="1" dirty="0" err="1">
                <a:solidFill>
                  <a:schemeClr val="accent1"/>
                </a:solidFill>
              </a:rPr>
              <a:t>ggplot</a:t>
            </a:r>
            <a:r>
              <a:rPr lang="fr-FR" dirty="0">
                <a:solidFill>
                  <a:schemeClr val="accent1"/>
                </a:solidFill>
              </a:rPr>
              <a:t>()        </a:t>
            </a:r>
            <a:r>
              <a:rPr lang="fr-FR" i="1" dirty="0">
                <a:solidFill>
                  <a:schemeClr val="tx1"/>
                </a:solidFill>
              </a:rPr>
              <a:t>or     </a:t>
            </a:r>
            <a:r>
              <a:rPr lang="fr-FR" dirty="0">
                <a:solidFill>
                  <a:schemeClr val="accent1"/>
                </a:solidFill>
              </a:rPr>
              <a:t>           </a:t>
            </a:r>
            <a:r>
              <a:rPr lang="en-GB" dirty="0">
                <a:solidFill>
                  <a:srgbClr val="FF0000"/>
                </a:solidFill>
              </a:rPr>
              <a:t>&gt; </a:t>
            </a:r>
            <a:r>
              <a:rPr lang="fr-FR" dirty="0">
                <a:solidFill>
                  <a:schemeClr val="accent1"/>
                </a:solidFill>
              </a:rPr>
              <a:t> p &lt;- </a:t>
            </a:r>
            <a:r>
              <a:rPr lang="fr-FR" b="1" dirty="0" err="1">
                <a:solidFill>
                  <a:schemeClr val="accent1"/>
                </a:solidFill>
              </a:rPr>
              <a:t>ggplot</a:t>
            </a:r>
            <a:r>
              <a:rPr lang="fr-FR" dirty="0">
                <a:solidFill>
                  <a:schemeClr val="accent1"/>
                </a:solidFill>
              </a:rPr>
              <a:t>(data = </a:t>
            </a:r>
            <a:r>
              <a:rPr lang="fr-FR" dirty="0" err="1">
                <a:solidFill>
                  <a:schemeClr val="accent1"/>
                </a:solidFill>
              </a:rPr>
              <a:t>murders</a:t>
            </a:r>
            <a:r>
              <a:rPr lang="fr-FR" dirty="0">
                <a:solidFill>
                  <a:schemeClr val="accent1"/>
                </a:solidFill>
              </a:rPr>
              <a:t>)</a:t>
            </a:r>
            <a:endParaRPr lang="en-GB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05D542-77D7-F44C-9E81-922FC6125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524" y="2411031"/>
            <a:ext cx="6006422" cy="370708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9159AEC-82A3-A149-9A03-D613D7D6AE2E}"/>
              </a:ext>
            </a:extLst>
          </p:cNvPr>
          <p:cNvSpPr/>
          <p:nvPr/>
        </p:nvSpPr>
        <p:spPr>
          <a:xfrm>
            <a:off x="4121406" y="6308209"/>
            <a:ext cx="3382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no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geometry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has been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defined</a:t>
            </a:r>
            <a:r>
              <a:rPr lang="fr-FR" dirty="0">
                <a:solidFill>
                  <a:srgbClr val="333333"/>
                </a:solidFill>
                <a:latin typeface="Helvetica Neue" panose="02000503000000020004" pitchFamily="2" charset="0"/>
              </a:rPr>
              <a:t>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9896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4A7AC-DABB-8348-BF8D-FEFE06D85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Geometries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EE5F70-1D81-3B4F-B2D0-B0EBEC2C8ED3}"/>
              </a:ext>
            </a:extLst>
          </p:cNvPr>
          <p:cNvSpPr/>
          <p:nvPr/>
        </p:nvSpPr>
        <p:spPr>
          <a:xfrm>
            <a:off x="387626" y="1532716"/>
            <a:ext cx="11353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333333"/>
                </a:solidFill>
                <a:effectLst/>
              </a:rPr>
              <a:t>In ggplot2 </a:t>
            </a:r>
            <a:r>
              <a:rPr lang="fr-FR" b="0" i="0" dirty="0" err="1">
                <a:solidFill>
                  <a:srgbClr val="333333"/>
                </a:solidFill>
                <a:effectLst/>
              </a:rPr>
              <a:t>we</a:t>
            </a:r>
            <a:r>
              <a:rPr lang="fr-FR" b="0" i="0" dirty="0">
                <a:solidFill>
                  <a:srgbClr val="333333"/>
                </a:solidFill>
                <a:effectLst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</a:rPr>
              <a:t>create</a:t>
            </a:r>
            <a:r>
              <a:rPr lang="fr-FR" b="0" i="0" dirty="0">
                <a:solidFill>
                  <a:srgbClr val="333333"/>
                </a:solidFill>
                <a:effectLst/>
              </a:rPr>
              <a:t> graphs by </a:t>
            </a:r>
            <a:r>
              <a:rPr lang="fr-FR" b="0" i="0" dirty="0" err="1">
                <a:solidFill>
                  <a:srgbClr val="333333"/>
                </a:solidFill>
                <a:effectLst/>
              </a:rPr>
              <a:t>adding</a:t>
            </a:r>
            <a:r>
              <a:rPr lang="fr-FR" b="0" i="0" dirty="0">
                <a:solidFill>
                  <a:srgbClr val="333333"/>
                </a:solidFill>
                <a:effectLst/>
              </a:rPr>
              <a:t> </a:t>
            </a:r>
            <a:r>
              <a:rPr lang="fr-FR" b="0" i="1" dirty="0" err="1">
                <a:solidFill>
                  <a:srgbClr val="333333"/>
                </a:solidFill>
                <a:effectLst/>
              </a:rPr>
              <a:t>layers</a:t>
            </a:r>
            <a:r>
              <a:rPr lang="fr-FR" b="0" i="0" dirty="0">
                <a:solidFill>
                  <a:srgbClr val="333333"/>
                </a:solidFill>
                <a:effectLst/>
              </a:rPr>
              <a:t>. </a:t>
            </a:r>
            <a:r>
              <a:rPr lang="fr-FR" b="0" i="0" dirty="0" err="1">
                <a:solidFill>
                  <a:srgbClr val="333333"/>
                </a:solidFill>
                <a:effectLst/>
              </a:rPr>
              <a:t>Layers</a:t>
            </a:r>
            <a:r>
              <a:rPr lang="fr-FR" b="0" i="0" dirty="0">
                <a:solidFill>
                  <a:srgbClr val="333333"/>
                </a:solidFill>
                <a:effectLst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</a:rPr>
              <a:t>can</a:t>
            </a:r>
            <a:r>
              <a:rPr lang="fr-FR" b="0" i="0" dirty="0">
                <a:solidFill>
                  <a:srgbClr val="333333"/>
                </a:solidFill>
                <a:effectLst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</a:rPr>
              <a:t>define</a:t>
            </a:r>
            <a:r>
              <a:rPr lang="fr-FR" b="0" i="0" dirty="0">
                <a:solidFill>
                  <a:srgbClr val="333333"/>
                </a:solidFill>
                <a:effectLst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</a:rPr>
              <a:t>geometries</a:t>
            </a:r>
            <a:r>
              <a:rPr lang="fr-FR" b="0" i="0" dirty="0">
                <a:solidFill>
                  <a:srgbClr val="333333"/>
                </a:solidFill>
                <a:effectLst/>
              </a:rPr>
              <a:t>, </a:t>
            </a:r>
            <a:r>
              <a:rPr lang="fr-FR" b="0" i="0" dirty="0" err="1">
                <a:solidFill>
                  <a:srgbClr val="333333"/>
                </a:solidFill>
                <a:effectLst/>
              </a:rPr>
              <a:t>compute</a:t>
            </a:r>
            <a:r>
              <a:rPr lang="fr-FR" b="0" i="0" dirty="0">
                <a:solidFill>
                  <a:srgbClr val="333333"/>
                </a:solidFill>
                <a:effectLst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</a:rPr>
              <a:t>summary</a:t>
            </a:r>
            <a:r>
              <a:rPr lang="fr-FR" b="0" i="0" dirty="0">
                <a:solidFill>
                  <a:srgbClr val="333333"/>
                </a:solidFill>
                <a:effectLst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</a:rPr>
              <a:t>statistics</a:t>
            </a:r>
            <a:r>
              <a:rPr lang="fr-FR" b="0" i="0" dirty="0">
                <a:solidFill>
                  <a:srgbClr val="333333"/>
                </a:solidFill>
                <a:effectLst/>
              </a:rPr>
              <a:t>, </a:t>
            </a:r>
            <a:r>
              <a:rPr lang="fr-FR" b="0" i="0" dirty="0" err="1">
                <a:solidFill>
                  <a:srgbClr val="333333"/>
                </a:solidFill>
                <a:effectLst/>
              </a:rPr>
              <a:t>define</a:t>
            </a:r>
            <a:r>
              <a:rPr lang="fr-FR" b="0" i="0" dirty="0">
                <a:solidFill>
                  <a:srgbClr val="333333"/>
                </a:solidFill>
                <a:effectLst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</a:rPr>
              <a:t>what</a:t>
            </a:r>
            <a:r>
              <a:rPr lang="fr-FR" b="0" i="0" dirty="0">
                <a:solidFill>
                  <a:srgbClr val="333333"/>
                </a:solidFill>
                <a:effectLst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</a:rPr>
              <a:t>scales</a:t>
            </a:r>
            <a:r>
              <a:rPr lang="fr-FR" b="0" i="0" dirty="0">
                <a:solidFill>
                  <a:srgbClr val="333333"/>
                </a:solidFill>
                <a:effectLst/>
              </a:rPr>
              <a:t> to use, or </a:t>
            </a:r>
            <a:r>
              <a:rPr lang="fr-FR" b="0" i="0" dirty="0" err="1">
                <a:solidFill>
                  <a:srgbClr val="333333"/>
                </a:solidFill>
                <a:effectLst/>
              </a:rPr>
              <a:t>even</a:t>
            </a:r>
            <a:r>
              <a:rPr lang="fr-FR" b="0" i="0" dirty="0">
                <a:solidFill>
                  <a:srgbClr val="333333"/>
                </a:solidFill>
                <a:effectLst/>
              </a:rPr>
              <a:t> change styles. To </a:t>
            </a:r>
            <a:r>
              <a:rPr lang="fr-FR" b="0" i="0" dirty="0" err="1">
                <a:solidFill>
                  <a:srgbClr val="333333"/>
                </a:solidFill>
                <a:effectLst/>
              </a:rPr>
              <a:t>add</a:t>
            </a:r>
            <a:r>
              <a:rPr lang="fr-FR" b="0" i="0" dirty="0">
                <a:solidFill>
                  <a:srgbClr val="333333"/>
                </a:solidFill>
                <a:effectLst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</a:rPr>
              <a:t>layers</a:t>
            </a:r>
            <a:r>
              <a:rPr lang="fr-FR" b="0" i="0" dirty="0">
                <a:solidFill>
                  <a:srgbClr val="333333"/>
                </a:solidFill>
                <a:effectLst/>
              </a:rPr>
              <a:t>, </a:t>
            </a:r>
            <a:r>
              <a:rPr lang="fr-FR" b="0" i="0" dirty="0" err="1">
                <a:solidFill>
                  <a:srgbClr val="333333"/>
                </a:solidFill>
                <a:effectLst/>
              </a:rPr>
              <a:t>we</a:t>
            </a:r>
            <a:r>
              <a:rPr lang="fr-FR" b="0" i="0" dirty="0">
                <a:solidFill>
                  <a:srgbClr val="333333"/>
                </a:solidFill>
                <a:effectLst/>
              </a:rPr>
              <a:t> use the the </a:t>
            </a:r>
            <a:r>
              <a:rPr lang="fr-FR" b="0" i="0" dirty="0" err="1">
                <a:solidFill>
                  <a:srgbClr val="333333"/>
                </a:solidFill>
                <a:effectLst/>
              </a:rPr>
              <a:t>symbol</a:t>
            </a:r>
            <a:r>
              <a:rPr lang="fr-FR" b="0" i="0" dirty="0">
                <a:solidFill>
                  <a:srgbClr val="333333"/>
                </a:solidFill>
                <a:effectLst/>
              </a:rPr>
              <a:t> +. In </a:t>
            </a:r>
            <a:r>
              <a:rPr lang="fr-FR" b="0" i="0" dirty="0" err="1">
                <a:solidFill>
                  <a:srgbClr val="333333"/>
                </a:solidFill>
                <a:effectLst/>
              </a:rPr>
              <a:t>general</a:t>
            </a:r>
            <a:r>
              <a:rPr lang="fr-FR" b="0" i="0" dirty="0">
                <a:solidFill>
                  <a:srgbClr val="333333"/>
                </a:solidFill>
                <a:effectLst/>
              </a:rPr>
              <a:t>, a line of code </a:t>
            </a:r>
            <a:r>
              <a:rPr lang="fr-FR" b="0" i="0" dirty="0" err="1">
                <a:solidFill>
                  <a:srgbClr val="333333"/>
                </a:solidFill>
                <a:effectLst/>
              </a:rPr>
              <a:t>will</a:t>
            </a:r>
            <a:r>
              <a:rPr lang="fr-FR" b="0" i="0" dirty="0">
                <a:solidFill>
                  <a:srgbClr val="333333"/>
                </a:solidFill>
                <a:effectLst/>
              </a:rPr>
              <a:t> look </a:t>
            </a:r>
            <a:r>
              <a:rPr lang="fr-FR" b="0" i="0" dirty="0" err="1">
                <a:solidFill>
                  <a:srgbClr val="333333"/>
                </a:solidFill>
                <a:effectLst/>
              </a:rPr>
              <a:t>like</a:t>
            </a:r>
            <a:r>
              <a:rPr lang="fr-FR" b="0" i="0" dirty="0">
                <a:solidFill>
                  <a:srgbClr val="333333"/>
                </a:solidFill>
                <a:effectLst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</a:rPr>
              <a:t>this</a:t>
            </a:r>
            <a:r>
              <a:rPr lang="fr-FR" b="0" i="0" dirty="0">
                <a:solidFill>
                  <a:srgbClr val="333333"/>
                </a:solidFill>
                <a:effectLst/>
              </a:rPr>
              <a:t>:</a:t>
            </a:r>
          </a:p>
          <a:p>
            <a:endParaRPr lang="fr-FR" b="0" i="0" dirty="0">
              <a:solidFill>
                <a:srgbClr val="333333"/>
              </a:solidFill>
              <a:effectLst/>
            </a:endParaRPr>
          </a:p>
          <a:p>
            <a:pPr algn="ctr"/>
            <a:r>
              <a:rPr lang="fr-FR" dirty="0">
                <a:effectLst/>
              </a:rPr>
              <a:t>DATA %&gt;% </a:t>
            </a:r>
            <a:r>
              <a:rPr lang="fr-FR" dirty="0" err="1">
                <a:effectLst/>
              </a:rPr>
              <a:t>ggplot</a:t>
            </a:r>
            <a:r>
              <a:rPr lang="fr-FR" dirty="0">
                <a:effectLst/>
              </a:rPr>
              <a:t>() + LAYER 1 + LAYER 2 + … + LAYER N</a:t>
            </a:r>
          </a:p>
          <a:p>
            <a:pPr algn="ctr"/>
            <a:endParaRPr lang="fr-FR" dirty="0"/>
          </a:p>
          <a:p>
            <a:pPr algn="ctr"/>
            <a:endParaRPr lang="fr-FR" dirty="0">
              <a:effectLst/>
            </a:endParaRPr>
          </a:p>
          <a:p>
            <a:r>
              <a:rPr lang="fr-FR" dirty="0" err="1"/>
              <a:t>Geometry</a:t>
            </a:r>
            <a:r>
              <a:rPr lang="fr-FR" dirty="0"/>
              <a:t> </a:t>
            </a:r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err="1"/>
              <a:t>names</a:t>
            </a:r>
            <a:r>
              <a:rPr lang="fr-FR" dirty="0"/>
              <a:t> </a:t>
            </a:r>
            <a:r>
              <a:rPr lang="fr-FR" dirty="0" err="1"/>
              <a:t>follow</a:t>
            </a:r>
            <a:r>
              <a:rPr lang="fr-FR" dirty="0"/>
              <a:t> the pattern: </a:t>
            </a:r>
            <a:r>
              <a:rPr lang="fr-FR" dirty="0" err="1"/>
              <a:t>geom_X</a:t>
            </a:r>
            <a:r>
              <a:rPr lang="fr-FR" dirty="0"/>
              <a:t> </a:t>
            </a:r>
            <a:r>
              <a:rPr lang="fr-FR" dirty="0" err="1"/>
              <a:t>where</a:t>
            </a:r>
            <a:r>
              <a:rPr lang="fr-FR" dirty="0"/>
              <a:t> X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name</a:t>
            </a:r>
            <a:r>
              <a:rPr lang="fr-FR" dirty="0"/>
              <a:t> of the </a:t>
            </a:r>
            <a:r>
              <a:rPr lang="fr-FR" dirty="0" err="1"/>
              <a:t>geometry</a:t>
            </a:r>
            <a:r>
              <a:rPr lang="fr-FR" dirty="0"/>
              <a:t>.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examples</a:t>
            </a:r>
            <a:r>
              <a:rPr lang="fr-FR" dirty="0"/>
              <a:t> </a:t>
            </a:r>
            <a:r>
              <a:rPr lang="fr-FR" dirty="0" err="1"/>
              <a:t>include</a:t>
            </a:r>
            <a:r>
              <a:rPr lang="fr-FR" dirty="0"/>
              <a:t> </a:t>
            </a:r>
            <a:r>
              <a:rPr lang="fr-FR" dirty="0" err="1"/>
              <a:t>geom_point</a:t>
            </a:r>
            <a:r>
              <a:rPr lang="fr-FR" dirty="0"/>
              <a:t>, </a:t>
            </a:r>
            <a:r>
              <a:rPr lang="fr-FR" dirty="0" err="1"/>
              <a:t>geom_bar</a:t>
            </a:r>
            <a:r>
              <a:rPr lang="fr-FR" dirty="0"/>
              <a:t> and </a:t>
            </a:r>
            <a:r>
              <a:rPr lang="fr-FR" dirty="0" err="1"/>
              <a:t>geom_histogram</a:t>
            </a:r>
            <a:r>
              <a:rPr lang="fr-FR" dirty="0"/>
              <a:t>.</a:t>
            </a:r>
            <a:endParaRPr lang="fr-FR" dirty="0">
              <a:effectLst/>
            </a:endParaRPr>
          </a:p>
          <a:p>
            <a:br>
              <a:rPr lang="fr-FR" dirty="0"/>
            </a:b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B2B690-41E5-874E-A81A-712AF15CDBE7}"/>
              </a:ext>
            </a:extLst>
          </p:cNvPr>
          <p:cNvSpPr/>
          <p:nvPr/>
        </p:nvSpPr>
        <p:spPr>
          <a:xfrm>
            <a:off x="1121465" y="4035458"/>
            <a:ext cx="9949070" cy="19545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dirty="0">
                <a:solidFill>
                  <a:schemeClr val="tx1"/>
                </a:solidFill>
              </a:rPr>
              <a:t>&gt; </a:t>
            </a:r>
            <a:r>
              <a:rPr lang="fr-FR" sz="1600" dirty="0" err="1">
                <a:solidFill>
                  <a:schemeClr val="tx1"/>
                </a:solidFill>
              </a:rPr>
              <a:t>Aesthetics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</a:p>
          <a:p>
            <a:r>
              <a:rPr lang="fr-FR" sz="1600" dirty="0">
                <a:solidFill>
                  <a:schemeClr val="tx1"/>
                </a:solidFill>
              </a:rPr>
              <a:t>&gt; </a:t>
            </a:r>
          </a:p>
          <a:p>
            <a:r>
              <a:rPr lang="fr-FR" sz="1600" dirty="0">
                <a:solidFill>
                  <a:schemeClr val="tx1"/>
                </a:solidFill>
              </a:rPr>
              <a:t>&gt; </a:t>
            </a:r>
            <a:r>
              <a:rPr lang="fr-FR" sz="1600" dirty="0" err="1">
                <a:solidFill>
                  <a:schemeClr val="tx1"/>
                </a:solidFill>
              </a:rPr>
              <a:t>geom_point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understands</a:t>
            </a:r>
            <a:r>
              <a:rPr lang="fr-FR" sz="1600" dirty="0">
                <a:solidFill>
                  <a:schemeClr val="tx1"/>
                </a:solidFill>
              </a:rPr>
              <a:t> the </a:t>
            </a:r>
            <a:r>
              <a:rPr lang="fr-FR" sz="1600" dirty="0" err="1">
                <a:solidFill>
                  <a:schemeClr val="tx1"/>
                </a:solidFill>
              </a:rPr>
              <a:t>following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aesthetics</a:t>
            </a:r>
            <a:r>
              <a:rPr lang="fr-FR" sz="1600" dirty="0">
                <a:solidFill>
                  <a:schemeClr val="tx1"/>
                </a:solidFill>
              </a:rPr>
              <a:t> (</a:t>
            </a:r>
            <a:r>
              <a:rPr lang="fr-FR" sz="1600" dirty="0" err="1">
                <a:solidFill>
                  <a:schemeClr val="tx1"/>
                </a:solidFill>
              </a:rPr>
              <a:t>required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aesthetics</a:t>
            </a:r>
            <a:r>
              <a:rPr lang="fr-FR" sz="1600" dirty="0">
                <a:solidFill>
                  <a:schemeClr val="tx1"/>
                </a:solidFill>
              </a:rPr>
              <a:t> are in </a:t>
            </a:r>
            <a:r>
              <a:rPr lang="fr-FR" sz="1600" dirty="0" err="1">
                <a:solidFill>
                  <a:schemeClr val="tx1"/>
                </a:solidFill>
              </a:rPr>
              <a:t>bold</a:t>
            </a:r>
            <a:r>
              <a:rPr lang="fr-FR" sz="1600" dirty="0">
                <a:solidFill>
                  <a:schemeClr val="tx1"/>
                </a:solidFill>
              </a:rPr>
              <a:t>):  </a:t>
            </a:r>
          </a:p>
          <a:p>
            <a:r>
              <a:rPr lang="fr-FR" sz="1600" dirty="0">
                <a:solidFill>
                  <a:schemeClr val="tx1"/>
                </a:solidFill>
              </a:rPr>
              <a:t>&gt; x </a:t>
            </a:r>
          </a:p>
          <a:p>
            <a:r>
              <a:rPr lang="fr-FR" sz="1600" dirty="0">
                <a:solidFill>
                  <a:schemeClr val="tx1"/>
                </a:solidFill>
              </a:rPr>
              <a:t>&gt; y </a:t>
            </a:r>
          </a:p>
          <a:p>
            <a:r>
              <a:rPr lang="fr-FR" sz="1600" dirty="0">
                <a:solidFill>
                  <a:schemeClr val="tx1"/>
                </a:solidFill>
              </a:rPr>
              <a:t>&gt; alpha </a:t>
            </a:r>
          </a:p>
          <a:p>
            <a:r>
              <a:rPr lang="fr-FR" sz="1600" dirty="0">
                <a:solidFill>
                  <a:schemeClr val="tx1"/>
                </a:solidFill>
              </a:rPr>
              <a:t>&gt; </a:t>
            </a:r>
            <a:r>
              <a:rPr lang="fr-FR" sz="1600" dirty="0" err="1">
                <a:solidFill>
                  <a:schemeClr val="tx1"/>
                </a:solidFill>
              </a:rPr>
              <a:t>colour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918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346A6-A90E-E54D-8F1B-F974DD0EF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Aesthetic</a:t>
            </a:r>
            <a:r>
              <a:rPr lang="fr-FR" dirty="0"/>
              <a:t> </a:t>
            </a:r>
            <a:r>
              <a:rPr lang="fr-FR" dirty="0" err="1"/>
              <a:t>mappings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DD0F4C-1917-DB48-A64F-D3B009A8C46E}"/>
              </a:ext>
            </a:extLst>
          </p:cNvPr>
          <p:cNvSpPr/>
          <p:nvPr/>
        </p:nvSpPr>
        <p:spPr>
          <a:xfrm>
            <a:off x="371060" y="1549353"/>
            <a:ext cx="113836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Aesthetic</a:t>
            </a:r>
            <a:r>
              <a:rPr lang="fr-FR" b="1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1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mappings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describe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how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properties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of the data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connect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with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features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of the graph,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such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as distance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along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an axis, size or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color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. 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CA88A5-B001-E742-B4ED-BCD22AA44DC2}"/>
              </a:ext>
            </a:extLst>
          </p:cNvPr>
          <p:cNvSpPr/>
          <p:nvPr/>
        </p:nvSpPr>
        <p:spPr>
          <a:xfrm>
            <a:off x="935935" y="2378937"/>
            <a:ext cx="9949070" cy="14906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dirty="0" err="1">
                <a:solidFill>
                  <a:schemeClr val="tx1"/>
                </a:solidFill>
              </a:rPr>
              <a:t>murders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dirty="0">
                <a:solidFill>
                  <a:schemeClr val="tx1"/>
                </a:solidFill>
              </a:rPr>
              <a:t>%&gt;% </a:t>
            </a:r>
            <a:r>
              <a:rPr lang="fr-FR" b="1" dirty="0" err="1">
                <a:solidFill>
                  <a:schemeClr val="tx1"/>
                </a:solidFill>
              </a:rPr>
              <a:t>ggplot</a:t>
            </a:r>
            <a:r>
              <a:rPr lang="fr-FR" sz="1600" dirty="0">
                <a:solidFill>
                  <a:schemeClr val="tx1"/>
                </a:solidFill>
              </a:rPr>
              <a:t>() </a:t>
            </a:r>
            <a:r>
              <a:rPr lang="fr-FR" dirty="0">
                <a:solidFill>
                  <a:schemeClr val="tx1"/>
                </a:solidFill>
              </a:rPr>
              <a:t>+ </a:t>
            </a:r>
            <a:r>
              <a:rPr lang="fr-FR" b="1" dirty="0" err="1">
                <a:solidFill>
                  <a:schemeClr val="tx1"/>
                </a:solidFill>
              </a:rPr>
              <a:t>geom_point</a:t>
            </a:r>
            <a:r>
              <a:rPr lang="fr-FR" sz="1600" dirty="0">
                <a:solidFill>
                  <a:schemeClr val="tx1"/>
                </a:solidFill>
              </a:rPr>
              <a:t>(</a:t>
            </a:r>
            <a:r>
              <a:rPr lang="fr-FR" b="1" dirty="0" err="1">
                <a:solidFill>
                  <a:schemeClr val="tx1"/>
                </a:solidFill>
              </a:rPr>
              <a:t>aes</a:t>
            </a:r>
            <a:r>
              <a:rPr lang="fr-FR" sz="1600" dirty="0">
                <a:solidFill>
                  <a:schemeClr val="tx1"/>
                </a:solidFill>
              </a:rPr>
              <a:t>(</a:t>
            </a:r>
            <a:r>
              <a:rPr lang="fr-FR" dirty="0">
                <a:solidFill>
                  <a:schemeClr val="tx1"/>
                </a:solidFill>
              </a:rPr>
              <a:t>x =</a:t>
            </a:r>
            <a:r>
              <a:rPr lang="fr-FR" sz="1600" dirty="0">
                <a:solidFill>
                  <a:schemeClr val="tx1"/>
                </a:solidFill>
              </a:rPr>
              <a:t> population</a:t>
            </a:r>
            <a:r>
              <a:rPr lang="fr-FR" dirty="0">
                <a:solidFill>
                  <a:schemeClr val="tx1"/>
                </a:solidFill>
              </a:rPr>
              <a:t>/10^6</a:t>
            </a:r>
            <a:r>
              <a:rPr lang="fr-FR" sz="1600" dirty="0">
                <a:solidFill>
                  <a:schemeClr val="tx1"/>
                </a:solidFill>
              </a:rPr>
              <a:t>, </a:t>
            </a:r>
            <a:r>
              <a:rPr lang="fr-FR" dirty="0">
                <a:solidFill>
                  <a:schemeClr val="tx1"/>
                </a:solidFill>
              </a:rPr>
              <a:t>y =</a:t>
            </a:r>
            <a:r>
              <a:rPr lang="fr-FR" sz="1600" dirty="0">
                <a:solidFill>
                  <a:schemeClr val="tx1"/>
                </a:solidFill>
              </a:rPr>
              <a:t> total))</a:t>
            </a:r>
          </a:p>
          <a:p>
            <a:endParaRPr lang="fr-FR" sz="1600" dirty="0">
              <a:solidFill>
                <a:schemeClr val="tx1"/>
              </a:solidFill>
            </a:endParaRPr>
          </a:p>
          <a:p>
            <a:r>
              <a:rPr lang="fr-FR" sz="1600" i="1" dirty="0">
                <a:solidFill>
                  <a:schemeClr val="tx1"/>
                </a:solidFill>
              </a:rPr>
              <a:t>Or</a:t>
            </a:r>
          </a:p>
          <a:p>
            <a:endParaRPr lang="fr-FR" sz="1600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p + </a:t>
            </a:r>
            <a:r>
              <a:rPr lang="fr-FR" b="1" dirty="0" err="1">
                <a:solidFill>
                  <a:schemeClr val="tx1"/>
                </a:solidFill>
              </a:rPr>
              <a:t>geom_point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b="1" dirty="0" err="1">
                <a:solidFill>
                  <a:schemeClr val="tx1"/>
                </a:solidFill>
              </a:rPr>
              <a:t>aes</a:t>
            </a:r>
            <a:r>
              <a:rPr lang="fr-FR" dirty="0">
                <a:solidFill>
                  <a:schemeClr val="tx1"/>
                </a:solidFill>
              </a:rPr>
              <a:t>(population/10^6, total))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29DBEC-CE21-A140-BB84-EBB45B74E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396" y="4018892"/>
            <a:ext cx="4369526" cy="269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867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07B2-684E-E74F-8A8A-C8B998A1E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Layers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AD2AA9-0DFC-7044-B1FF-85B4A5F69989}"/>
              </a:ext>
            </a:extLst>
          </p:cNvPr>
          <p:cNvSpPr/>
          <p:nvPr/>
        </p:nvSpPr>
        <p:spPr>
          <a:xfrm>
            <a:off x="344556" y="1537397"/>
            <a:ext cx="114101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 second layer in the plot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wish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to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make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involves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adding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 label to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each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point to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identify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the state. The </a:t>
            </a:r>
            <a:r>
              <a:rPr lang="fr-FR" dirty="0" err="1"/>
              <a:t>geom_label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and </a:t>
            </a:r>
            <a:r>
              <a:rPr lang="fr-FR" dirty="0" err="1"/>
              <a:t>geom_text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functions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permit us to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add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text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to the plot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with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and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without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 rectangle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behind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the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text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respectively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.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4FF6A2-B495-EA47-8BAE-F79893DC4221}"/>
              </a:ext>
            </a:extLst>
          </p:cNvPr>
          <p:cNvSpPr/>
          <p:nvPr/>
        </p:nvSpPr>
        <p:spPr>
          <a:xfrm>
            <a:off x="935935" y="2683651"/>
            <a:ext cx="9949070" cy="10932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dirty="0">
                <a:solidFill>
                  <a:schemeClr val="tx1"/>
                </a:solidFill>
              </a:rPr>
              <a:t>p </a:t>
            </a:r>
            <a:r>
              <a:rPr lang="fr-FR" dirty="0">
                <a:solidFill>
                  <a:schemeClr val="tx1"/>
                </a:solidFill>
              </a:rPr>
              <a:t>+ </a:t>
            </a:r>
            <a:r>
              <a:rPr lang="fr-FR" b="1" dirty="0" err="1">
                <a:solidFill>
                  <a:schemeClr val="tx1"/>
                </a:solidFill>
              </a:rPr>
              <a:t>geom_point</a:t>
            </a:r>
            <a:r>
              <a:rPr lang="fr-FR" sz="1600" dirty="0">
                <a:solidFill>
                  <a:schemeClr val="tx1"/>
                </a:solidFill>
              </a:rPr>
              <a:t>(</a:t>
            </a:r>
            <a:r>
              <a:rPr lang="fr-FR" b="1" dirty="0" err="1">
                <a:solidFill>
                  <a:schemeClr val="tx1"/>
                </a:solidFill>
              </a:rPr>
              <a:t>aes</a:t>
            </a:r>
            <a:r>
              <a:rPr lang="fr-FR" sz="1600" dirty="0">
                <a:solidFill>
                  <a:schemeClr val="tx1"/>
                </a:solidFill>
              </a:rPr>
              <a:t>(population</a:t>
            </a:r>
            <a:r>
              <a:rPr lang="fr-FR" dirty="0">
                <a:solidFill>
                  <a:schemeClr val="tx1"/>
                </a:solidFill>
              </a:rPr>
              <a:t>/10^6</a:t>
            </a:r>
            <a:r>
              <a:rPr lang="fr-FR" sz="1600" dirty="0">
                <a:solidFill>
                  <a:schemeClr val="tx1"/>
                </a:solidFill>
              </a:rPr>
              <a:t>, total)) </a:t>
            </a:r>
            <a:r>
              <a:rPr lang="fr-FR" dirty="0">
                <a:solidFill>
                  <a:schemeClr val="tx1"/>
                </a:solidFill>
              </a:rPr>
              <a:t>+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b="1" dirty="0" err="1">
                <a:solidFill>
                  <a:schemeClr val="tx1"/>
                </a:solidFill>
              </a:rPr>
              <a:t>geom_text</a:t>
            </a:r>
            <a:r>
              <a:rPr lang="fr-FR" sz="1600" dirty="0">
                <a:solidFill>
                  <a:schemeClr val="tx1"/>
                </a:solidFill>
              </a:rPr>
              <a:t>(</a:t>
            </a:r>
            <a:r>
              <a:rPr lang="fr-FR" b="1" dirty="0" err="1">
                <a:solidFill>
                  <a:schemeClr val="tx1"/>
                </a:solidFill>
              </a:rPr>
              <a:t>aes</a:t>
            </a:r>
            <a:r>
              <a:rPr lang="fr-FR" sz="1600" dirty="0">
                <a:solidFill>
                  <a:schemeClr val="tx1"/>
                </a:solidFill>
              </a:rPr>
              <a:t>(population</a:t>
            </a:r>
            <a:r>
              <a:rPr lang="fr-FR" dirty="0">
                <a:solidFill>
                  <a:schemeClr val="tx1"/>
                </a:solidFill>
              </a:rPr>
              <a:t>/10^6</a:t>
            </a:r>
            <a:r>
              <a:rPr lang="fr-FR" sz="1600" dirty="0">
                <a:solidFill>
                  <a:schemeClr val="tx1"/>
                </a:solidFill>
              </a:rPr>
              <a:t>, total, </a:t>
            </a:r>
            <a:r>
              <a:rPr lang="fr-FR" dirty="0">
                <a:solidFill>
                  <a:schemeClr val="tx1"/>
                </a:solidFill>
              </a:rPr>
              <a:t>label =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abb</a:t>
            </a:r>
            <a:r>
              <a:rPr lang="fr-FR" sz="1600" dirty="0">
                <a:solidFill>
                  <a:schemeClr val="tx1"/>
                </a:solidFill>
              </a:rPr>
              <a:t>))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00E374-1F3B-424F-986B-519F98012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52" y="3887028"/>
            <a:ext cx="4813726" cy="297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409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07B2-684E-E74F-8A8A-C8B998A1E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Layers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AD2AA9-0DFC-7044-B1FF-85B4A5F69989}"/>
              </a:ext>
            </a:extLst>
          </p:cNvPr>
          <p:cNvSpPr/>
          <p:nvPr/>
        </p:nvSpPr>
        <p:spPr>
          <a:xfrm>
            <a:off x="344556" y="1537397"/>
            <a:ext cx="114101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 second layer in the plot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wish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to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make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involves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adding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 label to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each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point to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identify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the state. The </a:t>
            </a:r>
            <a:r>
              <a:rPr lang="fr-FR" dirty="0" err="1"/>
              <a:t>geom_label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and </a:t>
            </a:r>
            <a:r>
              <a:rPr lang="fr-FR" dirty="0" err="1"/>
              <a:t>geom_text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functions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permit us to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add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text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to the plot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with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and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without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 rectangle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behind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the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text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respectively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.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4FF6A2-B495-EA47-8BAE-F79893DC4221}"/>
              </a:ext>
            </a:extLst>
          </p:cNvPr>
          <p:cNvSpPr/>
          <p:nvPr/>
        </p:nvSpPr>
        <p:spPr>
          <a:xfrm>
            <a:off x="935935" y="2683651"/>
            <a:ext cx="9949070" cy="10932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dirty="0">
                <a:solidFill>
                  <a:schemeClr val="tx1"/>
                </a:solidFill>
              </a:rPr>
              <a:t>p </a:t>
            </a:r>
            <a:r>
              <a:rPr lang="fr-FR" dirty="0">
                <a:solidFill>
                  <a:schemeClr val="tx1"/>
                </a:solidFill>
              </a:rPr>
              <a:t>+ </a:t>
            </a:r>
            <a:r>
              <a:rPr lang="fr-FR" b="1" dirty="0" err="1">
                <a:solidFill>
                  <a:schemeClr val="tx1"/>
                </a:solidFill>
              </a:rPr>
              <a:t>geom_point</a:t>
            </a:r>
            <a:r>
              <a:rPr lang="fr-FR" sz="1600" dirty="0">
                <a:solidFill>
                  <a:schemeClr val="tx1"/>
                </a:solidFill>
              </a:rPr>
              <a:t>(</a:t>
            </a:r>
            <a:r>
              <a:rPr lang="fr-FR" b="1" dirty="0" err="1">
                <a:solidFill>
                  <a:schemeClr val="tx1"/>
                </a:solidFill>
              </a:rPr>
              <a:t>aes</a:t>
            </a:r>
            <a:r>
              <a:rPr lang="fr-FR" sz="1600" dirty="0">
                <a:solidFill>
                  <a:schemeClr val="tx1"/>
                </a:solidFill>
              </a:rPr>
              <a:t>(population</a:t>
            </a:r>
            <a:r>
              <a:rPr lang="fr-FR" dirty="0">
                <a:solidFill>
                  <a:schemeClr val="tx1"/>
                </a:solidFill>
              </a:rPr>
              <a:t>/10^6</a:t>
            </a:r>
            <a:r>
              <a:rPr lang="fr-FR" sz="1600" dirty="0">
                <a:solidFill>
                  <a:schemeClr val="tx1"/>
                </a:solidFill>
              </a:rPr>
              <a:t>, total)) </a:t>
            </a:r>
            <a:r>
              <a:rPr lang="fr-FR" dirty="0">
                <a:solidFill>
                  <a:schemeClr val="tx1"/>
                </a:solidFill>
              </a:rPr>
              <a:t>+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b="1" dirty="0" err="1">
                <a:solidFill>
                  <a:schemeClr val="tx1"/>
                </a:solidFill>
              </a:rPr>
              <a:t>geom_text</a:t>
            </a:r>
            <a:r>
              <a:rPr lang="fr-FR" sz="1600" dirty="0">
                <a:solidFill>
                  <a:schemeClr val="tx1"/>
                </a:solidFill>
              </a:rPr>
              <a:t>(</a:t>
            </a:r>
            <a:r>
              <a:rPr lang="fr-FR" b="1" dirty="0" err="1">
                <a:solidFill>
                  <a:schemeClr val="tx1"/>
                </a:solidFill>
              </a:rPr>
              <a:t>aes</a:t>
            </a:r>
            <a:r>
              <a:rPr lang="fr-FR" sz="1600" dirty="0">
                <a:solidFill>
                  <a:schemeClr val="tx1"/>
                </a:solidFill>
              </a:rPr>
              <a:t>(population</a:t>
            </a:r>
            <a:r>
              <a:rPr lang="fr-FR" dirty="0">
                <a:solidFill>
                  <a:schemeClr val="tx1"/>
                </a:solidFill>
              </a:rPr>
              <a:t>/10^6</a:t>
            </a:r>
            <a:r>
              <a:rPr lang="fr-FR" sz="1600" dirty="0">
                <a:solidFill>
                  <a:schemeClr val="tx1"/>
                </a:solidFill>
              </a:rPr>
              <a:t>, total, </a:t>
            </a:r>
            <a:r>
              <a:rPr lang="fr-FR" dirty="0">
                <a:solidFill>
                  <a:schemeClr val="tx1"/>
                </a:solidFill>
              </a:rPr>
              <a:t>label =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abb</a:t>
            </a:r>
            <a:r>
              <a:rPr lang="fr-FR" sz="1600" dirty="0">
                <a:solidFill>
                  <a:schemeClr val="tx1"/>
                </a:solidFill>
              </a:rPr>
              <a:t>))</a:t>
            </a:r>
          </a:p>
          <a:p>
            <a:endParaRPr lang="fr-FR" sz="1600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p + </a:t>
            </a:r>
            <a:r>
              <a:rPr lang="fr-FR" b="1" dirty="0" err="1">
                <a:solidFill>
                  <a:schemeClr val="tx1"/>
                </a:solidFill>
              </a:rPr>
              <a:t>geom_point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b="1" dirty="0" err="1">
                <a:solidFill>
                  <a:schemeClr val="tx1"/>
                </a:solidFill>
              </a:rPr>
              <a:t>aes</a:t>
            </a:r>
            <a:r>
              <a:rPr lang="fr-FR" dirty="0">
                <a:solidFill>
                  <a:schemeClr val="tx1"/>
                </a:solidFill>
              </a:rPr>
              <a:t>(population/10^6, total), </a:t>
            </a:r>
            <a:r>
              <a:rPr lang="fr-FR" dirty="0">
                <a:solidFill>
                  <a:srgbClr val="FF0000"/>
                </a:solidFill>
              </a:rPr>
              <a:t>size = 3</a:t>
            </a:r>
            <a:r>
              <a:rPr lang="fr-FR" dirty="0">
                <a:solidFill>
                  <a:schemeClr val="tx1"/>
                </a:solidFill>
              </a:rPr>
              <a:t>) + </a:t>
            </a:r>
            <a:r>
              <a:rPr lang="fr-FR" b="1" dirty="0" err="1">
                <a:solidFill>
                  <a:schemeClr val="tx1"/>
                </a:solidFill>
              </a:rPr>
              <a:t>geom_text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b="1" dirty="0" err="1">
                <a:solidFill>
                  <a:schemeClr val="tx1"/>
                </a:solidFill>
              </a:rPr>
              <a:t>aes</a:t>
            </a:r>
            <a:r>
              <a:rPr lang="fr-FR" dirty="0">
                <a:solidFill>
                  <a:schemeClr val="tx1"/>
                </a:solidFill>
              </a:rPr>
              <a:t>(population/10^6, total, label = </a:t>
            </a:r>
            <a:r>
              <a:rPr lang="fr-FR" dirty="0" err="1">
                <a:solidFill>
                  <a:schemeClr val="tx1"/>
                </a:solidFill>
              </a:rPr>
              <a:t>abb</a:t>
            </a:r>
            <a:r>
              <a:rPr lang="fr-FR" dirty="0">
                <a:solidFill>
                  <a:schemeClr val="tx1"/>
                </a:solidFill>
              </a:rPr>
              <a:t>), </a:t>
            </a:r>
            <a:r>
              <a:rPr lang="fr-FR" dirty="0" err="1">
                <a:solidFill>
                  <a:srgbClr val="FF0000"/>
                </a:solidFill>
              </a:rPr>
              <a:t>nudge_x</a:t>
            </a:r>
            <a:r>
              <a:rPr lang="fr-FR" dirty="0">
                <a:solidFill>
                  <a:srgbClr val="FF0000"/>
                </a:solidFill>
              </a:rPr>
              <a:t> = 1.(-5</a:t>
            </a:r>
            <a:r>
              <a:rPr lang="fr-FR" dirty="0">
                <a:solidFill>
                  <a:schemeClr val="tx1"/>
                </a:solidFill>
              </a:rPr>
              <a:t>)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00E374-1F3B-424F-986B-519F98012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52" y="3887028"/>
            <a:ext cx="4813726" cy="29709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D54A48-CFDD-2B43-A450-87D3B037B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887028"/>
            <a:ext cx="4813726" cy="297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61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3C565-424E-664F-A271-ED3BF9859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Global versus local </a:t>
            </a:r>
            <a:r>
              <a:rPr lang="fr-FR" dirty="0" err="1"/>
              <a:t>aesthetic</a:t>
            </a:r>
            <a:r>
              <a:rPr lang="fr-FR" dirty="0"/>
              <a:t> </a:t>
            </a:r>
            <a:r>
              <a:rPr lang="fr-FR" dirty="0" err="1"/>
              <a:t>mappings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5E6E46-3A42-5944-B3DB-1200997BC20A}"/>
              </a:ext>
            </a:extLst>
          </p:cNvPr>
          <p:cNvSpPr/>
          <p:nvPr/>
        </p:nvSpPr>
        <p:spPr>
          <a:xfrm>
            <a:off x="838199" y="1543964"/>
            <a:ext cx="10412897" cy="24449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>
                <a:solidFill>
                  <a:schemeClr val="tx1"/>
                </a:solidFill>
              </a:rPr>
              <a:t>p + </a:t>
            </a:r>
            <a:r>
              <a:rPr lang="fr-FR" b="1" dirty="0" err="1">
                <a:solidFill>
                  <a:schemeClr val="tx1"/>
                </a:solidFill>
              </a:rPr>
              <a:t>geom_point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b="1" dirty="0" err="1">
                <a:solidFill>
                  <a:schemeClr val="tx1"/>
                </a:solidFill>
              </a:rPr>
              <a:t>aes</a:t>
            </a:r>
            <a:r>
              <a:rPr lang="fr-FR" dirty="0">
                <a:solidFill>
                  <a:schemeClr val="tx1"/>
                </a:solidFill>
              </a:rPr>
              <a:t>(population/10^6, total), size = 3) + </a:t>
            </a:r>
            <a:r>
              <a:rPr lang="fr-FR" b="1" dirty="0" err="1">
                <a:solidFill>
                  <a:schemeClr val="tx1"/>
                </a:solidFill>
              </a:rPr>
              <a:t>geom_text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b="1" dirty="0" err="1">
                <a:solidFill>
                  <a:schemeClr val="tx1"/>
                </a:solidFill>
              </a:rPr>
              <a:t>aes</a:t>
            </a:r>
            <a:r>
              <a:rPr lang="fr-FR" dirty="0">
                <a:solidFill>
                  <a:schemeClr val="tx1"/>
                </a:solidFill>
              </a:rPr>
              <a:t>(population/10^6, total, label = </a:t>
            </a:r>
            <a:r>
              <a:rPr lang="fr-FR" dirty="0" err="1">
                <a:solidFill>
                  <a:schemeClr val="tx1"/>
                </a:solidFill>
              </a:rPr>
              <a:t>abb</a:t>
            </a:r>
            <a:r>
              <a:rPr lang="fr-FR" dirty="0">
                <a:solidFill>
                  <a:schemeClr val="tx1"/>
                </a:solidFill>
              </a:rPr>
              <a:t>), </a:t>
            </a:r>
            <a:r>
              <a:rPr lang="fr-FR" dirty="0" err="1">
                <a:solidFill>
                  <a:schemeClr val="tx1"/>
                </a:solidFill>
              </a:rPr>
              <a:t>nudge_x</a:t>
            </a:r>
            <a:r>
              <a:rPr lang="fr-FR" dirty="0">
                <a:solidFill>
                  <a:schemeClr val="tx1"/>
                </a:solidFill>
              </a:rPr>
              <a:t> = 1.(-5)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i="1" dirty="0">
                <a:solidFill>
                  <a:schemeClr val="tx1"/>
                </a:solidFill>
              </a:rPr>
              <a:t>Or 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p &lt;- </a:t>
            </a:r>
            <a:r>
              <a:rPr lang="fr-FR" dirty="0" err="1">
                <a:solidFill>
                  <a:schemeClr val="tx1"/>
                </a:solidFill>
              </a:rPr>
              <a:t>murders</a:t>
            </a:r>
            <a:r>
              <a:rPr lang="fr-FR" dirty="0">
                <a:solidFill>
                  <a:schemeClr val="tx1"/>
                </a:solidFill>
              </a:rPr>
              <a:t> %&gt;% </a:t>
            </a:r>
            <a:r>
              <a:rPr lang="fr-FR" b="1" dirty="0" err="1">
                <a:solidFill>
                  <a:schemeClr val="tx1"/>
                </a:solidFill>
              </a:rPr>
              <a:t>ggplot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b="1" dirty="0" err="1">
                <a:solidFill>
                  <a:schemeClr val="tx1"/>
                </a:solidFill>
              </a:rPr>
              <a:t>aes</a:t>
            </a:r>
            <a:r>
              <a:rPr lang="fr-FR" dirty="0">
                <a:solidFill>
                  <a:schemeClr val="tx1"/>
                </a:solidFill>
              </a:rPr>
              <a:t>(population/10^6, total, label = </a:t>
            </a:r>
            <a:r>
              <a:rPr lang="fr-FR" dirty="0" err="1">
                <a:solidFill>
                  <a:schemeClr val="tx1"/>
                </a:solidFill>
              </a:rPr>
              <a:t>abb</a:t>
            </a:r>
            <a:r>
              <a:rPr lang="fr-FR" dirty="0">
                <a:solidFill>
                  <a:schemeClr val="tx1"/>
                </a:solidFill>
              </a:rPr>
              <a:t>))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p + </a:t>
            </a:r>
            <a:r>
              <a:rPr lang="fr-FR" b="1" dirty="0" err="1">
                <a:solidFill>
                  <a:schemeClr val="tx1"/>
                </a:solidFill>
              </a:rPr>
              <a:t>geom_point</a:t>
            </a:r>
            <a:r>
              <a:rPr lang="fr-FR" dirty="0">
                <a:solidFill>
                  <a:schemeClr val="tx1"/>
                </a:solidFill>
              </a:rPr>
              <a:t>(size = 3) + </a:t>
            </a:r>
            <a:r>
              <a:rPr lang="fr-FR" b="1" dirty="0" err="1">
                <a:solidFill>
                  <a:schemeClr val="tx1"/>
                </a:solidFill>
              </a:rPr>
              <a:t>geom_text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dirty="0" err="1">
                <a:solidFill>
                  <a:schemeClr val="tx1"/>
                </a:solidFill>
              </a:rPr>
              <a:t>nudge_x</a:t>
            </a:r>
            <a:r>
              <a:rPr lang="fr-FR" dirty="0">
                <a:solidFill>
                  <a:schemeClr val="tx1"/>
                </a:solidFill>
              </a:rPr>
              <a:t> = 1.5)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9B273D-E877-C049-891C-E03BA9949D35}"/>
              </a:ext>
            </a:extLst>
          </p:cNvPr>
          <p:cNvSpPr/>
          <p:nvPr/>
        </p:nvSpPr>
        <p:spPr>
          <a:xfrm>
            <a:off x="357808" y="4113707"/>
            <a:ext cx="113438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If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necessary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can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override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the global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mapping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by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defining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 new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mapping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within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each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layer.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These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</a:t>
            </a:r>
            <a:r>
              <a:rPr lang="fr-FR" b="0" i="1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local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definitions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override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the </a:t>
            </a:r>
            <a:r>
              <a:rPr lang="fr-FR" b="0" i="1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global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.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Here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is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an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example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: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C687BC-0322-1E49-834A-5D95CC31ED1B}"/>
              </a:ext>
            </a:extLst>
          </p:cNvPr>
          <p:cNvSpPr/>
          <p:nvPr/>
        </p:nvSpPr>
        <p:spPr>
          <a:xfrm>
            <a:off x="1560506" y="5054990"/>
            <a:ext cx="4244009" cy="13569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>
                <a:solidFill>
                  <a:schemeClr val="tx1"/>
                </a:solidFill>
              </a:rPr>
              <a:t>p + </a:t>
            </a:r>
            <a:r>
              <a:rPr lang="fr-FR" b="1" dirty="0" err="1">
                <a:solidFill>
                  <a:schemeClr val="tx1"/>
                </a:solidFill>
              </a:rPr>
              <a:t>geom_point</a:t>
            </a:r>
            <a:r>
              <a:rPr lang="fr-FR" dirty="0">
                <a:solidFill>
                  <a:schemeClr val="tx1"/>
                </a:solidFill>
              </a:rPr>
              <a:t>(size = 3) + </a:t>
            </a:r>
            <a:r>
              <a:rPr lang="fr-FR" b="1" dirty="0" err="1">
                <a:solidFill>
                  <a:schemeClr val="tx1"/>
                </a:solidFill>
              </a:rPr>
              <a:t>geom_text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b="1" dirty="0" err="1">
                <a:solidFill>
                  <a:schemeClr val="tx1"/>
                </a:solidFill>
              </a:rPr>
              <a:t>aes</a:t>
            </a:r>
            <a:r>
              <a:rPr lang="fr-FR" dirty="0">
                <a:solidFill>
                  <a:schemeClr val="tx1"/>
                </a:solidFill>
              </a:rPr>
              <a:t>(x = 10, y = 800, label = "Hello </a:t>
            </a:r>
            <a:r>
              <a:rPr lang="fr-FR" dirty="0" err="1">
                <a:solidFill>
                  <a:schemeClr val="tx1"/>
                </a:solidFill>
              </a:rPr>
              <a:t>there</a:t>
            </a:r>
            <a:r>
              <a:rPr lang="fr-FR" dirty="0">
                <a:solidFill>
                  <a:schemeClr val="tx1"/>
                </a:solidFill>
              </a:rPr>
              <a:t>!"))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EB820F-0DFC-E849-A3DA-B09000C3D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7213" y="4583613"/>
            <a:ext cx="3727048" cy="230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128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21986</TotalTime>
  <Words>2623</Words>
  <Application>Microsoft Macintosh PowerPoint</Application>
  <PresentationFormat>Widescreen</PresentationFormat>
  <Paragraphs>194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.Apple Color Emoji UI</vt:lpstr>
      <vt:lpstr>Arial</vt:lpstr>
      <vt:lpstr>Calibri</vt:lpstr>
      <vt:lpstr>Calibri Light</vt:lpstr>
      <vt:lpstr>Helvetica Neue</vt:lpstr>
      <vt:lpstr>Wingdings</vt:lpstr>
      <vt:lpstr>Office Theme</vt:lpstr>
      <vt:lpstr>The graphical system</vt:lpstr>
      <vt:lpstr>Introduction to ggplot2</vt:lpstr>
      <vt:lpstr>The components of a graph</vt:lpstr>
      <vt:lpstr>ggplot objects</vt:lpstr>
      <vt:lpstr>Geometries </vt:lpstr>
      <vt:lpstr>Aesthetic mappings</vt:lpstr>
      <vt:lpstr>Layers</vt:lpstr>
      <vt:lpstr>Layers</vt:lpstr>
      <vt:lpstr>Global versus local aesthetic mappings</vt:lpstr>
      <vt:lpstr>Scales</vt:lpstr>
      <vt:lpstr>Labels and titles</vt:lpstr>
      <vt:lpstr>Categories as colors</vt:lpstr>
      <vt:lpstr>Categories as colors</vt:lpstr>
      <vt:lpstr>Annotation, shapes, and adjustments</vt:lpstr>
      <vt:lpstr>Add-on packages</vt:lpstr>
      <vt:lpstr>Putting it all together</vt:lpstr>
      <vt:lpstr>Putting it all together</vt:lpstr>
      <vt:lpstr>Quick plots with qplot</vt:lpstr>
      <vt:lpstr>Grids of plots</vt:lpstr>
      <vt:lpstr>Exercise</vt:lpstr>
      <vt:lpstr>Histograms</vt:lpstr>
      <vt:lpstr>Boxplots</vt:lpstr>
      <vt:lpstr>Compare distributions</vt:lpstr>
      <vt:lpstr>Barplots</vt:lpstr>
      <vt:lpstr>Linear model</vt:lpstr>
      <vt:lpstr>Linear model</vt:lpstr>
      <vt:lpstr>Exercise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graphical system</dc:title>
  <dc:creator>Microsoft Office User</dc:creator>
  <cp:lastModifiedBy>Microsoft Office User</cp:lastModifiedBy>
  <cp:revision>28</cp:revision>
  <dcterms:created xsi:type="dcterms:W3CDTF">2019-09-25T13:47:18Z</dcterms:created>
  <dcterms:modified xsi:type="dcterms:W3CDTF">2021-10-26T08:25:25Z</dcterms:modified>
</cp:coreProperties>
</file>