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  <p:sldId id="258" r:id="rId7"/>
    <p:sldId id="263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A5D2-99AE-BF7E-45BE-7DB3A1B20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0229A-FB1A-F410-B460-B2758360A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2B5E-00CF-BF4C-C8E2-D8DBF9E6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87AF3-A107-F1E7-CF5E-18527AAF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C798B-EADA-8869-38D1-FB518D13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387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4672-68CE-38D9-0A0F-E89D4D04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DCD4D-AE09-B085-998E-2A93E0DA3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C475-6861-0069-512F-B76A0600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4AF0-198C-6318-3E99-4BF20253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734C-267E-76B5-DC37-30A69A98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431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94884D-A2AC-E396-7580-194C14AE7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4DA9B-25EF-9902-E961-00F1B6465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22A5-DF7A-C8D1-EF38-A8B11FF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0A132-9104-0AC8-0AAD-85D02267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B03B-E01D-E088-19BE-74CB98D4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075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8E94-8B7D-71F8-48E0-B5D5FDF8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8809-D4EA-CD19-DC8D-9CDB5BA7B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9D3F-4033-3A0E-100E-1A2AD5A4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E8ACC-4766-212A-1678-00DFE7FD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87A43-B007-7533-D73F-AACACE323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080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8931-35DB-CE24-5F8E-C972FB08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BA784-89AD-0388-AB8C-16736AA9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DB87-A2B0-84E3-7AA3-35215B56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E6BE-1336-3215-7B6E-9AA4049B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BBE76-0F80-598A-FE34-0DFE1983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567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2AC7-09EE-6704-D338-6286F9EC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F8718-AD8E-0A87-3A4B-685855A56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49470-6469-FBF7-8EB4-A0EEE67EA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A7967-80F6-109B-AD7B-E50DB37D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80C82-F86F-CA8A-02D0-3D1D8990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0265C-E2E8-3503-03BC-62F4A5F9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04932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F8BE-6955-ADFC-1F9A-E9455E3E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F4070-B8CF-19D6-3E01-8E3FC6A6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46005-97DB-57F2-23DA-0EB76C9B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5C61A-79B9-F8B7-3114-AF6DCAB5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22635-3991-80D6-816E-8A08E7116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5C7E7-63E1-9704-F3AB-36BAA29A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8B719-CE51-DE70-D3A3-020C82FB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4F0DA-24E6-E60F-1BCA-C53F30C8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756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6AF2-AF42-F7C4-E3DA-C83A857B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B7038-D8BE-0253-3EB4-47FD966D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06E56-DE96-55A4-F7F7-B31B383EB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CFAD5-77EC-2EDF-408D-B418D7D6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628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AB458-A8BE-5BAD-9A68-1AB38EE7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6A7E8-1A1E-83AC-8B43-7942F0FA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F146-2FAC-8354-7305-9DA6BF5E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7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FC4A5-30D0-50BE-7A5B-4C0379BC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0362-C127-B258-B95B-19A48143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4AF0F-7017-4184-CA39-9C701940E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39150-AC86-61BF-D8C1-8447361B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9EEA6-9C55-36EE-C4B8-9F9BB9D5D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86148-E90D-AFE6-67EC-9EDFBECE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705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858C-DC4E-D37D-CBDA-36AB2C95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E9DB2-004B-917C-95F3-56801752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268DC-F740-451F-7180-D1F9A5211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A09D-4D72-526D-7BED-6DEFB0289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62DE6-C5AE-BC92-CF00-82F68658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8B1EC-57C3-B354-B326-238B670D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358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C593E-B3DA-F88A-ACC1-A75578B4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5DE3-1128-D2FA-EFC7-8668D733B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E05A4-B4DE-4E02-1E6E-DA8CE3F7A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54D17-5CC4-45AD-83B4-C94287B0F599}" type="datetimeFigureOut">
              <a:rPr lang="en-IE" smtClean="0"/>
              <a:t>01/02/2024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0E38-461A-0B59-27BF-9FCB93702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C132-32F2-91F7-5A57-064280E8D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2E42-2DB0-4434-BB5E-B2E51796197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929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B65F-77F9-D10E-CF28-438092E00A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8E8B9-9D07-C426-1C01-737D349A1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07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04A-3904-DB88-C11D-E9843670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91BA-40DC-1E03-4A7A-27D8AD774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Model the following fragment of a business process for assessing loan </a:t>
            </a:r>
            <a:r>
              <a:rPr lang="en-IE" sz="1800" b="0" i="0" u="none" strike="noStrike" baseline="0" dirty="0">
                <a:latin typeface="Times-Roman"/>
              </a:rPr>
              <a:t>applications.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Once a loan application has been approved by the loan provider, an acceptance pack is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prepared and sent to the customer. The acceptance pack includes a repayment schedule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which the customer needs to agree upon by sending the signed documents back to the loan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provider. The latter then verifies the repayment agreement: if the applicant disagreed with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the repayment schedule, the loan provider cancels the application; if the applicant agreed,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the loan provider approves the application. In either case, the process completes with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loan provider notifying the applicant of the application status.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148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201B-DFB9-151E-6B87-A75B55D8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58645-0480-31AE-D241-41785ED5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E51C8-E644-8CE7-8AA5-46D0EA916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1" t="44000" r="13499" b="18370"/>
          <a:stretch/>
        </p:blipFill>
        <p:spPr>
          <a:xfrm>
            <a:off x="1798320" y="3017520"/>
            <a:ext cx="8747760" cy="258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8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D5B3-43CE-8BC2-9443-36F351D7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A265-9B4F-9BA3-CBA0-C0C94300F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Model the following fragment of a business process for assessing loan </a:t>
            </a:r>
            <a:r>
              <a:rPr lang="en-IE" sz="1800" b="0" i="0" u="none" strike="noStrike" baseline="0" dirty="0">
                <a:latin typeface="Times-Roman"/>
              </a:rPr>
              <a:t>applications.</a:t>
            </a:r>
          </a:p>
          <a:p>
            <a:pPr marL="0" indent="0" algn="l">
              <a:buNone/>
            </a:pPr>
            <a:endParaRPr lang="en-IE" sz="18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A loan application is approved if it passes two checks: (</a:t>
            </a:r>
            <a:r>
              <a:rPr lang="en-US" sz="1800" b="0" i="0" u="none" strike="noStrike" baseline="0" dirty="0" err="1">
                <a:latin typeface="Times-Roman"/>
              </a:rPr>
              <a:t>i</a:t>
            </a:r>
            <a:r>
              <a:rPr lang="en-US" sz="1800" b="0" i="0" u="none" strike="noStrike" baseline="0" dirty="0">
                <a:latin typeface="Times-Roman"/>
              </a:rPr>
              <a:t>) the applicant’s loan risk assessment,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done automatically by a system, and (ii) the appraisal of the property for which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loan has been asked, carried out by a property appraiser. The risk assessment requires a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credit history check on the applicant, which is performed by a financial officer. Once both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the loan risk assessment and the property appraisal have been performed, a loan officer can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assess the applicant’s eligibility. If the applicant is not eligible, the application is rejected,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otherwise the acceptance pack is prepared and sent to the applicant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4129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1A4F-0AE2-E6CF-66D0-6B9AD636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3F35BB7-3B30-5128-B276-A0711F48D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t="58679" r="10803" b="6764"/>
          <a:stretch/>
        </p:blipFill>
        <p:spPr>
          <a:xfrm>
            <a:off x="711199" y="2367279"/>
            <a:ext cx="10083113" cy="2438401"/>
          </a:xfrm>
        </p:spPr>
      </p:pic>
    </p:spTree>
    <p:extLst>
      <p:ext uri="{BB962C8B-B14F-4D97-AF65-F5344CB8AC3E}">
        <p14:creationId xmlns:p14="http://schemas.microsoft.com/office/powerpoint/2010/main" val="349661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9165-8E61-ED2A-4FD1-BB429DC7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14C6-23FD-E09C-BDEF-82557742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Model the following fragment of a business process for assessing loan </a:t>
            </a:r>
            <a:r>
              <a:rPr lang="en-IE" sz="1800" b="0" i="0" u="none" strike="noStrike" baseline="0" dirty="0">
                <a:latin typeface="Times-Roman"/>
              </a:rPr>
              <a:t>applications. </a:t>
            </a:r>
          </a:p>
          <a:p>
            <a:pPr marL="0" indent="0" algn="l">
              <a:buNone/>
            </a:pPr>
            <a:endParaRPr lang="en-IE" sz="18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A loan application may be coupled with a home insurance which is offered at discounted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prices. The applicant may express their interest in a home insurance plan at the time of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submitting their loan application to the loan provider. Based on this information, if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loan application is approved, the loan provider may either only send an acceptance pack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to the applicant, or also send a home insurance quote. The process then continues with the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verification of the repayment agreement.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1248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020A-FDD9-787D-83F6-7FBE3F1B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5524E-8325-5F34-9ADF-5E5562BD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BED88-9EAD-72CA-DE63-9C6388F8D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05" t="47084" r="10938" b="9930"/>
          <a:stretch/>
        </p:blipFill>
        <p:spPr>
          <a:xfrm>
            <a:off x="1181100" y="1955005"/>
            <a:ext cx="9467850" cy="294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5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9165-8E61-ED2A-4FD1-BB429DC7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514C6-23FD-E09C-BDEF-82557742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Model the following fragment of a business process for assessing loan </a:t>
            </a:r>
            <a:r>
              <a:rPr lang="en-IE" sz="1800" b="0" i="0" u="none" strike="noStrike" baseline="0" dirty="0">
                <a:latin typeface="Times-Roman"/>
              </a:rPr>
              <a:t>applications</a:t>
            </a:r>
            <a:r>
              <a:rPr lang="en-IE" sz="1800" dirty="0">
                <a:latin typeface="Times-Roman"/>
              </a:rPr>
              <a:t>:</a:t>
            </a:r>
          </a:p>
          <a:p>
            <a:pPr marL="0" indent="0" algn="l">
              <a:buNone/>
            </a:pPr>
            <a:endParaRPr lang="en-IE" sz="1800" b="0" i="0" u="none" strike="noStrike" baseline="0" dirty="0">
              <a:latin typeface="Times-Roman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Once a loan application is received by the loan provider, and before proceeding with its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assessment, the application itself needs to be checked for completeness. If the application is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incomplete, it is returned to the applicant, so that they can fill out the missing information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Times-Roman"/>
              </a:rPr>
              <a:t>and send it back to the loan provider. This process is repeated until the application is found</a:t>
            </a:r>
          </a:p>
          <a:p>
            <a:pPr marL="0" indent="0" algn="l">
              <a:buNone/>
            </a:pPr>
            <a:r>
              <a:rPr lang="en-IE" sz="1800" b="0" i="0" u="none" strike="noStrike" baseline="0" dirty="0">
                <a:latin typeface="Times-Roman"/>
              </a:rPr>
              <a:t>complete.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837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08A1A-351B-6925-4F4A-A7C7ADB6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FE4D-CD6C-773E-ABA7-90C4F6EA2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E20F4-2880-A774-FC8E-5E3FCD16C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35407" r="20250" b="14518"/>
          <a:stretch/>
        </p:blipFill>
        <p:spPr>
          <a:xfrm>
            <a:off x="2123440" y="2052320"/>
            <a:ext cx="6776720" cy="3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433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Times-Roman</vt:lpstr>
      <vt:lpstr>Office Theme</vt:lpstr>
      <vt:lpstr>Lab</vt:lpstr>
      <vt:lpstr>Q1</vt:lpstr>
      <vt:lpstr>PowerPoint Presentation</vt:lpstr>
      <vt:lpstr>Q2</vt:lpstr>
      <vt:lpstr>PowerPoint Presentation</vt:lpstr>
      <vt:lpstr>Q3</vt:lpstr>
      <vt:lpstr>PowerPoint Presentation</vt:lpstr>
      <vt:lpstr>Q4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</dc:title>
  <dc:creator>Musfira Jilani</dc:creator>
  <cp:lastModifiedBy>Musfira Jilani</cp:lastModifiedBy>
  <cp:revision>2</cp:revision>
  <dcterms:created xsi:type="dcterms:W3CDTF">2024-02-01T19:51:30Z</dcterms:created>
  <dcterms:modified xsi:type="dcterms:W3CDTF">2024-02-01T21:37:48Z</dcterms:modified>
</cp:coreProperties>
</file>