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media/image57.png" ContentType="image/png"/>
  <Override PartName="/ppt/media/image28.jpeg" ContentType="image/jpeg"/>
  <Override PartName="/ppt/media/image1.png" ContentType="image/png"/>
  <Override PartName="/ppt/media/image59.jpeg" ContentType="image/jpeg"/>
  <Override PartName="/ppt/media/image7.jpeg" ContentType="image/jpeg"/>
  <Override PartName="/ppt/media/image2.jpeg" ContentType="image/jpeg"/>
  <Override PartName="/ppt/media/image23.jpeg" ContentType="image/jpeg"/>
  <Override PartName="/ppt/media/image8.png" ContentType="image/png"/>
  <Override PartName="/ppt/media/image48.png" ContentType="image/png"/>
  <Override PartName="/ppt/media/image3.jpeg" ContentType="image/jpeg"/>
  <Override PartName="/ppt/media/image55.jpeg" ContentType="image/jpeg"/>
  <Override PartName="/ppt/media/image4.jpeg" ContentType="image/jpeg"/>
  <Override PartName="/ppt/media/image56.jpeg" ContentType="image/jpeg"/>
  <Override PartName="/ppt/media/image5.jpeg" ContentType="image/jpeg"/>
  <Override PartName="/ppt/media/image21.png" ContentType="image/png"/>
  <Override PartName="/ppt/media/image6.jpeg" ContentType="image/jpeg"/>
  <Override PartName="/ppt/media/image58.jpeg" ContentType="image/jpeg"/>
  <Override PartName="/ppt/media/image9.jpeg" ContentType="image/jpeg"/>
  <Override PartName="/ppt/media/image51.png" ContentType="image/png"/>
  <Override PartName="/ppt/media/image10.jpeg" ContentType="image/jpeg"/>
  <Override PartName="/ppt/media/image66.png" ContentType="image/png"/>
  <Override PartName="/ppt/media/image11.jpeg" ContentType="image/jpeg"/>
  <Override PartName="/ppt/media/image12.png" ContentType="image/png"/>
  <Override PartName="/ppt/media/image18.jpeg" ContentType="image/jpeg"/>
  <Override PartName="/ppt/media/image13.jpeg" ContentType="image/jpeg"/>
  <Override PartName="/ppt/media/image14.jpeg" ContentType="image/jpeg"/>
  <Override PartName="/ppt/media/image15.jpeg" ContentType="image/jpeg"/>
  <Override PartName="/ppt/media/image39.png" ContentType="image/png"/>
  <Override PartName="/ppt/media/image16.png" ContentType="image/png"/>
  <Override PartName="/ppt/media/image17.jpeg" ContentType="image/jpeg"/>
  <Override PartName="/ppt/media/image19.jpeg" ContentType="image/jpeg"/>
  <Override PartName="/ppt/media/image20.jpeg" ContentType="image/jpeg"/>
  <Override PartName="/ppt/media/image22.jpeg" ContentType="image/jpeg"/>
  <Override PartName="/ppt/media/image24.jpeg" ContentType="image/jpeg"/>
  <Override PartName="/ppt/media/image25.png" ContentType="image/png"/>
  <Override PartName="/ppt/media/image26.jpeg" ContentType="image/jpeg"/>
  <Override PartName="/ppt/media/image27.png" ContentType="image/png"/>
  <Override PartName="/ppt/media/image29.jpeg" ContentType="image/jpeg"/>
  <Override PartName="/ppt/media/image30.png" ContentType="image/png"/>
  <Override PartName="/ppt/media/image41.jpeg" ContentType="image/jpeg"/>
  <Override PartName="/ppt/media/image31.jpeg" ContentType="image/jpeg"/>
  <Override PartName="/ppt/media/image42.png" ContentType="image/png"/>
  <Override PartName="/ppt/media/image32.jpeg" ContentType="image/jpeg"/>
  <Override PartName="/ppt/media/image33.png" ContentType="image/png"/>
  <Override PartName="/ppt/media/image34.jpeg" ContentType="image/jpeg"/>
  <Override PartName="/ppt/media/image35.jpeg" ContentType="image/jpeg"/>
  <Override PartName="/ppt/media/image36.png" ContentType="image/png"/>
  <Override PartName="/ppt/media/image65.jpeg" ContentType="image/jpeg"/>
  <Override PartName="/ppt/media/image37.jpeg" ContentType="image/jpeg"/>
  <Override PartName="/ppt/media/image38.jpeg" ContentType="image/jpeg"/>
  <Override PartName="/ppt/media/image45.png" ContentType="image/png"/>
  <Override PartName="/ppt/media/image40.jpeg" ContentType="image/jpeg"/>
  <Override PartName="/ppt/media/image43.jpeg" ContentType="image/jpeg"/>
  <Override PartName="/ppt/media/image44.jpeg" ContentType="image/jpeg"/>
  <Override PartName="/ppt/media/image60.png" ContentType="image/png"/>
  <Override PartName="/ppt/media/image46.jpeg" ContentType="image/jpeg"/>
  <Override PartName="/ppt/media/image47.jpeg" ContentType="image/jpeg"/>
  <Override PartName="/ppt/media/image49.jpeg" ContentType="image/jpeg"/>
  <Override PartName="/ppt/media/image50.jpeg" ContentType="image/jpeg"/>
  <Override PartName="/ppt/media/image52.jpeg" ContentType="image/jpeg"/>
  <Override PartName="/ppt/media/image53.jpeg" ContentType="image/jpeg"/>
  <Override PartName="/ppt/media/image54.png" ContentType="image/png"/>
  <Override PartName="/ppt/media/image61.jpeg" ContentType="image/jpeg"/>
  <Override PartName="/ppt/media/image63.png" ContentType="image/png"/>
  <Override PartName="/ppt/media/image62.jpeg" ContentType="image/jpeg"/>
  <Override PartName="/ppt/media/image64.jpeg" ContentType="image/jpeg"/>
  <Override PartName="/ppt/media/image67.png" ContentType="image/png"/>
  <Override PartName="/ppt/media/image68.png" ContentType="image/png"/>
  <Override PartName="/ppt/media/image6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hr-B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hr-B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hr-B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hr-B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4FB955A9-20EF-4ADB-B776-EF5F0EE92F65}" type="datetime">
              <a:rPr b="0" lang="en-US" sz="1200" spc="-1" strike="noStrike">
                <a:solidFill>
                  <a:srgbClr val="8b8b8b"/>
                </a:solidFill>
                <a:latin typeface="Calibri"/>
              </a:rPr>
              <a:t>12/29/20</a:t>
            </a:fld>
            <a:endParaRPr b="0" lang="hr-BA"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hr-BA"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13B4C2C-028B-4181-A973-E502ADE9F8FD}" type="slidenum">
              <a:rPr b="0" lang="en-US" sz="1200" spc="-1" strike="noStrike">
                <a:solidFill>
                  <a:srgbClr val="8b8b8b"/>
                </a:solidFill>
                <a:latin typeface="Calibri"/>
              </a:rPr>
              <a:t>32</a:t>
            </a:fld>
            <a:endParaRPr b="0" lang="hr-BA"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C2FA10A-B9FC-41C6-B964-84B11A611569}" type="datetime">
              <a:rPr b="0" lang="en-US" sz="1200" spc="-1" strike="noStrike">
                <a:solidFill>
                  <a:srgbClr val="8b8b8b"/>
                </a:solidFill>
                <a:latin typeface="Calibri"/>
              </a:rPr>
              <a:t>12/29/20</a:t>
            </a:fld>
            <a:endParaRPr b="0" lang="hr-BA"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hr-BA"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770B9D2-57FA-40FA-B364-95415D3AB502}" type="slidenum">
              <a:rPr b="0" lang="en-US" sz="1200" spc="-1" strike="noStrike">
                <a:solidFill>
                  <a:srgbClr val="8b8b8b"/>
                </a:solidFill>
                <a:latin typeface="Calibri"/>
              </a:rPr>
              <a:t>&lt;number&gt;</a:t>
            </a:fld>
            <a:endParaRPr b="0" lang="hr-B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jpe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jpeg"/><Relationship Id="rId3" Type="http://schemas.openxmlformats.org/officeDocument/2006/relationships/image" Target="../media/image38.jpe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jpeg"/><Relationship Id="rId3" Type="http://schemas.openxmlformats.org/officeDocument/2006/relationships/image" Target="../media/image41.jpe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jpeg"/><Relationship Id="rId3" Type="http://schemas.openxmlformats.org/officeDocument/2006/relationships/image" Target="../media/image44.jpe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jpeg"/><Relationship Id="rId3" Type="http://schemas.openxmlformats.org/officeDocument/2006/relationships/image" Target="../media/image47.jpe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jpeg"/><Relationship Id="rId3" Type="http://schemas.openxmlformats.org/officeDocument/2006/relationships/image" Target="../media/image50.jpe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jpeg"/><Relationship Id="rId3" Type="http://schemas.openxmlformats.org/officeDocument/2006/relationships/image" Target="../media/image53.jpe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jpeg"/><Relationship Id="rId3" Type="http://schemas.openxmlformats.org/officeDocument/2006/relationships/image" Target="../media/image56.jpe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jpeg"/><Relationship Id="rId3" Type="http://schemas.openxmlformats.org/officeDocument/2006/relationships/image" Target="../media/image59.jpe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jpeg"/><Relationship Id="rId3" Type="http://schemas.openxmlformats.org/officeDocument/2006/relationships/image" Target="../media/image62.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jpeg"/><Relationship Id="rId3" Type="http://schemas.openxmlformats.org/officeDocument/2006/relationships/image" Target="../media/image65.jpeg"/><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rot="10800000">
            <a:off x="360" y="-22320"/>
            <a:ext cx="12191760" cy="4373640"/>
          </a:xfrm>
          <a:prstGeom prst="rect">
            <a:avLst/>
          </a:prstGeom>
          <a:gradFill rotWithShape="0">
            <a:gsLst>
              <a:gs pos="0">
                <a:srgbClr val="2f5597"/>
              </a:gs>
              <a:gs pos="100000">
                <a:srgbClr val="000000"/>
              </a:gs>
            </a:gsLst>
            <a:lin ang="4200000"/>
          </a:gra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rot="5400000">
            <a:off x="3908880" y="-3931560"/>
            <a:ext cx="4374360" cy="12191760"/>
          </a:xfrm>
          <a:prstGeom prst="rect">
            <a:avLst/>
          </a:prstGeom>
          <a:gradFill rotWithShape="0">
            <a:gsLst>
              <a:gs pos="40000">
                <a:srgbClr val="4472c4">
                  <a:alpha val="0"/>
                </a:srgbClr>
              </a:gs>
              <a:gs pos="100000">
                <a:srgbClr val="2f5597">
                  <a:alpha val="52156"/>
                </a:srgb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rot="5400000">
            <a:off x="4137120" y="-3703680"/>
            <a:ext cx="4373640" cy="11736000"/>
          </a:xfrm>
          <a:prstGeom prst="rect">
            <a:avLst/>
          </a:prstGeom>
          <a:gradFill rotWithShape="0">
            <a:gsLst>
              <a:gs pos="17000">
                <a:srgbClr val="4472c4">
                  <a:alpha val="0"/>
                </a:srgbClr>
              </a:gs>
              <a:gs pos="100000">
                <a:srgbClr val="000000">
                  <a:alpha val="37254"/>
                </a:srgbClr>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86" name="CustomShape 5"/>
          <p:cNvSpPr/>
          <p:nvPr/>
        </p:nvSpPr>
        <p:spPr>
          <a:xfrm>
            <a:off x="0" y="-22680"/>
            <a:ext cx="8542080" cy="4373640"/>
          </a:xfrm>
          <a:prstGeom prst="rect">
            <a:avLst/>
          </a:prstGeom>
          <a:gradFill rotWithShape="0">
            <a:gsLst>
              <a:gs pos="0">
                <a:srgbClr val="203864">
                  <a:alpha val="0"/>
                </a:srgbClr>
              </a:gs>
              <a:gs pos="100000">
                <a:srgbClr val="000000">
                  <a:alpha val="25098"/>
                </a:srgbClr>
              </a:gs>
            </a:gsLst>
            <a:lin ang="18600000"/>
          </a:gradFill>
          <a:ln>
            <a:noFill/>
          </a:ln>
        </p:spPr>
        <p:style>
          <a:lnRef idx="2">
            <a:schemeClr val="accent1">
              <a:shade val="50000"/>
            </a:schemeClr>
          </a:lnRef>
          <a:fillRef idx="1">
            <a:schemeClr val="accent1"/>
          </a:fillRef>
          <a:effectRef idx="0">
            <a:schemeClr val="accent1"/>
          </a:effectRef>
          <a:fontRef idx="minor"/>
        </p:style>
      </p:sp>
      <p:sp>
        <p:nvSpPr>
          <p:cNvPr id="87" name="CustomShape 6"/>
          <p:cNvSpPr/>
          <p:nvPr/>
        </p:nvSpPr>
        <p:spPr>
          <a:xfrm rot="12508800">
            <a:off x="5945040" y="-1031400"/>
            <a:ext cx="4989960" cy="4438800"/>
          </a:xfrm>
          <a:custGeom>
            <a:avLst/>
            <a:gdLst/>
            <a:ah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rotWithShape="0">
            <a:gsLst>
              <a:gs pos="13000">
                <a:srgbClr val="8faadc">
                  <a:alpha val="2352"/>
                </a:srgbClr>
              </a:gs>
              <a:gs pos="100000">
                <a:srgbClr val="4472c4">
                  <a:alpha val="22352"/>
                </a:srgbClr>
              </a:gs>
            </a:gsLst>
            <a:lin ang="6690000"/>
          </a:gradFill>
          <a:ln>
            <a:noFill/>
          </a:ln>
        </p:spPr>
        <p:style>
          <a:lnRef idx="2">
            <a:schemeClr val="accent1">
              <a:shade val="50000"/>
            </a:schemeClr>
          </a:lnRef>
          <a:fillRef idx="1">
            <a:schemeClr val="accent1"/>
          </a:fillRef>
          <a:effectRef idx="0">
            <a:schemeClr val="accent1"/>
          </a:effectRef>
          <a:fontRef idx="minor"/>
        </p:style>
      </p:sp>
      <p:sp>
        <p:nvSpPr>
          <p:cNvPr id="88" name="TextShape 7"/>
          <p:cNvSpPr txBox="1"/>
          <p:nvPr/>
        </p:nvSpPr>
        <p:spPr>
          <a:xfrm>
            <a:off x="1314720" y="735120"/>
            <a:ext cx="10053360" cy="2928240"/>
          </a:xfrm>
          <a:prstGeom prst="rect">
            <a:avLst/>
          </a:prstGeom>
          <a:noFill/>
          <a:ln>
            <a:noFill/>
          </a:ln>
        </p:spPr>
        <p:txBody>
          <a:bodyPr anchor="b">
            <a:normAutofit/>
          </a:bodyPr>
          <a:p>
            <a:pPr>
              <a:lnSpc>
                <a:spcPct val="90000"/>
              </a:lnSpc>
            </a:pPr>
            <a:r>
              <a:rPr b="0" lang="en-US" sz="4800" spc="-1" strike="noStrike">
                <a:solidFill>
                  <a:srgbClr val="ffffff"/>
                </a:solidFill>
                <a:latin typeface="Calibri Light"/>
              </a:rPr>
              <a:t>Uvod u baze podataka</a:t>
            </a:r>
            <a:br/>
            <a:br/>
            <a:r>
              <a:rPr b="0" lang="en-US" sz="3600" spc="-1" strike="noStrike">
                <a:solidFill>
                  <a:srgbClr val="ffffff"/>
                </a:solidFill>
                <a:latin typeface="Calibri Light"/>
              </a:rPr>
              <a:t>Autobusna stanica</a:t>
            </a:r>
            <a:endParaRPr b="0" lang="en-US" sz="3600" spc="-1" strike="noStrike">
              <a:solidFill>
                <a:srgbClr val="000000"/>
              </a:solidFill>
              <a:latin typeface="Calibri"/>
            </a:endParaRPr>
          </a:p>
        </p:txBody>
      </p:sp>
      <p:sp>
        <p:nvSpPr>
          <p:cNvPr id="89" name="TextShape 8"/>
          <p:cNvSpPr txBox="1"/>
          <p:nvPr/>
        </p:nvSpPr>
        <p:spPr>
          <a:xfrm>
            <a:off x="1192680" y="4387680"/>
            <a:ext cx="10005480" cy="2099160"/>
          </a:xfrm>
          <a:prstGeom prst="rect">
            <a:avLst/>
          </a:prstGeom>
          <a:noFill/>
          <a:ln>
            <a:noFill/>
          </a:ln>
        </p:spPr>
        <p:txBody>
          <a:bodyPr anchor="ctr">
            <a:normAutofit/>
          </a:bodyPr>
          <a:p>
            <a:pPr>
              <a:lnSpc>
                <a:spcPct val="90000"/>
              </a:lnSpc>
              <a:spcBef>
                <a:spcPts val="1001"/>
              </a:spcBef>
              <a:tabLst>
                <a:tab algn="l" pos="0"/>
              </a:tabLst>
            </a:pPr>
            <a:r>
              <a:rPr b="0" lang="en-US" sz="1600" spc="-1" strike="noStrike">
                <a:solidFill>
                  <a:srgbClr val="000000"/>
                </a:solidFill>
                <a:latin typeface="Calibri"/>
              </a:rPr>
              <a:t>Mentor: Doc. Dr. Damir Omerasic, dipl.ing.</a:t>
            </a:r>
            <a:endParaRPr b="0" lang="hr-BA" sz="1600" spc="-1" strike="noStrike">
              <a:latin typeface="Arial"/>
            </a:endParaRPr>
          </a:p>
          <a:p>
            <a:pPr>
              <a:lnSpc>
                <a:spcPct val="90000"/>
              </a:lnSpc>
              <a:spcBef>
                <a:spcPts val="1001"/>
              </a:spcBef>
              <a:tabLst>
                <a:tab algn="l" pos="0"/>
              </a:tabLst>
            </a:pPr>
            <a:r>
              <a:rPr b="0" lang="en-US" sz="1600" spc="-1" strike="noStrike">
                <a:solidFill>
                  <a:srgbClr val="000000"/>
                </a:solidFill>
                <a:latin typeface="Calibri"/>
              </a:rPr>
              <a:t>Imad Becirovic </a:t>
            </a:r>
            <a:endParaRPr b="0" lang="hr-BA" sz="1600" spc="-1" strike="noStrike">
              <a:latin typeface="Arial"/>
            </a:endParaRPr>
          </a:p>
          <a:p>
            <a:pPr>
              <a:lnSpc>
                <a:spcPct val="90000"/>
              </a:lnSpc>
              <a:spcBef>
                <a:spcPts val="1001"/>
              </a:spcBef>
              <a:tabLst>
                <a:tab algn="l" pos="0"/>
              </a:tabLst>
            </a:pPr>
            <a:r>
              <a:rPr b="0" lang="en-US" sz="1600" spc="-1" strike="noStrike">
                <a:solidFill>
                  <a:srgbClr val="000000"/>
                </a:solidFill>
                <a:latin typeface="Calibri"/>
              </a:rPr>
              <a:t>Harun Camalovic</a:t>
            </a:r>
            <a:endParaRPr b="0" lang="hr-BA" sz="1600" spc="-1" strike="noStrike">
              <a:latin typeface="Arial"/>
            </a:endParaRPr>
          </a:p>
          <a:p>
            <a:pPr>
              <a:lnSpc>
                <a:spcPct val="90000"/>
              </a:lnSpc>
              <a:spcBef>
                <a:spcPts val="1001"/>
              </a:spcBef>
              <a:tabLst>
                <a:tab algn="l" pos="0"/>
              </a:tabLst>
            </a:pPr>
            <a:r>
              <a:rPr b="0" lang="en-US" sz="1600" spc="-1" strike="noStrike">
                <a:solidFill>
                  <a:srgbClr val="000000"/>
                </a:solidFill>
                <a:latin typeface="Calibri"/>
              </a:rPr>
              <a:t>Benjamin </a:t>
            </a:r>
            <a:r>
              <a:rPr b="0" lang="en-US" sz="1600" spc="-1" strike="noStrike">
                <a:solidFill>
                  <a:srgbClr val="000000"/>
                </a:solidFill>
                <a:latin typeface="Calibri"/>
                <a:ea typeface="Calibri"/>
              </a:rPr>
              <a:t>Bakija</a:t>
            </a:r>
            <a:endParaRPr b="0" lang="hr-BA" sz="1600" spc="-1" strike="noStrike">
              <a:latin typeface="Arial"/>
            </a:endParaRPr>
          </a:p>
          <a:p>
            <a:pPr>
              <a:lnSpc>
                <a:spcPct val="90000"/>
              </a:lnSpc>
              <a:spcBef>
                <a:spcPts val="1001"/>
              </a:spcBef>
              <a:tabLst>
                <a:tab algn="l" pos="0"/>
              </a:tabLst>
            </a:pPr>
            <a:r>
              <a:rPr b="0" lang="en-US" sz="1600" spc="-1" strike="noStrike">
                <a:solidFill>
                  <a:srgbClr val="000000"/>
                </a:solidFill>
                <a:latin typeface="Calibri"/>
                <a:ea typeface="Calibri"/>
              </a:rPr>
              <a:t>Denis Destovic</a:t>
            </a:r>
            <a:endParaRPr b="0" lang="hr-BA" sz="1600" spc="-1" strike="noStrike">
              <a:latin typeface="Arial"/>
            </a:endParaRPr>
          </a:p>
        </p:txBody>
      </p:sp>
      <p:pic>
        <p:nvPicPr>
          <p:cNvPr id="90" name="Picture 5" descr="A picture containing bus, parked, sitting, truck&#10;&#10;Description automatically generated"/>
          <p:cNvPicPr/>
          <p:nvPr/>
        </p:nvPicPr>
        <p:blipFill>
          <a:blip r:embed="rId1"/>
          <a:stretch/>
        </p:blipFill>
        <p:spPr>
          <a:xfrm>
            <a:off x="7828200" y="3996000"/>
            <a:ext cx="4285440" cy="3075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40"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41"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42"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43" name="Picture 7" descr="A close up of a keyboard&#10;&#10;Description automatically generated"/>
          <p:cNvPicPr/>
          <p:nvPr/>
        </p:nvPicPr>
        <p:blipFill>
          <a:blip r:embed="rId1"/>
          <a:stretch/>
        </p:blipFill>
        <p:spPr>
          <a:xfrm>
            <a:off x="4590720" y="3729960"/>
            <a:ext cx="7554600" cy="737280"/>
          </a:xfrm>
          <a:prstGeom prst="rect">
            <a:avLst/>
          </a:prstGeom>
          <a:ln>
            <a:noFill/>
          </a:ln>
        </p:spPr>
      </p:pic>
      <p:pic>
        <p:nvPicPr>
          <p:cNvPr id="144" name="Picture 11" descr="Text, letter&#10;&#10;Description automatically generated"/>
          <p:cNvPicPr/>
          <p:nvPr/>
        </p:nvPicPr>
        <p:blipFill>
          <a:blip r:embed="rId2"/>
          <a:stretch/>
        </p:blipFill>
        <p:spPr>
          <a:xfrm>
            <a:off x="4835880" y="519480"/>
            <a:ext cx="5623560" cy="2399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46" name="Picture 30" descr=""/>
          <p:cNvPicPr/>
          <p:nvPr/>
        </p:nvPicPr>
        <p:blipFill>
          <a:blip r:embed="rId1"/>
          <a:stretch/>
        </p:blipFill>
        <p:spPr>
          <a:xfrm>
            <a:off x="0" y="0"/>
            <a:ext cx="12191760" cy="6857640"/>
          </a:xfrm>
          <a:prstGeom prst="rect">
            <a:avLst/>
          </a:prstGeom>
          <a:ln>
            <a:noFill/>
          </a:ln>
        </p:spPr>
      </p:pic>
      <p:sp>
        <p:nvSpPr>
          <p:cNvPr id="147"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2800" spc="-1" strike="noStrike">
                <a:solidFill>
                  <a:srgbClr val="ffffff"/>
                </a:solidFill>
                <a:latin typeface="Calibri Light"/>
              </a:rPr>
              <a:t>Autobusna stanica</a:t>
            </a:r>
            <a:br/>
            <a:br/>
            <a:r>
              <a:rPr b="0" lang="en-US" sz="2800" spc="-1" strike="noStrike">
                <a:solidFill>
                  <a:srgbClr val="ffffff"/>
                </a:solidFill>
                <a:latin typeface="Calibri Light"/>
              </a:rPr>
              <a:t>Tebele I unosi</a:t>
            </a:r>
            <a:endParaRPr b="0" lang="en-US" sz="2800" spc="-1" strike="noStrike">
              <a:solidFill>
                <a:srgbClr val="000000"/>
              </a:solidFill>
              <a:latin typeface="Calibri"/>
            </a:endParaRPr>
          </a:p>
        </p:txBody>
      </p:sp>
      <p:pic>
        <p:nvPicPr>
          <p:cNvPr id="148" name="Picture 5" descr=""/>
          <p:cNvPicPr/>
          <p:nvPr/>
        </p:nvPicPr>
        <p:blipFill>
          <a:blip r:embed="rId2"/>
          <a:stretch/>
        </p:blipFill>
        <p:spPr>
          <a:xfrm>
            <a:off x="804960" y="3577320"/>
            <a:ext cx="10581480" cy="1330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50"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51"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52"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53" name="Picture 11" descr="Table&#10;&#10;Description automatically generated"/>
          <p:cNvPicPr/>
          <p:nvPr/>
        </p:nvPicPr>
        <p:blipFill>
          <a:blip r:embed="rId1"/>
          <a:stretch/>
        </p:blipFill>
        <p:spPr>
          <a:xfrm>
            <a:off x="4631400" y="4118760"/>
            <a:ext cx="7324200" cy="1928160"/>
          </a:xfrm>
          <a:prstGeom prst="rect">
            <a:avLst/>
          </a:prstGeom>
          <a:ln>
            <a:noFill/>
          </a:ln>
        </p:spPr>
      </p:pic>
      <p:pic>
        <p:nvPicPr>
          <p:cNvPr id="154" name="Picture 15" descr="Text, letter&#10;&#10;Description automatically generated"/>
          <p:cNvPicPr/>
          <p:nvPr/>
        </p:nvPicPr>
        <p:blipFill>
          <a:blip r:embed="rId2"/>
          <a:stretch/>
        </p:blipFill>
        <p:spPr>
          <a:xfrm>
            <a:off x="4627800" y="256320"/>
            <a:ext cx="5486400" cy="3746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56" name="Picture 30" descr=""/>
          <p:cNvPicPr/>
          <p:nvPr/>
        </p:nvPicPr>
        <p:blipFill>
          <a:blip r:embed="rId1"/>
          <a:stretch/>
        </p:blipFill>
        <p:spPr>
          <a:xfrm>
            <a:off x="0" y="0"/>
            <a:ext cx="12191760" cy="6857640"/>
          </a:xfrm>
          <a:prstGeom prst="rect">
            <a:avLst/>
          </a:prstGeom>
          <a:ln>
            <a:noFill/>
          </a:ln>
        </p:spPr>
      </p:pic>
      <p:sp>
        <p:nvSpPr>
          <p:cNvPr id="157"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2800" spc="-1" strike="noStrike">
                <a:solidFill>
                  <a:srgbClr val="ffffff"/>
                </a:solidFill>
                <a:latin typeface="Calibri Light"/>
              </a:rPr>
              <a:t>Autobusna stanica</a:t>
            </a:r>
            <a:br/>
            <a:br/>
            <a:r>
              <a:rPr b="0" lang="en-US" sz="2800" spc="-1" strike="noStrike">
                <a:solidFill>
                  <a:srgbClr val="ffffff"/>
                </a:solidFill>
                <a:latin typeface="Calibri Light"/>
              </a:rPr>
              <a:t>Tebele I unosi</a:t>
            </a:r>
            <a:endParaRPr b="0" lang="en-US" sz="2800" spc="-1" strike="noStrike">
              <a:solidFill>
                <a:srgbClr val="000000"/>
              </a:solidFill>
              <a:latin typeface="Calibri"/>
            </a:endParaRPr>
          </a:p>
        </p:txBody>
      </p:sp>
      <p:pic>
        <p:nvPicPr>
          <p:cNvPr id="158" name="Picture 5" descr=""/>
          <p:cNvPicPr/>
          <p:nvPr/>
        </p:nvPicPr>
        <p:blipFill>
          <a:blip r:embed="rId2"/>
          <a:stretch/>
        </p:blipFill>
        <p:spPr>
          <a:xfrm>
            <a:off x="1460160" y="2834640"/>
            <a:ext cx="9671040" cy="865080"/>
          </a:xfrm>
          <a:prstGeom prst="rect">
            <a:avLst/>
          </a:prstGeom>
          <a:ln>
            <a:noFill/>
          </a:ln>
        </p:spPr>
      </p:pic>
      <p:pic>
        <p:nvPicPr>
          <p:cNvPr id="159" name="Picture 6" descr="Graphical user interface, text, application&#10;&#10;Description automatically generated"/>
          <p:cNvPicPr/>
          <p:nvPr/>
        </p:nvPicPr>
        <p:blipFill>
          <a:blip r:embed="rId3"/>
          <a:stretch/>
        </p:blipFill>
        <p:spPr>
          <a:xfrm>
            <a:off x="1481400" y="4297680"/>
            <a:ext cx="9619560" cy="1031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61"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62"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63"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64" name="Picture 7" descr="A close up of a keyboard&#10;&#10;Description automatically generated"/>
          <p:cNvPicPr/>
          <p:nvPr/>
        </p:nvPicPr>
        <p:blipFill>
          <a:blip r:embed="rId1"/>
          <a:stretch/>
        </p:blipFill>
        <p:spPr>
          <a:xfrm>
            <a:off x="4523400" y="3952800"/>
            <a:ext cx="7507440" cy="978480"/>
          </a:xfrm>
          <a:prstGeom prst="rect">
            <a:avLst/>
          </a:prstGeom>
          <a:ln>
            <a:noFill/>
          </a:ln>
        </p:spPr>
      </p:pic>
      <p:pic>
        <p:nvPicPr>
          <p:cNvPr id="165" name="Picture 11" descr="Text&#10;&#10;Description automatically generated"/>
          <p:cNvPicPr/>
          <p:nvPr/>
        </p:nvPicPr>
        <p:blipFill>
          <a:blip r:embed="rId2"/>
          <a:stretch/>
        </p:blipFill>
        <p:spPr>
          <a:xfrm>
            <a:off x="4835880" y="612000"/>
            <a:ext cx="5604840" cy="2883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7" name="Picture 30" descr=""/>
          <p:cNvPicPr/>
          <p:nvPr/>
        </p:nvPicPr>
        <p:blipFill>
          <a:blip r:embed="rId1"/>
          <a:stretch/>
        </p:blipFill>
        <p:spPr>
          <a:xfrm>
            <a:off x="0" y="0"/>
            <a:ext cx="12191760" cy="6857640"/>
          </a:xfrm>
          <a:prstGeom prst="rect">
            <a:avLst/>
          </a:prstGeom>
          <a:ln>
            <a:noFill/>
          </a:ln>
        </p:spPr>
      </p:pic>
      <p:sp>
        <p:nvSpPr>
          <p:cNvPr id="168"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2800" spc="-1" strike="noStrike">
                <a:solidFill>
                  <a:srgbClr val="ffffff"/>
                </a:solidFill>
                <a:latin typeface="Calibri Light"/>
              </a:rPr>
              <a:t>Autobusna stanica</a:t>
            </a:r>
            <a:br/>
            <a:br/>
            <a:r>
              <a:rPr b="0" lang="en-US" sz="2800" spc="-1" strike="noStrike">
                <a:solidFill>
                  <a:srgbClr val="ffffff"/>
                </a:solidFill>
                <a:latin typeface="Calibri Light"/>
              </a:rPr>
              <a:t>Tebele I unosi</a:t>
            </a:r>
            <a:endParaRPr b="0" lang="en-US" sz="2800" spc="-1" strike="noStrike">
              <a:solidFill>
                <a:srgbClr val="000000"/>
              </a:solidFill>
              <a:latin typeface="Calibri"/>
            </a:endParaRPr>
          </a:p>
        </p:txBody>
      </p:sp>
      <p:sp>
        <p:nvSpPr>
          <p:cNvPr id="169" name="TextShape 3"/>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170" name="Picture 9" descr="Table&#10;&#10;Description automatically generated"/>
          <p:cNvPicPr/>
          <p:nvPr/>
        </p:nvPicPr>
        <p:blipFill>
          <a:blip r:embed="rId2"/>
          <a:stretch/>
        </p:blipFill>
        <p:spPr>
          <a:xfrm>
            <a:off x="2377440" y="2658600"/>
            <a:ext cx="7443720" cy="34102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72"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73"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74"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75" name="Picture 13" descr="A close up of a keyboard&#10;&#10;Description automatically generated"/>
          <p:cNvPicPr/>
          <p:nvPr/>
        </p:nvPicPr>
        <p:blipFill>
          <a:blip r:embed="rId1"/>
          <a:stretch/>
        </p:blipFill>
        <p:spPr>
          <a:xfrm>
            <a:off x="4776120" y="4312800"/>
            <a:ext cx="6991200" cy="747720"/>
          </a:xfrm>
          <a:prstGeom prst="rect">
            <a:avLst/>
          </a:prstGeom>
          <a:ln>
            <a:noFill/>
          </a:ln>
        </p:spPr>
      </p:pic>
      <p:pic>
        <p:nvPicPr>
          <p:cNvPr id="176" name="Picture 16" descr="Text, letter&#10;&#10;Description automatically generated"/>
          <p:cNvPicPr/>
          <p:nvPr/>
        </p:nvPicPr>
        <p:blipFill>
          <a:blip r:embed="rId2"/>
          <a:stretch/>
        </p:blipFill>
        <p:spPr>
          <a:xfrm>
            <a:off x="4835880" y="749520"/>
            <a:ext cx="6050880" cy="31564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8" name="Picture 30" descr=""/>
          <p:cNvPicPr/>
          <p:nvPr/>
        </p:nvPicPr>
        <p:blipFill>
          <a:blip r:embed="rId1"/>
          <a:stretch/>
        </p:blipFill>
        <p:spPr>
          <a:xfrm>
            <a:off x="0" y="0"/>
            <a:ext cx="12191760" cy="6857640"/>
          </a:xfrm>
          <a:prstGeom prst="rect">
            <a:avLst/>
          </a:prstGeom>
          <a:ln>
            <a:noFill/>
          </a:ln>
        </p:spPr>
      </p:pic>
      <p:sp>
        <p:nvSpPr>
          <p:cNvPr id="17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2800" spc="-1" strike="noStrike">
                <a:solidFill>
                  <a:srgbClr val="ffffff"/>
                </a:solidFill>
                <a:latin typeface="Calibri Light"/>
              </a:rPr>
              <a:t>Autobusna stanica</a:t>
            </a:r>
            <a:br/>
            <a:br/>
            <a:r>
              <a:rPr b="0" lang="en-US" sz="2800" spc="-1" strike="noStrike">
                <a:solidFill>
                  <a:srgbClr val="ffffff"/>
                </a:solidFill>
                <a:latin typeface="Calibri Light"/>
              </a:rPr>
              <a:t>Tebele I unosi</a:t>
            </a:r>
            <a:endParaRPr b="0" lang="en-US" sz="2800" spc="-1" strike="noStrike">
              <a:solidFill>
                <a:srgbClr val="000000"/>
              </a:solidFill>
              <a:latin typeface="Calibri"/>
            </a:endParaRPr>
          </a:p>
        </p:txBody>
      </p:sp>
      <p:sp>
        <p:nvSpPr>
          <p:cNvPr id="180" name="TextShape 3"/>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181" name="Picture 14" descr="Table&#10;&#10;Description automatically generated"/>
          <p:cNvPicPr/>
          <p:nvPr/>
        </p:nvPicPr>
        <p:blipFill>
          <a:blip r:embed="rId2"/>
          <a:stretch/>
        </p:blipFill>
        <p:spPr>
          <a:xfrm>
            <a:off x="957600" y="2872080"/>
            <a:ext cx="9954000" cy="14842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3" name="Picture 9" descr=""/>
          <p:cNvPicPr/>
          <p:nvPr/>
        </p:nvPicPr>
        <p:blipFill>
          <a:blip r:embed="rId1"/>
          <a:stretch/>
        </p:blipFill>
        <p:spPr>
          <a:xfrm>
            <a:off x="0" y="0"/>
            <a:ext cx="12191760" cy="6857640"/>
          </a:xfrm>
          <a:prstGeom prst="rect">
            <a:avLst/>
          </a:prstGeom>
          <a:ln>
            <a:noFill/>
          </a:ln>
        </p:spPr>
      </p:pic>
      <p:sp>
        <p:nvSpPr>
          <p:cNvPr id="18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Upiti</a:t>
            </a:r>
            <a:endParaRPr b="0" lang="en-US" sz="4000" spc="-1" strike="noStrike">
              <a:solidFill>
                <a:srgbClr val="000000"/>
              </a:solidFill>
              <a:latin typeface="Calibri"/>
            </a:endParaRPr>
          </a:p>
        </p:txBody>
      </p:sp>
      <p:pic>
        <p:nvPicPr>
          <p:cNvPr id="185" name="Picture 4" descr="Text&#10;&#10;Description automatically generated"/>
          <p:cNvPicPr/>
          <p:nvPr/>
        </p:nvPicPr>
        <p:blipFill>
          <a:blip r:embed="rId2"/>
          <a:stretch/>
        </p:blipFill>
        <p:spPr>
          <a:xfrm>
            <a:off x="569520" y="3029760"/>
            <a:ext cx="4723920" cy="961560"/>
          </a:xfrm>
          <a:prstGeom prst="rect">
            <a:avLst/>
          </a:prstGeom>
          <a:ln>
            <a:noFill/>
          </a:ln>
        </p:spPr>
      </p:pic>
      <p:pic>
        <p:nvPicPr>
          <p:cNvPr id="186" name="Picture 5" descr=""/>
          <p:cNvPicPr/>
          <p:nvPr/>
        </p:nvPicPr>
        <p:blipFill>
          <a:blip r:embed="rId3"/>
          <a:stretch/>
        </p:blipFill>
        <p:spPr>
          <a:xfrm>
            <a:off x="570960" y="4865040"/>
            <a:ext cx="3215880" cy="9892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8" name="Picture 9" descr=""/>
          <p:cNvPicPr/>
          <p:nvPr/>
        </p:nvPicPr>
        <p:blipFill>
          <a:blip r:embed="rId1"/>
          <a:stretch/>
        </p:blipFill>
        <p:spPr>
          <a:xfrm>
            <a:off x="0" y="0"/>
            <a:ext cx="12191760" cy="6857640"/>
          </a:xfrm>
          <a:prstGeom prst="rect">
            <a:avLst/>
          </a:prstGeom>
          <a:ln>
            <a:noFill/>
          </a:ln>
        </p:spPr>
      </p:pic>
      <p:sp>
        <p:nvSpPr>
          <p:cNvPr id="18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190" name="Picture 4" descr="Text&#10;&#10;Description automatically generated"/>
          <p:cNvPicPr/>
          <p:nvPr/>
        </p:nvPicPr>
        <p:blipFill>
          <a:blip r:embed="rId2"/>
          <a:stretch/>
        </p:blipFill>
        <p:spPr>
          <a:xfrm>
            <a:off x="799200" y="3252960"/>
            <a:ext cx="2471400" cy="1230840"/>
          </a:xfrm>
          <a:prstGeom prst="rect">
            <a:avLst/>
          </a:prstGeom>
          <a:ln>
            <a:noFill/>
          </a:ln>
        </p:spPr>
      </p:pic>
      <p:pic>
        <p:nvPicPr>
          <p:cNvPr id="191" name="Picture 5" descr="Graphical user interface, application&#10;&#10;Description automatically generated"/>
          <p:cNvPicPr/>
          <p:nvPr/>
        </p:nvPicPr>
        <p:blipFill>
          <a:blip r:embed="rId3"/>
          <a:stretch/>
        </p:blipFill>
        <p:spPr>
          <a:xfrm>
            <a:off x="800280" y="4956120"/>
            <a:ext cx="5610600" cy="1313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409680" y="1022400"/>
            <a:ext cx="709200" cy="2095200"/>
          </a:xfrm>
          <a:custGeom>
            <a:avLst/>
            <a:gdLst/>
            <a:ah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style>
          <a:lnRef idx="0"/>
          <a:fillRef idx="0"/>
          <a:effectRef idx="0"/>
          <a:fontRef idx="minor"/>
        </p:style>
      </p:sp>
      <p:sp>
        <p:nvSpPr>
          <p:cNvPr id="93" name="CustomShape 3"/>
          <p:cNvSpPr/>
          <p:nvPr/>
        </p:nvSpPr>
        <p:spPr>
          <a:xfrm>
            <a:off x="409680" y="837720"/>
            <a:ext cx="402840" cy="1704960"/>
          </a:xfrm>
          <a:custGeom>
            <a:avLst/>
            <a:gdLst/>
            <a:ah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style>
          <a:lnRef idx="0"/>
          <a:fillRef idx="0"/>
          <a:effectRef idx="0"/>
          <a:fontRef idx="minor"/>
        </p:style>
      </p:sp>
      <p:sp>
        <p:nvSpPr>
          <p:cNvPr id="94" name="CustomShape 4"/>
          <p:cNvSpPr/>
          <p:nvPr/>
        </p:nvSpPr>
        <p:spPr>
          <a:xfrm>
            <a:off x="644760" y="640800"/>
            <a:ext cx="167760" cy="1712880"/>
          </a:xfrm>
          <a:custGeom>
            <a:avLst/>
            <a:gdLst/>
            <a:ah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style>
          <a:lnRef idx="0"/>
          <a:fillRef idx="0"/>
          <a:effectRef idx="0"/>
          <a:fontRef idx="minor"/>
        </p:style>
      </p:sp>
      <p:sp>
        <p:nvSpPr>
          <p:cNvPr id="95" name="CustomShape 5"/>
          <p:cNvSpPr/>
          <p:nvPr/>
        </p:nvSpPr>
        <p:spPr>
          <a:xfrm>
            <a:off x="11223360" y="635760"/>
            <a:ext cx="328320" cy="1742040"/>
          </a:xfrm>
          <a:custGeom>
            <a:avLst/>
            <a:gdLst/>
            <a:ah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style>
          <a:lnRef idx="0"/>
          <a:fillRef idx="0"/>
          <a:effectRef idx="0"/>
          <a:fontRef idx="minor"/>
        </p:style>
      </p:sp>
      <p:sp>
        <p:nvSpPr>
          <p:cNvPr id="96" name="CustomShape 6"/>
          <p:cNvSpPr/>
          <p:nvPr/>
        </p:nvSpPr>
        <p:spPr>
          <a:xfrm>
            <a:off x="644040" y="635760"/>
            <a:ext cx="10907640" cy="1541160"/>
          </a:xfrm>
          <a:prstGeom prst="rect">
            <a:avLst/>
          </a:prstGeom>
          <a:solidFill>
            <a:schemeClr val="accent1"/>
          </a:solidFill>
          <a:ln>
            <a:noFill/>
          </a:ln>
        </p:spPr>
        <p:style>
          <a:lnRef idx="0"/>
          <a:fillRef idx="0"/>
          <a:effectRef idx="0"/>
          <a:fontRef idx="minor"/>
        </p:style>
      </p:sp>
      <p:sp>
        <p:nvSpPr>
          <p:cNvPr id="97" name="TextShape 7"/>
          <p:cNvSpPr txBox="1"/>
          <p:nvPr/>
        </p:nvSpPr>
        <p:spPr>
          <a:xfrm>
            <a:off x="958680" y="800280"/>
            <a:ext cx="10264320" cy="1211760"/>
          </a:xfrm>
          <a:prstGeom prst="rect">
            <a:avLst/>
          </a:prstGeom>
          <a:noFill/>
          <a:ln>
            <a:noFill/>
          </a:ln>
        </p:spPr>
        <p:txBody>
          <a:bodyPr anchor="ctr">
            <a:normAutofit/>
          </a:bodyPr>
          <a:p>
            <a:pPr>
              <a:lnSpc>
                <a:spcPct val="90000"/>
              </a:lnSpc>
            </a:pPr>
            <a:r>
              <a:rPr b="0" lang="en-US" sz="4000" spc="-1" strike="noStrike">
                <a:solidFill>
                  <a:srgbClr val="ffffff"/>
                </a:solidFill>
                <a:latin typeface="Calibri Light"/>
              </a:rPr>
              <a:t>Autobusna stanica </a:t>
            </a:r>
            <a:br/>
            <a:r>
              <a:rPr b="0" lang="en-US" sz="4000" spc="-1" strike="noStrike">
                <a:solidFill>
                  <a:srgbClr val="ffffff"/>
                </a:solidFill>
                <a:latin typeface="Calibri Light"/>
              </a:rPr>
              <a:t>Uvod</a:t>
            </a:r>
            <a:endParaRPr b="0" lang="en-US" sz="4000" spc="-1" strike="noStrike">
              <a:solidFill>
                <a:srgbClr val="000000"/>
              </a:solidFill>
              <a:latin typeface="Calibri"/>
            </a:endParaRPr>
          </a:p>
        </p:txBody>
      </p:sp>
      <p:sp>
        <p:nvSpPr>
          <p:cNvPr id="98" name="TextShape 8"/>
          <p:cNvSpPr txBox="1"/>
          <p:nvPr/>
        </p:nvSpPr>
        <p:spPr>
          <a:xfrm>
            <a:off x="1367640" y="2490480"/>
            <a:ext cx="9708480" cy="3566880"/>
          </a:xfrm>
          <a:prstGeom prst="rect">
            <a:avLst/>
          </a:prstGeom>
          <a:noFill/>
          <a:ln>
            <a:noFill/>
          </a:ln>
        </p:spPr>
        <p:txBody>
          <a:bodyPr anchor="ctr">
            <a:normAutofit/>
          </a:bodyPr>
          <a:p>
            <a:pPr>
              <a:lnSpc>
                <a:spcPct val="90000"/>
              </a:lnSpc>
              <a:spcBef>
                <a:spcPts val="1001"/>
              </a:spcBef>
              <a:tabLst>
                <a:tab algn="l" pos="0"/>
              </a:tabLst>
            </a:pPr>
            <a:r>
              <a:rPr b="0" lang="en-US" sz="2400" spc="-1" strike="noStrike">
                <a:solidFill>
                  <a:srgbClr val="000000"/>
                </a:solidFill>
                <a:latin typeface="Calibri"/>
              </a:rPr>
              <a:t>Cilj ovog rada je kreiranje baze podataka za Autobusne stanice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ea typeface="Calibri"/>
              </a:rPr>
              <a:t>Ovakav tip baza je uvijek podlozan promjenama i ekspanziji.</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ea typeface="Calibri"/>
              </a:rPr>
              <a:t>U daljem tekstu je prikazan osnovni proces kreiranja.</a:t>
            </a:r>
            <a:endParaRPr b="0" lang="en-US" sz="2400" spc="-1" strike="noStrike">
              <a:solidFill>
                <a:srgbClr val="000000"/>
              </a:solidFill>
              <a:latin typeface="Calibri"/>
            </a:endParaRPr>
          </a:p>
          <a:p>
            <a:pPr marL="228600" indent="-228240">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93" name="Picture 9" descr=""/>
          <p:cNvPicPr/>
          <p:nvPr/>
        </p:nvPicPr>
        <p:blipFill>
          <a:blip r:embed="rId1"/>
          <a:stretch/>
        </p:blipFill>
        <p:spPr>
          <a:xfrm>
            <a:off x="0" y="0"/>
            <a:ext cx="12191760" cy="6857640"/>
          </a:xfrm>
          <a:prstGeom prst="rect">
            <a:avLst/>
          </a:prstGeom>
          <a:ln>
            <a:noFill/>
          </a:ln>
        </p:spPr>
      </p:pic>
      <p:sp>
        <p:nvSpPr>
          <p:cNvPr id="19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195" name="Picture 4" descr="Text&#10;&#10;Description automatically generated"/>
          <p:cNvPicPr/>
          <p:nvPr/>
        </p:nvPicPr>
        <p:blipFill>
          <a:blip r:embed="rId2"/>
          <a:stretch/>
        </p:blipFill>
        <p:spPr>
          <a:xfrm>
            <a:off x="776880" y="3096360"/>
            <a:ext cx="3296880" cy="1329840"/>
          </a:xfrm>
          <a:prstGeom prst="rect">
            <a:avLst/>
          </a:prstGeom>
          <a:ln>
            <a:noFill/>
          </a:ln>
        </p:spPr>
      </p:pic>
      <p:pic>
        <p:nvPicPr>
          <p:cNvPr id="196" name="Picture 5" descr="Graphical user interface, application&#10;&#10;Description automatically generated"/>
          <p:cNvPicPr/>
          <p:nvPr/>
        </p:nvPicPr>
        <p:blipFill>
          <a:blip r:embed="rId3"/>
          <a:stretch/>
        </p:blipFill>
        <p:spPr>
          <a:xfrm>
            <a:off x="775080" y="4824360"/>
            <a:ext cx="5586480" cy="1093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98" name="Picture 9" descr=""/>
          <p:cNvPicPr/>
          <p:nvPr/>
        </p:nvPicPr>
        <p:blipFill>
          <a:blip r:embed="rId1"/>
          <a:stretch/>
        </p:blipFill>
        <p:spPr>
          <a:xfrm>
            <a:off x="0" y="0"/>
            <a:ext cx="12191760" cy="6857640"/>
          </a:xfrm>
          <a:prstGeom prst="rect">
            <a:avLst/>
          </a:prstGeom>
          <a:ln>
            <a:noFill/>
          </a:ln>
        </p:spPr>
      </p:pic>
      <p:sp>
        <p:nvSpPr>
          <p:cNvPr id="19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200" name="Picture 4" descr="A picture containing text&#10;&#10;Description automatically generated"/>
          <p:cNvPicPr/>
          <p:nvPr/>
        </p:nvPicPr>
        <p:blipFill>
          <a:blip r:embed="rId2"/>
          <a:stretch/>
        </p:blipFill>
        <p:spPr>
          <a:xfrm>
            <a:off x="778320" y="2966400"/>
            <a:ext cx="7549560" cy="1190160"/>
          </a:xfrm>
          <a:prstGeom prst="rect">
            <a:avLst/>
          </a:prstGeom>
          <a:ln>
            <a:noFill/>
          </a:ln>
        </p:spPr>
      </p:pic>
      <p:pic>
        <p:nvPicPr>
          <p:cNvPr id="201" name="Picture 5" descr="Graphical user interface, text, application&#10;&#10;Description automatically generated"/>
          <p:cNvPicPr/>
          <p:nvPr/>
        </p:nvPicPr>
        <p:blipFill>
          <a:blip r:embed="rId3"/>
          <a:stretch/>
        </p:blipFill>
        <p:spPr>
          <a:xfrm>
            <a:off x="780840" y="4495320"/>
            <a:ext cx="4152960" cy="15937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03" name="Picture 9" descr=""/>
          <p:cNvPicPr/>
          <p:nvPr/>
        </p:nvPicPr>
        <p:blipFill>
          <a:blip r:embed="rId1"/>
          <a:stretch/>
        </p:blipFill>
        <p:spPr>
          <a:xfrm>
            <a:off x="0" y="0"/>
            <a:ext cx="12191760" cy="6857640"/>
          </a:xfrm>
          <a:prstGeom prst="rect">
            <a:avLst/>
          </a:prstGeom>
          <a:ln>
            <a:noFill/>
          </a:ln>
        </p:spPr>
      </p:pic>
      <p:sp>
        <p:nvSpPr>
          <p:cNvPr id="20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205" name="Picture 4" descr="Text&#10;&#10;Description automatically generated"/>
          <p:cNvPicPr/>
          <p:nvPr/>
        </p:nvPicPr>
        <p:blipFill>
          <a:blip r:embed="rId2"/>
          <a:stretch/>
        </p:blipFill>
        <p:spPr>
          <a:xfrm>
            <a:off x="707400" y="2979720"/>
            <a:ext cx="3630600" cy="1786680"/>
          </a:xfrm>
          <a:prstGeom prst="rect">
            <a:avLst/>
          </a:prstGeom>
          <a:ln>
            <a:noFill/>
          </a:ln>
        </p:spPr>
      </p:pic>
      <p:pic>
        <p:nvPicPr>
          <p:cNvPr id="206" name="Picture 4" descr="Table&#10;&#10;Description automatically generated"/>
          <p:cNvPicPr/>
          <p:nvPr/>
        </p:nvPicPr>
        <p:blipFill>
          <a:blip r:embed="rId3"/>
          <a:stretch/>
        </p:blipFill>
        <p:spPr>
          <a:xfrm>
            <a:off x="765720" y="5180400"/>
            <a:ext cx="6608520" cy="9205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08" name="Picture 9" descr=""/>
          <p:cNvPicPr/>
          <p:nvPr/>
        </p:nvPicPr>
        <p:blipFill>
          <a:blip r:embed="rId1"/>
          <a:stretch/>
        </p:blipFill>
        <p:spPr>
          <a:xfrm>
            <a:off x="0" y="0"/>
            <a:ext cx="12191760" cy="6857640"/>
          </a:xfrm>
          <a:prstGeom prst="rect">
            <a:avLst/>
          </a:prstGeom>
          <a:ln>
            <a:noFill/>
          </a:ln>
        </p:spPr>
      </p:pic>
      <p:sp>
        <p:nvSpPr>
          <p:cNvPr id="20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210" name="Picture 4" descr="Text&#10;&#10;Description automatically generated"/>
          <p:cNvPicPr/>
          <p:nvPr/>
        </p:nvPicPr>
        <p:blipFill>
          <a:blip r:embed="rId2"/>
          <a:stretch/>
        </p:blipFill>
        <p:spPr>
          <a:xfrm>
            <a:off x="786960" y="2962440"/>
            <a:ext cx="3666600" cy="1430640"/>
          </a:xfrm>
          <a:prstGeom prst="rect">
            <a:avLst/>
          </a:prstGeom>
          <a:ln>
            <a:noFill/>
          </a:ln>
        </p:spPr>
      </p:pic>
      <p:pic>
        <p:nvPicPr>
          <p:cNvPr id="211" name="Picture 4" descr="Table&#10;&#10;Description automatically generated"/>
          <p:cNvPicPr/>
          <p:nvPr/>
        </p:nvPicPr>
        <p:blipFill>
          <a:blip r:embed="rId3"/>
          <a:stretch/>
        </p:blipFill>
        <p:spPr>
          <a:xfrm>
            <a:off x="5802480" y="2702520"/>
            <a:ext cx="4592160" cy="38595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3" name="Picture 9" descr=""/>
          <p:cNvPicPr/>
          <p:nvPr/>
        </p:nvPicPr>
        <p:blipFill>
          <a:blip r:embed="rId1"/>
          <a:stretch/>
        </p:blipFill>
        <p:spPr>
          <a:xfrm>
            <a:off x="0" y="0"/>
            <a:ext cx="12191760" cy="6857640"/>
          </a:xfrm>
          <a:prstGeom prst="rect">
            <a:avLst/>
          </a:prstGeom>
          <a:ln>
            <a:noFill/>
          </a:ln>
        </p:spPr>
      </p:pic>
      <p:sp>
        <p:nvSpPr>
          <p:cNvPr id="21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ea typeface="Calibri Light"/>
              </a:rPr>
              <a:t>Autobusna stanica</a:t>
            </a:r>
            <a:br/>
            <a:r>
              <a:rPr b="0" lang="en-US" sz="4000" spc="-1" strike="noStrike">
                <a:solidFill>
                  <a:srgbClr val="ffffff"/>
                </a:solidFill>
                <a:latin typeface="Calibri Light"/>
                <a:ea typeface="Calibri Light"/>
              </a:rPr>
              <a:t>Upiti</a:t>
            </a:r>
            <a:endParaRPr b="0" lang="en-US" sz="4000" spc="-1" strike="noStrike">
              <a:solidFill>
                <a:srgbClr val="000000"/>
              </a:solidFill>
              <a:latin typeface="Calibri"/>
            </a:endParaRPr>
          </a:p>
        </p:txBody>
      </p:sp>
      <p:pic>
        <p:nvPicPr>
          <p:cNvPr id="215" name="Picture 4" descr="Text&#10;&#10;Description automatically generated"/>
          <p:cNvPicPr/>
          <p:nvPr/>
        </p:nvPicPr>
        <p:blipFill>
          <a:blip r:embed="rId2"/>
          <a:stretch/>
        </p:blipFill>
        <p:spPr>
          <a:xfrm>
            <a:off x="707400" y="3018960"/>
            <a:ext cx="4067280" cy="1317600"/>
          </a:xfrm>
          <a:prstGeom prst="rect">
            <a:avLst/>
          </a:prstGeom>
          <a:ln>
            <a:noFill/>
          </a:ln>
        </p:spPr>
      </p:pic>
      <p:pic>
        <p:nvPicPr>
          <p:cNvPr id="216" name="Picture 4" descr="Graphical user interface, application&#10;&#10;Description automatically generated"/>
          <p:cNvPicPr/>
          <p:nvPr/>
        </p:nvPicPr>
        <p:blipFill>
          <a:blip r:embed="rId3"/>
          <a:stretch/>
        </p:blipFill>
        <p:spPr>
          <a:xfrm>
            <a:off x="785160" y="4673880"/>
            <a:ext cx="5958000" cy="1528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18" name="Picture 9" descr=""/>
          <p:cNvPicPr/>
          <p:nvPr/>
        </p:nvPicPr>
        <p:blipFill>
          <a:blip r:embed="rId1"/>
          <a:stretch/>
        </p:blipFill>
        <p:spPr>
          <a:xfrm>
            <a:off x="0" y="0"/>
            <a:ext cx="12191760" cy="6857640"/>
          </a:xfrm>
          <a:prstGeom prst="rect">
            <a:avLst/>
          </a:prstGeom>
          <a:ln>
            <a:noFill/>
          </a:ln>
        </p:spPr>
      </p:pic>
      <p:sp>
        <p:nvSpPr>
          <p:cNvPr id="21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Pogledi</a:t>
            </a:r>
            <a:endParaRPr b="0" lang="en-US" sz="4000" spc="-1" strike="noStrike">
              <a:solidFill>
                <a:srgbClr val="000000"/>
              </a:solidFill>
              <a:latin typeface="Calibri"/>
            </a:endParaRPr>
          </a:p>
        </p:txBody>
      </p:sp>
      <p:pic>
        <p:nvPicPr>
          <p:cNvPr id="220" name="Picture 4" descr="A picture containing text&#10;&#10;Description automatically generated"/>
          <p:cNvPicPr/>
          <p:nvPr/>
        </p:nvPicPr>
        <p:blipFill>
          <a:blip r:embed="rId2"/>
          <a:stretch/>
        </p:blipFill>
        <p:spPr>
          <a:xfrm>
            <a:off x="987120" y="2935800"/>
            <a:ext cx="3740400" cy="1691640"/>
          </a:xfrm>
          <a:prstGeom prst="rect">
            <a:avLst/>
          </a:prstGeom>
          <a:ln>
            <a:noFill/>
          </a:ln>
        </p:spPr>
      </p:pic>
      <p:pic>
        <p:nvPicPr>
          <p:cNvPr id="221" name="Picture 4" descr="Text&#10;&#10;Description automatically generated"/>
          <p:cNvPicPr/>
          <p:nvPr/>
        </p:nvPicPr>
        <p:blipFill>
          <a:blip r:embed="rId3"/>
          <a:stretch/>
        </p:blipFill>
        <p:spPr>
          <a:xfrm>
            <a:off x="6498360" y="3575880"/>
            <a:ext cx="3553560" cy="12945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23" name="Picture 9" descr=""/>
          <p:cNvPicPr/>
          <p:nvPr/>
        </p:nvPicPr>
        <p:blipFill>
          <a:blip r:embed="rId1"/>
          <a:stretch/>
        </p:blipFill>
        <p:spPr>
          <a:xfrm>
            <a:off x="0" y="0"/>
            <a:ext cx="12191760" cy="6857640"/>
          </a:xfrm>
          <a:prstGeom prst="rect">
            <a:avLst/>
          </a:prstGeom>
          <a:ln>
            <a:noFill/>
          </a:ln>
        </p:spPr>
      </p:pic>
      <p:sp>
        <p:nvSpPr>
          <p:cNvPr id="22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Pogledi</a:t>
            </a:r>
            <a:endParaRPr b="0" lang="en-US" sz="4000" spc="-1" strike="noStrike">
              <a:solidFill>
                <a:srgbClr val="000000"/>
              </a:solidFill>
              <a:latin typeface="Calibri"/>
            </a:endParaRPr>
          </a:p>
        </p:txBody>
      </p:sp>
      <p:pic>
        <p:nvPicPr>
          <p:cNvPr id="225" name="Picture 4" descr="Text&#10;&#10;Description automatically generated"/>
          <p:cNvPicPr/>
          <p:nvPr/>
        </p:nvPicPr>
        <p:blipFill>
          <a:blip r:embed="rId2"/>
          <a:stretch/>
        </p:blipFill>
        <p:spPr>
          <a:xfrm>
            <a:off x="1040760" y="2862000"/>
            <a:ext cx="3953520" cy="2160000"/>
          </a:xfrm>
          <a:prstGeom prst="rect">
            <a:avLst/>
          </a:prstGeom>
          <a:ln>
            <a:noFill/>
          </a:ln>
        </p:spPr>
      </p:pic>
      <p:pic>
        <p:nvPicPr>
          <p:cNvPr id="226" name="Picture 4" descr="A picture containing table&#10;&#10;Description automatically generated"/>
          <p:cNvPicPr/>
          <p:nvPr/>
        </p:nvPicPr>
        <p:blipFill>
          <a:blip r:embed="rId3"/>
          <a:stretch/>
        </p:blipFill>
        <p:spPr>
          <a:xfrm>
            <a:off x="5393520" y="3448440"/>
            <a:ext cx="6274080" cy="15681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28" name="Picture 9" descr=""/>
          <p:cNvPicPr/>
          <p:nvPr/>
        </p:nvPicPr>
        <p:blipFill>
          <a:blip r:embed="rId1"/>
          <a:stretch/>
        </p:blipFill>
        <p:spPr>
          <a:xfrm>
            <a:off x="0" y="0"/>
            <a:ext cx="12191760" cy="6857640"/>
          </a:xfrm>
          <a:prstGeom prst="rect">
            <a:avLst/>
          </a:prstGeom>
          <a:ln>
            <a:noFill/>
          </a:ln>
        </p:spPr>
      </p:pic>
      <p:sp>
        <p:nvSpPr>
          <p:cNvPr id="22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Pogledi</a:t>
            </a:r>
            <a:endParaRPr b="0" lang="en-US" sz="4000" spc="-1" strike="noStrike">
              <a:solidFill>
                <a:srgbClr val="000000"/>
              </a:solidFill>
              <a:latin typeface="Calibri"/>
            </a:endParaRPr>
          </a:p>
        </p:txBody>
      </p:sp>
      <p:pic>
        <p:nvPicPr>
          <p:cNvPr id="230" name="Picture 4" descr="Text&#10;&#10;Description automatically generated"/>
          <p:cNvPicPr/>
          <p:nvPr/>
        </p:nvPicPr>
        <p:blipFill>
          <a:blip r:embed="rId2"/>
          <a:stretch/>
        </p:blipFill>
        <p:spPr>
          <a:xfrm>
            <a:off x="912960" y="2966760"/>
            <a:ext cx="5750280" cy="1526400"/>
          </a:xfrm>
          <a:prstGeom prst="rect">
            <a:avLst/>
          </a:prstGeom>
          <a:ln>
            <a:noFill/>
          </a:ln>
        </p:spPr>
      </p:pic>
      <p:pic>
        <p:nvPicPr>
          <p:cNvPr id="231" name="Picture 4" descr="Table&#10;&#10;Description automatically generated"/>
          <p:cNvPicPr/>
          <p:nvPr/>
        </p:nvPicPr>
        <p:blipFill>
          <a:blip r:embed="rId3"/>
          <a:stretch/>
        </p:blipFill>
        <p:spPr>
          <a:xfrm>
            <a:off x="6099840" y="4151880"/>
            <a:ext cx="5279760" cy="25030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33" name="Picture 9" descr=""/>
          <p:cNvPicPr/>
          <p:nvPr/>
        </p:nvPicPr>
        <p:blipFill>
          <a:blip r:embed="rId1"/>
          <a:stretch/>
        </p:blipFill>
        <p:spPr>
          <a:xfrm>
            <a:off x="0" y="0"/>
            <a:ext cx="12191760" cy="6857640"/>
          </a:xfrm>
          <a:prstGeom prst="rect">
            <a:avLst/>
          </a:prstGeom>
          <a:ln>
            <a:noFill/>
          </a:ln>
        </p:spPr>
      </p:pic>
      <p:sp>
        <p:nvSpPr>
          <p:cNvPr id="23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Pogledi</a:t>
            </a:r>
            <a:endParaRPr b="0" lang="en-US" sz="4000" spc="-1" strike="noStrike">
              <a:solidFill>
                <a:srgbClr val="000000"/>
              </a:solidFill>
              <a:latin typeface="Calibri"/>
            </a:endParaRPr>
          </a:p>
        </p:txBody>
      </p:sp>
      <p:pic>
        <p:nvPicPr>
          <p:cNvPr id="235" name="Picture 4" descr="Text, letter&#10;&#10;Description automatically generated"/>
          <p:cNvPicPr/>
          <p:nvPr/>
        </p:nvPicPr>
        <p:blipFill>
          <a:blip r:embed="rId2"/>
          <a:stretch/>
        </p:blipFill>
        <p:spPr>
          <a:xfrm>
            <a:off x="1072440" y="2943360"/>
            <a:ext cx="6617880" cy="1928160"/>
          </a:xfrm>
          <a:prstGeom prst="rect">
            <a:avLst/>
          </a:prstGeom>
          <a:ln>
            <a:noFill/>
          </a:ln>
        </p:spPr>
      </p:pic>
      <p:pic>
        <p:nvPicPr>
          <p:cNvPr id="236" name="Picture 4" descr="Text&#10;&#10;Description automatically generated"/>
          <p:cNvPicPr/>
          <p:nvPr/>
        </p:nvPicPr>
        <p:blipFill>
          <a:blip r:embed="rId3"/>
          <a:stretch/>
        </p:blipFill>
        <p:spPr>
          <a:xfrm>
            <a:off x="4841640" y="5189760"/>
            <a:ext cx="5939640" cy="8409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38" name="Picture 9" descr=""/>
          <p:cNvPicPr/>
          <p:nvPr/>
        </p:nvPicPr>
        <p:blipFill>
          <a:blip r:embed="rId1"/>
          <a:stretch/>
        </p:blipFill>
        <p:spPr>
          <a:xfrm>
            <a:off x="0" y="0"/>
            <a:ext cx="12191760" cy="6857640"/>
          </a:xfrm>
          <a:prstGeom prst="rect">
            <a:avLst/>
          </a:prstGeom>
          <a:ln>
            <a:noFill/>
          </a:ln>
        </p:spPr>
      </p:pic>
      <p:sp>
        <p:nvSpPr>
          <p:cNvPr id="239"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Procedura</a:t>
            </a:r>
            <a:endParaRPr b="0" lang="en-US" sz="4000" spc="-1" strike="noStrike">
              <a:solidFill>
                <a:srgbClr val="000000"/>
              </a:solidFill>
              <a:latin typeface="Calibri"/>
            </a:endParaRPr>
          </a:p>
        </p:txBody>
      </p:sp>
      <p:pic>
        <p:nvPicPr>
          <p:cNvPr id="240" name="Picture 8" descr="A picture containing graphical user interface&#10;&#10;Description automatically generated"/>
          <p:cNvPicPr/>
          <p:nvPr/>
        </p:nvPicPr>
        <p:blipFill>
          <a:blip r:embed="rId2"/>
          <a:stretch/>
        </p:blipFill>
        <p:spPr>
          <a:xfrm>
            <a:off x="1098000" y="2749680"/>
            <a:ext cx="3063240" cy="2028960"/>
          </a:xfrm>
          <a:prstGeom prst="rect">
            <a:avLst/>
          </a:prstGeom>
          <a:ln>
            <a:noFill/>
          </a:ln>
        </p:spPr>
      </p:pic>
      <p:pic>
        <p:nvPicPr>
          <p:cNvPr id="241" name="Picture 10" descr="Graphical user interface, text, application&#10;&#10;Description automatically generated"/>
          <p:cNvPicPr/>
          <p:nvPr/>
        </p:nvPicPr>
        <p:blipFill>
          <a:blip r:embed="rId3"/>
          <a:stretch/>
        </p:blipFill>
        <p:spPr>
          <a:xfrm>
            <a:off x="5514120" y="3609720"/>
            <a:ext cx="4378320" cy="2834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a:off x="409680" y="1022400"/>
            <a:ext cx="709200" cy="2095200"/>
          </a:xfrm>
          <a:custGeom>
            <a:avLst/>
            <a:gdLst/>
            <a:ah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style>
          <a:lnRef idx="0"/>
          <a:fillRef idx="0"/>
          <a:effectRef idx="0"/>
          <a:fontRef idx="minor"/>
        </p:style>
      </p:sp>
      <p:sp>
        <p:nvSpPr>
          <p:cNvPr id="101" name="CustomShape 3"/>
          <p:cNvSpPr/>
          <p:nvPr/>
        </p:nvSpPr>
        <p:spPr>
          <a:xfrm>
            <a:off x="409680" y="837720"/>
            <a:ext cx="402840" cy="1704960"/>
          </a:xfrm>
          <a:custGeom>
            <a:avLst/>
            <a:gdLst/>
            <a:ah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style>
          <a:lnRef idx="0"/>
          <a:fillRef idx="0"/>
          <a:effectRef idx="0"/>
          <a:fontRef idx="minor"/>
        </p:style>
      </p:sp>
      <p:sp>
        <p:nvSpPr>
          <p:cNvPr id="102" name="CustomShape 4"/>
          <p:cNvSpPr/>
          <p:nvPr/>
        </p:nvSpPr>
        <p:spPr>
          <a:xfrm>
            <a:off x="644760" y="640800"/>
            <a:ext cx="167760" cy="1712880"/>
          </a:xfrm>
          <a:custGeom>
            <a:avLst/>
            <a:gdLst/>
            <a:ah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style>
          <a:lnRef idx="0"/>
          <a:fillRef idx="0"/>
          <a:effectRef idx="0"/>
          <a:fontRef idx="minor"/>
        </p:style>
      </p:sp>
      <p:sp>
        <p:nvSpPr>
          <p:cNvPr id="103" name="CustomShape 5"/>
          <p:cNvSpPr/>
          <p:nvPr/>
        </p:nvSpPr>
        <p:spPr>
          <a:xfrm>
            <a:off x="11223360" y="635760"/>
            <a:ext cx="328320" cy="1742040"/>
          </a:xfrm>
          <a:custGeom>
            <a:avLst/>
            <a:gdLst/>
            <a:ah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style>
          <a:lnRef idx="0"/>
          <a:fillRef idx="0"/>
          <a:effectRef idx="0"/>
          <a:fontRef idx="minor"/>
        </p:style>
      </p:sp>
      <p:sp>
        <p:nvSpPr>
          <p:cNvPr id="104" name="CustomShape 6"/>
          <p:cNvSpPr/>
          <p:nvPr/>
        </p:nvSpPr>
        <p:spPr>
          <a:xfrm>
            <a:off x="644040" y="635760"/>
            <a:ext cx="10907640" cy="1541160"/>
          </a:xfrm>
          <a:prstGeom prst="rect">
            <a:avLst/>
          </a:prstGeom>
          <a:solidFill>
            <a:schemeClr val="accent1"/>
          </a:solidFill>
          <a:ln>
            <a:noFill/>
          </a:ln>
        </p:spPr>
        <p:style>
          <a:lnRef idx="0"/>
          <a:fillRef idx="0"/>
          <a:effectRef idx="0"/>
          <a:fontRef idx="minor"/>
        </p:style>
      </p:sp>
      <p:sp>
        <p:nvSpPr>
          <p:cNvPr id="105" name="TextShape 7"/>
          <p:cNvSpPr txBox="1"/>
          <p:nvPr/>
        </p:nvSpPr>
        <p:spPr>
          <a:xfrm>
            <a:off x="958680" y="800280"/>
            <a:ext cx="10264320" cy="1211760"/>
          </a:xfrm>
          <a:prstGeom prst="rect">
            <a:avLst/>
          </a:prstGeom>
          <a:noFill/>
          <a:ln>
            <a:noFill/>
          </a:ln>
        </p:spPr>
        <p:txBody>
          <a:bodyPr anchor="ctr">
            <a:normAutofit/>
          </a:bodyPr>
          <a:p>
            <a:pPr>
              <a:lnSpc>
                <a:spcPct val="90000"/>
              </a:lnSpc>
            </a:pPr>
            <a:r>
              <a:rPr b="0" lang="en-US" sz="4000" spc="-1" strike="noStrike">
                <a:solidFill>
                  <a:srgbClr val="ffffff"/>
                </a:solidFill>
                <a:latin typeface="Calibri Light"/>
              </a:rPr>
              <a:t>Autobusna stanica</a:t>
            </a:r>
            <a:endParaRPr b="0" lang="en-US" sz="4000" spc="-1" strike="noStrike">
              <a:solidFill>
                <a:srgbClr val="000000"/>
              </a:solidFill>
              <a:latin typeface="Calibri"/>
            </a:endParaRPr>
          </a:p>
        </p:txBody>
      </p:sp>
      <p:sp>
        <p:nvSpPr>
          <p:cNvPr id="106" name="TextShape 8"/>
          <p:cNvSpPr txBox="1"/>
          <p:nvPr/>
        </p:nvSpPr>
        <p:spPr>
          <a:xfrm>
            <a:off x="1116360" y="2176920"/>
            <a:ext cx="10107000" cy="3707280"/>
          </a:xfrm>
          <a:prstGeom prst="rect">
            <a:avLst/>
          </a:prstGeom>
          <a:noFill/>
          <a:ln>
            <a:noFill/>
          </a:ln>
        </p:spPr>
        <p:txBody>
          <a:bodyPr anchor="ctr">
            <a:normAutofit/>
          </a:bodyPr>
          <a:p>
            <a:pPr marL="228600" indent="-228240" algn="just">
              <a:lnSpc>
                <a:spcPct val="90000"/>
              </a:lnSpc>
              <a:spcBef>
                <a:spcPts val="1001"/>
              </a:spcBef>
              <a:tabLst>
                <a:tab algn="l" pos="0"/>
              </a:tabLst>
            </a:pPr>
            <a:r>
              <a:rPr b="0" lang="en-US" sz="2000" spc="-1" strike="noStrike">
                <a:solidFill>
                  <a:srgbClr val="000000"/>
                </a:solidFill>
                <a:latin typeface="Calibri"/>
                <a:ea typeface="Calibri"/>
              </a:rPr>
              <a:t>Autobuska stanica je struktura u kojoj se gradski ili međugradski autobusi zaustavljaju kako bi pokupili i ostavili putnike.  Iako se termin autobuska stanica može koristiti i za autobusku stanicu, on se uglavnom odnosi na autobusku garažu. Autobuska stanica veća je od autobuske stanice, koja je obično jednostavno mjesto na cesti, gdje autobusi mogu stati. Može biti namijenjena kao terminalna stanica za brojne rute ili kao transfer stanica gdje se rute nastavljaju. </a:t>
            </a:r>
            <a:endParaRPr b="0" lang="en-US" sz="2000" spc="-1" strike="noStrike">
              <a:solidFill>
                <a:srgbClr val="000000"/>
              </a:solidFill>
              <a:latin typeface="Calibri"/>
            </a:endParaRPr>
          </a:p>
          <a:p>
            <a:pPr marL="228600" indent="-228240" algn="just">
              <a:lnSpc>
                <a:spcPct val="90000"/>
              </a:lnSpc>
              <a:spcBef>
                <a:spcPts val="1001"/>
              </a:spcBef>
              <a:tabLst>
                <a:tab algn="l" pos="0"/>
              </a:tabLst>
            </a:pPr>
            <a:r>
              <a:rPr b="0" lang="en-US" sz="2000" spc="-1" strike="noStrike">
                <a:solidFill>
                  <a:srgbClr val="000000"/>
                </a:solidFill>
                <a:latin typeface="Calibri"/>
                <a:ea typeface="Calibri"/>
              </a:rPr>
              <a:t>Platforme autobusnih stanica mogu se dodijeliti fiksnim autobusnim linijama ili promjenjivo u kombinaciji s dinamičkim informacijskim sustavom za putnike. Za potonju je potrebno manje platformi, ali putnicima ne pruža udobnost da unaprijed poznaju platformu i čekaju tamo. </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43" name="Picture 9" descr=""/>
          <p:cNvPicPr/>
          <p:nvPr/>
        </p:nvPicPr>
        <p:blipFill>
          <a:blip r:embed="rId1"/>
          <a:stretch/>
        </p:blipFill>
        <p:spPr>
          <a:xfrm>
            <a:off x="0" y="0"/>
            <a:ext cx="12191760" cy="6857640"/>
          </a:xfrm>
          <a:prstGeom prst="rect">
            <a:avLst/>
          </a:prstGeom>
          <a:ln>
            <a:noFill/>
          </a:ln>
        </p:spPr>
      </p:pic>
      <p:sp>
        <p:nvSpPr>
          <p:cNvPr id="244"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4000" spc="-1" strike="noStrike">
                <a:solidFill>
                  <a:srgbClr val="ffffff"/>
                </a:solidFill>
                <a:latin typeface="Calibri Light"/>
              </a:rPr>
              <a:t>Autobusna stanica</a:t>
            </a:r>
            <a:br/>
            <a:r>
              <a:rPr b="0" lang="en-US" sz="4000" spc="-1" strike="noStrike">
                <a:solidFill>
                  <a:srgbClr val="ffffff"/>
                </a:solidFill>
                <a:latin typeface="Calibri Light"/>
              </a:rPr>
              <a:t>Procedura</a:t>
            </a:r>
            <a:endParaRPr b="0" lang="en-US" sz="4000" spc="-1" strike="noStrike">
              <a:solidFill>
                <a:srgbClr val="000000"/>
              </a:solidFill>
              <a:latin typeface="Calibri"/>
            </a:endParaRPr>
          </a:p>
        </p:txBody>
      </p:sp>
      <p:pic>
        <p:nvPicPr>
          <p:cNvPr id="245" name="Picture 5" descr="Graphical user interface, text, application&#10;&#10;Description automatically generated"/>
          <p:cNvPicPr/>
          <p:nvPr/>
        </p:nvPicPr>
        <p:blipFill>
          <a:blip r:embed="rId2"/>
          <a:stretch/>
        </p:blipFill>
        <p:spPr>
          <a:xfrm>
            <a:off x="714240" y="2513160"/>
            <a:ext cx="2678760" cy="2650320"/>
          </a:xfrm>
          <a:prstGeom prst="rect">
            <a:avLst/>
          </a:prstGeom>
          <a:ln>
            <a:noFill/>
          </a:ln>
        </p:spPr>
      </p:pic>
      <p:pic>
        <p:nvPicPr>
          <p:cNvPr id="246" name="Picture 10" descr="A picture containing text&#10;&#10;Description automatically generated"/>
          <p:cNvPicPr/>
          <p:nvPr/>
        </p:nvPicPr>
        <p:blipFill>
          <a:blip r:embed="rId3"/>
          <a:stretch/>
        </p:blipFill>
        <p:spPr>
          <a:xfrm>
            <a:off x="799560" y="5655960"/>
            <a:ext cx="10028160" cy="6674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8" name="CustomShape 2"/>
          <p:cNvSpPr/>
          <p:nvPr/>
        </p:nvSpPr>
        <p:spPr>
          <a:xfrm>
            <a:off x="0" y="0"/>
            <a:ext cx="12191760" cy="6857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49" name="Picture 11" descr=""/>
          <p:cNvPicPr/>
          <p:nvPr/>
        </p:nvPicPr>
        <p:blipFill>
          <a:blip r:embed="rId1"/>
          <a:stretch/>
        </p:blipFill>
        <p:spPr>
          <a:xfrm>
            <a:off x="0" y="0"/>
            <a:ext cx="12191760" cy="6857640"/>
          </a:xfrm>
          <a:prstGeom prst="rect">
            <a:avLst/>
          </a:prstGeom>
          <a:ln>
            <a:noFill/>
          </a:ln>
        </p:spPr>
      </p:pic>
      <p:sp>
        <p:nvSpPr>
          <p:cNvPr id="250" name="TextShape 3"/>
          <p:cNvSpPr txBox="1"/>
          <p:nvPr/>
        </p:nvSpPr>
        <p:spPr>
          <a:xfrm>
            <a:off x="640080" y="2053800"/>
            <a:ext cx="36687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Zakljucak</a:t>
            </a:r>
            <a:endParaRPr b="0" lang="en-US" sz="4400" spc="-1" strike="noStrike">
              <a:solidFill>
                <a:srgbClr val="000000"/>
              </a:solidFill>
              <a:latin typeface="Calibri"/>
            </a:endParaRPr>
          </a:p>
        </p:txBody>
      </p:sp>
      <p:sp>
        <p:nvSpPr>
          <p:cNvPr id="251" name="TextShape 4"/>
          <p:cNvSpPr txBox="1"/>
          <p:nvPr/>
        </p:nvSpPr>
        <p:spPr>
          <a:xfrm>
            <a:off x="6090480" y="801720"/>
            <a:ext cx="5305680" cy="523044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Autobusna stanica uvijek ima kapacitet za razvoj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Uvijek se moze napraviti kompleksija baza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na osnovu ove baze se uvijek moze nadograditi</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0" y="0"/>
            <a:ext cx="60818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53" name="CustomShape 2"/>
          <p:cNvSpPr/>
          <p:nvPr/>
        </p:nvSpPr>
        <p:spPr>
          <a:xfrm>
            <a:off x="0" y="0"/>
            <a:ext cx="12191760" cy="6857640"/>
          </a:xfrm>
          <a:prstGeom prst="rect">
            <a:avLst/>
          </a:prstGeom>
          <a:gradFill rotWithShape="0">
            <a:gsLst>
              <a:gs pos="0">
                <a:srgbClr val="ffc000"/>
              </a:gs>
              <a:gs pos="100000">
                <a:srgbClr val="ed7d31"/>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254" name="Picture 11" descr=""/>
          <p:cNvPicPr/>
          <p:nvPr/>
        </p:nvPicPr>
        <p:blipFill>
          <a:blip r:embed="rId1"/>
          <a:stretch/>
        </p:blipFill>
        <p:spPr>
          <a:xfrm>
            <a:off x="0" y="0"/>
            <a:ext cx="12191760" cy="6857640"/>
          </a:xfrm>
          <a:prstGeom prst="rect">
            <a:avLst/>
          </a:prstGeom>
          <a:ln>
            <a:noFill/>
          </a:ln>
        </p:spPr>
      </p:pic>
      <p:sp>
        <p:nvSpPr>
          <p:cNvPr id="255" name="TextShape 3"/>
          <p:cNvSpPr txBox="1"/>
          <p:nvPr/>
        </p:nvSpPr>
        <p:spPr>
          <a:xfrm>
            <a:off x="259200" y="1960560"/>
            <a:ext cx="4635360" cy="27597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Autobusna Stanica</a:t>
            </a:r>
            <a:br/>
            <a:r>
              <a:rPr b="0" lang="en-US" sz="4400" spc="-1" strike="noStrike">
                <a:solidFill>
                  <a:srgbClr val="ffffff"/>
                </a:solidFill>
                <a:latin typeface="Calibri Light"/>
              </a:rPr>
              <a:t>----------------</a:t>
            </a:r>
            <a:br/>
            <a:r>
              <a:rPr b="0" lang="en-US" sz="4400" spc="-1" strike="noStrike">
                <a:solidFill>
                  <a:srgbClr val="ffffff"/>
                </a:solidFill>
                <a:latin typeface="Calibri Light"/>
              </a:rPr>
              <a:t>Hvala na paznji</a:t>
            </a:r>
            <a:endParaRPr b="0" lang="en-US" sz="4400" spc="-1" strike="noStrike">
              <a:solidFill>
                <a:srgbClr val="000000"/>
              </a:solidFill>
              <a:latin typeface="Calibri"/>
            </a:endParaRPr>
          </a:p>
        </p:txBody>
      </p:sp>
      <p:pic>
        <p:nvPicPr>
          <p:cNvPr id="256" name="Picture 4" descr="Logo&#10;&#10;Description automatically generated"/>
          <p:cNvPicPr/>
          <p:nvPr/>
        </p:nvPicPr>
        <p:blipFill>
          <a:blip r:embed="rId2"/>
          <a:stretch/>
        </p:blipFill>
        <p:spPr>
          <a:xfrm>
            <a:off x="9547560" y="547920"/>
            <a:ext cx="2424960" cy="1259280"/>
          </a:xfrm>
          <a:prstGeom prst="rect">
            <a:avLst/>
          </a:prstGeom>
          <a:ln>
            <a:noFill/>
          </a:ln>
        </p:spPr>
      </p:pic>
      <p:sp>
        <p:nvSpPr>
          <p:cNvPr id="257" name="CustomShape 4"/>
          <p:cNvSpPr/>
          <p:nvPr/>
        </p:nvSpPr>
        <p:spPr>
          <a:xfrm>
            <a:off x="6592320" y="2735640"/>
            <a:ext cx="5409720" cy="70092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000000"/>
                </a:solidFill>
                <a:latin typeface="Calibri"/>
                <a:ea typeface="Calibri"/>
              </a:rPr>
              <a:t>Https://github.com/CemalovicHarun/UUBP_Baza</a:t>
            </a:r>
            <a:endParaRPr b="0" lang="hr-BA" sz="2000" spc="-1" strike="noStrike">
              <a:latin typeface="Arial"/>
            </a:endParaRPr>
          </a:p>
        </p:txBody>
      </p:sp>
      <p:pic>
        <p:nvPicPr>
          <p:cNvPr id="258" name="" descr=""/>
          <p:cNvPicPr/>
          <p:nvPr/>
        </p:nvPicPr>
        <p:blipFill>
          <a:blip r:embed="rId3"/>
          <a:stretch/>
        </p:blipFill>
        <p:spPr>
          <a:xfrm>
            <a:off x="5920920" y="3605400"/>
            <a:ext cx="5959080" cy="2874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409680" y="1022400"/>
            <a:ext cx="709200" cy="2095200"/>
          </a:xfrm>
          <a:custGeom>
            <a:avLst/>
            <a:gdLst/>
            <a:ahLst/>
            <a:rect l="l" t="t"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style>
          <a:lnRef idx="0"/>
          <a:fillRef idx="0"/>
          <a:effectRef idx="0"/>
          <a:fontRef idx="minor"/>
        </p:style>
      </p:sp>
      <p:sp>
        <p:nvSpPr>
          <p:cNvPr id="109" name="CustomShape 3"/>
          <p:cNvSpPr/>
          <p:nvPr/>
        </p:nvSpPr>
        <p:spPr>
          <a:xfrm>
            <a:off x="409680" y="837720"/>
            <a:ext cx="402840" cy="1704960"/>
          </a:xfrm>
          <a:custGeom>
            <a:avLst/>
            <a:gdLst/>
            <a:ahLst/>
            <a:rect l="l" t="t"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style>
          <a:lnRef idx="0"/>
          <a:fillRef idx="0"/>
          <a:effectRef idx="0"/>
          <a:fontRef idx="minor"/>
        </p:style>
      </p:sp>
      <p:sp>
        <p:nvSpPr>
          <p:cNvPr id="110" name="CustomShape 4"/>
          <p:cNvSpPr/>
          <p:nvPr/>
        </p:nvSpPr>
        <p:spPr>
          <a:xfrm>
            <a:off x="644760" y="640800"/>
            <a:ext cx="167760" cy="1712880"/>
          </a:xfrm>
          <a:custGeom>
            <a:avLst/>
            <a:gdLst/>
            <a:ahLst/>
            <a:rect l="l" t="t"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style>
          <a:lnRef idx="0"/>
          <a:fillRef idx="0"/>
          <a:effectRef idx="0"/>
          <a:fontRef idx="minor"/>
        </p:style>
      </p:sp>
      <p:sp>
        <p:nvSpPr>
          <p:cNvPr id="111" name="CustomShape 5"/>
          <p:cNvSpPr/>
          <p:nvPr/>
        </p:nvSpPr>
        <p:spPr>
          <a:xfrm>
            <a:off x="11223360" y="635760"/>
            <a:ext cx="328320" cy="1742040"/>
          </a:xfrm>
          <a:custGeom>
            <a:avLst/>
            <a:gdLst/>
            <a:ahLst/>
            <a:rect l="l" t="t"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style>
          <a:lnRef idx="0"/>
          <a:fillRef idx="0"/>
          <a:effectRef idx="0"/>
          <a:fontRef idx="minor"/>
        </p:style>
      </p:sp>
      <p:sp>
        <p:nvSpPr>
          <p:cNvPr id="112" name="CustomShape 6"/>
          <p:cNvSpPr/>
          <p:nvPr/>
        </p:nvSpPr>
        <p:spPr>
          <a:xfrm>
            <a:off x="644040" y="635760"/>
            <a:ext cx="10907640" cy="1541160"/>
          </a:xfrm>
          <a:prstGeom prst="rect">
            <a:avLst/>
          </a:prstGeom>
          <a:solidFill>
            <a:schemeClr val="accent1"/>
          </a:solidFill>
          <a:ln>
            <a:noFill/>
          </a:ln>
        </p:spPr>
        <p:style>
          <a:lnRef idx="0"/>
          <a:fillRef idx="0"/>
          <a:effectRef idx="0"/>
          <a:fontRef idx="minor"/>
        </p:style>
      </p:sp>
      <p:sp>
        <p:nvSpPr>
          <p:cNvPr id="113" name="TextShape 7"/>
          <p:cNvSpPr txBox="1"/>
          <p:nvPr/>
        </p:nvSpPr>
        <p:spPr>
          <a:xfrm>
            <a:off x="958680" y="800280"/>
            <a:ext cx="10264320" cy="1211760"/>
          </a:xfrm>
          <a:prstGeom prst="rect">
            <a:avLst/>
          </a:prstGeom>
          <a:noFill/>
          <a:ln>
            <a:noFill/>
          </a:ln>
        </p:spPr>
        <p:txBody>
          <a:bodyPr anchor="ctr">
            <a:normAutofit/>
          </a:bodyPr>
          <a:p>
            <a:pPr>
              <a:lnSpc>
                <a:spcPct val="90000"/>
              </a:lnSpc>
            </a:pPr>
            <a:r>
              <a:rPr b="0" lang="en-US" sz="4000" spc="-1" strike="noStrike">
                <a:solidFill>
                  <a:srgbClr val="ffffff"/>
                </a:solidFill>
                <a:latin typeface="Calibri Light"/>
              </a:rPr>
              <a:t>Autobusna stanica</a:t>
            </a:r>
            <a:endParaRPr b="0" lang="en-US" sz="4000" spc="-1" strike="noStrike">
              <a:solidFill>
                <a:srgbClr val="000000"/>
              </a:solidFill>
              <a:latin typeface="Calibri"/>
            </a:endParaRPr>
          </a:p>
        </p:txBody>
      </p:sp>
      <p:sp>
        <p:nvSpPr>
          <p:cNvPr id="114" name="TextShape 8"/>
          <p:cNvSpPr txBox="1"/>
          <p:nvPr/>
        </p:nvSpPr>
        <p:spPr>
          <a:xfrm>
            <a:off x="1289520" y="2819520"/>
            <a:ext cx="9708480" cy="3411000"/>
          </a:xfrm>
          <a:prstGeom prst="rect">
            <a:avLst/>
          </a:prstGeom>
          <a:noFill/>
          <a:ln>
            <a:noFill/>
          </a:ln>
        </p:spPr>
        <p:txBody>
          <a:bodyPr anchor="ctr">
            <a:normAutofit/>
          </a:bodyPr>
          <a:p>
            <a:pPr>
              <a:lnSpc>
                <a:spcPct val="90000"/>
              </a:lnSpc>
              <a:spcBef>
                <a:spcPts val="1001"/>
              </a:spcBef>
              <a:tabLst>
                <a:tab algn="l" pos="0"/>
              </a:tabLst>
            </a:pPr>
            <a:r>
              <a:rPr b="0" lang="en-US" sz="2400" spc="-1" strike="noStrike">
                <a:solidFill>
                  <a:srgbClr val="000000"/>
                </a:solidFill>
                <a:latin typeface="Calibri"/>
                <a:ea typeface="Calibri"/>
              </a:rPr>
              <a:t>Popularne autobuske rute iz Bosne I Hercegovine </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Banja Luka – Minhen</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Banja Luka – Sarajevo</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Banja Luka – Zagreb</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Sarajevo – Amsterdam</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Sarajevo – Berlin</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Sarajevo – Bratislava</a:t>
            </a:r>
            <a:endParaRPr b="0" lang="en-US" sz="2400" spc="-1" strike="noStrike">
              <a:solidFill>
                <a:srgbClr val="000000"/>
              </a:solidFill>
              <a:latin typeface="Calibri"/>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ea typeface="Calibri"/>
              </a:rPr>
              <a:t>Sarajevo – Bremen</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pic>
        <p:nvPicPr>
          <p:cNvPr id="115" name="Picture 4" descr="Table&#10;&#10;Description automatically generated"/>
          <p:cNvPicPr/>
          <p:nvPr/>
        </p:nvPicPr>
        <p:blipFill>
          <a:blip r:embed="rId1"/>
          <a:stretch/>
        </p:blipFill>
        <p:spPr>
          <a:xfrm>
            <a:off x="7689960" y="2181600"/>
            <a:ext cx="3235320" cy="4594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Calibri"/>
            </a:endParaRPr>
          </a:p>
        </p:txBody>
      </p:sp>
      <p:pic>
        <p:nvPicPr>
          <p:cNvPr id="118" name="Picture 6" descr="Diagram, schematic&#10;&#10;Description automatically generated"/>
          <p:cNvPicPr/>
          <p:nvPr/>
        </p:nvPicPr>
        <p:blipFill>
          <a:blip r:embed="rId1"/>
          <a:stretch/>
        </p:blipFill>
        <p:spPr>
          <a:xfrm>
            <a:off x="1005480" y="177480"/>
            <a:ext cx="9381600" cy="6495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20"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ER dijagram</a:t>
            </a:r>
            <a:endParaRPr b="0" lang="en-US" sz="5000" spc="-1" strike="noStrike">
              <a:solidFill>
                <a:srgbClr val="000000"/>
              </a:solidFill>
              <a:latin typeface="Calibri"/>
            </a:endParaRPr>
          </a:p>
        </p:txBody>
      </p:sp>
      <p:sp>
        <p:nvSpPr>
          <p:cNvPr id="121"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22"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23" name="Picture 4" descr="Diagram&#10;&#10;Description automatically generated"/>
          <p:cNvPicPr/>
          <p:nvPr/>
        </p:nvPicPr>
        <p:blipFill>
          <a:blip r:embed="rId1"/>
          <a:srcRect l="0" t="0" r="0" b="661"/>
          <a:stretch/>
        </p:blipFill>
        <p:spPr>
          <a:xfrm>
            <a:off x="4415040" y="450360"/>
            <a:ext cx="7547400" cy="6245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25"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26"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27"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28" name="Picture 7" descr="A picture containing table&#10;&#10;Description automatically generated"/>
          <p:cNvPicPr/>
          <p:nvPr/>
        </p:nvPicPr>
        <p:blipFill>
          <a:blip r:embed="rId1"/>
          <a:stretch/>
        </p:blipFill>
        <p:spPr>
          <a:xfrm>
            <a:off x="4536000" y="2376000"/>
            <a:ext cx="7391160" cy="1274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461880" y="450360"/>
            <a:ext cx="3902040" cy="4235400"/>
          </a:xfrm>
          <a:prstGeom prst="rect">
            <a:avLst/>
          </a:prstGeom>
          <a:solidFill>
            <a:srgbClr val="595959"/>
          </a:solidFill>
          <a:ln w="25560">
            <a:noFill/>
          </a:ln>
        </p:spPr>
        <p:style>
          <a:lnRef idx="2">
            <a:schemeClr val="accent1">
              <a:shade val="50000"/>
            </a:schemeClr>
          </a:lnRef>
          <a:fillRef idx="1">
            <a:schemeClr val="accent1"/>
          </a:fillRef>
          <a:effectRef idx="0">
            <a:schemeClr val="accent1"/>
          </a:effectRef>
          <a:fontRef idx="minor"/>
        </p:style>
      </p:sp>
      <p:sp>
        <p:nvSpPr>
          <p:cNvPr id="130" name="TextShape 2"/>
          <p:cNvSpPr txBox="1"/>
          <p:nvPr/>
        </p:nvSpPr>
        <p:spPr>
          <a:xfrm>
            <a:off x="465120" y="930600"/>
            <a:ext cx="3835080" cy="3274560"/>
          </a:xfrm>
          <a:prstGeom prst="rect">
            <a:avLst/>
          </a:prstGeom>
          <a:noFill/>
          <a:ln>
            <a:noFill/>
          </a:ln>
        </p:spPr>
        <p:txBody>
          <a:bodyPr anchor="ctr">
            <a:normAutofit/>
          </a:bodyPr>
          <a:p>
            <a:pPr>
              <a:lnSpc>
                <a:spcPct val="90000"/>
              </a:lnSpc>
            </a:pPr>
            <a:r>
              <a:rPr b="0" lang="en-US" sz="5000" spc="-1" strike="noStrike">
                <a:solidFill>
                  <a:srgbClr val="ffffff"/>
                </a:solidFill>
                <a:latin typeface="Calibri Light"/>
              </a:rPr>
              <a:t>Autobusna stanica</a:t>
            </a:r>
            <a:br/>
            <a:br/>
            <a:r>
              <a:rPr b="0" lang="en-US" sz="5000" spc="-1" strike="noStrike">
                <a:solidFill>
                  <a:srgbClr val="ffffff"/>
                </a:solidFill>
                <a:latin typeface="Calibri Light"/>
              </a:rPr>
              <a:t>Tebele I unosi</a:t>
            </a:r>
            <a:endParaRPr b="0" lang="en-US" sz="5000" spc="-1" strike="noStrike">
              <a:solidFill>
                <a:srgbClr val="000000"/>
              </a:solidFill>
              <a:latin typeface="Calibri"/>
            </a:endParaRPr>
          </a:p>
        </p:txBody>
      </p:sp>
      <p:sp>
        <p:nvSpPr>
          <p:cNvPr id="131" name="CustomShape 3"/>
          <p:cNvSpPr/>
          <p:nvPr/>
        </p:nvSpPr>
        <p:spPr>
          <a:xfrm>
            <a:off x="461880" y="4843080"/>
            <a:ext cx="2391120" cy="1564560"/>
          </a:xfrm>
          <a:prstGeom prst="rect">
            <a:avLst/>
          </a:prstGeom>
          <a:solidFill>
            <a:schemeClr val="accent5">
              <a:alpha val="95000"/>
            </a:schemeClr>
          </a:solidFill>
          <a:ln w="25560">
            <a:noFill/>
          </a:ln>
        </p:spPr>
        <p:style>
          <a:lnRef idx="2">
            <a:schemeClr val="accent1">
              <a:shade val="50000"/>
            </a:schemeClr>
          </a:lnRef>
          <a:fillRef idx="1">
            <a:schemeClr val="accent1"/>
          </a:fillRef>
          <a:effectRef idx="0">
            <a:schemeClr val="accent1"/>
          </a:effectRef>
          <a:fontRef idx="minor"/>
        </p:style>
      </p:sp>
      <p:sp>
        <p:nvSpPr>
          <p:cNvPr id="132" name="CustomShape 4"/>
          <p:cNvSpPr/>
          <p:nvPr/>
        </p:nvSpPr>
        <p:spPr>
          <a:xfrm>
            <a:off x="3013560" y="4843080"/>
            <a:ext cx="1350720" cy="1568160"/>
          </a:xfrm>
          <a:prstGeom prst="rect">
            <a:avLst/>
          </a:prstGeom>
          <a:solidFill>
            <a:srgbClr val="617991"/>
          </a:solidFill>
          <a:ln w="25560">
            <a:solidFill>
              <a:srgbClr val="617991"/>
            </a:solidFill>
          </a:ln>
        </p:spPr>
        <p:style>
          <a:lnRef idx="2">
            <a:schemeClr val="accent1">
              <a:shade val="50000"/>
            </a:schemeClr>
          </a:lnRef>
          <a:fillRef idx="1">
            <a:schemeClr val="accent1"/>
          </a:fillRef>
          <a:effectRef idx="0">
            <a:schemeClr val="accent1"/>
          </a:effectRef>
          <a:fontRef idx="minor"/>
        </p:style>
      </p:sp>
      <p:pic>
        <p:nvPicPr>
          <p:cNvPr id="133" name="Picture 6" descr="Table&#10;&#10;Description automatically generated"/>
          <p:cNvPicPr/>
          <p:nvPr/>
        </p:nvPicPr>
        <p:blipFill>
          <a:blip r:embed="rId1"/>
          <a:stretch/>
        </p:blipFill>
        <p:spPr>
          <a:xfrm>
            <a:off x="4483080" y="3834000"/>
            <a:ext cx="7588080" cy="1597680"/>
          </a:xfrm>
          <a:prstGeom prst="rect">
            <a:avLst/>
          </a:prstGeom>
          <a:ln>
            <a:noFill/>
          </a:ln>
        </p:spPr>
      </p:pic>
      <p:pic>
        <p:nvPicPr>
          <p:cNvPr id="134" name="Picture 9" descr="Text&#10;&#10;Description automatically generated"/>
          <p:cNvPicPr/>
          <p:nvPr/>
        </p:nvPicPr>
        <p:blipFill>
          <a:blip r:embed="rId2"/>
          <a:stretch/>
        </p:blipFill>
        <p:spPr>
          <a:xfrm>
            <a:off x="5944680" y="452160"/>
            <a:ext cx="4796640" cy="3031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355680" y="0"/>
            <a:ext cx="11480040" cy="275364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36" name="Picture 30" descr=""/>
          <p:cNvPicPr/>
          <p:nvPr/>
        </p:nvPicPr>
        <p:blipFill>
          <a:blip r:embed="rId1"/>
          <a:stretch/>
        </p:blipFill>
        <p:spPr>
          <a:xfrm>
            <a:off x="0" y="0"/>
            <a:ext cx="12191760" cy="6857640"/>
          </a:xfrm>
          <a:prstGeom prst="rect">
            <a:avLst/>
          </a:prstGeom>
          <a:ln>
            <a:noFill/>
          </a:ln>
        </p:spPr>
      </p:pic>
      <p:sp>
        <p:nvSpPr>
          <p:cNvPr id="137" name="TextShape 2"/>
          <p:cNvSpPr txBox="1"/>
          <p:nvPr/>
        </p:nvSpPr>
        <p:spPr>
          <a:xfrm>
            <a:off x="1179360" y="826560"/>
            <a:ext cx="9833040" cy="1325160"/>
          </a:xfrm>
          <a:prstGeom prst="rect">
            <a:avLst/>
          </a:prstGeom>
          <a:noFill/>
          <a:ln>
            <a:noFill/>
          </a:ln>
        </p:spPr>
        <p:txBody>
          <a:bodyPr anchor="ctr">
            <a:normAutofit/>
          </a:bodyPr>
          <a:p>
            <a:pPr algn="ctr">
              <a:lnSpc>
                <a:spcPct val="90000"/>
              </a:lnSpc>
            </a:pPr>
            <a:r>
              <a:rPr b="0" lang="en-US" sz="2800" spc="-1" strike="noStrike">
                <a:solidFill>
                  <a:srgbClr val="ffffff"/>
                </a:solidFill>
                <a:latin typeface="Calibri Light"/>
              </a:rPr>
              <a:t>Autobusna stanica</a:t>
            </a:r>
            <a:br/>
            <a:br/>
            <a:r>
              <a:rPr b="0" lang="en-US" sz="2800" spc="-1" strike="noStrike">
                <a:solidFill>
                  <a:srgbClr val="ffffff"/>
                </a:solidFill>
                <a:latin typeface="Calibri Light"/>
              </a:rPr>
              <a:t>Tebele I unosi</a:t>
            </a:r>
            <a:endParaRPr b="0" lang="en-US" sz="2800" spc="-1" strike="noStrike">
              <a:solidFill>
                <a:srgbClr val="000000"/>
              </a:solidFill>
              <a:latin typeface="Calibri"/>
            </a:endParaRPr>
          </a:p>
        </p:txBody>
      </p:sp>
      <p:pic>
        <p:nvPicPr>
          <p:cNvPr id="138" name="Picture 11" descr="Graphical user interface, application, table&#10;&#10;Description automatically generated"/>
          <p:cNvPicPr/>
          <p:nvPr/>
        </p:nvPicPr>
        <p:blipFill>
          <a:blip r:embed="rId2"/>
          <a:stretch/>
        </p:blipFill>
        <p:spPr>
          <a:xfrm>
            <a:off x="647280" y="3359160"/>
            <a:ext cx="10897560" cy="1194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TotalTime>
  <Application>LibreOffice/6.4.7.2$Windows_X86_64 LibreOffice_project/639b8ac485750d5696d7590a72ef1b496725cfb5</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2020-12-28T15:09:05Z</dcterms:created>
  <dc:creator/>
  <dc:description/>
  <dc:language>hr-BA</dc:language>
  <cp:lastModifiedBy/>
  <dcterms:modified xsi:type="dcterms:W3CDTF">2020-12-29T23:00:32Z</dcterms:modified>
  <cp:revision>392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