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0" r:id="rId7"/>
    <p:sldId id="271" r:id="rId8"/>
    <p:sldId id="265" r:id="rId9"/>
    <p:sldId id="283" r:id="rId10"/>
    <p:sldId id="266" r:id="rId11"/>
    <p:sldId id="284" r:id="rId12"/>
    <p:sldId id="267" r:id="rId13"/>
    <p:sldId id="285" r:id="rId14"/>
    <p:sldId id="268" r:id="rId15"/>
    <p:sldId id="286" r:id="rId16"/>
    <p:sldId id="269" r:id="rId17"/>
    <p:sldId id="287" r:id="rId18"/>
    <p:sldId id="272" r:id="rId19"/>
    <p:sldId id="274" r:id="rId20"/>
    <p:sldId id="275" r:id="rId21"/>
    <p:sldId id="276" r:id="rId22"/>
    <p:sldId id="277" r:id="rId23"/>
    <p:sldId id="278" r:id="rId24"/>
    <p:sldId id="273" r:id="rId25"/>
    <p:sldId id="279" r:id="rId26"/>
    <p:sldId id="280" r:id="rId27"/>
    <p:sldId id="281" r:id="rId28"/>
    <p:sldId id="282" r:id="rId29"/>
    <p:sldId id="290" r:id="rId30"/>
    <p:sldId id="291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40281-2885-4AE7-967B-531675AD2DA4}" v="1063" dt="2020-12-28T20:59:16.259"/>
    <p1510:client id="{F464CA41-CAB7-463F-B5FA-519367F352E6}" v="832" dt="2020-12-28T15:58:13.181"/>
    <p1510:client id="{F6C2B454-92AD-43CA-BE4E-3E204ED4C4F7}" v="241" dt="2020-12-29T17:08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  <a:cs typeface="Calibri Light"/>
              </a:rPr>
              <a:t>Uvod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u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baze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podataka</a:t>
            </a:r>
            <a:br>
              <a:rPr lang="en-US" sz="4800" dirty="0">
                <a:solidFill>
                  <a:srgbClr val="FFFFFF"/>
                </a:solidFill>
                <a:cs typeface="Calibri Light"/>
              </a:rPr>
            </a:br>
            <a:br>
              <a:rPr lang="en-US" dirty="0"/>
            </a:br>
            <a:r>
              <a:rPr lang="en-US" sz="3600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3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rgbClr val="FFFFFF"/>
                </a:solidFill>
                <a:cs typeface="Calibri Light"/>
              </a:rPr>
              <a:t>stanica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6" y="4387605"/>
            <a:ext cx="10005951" cy="2099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Mentor: Doc. Dr. Damir </a:t>
            </a:r>
            <a:r>
              <a:rPr lang="en-US" sz="1600" dirty="0" err="1">
                <a:cs typeface="Calibri"/>
              </a:rPr>
              <a:t>Omerasic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dipl.ing</a:t>
            </a:r>
            <a:r>
              <a:rPr lang="en-US" sz="1600" dirty="0">
                <a:cs typeface="Calibri"/>
              </a:rPr>
              <a:t>.</a:t>
            </a:r>
          </a:p>
          <a:p>
            <a:pPr algn="l"/>
            <a:r>
              <a:rPr lang="en-US" sz="1600" dirty="0">
                <a:cs typeface="Calibri"/>
              </a:rPr>
              <a:t>Imad Becirovic </a:t>
            </a:r>
          </a:p>
          <a:p>
            <a:pPr algn="l"/>
            <a:r>
              <a:rPr lang="en-US" sz="1600" dirty="0">
                <a:cs typeface="Calibri"/>
              </a:rPr>
              <a:t>Harun </a:t>
            </a:r>
            <a:r>
              <a:rPr lang="en-US" sz="1600" dirty="0" err="1">
                <a:cs typeface="Calibri"/>
              </a:rPr>
              <a:t>Camalovic</a:t>
            </a:r>
            <a:endParaRPr lang="en-US" sz="1600" dirty="0">
              <a:cs typeface="Calibri"/>
            </a:endParaRPr>
          </a:p>
          <a:p>
            <a:pPr algn="l"/>
            <a:r>
              <a:rPr lang="en-US" sz="1600" dirty="0">
                <a:cs typeface="Calibri"/>
              </a:rPr>
              <a:t>Benjamin </a:t>
            </a:r>
            <a:r>
              <a:rPr lang="en-US" sz="1600" dirty="0" err="1">
                <a:ea typeface="+mn-lt"/>
                <a:cs typeface="+mn-lt"/>
              </a:rPr>
              <a:t>Bakija</a:t>
            </a:r>
            <a:endParaRPr lang="en-US" sz="1600">
              <a:ea typeface="+mn-lt"/>
              <a:cs typeface="+mn-lt"/>
            </a:endParaRPr>
          </a:p>
          <a:p>
            <a:pPr algn="l"/>
            <a:r>
              <a:rPr lang="en-US" sz="1600" dirty="0">
                <a:cs typeface="Calibri"/>
              </a:rPr>
              <a:t>Denis </a:t>
            </a:r>
            <a:r>
              <a:rPr lang="en-US" sz="1600" dirty="0" err="1">
                <a:ea typeface="+mn-lt"/>
                <a:cs typeface="+mn-lt"/>
              </a:rPr>
              <a:t>Destovic</a:t>
            </a:r>
            <a:endParaRPr lang="en-US" sz="1600">
              <a:ea typeface="+mn-lt"/>
              <a:cs typeface="+mn-lt"/>
            </a:endParaRPr>
          </a:p>
        </p:txBody>
      </p:sp>
      <p:pic>
        <p:nvPicPr>
          <p:cNvPr id="5" name="Picture 5" descr="A picture containing bus, parked, sitting, truck&#10;&#10;Description automatically generated">
            <a:extLst>
              <a:ext uri="{FF2B5EF4-FFF2-40B4-BE49-F238E27FC236}">
                <a16:creationId xmlns:a16="http://schemas.microsoft.com/office/drawing/2014/main" id="{9AE36F95-7920-4D1C-81D4-6CF3F180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156" y="3996140"/>
            <a:ext cx="4285785" cy="30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Tebele</a:t>
            </a:r>
            <a:r>
              <a:rPr lang="en-US" sz="5000" dirty="0">
                <a:solidFill>
                  <a:srgbClr val="FFFFFF"/>
                </a:solidFill>
                <a:cs typeface="Calibri Light"/>
              </a:rPr>
              <a:t> I </a:t>
            </a: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unosi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Picture 7" descr="A close up of a keyboard&#10;&#10;Description automatically generated">
            <a:extLst>
              <a:ext uri="{FF2B5EF4-FFF2-40B4-BE49-F238E27FC236}">
                <a16:creationId xmlns:a16="http://schemas.microsoft.com/office/drawing/2014/main" id="{47FE656C-6D56-4AEE-B9FC-4661F9BEE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563" y="3730057"/>
            <a:ext cx="7554995" cy="737795"/>
          </a:xfrm>
        </p:spPr>
      </p:pic>
      <p:pic>
        <p:nvPicPr>
          <p:cNvPr id="10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1F69CE1-8626-409F-B688-16C07EC5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12" y="519529"/>
            <a:ext cx="5623931" cy="23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Autobusna stanica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Tebele I unosi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1B29877-7744-4314-9106-EDA0CDE23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094" y="3577432"/>
            <a:ext cx="10581810" cy="1330944"/>
          </a:xfrm>
        </p:spPr>
      </p:pic>
    </p:spTree>
    <p:extLst>
      <p:ext uri="{BB962C8B-B14F-4D97-AF65-F5344CB8AC3E}">
        <p14:creationId xmlns:p14="http://schemas.microsoft.com/office/powerpoint/2010/main" val="31407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Tebele</a:t>
            </a:r>
            <a:r>
              <a:rPr lang="en-US" sz="5000" dirty="0">
                <a:solidFill>
                  <a:srgbClr val="FFFFFF"/>
                </a:solidFill>
                <a:cs typeface="Calibri Light"/>
              </a:rPr>
              <a:t> I </a:t>
            </a: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unosi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410AEEEB-42CE-488F-8C55-FDAE7B7F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73" y="4118899"/>
            <a:ext cx="7324492" cy="1928395"/>
          </a:xfrm>
          <a:prstGeom prst="rect">
            <a:avLst/>
          </a:prstGeom>
        </p:spPr>
      </p:pic>
      <p:pic>
        <p:nvPicPr>
          <p:cNvPr id="15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824D92CD-37F9-4271-9B9A-F8B1E603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7955" y="256213"/>
            <a:ext cx="5486668" cy="3747313"/>
          </a:xfrm>
        </p:spPr>
      </p:pic>
    </p:spTree>
    <p:extLst>
      <p:ext uri="{BB962C8B-B14F-4D97-AF65-F5344CB8AC3E}">
        <p14:creationId xmlns:p14="http://schemas.microsoft.com/office/powerpoint/2010/main" val="13205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Autobusna stanica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Tebele I unosi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20B354D-653C-46D9-959C-2FDD980AB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0113" y="2834481"/>
            <a:ext cx="9671359" cy="865381"/>
          </a:xfr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7C8D59-C699-4C37-8233-54FC8432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253" y="4297704"/>
            <a:ext cx="9619785" cy="10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Tebele</a:t>
            </a:r>
            <a:r>
              <a:rPr lang="en-US" sz="5000" dirty="0">
                <a:solidFill>
                  <a:srgbClr val="FFFFFF"/>
                </a:solidFill>
                <a:cs typeface="Calibri Light"/>
              </a:rPr>
              <a:t> I </a:t>
            </a: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unosi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Picture 7" descr="A close up of a keyboard&#10;&#10;Description automatically generated">
            <a:extLst>
              <a:ext uri="{FF2B5EF4-FFF2-40B4-BE49-F238E27FC236}">
                <a16:creationId xmlns:a16="http://schemas.microsoft.com/office/drawing/2014/main" id="{D40EA308-5EAF-45AB-AE02-BDADA7D2A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380" y="3952875"/>
            <a:ext cx="7507888" cy="978766"/>
          </a:xfrm>
        </p:spPr>
      </p:pic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D5489856-FB9A-4BA4-8A7D-A8CDDAD6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12" y="611862"/>
            <a:ext cx="5605345" cy="28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Autobusna stanica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Tebele I unosi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775F2-3194-453D-AA65-6FBB3011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Table&#10;&#10;Description automatically generated">
            <a:extLst>
              <a:ext uri="{FF2B5EF4-FFF2-40B4-BE49-F238E27FC236}">
                <a16:creationId xmlns:a16="http://schemas.microsoft.com/office/drawing/2014/main" id="{F3151CF4-C6DF-4185-9ABE-55950DDF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60" y="2658468"/>
            <a:ext cx="7444069" cy="34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Tebele</a:t>
            </a:r>
            <a:r>
              <a:rPr lang="en-US" sz="5000" dirty="0">
                <a:solidFill>
                  <a:srgbClr val="FFFFFF"/>
                </a:solidFill>
                <a:cs typeface="Calibri Light"/>
              </a:rPr>
              <a:t> I </a:t>
            </a: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unosi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12" name="Picture 13" descr="A close up of a keyboard&#10;&#10;Description automatically generated">
            <a:extLst>
              <a:ext uri="{FF2B5EF4-FFF2-40B4-BE49-F238E27FC236}">
                <a16:creationId xmlns:a16="http://schemas.microsoft.com/office/drawing/2014/main" id="{3FA20F20-11C1-4770-A2EB-70E4EAC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098" y="4312818"/>
            <a:ext cx="6991583" cy="748061"/>
          </a:xfrm>
        </p:spPr>
      </p:pic>
      <p:pic>
        <p:nvPicPr>
          <p:cNvPr id="16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D2FB3D15-8BF5-4CC1-AEB8-C9831C5F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12" y="749450"/>
            <a:ext cx="6051395" cy="31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7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Autobusna stanica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Tebele I unosi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ECF5-EBCC-49FB-A6D2-75CB271A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4" descr="Table&#10;&#10;Description automatically generated">
            <a:extLst>
              <a:ext uri="{FF2B5EF4-FFF2-40B4-BE49-F238E27FC236}">
                <a16:creationId xmlns:a16="http://schemas.microsoft.com/office/drawing/2014/main" id="{CCBF2669-A011-44FF-9DD8-0EFBF3CE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08" y="2872065"/>
            <a:ext cx="9954321" cy="14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 dirty="0">
                <a:solidFill>
                  <a:srgbClr val="FFFFFF"/>
                </a:solidFill>
                <a:cs typeface="Calibri Light"/>
              </a:rPr>
              <a:t>Upiti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84D900B-8E98-4D23-BC1A-BF3778BF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642" y="3029794"/>
            <a:ext cx="4724399" cy="96179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8243639-B641-466C-BA61-32CB45ADE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5" y="4864951"/>
            <a:ext cx="3216088" cy="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3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Autobusna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stanica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Upiti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39F809B-A674-460B-BBDD-13CFCD1A6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288" y="3252934"/>
            <a:ext cx="2471621" cy="123104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E25D2A-30F7-4FCC-A8C1-1D46B6C56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4956020"/>
            <a:ext cx="5610921" cy="13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B4142-533A-4B98-BD16-87C3D442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4000" err="1">
                <a:solidFill>
                  <a:srgbClr val="FFFFFF"/>
                </a:solidFill>
                <a:cs typeface="Calibri Light"/>
              </a:rPr>
              <a:t>stanica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 </a:t>
            </a:r>
            <a:br>
              <a:rPr lang="en-US" sz="4000" dirty="0">
                <a:cs typeface="Calibri Light"/>
              </a:rPr>
            </a:br>
            <a:r>
              <a:rPr lang="en-US" sz="4000" err="1">
                <a:solidFill>
                  <a:srgbClr val="FFFFFF"/>
                </a:solidFill>
                <a:cs typeface="Calibri Light"/>
              </a:rPr>
              <a:t>Uvod</a:t>
            </a:r>
            <a:endParaRPr lang="en-US" sz="400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F6BD-80EF-42CA-8586-188EB77B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err="1">
                <a:cs typeface="Calibri" panose="020F0502020204030204"/>
              </a:rPr>
              <a:t>Cilj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ovog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rada</a:t>
            </a:r>
            <a:r>
              <a:rPr lang="en-US" sz="2400" dirty="0">
                <a:cs typeface="Calibri" panose="020F0502020204030204"/>
              </a:rPr>
              <a:t> je </a:t>
            </a:r>
            <a:r>
              <a:rPr lang="en-US" sz="2400" err="1">
                <a:cs typeface="Calibri" panose="020F0502020204030204"/>
              </a:rPr>
              <a:t>kreiranje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baze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podataka</a:t>
            </a:r>
            <a:r>
              <a:rPr lang="en-US" sz="2400" dirty="0">
                <a:cs typeface="Calibri" panose="020F0502020204030204"/>
              </a:rPr>
              <a:t> za </a:t>
            </a:r>
            <a:r>
              <a:rPr lang="en-US" sz="2400" err="1">
                <a:cs typeface="Calibri" panose="020F0502020204030204"/>
              </a:rPr>
              <a:t>Autobusne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stanice</a:t>
            </a:r>
            <a:r>
              <a:rPr lang="en-US" sz="2400" dirty="0">
                <a:cs typeface="Calibri" panose="020F0502020204030204"/>
              </a:rPr>
              <a:t> </a:t>
            </a: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Ovakav tip baza je uvijek podlozan promjenama i ekspanziji.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U daljem tekstu je prikazan osnovni proces kreiranja.</a:t>
            </a:r>
            <a:endParaRPr lang="en-US">
              <a:cs typeface="Calibri"/>
            </a:endParaRPr>
          </a:p>
          <a:p>
            <a:pPr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Autobusna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stanica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Upiti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AC405E3-3BF8-4C7A-A396-658BEC56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753" y="3096469"/>
            <a:ext cx="3297276" cy="1330247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071A43-D4EB-416D-B026-0BD598EF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9" y="4824376"/>
            <a:ext cx="5586760" cy="10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Autobusna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stanica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Upiti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273B89F-426E-48B1-86DE-2D759F6CE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379" y="2966488"/>
            <a:ext cx="7550072" cy="1190624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48B8D9-B756-4999-8E22-FD19072A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8" y="4495220"/>
            <a:ext cx="4153363" cy="159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6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Autobusna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stanica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Upiti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61BC214-33E8-4AA7-B24A-7371D977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523" y="2979614"/>
            <a:ext cx="3630883" cy="1786982"/>
          </a:xfr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6AF3CA21-DAA6-420C-BA26-C1A49DAB0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7" y="5180259"/>
            <a:ext cx="6608956" cy="9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2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Autobusna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stanica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Upiti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3E8D10D-4AD1-4992-A0C4-9E4237B3D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975" y="2962538"/>
            <a:ext cx="3667125" cy="1430840"/>
          </a:xfr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C8A7FA40-3D4E-4B85-847E-07039E35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51" y="2702427"/>
            <a:ext cx="4592443" cy="38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8AE08-7C1C-4E22-9674-070837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Autobusna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FFFFFF"/>
                </a:solidFill>
                <a:ea typeface="+mj-lt"/>
                <a:cs typeface="+mj-lt"/>
              </a:rPr>
              <a:t>stanica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Upiti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A4D2A0F-A171-4914-8E9F-8B948A6C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523" y="3018991"/>
            <a:ext cx="4067639" cy="1317934"/>
          </a:xfrm>
        </p:spPr>
      </p:pic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BA67C5-A67E-413F-B393-43EBBB4C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04" y="4673919"/>
            <a:ext cx="5958467" cy="15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4670D-5162-4507-AA3C-BE5486E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Pogledi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B9413A4-52E5-46CA-8F69-87E913507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7137" y="2935874"/>
            <a:ext cx="3740727" cy="1691986"/>
          </a:xfr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7EE70525-F55D-4646-BDB3-CBFD030B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257" y="3576057"/>
            <a:ext cx="3553755" cy="12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4670D-5162-4507-AA3C-BE5486E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Pogledi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486D528-571C-4702-A7B7-71E917303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824" y="2861838"/>
            <a:ext cx="3953740" cy="2160443"/>
          </a:xfrm>
        </p:spPr>
      </p:pic>
      <p:pic>
        <p:nvPicPr>
          <p:cNvPr id="3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0354DD4-EADD-4658-BA85-CE557A80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473" y="3448515"/>
            <a:ext cx="6274419" cy="1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4670D-5162-4507-AA3C-BE5486E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Pogledi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33DC01-0AA6-47EF-9214-70713FEBC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102" y="2966613"/>
            <a:ext cx="5750502" cy="1526597"/>
          </a:xfr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741262CA-F5A6-4A4B-AD2B-2ABC6D9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17" y="4152052"/>
            <a:ext cx="5280102" cy="25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8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4670D-5162-4507-AA3C-BE5486E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Pogledi</a:t>
            </a:r>
            <a:endParaRPr lang="en-US" sz="4000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2CA4686-7072-4ECB-8169-921D9107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429" y="2943234"/>
            <a:ext cx="6618144" cy="1928380"/>
          </a:xfr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317EC05-27F6-47BC-A0F9-A8A8C4984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98" y="5189738"/>
            <a:ext cx="5939882" cy="8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30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4670D-5162-4507-AA3C-BE5486E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Procedura</a:t>
            </a:r>
            <a:endParaRPr lang="en-US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7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A2EFDD-3F57-41CF-8E41-6BB6901E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8046" y="2749686"/>
            <a:ext cx="3063566" cy="2029290"/>
          </a:xfrm>
        </p:spPr>
      </p:pic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AB7724-DB91-41F6-8FC7-90DB065B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278" y="3609876"/>
            <a:ext cx="4378712" cy="28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FCFA3-F3AB-464F-8DBB-26A71EF8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Autobusna stanica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4329-23FA-4B87-9BFA-3D360152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11" y="2176807"/>
            <a:ext cx="10107312" cy="3707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None/>
            </a:pPr>
            <a:r>
              <a:rPr lang="en-US" sz="2000" dirty="0" err="1">
                <a:ea typeface="+mn-lt"/>
                <a:cs typeface="+mn-lt"/>
              </a:rPr>
              <a:t>Autobuska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stanica</a:t>
            </a:r>
            <a:r>
              <a:rPr lang="en-US" sz="2000" dirty="0">
                <a:ea typeface="+mn-lt"/>
                <a:cs typeface="+mn-lt"/>
              </a:rPr>
              <a:t> je </a:t>
            </a:r>
            <a:r>
              <a:rPr lang="en-US" sz="2000" dirty="0" err="1">
                <a:ea typeface="+mn-lt"/>
                <a:cs typeface="+mn-lt"/>
              </a:rPr>
              <a:t>struktura</a:t>
            </a:r>
            <a:r>
              <a:rPr lang="en-US" sz="2000" dirty="0">
                <a:ea typeface="+mn-lt"/>
                <a:cs typeface="+mn-lt"/>
              </a:rPr>
              <a:t> u </a:t>
            </a:r>
            <a:r>
              <a:rPr lang="en-US" sz="2000" dirty="0" err="1">
                <a:ea typeface="+mn-lt"/>
                <a:cs typeface="+mn-lt"/>
              </a:rPr>
              <a:t>kojoj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gradski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međugradski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autobusi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zaustavljaju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kako</a:t>
            </a:r>
            <a:r>
              <a:rPr lang="en-US" sz="2000" dirty="0">
                <a:ea typeface="+mn-lt"/>
                <a:cs typeface="+mn-lt"/>
              </a:rPr>
              <a:t> bi </a:t>
            </a:r>
            <a:r>
              <a:rPr lang="en-US" sz="2000" dirty="0" err="1">
                <a:ea typeface="+mn-lt"/>
                <a:cs typeface="+mn-lt"/>
              </a:rPr>
              <a:t>pokupili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ostavili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putnike</a:t>
            </a:r>
            <a:r>
              <a:rPr lang="en-US" sz="2000" dirty="0">
                <a:ea typeface="+mn-lt"/>
                <a:cs typeface="+mn-lt"/>
              </a:rPr>
              <a:t>.  </a:t>
            </a:r>
            <a:r>
              <a:rPr lang="en-US" sz="2000" dirty="0" err="1">
                <a:ea typeface="+mn-lt"/>
                <a:cs typeface="+mn-lt"/>
              </a:rPr>
              <a:t>Iako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termin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autobuska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stanica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može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koristiti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za </a:t>
            </a:r>
            <a:r>
              <a:rPr lang="en-US" sz="2000" dirty="0" err="1">
                <a:ea typeface="+mn-lt"/>
                <a:cs typeface="+mn-lt"/>
              </a:rPr>
              <a:t>autobusku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stanicu</a:t>
            </a:r>
            <a:r>
              <a:rPr lang="en-US" sz="2000" dirty="0">
                <a:ea typeface="+mn-lt"/>
                <a:cs typeface="+mn-lt"/>
              </a:rPr>
              <a:t>, on se </a:t>
            </a:r>
            <a:r>
              <a:rPr lang="en-US" sz="2000" dirty="0" err="1">
                <a:ea typeface="+mn-lt"/>
                <a:cs typeface="+mn-lt"/>
              </a:rPr>
              <a:t>uglavnom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odnosi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autobusku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garažu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Autobuska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stanica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veća</a:t>
            </a:r>
            <a:r>
              <a:rPr lang="en-US" sz="2000" dirty="0">
                <a:ea typeface="+mn-lt"/>
                <a:cs typeface="+mn-lt"/>
              </a:rPr>
              <a:t> je od </a:t>
            </a:r>
            <a:r>
              <a:rPr lang="en-US" sz="2000" dirty="0" err="1">
                <a:ea typeface="+mn-lt"/>
                <a:cs typeface="+mn-lt"/>
              </a:rPr>
              <a:t>autobuske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stanice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koja</a:t>
            </a:r>
            <a:r>
              <a:rPr lang="en-US" sz="2000" dirty="0">
                <a:ea typeface="+mn-lt"/>
                <a:cs typeface="+mn-lt"/>
              </a:rPr>
              <a:t> je </a:t>
            </a:r>
            <a:r>
              <a:rPr lang="en-US" sz="2000" dirty="0" err="1">
                <a:ea typeface="+mn-lt"/>
                <a:cs typeface="+mn-lt"/>
              </a:rPr>
              <a:t>obično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jednostavno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mjesto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cesti, </a:t>
            </a:r>
            <a:r>
              <a:rPr lang="en-US" sz="2000" dirty="0" err="1">
                <a:ea typeface="+mn-lt"/>
                <a:cs typeface="+mn-lt"/>
              </a:rPr>
              <a:t>gdje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autobusi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mogu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stati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Može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biti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namijenjena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terminalna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stanica</a:t>
            </a:r>
            <a:r>
              <a:rPr lang="en-US" sz="2000" dirty="0">
                <a:ea typeface="+mn-lt"/>
                <a:cs typeface="+mn-lt"/>
              </a:rPr>
              <a:t> za </a:t>
            </a:r>
            <a:r>
              <a:rPr lang="en-US" sz="2000" dirty="0" err="1">
                <a:ea typeface="+mn-lt"/>
                <a:cs typeface="+mn-lt"/>
              </a:rPr>
              <a:t>brojne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rute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kao</a:t>
            </a:r>
            <a:r>
              <a:rPr lang="en-US" sz="2000" dirty="0">
                <a:ea typeface="+mn-lt"/>
                <a:cs typeface="+mn-lt"/>
              </a:rPr>
              <a:t> transfer </a:t>
            </a:r>
            <a:r>
              <a:rPr lang="en-US" sz="2000" dirty="0" err="1">
                <a:ea typeface="+mn-lt"/>
                <a:cs typeface="+mn-lt"/>
              </a:rPr>
              <a:t>stanica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gdje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rute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nastavljaju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>
              <a:cs typeface="Calibri"/>
            </a:endParaRPr>
          </a:p>
          <a:p>
            <a:pPr algn="just">
              <a:buNone/>
            </a:pPr>
            <a:r>
              <a:rPr lang="en-US" sz="2000" err="1">
                <a:ea typeface="+mn-lt"/>
                <a:cs typeface="+mn-lt"/>
              </a:rPr>
              <a:t>Platforme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autobusnih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stanica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mogu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err="1">
                <a:ea typeface="+mn-lt"/>
                <a:cs typeface="+mn-lt"/>
              </a:rPr>
              <a:t>dodijeliti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fiksnim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autobusnim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linijama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promjenjivo</a:t>
            </a:r>
            <a:r>
              <a:rPr lang="en-US" sz="2000" dirty="0">
                <a:ea typeface="+mn-lt"/>
                <a:cs typeface="+mn-lt"/>
              </a:rPr>
              <a:t> u </a:t>
            </a:r>
            <a:r>
              <a:rPr lang="en-US" sz="2000" err="1">
                <a:ea typeface="+mn-lt"/>
                <a:cs typeface="+mn-lt"/>
              </a:rPr>
              <a:t>kombinaciji</a:t>
            </a:r>
            <a:r>
              <a:rPr lang="en-US" sz="2000" dirty="0">
                <a:ea typeface="+mn-lt"/>
                <a:cs typeface="+mn-lt"/>
              </a:rPr>
              <a:t> s </a:t>
            </a:r>
            <a:r>
              <a:rPr lang="en-US" sz="2000" err="1">
                <a:ea typeface="+mn-lt"/>
                <a:cs typeface="+mn-lt"/>
              </a:rPr>
              <a:t>dinamičkim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informacijskim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sustavom</a:t>
            </a:r>
            <a:r>
              <a:rPr lang="en-US" sz="2000" dirty="0">
                <a:ea typeface="+mn-lt"/>
                <a:cs typeface="+mn-lt"/>
              </a:rPr>
              <a:t> za </a:t>
            </a:r>
            <a:r>
              <a:rPr lang="en-US" sz="2000" err="1">
                <a:ea typeface="+mn-lt"/>
                <a:cs typeface="+mn-lt"/>
              </a:rPr>
              <a:t>putnike</a:t>
            </a:r>
            <a:r>
              <a:rPr lang="en-US" sz="2000" dirty="0">
                <a:ea typeface="+mn-lt"/>
                <a:cs typeface="+mn-lt"/>
              </a:rPr>
              <a:t>. Za </a:t>
            </a:r>
            <a:r>
              <a:rPr lang="en-US" sz="2000" err="1">
                <a:ea typeface="+mn-lt"/>
                <a:cs typeface="+mn-lt"/>
              </a:rPr>
              <a:t>potonju</a:t>
            </a:r>
            <a:r>
              <a:rPr lang="en-US" sz="2000" dirty="0">
                <a:ea typeface="+mn-lt"/>
                <a:cs typeface="+mn-lt"/>
              </a:rPr>
              <a:t> je </a:t>
            </a:r>
            <a:r>
              <a:rPr lang="en-US" sz="2000" err="1">
                <a:ea typeface="+mn-lt"/>
                <a:cs typeface="+mn-lt"/>
              </a:rPr>
              <a:t>potrebno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manje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platformi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ali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putnicima</a:t>
            </a:r>
            <a:r>
              <a:rPr lang="en-US" sz="2000" dirty="0">
                <a:ea typeface="+mn-lt"/>
                <a:cs typeface="+mn-lt"/>
              </a:rPr>
              <a:t> ne </a:t>
            </a:r>
            <a:r>
              <a:rPr lang="en-US" sz="2000" err="1">
                <a:ea typeface="+mn-lt"/>
                <a:cs typeface="+mn-lt"/>
              </a:rPr>
              <a:t>pruža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udobnost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unaprijed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poznaju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platformu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čekaju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tamo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468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4670D-5162-4507-AA3C-BE5486E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stanica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Procedura</a:t>
            </a:r>
            <a:endParaRPr lang="en-US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125A2C-B597-4CCF-B382-A3096FFF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063" y="2513284"/>
            <a:ext cx="2679241" cy="2650778"/>
          </a:xfrm>
        </p:spPr>
      </p:pic>
      <p:pic>
        <p:nvPicPr>
          <p:cNvPr id="6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85AADE7-DA32-488A-857B-274972750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81" y="5656137"/>
            <a:ext cx="10028663" cy="6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5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07356-6314-4234-A474-868B1A2C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Zakljucak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AF5C-4E3F-4561-994A-DF6696E8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Autobusna stanica uvijek ima kapacitet za razvoj 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Uvijek se moze napraviti kompleksija baza 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na osnovu ove baze se uvijek moze nadograditi</a:t>
            </a:r>
          </a:p>
        </p:txBody>
      </p:sp>
    </p:spTree>
    <p:extLst>
      <p:ext uri="{BB962C8B-B14F-4D97-AF65-F5344CB8AC3E}">
        <p14:creationId xmlns:p14="http://schemas.microsoft.com/office/powerpoint/2010/main" val="188800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47012-A047-4BCE-B40B-265AA810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1960714"/>
            <a:ext cx="4635600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Autobusna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Stanica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----------------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Hvala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na</a:t>
            </a:r>
            <a:r>
              <a:rPr lang="en-US">
                <a:solidFill>
                  <a:srgbClr val="FFFFFF"/>
                </a:solidFill>
                <a:cs typeface="Calibri Light"/>
              </a:rPr>
              <a:t> paznji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2D0B6DC-2684-4D76-86D9-3056F89C7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7452" y="547904"/>
            <a:ext cx="2425353" cy="12594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4FCE0-8FC5-4BC8-B4C9-4F6F9FB6A6F7}"/>
              </a:ext>
            </a:extLst>
          </p:cNvPr>
          <p:cNvSpPr txBox="1"/>
          <p:nvPr/>
        </p:nvSpPr>
        <p:spPr>
          <a:xfrm>
            <a:off x="6592229" y="2735766"/>
            <a:ext cx="541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ea typeface="+mn-lt"/>
                <a:cs typeface="+mn-lt"/>
              </a:rPr>
              <a:t>Https://github.com/CemalovicHarun/UUBP_Baza</a:t>
            </a:r>
          </a:p>
        </p:txBody>
      </p:sp>
    </p:spTree>
    <p:extLst>
      <p:ext uri="{BB962C8B-B14F-4D97-AF65-F5344CB8AC3E}">
        <p14:creationId xmlns:p14="http://schemas.microsoft.com/office/powerpoint/2010/main" val="216143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E8359-9BD3-4D4A-9741-1BF75508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Autobusna stanica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0D9D-3003-4F5A-A2A1-0886973F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692" y="2819481"/>
            <a:ext cx="9708995" cy="341131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Popularne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autobuske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rute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Bosne</a:t>
            </a:r>
            <a:r>
              <a:rPr lang="en-US" sz="2400" dirty="0">
                <a:ea typeface="+mn-lt"/>
                <a:cs typeface="+mn-lt"/>
              </a:rPr>
              <a:t> I </a:t>
            </a:r>
            <a:r>
              <a:rPr lang="en-US" sz="2400" dirty="0" err="1">
                <a:ea typeface="+mn-lt"/>
                <a:cs typeface="+mn-lt"/>
              </a:rPr>
              <a:t>Hercegovine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en-US" sz="2400" dirty="0">
                <a:cs typeface="Calibri"/>
              </a:rPr>
              <a:t>Banja Luka – </a:t>
            </a:r>
            <a:r>
              <a:rPr lang="en-US" sz="2400" dirty="0" err="1">
                <a:cs typeface="Calibri"/>
              </a:rPr>
              <a:t>Minhen</a:t>
            </a:r>
          </a:p>
          <a:p>
            <a:pPr marL="342900" indent="-342900"/>
            <a:r>
              <a:rPr lang="en-US" sz="2400" dirty="0">
                <a:cs typeface="Calibri"/>
              </a:rPr>
              <a:t>Banja Luka – Sarajevo</a:t>
            </a:r>
          </a:p>
          <a:p>
            <a:pPr marL="342900" indent="-342900"/>
            <a:r>
              <a:rPr lang="en-US" sz="2400" dirty="0">
                <a:cs typeface="Calibri"/>
              </a:rPr>
              <a:t>Banja Luka – Zagreb</a:t>
            </a:r>
          </a:p>
          <a:p>
            <a:pPr marL="342900" indent="-342900"/>
            <a:r>
              <a:rPr lang="en-US" sz="2400" dirty="0">
                <a:cs typeface="Calibri"/>
              </a:rPr>
              <a:t>Sarajevo – Amsterdam</a:t>
            </a:r>
          </a:p>
          <a:p>
            <a:pPr marL="342900" indent="-342900"/>
            <a:r>
              <a:rPr lang="en-US" sz="2400" dirty="0">
                <a:cs typeface="Calibri"/>
              </a:rPr>
              <a:t>Sarajevo – Berlin</a:t>
            </a:r>
          </a:p>
          <a:p>
            <a:pPr marL="342900" indent="-342900"/>
            <a:r>
              <a:rPr lang="en-US" sz="2400" dirty="0">
                <a:cs typeface="Calibri"/>
              </a:rPr>
              <a:t>Sarajevo – Bratislava</a:t>
            </a:r>
          </a:p>
          <a:p>
            <a:pPr marL="342900" indent="-342900"/>
            <a:r>
              <a:rPr lang="en-US" sz="2400" dirty="0">
                <a:cs typeface="Calibri"/>
              </a:rPr>
              <a:t>Sarajevo – Bremen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342900" indent="-342900"/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8FCBC20-0241-4733-A7ED-CBF963A8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17" y="2181709"/>
            <a:ext cx="3235712" cy="45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B669-F388-4B34-B860-49C50648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1195-0F8B-467F-AA4A-C917BDC1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F7E076CF-D663-41BE-9C11-7C526501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8" y="177333"/>
            <a:ext cx="9381892" cy="64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>
                <a:solidFill>
                  <a:srgbClr val="FFFFFF"/>
                </a:solidFill>
              </a:rPr>
              <a:t>ER </a:t>
            </a:r>
            <a:r>
              <a:rPr lang="en-US" sz="5000" dirty="0" err="1">
                <a:solidFill>
                  <a:srgbClr val="FFFFFF"/>
                </a:solidFill>
              </a:rPr>
              <a:t>dijagram</a:t>
            </a:r>
            <a:endParaRPr lang="en-US" sz="5000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5901A7-42D1-4F43-A56B-34CB537A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3"/>
          <a:stretch/>
        </p:blipFill>
        <p:spPr>
          <a:xfrm>
            <a:off x="4415182" y="450221"/>
            <a:ext cx="7547821" cy="62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5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Tebele</a:t>
            </a:r>
            <a:r>
              <a:rPr lang="en-US" sz="5000" dirty="0">
                <a:solidFill>
                  <a:srgbClr val="FFFFFF"/>
                </a:solidFill>
                <a:cs typeface="Calibri Light"/>
              </a:rPr>
              <a:t> I </a:t>
            </a: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unosi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091DDC9B-C4F4-453E-A44F-F8BA7A6A6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085" y="655232"/>
            <a:ext cx="7391632" cy="1274491"/>
          </a:xfrm>
        </p:spPr>
      </p:pic>
    </p:spTree>
    <p:extLst>
      <p:ext uri="{BB962C8B-B14F-4D97-AF65-F5344CB8AC3E}">
        <p14:creationId xmlns:p14="http://schemas.microsoft.com/office/powerpoint/2010/main" val="68678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6" y="930530"/>
            <a:ext cx="3835603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Autobusna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stanica</a:t>
            </a:r>
            <a:br>
              <a:rPr lang="en-US" sz="5000" dirty="0">
                <a:solidFill>
                  <a:srgbClr val="FFFFFF"/>
                </a:solidFill>
                <a:cs typeface="Calibri Light"/>
              </a:rPr>
            </a:br>
            <a:br>
              <a:rPr lang="en-US" sz="5000" dirty="0"/>
            </a:b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Tebele</a:t>
            </a:r>
            <a:r>
              <a:rPr lang="en-US" sz="5000" dirty="0">
                <a:solidFill>
                  <a:srgbClr val="FFFFFF"/>
                </a:solidFill>
                <a:cs typeface="Calibri Light"/>
              </a:rPr>
              <a:t> I </a:t>
            </a:r>
            <a:r>
              <a:rPr lang="en-US" sz="5000" dirty="0" err="1">
                <a:solidFill>
                  <a:srgbClr val="FFFFFF"/>
                </a:solidFill>
                <a:cs typeface="Calibri Light"/>
              </a:rPr>
              <a:t>unosi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617991"/>
          </a:solidFill>
          <a:ln w="25400">
            <a:solidFill>
              <a:srgbClr val="617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2A11CD1-90D9-4A26-851C-33F19007C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171" y="3834036"/>
            <a:ext cx="7588404" cy="1598154"/>
          </a:xfr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D4CAAA31-A091-4593-82FA-29B8F0B6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22" y="452102"/>
            <a:ext cx="4796882" cy="30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C817-C110-4931-B90B-103EB75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Autobusna stanica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Tebele I unosi</a:t>
            </a:r>
          </a:p>
        </p:txBody>
      </p:sp>
      <p:pic>
        <p:nvPicPr>
          <p:cNvPr id="10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E4684D5-EF0E-4583-BE24-1A98A643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121" y="3359219"/>
            <a:ext cx="10897760" cy="1195038"/>
          </a:xfrm>
        </p:spPr>
      </p:pic>
    </p:spTree>
    <p:extLst>
      <p:ext uri="{BB962C8B-B14F-4D97-AF65-F5344CB8AC3E}">
        <p14:creationId xmlns:p14="http://schemas.microsoft.com/office/powerpoint/2010/main" val="92096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Uvod u baze podataka  Autobusna stanica</vt:lpstr>
      <vt:lpstr>Autobusna stanica  Uvod</vt:lpstr>
      <vt:lpstr>Autobusna stanica</vt:lpstr>
      <vt:lpstr>Autobusna stanica</vt:lpstr>
      <vt:lpstr>PowerPoint Presentation</vt:lpstr>
      <vt:lpstr>Autobusna stanica  ER dijagram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 Tebele I unosi</vt:lpstr>
      <vt:lpstr>Autobusna stanica Upiti</vt:lpstr>
      <vt:lpstr>Autobusna stanica Upiti</vt:lpstr>
      <vt:lpstr>Autobusna stanica Upiti</vt:lpstr>
      <vt:lpstr>Autobusna stanica Upiti</vt:lpstr>
      <vt:lpstr>Autobusna stanica Upiti</vt:lpstr>
      <vt:lpstr>Autobusna stanica Upiti</vt:lpstr>
      <vt:lpstr>Autobusna stanica Upiti</vt:lpstr>
      <vt:lpstr>Autobusna stanica Pogledi</vt:lpstr>
      <vt:lpstr>Autobusna stanica Pogledi</vt:lpstr>
      <vt:lpstr>Autobusna stanica Pogledi</vt:lpstr>
      <vt:lpstr>Autobusna stanica Pogledi</vt:lpstr>
      <vt:lpstr>Autobusna stanica Procedura</vt:lpstr>
      <vt:lpstr>Autobusna stanica Procedura</vt:lpstr>
      <vt:lpstr>Zakljucak</vt:lpstr>
      <vt:lpstr>Autobusna Stanica ---------------- 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391</cp:revision>
  <dcterms:created xsi:type="dcterms:W3CDTF">2020-12-28T15:09:05Z</dcterms:created>
  <dcterms:modified xsi:type="dcterms:W3CDTF">2020-12-29T17:08:42Z</dcterms:modified>
</cp:coreProperties>
</file>