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7" r:id="rId2"/>
    <p:sldId id="285" r:id="rId3"/>
    <p:sldId id="300" r:id="rId4"/>
    <p:sldId id="319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4" r:id="rId14"/>
    <p:sldId id="332" r:id="rId15"/>
    <p:sldId id="333" r:id="rId16"/>
    <p:sldId id="322" r:id="rId17"/>
    <p:sldId id="321" r:id="rId18"/>
    <p:sldId id="307" r:id="rId19"/>
    <p:sldId id="284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2"/>
    <p:restoredTop sz="86364"/>
  </p:normalViewPr>
  <p:slideViewPr>
    <p:cSldViewPr snapToGrid="0" showGuides="1">
      <p:cViewPr>
        <p:scale>
          <a:sx n="89" d="100"/>
          <a:sy n="89" d="100"/>
        </p:scale>
        <p:origin x="800" y="2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524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DE6CF-62CC-7343-A959-1224342C8D20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77D09-59E5-EF4B-8B6D-05A7311DF4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13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88D58-9FDD-4C58-9FC4-4667448151F3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8A948-9DDE-4D71-BE98-DB3674A98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0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4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29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077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532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85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18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34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879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939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82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3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8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4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0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3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84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114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9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5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74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3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5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9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99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6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8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69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37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5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4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6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7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7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1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39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27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5" Type="http://schemas.openxmlformats.org/officeDocument/2006/relationships/image" Target="../media/image5.jpeg"/><Relationship Id="rId6" Type="http://schemas.microsoft.com/office/2007/relationships/hdphoto" Target="../media/hdphoto3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microsoft.com/office/2007/relationships/hdphoto" Target="../media/hdphoto4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9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1622948" y="4494225"/>
            <a:ext cx="5431809" cy="400110"/>
          </a:xfrm>
          <a:prstGeom prst="rect">
            <a:avLst/>
          </a:prstGeom>
          <a:noFill/>
        </p:spPr>
        <p:txBody>
          <a:bodyPr wrap="square" lIns="8997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贾晓刚</a:t>
            </a:r>
            <a:endParaRPr lang="zh-CN" altLang="en-US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1788494" y="3810368"/>
            <a:ext cx="5052060" cy="400110"/>
          </a:xfrm>
          <a:prstGeom prst="rect">
            <a:avLst/>
          </a:prstGeom>
          <a:noFill/>
        </p:spPr>
        <p:txBody>
          <a:bodyPr wrap="square" lIns="8997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2019-04-02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26971" y="3520948"/>
            <a:ext cx="3167652" cy="172780"/>
            <a:chOff x="2726971" y="3520948"/>
            <a:chExt cx="3167652" cy="172780"/>
          </a:xfrm>
        </p:grpSpPr>
        <p:sp>
          <p:nvSpPr>
            <p:cNvPr id="9" name="PA_矩形 6"/>
            <p:cNvSpPr/>
            <p:nvPr>
              <p:custDataLst>
                <p:tags r:id="rId1"/>
              </p:custDataLst>
            </p:nvPr>
          </p:nvSpPr>
          <p:spPr>
            <a:xfrm rot="2700000">
              <a:off x="4245793" y="3520948"/>
              <a:ext cx="172780" cy="172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0" name="PA_直接连接符 8"/>
            <p:cNvCxnSpPr/>
            <p:nvPr>
              <p:custDataLst>
                <p:tags r:id="rId2"/>
              </p:custDataLst>
            </p:nvPr>
          </p:nvCxnSpPr>
          <p:spPr>
            <a:xfrm flipH="1">
              <a:off x="2726971" y="3607338"/>
              <a:ext cx="1367849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A_直接连接符 9"/>
            <p:cNvCxnSpPr/>
            <p:nvPr>
              <p:custDataLst>
                <p:tags r:id="rId3"/>
              </p:custDataLst>
            </p:nvPr>
          </p:nvCxnSpPr>
          <p:spPr>
            <a:xfrm flipH="1">
              <a:off x="4584367" y="3607338"/>
              <a:ext cx="1310256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45608" y="2400261"/>
            <a:ext cx="737315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spc="100" dirty="0" smtClean="0"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cs typeface="+mn-ea"/>
                <a:sym typeface="+mn-lt"/>
              </a:rPr>
              <a:t>he</a:t>
            </a:r>
            <a:r>
              <a:rPr lang="zh-CN" altLang="en-US" sz="4800" spc="100" dirty="0" smtClean="0"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cs typeface="+mn-ea"/>
                <a:sym typeface="+mn-lt"/>
              </a:rPr>
              <a:t>的理论、模型与架构</a:t>
            </a:r>
            <a:endParaRPr kumimoji="0" lang="zh-CN" altLang="en-US" sz="48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88900" dist="50800" dir="2700000" algn="tl" rotWithShape="0">
                  <a:prstClr val="black">
                    <a:alpha val="65000"/>
                  </a:prst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07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86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认知学习，从具象向抽象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决策行为，从抽象向具象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  <p:sp>
        <p:nvSpPr>
          <p:cNvPr id="3" name="矩形 2"/>
          <p:cNvSpPr/>
          <p:nvPr/>
        </p:nvSpPr>
        <p:spPr>
          <a:xfrm>
            <a:off x="4345576" y="1672046"/>
            <a:ext cx="3675017" cy="42497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智能体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31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86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认知学习，从具象向抽象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决策行为，从抽象向具象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  <p:sp>
        <p:nvSpPr>
          <p:cNvPr id="3" name="矩形 2"/>
          <p:cNvSpPr/>
          <p:nvPr/>
        </p:nvSpPr>
        <p:spPr>
          <a:xfrm>
            <a:off x="4432663" y="1741714"/>
            <a:ext cx="3509554" cy="20726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神经网络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25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86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认知学习，从具象向抽象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决策行为，从抽象向具象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  <p:sp>
        <p:nvSpPr>
          <p:cNvPr id="3" name="矩形 2"/>
          <p:cNvSpPr/>
          <p:nvPr/>
        </p:nvSpPr>
        <p:spPr>
          <a:xfrm>
            <a:off x="6139543" y="1793966"/>
            <a:ext cx="1785257" cy="202038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数据网络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8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86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认知学习，从具象向抽象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决策行为，从抽象向具象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  <p:sp>
        <p:nvSpPr>
          <p:cNvPr id="3" name="矩形 2"/>
          <p:cNvSpPr/>
          <p:nvPr/>
        </p:nvSpPr>
        <p:spPr>
          <a:xfrm>
            <a:off x="6172200" y="2751908"/>
            <a:ext cx="1728787" cy="10342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静态祖母网络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45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86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认知学习，从具象向抽象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决策行为，从抽象向具象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  <p:sp>
        <p:nvSpPr>
          <p:cNvPr id="3" name="矩形 2"/>
          <p:cNvSpPr/>
          <p:nvPr/>
        </p:nvSpPr>
        <p:spPr>
          <a:xfrm>
            <a:off x="6209211" y="2760616"/>
            <a:ext cx="851989" cy="9840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微信息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1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86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认知学习，从具象向抽象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决策行为，从抽象向具象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  <p:sp>
        <p:nvSpPr>
          <p:cNvPr id="3" name="矩形 2"/>
          <p:cNvSpPr/>
          <p:nvPr/>
        </p:nvSpPr>
        <p:spPr>
          <a:xfrm>
            <a:off x="6248400" y="2810933"/>
            <a:ext cx="812800" cy="4286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静微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48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86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认知学习，从具象向抽象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决策行为，从抽象向具象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3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08847"/>
            <a:ext cx="7630703" cy="46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5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10251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sz="2800" dirty="0">
                <a:solidFill>
                  <a:schemeClr val="bg1"/>
                </a:solidFill>
                <a:latin typeface="arial" charset="0"/>
              </a:rPr>
              <a:t>的架构</a:t>
            </a:r>
            <a:endParaRPr lang="en-US" altLang="zh-CN" sz="28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1" name="Picture 2" descr="https://github.com/jiaxiaogang/HELIX_THEORY/raw/master/%E6%89%8B%E5%86%99%E7%AC%94%E8%AE%B0/assets/83_he%E6%9E%B6%E6%9E%84%EF%BC%88%E7%AE%80%EF%BC%89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90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739" y="1263212"/>
            <a:ext cx="74771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3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架构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514892"/>
              </p:ext>
            </p:extLst>
          </p:nvPr>
        </p:nvGraphicFramePr>
        <p:xfrm>
          <a:off x="276516" y="1102517"/>
          <a:ext cx="3449767" cy="5007691"/>
        </p:xfrm>
        <a:graphic>
          <a:graphicData uri="http://schemas.openxmlformats.org/drawingml/2006/table">
            <a:tbl>
              <a:tblPr/>
              <a:tblGrid>
                <a:gridCol w="3449767"/>
              </a:tblGrid>
              <a:tr h="928758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effectLst/>
                        </a:rPr>
                        <a:t>1. </a:t>
                      </a:r>
                      <a:r>
                        <a:rPr lang="en-US" altLang="zh-CN" sz="1700" dirty="0" smtClean="0">
                          <a:effectLst/>
                        </a:rPr>
                        <a:t>he</a:t>
                      </a:r>
                      <a:r>
                        <a:rPr lang="zh-CN" altLang="en-US" sz="1700" dirty="0" smtClean="0">
                          <a:effectLst/>
                        </a:rPr>
                        <a:t>系统中</a:t>
                      </a:r>
                      <a:r>
                        <a:rPr lang="en-US" altLang="zh-CN" sz="1700" dirty="0">
                          <a:effectLst/>
                        </a:rPr>
                        <a:t>,60%</a:t>
                      </a:r>
                      <a:r>
                        <a:rPr lang="zh-CN" altLang="en-US" sz="1700" dirty="0">
                          <a:effectLst/>
                        </a:rPr>
                        <a:t>代码都是神经网络</a:t>
                      </a:r>
                      <a:r>
                        <a:rPr lang="en-US" altLang="zh-CN" sz="1700" dirty="0">
                          <a:effectLst/>
                        </a:rPr>
                        <a:t>;</a:t>
                      </a:r>
                    </a:p>
                  </a:txBody>
                  <a:tcPr marL="154992" marR="154992" marT="71535" marB="71535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928758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effectLst/>
                        </a:rPr>
                        <a:t>2. </a:t>
                      </a:r>
                      <a:r>
                        <a:rPr lang="zh-CN" altLang="en-US" sz="1700" dirty="0" smtClean="0">
                          <a:effectLst/>
                        </a:rPr>
                        <a:t>另外</a:t>
                      </a:r>
                      <a:r>
                        <a:rPr lang="en-US" altLang="zh-CN" sz="1700" dirty="0" smtClean="0">
                          <a:effectLst/>
                        </a:rPr>
                        <a:t>,</a:t>
                      </a:r>
                      <a:r>
                        <a:rPr lang="zh-CN" altLang="en-US" sz="1700" dirty="0" smtClean="0">
                          <a:effectLst/>
                        </a:rPr>
                        <a:t>有</a:t>
                      </a:r>
                      <a:r>
                        <a:rPr lang="en-US" altLang="zh-CN" sz="1700" dirty="0" smtClean="0">
                          <a:effectLst/>
                        </a:rPr>
                        <a:t>30</a:t>
                      </a:r>
                      <a:r>
                        <a:rPr lang="en-US" altLang="zh-CN" sz="1700" dirty="0">
                          <a:effectLst/>
                        </a:rPr>
                        <a:t>%</a:t>
                      </a:r>
                      <a:r>
                        <a:rPr lang="zh-CN" altLang="en-US" sz="1700" dirty="0">
                          <a:effectLst/>
                        </a:rPr>
                        <a:t>代码是思维控制器</a:t>
                      </a:r>
                      <a:r>
                        <a:rPr lang="en-US" altLang="zh-CN" sz="1700" dirty="0">
                          <a:effectLst/>
                        </a:rPr>
                        <a:t>;</a:t>
                      </a:r>
                    </a:p>
                  </a:txBody>
                  <a:tcPr marL="154992" marR="154992" marT="71535" marB="71535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4857">
                <a:tc>
                  <a:txBody>
                    <a:bodyPr/>
                    <a:lstStyle/>
                    <a:p>
                      <a:r>
                        <a:rPr lang="mr-IN" sz="1700" dirty="0">
                          <a:effectLst/>
                        </a:rPr>
                        <a:t>3. 其它部分,共占10%;</a:t>
                      </a:r>
                    </a:p>
                  </a:txBody>
                  <a:tcPr marL="154992" marR="154992" marT="71535" marB="71535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1292659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effectLst/>
                        </a:rPr>
                        <a:t>4. </a:t>
                      </a:r>
                      <a:r>
                        <a:rPr lang="zh-CN" altLang="en-US" sz="1700" dirty="0">
                          <a:effectLst/>
                        </a:rPr>
                        <a:t>神经网络中共由四个部分组成</a:t>
                      </a:r>
                      <a:r>
                        <a:rPr lang="en-US" altLang="zh-CN" sz="1700" dirty="0">
                          <a:effectLst/>
                        </a:rPr>
                        <a:t>; 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altLang="en-US" sz="1700" dirty="0">
                          <a:solidFill>
                            <a:srgbClr val="FF0000"/>
                          </a:solidFill>
                          <a:effectLst/>
                        </a:rPr>
                        <a:t>微信息</a:t>
                      </a:r>
                      <a:r>
                        <a:rPr lang="zh-CN" altLang="en-US" sz="1700" dirty="0">
                          <a:solidFill>
                            <a:srgbClr val="00B0F0"/>
                          </a:solidFill>
                          <a:effectLst/>
                        </a:rPr>
                        <a:t> </a:t>
                      </a:r>
                      <a:r>
                        <a:rPr lang="en-US" altLang="zh-CN" sz="17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zh-CN" altLang="en-US" sz="1700" dirty="0">
                          <a:solidFill>
                            <a:srgbClr val="00B0F0"/>
                          </a:solidFill>
                          <a:effectLst/>
                        </a:rPr>
                        <a:t>组成</a:t>
                      </a:r>
                      <a:r>
                        <a:rPr lang="en-US" altLang="zh-CN" sz="1700" dirty="0">
                          <a:solidFill>
                            <a:srgbClr val="00B0F0"/>
                          </a:solidFill>
                          <a:effectLst/>
                        </a:rPr>
                        <a:t>] </a:t>
                      </a:r>
                      <a:r>
                        <a:rPr lang="zh-CN" altLang="en-US" sz="1700" dirty="0">
                          <a:solidFill>
                            <a:srgbClr val="FF0000"/>
                          </a:solidFill>
                          <a:effectLst/>
                        </a:rPr>
                        <a:t>祖母</a:t>
                      </a:r>
                      <a:r>
                        <a:rPr lang="zh-CN" altLang="en-US" sz="1700" dirty="0">
                          <a:solidFill>
                            <a:srgbClr val="00B0F0"/>
                          </a:solidFill>
                          <a:effectLst/>
                        </a:rPr>
                        <a:t> </a:t>
                      </a:r>
                      <a:r>
                        <a:rPr lang="en-US" altLang="zh-CN" sz="17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zh-CN" altLang="en-US" sz="1700" dirty="0">
                          <a:solidFill>
                            <a:srgbClr val="00B0F0"/>
                          </a:solidFill>
                          <a:effectLst/>
                        </a:rPr>
                        <a:t>组成</a:t>
                      </a:r>
                      <a:r>
                        <a:rPr lang="en-US" altLang="zh-CN" sz="1700" dirty="0">
                          <a:solidFill>
                            <a:srgbClr val="00B0F0"/>
                          </a:solidFill>
                          <a:effectLst/>
                        </a:rPr>
                        <a:t>] </a:t>
                      </a:r>
                      <a:r>
                        <a:rPr lang="zh-CN" altLang="en-US" sz="1700" dirty="0">
                          <a:solidFill>
                            <a:srgbClr val="FF0000"/>
                          </a:solidFill>
                          <a:effectLst/>
                        </a:rPr>
                        <a:t>时序</a:t>
                      </a:r>
                      <a:r>
                        <a:rPr lang="zh-CN" altLang="en-US" sz="1700" dirty="0">
                          <a:solidFill>
                            <a:srgbClr val="00B0F0"/>
                          </a:solidFill>
                          <a:effectLst/>
                        </a:rPr>
                        <a:t> </a:t>
                      </a:r>
                      <a:r>
                        <a:rPr lang="en-US" altLang="zh-CN" sz="17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zh-CN" altLang="en-US" sz="1700" dirty="0">
                          <a:solidFill>
                            <a:srgbClr val="00B0F0"/>
                          </a:solidFill>
                          <a:effectLst/>
                        </a:rPr>
                        <a:t>导致</a:t>
                      </a:r>
                      <a:r>
                        <a:rPr lang="en-US" altLang="zh-CN" sz="1700" dirty="0">
                          <a:solidFill>
                            <a:srgbClr val="00B0F0"/>
                          </a:solidFill>
                          <a:effectLst/>
                        </a:rPr>
                        <a:t>] </a:t>
                      </a:r>
                      <a:r>
                        <a:rPr lang="en-US" altLang="zh-CN" sz="1700" dirty="0">
                          <a:solidFill>
                            <a:srgbClr val="FF0000"/>
                          </a:solidFill>
                          <a:effectLst/>
                        </a:rPr>
                        <a:t>mv</a:t>
                      </a:r>
                      <a:r>
                        <a:rPr lang="en-US" altLang="zh-CN" sz="1700" dirty="0">
                          <a:effectLst/>
                        </a:rPr>
                        <a:t>)</a:t>
                      </a:r>
                    </a:p>
                  </a:txBody>
                  <a:tcPr marL="154992" marR="154992" marT="71535" marB="71535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2659"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effectLst/>
                        </a:rPr>
                        <a:t>注</a:t>
                      </a:r>
                      <a:r>
                        <a:rPr lang="en-US" altLang="zh-CN" sz="1700" dirty="0">
                          <a:effectLst/>
                        </a:rPr>
                        <a:t>: </a:t>
                      </a:r>
                      <a:r>
                        <a:rPr lang="zh-CN" altLang="en-US" sz="1700" dirty="0">
                          <a:effectLst/>
                        </a:rPr>
                        <a:t>思维控制器是网络操作者</a:t>
                      </a:r>
                      <a:r>
                        <a:rPr lang="en-US" altLang="zh-CN" sz="1700" dirty="0">
                          <a:effectLst/>
                        </a:rPr>
                        <a:t>,</a:t>
                      </a:r>
                      <a:r>
                        <a:rPr lang="zh-CN" altLang="en-US" sz="1700" dirty="0">
                          <a:effectLst/>
                        </a:rPr>
                        <a:t>学与用</a:t>
                      </a:r>
                      <a:r>
                        <a:rPr lang="en-US" altLang="zh-CN" sz="1700" dirty="0">
                          <a:effectLst/>
                        </a:rPr>
                        <a:t>,</a:t>
                      </a:r>
                      <a:r>
                        <a:rPr lang="zh-CN" altLang="en-US" sz="1700" dirty="0">
                          <a:effectLst/>
                        </a:rPr>
                        <a:t>构建与联想</a:t>
                      </a:r>
                      <a:r>
                        <a:rPr lang="en-US" altLang="zh-CN" sz="1700" dirty="0">
                          <a:effectLst/>
                        </a:rPr>
                        <a:t>,</a:t>
                      </a:r>
                      <a:r>
                        <a:rPr lang="zh-CN" altLang="en-US" sz="1700" dirty="0">
                          <a:effectLst/>
                        </a:rPr>
                        <a:t>都由他完成</a:t>
                      </a:r>
                      <a:r>
                        <a:rPr lang="en-US" altLang="zh-CN" sz="1700" dirty="0">
                          <a:effectLst/>
                        </a:rPr>
                        <a:t>;</a:t>
                      </a:r>
                    </a:p>
                  </a:txBody>
                  <a:tcPr marL="154992" marR="154992" marT="71535" marB="71535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39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5916" y="749712"/>
            <a:ext cx="440293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宏微一体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定义是从模糊到相对确切的过程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思维构建网络，思维源于网络。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类比（内外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规律归纳关联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抽具象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神经网络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用</a:t>
            </a:r>
            <a:r>
              <a:rPr lang="zh-CN" altLang="en-US" dirty="0">
                <a:solidFill>
                  <a:schemeClr val="bg1"/>
                </a:solidFill>
              </a:rPr>
              <a:t>进废</a:t>
            </a:r>
            <a:r>
              <a:rPr lang="zh-CN" altLang="en-US" dirty="0" smtClean="0">
                <a:solidFill>
                  <a:schemeClr val="bg1"/>
                </a:solidFill>
              </a:rPr>
              <a:t>退的关联强度与</a:t>
            </a:r>
            <a:r>
              <a:rPr lang="en-US" altLang="zh-CN" dirty="0" err="1" smtClean="0">
                <a:solidFill>
                  <a:schemeClr val="bg1"/>
                </a:solidFill>
              </a:rPr>
              <a:t>hebb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结构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MindValue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数据的意义（巴甫洛夫狗）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动态、模糊与</a:t>
            </a:r>
            <a:r>
              <a:rPr lang="zh-CN" altLang="en-US" dirty="0">
                <a:solidFill>
                  <a:schemeClr val="bg1"/>
                </a:solidFill>
              </a:rPr>
              <a:t>灵活</a:t>
            </a:r>
          </a:p>
        </p:txBody>
      </p:sp>
      <p:sp>
        <p:nvSpPr>
          <p:cNvPr id="6" name="矩形 5"/>
          <p:cNvSpPr/>
          <p:nvPr/>
        </p:nvSpPr>
        <p:spPr>
          <a:xfrm>
            <a:off x="5768850" y="749712"/>
            <a:ext cx="4603875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节点（</a:t>
            </a:r>
            <a:r>
              <a:rPr lang="en-US" altLang="zh-CN" dirty="0">
                <a:solidFill>
                  <a:schemeClr val="bg1"/>
                </a:solidFill>
              </a:rPr>
              <a:t>Node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关联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Port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Index</a:t>
            </a:r>
            <a:r>
              <a:rPr lang="zh-CN" altLang="en-US" dirty="0" smtClean="0">
                <a:solidFill>
                  <a:schemeClr val="bg1"/>
                </a:solidFill>
              </a:rPr>
              <a:t>索引</a:t>
            </a:r>
            <a:r>
              <a:rPr lang="zh-CN" altLang="en-US" dirty="0">
                <a:solidFill>
                  <a:schemeClr val="bg1"/>
                </a:solidFill>
              </a:rPr>
              <a:t>序列（数据即索引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mv</a:t>
            </a:r>
            <a:r>
              <a:rPr lang="zh-CN" altLang="en-US" dirty="0">
                <a:solidFill>
                  <a:schemeClr val="bg1"/>
                </a:solidFill>
              </a:rPr>
              <a:t>基本模型（</a:t>
            </a:r>
            <a:r>
              <a:rPr lang="zh-CN" altLang="en-US" dirty="0" smtClean="0">
                <a:solidFill>
                  <a:schemeClr val="bg1"/>
                </a:solidFill>
              </a:rPr>
              <a:t>时序与</a:t>
            </a:r>
            <a:r>
              <a:rPr lang="en-US" altLang="zh-CN" dirty="0" smtClean="0">
                <a:solidFill>
                  <a:schemeClr val="bg1"/>
                </a:solidFill>
              </a:rPr>
              <a:t>mv</a:t>
            </a:r>
            <a:r>
              <a:rPr lang="zh-CN" altLang="en-US" dirty="0" smtClean="0">
                <a:solidFill>
                  <a:schemeClr val="bg1"/>
                </a:solidFill>
              </a:rPr>
              <a:t>的互指模型）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GNOP</a:t>
            </a:r>
            <a:r>
              <a:rPr lang="zh-CN" altLang="en-US" dirty="0">
                <a:solidFill>
                  <a:schemeClr val="bg1"/>
                </a:solidFill>
              </a:rPr>
              <a:t>（面向动态网络编程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皮层算法分区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动静相对，一用一体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认知学习循环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决策行为循环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MindValue</a:t>
            </a:r>
            <a:r>
              <a:rPr lang="zh-CN" altLang="en-US" dirty="0" smtClean="0">
                <a:solidFill>
                  <a:schemeClr val="bg1"/>
                </a:solidFill>
              </a:rPr>
              <a:t>内循环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思维与网络中循环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智能体与现实外循环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58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4222" y="2007993"/>
            <a:ext cx="7373150" cy="1685735"/>
            <a:chOff x="624222" y="2007993"/>
            <a:chExt cx="7373150" cy="1685735"/>
          </a:xfrm>
        </p:grpSpPr>
        <p:sp>
          <p:nvSpPr>
            <p:cNvPr id="9" name="PA_矩形 6"/>
            <p:cNvSpPr/>
            <p:nvPr>
              <p:custDataLst>
                <p:tags r:id="rId1"/>
              </p:custDataLst>
            </p:nvPr>
          </p:nvSpPr>
          <p:spPr>
            <a:xfrm rot="2700000">
              <a:off x="4245793" y="3520948"/>
              <a:ext cx="172780" cy="172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0" name="PA_直接连接符 8"/>
            <p:cNvCxnSpPr/>
            <p:nvPr>
              <p:custDataLst>
                <p:tags r:id="rId2"/>
              </p:custDataLst>
            </p:nvPr>
          </p:nvCxnSpPr>
          <p:spPr>
            <a:xfrm flipH="1">
              <a:off x="2726971" y="3607338"/>
              <a:ext cx="1367849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A_直接连接符 9"/>
            <p:cNvCxnSpPr/>
            <p:nvPr>
              <p:custDataLst>
                <p:tags r:id="rId3"/>
              </p:custDataLst>
            </p:nvPr>
          </p:nvCxnSpPr>
          <p:spPr>
            <a:xfrm flipH="1">
              <a:off x="4584367" y="3607338"/>
              <a:ext cx="1310256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24222" y="2403143"/>
              <a:ext cx="73731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kumimoji="0" lang="zh-CN" altLang="en-US" sz="6000" b="0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88900" dist="50800" dir="2700000" algn="tl" rotWithShape="0">
                      <a:prstClr val="black">
                        <a:alpha val="65000"/>
                      </a:prstClr>
                    </a:outerShdw>
                  </a:effectLst>
                  <a:uLnTx/>
                  <a:uFillTx/>
                  <a:cs typeface="+mn-ea"/>
                  <a:sym typeface="+mn-lt"/>
                </a:rPr>
                <a:t>谢谢</a:t>
              </a:r>
              <a:endParaRPr kumimoji="0" lang="zh-CN" altLang="en-US" sz="60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96761" y="2007993"/>
              <a:ext cx="302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732954" y="466839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贾晓刚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2977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1887" y="1834593"/>
            <a:ext cx="5364779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、理论</a:t>
            </a:r>
            <a:r>
              <a:rPr kumimoji="1" lang="zh-CN" altLang="en-US" sz="2000" dirty="0">
                <a:solidFill>
                  <a:schemeClr val="bg1"/>
                </a:solidFill>
              </a:rPr>
              <a:t>：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螺旋论</a:t>
            </a:r>
            <a:endParaRPr kumimoji="1"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01887" y="2794914"/>
            <a:ext cx="5364779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、模型：信息熵减机</a:t>
            </a:r>
            <a:endParaRPr kumimoji="1" lang="en-US" altLang="zh-CN" sz="2000" dirty="0" smtClean="0"/>
          </a:p>
        </p:txBody>
      </p:sp>
      <p:sp>
        <p:nvSpPr>
          <p:cNvPr id="15" name="矩形 14"/>
          <p:cNvSpPr/>
          <p:nvPr/>
        </p:nvSpPr>
        <p:spPr>
          <a:xfrm>
            <a:off x="3101887" y="3755235"/>
            <a:ext cx="5364779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、架构：</a:t>
            </a:r>
            <a:r>
              <a:rPr kumimoji="1" lang="en-US" altLang="zh-CN" sz="2000" dirty="0" smtClean="0"/>
              <a:t>he4o</a:t>
            </a:r>
          </a:p>
        </p:txBody>
      </p:sp>
    </p:spTree>
    <p:extLst>
      <p:ext uri="{BB962C8B-B14F-4D97-AF65-F5344CB8AC3E}">
        <p14:creationId xmlns:p14="http://schemas.microsoft.com/office/powerpoint/2010/main" val="317778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795102" y="1164912"/>
            <a:ext cx="5062118" cy="525087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73866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螺旋论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1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理论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9881"/>
                    </a14:imgEffect>
                    <a14:imgEffect>
                      <a14:saturation sat="20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348" y="1433151"/>
            <a:ext cx="4563672" cy="4766954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>
              <a:schemeClr val="accent1"/>
            </a:glow>
            <a:outerShdw sx="1000" sy="1000" algn="ctr" rotWithShape="0">
              <a:srgbClr val="000000"/>
            </a:outerShdw>
            <a:reflection blurRad="1270000" stA="1000" dir="5400000" sy="-100000" algn="bl" rotWithShape="0"/>
            <a:softEdge rad="0"/>
          </a:effectLst>
        </p:spPr>
      </p:pic>
      <p:sp>
        <p:nvSpPr>
          <p:cNvPr id="9" name="矩形 8"/>
          <p:cNvSpPr/>
          <p:nvPr/>
        </p:nvSpPr>
        <p:spPr>
          <a:xfrm>
            <a:off x="1213605" y="1433151"/>
            <a:ext cx="537829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　　螺旋论本质上是熵减机理论，用来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构建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各种各样的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熵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减机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系统（包括</a:t>
            </a:r>
            <a:r>
              <a:rPr lang="en-US" altLang="zh-CN" dirty="0" smtClean="0">
                <a:solidFill>
                  <a:schemeClr val="bg1"/>
                </a:solidFill>
                <a:latin typeface="arial" charset="0"/>
              </a:rPr>
              <a:t>AGI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）。</a:t>
            </a: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　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　螺旋论有三大核心理论点，分别为定义、相对和循环。而这三者共同呈现螺旋形，这也是螺旋论的名称由来。</a:t>
            </a: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定义</a:t>
            </a: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相对</a:t>
            </a: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循环</a:t>
            </a: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51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系统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是在螺旋论之上构建的信息熵减机。</a:t>
            </a: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 smtClean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认知学习，从具象向抽象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决策行为，从抽象向具象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70895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86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认知学习，从具象向抽象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决策行为，从抽象向具象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  <p:sp>
        <p:nvSpPr>
          <p:cNvPr id="3" name="矩形 2"/>
          <p:cNvSpPr/>
          <p:nvPr/>
        </p:nvSpPr>
        <p:spPr>
          <a:xfrm>
            <a:off x="6248400" y="2810933"/>
            <a:ext cx="812800" cy="4286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静微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25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86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认知学习，从具象向抽象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决策行为，从抽象向具象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  <p:sp>
        <p:nvSpPr>
          <p:cNvPr id="3" name="矩形 2"/>
          <p:cNvSpPr/>
          <p:nvPr/>
        </p:nvSpPr>
        <p:spPr>
          <a:xfrm>
            <a:off x="6209211" y="2760616"/>
            <a:ext cx="851989" cy="9840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微信息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49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86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认知学习，从具象向抽象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决策行为，从抽象向具象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  <p:sp>
        <p:nvSpPr>
          <p:cNvPr id="3" name="矩形 2"/>
          <p:cNvSpPr/>
          <p:nvPr/>
        </p:nvSpPr>
        <p:spPr>
          <a:xfrm>
            <a:off x="6172200" y="2751908"/>
            <a:ext cx="1728787" cy="10342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静态祖母网络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64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86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认知学习，从具象向抽象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决策行为，从抽象向具象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  <p:sp>
        <p:nvSpPr>
          <p:cNvPr id="3" name="矩形 2"/>
          <p:cNvSpPr/>
          <p:nvPr/>
        </p:nvSpPr>
        <p:spPr>
          <a:xfrm>
            <a:off x="6139543" y="1793966"/>
            <a:ext cx="1785257" cy="202038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数据网络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92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86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认知学习，从具象向抽象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决策行为，从抽象向具象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  <p:sp>
        <p:nvSpPr>
          <p:cNvPr id="3" name="矩形 2"/>
          <p:cNvSpPr/>
          <p:nvPr/>
        </p:nvSpPr>
        <p:spPr>
          <a:xfrm>
            <a:off x="4432663" y="1741714"/>
            <a:ext cx="3509554" cy="20726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神经网络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21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商务云科技大数据工作汇报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包图主题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820</Words>
  <Application>Microsoft Macintosh PowerPoint</Application>
  <PresentationFormat>宽屏</PresentationFormat>
  <Paragraphs>181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DengXian</vt:lpstr>
      <vt:lpstr>等线</vt:lpstr>
      <vt:lpstr>微软雅黑</vt:lpstr>
      <vt:lpstr>Arial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Microsoft Office 用户</cp:lastModifiedBy>
  <cp:revision>382</cp:revision>
  <dcterms:created xsi:type="dcterms:W3CDTF">2017-07-11T08:34:15Z</dcterms:created>
  <dcterms:modified xsi:type="dcterms:W3CDTF">2019-03-27T15:35:56Z</dcterms:modified>
</cp:coreProperties>
</file>