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7" r:id="rId2"/>
    <p:sldId id="285" r:id="rId3"/>
    <p:sldId id="300" r:id="rId4"/>
    <p:sldId id="319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4" r:id="rId14"/>
    <p:sldId id="332" r:id="rId15"/>
    <p:sldId id="333" r:id="rId16"/>
    <p:sldId id="322" r:id="rId17"/>
    <p:sldId id="321" r:id="rId18"/>
    <p:sldId id="307" r:id="rId19"/>
    <p:sldId id="284" r:id="rId20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86364"/>
  </p:normalViewPr>
  <p:slideViewPr>
    <p:cSldViewPr snapToGrid="0" showGuides="1">
      <p:cViewPr>
        <p:scale>
          <a:sx n="89" d="100"/>
          <a:sy n="89" d="100"/>
        </p:scale>
        <p:origin x="144" y="2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524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tags" Target="tags/tag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DE6CF-62CC-7343-A959-1224342C8D20}" type="datetimeFigureOut">
              <a:rPr kumimoji="1" lang="zh-CN" altLang="en-US" smtClean="0"/>
              <a:t>2019/4/3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77D09-59E5-EF4B-8B6D-05A7311DF42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713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88D58-9FDD-4C58-9FC4-4667448151F3}" type="datetimeFigureOut">
              <a:rPr lang="zh-CN" altLang="en-US" smtClean="0"/>
              <a:t>2019/4/3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8A948-9DDE-4D71-BE98-DB3674A98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00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时间线：</a:t>
            </a:r>
            <a:endParaRPr lang="en-US" altLang="zh-CN" dirty="0" smtClean="0"/>
          </a:p>
          <a:p>
            <a:r>
              <a:rPr lang="en-US" altLang="zh-CN" dirty="0" smtClean="0"/>
              <a:t>1.16.10</a:t>
            </a:r>
            <a:r>
              <a:rPr lang="zh-CN" altLang="en-US" dirty="0" smtClean="0"/>
              <a:t>想法</a:t>
            </a:r>
            <a:endParaRPr lang="en-US" altLang="zh-CN" dirty="0" smtClean="0"/>
          </a:p>
          <a:p>
            <a:r>
              <a:rPr lang="en-US" altLang="zh-CN" dirty="0" smtClean="0"/>
              <a:t>2.17.03</a:t>
            </a:r>
            <a:r>
              <a:rPr lang="zh-CN" altLang="en-US" dirty="0" smtClean="0"/>
              <a:t>立项</a:t>
            </a:r>
            <a:endParaRPr lang="en-US" altLang="zh-CN" dirty="0" smtClean="0"/>
          </a:p>
          <a:p>
            <a:r>
              <a:rPr lang="en-US" altLang="zh-CN" dirty="0" smtClean="0"/>
              <a:t>3.18.02</a:t>
            </a:r>
            <a:r>
              <a:rPr lang="zh-CN" altLang="en-US" dirty="0" smtClean="0"/>
              <a:t>螺旋论成形</a:t>
            </a:r>
            <a:endParaRPr lang="en-US" altLang="zh-CN" dirty="0" smtClean="0"/>
          </a:p>
          <a:p>
            <a:r>
              <a:rPr lang="en-US" altLang="zh-CN" dirty="0" smtClean="0"/>
              <a:t>4.18.10</a:t>
            </a:r>
            <a:r>
              <a:rPr lang="zh-CN" altLang="en-US" dirty="0" smtClean="0"/>
              <a:t>落地</a:t>
            </a:r>
            <a:endParaRPr lang="en-US" altLang="zh-CN" dirty="0" smtClean="0"/>
          </a:p>
          <a:p>
            <a:r>
              <a:rPr lang="en-US" altLang="zh-CN" dirty="0" smtClean="0"/>
              <a:t>5.18.11</a:t>
            </a:r>
            <a:r>
              <a:rPr lang="zh-CN" altLang="en-US" dirty="0" smtClean="0"/>
              <a:t>乌鸦生存演示至今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44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129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077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532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685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18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834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879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939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882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634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387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世界是熵增的，智能体是熵减的。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74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508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35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84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114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69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8A948-9DDE-4D71-BE98-DB3674A985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854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74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313473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713482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113491" y="2221007"/>
            <a:ext cx="2769660" cy="1512000"/>
          </a:xfrm>
          <a:custGeom>
            <a:avLst/>
            <a:gdLst>
              <a:gd name="connsiteX0" fmla="*/ 0 w 2769660"/>
              <a:gd name="connsiteY0" fmla="*/ 0 h 1512000"/>
              <a:gd name="connsiteX1" fmla="*/ 2769660 w 2769660"/>
              <a:gd name="connsiteY1" fmla="*/ 0 h 1512000"/>
              <a:gd name="connsiteX2" fmla="*/ 2769660 w 2769660"/>
              <a:gd name="connsiteY2" fmla="*/ 1512000 h 1512000"/>
              <a:gd name="connsiteX3" fmla="*/ 0 w 2769660"/>
              <a:gd name="connsiteY3" fmla="*/ 1512000 h 15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69660" h="1512000">
                <a:moveTo>
                  <a:pt x="0" y="0"/>
                </a:moveTo>
                <a:lnTo>
                  <a:pt x="2769660" y="0"/>
                </a:lnTo>
                <a:lnTo>
                  <a:pt x="2769660" y="1512000"/>
                </a:lnTo>
                <a:lnTo>
                  <a:pt x="0" y="1512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3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013325" y="2719388"/>
            <a:ext cx="2155826" cy="2154238"/>
          </a:xfrm>
          <a:custGeom>
            <a:avLst/>
            <a:gdLst>
              <a:gd name="connsiteX0" fmla="*/ 1077913 w 2155826"/>
              <a:gd name="connsiteY0" fmla="*/ 0 h 2154238"/>
              <a:gd name="connsiteX1" fmla="*/ 2155826 w 2155826"/>
              <a:gd name="connsiteY1" fmla="*/ 1077119 h 2154238"/>
              <a:gd name="connsiteX2" fmla="*/ 1077913 w 2155826"/>
              <a:gd name="connsiteY2" fmla="*/ 2154238 h 2154238"/>
              <a:gd name="connsiteX3" fmla="*/ 0 w 2155826"/>
              <a:gd name="connsiteY3" fmla="*/ 1077119 h 2154238"/>
              <a:gd name="connsiteX4" fmla="*/ 1077913 w 2155826"/>
              <a:gd name="connsiteY4" fmla="*/ 0 h 2154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5826" h="2154238">
                <a:moveTo>
                  <a:pt x="1077913" y="0"/>
                </a:moveTo>
                <a:cubicBezTo>
                  <a:pt x="1673228" y="0"/>
                  <a:pt x="2155826" y="482243"/>
                  <a:pt x="2155826" y="1077119"/>
                </a:cubicBezTo>
                <a:cubicBezTo>
                  <a:pt x="2155826" y="1671995"/>
                  <a:pt x="1673228" y="2154238"/>
                  <a:pt x="1077913" y="2154238"/>
                </a:cubicBezTo>
                <a:cubicBezTo>
                  <a:pt x="482598" y="2154238"/>
                  <a:pt x="0" y="1671995"/>
                  <a:pt x="0" y="1077119"/>
                </a:cubicBezTo>
                <a:cubicBezTo>
                  <a:pt x="0" y="482243"/>
                  <a:pt x="482598" y="0"/>
                  <a:pt x="10779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9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99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68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2028825"/>
            <a:ext cx="5946775" cy="4273550"/>
          </a:xfrm>
          <a:custGeom>
            <a:avLst/>
            <a:gdLst>
              <a:gd name="connsiteX0" fmla="*/ 0 w 5946775"/>
              <a:gd name="connsiteY0" fmla="*/ 0 h 4273550"/>
              <a:gd name="connsiteX1" fmla="*/ 5946775 w 5946775"/>
              <a:gd name="connsiteY1" fmla="*/ 0 h 4273550"/>
              <a:gd name="connsiteX2" fmla="*/ 4799812 w 5946775"/>
              <a:gd name="connsiteY2" fmla="*/ 4273550 h 4273550"/>
              <a:gd name="connsiteX3" fmla="*/ 0 w 5946775"/>
              <a:gd name="connsiteY3" fmla="*/ 4273550 h 427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46775" h="4273550">
                <a:moveTo>
                  <a:pt x="0" y="0"/>
                </a:moveTo>
                <a:lnTo>
                  <a:pt x="5946775" y="0"/>
                </a:lnTo>
                <a:lnTo>
                  <a:pt x="4799812" y="4273550"/>
                </a:lnTo>
                <a:lnTo>
                  <a:pt x="0" y="42735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5165898" y="2191235"/>
            <a:ext cx="1855499" cy="3315152"/>
          </a:xfrm>
          <a:custGeom>
            <a:avLst/>
            <a:gdLst>
              <a:gd name="connsiteX0" fmla="*/ 0 w 1855499"/>
              <a:gd name="connsiteY0" fmla="*/ 0 h 3315152"/>
              <a:gd name="connsiteX1" fmla="*/ 1855499 w 1855499"/>
              <a:gd name="connsiteY1" fmla="*/ 0 h 3315152"/>
              <a:gd name="connsiteX2" fmla="*/ 1855499 w 1855499"/>
              <a:gd name="connsiteY2" fmla="*/ 3315152 h 3315152"/>
              <a:gd name="connsiteX3" fmla="*/ 0 w 1855499"/>
              <a:gd name="connsiteY3" fmla="*/ 3315152 h 331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99" h="3315152">
                <a:moveTo>
                  <a:pt x="0" y="0"/>
                </a:moveTo>
                <a:lnTo>
                  <a:pt x="1855499" y="0"/>
                </a:lnTo>
                <a:lnTo>
                  <a:pt x="1855499" y="3315152"/>
                </a:lnTo>
                <a:lnTo>
                  <a:pt x="0" y="331515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69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70180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5292725" y="2187697"/>
            <a:ext cx="1566864" cy="1568450"/>
          </a:xfrm>
          <a:custGeom>
            <a:avLst/>
            <a:gdLst>
              <a:gd name="connsiteX0" fmla="*/ 783432 w 1566864"/>
              <a:gd name="connsiteY0" fmla="*/ 0 h 1568450"/>
              <a:gd name="connsiteX1" fmla="*/ 1566864 w 1566864"/>
              <a:gd name="connsiteY1" fmla="*/ 784225 h 1568450"/>
              <a:gd name="connsiteX2" fmla="*/ 783432 w 1566864"/>
              <a:gd name="connsiteY2" fmla="*/ 1568450 h 1568450"/>
              <a:gd name="connsiteX3" fmla="*/ 0 w 1566864"/>
              <a:gd name="connsiteY3" fmla="*/ 784225 h 1568450"/>
              <a:gd name="connsiteX4" fmla="*/ 783432 w 1566864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6864" h="1568450">
                <a:moveTo>
                  <a:pt x="783432" y="0"/>
                </a:moveTo>
                <a:cubicBezTo>
                  <a:pt x="1216110" y="0"/>
                  <a:pt x="1566864" y="351109"/>
                  <a:pt x="1566864" y="784225"/>
                </a:cubicBezTo>
                <a:cubicBezTo>
                  <a:pt x="1566864" y="1217341"/>
                  <a:pt x="1216110" y="1568450"/>
                  <a:pt x="783432" y="1568450"/>
                </a:cubicBezTo>
                <a:cubicBezTo>
                  <a:pt x="350754" y="1568450"/>
                  <a:pt x="0" y="1217341"/>
                  <a:pt x="0" y="784225"/>
                </a:cubicBezTo>
                <a:cubicBezTo>
                  <a:pt x="0" y="351109"/>
                  <a:pt x="350754" y="0"/>
                  <a:pt x="78343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921750" y="2187697"/>
            <a:ext cx="1568450" cy="1568450"/>
          </a:xfrm>
          <a:custGeom>
            <a:avLst/>
            <a:gdLst>
              <a:gd name="connsiteX0" fmla="*/ 784225 w 1568450"/>
              <a:gd name="connsiteY0" fmla="*/ 0 h 1568450"/>
              <a:gd name="connsiteX1" fmla="*/ 1568450 w 1568450"/>
              <a:gd name="connsiteY1" fmla="*/ 784225 h 1568450"/>
              <a:gd name="connsiteX2" fmla="*/ 784225 w 1568450"/>
              <a:gd name="connsiteY2" fmla="*/ 1568450 h 1568450"/>
              <a:gd name="connsiteX3" fmla="*/ 0 w 1568450"/>
              <a:gd name="connsiteY3" fmla="*/ 784225 h 1568450"/>
              <a:gd name="connsiteX4" fmla="*/ 784225 w 1568450"/>
              <a:gd name="connsiteY4" fmla="*/ 0 h 156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450" h="1568450">
                <a:moveTo>
                  <a:pt x="784225" y="0"/>
                </a:moveTo>
                <a:cubicBezTo>
                  <a:pt x="1217341" y="0"/>
                  <a:pt x="1568450" y="351109"/>
                  <a:pt x="1568450" y="784225"/>
                </a:cubicBezTo>
                <a:cubicBezTo>
                  <a:pt x="1568450" y="1217341"/>
                  <a:pt x="1217341" y="1568450"/>
                  <a:pt x="784225" y="1568450"/>
                </a:cubicBezTo>
                <a:cubicBezTo>
                  <a:pt x="351109" y="1568450"/>
                  <a:pt x="0" y="1217341"/>
                  <a:pt x="0" y="784225"/>
                </a:cubicBezTo>
                <a:cubicBezTo>
                  <a:pt x="0" y="351109"/>
                  <a:pt x="351109" y="0"/>
                  <a:pt x="78422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37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936625" y="3794126"/>
            <a:ext cx="2952750" cy="2143125"/>
          </a:xfrm>
          <a:custGeom>
            <a:avLst/>
            <a:gdLst>
              <a:gd name="connsiteX0" fmla="*/ 0 w 2952750"/>
              <a:gd name="connsiteY0" fmla="*/ 0 h 2143125"/>
              <a:gd name="connsiteX1" fmla="*/ 2952750 w 2952750"/>
              <a:gd name="connsiteY1" fmla="*/ 0 h 2143125"/>
              <a:gd name="connsiteX2" fmla="*/ 2952750 w 2952750"/>
              <a:gd name="connsiteY2" fmla="*/ 2143125 h 2143125"/>
              <a:gd name="connsiteX3" fmla="*/ 0 w 2952750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750" h="2143125">
                <a:moveTo>
                  <a:pt x="0" y="0"/>
                </a:moveTo>
                <a:lnTo>
                  <a:pt x="2952750" y="0"/>
                </a:lnTo>
                <a:lnTo>
                  <a:pt x="2952750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8310564" y="1619251"/>
            <a:ext cx="2841625" cy="2143125"/>
          </a:xfrm>
          <a:custGeom>
            <a:avLst/>
            <a:gdLst>
              <a:gd name="connsiteX0" fmla="*/ 0 w 2841625"/>
              <a:gd name="connsiteY0" fmla="*/ 0 h 2143125"/>
              <a:gd name="connsiteX1" fmla="*/ 2841625 w 2841625"/>
              <a:gd name="connsiteY1" fmla="*/ 0 h 2143125"/>
              <a:gd name="connsiteX2" fmla="*/ 2841625 w 2841625"/>
              <a:gd name="connsiteY2" fmla="*/ 2143125 h 2143125"/>
              <a:gd name="connsiteX3" fmla="*/ 0 w 2841625"/>
              <a:gd name="connsiteY3" fmla="*/ 2143125 h 2143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41625" h="2143125">
                <a:moveTo>
                  <a:pt x="0" y="0"/>
                </a:moveTo>
                <a:lnTo>
                  <a:pt x="2841625" y="0"/>
                </a:lnTo>
                <a:lnTo>
                  <a:pt x="2841625" y="2143125"/>
                </a:lnTo>
                <a:lnTo>
                  <a:pt x="0" y="2143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5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1391244" y="2209536"/>
            <a:ext cx="4342474" cy="2453930"/>
          </a:xfrm>
          <a:custGeom>
            <a:avLst/>
            <a:gdLst>
              <a:gd name="connsiteX0" fmla="*/ 0 w 4342474"/>
              <a:gd name="connsiteY0" fmla="*/ 0 h 2453930"/>
              <a:gd name="connsiteX1" fmla="*/ 4342474 w 4342474"/>
              <a:gd name="connsiteY1" fmla="*/ 0 h 2453930"/>
              <a:gd name="connsiteX2" fmla="*/ 4342474 w 4342474"/>
              <a:gd name="connsiteY2" fmla="*/ 2453930 h 2453930"/>
              <a:gd name="connsiteX3" fmla="*/ 0 w 4342474"/>
              <a:gd name="connsiteY3" fmla="*/ 2453930 h 2453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42474" h="2453930">
                <a:moveTo>
                  <a:pt x="0" y="0"/>
                </a:moveTo>
                <a:lnTo>
                  <a:pt x="4342474" y="0"/>
                </a:lnTo>
                <a:lnTo>
                  <a:pt x="4342474" y="2453930"/>
                </a:lnTo>
                <a:lnTo>
                  <a:pt x="0" y="245393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77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451607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4050784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649961" y="2143736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249139" y="3953598"/>
            <a:ext cx="1491254" cy="1491254"/>
          </a:xfrm>
          <a:custGeom>
            <a:avLst/>
            <a:gdLst>
              <a:gd name="connsiteX0" fmla="*/ 745627 w 1491254"/>
              <a:gd name="connsiteY0" fmla="*/ 0 h 1491254"/>
              <a:gd name="connsiteX1" fmla="*/ 1491254 w 1491254"/>
              <a:gd name="connsiteY1" fmla="*/ 745627 h 1491254"/>
              <a:gd name="connsiteX2" fmla="*/ 745627 w 1491254"/>
              <a:gd name="connsiteY2" fmla="*/ 1491254 h 1491254"/>
              <a:gd name="connsiteX3" fmla="*/ 0 w 1491254"/>
              <a:gd name="connsiteY3" fmla="*/ 745627 h 1491254"/>
              <a:gd name="connsiteX4" fmla="*/ 745627 w 1491254"/>
              <a:gd name="connsiteY4" fmla="*/ 0 h 1491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1254" h="1491254">
                <a:moveTo>
                  <a:pt x="745627" y="0"/>
                </a:moveTo>
                <a:cubicBezTo>
                  <a:pt x="1157425" y="0"/>
                  <a:pt x="1491254" y="333829"/>
                  <a:pt x="1491254" y="745627"/>
                </a:cubicBezTo>
                <a:cubicBezTo>
                  <a:pt x="1491254" y="1157425"/>
                  <a:pt x="1157425" y="1491254"/>
                  <a:pt x="745627" y="1491254"/>
                </a:cubicBezTo>
                <a:cubicBezTo>
                  <a:pt x="333829" y="1491254"/>
                  <a:pt x="0" y="1157425"/>
                  <a:pt x="0" y="745627"/>
                </a:cubicBezTo>
                <a:cubicBezTo>
                  <a:pt x="0" y="333829"/>
                  <a:pt x="333829" y="0"/>
                  <a:pt x="74562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72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27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</p:sldLayoutIdLst>
  <mc:AlternateContent xmlns:mc="http://schemas.openxmlformats.org/markup-compatibility/2006" xmlns:p14="http://schemas.microsoft.com/office/powerpoint/2010/main">
    <mc:Choice Requires="p14">
      <p:transition spd="slow" p14:dur="2250" advTm="0">
        <p:random/>
      </p:transition>
    </mc:Choice>
    <mc:Fallback xmlns="">
      <p:transition spd="slow" advTm="0">
        <p:random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2.wdp"/><Relationship Id="rId5" Type="http://schemas.openxmlformats.org/officeDocument/2006/relationships/image" Target="../media/image5.jpeg"/><Relationship Id="rId6" Type="http://schemas.microsoft.com/office/2007/relationships/hdphoto" Target="../media/hdphoto3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microsoft.com/office/2007/relationships/hdphoto" Target="../media/hdphoto4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9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1622948" y="4494225"/>
            <a:ext cx="5431809" cy="400110"/>
          </a:xfrm>
          <a:prstGeom prst="rect">
            <a:avLst/>
          </a:prstGeom>
          <a:noFill/>
        </p:spPr>
        <p:txBody>
          <a:bodyPr wrap="square" lIns="8997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20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贾晓刚</a:t>
            </a:r>
            <a:endParaRPr lang="zh-CN" altLang="en-US" sz="20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1788494" y="3810368"/>
            <a:ext cx="5052060" cy="400110"/>
          </a:xfrm>
          <a:prstGeom prst="rect">
            <a:avLst/>
          </a:prstGeom>
          <a:noFill/>
        </p:spPr>
        <p:txBody>
          <a:bodyPr wrap="square" lIns="89979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2019-04-02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726971" y="3520948"/>
            <a:ext cx="3167652" cy="172780"/>
            <a:chOff x="2726971" y="3520948"/>
            <a:chExt cx="3167652" cy="172780"/>
          </a:xfrm>
        </p:grpSpPr>
        <p:sp>
          <p:nvSpPr>
            <p:cNvPr id="9" name="PA_矩形 6"/>
            <p:cNvSpPr/>
            <p:nvPr>
              <p:custDataLst>
                <p:tags r:id="rId1"/>
              </p:custDataLst>
            </p:nvPr>
          </p:nvSpPr>
          <p:spPr>
            <a:xfrm rot="2700000">
              <a:off x="4245793" y="3520948"/>
              <a:ext cx="172780" cy="172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0" name="PA_直接连接符 8"/>
            <p:cNvCxnSpPr/>
            <p:nvPr>
              <p:custDataLst>
                <p:tags r:id="rId2"/>
              </p:custDataLst>
            </p:nvPr>
          </p:nvCxnSpPr>
          <p:spPr>
            <a:xfrm flipH="1">
              <a:off x="2726971" y="3607338"/>
              <a:ext cx="1367849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A_直接连接符 9"/>
            <p:cNvCxnSpPr/>
            <p:nvPr>
              <p:custDataLst>
                <p:tags r:id="rId3"/>
              </p:custDataLst>
            </p:nvPr>
          </p:nvCxnSpPr>
          <p:spPr>
            <a:xfrm flipH="1">
              <a:off x="4584367" y="3607338"/>
              <a:ext cx="1310256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645608" y="2400261"/>
            <a:ext cx="737315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spc="100" dirty="0" smtClean="0">
                <a:solidFill>
                  <a:prstClr val="white"/>
                </a:solidFill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cs typeface="+mn-ea"/>
                <a:sym typeface="+mn-lt"/>
              </a:rPr>
              <a:t>he</a:t>
            </a:r>
            <a:r>
              <a:rPr lang="zh-CN" altLang="en-US" sz="4800" spc="100" dirty="0" smtClean="0">
                <a:solidFill>
                  <a:prstClr val="white"/>
                </a:solidFill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cs typeface="+mn-ea"/>
                <a:sym typeface="+mn-lt"/>
              </a:rPr>
              <a:t>的理论、模型与架构</a:t>
            </a:r>
            <a:endParaRPr kumimoji="0" lang="zh-CN" altLang="en-US" sz="4800" b="0" i="0" u="none" strike="noStrike" kern="1200" cap="none" spc="10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88900" dist="50800" dir="2700000" algn="tl" rotWithShape="0">
                  <a:prstClr val="black">
                    <a:alpha val="65000"/>
                  </a:prst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40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27423" y="1235866"/>
            <a:ext cx="7989758" cy="500769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0" y="277384"/>
            <a:ext cx="12192000" cy="6618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charset="0"/>
              </a:rPr>
              <a:t>信息熵减机</a:t>
            </a:r>
            <a:endParaRPr lang="en-US" altLang="zh-CN" sz="28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79320" y="494504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6764"/>
            <a:ext cx="258722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2</a:t>
            </a:r>
            <a:r>
              <a:rPr lang="zh-CN" altLang="en-US" sz="3600" dirty="0" smtClean="0">
                <a:solidFill>
                  <a:schemeClr val="bg1">
                    <a:alpha val="29000"/>
                  </a:schemeClr>
                </a:solidFill>
              </a:rPr>
              <a:t>模型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1415" y="1441208"/>
            <a:ext cx="2971443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he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系统是在螺旋论之上构建的信息熵减机。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由动到静</a:t>
            </a:r>
            <a:endParaRPr lang="en-US" altLang="zh-CN" dirty="0"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认知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学习，从具象向抽象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由静到动</a:t>
            </a:r>
            <a:endParaRPr lang="en-US" altLang="zh-CN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决策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行为，从抽象向具象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pic>
        <p:nvPicPr>
          <p:cNvPr id="4" name="图片 3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935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96" y="1466371"/>
            <a:ext cx="7630703" cy="4680510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algn="ctr" rotWithShape="0">
              <a:srgbClr val="000000"/>
            </a:outerShdw>
            <a:reflection blurRad="1270000" stA="0" dir="5400000" sy="-100000" algn="bl" rotWithShape="0"/>
            <a:softEdge rad="0"/>
          </a:effectLst>
        </p:spPr>
      </p:pic>
      <p:sp>
        <p:nvSpPr>
          <p:cNvPr id="3" name="矩形 2"/>
          <p:cNvSpPr/>
          <p:nvPr/>
        </p:nvSpPr>
        <p:spPr>
          <a:xfrm>
            <a:off x="4345576" y="1672046"/>
            <a:ext cx="3675017" cy="424978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</a:rPr>
              <a:t>智能体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93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27423" y="1235866"/>
            <a:ext cx="7989758" cy="500769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0" y="277384"/>
            <a:ext cx="12192000" cy="6618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charset="0"/>
              </a:rPr>
              <a:t>信息熵减机</a:t>
            </a:r>
            <a:endParaRPr lang="en-US" altLang="zh-CN" sz="28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79320" y="494504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6764"/>
            <a:ext cx="258722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2</a:t>
            </a:r>
            <a:r>
              <a:rPr lang="zh-CN" altLang="en-US" sz="3600" dirty="0" smtClean="0">
                <a:solidFill>
                  <a:schemeClr val="bg1">
                    <a:alpha val="29000"/>
                  </a:schemeClr>
                </a:solidFill>
              </a:rPr>
              <a:t>模型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1415" y="1441208"/>
            <a:ext cx="2971443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he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系统是在螺旋论之上构建的信息熵减机。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由动到静</a:t>
            </a:r>
            <a:endParaRPr lang="en-US" altLang="zh-CN" dirty="0"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认知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学习，从具象向抽象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由静到动</a:t>
            </a:r>
            <a:endParaRPr lang="en-US" altLang="zh-CN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决策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行为，从抽象向具象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pic>
        <p:nvPicPr>
          <p:cNvPr id="4" name="图片 3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935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96" y="1466371"/>
            <a:ext cx="7630703" cy="4680510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algn="ctr" rotWithShape="0">
              <a:srgbClr val="000000"/>
            </a:outerShdw>
            <a:reflection blurRad="1270000" stA="0" dir="5400000" sy="-100000" algn="bl" rotWithShape="0"/>
            <a:softEdge rad="0"/>
          </a:effectLst>
        </p:spPr>
      </p:pic>
      <p:sp>
        <p:nvSpPr>
          <p:cNvPr id="3" name="矩形 2"/>
          <p:cNvSpPr/>
          <p:nvPr/>
        </p:nvSpPr>
        <p:spPr>
          <a:xfrm>
            <a:off x="4432663" y="1741714"/>
            <a:ext cx="3509554" cy="20726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</a:rPr>
              <a:t>神经网络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25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27423" y="1235866"/>
            <a:ext cx="7989758" cy="500769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0" y="277384"/>
            <a:ext cx="12192000" cy="6618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charset="0"/>
              </a:rPr>
              <a:t>信息熵减机</a:t>
            </a:r>
            <a:endParaRPr lang="en-US" altLang="zh-CN" sz="28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79320" y="494504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6764"/>
            <a:ext cx="258722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2</a:t>
            </a:r>
            <a:r>
              <a:rPr lang="zh-CN" altLang="en-US" sz="3600" dirty="0" smtClean="0">
                <a:solidFill>
                  <a:schemeClr val="bg1">
                    <a:alpha val="29000"/>
                  </a:schemeClr>
                </a:solidFill>
              </a:rPr>
              <a:t>模型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1415" y="1441208"/>
            <a:ext cx="2971443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he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系统是在螺旋论之上构建的信息熵减机。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由动到静</a:t>
            </a:r>
            <a:endParaRPr lang="en-US" altLang="zh-CN" dirty="0"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认知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学习，从具象向抽象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由静到动</a:t>
            </a:r>
            <a:endParaRPr lang="en-US" altLang="zh-CN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决策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行为，从抽象向具象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pic>
        <p:nvPicPr>
          <p:cNvPr id="4" name="图片 3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935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96" y="1466371"/>
            <a:ext cx="7630703" cy="4680510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algn="ctr" rotWithShape="0">
              <a:srgbClr val="000000"/>
            </a:outerShdw>
            <a:reflection blurRad="1270000" stA="0" dir="5400000" sy="-100000" algn="bl" rotWithShape="0"/>
            <a:softEdge rad="0"/>
          </a:effectLst>
        </p:spPr>
      </p:pic>
      <p:sp>
        <p:nvSpPr>
          <p:cNvPr id="3" name="矩形 2"/>
          <p:cNvSpPr/>
          <p:nvPr/>
        </p:nvSpPr>
        <p:spPr>
          <a:xfrm>
            <a:off x="6139543" y="1793966"/>
            <a:ext cx="1785257" cy="202038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</a:rPr>
              <a:t>数据网络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8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27423" y="1235866"/>
            <a:ext cx="7989758" cy="500769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0" y="277384"/>
            <a:ext cx="12192000" cy="6618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charset="0"/>
              </a:rPr>
              <a:t>信息熵减机</a:t>
            </a:r>
            <a:endParaRPr lang="en-US" altLang="zh-CN" sz="28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79320" y="494504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6764"/>
            <a:ext cx="258722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2</a:t>
            </a:r>
            <a:r>
              <a:rPr lang="zh-CN" altLang="en-US" sz="3600" dirty="0" smtClean="0">
                <a:solidFill>
                  <a:schemeClr val="bg1">
                    <a:alpha val="29000"/>
                  </a:schemeClr>
                </a:solidFill>
              </a:rPr>
              <a:t>模型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1415" y="1441208"/>
            <a:ext cx="2971443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he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系统是在螺旋论之上构建的信息熵减机。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由动到静</a:t>
            </a:r>
            <a:endParaRPr lang="en-US" altLang="zh-CN" dirty="0"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认知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学习，从具象向抽象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由静到动</a:t>
            </a:r>
            <a:endParaRPr lang="en-US" altLang="zh-CN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决策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行为，从抽象向具象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pic>
        <p:nvPicPr>
          <p:cNvPr id="4" name="图片 3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935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96" y="1466371"/>
            <a:ext cx="7630703" cy="4680510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algn="ctr" rotWithShape="0">
              <a:srgbClr val="000000"/>
            </a:outerShdw>
            <a:reflection blurRad="1270000" stA="0" dir="5400000" sy="-100000" algn="bl" rotWithShape="0"/>
            <a:softEdge rad="0"/>
          </a:effectLst>
        </p:spPr>
      </p:pic>
      <p:sp>
        <p:nvSpPr>
          <p:cNvPr id="3" name="矩形 2"/>
          <p:cNvSpPr/>
          <p:nvPr/>
        </p:nvSpPr>
        <p:spPr>
          <a:xfrm>
            <a:off x="6172200" y="2751908"/>
            <a:ext cx="1728787" cy="10342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</a:rPr>
              <a:t>静态祖母网络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4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27423" y="1235866"/>
            <a:ext cx="7989758" cy="500769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0" y="277384"/>
            <a:ext cx="12192000" cy="6618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charset="0"/>
              </a:rPr>
              <a:t>信息熵减机</a:t>
            </a:r>
            <a:endParaRPr lang="en-US" altLang="zh-CN" sz="28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79320" y="494504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6764"/>
            <a:ext cx="258722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2</a:t>
            </a:r>
            <a:r>
              <a:rPr lang="zh-CN" altLang="en-US" sz="3600" dirty="0" smtClean="0">
                <a:solidFill>
                  <a:schemeClr val="bg1">
                    <a:alpha val="29000"/>
                  </a:schemeClr>
                </a:solidFill>
              </a:rPr>
              <a:t>模型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1415" y="1441208"/>
            <a:ext cx="2971443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he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系统是在螺旋论之上构建的信息熵减机。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由动到静</a:t>
            </a:r>
            <a:endParaRPr lang="en-US" altLang="zh-CN" dirty="0"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认知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学习，从具象向抽象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由静到动</a:t>
            </a:r>
            <a:endParaRPr lang="en-US" altLang="zh-CN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决策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行为，从抽象向具象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pic>
        <p:nvPicPr>
          <p:cNvPr id="4" name="图片 3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935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96" y="1466371"/>
            <a:ext cx="7630703" cy="4680510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algn="ctr" rotWithShape="0">
              <a:srgbClr val="000000"/>
            </a:outerShdw>
            <a:reflection blurRad="1270000" stA="0" dir="5400000" sy="-100000" algn="bl" rotWithShape="0"/>
            <a:softEdge rad="0"/>
          </a:effectLst>
        </p:spPr>
      </p:pic>
      <p:sp>
        <p:nvSpPr>
          <p:cNvPr id="3" name="矩形 2"/>
          <p:cNvSpPr/>
          <p:nvPr/>
        </p:nvSpPr>
        <p:spPr>
          <a:xfrm>
            <a:off x="6209211" y="2760616"/>
            <a:ext cx="851989" cy="9840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</a:rPr>
              <a:t>微信息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71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27423" y="1235866"/>
            <a:ext cx="7989758" cy="500769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0" y="277384"/>
            <a:ext cx="12192000" cy="6618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charset="0"/>
              </a:rPr>
              <a:t>信息熵减机</a:t>
            </a:r>
            <a:endParaRPr lang="en-US" altLang="zh-CN" sz="28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79320" y="494504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6764"/>
            <a:ext cx="258722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2</a:t>
            </a:r>
            <a:r>
              <a:rPr lang="zh-CN" altLang="en-US" sz="3600" dirty="0" smtClean="0">
                <a:solidFill>
                  <a:schemeClr val="bg1">
                    <a:alpha val="29000"/>
                  </a:schemeClr>
                </a:solidFill>
              </a:rPr>
              <a:t>模型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1415" y="1441208"/>
            <a:ext cx="2971443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he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系统是在螺旋论之上构建的信息熵减机。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由动到静</a:t>
            </a:r>
            <a:endParaRPr lang="en-US" altLang="zh-CN" dirty="0"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认知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学习，从具象向抽象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由静到动</a:t>
            </a:r>
            <a:endParaRPr lang="en-US" altLang="zh-CN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决策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行为，从抽象向具象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pic>
        <p:nvPicPr>
          <p:cNvPr id="4" name="图片 3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935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96" y="1466371"/>
            <a:ext cx="7630703" cy="4680510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algn="ctr" rotWithShape="0">
              <a:srgbClr val="000000"/>
            </a:outerShdw>
            <a:reflection blurRad="1270000" stA="0" dir="5400000" sy="-100000" algn="bl" rotWithShape="0"/>
            <a:softEdge rad="0"/>
          </a:effectLst>
        </p:spPr>
      </p:pic>
      <p:sp>
        <p:nvSpPr>
          <p:cNvPr id="3" name="矩形 2"/>
          <p:cNvSpPr/>
          <p:nvPr/>
        </p:nvSpPr>
        <p:spPr>
          <a:xfrm>
            <a:off x="6248400" y="2810933"/>
            <a:ext cx="812800" cy="4286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</a:rPr>
              <a:t>静微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14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27423" y="1235866"/>
            <a:ext cx="7989758" cy="500769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0" y="277384"/>
            <a:ext cx="12192000" cy="6618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charset="0"/>
              </a:rPr>
              <a:t>信息熵减机</a:t>
            </a:r>
            <a:endParaRPr lang="en-US" altLang="zh-CN" sz="28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79320" y="494504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6764"/>
            <a:ext cx="258722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2</a:t>
            </a:r>
            <a:r>
              <a:rPr lang="zh-CN" altLang="en-US" sz="3600" dirty="0" smtClean="0">
                <a:solidFill>
                  <a:schemeClr val="bg1">
                    <a:alpha val="29000"/>
                  </a:schemeClr>
                </a:solidFill>
              </a:rPr>
              <a:t>模型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1415" y="1441208"/>
            <a:ext cx="2971443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he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系统是在螺旋论之上构建的信息熵减机。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由动到静</a:t>
            </a:r>
            <a:endParaRPr lang="en-US" altLang="zh-CN" dirty="0"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认知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学习，从具象向抽象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由静到动</a:t>
            </a:r>
            <a:endParaRPr lang="en-US" altLang="zh-CN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决策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行为，从抽象向具象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935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96" y="1466371"/>
            <a:ext cx="7630703" cy="4680510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algn="ctr" rotWithShape="0">
              <a:srgbClr val="000000"/>
            </a:outerShdw>
            <a:reflection blurRad="1270000" stA="0" dir="5400000" sy="-100000" algn="bl" rotWithShape="0"/>
            <a:softEdge rad="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3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96" y="1408847"/>
            <a:ext cx="7630703" cy="46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51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27423" y="1102516"/>
            <a:ext cx="7989758" cy="500769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0" y="277384"/>
            <a:ext cx="12192000" cy="6618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arial" charset="0"/>
              </a:rPr>
              <a:t>He</a:t>
            </a:r>
            <a:r>
              <a:rPr lang="zh-CN" altLang="en-US" sz="2800" dirty="0">
                <a:solidFill>
                  <a:schemeClr val="bg1"/>
                </a:solidFill>
                <a:latin typeface="arial" charset="0"/>
              </a:rPr>
              <a:t>的架构</a:t>
            </a:r>
            <a:endParaRPr lang="en-US" altLang="zh-CN" sz="280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1" name="Picture 2" descr="https://github.com/jiaxiaogang/HELIX_THEORY/raw/master/%E6%89%8B%E5%86%99%E7%AC%94%E8%AE%B0/assets/83_he%E6%9E%B6%E6%9E%84%EF%BC%88%E7%AE%80%EF%BC%89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90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739" y="1263212"/>
            <a:ext cx="74771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-79320" y="494504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6764"/>
            <a:ext cx="258722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3</a:t>
            </a:r>
            <a:r>
              <a:rPr lang="zh-CN" altLang="en-US" sz="3600" dirty="0" smtClean="0">
                <a:solidFill>
                  <a:schemeClr val="bg1">
                    <a:alpha val="29000"/>
                  </a:schemeClr>
                </a:solidFill>
              </a:rPr>
              <a:t>架构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514892"/>
              </p:ext>
            </p:extLst>
          </p:nvPr>
        </p:nvGraphicFramePr>
        <p:xfrm>
          <a:off x="276516" y="1102517"/>
          <a:ext cx="3449767" cy="5007691"/>
        </p:xfrm>
        <a:graphic>
          <a:graphicData uri="http://schemas.openxmlformats.org/drawingml/2006/table">
            <a:tbl>
              <a:tblPr/>
              <a:tblGrid>
                <a:gridCol w="3449767"/>
              </a:tblGrid>
              <a:tr h="928758"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effectLst/>
                        </a:rPr>
                        <a:t>1. </a:t>
                      </a:r>
                      <a:r>
                        <a:rPr lang="en-US" altLang="zh-CN" sz="1700" dirty="0" smtClean="0">
                          <a:effectLst/>
                        </a:rPr>
                        <a:t>he</a:t>
                      </a:r>
                      <a:r>
                        <a:rPr lang="zh-CN" altLang="en-US" sz="1700" dirty="0" smtClean="0">
                          <a:effectLst/>
                        </a:rPr>
                        <a:t>系统中</a:t>
                      </a:r>
                      <a:r>
                        <a:rPr lang="en-US" altLang="zh-CN" sz="1700" dirty="0">
                          <a:effectLst/>
                        </a:rPr>
                        <a:t>,60%</a:t>
                      </a:r>
                      <a:r>
                        <a:rPr lang="zh-CN" altLang="en-US" sz="1700" dirty="0">
                          <a:effectLst/>
                        </a:rPr>
                        <a:t>代码都是神经网络</a:t>
                      </a:r>
                      <a:r>
                        <a:rPr lang="en-US" altLang="zh-CN" sz="1700" dirty="0">
                          <a:effectLst/>
                        </a:rPr>
                        <a:t>;</a:t>
                      </a:r>
                    </a:p>
                  </a:txBody>
                  <a:tcPr marL="154992" marR="154992" marT="71535" marB="71535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928758"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effectLst/>
                        </a:rPr>
                        <a:t>2. </a:t>
                      </a:r>
                      <a:r>
                        <a:rPr lang="zh-CN" altLang="en-US" sz="1700" dirty="0" smtClean="0">
                          <a:effectLst/>
                        </a:rPr>
                        <a:t>另外</a:t>
                      </a:r>
                      <a:r>
                        <a:rPr lang="en-US" altLang="zh-CN" sz="1700" dirty="0" smtClean="0">
                          <a:effectLst/>
                        </a:rPr>
                        <a:t>,</a:t>
                      </a:r>
                      <a:r>
                        <a:rPr lang="zh-CN" altLang="en-US" sz="1700" dirty="0" smtClean="0">
                          <a:effectLst/>
                        </a:rPr>
                        <a:t>有</a:t>
                      </a:r>
                      <a:r>
                        <a:rPr lang="en-US" altLang="zh-CN" sz="1700" dirty="0" smtClean="0">
                          <a:effectLst/>
                        </a:rPr>
                        <a:t>30</a:t>
                      </a:r>
                      <a:r>
                        <a:rPr lang="en-US" altLang="zh-CN" sz="1700" dirty="0">
                          <a:effectLst/>
                        </a:rPr>
                        <a:t>%</a:t>
                      </a:r>
                      <a:r>
                        <a:rPr lang="zh-CN" altLang="en-US" sz="1700" dirty="0">
                          <a:effectLst/>
                        </a:rPr>
                        <a:t>代码是思维控制器</a:t>
                      </a:r>
                      <a:r>
                        <a:rPr lang="en-US" altLang="zh-CN" sz="1700" dirty="0">
                          <a:effectLst/>
                        </a:rPr>
                        <a:t>;</a:t>
                      </a:r>
                    </a:p>
                  </a:txBody>
                  <a:tcPr marL="154992" marR="154992" marT="71535" marB="71535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4857">
                <a:tc>
                  <a:txBody>
                    <a:bodyPr/>
                    <a:lstStyle/>
                    <a:p>
                      <a:r>
                        <a:rPr lang="mr-IN" sz="1700" dirty="0">
                          <a:effectLst/>
                        </a:rPr>
                        <a:t>3. 其它部分,共占10%;</a:t>
                      </a:r>
                    </a:p>
                  </a:txBody>
                  <a:tcPr marL="154992" marR="154992" marT="71535" marB="71535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1292659">
                <a:tc>
                  <a:txBody>
                    <a:bodyPr/>
                    <a:lstStyle/>
                    <a:p>
                      <a:r>
                        <a:rPr lang="en-US" altLang="zh-CN" sz="1700" dirty="0">
                          <a:effectLst/>
                        </a:rPr>
                        <a:t>4. </a:t>
                      </a:r>
                      <a:r>
                        <a:rPr lang="zh-CN" altLang="en-US" sz="1700" dirty="0">
                          <a:effectLst/>
                        </a:rPr>
                        <a:t>神经网络中共由四个部分组成</a:t>
                      </a:r>
                      <a:r>
                        <a:rPr lang="en-US" altLang="zh-CN" sz="1700" dirty="0">
                          <a:effectLst/>
                        </a:rPr>
                        <a:t>; </a:t>
                      </a:r>
                      <a:r>
                        <a:rPr lang="en-US" altLang="zh-CN" sz="17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zh-CN" altLang="en-US" sz="1700" dirty="0">
                          <a:solidFill>
                            <a:srgbClr val="FF0000"/>
                          </a:solidFill>
                          <a:effectLst/>
                        </a:rPr>
                        <a:t>微信息</a:t>
                      </a:r>
                      <a:r>
                        <a:rPr lang="zh-CN" altLang="en-US" sz="1700" dirty="0">
                          <a:solidFill>
                            <a:srgbClr val="00B0F0"/>
                          </a:solidFill>
                          <a:effectLst/>
                        </a:rPr>
                        <a:t> </a:t>
                      </a:r>
                      <a:r>
                        <a:rPr lang="en-US" altLang="zh-CN" sz="1700" dirty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zh-CN" altLang="en-US" sz="1700" dirty="0">
                          <a:solidFill>
                            <a:srgbClr val="00B0F0"/>
                          </a:solidFill>
                          <a:effectLst/>
                        </a:rPr>
                        <a:t>组成</a:t>
                      </a:r>
                      <a:r>
                        <a:rPr lang="en-US" altLang="zh-CN" sz="1700" dirty="0">
                          <a:solidFill>
                            <a:srgbClr val="00B0F0"/>
                          </a:solidFill>
                          <a:effectLst/>
                        </a:rPr>
                        <a:t>] </a:t>
                      </a:r>
                      <a:r>
                        <a:rPr lang="zh-CN" altLang="en-US" sz="1700" dirty="0">
                          <a:solidFill>
                            <a:srgbClr val="FF0000"/>
                          </a:solidFill>
                          <a:effectLst/>
                        </a:rPr>
                        <a:t>祖母</a:t>
                      </a:r>
                      <a:r>
                        <a:rPr lang="zh-CN" altLang="en-US" sz="1700" dirty="0">
                          <a:solidFill>
                            <a:srgbClr val="00B0F0"/>
                          </a:solidFill>
                          <a:effectLst/>
                        </a:rPr>
                        <a:t> </a:t>
                      </a:r>
                      <a:r>
                        <a:rPr lang="en-US" altLang="zh-CN" sz="1700" dirty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zh-CN" altLang="en-US" sz="1700" dirty="0">
                          <a:solidFill>
                            <a:srgbClr val="00B0F0"/>
                          </a:solidFill>
                          <a:effectLst/>
                        </a:rPr>
                        <a:t>组成</a:t>
                      </a:r>
                      <a:r>
                        <a:rPr lang="en-US" altLang="zh-CN" sz="1700" dirty="0">
                          <a:solidFill>
                            <a:srgbClr val="00B0F0"/>
                          </a:solidFill>
                          <a:effectLst/>
                        </a:rPr>
                        <a:t>] </a:t>
                      </a:r>
                      <a:r>
                        <a:rPr lang="zh-CN" altLang="en-US" sz="1700" dirty="0">
                          <a:solidFill>
                            <a:srgbClr val="FF0000"/>
                          </a:solidFill>
                          <a:effectLst/>
                        </a:rPr>
                        <a:t>时序</a:t>
                      </a:r>
                      <a:r>
                        <a:rPr lang="zh-CN" altLang="en-US" sz="1700" dirty="0">
                          <a:solidFill>
                            <a:srgbClr val="00B0F0"/>
                          </a:solidFill>
                          <a:effectLst/>
                        </a:rPr>
                        <a:t> </a:t>
                      </a:r>
                      <a:r>
                        <a:rPr lang="en-US" altLang="zh-CN" sz="1700" dirty="0">
                          <a:solidFill>
                            <a:srgbClr val="00B0F0"/>
                          </a:solidFill>
                          <a:effectLst/>
                        </a:rPr>
                        <a:t>[</a:t>
                      </a:r>
                      <a:r>
                        <a:rPr lang="zh-CN" altLang="en-US" sz="1700" dirty="0">
                          <a:solidFill>
                            <a:srgbClr val="00B0F0"/>
                          </a:solidFill>
                          <a:effectLst/>
                        </a:rPr>
                        <a:t>导致</a:t>
                      </a:r>
                      <a:r>
                        <a:rPr lang="en-US" altLang="zh-CN" sz="1700" dirty="0">
                          <a:solidFill>
                            <a:srgbClr val="00B0F0"/>
                          </a:solidFill>
                          <a:effectLst/>
                        </a:rPr>
                        <a:t>] </a:t>
                      </a:r>
                      <a:r>
                        <a:rPr lang="en-US" altLang="zh-CN" sz="1700" dirty="0">
                          <a:solidFill>
                            <a:srgbClr val="FF0000"/>
                          </a:solidFill>
                          <a:effectLst/>
                        </a:rPr>
                        <a:t>mv</a:t>
                      </a:r>
                      <a:r>
                        <a:rPr lang="en-US" altLang="zh-CN" sz="1700" dirty="0">
                          <a:effectLst/>
                        </a:rPr>
                        <a:t>)</a:t>
                      </a:r>
                    </a:p>
                  </a:txBody>
                  <a:tcPr marL="154992" marR="154992" marT="71535" marB="71535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92659">
                <a:tc>
                  <a:txBody>
                    <a:bodyPr/>
                    <a:lstStyle/>
                    <a:p>
                      <a:r>
                        <a:rPr lang="zh-CN" altLang="en-US" sz="1700" dirty="0">
                          <a:effectLst/>
                        </a:rPr>
                        <a:t>注</a:t>
                      </a:r>
                      <a:r>
                        <a:rPr lang="en-US" altLang="zh-CN" sz="1700" dirty="0">
                          <a:effectLst/>
                        </a:rPr>
                        <a:t>: </a:t>
                      </a:r>
                      <a:r>
                        <a:rPr lang="zh-CN" altLang="en-US" sz="1700" dirty="0">
                          <a:effectLst/>
                        </a:rPr>
                        <a:t>思维控制器是网络操作者</a:t>
                      </a:r>
                      <a:r>
                        <a:rPr lang="en-US" altLang="zh-CN" sz="1700" dirty="0">
                          <a:effectLst/>
                        </a:rPr>
                        <a:t>,</a:t>
                      </a:r>
                      <a:r>
                        <a:rPr lang="zh-CN" altLang="en-US" sz="1700" dirty="0">
                          <a:effectLst/>
                        </a:rPr>
                        <a:t>学与用</a:t>
                      </a:r>
                      <a:r>
                        <a:rPr lang="en-US" altLang="zh-CN" sz="1700" dirty="0">
                          <a:effectLst/>
                        </a:rPr>
                        <a:t>,</a:t>
                      </a:r>
                      <a:r>
                        <a:rPr lang="zh-CN" altLang="en-US" sz="1700" dirty="0">
                          <a:effectLst/>
                        </a:rPr>
                        <a:t>构建与联想</a:t>
                      </a:r>
                      <a:r>
                        <a:rPr lang="en-US" altLang="zh-CN" sz="1700" dirty="0">
                          <a:effectLst/>
                        </a:rPr>
                        <a:t>,</a:t>
                      </a:r>
                      <a:r>
                        <a:rPr lang="zh-CN" altLang="en-US" sz="1700" dirty="0">
                          <a:effectLst/>
                        </a:rPr>
                        <a:t>都由他完成</a:t>
                      </a:r>
                      <a:r>
                        <a:rPr lang="en-US" altLang="zh-CN" sz="1700" dirty="0">
                          <a:effectLst/>
                        </a:rPr>
                        <a:t>;</a:t>
                      </a:r>
                    </a:p>
                  </a:txBody>
                  <a:tcPr marL="154992" marR="154992" marT="71535" marB="71535" anchor="ctr">
                    <a:lnL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39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65916" y="749712"/>
            <a:ext cx="440293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宏微一体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定义是从模糊到相对确切的过程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思维构建网络，思维源于网络。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类比（内外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规律归纳关联</a:t>
            </a:r>
            <a:endParaRPr lang="en-US" altLang="zh-CN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抽具象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神经网络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用</a:t>
            </a:r>
            <a:r>
              <a:rPr lang="zh-CN" altLang="en-US" dirty="0">
                <a:solidFill>
                  <a:schemeClr val="bg1"/>
                </a:solidFill>
              </a:rPr>
              <a:t>进废</a:t>
            </a:r>
            <a:r>
              <a:rPr lang="zh-CN" altLang="en-US" dirty="0" smtClean="0">
                <a:solidFill>
                  <a:schemeClr val="bg1"/>
                </a:solidFill>
              </a:rPr>
              <a:t>退的关联强度与</a:t>
            </a:r>
            <a:r>
              <a:rPr lang="en-US" altLang="zh-CN" dirty="0" err="1" smtClean="0">
                <a:solidFill>
                  <a:schemeClr val="bg1"/>
                </a:solidFill>
              </a:rPr>
              <a:t>hebb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结构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MindValue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数据的意义（巴甫洛夫狗）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动态、模糊与</a:t>
            </a:r>
            <a:r>
              <a:rPr lang="zh-CN" altLang="en-US" dirty="0">
                <a:solidFill>
                  <a:schemeClr val="bg1"/>
                </a:solidFill>
              </a:rPr>
              <a:t>灵活</a:t>
            </a:r>
          </a:p>
        </p:txBody>
      </p:sp>
      <p:sp>
        <p:nvSpPr>
          <p:cNvPr id="6" name="矩形 5"/>
          <p:cNvSpPr/>
          <p:nvPr/>
        </p:nvSpPr>
        <p:spPr>
          <a:xfrm>
            <a:off x="5768850" y="749712"/>
            <a:ext cx="4603875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节点（</a:t>
            </a:r>
            <a:r>
              <a:rPr lang="en-US" altLang="zh-CN" dirty="0">
                <a:solidFill>
                  <a:schemeClr val="bg1"/>
                </a:solidFill>
              </a:rPr>
              <a:t>Node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关联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Port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Index</a:t>
            </a:r>
            <a:r>
              <a:rPr lang="zh-CN" altLang="en-US" dirty="0" smtClean="0">
                <a:solidFill>
                  <a:schemeClr val="bg1"/>
                </a:solidFill>
              </a:rPr>
              <a:t>索引</a:t>
            </a:r>
            <a:r>
              <a:rPr lang="zh-CN" altLang="en-US" dirty="0">
                <a:solidFill>
                  <a:schemeClr val="bg1"/>
                </a:solidFill>
              </a:rPr>
              <a:t>序列（数据即索引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mv</a:t>
            </a:r>
            <a:r>
              <a:rPr lang="zh-CN" altLang="en-US" dirty="0">
                <a:solidFill>
                  <a:schemeClr val="bg1"/>
                </a:solidFill>
              </a:rPr>
              <a:t>基本模型（</a:t>
            </a:r>
            <a:r>
              <a:rPr lang="zh-CN" altLang="en-US" dirty="0" smtClean="0">
                <a:solidFill>
                  <a:schemeClr val="bg1"/>
                </a:solidFill>
              </a:rPr>
              <a:t>时序与</a:t>
            </a:r>
            <a:r>
              <a:rPr lang="en-US" altLang="zh-CN" dirty="0" smtClean="0">
                <a:solidFill>
                  <a:schemeClr val="bg1"/>
                </a:solidFill>
              </a:rPr>
              <a:t>mv</a:t>
            </a:r>
            <a:r>
              <a:rPr lang="zh-CN" altLang="en-US" dirty="0" smtClean="0">
                <a:solidFill>
                  <a:schemeClr val="bg1"/>
                </a:solidFill>
              </a:rPr>
              <a:t>的互指模型）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smtClean="0">
                <a:solidFill>
                  <a:schemeClr val="bg1"/>
                </a:solidFill>
              </a:rPr>
              <a:t>GNOP</a:t>
            </a:r>
            <a:r>
              <a:rPr lang="zh-CN" altLang="en-US" dirty="0">
                <a:solidFill>
                  <a:schemeClr val="bg1"/>
                </a:solidFill>
              </a:rPr>
              <a:t>（面向动态网络编程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皮层算法分区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动静相对，一用一体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认知学习循环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决策行为循环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en-US" altLang="zh-CN" dirty="0" err="1" smtClean="0">
                <a:solidFill>
                  <a:schemeClr val="bg1"/>
                </a:solidFill>
              </a:rPr>
              <a:t>MindValue</a:t>
            </a:r>
            <a:r>
              <a:rPr lang="zh-CN" altLang="en-US" dirty="0" smtClean="0">
                <a:solidFill>
                  <a:schemeClr val="bg1"/>
                </a:solidFill>
              </a:rPr>
              <a:t>内循环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思维与网络中循环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r>
              <a:rPr lang="zh-CN" altLang="en-US" dirty="0" smtClean="0">
                <a:solidFill>
                  <a:schemeClr val="bg1"/>
                </a:solidFill>
              </a:rPr>
              <a:t>智能体与现实外循环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charset="0"/>
              <a:buChar char="•"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5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24222" y="2007993"/>
            <a:ext cx="7373150" cy="1685735"/>
            <a:chOff x="624222" y="2007993"/>
            <a:chExt cx="7373150" cy="1685735"/>
          </a:xfrm>
        </p:grpSpPr>
        <p:sp>
          <p:nvSpPr>
            <p:cNvPr id="9" name="PA_矩形 6"/>
            <p:cNvSpPr/>
            <p:nvPr>
              <p:custDataLst>
                <p:tags r:id="rId1"/>
              </p:custDataLst>
            </p:nvPr>
          </p:nvSpPr>
          <p:spPr>
            <a:xfrm rot="2700000">
              <a:off x="4245793" y="3520948"/>
              <a:ext cx="172780" cy="1727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cxnSp>
          <p:nvCxnSpPr>
            <p:cNvPr id="10" name="PA_直接连接符 8"/>
            <p:cNvCxnSpPr/>
            <p:nvPr>
              <p:custDataLst>
                <p:tags r:id="rId2"/>
              </p:custDataLst>
            </p:nvPr>
          </p:nvCxnSpPr>
          <p:spPr>
            <a:xfrm flipH="1">
              <a:off x="2726971" y="3607338"/>
              <a:ext cx="1367849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A_直接连接符 9"/>
            <p:cNvCxnSpPr/>
            <p:nvPr>
              <p:custDataLst>
                <p:tags r:id="rId3"/>
              </p:custDataLst>
            </p:nvPr>
          </p:nvCxnSpPr>
          <p:spPr>
            <a:xfrm flipH="1">
              <a:off x="4584367" y="3607338"/>
              <a:ext cx="1310256" cy="0"/>
            </a:xfrm>
            <a:prstGeom prst="line">
              <a:avLst/>
            </a:prstGeom>
            <a:solidFill>
              <a:schemeClr val="bg1"/>
            </a:solidFill>
            <a:ln>
              <a:gradFill flip="none" rotWithShape="1"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624222" y="2403143"/>
              <a:ext cx="73731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lvl="0" algn="ctr">
                <a:defRPr/>
              </a:pPr>
              <a:r>
                <a:rPr kumimoji="0" lang="zh-CN" altLang="en-US" sz="6000" b="0" i="0" u="none" strike="noStrike" kern="1200" cap="none" spc="10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>
                    <a:outerShdw blurRad="88900" dist="50800" dir="2700000" algn="tl" rotWithShape="0">
                      <a:prstClr val="black">
                        <a:alpha val="65000"/>
                      </a:prstClr>
                    </a:outerShdw>
                  </a:effectLst>
                  <a:uLnTx/>
                  <a:uFillTx/>
                  <a:cs typeface="+mn-ea"/>
                  <a:sym typeface="+mn-lt"/>
                </a:rPr>
                <a:t>谢谢</a:t>
              </a:r>
              <a:endParaRPr kumimoji="0" lang="zh-CN" altLang="en-US" sz="6000" b="0" i="0" u="none" strike="noStrike" kern="1200" cap="none" spc="10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88900" dist="50800" dir="2700000" algn="tl" rotWithShape="0">
                    <a:prstClr val="black">
                      <a:alpha val="65000"/>
                    </a:prst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796761" y="2007993"/>
              <a:ext cx="30280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732954" y="4668399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cs typeface="+mn-ea"/>
                <a:sym typeface="+mn-lt"/>
              </a:rPr>
              <a:t>贾晓刚</a:t>
            </a:r>
            <a:endParaRPr lang="zh-CN" altLang="en-US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297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01887" y="1834593"/>
            <a:ext cx="5364779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>
                <a:solidFill>
                  <a:schemeClr val="bg1"/>
                </a:solidFill>
              </a:rPr>
              <a:t>      </a:t>
            </a:r>
            <a:r>
              <a:rPr kumimoji="1" lang="en-US" altLang="zh-CN" sz="2000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、理论</a:t>
            </a:r>
            <a:r>
              <a:rPr kumimoji="1" lang="zh-CN" altLang="en-US" sz="2000" dirty="0">
                <a:solidFill>
                  <a:schemeClr val="bg1"/>
                </a:solidFill>
              </a:rPr>
              <a:t>：</a:t>
            </a:r>
            <a:r>
              <a:rPr kumimoji="1" lang="zh-CN" altLang="en-US" sz="2000" dirty="0" smtClean="0">
                <a:solidFill>
                  <a:schemeClr val="bg1"/>
                </a:solidFill>
              </a:rPr>
              <a:t>螺旋论</a:t>
            </a:r>
            <a:endParaRPr kumimoji="1"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01887" y="2794914"/>
            <a:ext cx="5364779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2</a:t>
            </a:r>
            <a:r>
              <a:rPr kumimoji="1" lang="zh-CN" altLang="en-US" sz="2000" dirty="0" smtClean="0"/>
              <a:t>、模型：信息熵减机</a:t>
            </a:r>
            <a:endParaRPr kumimoji="1" lang="en-US" altLang="zh-CN" sz="2000" dirty="0" smtClean="0"/>
          </a:p>
        </p:txBody>
      </p:sp>
      <p:sp>
        <p:nvSpPr>
          <p:cNvPr id="15" name="矩形 14"/>
          <p:cNvSpPr/>
          <p:nvPr/>
        </p:nvSpPr>
        <p:spPr>
          <a:xfrm>
            <a:off x="3101887" y="3755235"/>
            <a:ext cx="5364779" cy="673768"/>
          </a:xfrm>
          <a:prstGeom prst="rect">
            <a:avLst/>
          </a:prstGeom>
          <a:solidFill>
            <a:schemeClr val="accent3">
              <a:alpha val="49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2000" dirty="0" smtClean="0"/>
              <a:t>      </a:t>
            </a:r>
            <a:r>
              <a:rPr kumimoji="1" lang="en-US" altLang="zh-CN" sz="2000" dirty="0" smtClean="0"/>
              <a:t>3</a:t>
            </a:r>
            <a:r>
              <a:rPr kumimoji="1" lang="zh-CN" altLang="en-US" sz="2000" dirty="0" smtClean="0"/>
              <a:t>、架构：</a:t>
            </a:r>
            <a:r>
              <a:rPr kumimoji="1" lang="en-US" altLang="zh-CN" sz="2000" dirty="0" smtClean="0"/>
              <a:t>he4o</a:t>
            </a:r>
          </a:p>
        </p:txBody>
      </p:sp>
    </p:spTree>
    <p:extLst>
      <p:ext uri="{BB962C8B-B14F-4D97-AF65-F5344CB8AC3E}">
        <p14:creationId xmlns:p14="http://schemas.microsoft.com/office/powerpoint/2010/main" val="317778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795102" y="1164912"/>
            <a:ext cx="5062118" cy="5250877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0" y="277384"/>
            <a:ext cx="12192000" cy="738664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charset="0"/>
              </a:rPr>
              <a:t>螺旋论</a:t>
            </a:r>
            <a:endParaRPr lang="en-US" altLang="zh-CN" sz="28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79320" y="494504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6764"/>
            <a:ext cx="258722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1</a:t>
            </a:r>
            <a:r>
              <a:rPr lang="zh-CN" altLang="en-US" sz="3600" dirty="0" smtClean="0">
                <a:solidFill>
                  <a:schemeClr val="bg1">
                    <a:alpha val="29000"/>
                  </a:schemeClr>
                </a:solidFill>
              </a:rPr>
              <a:t>理论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9881"/>
                    </a14:imgEffect>
                    <a14:imgEffect>
                      <a14:saturation sat="20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348" y="1433151"/>
            <a:ext cx="4563672" cy="4766954"/>
          </a:xfrm>
          <a:prstGeom prst="rect">
            <a:avLst/>
          </a:prstGeom>
          <a:solidFill>
            <a:schemeClr val="tx2"/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glow>
              <a:schemeClr val="accent1"/>
            </a:glow>
            <a:outerShdw sx="1000" sy="1000" algn="ctr" rotWithShape="0">
              <a:srgbClr val="000000"/>
            </a:outerShdw>
            <a:reflection blurRad="1270000" stA="1000" dir="5400000" sy="-100000" algn="bl" rotWithShape="0"/>
            <a:softEdge rad="0"/>
          </a:effectLst>
        </p:spPr>
      </p:pic>
      <p:sp>
        <p:nvSpPr>
          <p:cNvPr id="9" name="矩形 8"/>
          <p:cNvSpPr/>
          <p:nvPr/>
        </p:nvSpPr>
        <p:spPr>
          <a:xfrm>
            <a:off x="1213605" y="1433151"/>
            <a:ext cx="5378297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　　螺旋论本质上是熵减机理论，用来构建各种各样的熵减机系统（包括</a:t>
            </a:r>
            <a:r>
              <a:rPr lang="en-US" altLang="zh-CN" dirty="0" smtClean="0">
                <a:solidFill>
                  <a:schemeClr val="bg1"/>
                </a:solidFill>
                <a:latin typeface="arial" charset="0"/>
              </a:rPr>
              <a:t>AGI</a:t>
            </a: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）。</a:t>
            </a: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　</a:t>
            </a: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　螺旋论有三大核心理论点，分别为定义、相对和循环。而这三者共同呈现螺旋形，这也是螺旋论的名称由来。</a:t>
            </a: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定义</a:t>
            </a: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相对</a:t>
            </a: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循环</a:t>
            </a: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6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27423" y="1235866"/>
            <a:ext cx="7989758" cy="500769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0" y="277384"/>
            <a:ext cx="12192000" cy="6618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charset="0"/>
              </a:rPr>
              <a:t>信息熵减机</a:t>
            </a:r>
            <a:endParaRPr lang="en-US" altLang="zh-CN" sz="28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79320" y="494504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6764"/>
            <a:ext cx="258722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2</a:t>
            </a:r>
            <a:r>
              <a:rPr lang="zh-CN" altLang="en-US" sz="3600" dirty="0" smtClean="0">
                <a:solidFill>
                  <a:schemeClr val="bg1">
                    <a:alpha val="29000"/>
                  </a:schemeClr>
                </a:solidFill>
              </a:rPr>
              <a:t>模型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1415" y="1441208"/>
            <a:ext cx="2971443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  <a:latin typeface="arial" charset="0"/>
              </a:rPr>
              <a:t>he</a:t>
            </a:r>
            <a:r>
              <a:rPr lang="zh-CN" altLang="en-US" dirty="0" smtClean="0">
                <a:solidFill>
                  <a:schemeClr val="bg1"/>
                </a:solidFill>
                <a:latin typeface="arial" charset="0"/>
              </a:rPr>
              <a:t>系统是在螺旋论之上构建的信息熵减机。</a:t>
            </a: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由</a:t>
            </a:r>
            <a:r>
              <a:rPr lang="zh-CN" alt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动到</a:t>
            </a: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静</a:t>
            </a:r>
            <a:endParaRPr lang="en-US" altLang="zh-CN" dirty="0" smtClean="0"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认知学习，从具象向抽象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由静到</a:t>
            </a:r>
            <a:r>
              <a:rPr lang="zh-CN" alt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动</a:t>
            </a:r>
            <a:endParaRPr lang="en-US" altLang="zh-CN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决策行为，从抽象向具象</a:t>
            </a:r>
            <a:endParaRPr lang="en-US" altLang="zh-CN" dirty="0" smtClean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935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96" y="1466371"/>
            <a:ext cx="7630703" cy="4680510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algn="ctr" rotWithShape="0">
              <a:srgbClr val="000000"/>
            </a:outerShdw>
            <a:reflection blurRad="1270000" stA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27089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27423" y="1235866"/>
            <a:ext cx="7989758" cy="500769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0" y="277384"/>
            <a:ext cx="12192000" cy="6618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charset="0"/>
              </a:rPr>
              <a:t>信息熵减机</a:t>
            </a:r>
            <a:endParaRPr lang="en-US" altLang="zh-CN" sz="28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79320" y="494504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6764"/>
            <a:ext cx="258722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2</a:t>
            </a:r>
            <a:r>
              <a:rPr lang="zh-CN" altLang="en-US" sz="3600" dirty="0" smtClean="0">
                <a:solidFill>
                  <a:schemeClr val="bg1">
                    <a:alpha val="29000"/>
                  </a:schemeClr>
                </a:solidFill>
              </a:rPr>
              <a:t>模型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1415" y="1441208"/>
            <a:ext cx="2971443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he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系统是在螺旋论之上构建的信息熵减机。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由动到静</a:t>
            </a:r>
            <a:endParaRPr lang="en-US" altLang="zh-CN" dirty="0"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认知学习，从具象向抽象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由静到动</a:t>
            </a:r>
            <a:endParaRPr lang="en-US" altLang="zh-CN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决策行为，从抽象向具象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pic>
        <p:nvPicPr>
          <p:cNvPr id="4" name="图片 3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935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96" y="1466371"/>
            <a:ext cx="7630703" cy="4680510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algn="ctr" rotWithShape="0">
              <a:srgbClr val="000000"/>
            </a:outerShdw>
            <a:reflection blurRad="1270000" stA="0" dir="5400000" sy="-100000" algn="bl" rotWithShape="0"/>
            <a:softEdge rad="0"/>
          </a:effectLst>
        </p:spPr>
      </p:pic>
      <p:sp>
        <p:nvSpPr>
          <p:cNvPr id="3" name="矩形 2"/>
          <p:cNvSpPr/>
          <p:nvPr/>
        </p:nvSpPr>
        <p:spPr>
          <a:xfrm>
            <a:off x="6248400" y="2810933"/>
            <a:ext cx="812800" cy="428656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</a:rPr>
              <a:t>静微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25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27423" y="1235866"/>
            <a:ext cx="7989758" cy="500769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0" y="277384"/>
            <a:ext cx="12192000" cy="6618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charset="0"/>
              </a:rPr>
              <a:t>信息熵减机</a:t>
            </a:r>
            <a:endParaRPr lang="en-US" altLang="zh-CN" sz="28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79320" y="494504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6764"/>
            <a:ext cx="258722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2</a:t>
            </a:r>
            <a:r>
              <a:rPr lang="zh-CN" altLang="en-US" sz="3600" dirty="0" smtClean="0">
                <a:solidFill>
                  <a:schemeClr val="bg1">
                    <a:alpha val="29000"/>
                  </a:schemeClr>
                </a:solidFill>
              </a:rPr>
              <a:t>模型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1415" y="1441208"/>
            <a:ext cx="2971443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he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系统是在螺旋论之上构建的信息熵减机。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由动到静</a:t>
            </a:r>
            <a:endParaRPr lang="en-US" altLang="zh-CN" dirty="0"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认知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学习，从具象向抽象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由静到动</a:t>
            </a:r>
            <a:endParaRPr lang="en-US" altLang="zh-CN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决策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行为，从抽象向具象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pic>
        <p:nvPicPr>
          <p:cNvPr id="4" name="图片 3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935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96" y="1466371"/>
            <a:ext cx="7630703" cy="4680510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algn="ctr" rotWithShape="0">
              <a:srgbClr val="000000"/>
            </a:outerShdw>
            <a:reflection blurRad="1270000" stA="0" dir="5400000" sy="-100000" algn="bl" rotWithShape="0"/>
            <a:softEdge rad="0"/>
          </a:effectLst>
        </p:spPr>
      </p:pic>
      <p:sp>
        <p:nvSpPr>
          <p:cNvPr id="3" name="矩形 2"/>
          <p:cNvSpPr/>
          <p:nvPr/>
        </p:nvSpPr>
        <p:spPr>
          <a:xfrm>
            <a:off x="6209211" y="2760616"/>
            <a:ext cx="851989" cy="98407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</a:rPr>
              <a:t>微信息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44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27423" y="1235866"/>
            <a:ext cx="7989758" cy="500769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0" y="277384"/>
            <a:ext cx="12192000" cy="6618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charset="0"/>
              </a:rPr>
              <a:t>信息熵减机</a:t>
            </a:r>
            <a:endParaRPr lang="en-US" altLang="zh-CN" sz="28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79320" y="494504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6764"/>
            <a:ext cx="258722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2</a:t>
            </a:r>
            <a:r>
              <a:rPr lang="zh-CN" altLang="en-US" sz="3600" dirty="0" smtClean="0">
                <a:solidFill>
                  <a:schemeClr val="bg1">
                    <a:alpha val="29000"/>
                  </a:schemeClr>
                </a:solidFill>
              </a:rPr>
              <a:t>模型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1415" y="1441208"/>
            <a:ext cx="2971443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he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系统是在螺旋论之上构建的信息熵减机。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由动到静</a:t>
            </a:r>
            <a:endParaRPr lang="en-US" altLang="zh-CN" dirty="0"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认知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学习，从具象向抽象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由静到动</a:t>
            </a:r>
            <a:endParaRPr lang="en-US" altLang="zh-CN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决策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行为，从抽象向具象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pic>
        <p:nvPicPr>
          <p:cNvPr id="4" name="图片 3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935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96" y="1466371"/>
            <a:ext cx="7630703" cy="4680510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algn="ctr" rotWithShape="0">
              <a:srgbClr val="000000"/>
            </a:outerShdw>
            <a:reflection blurRad="1270000" stA="0" dir="5400000" sy="-100000" algn="bl" rotWithShape="0"/>
            <a:softEdge rad="0"/>
          </a:effectLst>
        </p:spPr>
      </p:pic>
      <p:sp>
        <p:nvSpPr>
          <p:cNvPr id="3" name="矩形 2"/>
          <p:cNvSpPr/>
          <p:nvPr/>
        </p:nvSpPr>
        <p:spPr>
          <a:xfrm>
            <a:off x="6172200" y="2751908"/>
            <a:ext cx="1728787" cy="103428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</a:rPr>
              <a:t>静态祖母网络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86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27423" y="1235866"/>
            <a:ext cx="7989758" cy="500769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0" y="277384"/>
            <a:ext cx="12192000" cy="6618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charset="0"/>
              </a:rPr>
              <a:t>信息熵减机</a:t>
            </a:r>
            <a:endParaRPr lang="en-US" altLang="zh-CN" sz="28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79320" y="494504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6764"/>
            <a:ext cx="258722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2</a:t>
            </a:r>
            <a:r>
              <a:rPr lang="zh-CN" altLang="en-US" sz="3600" dirty="0" smtClean="0">
                <a:solidFill>
                  <a:schemeClr val="bg1">
                    <a:alpha val="29000"/>
                  </a:schemeClr>
                </a:solidFill>
              </a:rPr>
              <a:t>模型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1415" y="1441208"/>
            <a:ext cx="2971443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he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系统是在螺旋论之上构建的信息熵减机。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由动到静</a:t>
            </a:r>
            <a:endParaRPr lang="en-US" altLang="zh-CN" dirty="0"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认知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学习，从具象向抽象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由静到动</a:t>
            </a:r>
            <a:endParaRPr lang="en-US" altLang="zh-CN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决策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行为，从抽象向具象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pic>
        <p:nvPicPr>
          <p:cNvPr id="4" name="图片 3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935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96" y="1466371"/>
            <a:ext cx="7630703" cy="4680510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algn="ctr" rotWithShape="0">
              <a:srgbClr val="000000"/>
            </a:outerShdw>
            <a:reflection blurRad="1270000" stA="0" dir="5400000" sy="-100000" algn="bl" rotWithShape="0"/>
            <a:softEdge rad="0"/>
          </a:effectLst>
        </p:spPr>
      </p:pic>
      <p:sp>
        <p:nvSpPr>
          <p:cNvPr id="3" name="矩形 2"/>
          <p:cNvSpPr/>
          <p:nvPr/>
        </p:nvSpPr>
        <p:spPr>
          <a:xfrm>
            <a:off x="6139543" y="1793966"/>
            <a:ext cx="1785257" cy="202038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</a:rPr>
              <a:t>数据网络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39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927423" y="1235866"/>
            <a:ext cx="7989758" cy="5007693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0" y="277384"/>
            <a:ext cx="12192000" cy="66184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charset="0"/>
              </a:rPr>
              <a:t>信息熵减机</a:t>
            </a:r>
            <a:endParaRPr lang="en-US" altLang="zh-CN" sz="2800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-79320" y="4945047"/>
            <a:ext cx="2465407" cy="2465407"/>
          </a:xfrm>
          <a:prstGeom prst="ellipse">
            <a:avLst/>
          </a:prstGeom>
          <a:noFill/>
          <a:ln>
            <a:solidFill>
              <a:schemeClr val="accent1">
                <a:shade val="50000"/>
                <a:alpha val="9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4726764"/>
            <a:ext cx="258722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600" dirty="0" smtClean="0">
                <a:solidFill>
                  <a:schemeClr val="bg1">
                    <a:alpha val="29000"/>
                  </a:schemeClr>
                </a:solidFill>
              </a:rPr>
              <a:t>2</a:t>
            </a:r>
            <a:r>
              <a:rPr lang="zh-CN" altLang="en-US" sz="3600" dirty="0" smtClean="0">
                <a:solidFill>
                  <a:schemeClr val="bg1">
                    <a:alpha val="29000"/>
                  </a:schemeClr>
                </a:solidFill>
              </a:rPr>
              <a:t>模型</a:t>
            </a:r>
            <a:endParaRPr lang="zh-CN" altLang="en-US" sz="16600" dirty="0">
              <a:solidFill>
                <a:schemeClr val="bg1">
                  <a:alpha val="29000"/>
                </a:schemeClr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1415" y="1441208"/>
            <a:ext cx="2971443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arial" charset="0"/>
              </a:rPr>
              <a:t>he</a:t>
            </a:r>
            <a:r>
              <a:rPr lang="zh-CN" altLang="en-US" dirty="0">
                <a:solidFill>
                  <a:schemeClr val="bg1"/>
                </a:solidFill>
                <a:latin typeface="arial" charset="0"/>
              </a:rPr>
              <a:t>系统是在螺旋论之上构建的信息熵减机。</a:t>
            </a: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charset="0"/>
              </a:rPr>
              <a:t>由动到静</a:t>
            </a:r>
            <a:endParaRPr lang="en-US" altLang="zh-CN" dirty="0">
              <a:solidFill>
                <a:schemeClr val="accent2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认知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学习，从具象向抽象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charset="0"/>
              </a:rPr>
              <a:t>由静到动</a:t>
            </a:r>
            <a:endParaRPr lang="en-US" altLang="zh-CN" dirty="0">
              <a:solidFill>
                <a:schemeClr val="accent6">
                  <a:lumMod val="40000"/>
                  <a:lumOff val="60000"/>
                </a:schemeClr>
              </a:solidFill>
              <a:latin typeface="arial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决策</a:t>
            </a:r>
            <a:r>
              <a:rPr lang="zh-CN" altLang="en-US" sz="1600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charset="0"/>
              </a:rPr>
              <a:t>行为，从抽象向具象</a:t>
            </a:r>
            <a:endParaRPr lang="en-US" altLang="zh-CN" dirty="0">
              <a:solidFill>
                <a:schemeClr val="accent4">
                  <a:lumMod val="20000"/>
                  <a:lumOff val="80000"/>
                </a:schemeClr>
              </a:solidFill>
              <a:latin typeface="arial" charset="0"/>
            </a:endParaRPr>
          </a:p>
        </p:txBody>
      </p:sp>
      <p:pic>
        <p:nvPicPr>
          <p:cNvPr id="4" name="图片 3">
            <a:hlinkClick r:id="" action="ppaction://noaction" highlightClick="1"/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935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96" y="1466371"/>
            <a:ext cx="7630703" cy="4680510"/>
          </a:xfrm>
          <a:prstGeom prst="rect">
            <a:avLst/>
          </a:prstGeom>
          <a:effectLst>
            <a:glow>
              <a:schemeClr val="accent1"/>
            </a:glow>
            <a:outerShdw blurRad="50800" dist="50800" dir="5400000" algn="ctr" rotWithShape="0">
              <a:srgbClr val="000000"/>
            </a:outerShdw>
            <a:reflection blurRad="1270000" stA="0" dir="5400000" sy="-100000" algn="bl" rotWithShape="0"/>
            <a:softEdge rad="0"/>
          </a:effectLst>
        </p:spPr>
      </p:pic>
      <p:sp>
        <p:nvSpPr>
          <p:cNvPr id="3" name="矩形 2"/>
          <p:cNvSpPr/>
          <p:nvPr/>
        </p:nvSpPr>
        <p:spPr>
          <a:xfrm>
            <a:off x="4432663" y="1741714"/>
            <a:ext cx="3509554" cy="20726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 smtClean="0">
                <a:solidFill>
                  <a:schemeClr val="bg1"/>
                </a:solidFill>
              </a:rPr>
              <a:t>神经网络</a:t>
            </a:r>
            <a:endParaRPr kumimoji="1" lang="zh-CN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21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商务云科技大数据工作汇报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包图主题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851</Words>
  <Application>Microsoft Macintosh PowerPoint</Application>
  <PresentationFormat>宽屏</PresentationFormat>
  <Paragraphs>188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DengXian</vt:lpstr>
      <vt:lpstr>等线</vt:lpstr>
      <vt:lpstr>微软雅黑</vt:lpstr>
      <vt:lpstr>Arial</vt:lpstr>
      <vt:lpstr>Arial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Microsoft Office 用户</cp:lastModifiedBy>
  <cp:revision>403</cp:revision>
  <dcterms:created xsi:type="dcterms:W3CDTF">2017-07-11T08:34:15Z</dcterms:created>
  <dcterms:modified xsi:type="dcterms:W3CDTF">2019-04-03T00:56:46Z</dcterms:modified>
</cp:coreProperties>
</file>