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70" r:id="rId10"/>
    <p:sldId id="272" r:id="rId11"/>
    <p:sldId id="264" r:id="rId12"/>
    <p:sldId id="265" r:id="rId13"/>
    <p:sldId id="268" r:id="rId14"/>
    <p:sldId id="280" r:id="rId15"/>
    <p:sldId id="281" r:id="rId16"/>
    <p:sldId id="282" r:id="rId17"/>
    <p:sldId id="283" r:id="rId18"/>
    <p:sldId id="266" r:id="rId19"/>
    <p:sldId id="279" r:id="rId20"/>
    <p:sldId id="267" r:id="rId21"/>
    <p:sldId id="271" r:id="rId22"/>
    <p:sldId id="273" r:id="rId23"/>
    <p:sldId id="274" r:id="rId24"/>
    <p:sldId id="275" r:id="rId25"/>
    <p:sldId id="276" r:id="rId26"/>
    <p:sldId id="278" r:id="rId27"/>
    <p:sldId id="277"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798AC-D364-4F38-B0A3-7E01136C3486}"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235611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798AC-D364-4F38-B0A3-7E01136C3486}"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188216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798AC-D364-4F38-B0A3-7E01136C3486}"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265709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798AC-D364-4F38-B0A3-7E01136C3486}"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304857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0798AC-D364-4F38-B0A3-7E01136C3486}"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39345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798AC-D364-4F38-B0A3-7E01136C3486}"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250044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798AC-D364-4F38-B0A3-7E01136C3486}"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260472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798AC-D364-4F38-B0A3-7E01136C3486}"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412298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798AC-D364-4F38-B0A3-7E01136C3486}"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232225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0798AC-D364-4F38-B0A3-7E01136C3486}"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246037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0798AC-D364-4F38-B0A3-7E01136C3486}"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1F89D-0F03-4DEC-B974-9663CE7B731A}" type="slidenum">
              <a:rPr lang="en-US" smtClean="0"/>
              <a:t>‹#›</a:t>
            </a:fld>
            <a:endParaRPr lang="en-US"/>
          </a:p>
        </p:txBody>
      </p:sp>
    </p:spTree>
    <p:extLst>
      <p:ext uri="{BB962C8B-B14F-4D97-AF65-F5344CB8AC3E}">
        <p14:creationId xmlns:p14="http://schemas.microsoft.com/office/powerpoint/2010/main" val="19589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798AC-D364-4F38-B0A3-7E01136C3486}" type="datetimeFigureOut">
              <a:rPr lang="en-US" smtClean="0"/>
              <a:t>6/13/2022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1F89D-0F03-4DEC-B974-9663CE7B731A}" type="slidenum">
              <a:rPr lang="en-US" smtClean="0"/>
              <a:t>‹#›</a:t>
            </a:fld>
            <a:endParaRPr lang="en-US"/>
          </a:p>
        </p:txBody>
      </p:sp>
    </p:spTree>
    <p:extLst>
      <p:ext uri="{BB962C8B-B14F-4D97-AF65-F5344CB8AC3E}">
        <p14:creationId xmlns:p14="http://schemas.microsoft.com/office/powerpoint/2010/main" val="228041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pdf.co/biggest-banks-in-turkey?utm_referer=https%3A%2F%2Fwww.google.com%2F#1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092" y="114299"/>
            <a:ext cx="6831623" cy="958362"/>
          </a:xfrm>
        </p:spPr>
        <p:txBody>
          <a:bodyPr>
            <a:normAutofit fontScale="90000"/>
          </a:bodyPr>
          <a:lstStyle/>
          <a:p>
            <a:r>
              <a:rPr lang="tr-TR" b="1" dirty="0" smtClean="0"/>
              <a:t>Capital Markets Report</a:t>
            </a:r>
            <a:endParaRPr lang="en-US" b="1" dirty="0"/>
          </a:p>
        </p:txBody>
      </p:sp>
      <p:sp>
        <p:nvSpPr>
          <p:cNvPr id="3" name="Subtitle 2"/>
          <p:cNvSpPr>
            <a:spLocks noGrp="1"/>
          </p:cNvSpPr>
          <p:nvPr>
            <p:ph type="subTitle" idx="1"/>
          </p:nvPr>
        </p:nvSpPr>
        <p:spPr>
          <a:xfrm>
            <a:off x="6866793" y="426428"/>
            <a:ext cx="4923693" cy="580291"/>
          </a:xfrm>
        </p:spPr>
        <p:txBody>
          <a:bodyPr>
            <a:normAutofit/>
          </a:bodyPr>
          <a:lstStyle/>
          <a:p>
            <a:r>
              <a:rPr lang="tr-TR" b="1" dirty="0" smtClean="0"/>
              <a:t>Cumali Bereket –s211060 /BDA 2022</a:t>
            </a:r>
            <a:endParaRPr lang="en-US" b="1" dirty="0"/>
          </a:p>
        </p:txBody>
      </p:sp>
      <p:pic>
        <p:nvPicPr>
          <p:cNvPr id="1030" name="Picture 6" descr="Map of Turkey stock photo. Image of istanbul, travel - 173984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92" y="1072661"/>
            <a:ext cx="11895993" cy="552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37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lstStyle/>
          <a:p>
            <a:r>
              <a:rPr lang="en-US" b="1" dirty="0" smtClean="0"/>
              <a:t>Value of Gross Written Premium in </a:t>
            </a:r>
            <a:r>
              <a:rPr lang="tr-TR" b="1" dirty="0" smtClean="0"/>
              <a:t>T</a:t>
            </a:r>
            <a:r>
              <a:rPr lang="en-US" b="1" dirty="0" smtClean="0"/>
              <a:t>urkey</a:t>
            </a:r>
            <a:endParaRPr lang="en-US" b="1" dirty="0"/>
          </a:p>
        </p:txBody>
      </p:sp>
      <p:sp>
        <p:nvSpPr>
          <p:cNvPr id="6" name="AutoShape 6" descr="Property &amp; Casualty Insurance Market | 2022 - 27 | Industry Share, Size,  Growth - Mordor Intelligence"/>
          <p:cNvSpPr>
            <a:spLocks noChangeAspect="1" noChangeArrowheads="1"/>
          </p:cNvSpPr>
          <p:nvPr/>
        </p:nvSpPr>
        <p:spPr bwMode="auto">
          <a:xfrm>
            <a:off x="1861282" y="2853714"/>
            <a:ext cx="2834900" cy="2834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Property &amp; Casualty Insurance Market | 2022 - 27 | Industry Share, Size,  Growth - Mordor Intellig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931984" y="1301262"/>
            <a:ext cx="9196753" cy="5451229"/>
          </a:xfrm>
          <a:prstGeom prst="rect">
            <a:avLst/>
          </a:prstGeom>
        </p:spPr>
      </p:pic>
    </p:spTree>
    <p:extLst>
      <p:ext uri="{BB962C8B-B14F-4D97-AF65-F5344CB8AC3E}">
        <p14:creationId xmlns:p14="http://schemas.microsoft.com/office/powerpoint/2010/main" val="397866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Banking Sector</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Number of banks operating in the banking sector was </a:t>
            </a:r>
            <a:r>
              <a:rPr lang="en-US" b="1" dirty="0"/>
              <a:t>53 as of December 2020</a:t>
            </a:r>
            <a:r>
              <a:rPr lang="en-US" dirty="0"/>
              <a:t>. Of these 34 of them were deposit banks, and 13 were development and investment banks. Of the deposit banks, three were state-owned banks, and eight were private banks. There were six participation banks in Turkey.</a:t>
            </a:r>
            <a:endParaRPr lang="tr-TR" dirty="0" smtClean="0"/>
          </a:p>
          <a:p>
            <a:endParaRPr lang="tr-TR" dirty="0" smtClean="0"/>
          </a:p>
          <a:p>
            <a:r>
              <a:rPr lang="en-US" dirty="0" smtClean="0"/>
              <a:t>According </a:t>
            </a:r>
            <a:r>
              <a:rPr lang="en-US" dirty="0"/>
              <a:t>to temporary data reported by banks to our Agency, as of April 2022 total assets of Turkish Banking Sector realized as </a:t>
            </a:r>
            <a:r>
              <a:rPr lang="en-US" b="1" dirty="0"/>
              <a:t>TRY 10.375.</a:t>
            </a:r>
            <a:r>
              <a:rPr lang="en-US" dirty="0"/>
              <a:t> </a:t>
            </a:r>
            <a:r>
              <a:rPr lang="en-US" b="1" dirty="0"/>
              <a:t>369 million</a:t>
            </a:r>
            <a:r>
              <a:rPr lang="en-US" dirty="0"/>
              <a:t>. Total assets of the banking sector increased by TRY 1.159. 906 million (12.6%) compared to 2021 </a:t>
            </a:r>
            <a:r>
              <a:rPr lang="en-US" dirty="0" smtClean="0"/>
              <a:t>year-end</a:t>
            </a:r>
            <a:r>
              <a:rPr lang="tr-TR" dirty="0" smtClean="0"/>
              <a:t>.</a:t>
            </a:r>
            <a:endParaRPr lang="en-US" dirty="0"/>
          </a:p>
          <a:p>
            <a:r>
              <a:rPr lang="en-US" dirty="0" smtClean="0"/>
              <a:t>Banking </a:t>
            </a:r>
            <a:r>
              <a:rPr lang="en-US" dirty="0"/>
              <a:t>in Turkey is </a:t>
            </a:r>
            <a:r>
              <a:rPr lang="en-US" b="1" dirty="0"/>
              <a:t>an important aspect of the financial system Turkey's dynamic economy</a:t>
            </a:r>
            <a:r>
              <a:rPr lang="en-US" dirty="0"/>
              <a:t>. Banks handle the majority of money and capital market transactions and activity. Commercial banks make up the majority of Turkey's financial sector, accounting for 91 percent of overall financial sector assets as of 2020.</a:t>
            </a:r>
          </a:p>
          <a:p>
            <a:endParaRPr lang="en-US" dirty="0"/>
          </a:p>
        </p:txBody>
      </p:sp>
    </p:spTree>
    <p:extLst>
      <p:ext uri="{BB962C8B-B14F-4D97-AF65-F5344CB8AC3E}">
        <p14:creationId xmlns:p14="http://schemas.microsoft.com/office/powerpoint/2010/main" val="188259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938" y="228600"/>
            <a:ext cx="2453054" cy="6268915"/>
          </a:xfrm>
        </p:spPr>
        <p:txBody>
          <a:bodyPr>
            <a:normAutofit fontScale="55000" lnSpcReduction="20000"/>
          </a:bodyPr>
          <a:lstStyle/>
          <a:p>
            <a:r>
              <a:rPr lang="tr-TR" b="1" dirty="0" smtClean="0"/>
              <a:t>Top Banks in Tukey</a:t>
            </a:r>
          </a:p>
          <a:p>
            <a:r>
              <a:rPr lang="en-US" dirty="0" smtClean="0"/>
              <a:t>Ziraat Bank</a:t>
            </a:r>
            <a:r>
              <a:rPr lang="tr-TR" dirty="0" smtClean="0"/>
              <a:t> </a:t>
            </a:r>
          </a:p>
          <a:p>
            <a:r>
              <a:rPr lang="tr-TR" dirty="0" smtClean="0"/>
              <a:t>Türkiye İs </a:t>
            </a:r>
            <a:r>
              <a:rPr lang="tr-TR" dirty="0"/>
              <a:t>B</a:t>
            </a:r>
            <a:r>
              <a:rPr lang="en-US" dirty="0" smtClean="0"/>
              <a:t>ank</a:t>
            </a:r>
            <a:r>
              <a:rPr lang="tr-TR" dirty="0" smtClean="0"/>
              <a:t>ası </a:t>
            </a:r>
            <a:endParaRPr lang="en-US" dirty="0"/>
          </a:p>
          <a:p>
            <a:r>
              <a:rPr lang="en-US" dirty="0"/>
              <a:t>Garanti </a:t>
            </a:r>
            <a:r>
              <a:rPr lang="en-US" dirty="0" smtClean="0"/>
              <a:t>Bank</a:t>
            </a:r>
            <a:endParaRPr lang="tr-TR" dirty="0" smtClean="0"/>
          </a:p>
          <a:p>
            <a:r>
              <a:rPr lang="tr-TR" dirty="0" smtClean="0"/>
              <a:t> </a:t>
            </a:r>
            <a:r>
              <a:rPr lang="en-US" dirty="0" smtClean="0"/>
              <a:t>AKBank.</a:t>
            </a:r>
            <a:endParaRPr lang="en-US" dirty="0"/>
          </a:p>
          <a:p>
            <a:r>
              <a:rPr lang="en-US" dirty="0"/>
              <a:t>Yapi Kredi </a:t>
            </a:r>
            <a:r>
              <a:rPr lang="en-US" dirty="0" smtClean="0"/>
              <a:t>Bank</a:t>
            </a:r>
            <a:endParaRPr lang="en-US" dirty="0"/>
          </a:p>
          <a:p>
            <a:r>
              <a:rPr lang="en-US" dirty="0" smtClean="0"/>
              <a:t>Denizbank</a:t>
            </a:r>
            <a:endParaRPr lang="en-US" dirty="0"/>
          </a:p>
          <a:p>
            <a:r>
              <a:rPr lang="en-US" dirty="0" smtClean="0"/>
              <a:t>Finansbank</a:t>
            </a:r>
            <a:endParaRPr lang="en-US" dirty="0"/>
          </a:p>
          <a:p>
            <a:r>
              <a:rPr lang="en-US" dirty="0" smtClean="0"/>
              <a:t>Vakifbank</a:t>
            </a:r>
            <a:endParaRPr lang="tr-TR" dirty="0" smtClean="0"/>
          </a:p>
          <a:p>
            <a:r>
              <a:rPr lang="en-US" dirty="0" smtClean="0"/>
              <a:t>Halkbank</a:t>
            </a:r>
            <a:endParaRPr lang="tr-TR" dirty="0" smtClean="0"/>
          </a:p>
          <a:p>
            <a:r>
              <a:rPr lang="en-US" dirty="0" smtClean="0"/>
              <a:t>Turkish Bank</a:t>
            </a:r>
          </a:p>
          <a:p>
            <a:r>
              <a:rPr lang="en-US" dirty="0" smtClean="0"/>
              <a:t>İlbank</a:t>
            </a:r>
            <a:endParaRPr lang="tr-TR" dirty="0" smtClean="0"/>
          </a:p>
          <a:p>
            <a:r>
              <a:rPr lang="en-US" dirty="0" smtClean="0"/>
              <a:t>Fibabanka</a:t>
            </a:r>
            <a:endParaRPr lang="en-US" dirty="0" smtClean="0">
              <a:hlinkClick r:id="rId2"/>
            </a:endParaRPr>
          </a:p>
          <a:p>
            <a:r>
              <a:rPr lang="en-US" dirty="0" smtClean="0"/>
              <a:t>QNB Finansbank</a:t>
            </a:r>
            <a:endParaRPr lang="tr-TR" dirty="0" smtClean="0"/>
          </a:p>
          <a:p>
            <a:r>
              <a:rPr lang="en-US" dirty="0" smtClean="0"/>
              <a:t>Anadolubank</a:t>
            </a:r>
            <a:endParaRPr lang="tr-TR" dirty="0" smtClean="0"/>
          </a:p>
          <a:p>
            <a:r>
              <a:rPr lang="en-US" dirty="0"/>
              <a:t>Turkish </a:t>
            </a:r>
            <a:r>
              <a:rPr lang="en-US" dirty="0" smtClean="0"/>
              <a:t>Eximbank</a:t>
            </a:r>
            <a:endParaRPr lang="tr-TR" dirty="0" smtClean="0"/>
          </a:p>
          <a:p>
            <a:r>
              <a:rPr lang="en-US" dirty="0"/>
              <a:t>ING Bank Turkey</a:t>
            </a:r>
          </a:p>
          <a:p>
            <a:r>
              <a:rPr lang="en-US" dirty="0"/>
              <a:t>HSBC Bank Turkey</a:t>
            </a:r>
          </a:p>
          <a:p>
            <a:r>
              <a:rPr lang="en-US" dirty="0"/>
              <a:t>Şekerbank</a:t>
            </a:r>
          </a:p>
          <a:p>
            <a:r>
              <a:rPr lang="en-US" dirty="0"/>
              <a:t>Alternatif</a:t>
            </a:r>
            <a:r>
              <a:rPr lang="en-US" u="sng" dirty="0"/>
              <a:t> </a:t>
            </a:r>
            <a:r>
              <a:rPr lang="en-US" dirty="0"/>
              <a:t>Bank</a:t>
            </a:r>
          </a:p>
          <a:p>
            <a:r>
              <a:rPr lang="en-US" dirty="0" smtClean="0"/>
              <a:t>Türk Ekonomi Bankası</a:t>
            </a:r>
            <a:endParaRPr lang="en-US" dirty="0"/>
          </a:p>
          <a:p>
            <a:endParaRPr lang="en-US" dirty="0"/>
          </a:p>
          <a:p>
            <a:endParaRPr lang="en-US" dirty="0" smtClean="0"/>
          </a:p>
          <a:p>
            <a:endParaRPr lang="en-US" dirty="0"/>
          </a:p>
        </p:txBody>
      </p:sp>
      <p:pic>
        <p:nvPicPr>
          <p:cNvPr id="4100" name="Picture 4" descr="İş Bankası'na bir dava da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219" y="228599"/>
            <a:ext cx="9022665" cy="626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Commercial Banks in Turkey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Ziraat Bank. Established in 1863 with headquarters in Ankara, this is the largest bank in Turkey in terms of assets. </a:t>
            </a:r>
          </a:p>
          <a:p>
            <a:r>
              <a:rPr lang="en-US" dirty="0"/>
              <a:t>Isbank. Established in 1924, this has been the first public bank established by the Turkish Republic. </a:t>
            </a:r>
          </a:p>
          <a:p>
            <a:r>
              <a:rPr lang="en-US" dirty="0"/>
              <a:t>Garanti Bank. </a:t>
            </a:r>
          </a:p>
          <a:p>
            <a:r>
              <a:rPr lang="en-US" dirty="0"/>
              <a:t>AKBank. </a:t>
            </a:r>
          </a:p>
          <a:p>
            <a:r>
              <a:rPr lang="en-US" dirty="0"/>
              <a:t>Yapi Kredi Bank. </a:t>
            </a:r>
          </a:p>
          <a:p>
            <a:r>
              <a:rPr lang="en-US" dirty="0"/>
              <a:t>Denizbank. </a:t>
            </a:r>
          </a:p>
          <a:p>
            <a:r>
              <a:rPr lang="en-US" dirty="0"/>
              <a:t>Finansbank. </a:t>
            </a:r>
          </a:p>
          <a:p>
            <a:r>
              <a:rPr lang="en-US" dirty="0"/>
              <a:t>Vakifbank.</a:t>
            </a:r>
          </a:p>
          <a:p>
            <a:endParaRPr lang="en-US" dirty="0"/>
          </a:p>
        </p:txBody>
      </p:sp>
    </p:spTree>
    <p:extLst>
      <p:ext uri="{BB962C8B-B14F-4D97-AF65-F5344CB8AC3E}">
        <p14:creationId xmlns:p14="http://schemas.microsoft.com/office/powerpoint/2010/main" val="311242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Coperatıve Banks in Turkey	</a:t>
            </a:r>
            <a:endParaRPr lang="en-US" b="1" dirty="0"/>
          </a:p>
        </p:txBody>
      </p:sp>
      <p:sp>
        <p:nvSpPr>
          <p:cNvPr id="3" name="Content Placeholder 2"/>
          <p:cNvSpPr>
            <a:spLocks noGrp="1"/>
          </p:cNvSpPr>
          <p:nvPr>
            <p:ph idx="1"/>
          </p:nvPr>
        </p:nvSpPr>
        <p:spPr/>
        <p:txBody>
          <a:bodyPr/>
          <a:lstStyle/>
          <a:p>
            <a:r>
              <a:rPr lang="tr-TR" dirty="0" smtClean="0"/>
              <a:t>Şeker Bank</a:t>
            </a:r>
          </a:p>
          <a:p>
            <a:r>
              <a:rPr lang="tr-TR" dirty="0" smtClean="0"/>
              <a:t>İlbank</a:t>
            </a:r>
          </a:p>
          <a:p>
            <a:r>
              <a:rPr lang="tr-TR" dirty="0" smtClean="0"/>
              <a:t>Anadolu Bank</a:t>
            </a:r>
          </a:p>
          <a:p>
            <a:r>
              <a:rPr lang="tr-TR" dirty="0" smtClean="0"/>
              <a:t>Halk Bank</a:t>
            </a:r>
          </a:p>
          <a:p>
            <a:endParaRPr lang="tr-TR" dirty="0" smtClean="0"/>
          </a:p>
          <a:p>
            <a:endParaRPr lang="tr-TR" dirty="0" smtClean="0"/>
          </a:p>
          <a:p>
            <a:endParaRPr lang="en-US" dirty="0"/>
          </a:p>
        </p:txBody>
      </p:sp>
    </p:spTree>
    <p:extLst>
      <p:ext uri="{BB962C8B-B14F-4D97-AF65-F5344CB8AC3E}">
        <p14:creationId xmlns:p14="http://schemas.microsoft.com/office/powerpoint/2010/main" val="261829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0292"/>
            <a:ext cx="10978662" cy="457200"/>
          </a:xfrm>
        </p:spPr>
        <p:txBody>
          <a:bodyPr>
            <a:normAutofit fontScale="90000"/>
          </a:bodyPr>
          <a:lstStyle/>
          <a:p>
            <a:r>
              <a:rPr lang="en-US" b="1" dirty="0"/>
              <a:t>Regulatory Structure of the Turkish Financial System</a:t>
            </a:r>
            <a:br>
              <a:rPr lang="en-US" b="1" dirty="0"/>
            </a:br>
            <a:endParaRPr lang="en-US" b="1" dirty="0"/>
          </a:p>
        </p:txBody>
      </p:sp>
      <p:pic>
        <p:nvPicPr>
          <p:cNvPr id="10242" name="Picture 2" descr="Regulatory Structure of the Turkish Financial Syste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485" y="1257300"/>
            <a:ext cx="11658599" cy="549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45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365125"/>
            <a:ext cx="10755923" cy="1076813"/>
          </a:xfrm>
        </p:spPr>
        <p:txBody>
          <a:bodyPr>
            <a:normAutofit fontScale="90000"/>
          </a:bodyPr>
          <a:lstStyle/>
          <a:p>
            <a:r>
              <a:rPr lang="en-US" b="1" dirty="0" smtClean="0"/>
              <a:t>Structure of the lending activities – loans to nonfinancial sector</a:t>
            </a:r>
            <a:endParaRPr lang="en-US" b="1" dirty="0"/>
          </a:p>
        </p:txBody>
      </p:sp>
      <p:pic>
        <p:nvPicPr>
          <p:cNvPr id="6" name="Content Placeholder 5"/>
          <p:cNvPicPr>
            <a:picLocks noGrp="1" noChangeAspect="1"/>
          </p:cNvPicPr>
          <p:nvPr>
            <p:ph idx="1"/>
          </p:nvPr>
        </p:nvPicPr>
        <p:blipFill>
          <a:blip r:embed="rId2"/>
          <a:stretch>
            <a:fillRect/>
          </a:stretch>
        </p:blipFill>
        <p:spPr>
          <a:xfrm>
            <a:off x="6189785" y="1690688"/>
            <a:ext cx="5933342" cy="4217316"/>
          </a:xfrm>
          <a:prstGeom prst="rect">
            <a:avLst/>
          </a:prstGeom>
        </p:spPr>
      </p:pic>
      <p:sp>
        <p:nvSpPr>
          <p:cNvPr id="7" name="Rectangle 6"/>
          <p:cNvSpPr/>
          <p:nvPr/>
        </p:nvSpPr>
        <p:spPr>
          <a:xfrm>
            <a:off x="6664568" y="5840243"/>
            <a:ext cx="5354517" cy="646331"/>
          </a:xfrm>
          <a:prstGeom prst="rect">
            <a:avLst/>
          </a:prstGeom>
        </p:spPr>
        <p:txBody>
          <a:bodyPr wrap="square">
            <a:spAutoFit/>
          </a:bodyPr>
          <a:lstStyle/>
          <a:p>
            <a:r>
              <a:rPr lang="en-US" b="1" dirty="0" smtClean="0"/>
              <a:t>The share of loans to enterprises in the total loans to the nonfinancial sector</a:t>
            </a:r>
            <a:endParaRPr lang="en-US" b="1" dirty="0"/>
          </a:p>
        </p:txBody>
      </p:sp>
      <p:pic>
        <p:nvPicPr>
          <p:cNvPr id="8" name="Picture 7"/>
          <p:cNvPicPr>
            <a:picLocks noChangeAspect="1"/>
          </p:cNvPicPr>
          <p:nvPr/>
        </p:nvPicPr>
        <p:blipFill>
          <a:blip r:embed="rId3"/>
          <a:stretch>
            <a:fillRect/>
          </a:stretch>
        </p:blipFill>
        <p:spPr>
          <a:xfrm>
            <a:off x="448774" y="1690688"/>
            <a:ext cx="5802557" cy="4217316"/>
          </a:xfrm>
          <a:prstGeom prst="rect">
            <a:avLst/>
          </a:prstGeom>
        </p:spPr>
      </p:pic>
      <p:sp>
        <p:nvSpPr>
          <p:cNvPr id="10" name="Rectangle 9"/>
          <p:cNvSpPr/>
          <p:nvPr/>
        </p:nvSpPr>
        <p:spPr>
          <a:xfrm>
            <a:off x="465993" y="5874124"/>
            <a:ext cx="6096000" cy="646331"/>
          </a:xfrm>
          <a:prstGeom prst="rect">
            <a:avLst/>
          </a:prstGeom>
        </p:spPr>
        <p:txBody>
          <a:bodyPr>
            <a:spAutoFit/>
          </a:bodyPr>
          <a:lstStyle/>
          <a:p>
            <a:r>
              <a:rPr lang="en-US" b="1" dirty="0" smtClean="0"/>
              <a:t>The share of loans to households in the total loans to the non financial sector </a:t>
            </a:r>
            <a:endParaRPr lang="en-US" b="1" dirty="0"/>
          </a:p>
        </p:txBody>
      </p:sp>
    </p:spTree>
    <p:extLst>
      <p:ext uri="{BB962C8B-B14F-4D97-AF65-F5344CB8AC3E}">
        <p14:creationId xmlns:p14="http://schemas.microsoft.com/office/powerpoint/2010/main" val="357918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average interest rates</a:t>
            </a:r>
            <a:endParaRPr lang="en-US" b="1" dirty="0"/>
          </a:p>
        </p:txBody>
      </p:sp>
      <p:pic>
        <p:nvPicPr>
          <p:cNvPr id="4" name="Content Placeholder 3"/>
          <p:cNvPicPr>
            <a:picLocks noGrp="1" noChangeAspect="1"/>
          </p:cNvPicPr>
          <p:nvPr>
            <p:ph idx="1"/>
          </p:nvPr>
        </p:nvPicPr>
        <p:blipFill>
          <a:blip r:embed="rId2"/>
          <a:stretch>
            <a:fillRect/>
          </a:stretch>
        </p:blipFill>
        <p:spPr>
          <a:xfrm>
            <a:off x="6286500" y="1793630"/>
            <a:ext cx="5398476" cy="4035641"/>
          </a:xfrm>
          <a:prstGeom prst="rect">
            <a:avLst/>
          </a:prstGeom>
        </p:spPr>
      </p:pic>
      <p:sp>
        <p:nvSpPr>
          <p:cNvPr id="5" name="Rectangle 4"/>
          <p:cNvSpPr/>
          <p:nvPr/>
        </p:nvSpPr>
        <p:spPr>
          <a:xfrm>
            <a:off x="7270322" y="5829272"/>
            <a:ext cx="3450432" cy="369332"/>
          </a:xfrm>
          <a:prstGeom prst="rect">
            <a:avLst/>
          </a:prstGeom>
        </p:spPr>
        <p:txBody>
          <a:bodyPr wrap="none">
            <a:spAutoFit/>
          </a:bodyPr>
          <a:lstStyle/>
          <a:p>
            <a:r>
              <a:rPr lang="en-US" b="1" dirty="0" smtClean="0"/>
              <a:t>Deposits from non financial sector</a:t>
            </a:r>
            <a:endParaRPr lang="en-US" b="1" dirty="0"/>
          </a:p>
        </p:txBody>
      </p:sp>
      <p:pic>
        <p:nvPicPr>
          <p:cNvPr id="12290" name="Picture 2" descr="bne IntelliNews - Turkey's debt-fuelled economic revival contin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1" y="1978297"/>
            <a:ext cx="6183679" cy="40356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5829271"/>
            <a:ext cx="787395" cy="369332"/>
          </a:xfrm>
          <a:prstGeom prst="rect">
            <a:avLst/>
          </a:prstGeom>
        </p:spPr>
        <p:txBody>
          <a:bodyPr wrap="none">
            <a:spAutoFit/>
          </a:bodyPr>
          <a:lstStyle/>
          <a:p>
            <a:r>
              <a:rPr lang="en-US" b="1" dirty="0" smtClean="0"/>
              <a:t>Loans </a:t>
            </a:r>
            <a:endParaRPr lang="en-US" b="1" dirty="0"/>
          </a:p>
        </p:txBody>
      </p:sp>
    </p:spTree>
    <p:extLst>
      <p:ext uri="{BB962C8B-B14F-4D97-AF65-F5344CB8AC3E}">
        <p14:creationId xmlns:p14="http://schemas.microsoft.com/office/powerpoint/2010/main" val="105646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The Biggest Banks in Turkey</a:t>
            </a:r>
            <a:endParaRPr lang="en-US" b="1" dirty="0"/>
          </a:p>
        </p:txBody>
      </p:sp>
      <p:sp>
        <p:nvSpPr>
          <p:cNvPr id="3" name="Content Placeholder 2"/>
          <p:cNvSpPr>
            <a:spLocks noGrp="1"/>
          </p:cNvSpPr>
          <p:nvPr>
            <p:ph idx="1"/>
          </p:nvPr>
        </p:nvSpPr>
        <p:spPr/>
        <p:txBody>
          <a:bodyPr>
            <a:normAutofit fontScale="55000" lnSpcReduction="20000"/>
          </a:bodyPr>
          <a:lstStyle/>
          <a:p>
            <a:r>
              <a:rPr lang="en-US" b="1" dirty="0"/>
              <a:t>1. Ziraat Bank</a:t>
            </a:r>
          </a:p>
          <a:p>
            <a:r>
              <a:rPr lang="en-US" i="1" dirty="0"/>
              <a:t>Established in 1863 with headquarters in Ankara, this is the largest bank in Turkey in terms of assets. It provides various banking products and services to retail, small and medium businesses, and corporate customers within the borders of Turkey and even outside.</a:t>
            </a:r>
            <a:r>
              <a:rPr lang="en-US" dirty="0"/>
              <a:t> Interestingly, the bank was founded in Serbia which was then part of the Ottoman Empire. However, now, it has 1,864 branches with over 24,000 employees and has a presence in 18 different countries other than Turkey and its focus has mainly been on real estate and meeting the banking needs of individuals. As of the end of 2018, its assets totaled $91.60 billion while its net profit stood at $1.69 billion</a:t>
            </a:r>
            <a:r>
              <a:rPr lang="en-US" dirty="0" smtClean="0"/>
              <a:t>.</a:t>
            </a:r>
            <a:endParaRPr lang="tr-TR" dirty="0" smtClean="0"/>
          </a:p>
          <a:p>
            <a:r>
              <a:rPr lang="en-US" b="1" dirty="0"/>
              <a:t>2. </a:t>
            </a:r>
            <a:r>
              <a:rPr lang="en-US" b="1" dirty="0" smtClean="0"/>
              <a:t>Isbank</a:t>
            </a:r>
            <a:endParaRPr lang="tr-TR" b="1" dirty="0" smtClean="0"/>
          </a:p>
          <a:p>
            <a:r>
              <a:rPr lang="en-US" dirty="0"/>
              <a:t>Established in 1924, this has been the first public bank established by the Turkish Republic. The bank offers corporate and commercial banking services to large corporations, SME’s and other small and big trading </a:t>
            </a:r>
            <a:r>
              <a:rPr lang="en-US" dirty="0" smtClean="0"/>
              <a:t>companies</a:t>
            </a:r>
            <a:r>
              <a:rPr lang="tr-TR" dirty="0" smtClean="0"/>
              <a:t>.</a:t>
            </a:r>
            <a:r>
              <a:rPr lang="en-US" dirty="0" smtClean="0"/>
              <a:t> </a:t>
            </a:r>
            <a:r>
              <a:rPr lang="en-US" dirty="0" err="1" smtClean="0"/>
              <a:t>İşbank</a:t>
            </a:r>
            <a:r>
              <a:rPr lang="en-US" dirty="0" smtClean="0"/>
              <a:t> </a:t>
            </a:r>
            <a:r>
              <a:rPr lang="en-US" dirty="0"/>
              <a:t>was even ranked 96th in a survey of “The World’s Biggest 1000 Banks. </a:t>
            </a:r>
            <a:r>
              <a:rPr lang="en-US" b="1" dirty="0"/>
              <a:t>The bank has 1,351 branches in Turkey and 23 branches in other countries with 55,000 employees. As of the end of 2018, the total assets of the bank stood at $79.8 billion and a net profit of $1.21 billion</a:t>
            </a:r>
            <a:r>
              <a:rPr lang="en-US" b="1" dirty="0" smtClean="0"/>
              <a:t>.</a:t>
            </a:r>
            <a:endParaRPr lang="tr-TR" b="1" dirty="0" smtClean="0"/>
          </a:p>
          <a:p>
            <a:r>
              <a:rPr lang="en-US" b="1" dirty="0"/>
              <a:t>3. Garanti Bank</a:t>
            </a:r>
          </a:p>
          <a:p>
            <a:r>
              <a:rPr lang="en-US" dirty="0"/>
              <a:t>The bank has approximately 22,000 employees serving approximately 14 million customers. At the end of 2018, the bank reported a total of $80 billion in assets and $1.301 billion. </a:t>
            </a:r>
            <a:endParaRPr lang="tr-TR" dirty="0"/>
          </a:p>
          <a:p>
            <a:r>
              <a:rPr lang="tr-TR" b="1" dirty="0" smtClean="0"/>
              <a:t>4.</a:t>
            </a:r>
            <a:r>
              <a:rPr lang="en-US" b="1" dirty="0" smtClean="0"/>
              <a:t>Vakifbank</a:t>
            </a:r>
            <a:endParaRPr lang="en-US" b="1" dirty="0"/>
          </a:p>
          <a:p>
            <a:r>
              <a:rPr lang="en-US" b="1" dirty="0"/>
              <a:t>Total assets of the bank are valued at ₺419.4 billion, generating ₺17.0 billion revenue and ₺3.6 billion operating income via a 2019 report, employing 16,835 workers.</a:t>
            </a:r>
          </a:p>
          <a:p>
            <a:endParaRPr lang="en-US" dirty="0"/>
          </a:p>
        </p:txBody>
      </p:sp>
    </p:spTree>
    <p:extLst>
      <p:ext uri="{BB962C8B-B14F-4D97-AF65-F5344CB8AC3E}">
        <p14:creationId xmlns:p14="http://schemas.microsoft.com/office/powerpoint/2010/main" val="210747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Banking sector</a:t>
            </a:r>
            <a:endParaRPr lang="en-US" b="1" dirty="0"/>
          </a:p>
        </p:txBody>
      </p:sp>
      <p:pic>
        <p:nvPicPr>
          <p:cNvPr id="9218" name="Picture 2" descr="Turkey Bank assets to GDP - data, chart | TheGlobalEconomy.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8577" y="2514661"/>
            <a:ext cx="5431448" cy="27622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urkey Banking system concentration - data, chart | TheGlobalEconomy.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60" y="2400360"/>
            <a:ext cx="5305524" cy="2762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40654" y="5276911"/>
            <a:ext cx="3664786" cy="369332"/>
          </a:xfrm>
          <a:prstGeom prst="rect">
            <a:avLst/>
          </a:prstGeom>
        </p:spPr>
        <p:txBody>
          <a:bodyPr wrap="none">
            <a:spAutoFit/>
          </a:bodyPr>
          <a:lstStyle/>
          <a:p>
            <a:r>
              <a:rPr lang="en-US" b="1" dirty="0" smtClean="0"/>
              <a:t>Concentration of the banking sector</a:t>
            </a:r>
            <a:r>
              <a:rPr lang="tr-TR" b="1" dirty="0" smtClean="0"/>
              <a:t> </a:t>
            </a:r>
            <a:endParaRPr lang="en-US" b="1" dirty="0"/>
          </a:p>
        </p:txBody>
      </p:sp>
      <p:sp>
        <p:nvSpPr>
          <p:cNvPr id="5" name="Rectangle 4"/>
          <p:cNvSpPr/>
          <p:nvPr/>
        </p:nvSpPr>
        <p:spPr>
          <a:xfrm>
            <a:off x="8422216" y="5276911"/>
            <a:ext cx="1627433" cy="369332"/>
          </a:xfrm>
          <a:prstGeom prst="rect">
            <a:avLst/>
          </a:prstGeom>
        </p:spPr>
        <p:txBody>
          <a:bodyPr wrap="none">
            <a:spAutoFit/>
          </a:bodyPr>
          <a:lstStyle/>
          <a:p>
            <a:r>
              <a:rPr lang="en-US" b="1" dirty="0" smtClean="0"/>
              <a:t>Value of </a:t>
            </a:r>
            <a:r>
              <a:rPr lang="tr-TR" b="1" dirty="0" smtClean="0"/>
              <a:t>A</a:t>
            </a:r>
            <a:r>
              <a:rPr lang="en-US" b="1" dirty="0" smtClean="0"/>
              <a:t>ssets</a:t>
            </a:r>
            <a:endParaRPr lang="en-US" b="1" dirty="0"/>
          </a:p>
        </p:txBody>
      </p:sp>
    </p:spTree>
    <p:extLst>
      <p:ext uri="{BB962C8B-B14F-4D97-AF65-F5344CB8AC3E}">
        <p14:creationId xmlns:p14="http://schemas.microsoft.com/office/powerpoint/2010/main" val="390506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24" y="175846"/>
            <a:ext cx="2637692" cy="720969"/>
          </a:xfrm>
        </p:spPr>
        <p:txBody>
          <a:bodyPr/>
          <a:lstStyle/>
          <a:p>
            <a:r>
              <a:rPr lang="tr-TR" b="1" dirty="0" smtClean="0"/>
              <a:t>Content</a:t>
            </a:r>
            <a:endParaRPr lang="en-US" b="1" dirty="0"/>
          </a:p>
        </p:txBody>
      </p:sp>
      <p:pic>
        <p:nvPicPr>
          <p:cNvPr id="2050" name="Picture 2" descr="Plik:Turkish map-flag.PNG – Wikipedia, wolna encyklo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2" y="896814"/>
            <a:ext cx="11975123" cy="58732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87923" y="1116623"/>
            <a:ext cx="12104077" cy="5653454"/>
          </a:xfrm>
        </p:spPr>
        <p:txBody>
          <a:bodyPr>
            <a:normAutofit/>
          </a:bodyPr>
          <a:lstStyle/>
          <a:p>
            <a:pPr marL="457200" lvl="1" indent="0">
              <a:buNone/>
            </a:pPr>
            <a:endParaRPr lang="tr-TR" sz="2800" b="1" dirty="0" smtClean="0">
              <a:solidFill>
                <a:schemeClr val="bg1"/>
              </a:solidFill>
            </a:endParaRPr>
          </a:p>
          <a:p>
            <a:pPr marL="457200" lvl="1" indent="0">
              <a:buNone/>
            </a:pPr>
            <a:endParaRPr lang="tr-TR" sz="2800" b="1" dirty="0">
              <a:solidFill>
                <a:schemeClr val="bg1"/>
              </a:solidFill>
            </a:endParaRPr>
          </a:p>
          <a:p>
            <a:pPr marL="457200" lvl="1" indent="0">
              <a:buNone/>
            </a:pPr>
            <a:endParaRPr lang="tr-TR" sz="2800" b="1" dirty="0">
              <a:solidFill>
                <a:schemeClr val="bg1"/>
              </a:solidFill>
            </a:endParaRPr>
          </a:p>
          <a:p>
            <a:pPr marL="457200" lvl="1" indent="0">
              <a:buNone/>
            </a:pPr>
            <a:r>
              <a:rPr lang="tr-TR" sz="2800" b="1" dirty="0" smtClean="0">
                <a:solidFill>
                  <a:schemeClr val="bg1"/>
                </a:solidFill>
              </a:rPr>
              <a:t>General Informatıon</a:t>
            </a:r>
          </a:p>
          <a:p>
            <a:r>
              <a:rPr lang="tr-TR" b="1" dirty="0" smtClean="0">
                <a:solidFill>
                  <a:schemeClr val="bg1"/>
                </a:solidFill>
              </a:rPr>
              <a:t>    Insurance Sector</a:t>
            </a:r>
          </a:p>
          <a:p>
            <a:r>
              <a:rPr lang="tr-TR" b="1" dirty="0" smtClean="0">
                <a:solidFill>
                  <a:schemeClr val="bg1"/>
                </a:solidFill>
              </a:rPr>
              <a:t>    Banking Sector</a:t>
            </a:r>
          </a:p>
          <a:p>
            <a:r>
              <a:rPr lang="tr-TR" b="1" dirty="0" smtClean="0">
                <a:solidFill>
                  <a:schemeClr val="bg1"/>
                </a:solidFill>
              </a:rPr>
              <a:t>    Capital Markets</a:t>
            </a:r>
          </a:p>
          <a:p>
            <a:r>
              <a:rPr lang="tr-TR" b="1" dirty="0" smtClean="0">
                <a:solidFill>
                  <a:schemeClr val="bg1"/>
                </a:solidFill>
              </a:rPr>
              <a:t>     Treasury Bond</a:t>
            </a:r>
            <a:endParaRPr lang="en-US" b="1" dirty="0">
              <a:solidFill>
                <a:schemeClr val="bg1"/>
              </a:solidFill>
            </a:endParaRPr>
          </a:p>
        </p:txBody>
      </p:sp>
    </p:spTree>
    <p:extLst>
      <p:ext uri="{BB962C8B-B14F-4D97-AF65-F5344CB8AC3E}">
        <p14:creationId xmlns:p14="http://schemas.microsoft.com/office/powerpoint/2010/main" val="306366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Capital Markets ın Turkey</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Borsa Istanbul</a:t>
            </a:r>
            <a:r>
              <a:rPr lang="tr-TR" dirty="0" smtClean="0"/>
              <a:t> (BIST)</a:t>
            </a:r>
          </a:p>
          <a:p>
            <a:r>
              <a:rPr lang="en-US" dirty="0"/>
              <a:t>The </a:t>
            </a:r>
            <a:r>
              <a:rPr lang="en-US" b="1" dirty="0"/>
              <a:t>Borsa İstanbul</a:t>
            </a:r>
            <a:r>
              <a:rPr lang="en-US" dirty="0"/>
              <a:t> (abbreviated as </a:t>
            </a:r>
            <a:r>
              <a:rPr lang="en-US" b="1" dirty="0"/>
              <a:t>BIST</a:t>
            </a:r>
            <a:r>
              <a:rPr lang="en-US" dirty="0"/>
              <a:t>) is the sole exchange entity of Turkey combining the former Istanbul Stock Exchange (ISE) (Turkish: </a:t>
            </a:r>
            <a:r>
              <a:rPr lang="en-US" i="1" dirty="0"/>
              <a:t>İstanbul Menkul Kıymetler Borsası, IMKB</a:t>
            </a:r>
            <a:r>
              <a:rPr lang="en-US" dirty="0"/>
              <a:t>), the Istanbul Gold Exchange (Turkish: </a:t>
            </a:r>
            <a:r>
              <a:rPr lang="en-US" i="1" dirty="0"/>
              <a:t>İstanbul Altın Borsası, İAB</a:t>
            </a:r>
            <a:r>
              <a:rPr lang="en-US" dirty="0"/>
              <a:t>) and the Derivatives Exchange of Turkey (Turkish: </a:t>
            </a:r>
            <a:r>
              <a:rPr lang="en-US" i="1" dirty="0"/>
              <a:t>Vadeli İşlem Opsiyon Borsası, VOB</a:t>
            </a:r>
            <a:r>
              <a:rPr lang="en-US" dirty="0"/>
              <a:t>) under one umbrella. It was established as an incorporated company with a founding capital of ₺ </a:t>
            </a:r>
            <a:r>
              <a:rPr lang="en-US" dirty="0" smtClean="0"/>
              <a:t>423,234,000</a:t>
            </a:r>
            <a:r>
              <a:rPr lang="en-US" dirty="0"/>
              <a:t> (approx. US$240 million) on April 3, 2013, and began to operate on April 5, 2013. Its logo is the traditional Ottoman mark for Istanbul, the tulip. Its slogan is </a:t>
            </a:r>
            <a:r>
              <a:rPr lang="en-US" i="1" dirty="0"/>
              <a:t>worth investing</a:t>
            </a:r>
            <a:r>
              <a:rPr lang="en-US" dirty="0" smtClean="0"/>
              <a:t>.</a:t>
            </a:r>
            <a:endParaRPr lang="en-US" dirty="0"/>
          </a:p>
          <a:p>
            <a:r>
              <a:rPr lang="en-US" dirty="0"/>
              <a:t>Shareholders of Borsa İstanbul are: 49% Government of Turkey, 41% IMKB, 5% VOB, 4% IMKB members, 1% IMKB brokers and 0.3% IAB members. It is planned that all the Government-owned shares will be offered for sale</a:t>
            </a:r>
            <a:r>
              <a:rPr lang="en-US" dirty="0" smtClean="0"/>
              <a:t>.</a:t>
            </a:r>
            <a:r>
              <a:rPr lang="en-US" dirty="0"/>
              <a:t> Among the executives of the nine-member board of directors, which is presided by chairman Himmet Karadağ, are former deputy chairman of ISE Osman Akyüz, former head of VOB Işınsu Kestelli, Merrill </a:t>
            </a:r>
            <a:r>
              <a:rPr lang="en-US" dirty="0" smtClean="0"/>
              <a:t>Lync </a:t>
            </a:r>
            <a:r>
              <a:rPr lang="en-US" dirty="0"/>
              <a:t>Investment Bank General Manager Hüseyin Kelezoğlu and Chairman of Turkish Association of Capital Market Intermediary Institutions Attila Köksal</a:t>
            </a:r>
            <a:r>
              <a:rPr lang="en-US" dirty="0" smtClean="0"/>
              <a:t>.</a:t>
            </a:r>
            <a:endParaRPr lang="en-US" dirty="0"/>
          </a:p>
          <a:p>
            <a:endParaRPr lang="en-US" dirty="0"/>
          </a:p>
        </p:txBody>
      </p:sp>
    </p:spTree>
    <p:extLst>
      <p:ext uri="{BB962C8B-B14F-4D97-AF65-F5344CB8AC3E}">
        <p14:creationId xmlns:p14="http://schemas.microsoft.com/office/powerpoint/2010/main" val="35463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 </a:t>
            </a:r>
            <a:r>
              <a:rPr lang="tr-TR" b="1" dirty="0" smtClean="0"/>
              <a:t>C</a:t>
            </a:r>
            <a:r>
              <a:rPr lang="en-US" b="1" dirty="0" smtClean="0"/>
              <a:t>orporations in </a:t>
            </a:r>
            <a:r>
              <a:rPr lang="tr-TR" b="1" dirty="0" smtClean="0"/>
              <a:t>T</a:t>
            </a:r>
            <a:r>
              <a:rPr lang="en-US" b="1" dirty="0" smtClean="0"/>
              <a:t>urkey</a:t>
            </a:r>
            <a:endParaRPr lang="en-US" b="1" dirty="0"/>
          </a:p>
        </p:txBody>
      </p:sp>
      <p:pic>
        <p:nvPicPr>
          <p:cNvPr id="7170" name="Picture 2" descr="Largest Turkish companies by market cap (2010 - 2021) - YouT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520" y="2010264"/>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82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Perspectives of the stock market in </a:t>
            </a:r>
            <a:r>
              <a:rPr lang="tr-TR" b="1" dirty="0" smtClean="0"/>
              <a:t>T</a:t>
            </a:r>
            <a:r>
              <a:rPr lang="en-US" b="1" dirty="0" smtClean="0"/>
              <a:t>urkey</a:t>
            </a:r>
            <a:endParaRPr lang="en-US" b="1" dirty="0"/>
          </a:p>
        </p:txBody>
      </p:sp>
      <p:sp>
        <p:nvSpPr>
          <p:cNvPr id="3" name="Content Placeholder 2"/>
          <p:cNvSpPr>
            <a:spLocks noGrp="1"/>
          </p:cNvSpPr>
          <p:nvPr>
            <p:ph idx="1"/>
          </p:nvPr>
        </p:nvSpPr>
        <p:spPr/>
        <p:txBody>
          <a:bodyPr>
            <a:normAutofit lnSpcReduction="10000"/>
          </a:bodyPr>
          <a:lstStyle/>
          <a:p>
            <a:r>
              <a:rPr lang="en-US" b="1" dirty="0"/>
              <a:t>Turkey is a perfect country for Investment</a:t>
            </a:r>
            <a:r>
              <a:rPr lang="en-US" dirty="0"/>
              <a:t> due to a young, dynamic and skilled workforce in a country of almost 80 Million people. Besides that the Governmental Incentives, Tax Exempts and Free land allocations are making Turkey even more appealing to Investors</a:t>
            </a:r>
            <a:r>
              <a:rPr lang="en-US" dirty="0" smtClean="0"/>
              <a:t>.</a:t>
            </a:r>
            <a:endParaRPr lang="tr-TR" dirty="0" smtClean="0"/>
          </a:p>
          <a:p>
            <a:r>
              <a:rPr lang="en-US" b="1" dirty="0"/>
              <a:t>The 5 most ideal sectors to Invest in </a:t>
            </a:r>
            <a:r>
              <a:rPr lang="en-US" b="1" dirty="0" smtClean="0"/>
              <a:t>Turkey</a:t>
            </a:r>
            <a:endParaRPr lang="tr-TR" b="1" dirty="0" smtClean="0"/>
          </a:p>
          <a:p>
            <a:r>
              <a:rPr lang="en-US" b="1" dirty="0"/>
              <a:t>1) IT and </a:t>
            </a:r>
            <a:r>
              <a:rPr lang="en-US" b="1" dirty="0" smtClean="0"/>
              <a:t>Technology</a:t>
            </a:r>
            <a:endParaRPr lang="tr-TR" b="1" dirty="0" smtClean="0"/>
          </a:p>
          <a:p>
            <a:r>
              <a:rPr lang="en-US" b="1" dirty="0"/>
              <a:t>2) Construction and Real </a:t>
            </a:r>
            <a:r>
              <a:rPr lang="en-US" b="1" dirty="0" smtClean="0"/>
              <a:t>Estate</a:t>
            </a:r>
            <a:endParaRPr lang="tr-TR" b="1" dirty="0" smtClean="0"/>
          </a:p>
          <a:p>
            <a:r>
              <a:rPr lang="en-US" b="1" dirty="0"/>
              <a:t>3) Textile and Ready to Wear </a:t>
            </a:r>
            <a:r>
              <a:rPr lang="en-US" b="1" dirty="0" smtClean="0"/>
              <a:t>Clothing</a:t>
            </a:r>
            <a:endParaRPr lang="tr-TR" b="1" dirty="0" smtClean="0"/>
          </a:p>
          <a:p>
            <a:r>
              <a:rPr lang="en-US" b="1" dirty="0"/>
              <a:t>4) </a:t>
            </a:r>
            <a:r>
              <a:rPr lang="en-US" b="1" dirty="0" smtClean="0"/>
              <a:t>Energy</a:t>
            </a:r>
            <a:r>
              <a:rPr lang="tr-TR" b="1" dirty="0" smtClean="0"/>
              <a:t> </a:t>
            </a:r>
            <a:r>
              <a:rPr lang="en-US" b="1" dirty="0" smtClean="0"/>
              <a:t>and </a:t>
            </a:r>
            <a:r>
              <a:rPr lang="en-US" b="1" dirty="0"/>
              <a:t>Natural </a:t>
            </a:r>
            <a:r>
              <a:rPr lang="en-US" b="1" dirty="0" smtClean="0"/>
              <a:t>Resources</a:t>
            </a:r>
            <a:endParaRPr lang="tr-TR" b="1" dirty="0" smtClean="0"/>
          </a:p>
          <a:p>
            <a:r>
              <a:rPr lang="en-US" b="1" dirty="0"/>
              <a:t>5) Environment and Recycling</a:t>
            </a:r>
            <a:endParaRPr lang="en-US" dirty="0"/>
          </a:p>
        </p:txBody>
      </p:sp>
    </p:spTree>
    <p:extLst>
      <p:ext uri="{BB962C8B-B14F-4D97-AF65-F5344CB8AC3E}">
        <p14:creationId xmlns:p14="http://schemas.microsoft.com/office/powerpoint/2010/main" val="235247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Treasury bond market</a:t>
            </a:r>
            <a:r>
              <a:rPr lang="tr-TR" b="1" dirty="0" smtClean="0"/>
              <a:t> in Turkey</a:t>
            </a:r>
            <a:endParaRPr lang="en-US" b="1" dirty="0"/>
          </a:p>
        </p:txBody>
      </p:sp>
      <p:sp>
        <p:nvSpPr>
          <p:cNvPr id="3" name="Content Placeholder 2"/>
          <p:cNvSpPr>
            <a:spLocks noGrp="1"/>
          </p:cNvSpPr>
          <p:nvPr>
            <p:ph idx="1"/>
          </p:nvPr>
        </p:nvSpPr>
        <p:spPr/>
        <p:txBody>
          <a:bodyPr>
            <a:normAutofit lnSpcReduction="10000"/>
          </a:bodyPr>
          <a:lstStyle/>
          <a:p>
            <a:r>
              <a:rPr lang="en-US" b="1" dirty="0" smtClean="0"/>
              <a:t>Value of the country’s public debt </a:t>
            </a:r>
            <a:endParaRPr lang="tr-TR" b="1" dirty="0"/>
          </a:p>
          <a:p>
            <a:r>
              <a:rPr lang="en-US" dirty="0"/>
              <a:t>In 2021 Turkey public debt was </a:t>
            </a:r>
            <a:r>
              <a:rPr lang="en-US" b="1" dirty="0"/>
              <a:t>284,046 million euros335,999 million dollars</a:t>
            </a:r>
            <a:r>
              <a:rPr lang="en-US" dirty="0"/>
              <a:t>, has increased 51,502 million since 2020. This amount means that the debt in 2021 reached 41.65% of Turkey GDP, a 2.13 percentage point rise </a:t>
            </a:r>
            <a:r>
              <a:rPr lang="en-US" dirty="0" smtClean="0"/>
              <a:t>from </a:t>
            </a:r>
            <a:r>
              <a:rPr lang="en-US" dirty="0"/>
              <a:t>2020, when it was 39.52% of GDP</a:t>
            </a:r>
            <a:r>
              <a:rPr lang="en-US" dirty="0" smtClean="0"/>
              <a:t>.</a:t>
            </a:r>
            <a:endParaRPr lang="tr-TR" dirty="0" smtClean="0"/>
          </a:p>
          <a:p>
            <a:r>
              <a:rPr lang="en-US" b="1" dirty="0" smtClean="0"/>
              <a:t>Value of the country’s budget deficit </a:t>
            </a:r>
            <a:endParaRPr lang="tr-TR" b="1" dirty="0" smtClean="0"/>
          </a:p>
          <a:p>
            <a:r>
              <a:rPr lang="en-US" dirty="0"/>
              <a:t>Turkey's central government budget swung to a deficit after running a surplus for two consecutive months as spending outpaced tax collection. The government posted a monthly fiscal deficit of </a:t>
            </a:r>
            <a:r>
              <a:rPr lang="en-US" b="1" dirty="0"/>
              <a:t>69 billion liras ($4.7 billion)</a:t>
            </a:r>
            <a:r>
              <a:rPr lang="en-US" dirty="0"/>
              <a:t> in March, compared with a gap of 23.8 billion liras in the same month a year earlier</a:t>
            </a:r>
          </a:p>
        </p:txBody>
      </p:sp>
    </p:spTree>
    <p:extLst>
      <p:ext uri="{BB962C8B-B14F-4D97-AF65-F5344CB8AC3E}">
        <p14:creationId xmlns:p14="http://schemas.microsoft.com/office/powerpoint/2010/main" val="561336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normAutofit fontScale="90000"/>
          </a:bodyPr>
          <a:lstStyle/>
          <a:p>
            <a:r>
              <a:rPr lang="en-US" b="1" dirty="0"/>
              <a:t>Turkey 5 Years vs Germany 5 Years Spread</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4387362" y="1450731"/>
            <a:ext cx="6822830" cy="4914899"/>
          </a:xfrm>
          <a:prstGeom prst="rect">
            <a:avLst/>
          </a:prstGeom>
        </p:spPr>
      </p:pic>
      <p:sp>
        <p:nvSpPr>
          <p:cNvPr id="5" name="Rectangle 4"/>
          <p:cNvSpPr/>
          <p:nvPr/>
        </p:nvSpPr>
        <p:spPr>
          <a:xfrm>
            <a:off x="838200" y="2125451"/>
            <a:ext cx="3549162" cy="3139321"/>
          </a:xfrm>
          <a:prstGeom prst="rect">
            <a:avLst/>
          </a:prstGeom>
        </p:spPr>
        <p:txBody>
          <a:bodyPr wrap="square">
            <a:spAutoFit/>
          </a:bodyPr>
          <a:lstStyle/>
          <a:p>
            <a:r>
              <a:rPr lang="en-US" dirty="0"/>
              <a:t>The </a:t>
            </a:r>
            <a:r>
              <a:rPr lang="en-US" b="1" dirty="0"/>
              <a:t>Turkey 5 Years / Germany 5 Years Government Bond spread</a:t>
            </a:r>
            <a:r>
              <a:rPr lang="en-US" dirty="0"/>
              <a:t> value is </a:t>
            </a:r>
            <a:r>
              <a:rPr lang="en-US" b="1" dirty="0"/>
              <a:t>2024.9 </a:t>
            </a:r>
            <a:r>
              <a:rPr lang="en-US" b="1" dirty="0" err="1"/>
              <a:t>bp</a:t>
            </a:r>
            <a:endParaRPr lang="tr-TR" b="0" i="0" dirty="0" smtClean="0">
              <a:solidFill>
                <a:srgbClr val="222222"/>
              </a:solidFill>
              <a:effectLst/>
              <a:latin typeface="Verdana" panose="020B0604030504040204" pitchFamily="34" charset="0"/>
            </a:endParaRPr>
          </a:p>
          <a:p>
            <a:r>
              <a:rPr lang="en-US" b="0" i="0" dirty="0" smtClean="0">
                <a:solidFill>
                  <a:srgbClr val="222222"/>
                </a:solidFill>
                <a:effectLst/>
                <a:latin typeface="Verdana" panose="020B0604030504040204" pitchFamily="34" charset="0"/>
              </a:rPr>
              <a:t>The </a:t>
            </a:r>
            <a:r>
              <a:rPr lang="en-US" b="1" i="0" dirty="0" smtClean="0">
                <a:solidFill>
                  <a:srgbClr val="222222"/>
                </a:solidFill>
                <a:effectLst/>
                <a:latin typeface="Verdana" panose="020B0604030504040204" pitchFamily="34" charset="0"/>
              </a:rPr>
              <a:t>Turkey 5 Years / Germany 5 Years Government Bond spread</a:t>
            </a:r>
            <a:r>
              <a:rPr lang="en-US" b="0" i="0" dirty="0" smtClean="0">
                <a:solidFill>
                  <a:srgbClr val="222222"/>
                </a:solidFill>
                <a:effectLst/>
                <a:latin typeface="Verdana" panose="020B0604030504040204" pitchFamily="34" charset="0"/>
              </a:rPr>
              <a:t> reached a maximum value of 2884.1 </a:t>
            </a:r>
            <a:r>
              <a:rPr lang="en-US" b="0" i="0" dirty="0" err="1" smtClean="0">
                <a:solidFill>
                  <a:srgbClr val="222222"/>
                </a:solidFill>
                <a:effectLst/>
                <a:latin typeface="Verdana" panose="020B0604030504040204" pitchFamily="34" charset="0"/>
              </a:rPr>
              <a:t>bp</a:t>
            </a:r>
            <a:r>
              <a:rPr lang="en-US" b="0" i="0" dirty="0" smtClean="0">
                <a:solidFill>
                  <a:srgbClr val="222222"/>
                </a:solidFill>
                <a:effectLst/>
                <a:latin typeface="Verdana" panose="020B0604030504040204" pitchFamily="34" charset="0"/>
              </a:rPr>
              <a:t> (24 March 2022) and a minimum value of 803.1 </a:t>
            </a:r>
            <a:r>
              <a:rPr lang="en-US" b="0" i="0" dirty="0" err="1" smtClean="0">
                <a:solidFill>
                  <a:srgbClr val="222222"/>
                </a:solidFill>
                <a:effectLst/>
                <a:latin typeface="Verdana" panose="020B0604030504040204" pitchFamily="34" charset="0"/>
              </a:rPr>
              <a:t>bp</a:t>
            </a:r>
            <a:r>
              <a:rPr lang="en-US" b="0" i="0" dirty="0" smtClean="0">
                <a:solidFill>
                  <a:srgbClr val="222222"/>
                </a:solidFill>
                <a:effectLst/>
                <a:latin typeface="Verdana" panose="020B0604030504040204" pitchFamily="34" charset="0"/>
              </a:rPr>
              <a:t> (2 March 2015).</a:t>
            </a:r>
            <a:endParaRPr lang="en-US" dirty="0"/>
          </a:p>
        </p:txBody>
      </p:sp>
    </p:spTree>
    <p:extLst>
      <p:ext uri="{BB962C8B-B14F-4D97-AF65-F5344CB8AC3E}">
        <p14:creationId xmlns:p14="http://schemas.microsoft.com/office/powerpoint/2010/main" val="2028259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6183"/>
          </a:xfrm>
        </p:spPr>
        <p:txBody>
          <a:bodyPr>
            <a:normAutofit fontScale="90000"/>
          </a:bodyPr>
          <a:lstStyle/>
          <a:p>
            <a:r>
              <a:rPr lang="en-US" b="1" dirty="0" smtClean="0"/>
              <a:t>Rating of the Turkey</a:t>
            </a:r>
            <a:endParaRPr lang="en-US" b="1" dirty="0"/>
          </a:p>
        </p:txBody>
      </p:sp>
      <p:sp>
        <p:nvSpPr>
          <p:cNvPr id="5" name="Rectangle 4"/>
          <p:cNvSpPr/>
          <p:nvPr/>
        </p:nvSpPr>
        <p:spPr>
          <a:xfrm>
            <a:off x="454270" y="1342565"/>
            <a:ext cx="4003431" cy="5078313"/>
          </a:xfrm>
          <a:prstGeom prst="rect">
            <a:avLst/>
          </a:prstGeom>
        </p:spPr>
        <p:txBody>
          <a:bodyPr wrap="square">
            <a:spAutoFit/>
          </a:bodyPr>
          <a:lstStyle/>
          <a:p>
            <a:pPr algn="just"/>
            <a:r>
              <a:rPr lang="en-US" b="0" i="0" dirty="0" smtClean="0">
                <a:solidFill>
                  <a:srgbClr val="333333"/>
                </a:solidFill>
                <a:effectLst/>
                <a:latin typeface="Helvetica Neue"/>
              </a:rPr>
              <a:t>Standard &amp; Poor's credit rating for Turkey stands at B+ with negative outlook. Moody's credit rating for Turkey was last set at B2 with negative outlook. Fitch's credit rating for Turkey was last reported at B+ with negative outlook. DBRS's credit rating for Turkey is BB (high) with negative outlook. In general, a credit rating is used by sovereign wealth funds, pension funds and other investors to gauge the credit worthiness of Turkey thus having a big impact on the country's borrowing costs. This page includes the government debt credit rating for Turkey as reported by major credit rating agencies</a:t>
            </a:r>
            <a:endParaRPr lang="en-US" b="0" i="0" dirty="0">
              <a:solidFill>
                <a:srgbClr val="333333"/>
              </a:solidFill>
              <a:effectLst/>
              <a:latin typeface="Helvetica Neue"/>
            </a:endParaRPr>
          </a:p>
        </p:txBody>
      </p:sp>
      <p:pic>
        <p:nvPicPr>
          <p:cNvPr id="7" name="Content Placeholder 6"/>
          <p:cNvPicPr>
            <a:picLocks noGrp="1" noChangeAspect="1"/>
          </p:cNvPicPr>
          <p:nvPr>
            <p:ph idx="1"/>
          </p:nvPr>
        </p:nvPicPr>
        <p:blipFill>
          <a:blip r:embed="rId2"/>
          <a:stretch>
            <a:fillRect/>
          </a:stretch>
        </p:blipFill>
        <p:spPr>
          <a:xfrm>
            <a:off x="4703885" y="1173045"/>
            <a:ext cx="7077807" cy="5658415"/>
          </a:xfrm>
          <a:prstGeom prst="rect">
            <a:avLst/>
          </a:prstGeom>
        </p:spPr>
      </p:pic>
    </p:spTree>
    <p:extLst>
      <p:ext uri="{BB962C8B-B14F-4D97-AF65-F5344CB8AC3E}">
        <p14:creationId xmlns:p14="http://schemas.microsoft.com/office/powerpoint/2010/main" val="164563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of Treasury bonds outstanding </a:t>
            </a:r>
            <a:r>
              <a:rPr lang="tr-TR" b="1" dirty="0" smtClean="0"/>
              <a:t>T</a:t>
            </a:r>
            <a:r>
              <a:rPr lang="en-US" b="1" dirty="0" smtClean="0"/>
              <a:t>urkey</a:t>
            </a:r>
            <a:endParaRPr lang="en-US" b="1" dirty="0"/>
          </a:p>
        </p:txBody>
      </p:sp>
      <p:sp>
        <p:nvSpPr>
          <p:cNvPr id="3" name="Content Placeholder 2"/>
          <p:cNvSpPr>
            <a:spLocks noGrp="1"/>
          </p:cNvSpPr>
          <p:nvPr>
            <p:ph idx="1"/>
          </p:nvPr>
        </p:nvSpPr>
        <p:spPr/>
        <p:txBody>
          <a:bodyPr/>
          <a:lstStyle/>
          <a:p>
            <a:pPr fontAlgn="base"/>
            <a:r>
              <a:rPr lang="en-US" dirty="0"/>
              <a:t>The </a:t>
            </a:r>
            <a:r>
              <a:rPr lang="en-US" b="1" dirty="0"/>
              <a:t>Turkey 10Y Government Bond</a:t>
            </a:r>
            <a:r>
              <a:rPr lang="en-US" dirty="0"/>
              <a:t> has a </a:t>
            </a:r>
            <a:r>
              <a:rPr lang="en-US" b="1" dirty="0"/>
              <a:t>20.520%</a:t>
            </a:r>
            <a:r>
              <a:rPr lang="en-US" dirty="0"/>
              <a:t> yield.</a:t>
            </a:r>
          </a:p>
          <a:p>
            <a:pPr fontAlgn="base"/>
            <a:r>
              <a:rPr lang="en-US" b="1" dirty="0"/>
              <a:t>10 Years vs 2 Years bond spread</a:t>
            </a:r>
            <a:r>
              <a:rPr lang="en-US" dirty="0"/>
              <a:t> is </a:t>
            </a:r>
            <a:r>
              <a:rPr lang="en-US" b="1" dirty="0"/>
              <a:t>-373 </a:t>
            </a:r>
            <a:r>
              <a:rPr lang="en-US" b="1" dirty="0" err="1"/>
              <a:t>bp</a:t>
            </a:r>
            <a:r>
              <a:rPr lang="en-US" dirty="0" err="1"/>
              <a:t>.</a:t>
            </a:r>
            <a:r>
              <a:rPr lang="en-US" dirty="0"/>
              <a:t/>
            </a:r>
            <a:br>
              <a:rPr lang="en-US" dirty="0"/>
            </a:br>
            <a:r>
              <a:rPr lang="en-US" dirty="0"/>
              <a:t>Yield Curve is inverted in Long-Term vs Short-Term Maturities.</a:t>
            </a:r>
          </a:p>
          <a:p>
            <a:pPr fontAlgn="base"/>
            <a:r>
              <a:rPr lang="en-US" b="1" dirty="0"/>
              <a:t>Central Bank Rate</a:t>
            </a:r>
            <a:r>
              <a:rPr lang="en-US" dirty="0"/>
              <a:t> is </a:t>
            </a:r>
            <a:r>
              <a:rPr lang="en-US" b="1" dirty="0"/>
              <a:t>14.00%</a:t>
            </a:r>
            <a:r>
              <a:rPr lang="en-US" dirty="0"/>
              <a:t> (last modification in December 2021).</a:t>
            </a:r>
          </a:p>
          <a:p>
            <a:pPr fontAlgn="base"/>
            <a:r>
              <a:rPr lang="en-US" dirty="0"/>
              <a:t>The Turkey credit rating is </a:t>
            </a:r>
            <a:r>
              <a:rPr lang="en-US" b="1" dirty="0"/>
              <a:t>B+</a:t>
            </a:r>
            <a:r>
              <a:rPr lang="en-US" dirty="0"/>
              <a:t>, according to Standard &amp; Poor's agency.</a:t>
            </a:r>
          </a:p>
          <a:p>
            <a:pPr fontAlgn="base"/>
            <a:r>
              <a:rPr lang="en-US" dirty="0"/>
              <a:t>Current </a:t>
            </a:r>
            <a:r>
              <a:rPr lang="en-US" b="1" dirty="0"/>
              <a:t>5-Years Credit Default Swap</a:t>
            </a:r>
            <a:r>
              <a:rPr lang="en-US" dirty="0"/>
              <a:t> quotation is </a:t>
            </a:r>
            <a:r>
              <a:rPr lang="en-US" b="1" dirty="0"/>
              <a:t>798.94</a:t>
            </a:r>
            <a:r>
              <a:rPr lang="en-US" dirty="0"/>
              <a:t> and implied probability of default is 13.32%.</a:t>
            </a:r>
          </a:p>
          <a:p>
            <a:endParaRPr lang="en-US" dirty="0"/>
          </a:p>
        </p:txBody>
      </p:sp>
    </p:spTree>
    <p:extLst>
      <p:ext uri="{BB962C8B-B14F-4D97-AF65-F5344CB8AC3E}">
        <p14:creationId xmlns:p14="http://schemas.microsoft.com/office/powerpoint/2010/main" val="2028720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3721"/>
          </a:xfrm>
        </p:spPr>
        <p:txBody>
          <a:bodyPr>
            <a:normAutofit fontScale="90000"/>
          </a:bodyPr>
          <a:lstStyle/>
          <a:p>
            <a:r>
              <a:rPr lang="en-US" b="1" dirty="0" smtClean="0"/>
              <a:t>Recent values of CDS for Treasury bonds </a:t>
            </a:r>
            <a:r>
              <a:rPr lang="tr-TR" b="1" dirty="0" smtClean="0"/>
              <a:t>in T</a:t>
            </a:r>
            <a:r>
              <a:rPr lang="en-US" b="1" dirty="0" smtClean="0"/>
              <a:t>urkey</a:t>
            </a:r>
            <a:endParaRPr lang="en-US" b="1" dirty="0"/>
          </a:p>
        </p:txBody>
      </p:sp>
      <p:sp>
        <p:nvSpPr>
          <p:cNvPr id="3" name="Content Placeholder 2"/>
          <p:cNvSpPr>
            <a:spLocks noGrp="1"/>
          </p:cNvSpPr>
          <p:nvPr>
            <p:ph idx="1"/>
          </p:nvPr>
        </p:nvSpPr>
        <p:spPr>
          <a:xfrm>
            <a:off x="838200" y="1825625"/>
            <a:ext cx="10046677" cy="4117975"/>
          </a:xfrm>
        </p:spPr>
        <p:txBody>
          <a:bodyPr>
            <a:normAutofit/>
          </a:bodyPr>
          <a:lstStyle/>
          <a:p>
            <a:r>
              <a:rPr lang="en-US" dirty="0"/>
              <a:t>The Turkey 5 Year CDS value is </a:t>
            </a:r>
            <a:r>
              <a:rPr lang="en-US" b="1" dirty="0"/>
              <a:t>798.94</a:t>
            </a:r>
            <a:r>
              <a:rPr lang="en-US" dirty="0"/>
              <a:t> </a:t>
            </a:r>
            <a:r>
              <a:rPr lang="en-US" dirty="0" smtClean="0"/>
              <a:t>. </a:t>
            </a:r>
            <a:r>
              <a:rPr lang="en-US" dirty="0"/>
              <a:t>This value reveals a 13.32% implied probability of default, on a 40% recovery rate supposed. CDS value changed +11.56% during last week, +15.26% during last month, +117.09% during last year.</a:t>
            </a:r>
          </a:p>
        </p:txBody>
      </p:sp>
    </p:spTree>
    <p:extLst>
      <p:ext uri="{BB962C8B-B14F-4D97-AF65-F5344CB8AC3E}">
        <p14:creationId xmlns:p14="http://schemas.microsoft.com/office/powerpoint/2010/main" val="170669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sz="4800" b="1" dirty="0" smtClean="0"/>
              <a:t>Thanks For Listening</a:t>
            </a:r>
            <a:r>
              <a:rPr lang="tr-TR" dirty="0" smtClean="0"/>
              <a:t>..</a:t>
            </a:r>
            <a:endParaRPr lang="en-US" dirty="0"/>
          </a:p>
        </p:txBody>
      </p:sp>
    </p:spTree>
    <p:extLst>
      <p:ext uri="{BB962C8B-B14F-4D97-AF65-F5344CB8AC3E}">
        <p14:creationId xmlns:p14="http://schemas.microsoft.com/office/powerpoint/2010/main" val="357582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General Informatıon (Population, Main cities,GDP,Currency and Recent exchange rates)</a:t>
            </a:r>
            <a:endParaRPr lang="en-US" b="1" dirty="0"/>
          </a:p>
        </p:txBody>
      </p:sp>
      <p:sp>
        <p:nvSpPr>
          <p:cNvPr id="3" name="Content Placeholder 2"/>
          <p:cNvSpPr>
            <a:spLocks noGrp="1"/>
          </p:cNvSpPr>
          <p:nvPr>
            <p:ph idx="1"/>
          </p:nvPr>
        </p:nvSpPr>
        <p:spPr/>
        <p:txBody>
          <a:bodyPr>
            <a:normAutofit fontScale="77500" lnSpcReduction="20000"/>
          </a:bodyPr>
          <a:lstStyle/>
          <a:p>
            <a:r>
              <a:rPr lang="tr-TR" dirty="0" smtClean="0">
                <a:effectLst>
                  <a:outerShdw blurRad="38100" dist="38100" dir="2700000" algn="tl">
                    <a:srgbClr val="000000">
                      <a:alpha val="43137"/>
                    </a:srgbClr>
                  </a:outerShdw>
                </a:effectLst>
              </a:rPr>
              <a:t>Population</a:t>
            </a:r>
          </a:p>
          <a:p>
            <a:r>
              <a:rPr lang="tr-TR" dirty="0" smtClean="0">
                <a:effectLst>
                  <a:outerShdw blurRad="38100" dist="38100" dir="2700000" algn="tl">
                    <a:srgbClr val="000000">
                      <a:alpha val="43137"/>
                    </a:srgbClr>
                  </a:outerShdw>
                </a:effectLst>
              </a:rPr>
              <a:t>Turkey,  offically the Republic of Türkiye,</a:t>
            </a:r>
            <a:r>
              <a:rPr lang="en-US" dirty="0">
                <a:effectLst>
                  <a:outerShdw blurRad="38100" dist="38100" dir="2700000" algn="tl">
                    <a:srgbClr val="000000">
                      <a:alpha val="43137"/>
                    </a:srgbClr>
                  </a:outerShdw>
                </a:effectLst>
              </a:rPr>
              <a:t> is a transcontinental country located mainly on the </a:t>
            </a:r>
            <a:r>
              <a:rPr lang="en-US" dirty="0" smtClean="0">
                <a:effectLst>
                  <a:outerShdw blurRad="38100" dist="38100" dir="2700000" algn="tl">
                    <a:srgbClr val="000000">
                      <a:alpha val="43137"/>
                    </a:srgbClr>
                  </a:outerShdw>
                </a:effectLst>
              </a:rPr>
              <a:t>Anatolian</a:t>
            </a:r>
            <a:r>
              <a:rPr lang="tr-TR"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Peninsula</a:t>
            </a:r>
            <a:r>
              <a:rPr lang="en-US" dirty="0">
                <a:effectLst>
                  <a:outerShdw blurRad="38100" dist="38100" dir="2700000" algn="tl">
                    <a:srgbClr val="000000">
                      <a:alpha val="43137"/>
                    </a:srgbClr>
                  </a:outerShdw>
                </a:effectLst>
              </a:rPr>
              <a:t> in Western Asia, with a small portion on the Balkan Peninsula in Southeast Europe. It shares borders with the Black Sea to the north; Georgia to the northeast; Armenia, Azerbaijan, and Iran to the east; Iraq to the southeast; Syria and the Mediterranean Sea to the south; the Aegean Sea to the west; and Greece and Bulgaria to the northwest. Cyprus is located off the south coast. Turks form the vast majority of the nation's population and Kurds are the largest minority</a:t>
            </a:r>
            <a:r>
              <a:rPr lang="en-US" dirty="0" smtClean="0">
                <a:effectLst>
                  <a:outerShdw blurRad="38100" dist="38100" dir="2700000" algn="tl">
                    <a:srgbClr val="000000">
                      <a:alpha val="43137"/>
                    </a:srgbClr>
                  </a:outerShdw>
                </a:effectLst>
              </a:rPr>
              <a:t>.</a:t>
            </a:r>
            <a:r>
              <a:rPr lang="en-US" dirty="0">
                <a:effectLst>
                  <a:outerShdw blurRad="38100" dist="38100" dir="2700000" algn="tl">
                    <a:srgbClr val="000000">
                      <a:alpha val="43137"/>
                    </a:srgbClr>
                  </a:outerShdw>
                </a:effectLst>
              </a:rPr>
              <a:t> Ankara is Turkey's capital, while Istanbul is its largest city and financial </a:t>
            </a:r>
            <a:r>
              <a:rPr lang="tr-TR" dirty="0">
                <a:effectLst>
                  <a:outerShdw blurRad="38100" dist="38100" dir="2700000" algn="tl">
                    <a:srgbClr val="000000">
                      <a:alpha val="43137"/>
                    </a:srgbClr>
                  </a:outerShdw>
                </a:effectLst>
              </a:rPr>
              <a:t>c</a:t>
            </a:r>
            <a:r>
              <a:rPr lang="en-US" dirty="0" smtClean="0">
                <a:effectLst>
                  <a:outerShdw blurRad="38100" dist="38100" dir="2700000" algn="tl">
                    <a:srgbClr val="000000">
                      <a:alpha val="43137"/>
                    </a:srgbClr>
                  </a:outerShdw>
                </a:effectLst>
              </a:rPr>
              <a:t>entre.</a:t>
            </a:r>
            <a:endParaRPr lang="tr-TR" dirty="0" smtClean="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In 2021, population for Turkey was 85 million persons. Population of Turkey increased from 36.6 million persons in 1972 to 85 million persons in 2021 growing at an average annual rate of 1.74%. The description is composed by our digital data assistant</a:t>
            </a:r>
            <a:r>
              <a:rPr lang="en-US" dirty="0" smtClean="0">
                <a:effectLst>
                  <a:outerShdw blurRad="38100" dist="38100" dir="2700000" algn="tl">
                    <a:srgbClr val="000000">
                      <a:alpha val="43137"/>
                    </a:srgbClr>
                  </a:outerShdw>
                </a:effectLst>
              </a:rPr>
              <a:t>.</a:t>
            </a:r>
            <a:endParaRPr lang="tr-TR" dirty="0" smtClean="0">
              <a:effectLst>
                <a:outerShdw blurRad="38100" dist="38100" dir="2700000" algn="tl">
                  <a:srgbClr val="000000">
                    <a:alpha val="43137"/>
                  </a:srgbClr>
                </a:outerShdw>
              </a:effectLst>
            </a:endParaRPr>
          </a:p>
          <a:p>
            <a:r>
              <a:rPr lang="en-US" dirty="0"/>
              <a:t>According to the latest available figures from the Turkish Directorate General of Migration Management (DGMM), there are </a:t>
            </a:r>
            <a:r>
              <a:rPr lang="en-US" b="1" dirty="0"/>
              <a:t>more than 5* million</a:t>
            </a:r>
            <a:r>
              <a:rPr lang="en-US" dirty="0"/>
              <a:t> foreign nationals present in Turkish territory, 3.7* million of whom are seeking international </a:t>
            </a:r>
            <a:r>
              <a:rPr lang="en-US" dirty="0" smtClean="0"/>
              <a:t>protection</a:t>
            </a:r>
            <a:r>
              <a:rPr lang="tr-TR" dirty="0" smtClean="0"/>
              <a:t>.</a:t>
            </a:r>
            <a:endParaRPr lang="tr-TR"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455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Main Cities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endParaRPr lang="tr-TR" dirty="0" smtClean="0"/>
          </a:p>
          <a:p>
            <a:r>
              <a:rPr lang="en-US" dirty="0"/>
              <a:t>This is a list </a:t>
            </a:r>
            <a:r>
              <a:rPr lang="en-US" b="1" dirty="0"/>
              <a:t>of cities and towns in Turkey</a:t>
            </a:r>
            <a:r>
              <a:rPr lang="en-US" dirty="0"/>
              <a:t> by population, which includes cities and towns that are provincial capitals or have a population of at least 7,000. The total population of Turkey is </a:t>
            </a:r>
            <a:r>
              <a:rPr lang="en-US" dirty="0" smtClean="0"/>
              <a:t>84,680,273</a:t>
            </a:r>
            <a:r>
              <a:rPr lang="en-US" dirty="0"/>
              <a:t> according to the 2020 estimate, making it the 17th most populated country in the world.</a:t>
            </a:r>
          </a:p>
          <a:p>
            <a:r>
              <a:rPr lang="en-US" dirty="0"/>
              <a:t>Istanbul, Turkey's economic and cultural capital is the largest city with a population of 15.84 million.</a:t>
            </a:r>
          </a:p>
          <a:p>
            <a:r>
              <a:rPr lang="en-US" dirty="0"/>
              <a:t>Ankara, the capital of Turkey has a population of 5.7 million.</a:t>
            </a:r>
          </a:p>
          <a:p>
            <a:r>
              <a:rPr lang="en-US" dirty="0"/>
              <a:t>Izmir, Turkey's third largest city has a population of over 4.3 million as of 2019.</a:t>
            </a:r>
          </a:p>
          <a:p>
            <a:r>
              <a:rPr lang="en-US" dirty="0"/>
              <a:t>Bursa, Turkey's fourth largest city has a population of over 3.1 million in its metropolitan area.</a:t>
            </a:r>
          </a:p>
          <a:p>
            <a:r>
              <a:rPr lang="en-US" dirty="0"/>
              <a:t>Antalya, Turkey's fifth-largest city has a population of 2.5 million in its metropolitan area as of 2019.</a:t>
            </a:r>
          </a:p>
          <a:p>
            <a:pPr marL="0" indent="0">
              <a:buNone/>
            </a:pPr>
            <a:endParaRPr lang="en-US" dirty="0"/>
          </a:p>
        </p:txBody>
      </p:sp>
    </p:spTree>
    <p:extLst>
      <p:ext uri="{BB962C8B-B14F-4D97-AF65-F5344CB8AC3E}">
        <p14:creationId xmlns:p14="http://schemas.microsoft.com/office/powerpoint/2010/main" val="247152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GDP </a:t>
            </a:r>
            <a:r>
              <a:rPr lang="tr-TR" b="1" dirty="0" smtClean="0"/>
              <a:t>- </a:t>
            </a:r>
            <a:r>
              <a:rPr lang="tr-TR" b="1" dirty="0"/>
              <a:t>V</a:t>
            </a:r>
            <a:r>
              <a:rPr lang="en-US" b="1" dirty="0" err="1" smtClean="0"/>
              <a:t>alue</a:t>
            </a:r>
            <a:r>
              <a:rPr lang="en-US" b="1" dirty="0" smtClean="0"/>
              <a:t> and GDP </a:t>
            </a:r>
            <a:r>
              <a:rPr lang="tr-TR" b="1" dirty="0" smtClean="0"/>
              <a:t>A</a:t>
            </a:r>
            <a:r>
              <a:rPr lang="en-US" b="1" dirty="0" err="1" smtClean="0"/>
              <a:t>nnual</a:t>
            </a:r>
            <a:r>
              <a:rPr lang="en-US" b="1" dirty="0" smtClean="0"/>
              <a:t> </a:t>
            </a:r>
            <a:r>
              <a:rPr lang="tr-TR" b="1" dirty="0" smtClean="0"/>
              <a:t>G</a:t>
            </a:r>
            <a:r>
              <a:rPr lang="en-US" b="1" dirty="0" err="1" smtClean="0"/>
              <a:t>rowth</a:t>
            </a:r>
            <a:endParaRPr lang="en-US" b="1" dirty="0"/>
          </a:p>
        </p:txBody>
      </p:sp>
      <p:pic>
        <p:nvPicPr>
          <p:cNvPr id="4" name="Content Placeholder 3"/>
          <p:cNvPicPr>
            <a:picLocks noGrp="1" noChangeAspect="1"/>
          </p:cNvPicPr>
          <p:nvPr>
            <p:ph idx="1"/>
          </p:nvPr>
        </p:nvPicPr>
        <p:blipFill>
          <a:blip r:embed="rId2"/>
          <a:stretch>
            <a:fillRect/>
          </a:stretch>
        </p:blipFill>
        <p:spPr>
          <a:xfrm>
            <a:off x="512885" y="1690688"/>
            <a:ext cx="5194092" cy="4613398"/>
          </a:xfrm>
          <a:prstGeom prst="rect">
            <a:avLst/>
          </a:prstGeom>
        </p:spPr>
      </p:pic>
      <p:pic>
        <p:nvPicPr>
          <p:cNvPr id="5122" name="Picture 2" descr="Dani Rodrik's weblog: How well did the Turkish economy do over the last  deca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7223" y="1690688"/>
            <a:ext cx="5969977" cy="461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9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Recent Exchange Rates</a:t>
            </a:r>
            <a:endParaRPr lang="en-US" b="1" dirty="0"/>
          </a:p>
        </p:txBody>
      </p:sp>
      <p:pic>
        <p:nvPicPr>
          <p:cNvPr id="4" name="Content Placeholder 3"/>
          <p:cNvPicPr>
            <a:picLocks noGrp="1" noChangeAspect="1"/>
          </p:cNvPicPr>
          <p:nvPr>
            <p:ph idx="1"/>
          </p:nvPr>
        </p:nvPicPr>
        <p:blipFill>
          <a:blip r:embed="rId2"/>
          <a:stretch>
            <a:fillRect/>
          </a:stretch>
        </p:blipFill>
        <p:spPr>
          <a:xfrm>
            <a:off x="838201" y="2196673"/>
            <a:ext cx="4938346" cy="3386442"/>
          </a:xfrm>
          <a:prstGeom prst="rect">
            <a:avLst/>
          </a:prstGeom>
        </p:spPr>
      </p:pic>
      <p:pic>
        <p:nvPicPr>
          <p:cNvPr id="6" name="Picture 5"/>
          <p:cNvPicPr>
            <a:picLocks noChangeAspect="1"/>
          </p:cNvPicPr>
          <p:nvPr/>
        </p:nvPicPr>
        <p:blipFill>
          <a:blip r:embed="rId3"/>
          <a:stretch>
            <a:fillRect/>
          </a:stretch>
        </p:blipFill>
        <p:spPr>
          <a:xfrm>
            <a:off x="5644662" y="2338754"/>
            <a:ext cx="5498123" cy="2857500"/>
          </a:xfrm>
          <a:prstGeom prst="rect">
            <a:avLst/>
          </a:prstGeom>
        </p:spPr>
      </p:pic>
    </p:spTree>
    <p:extLst>
      <p:ext uri="{BB962C8B-B14F-4D97-AF65-F5344CB8AC3E}">
        <p14:creationId xmlns:p14="http://schemas.microsoft.com/office/powerpoint/2010/main" val="193814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Insurance Sector</a:t>
            </a:r>
            <a:endParaRPr lang="en-US" b="1" dirty="0"/>
          </a:p>
        </p:txBody>
      </p:sp>
      <p:sp>
        <p:nvSpPr>
          <p:cNvPr id="3" name="Content Placeholder 2"/>
          <p:cNvSpPr>
            <a:spLocks noGrp="1"/>
          </p:cNvSpPr>
          <p:nvPr>
            <p:ph idx="1"/>
          </p:nvPr>
        </p:nvSpPr>
        <p:spPr>
          <a:xfrm>
            <a:off x="838200" y="1825625"/>
            <a:ext cx="4059115" cy="4452083"/>
          </a:xfrm>
        </p:spPr>
        <p:txBody>
          <a:bodyPr>
            <a:normAutofit fontScale="92500" lnSpcReduction="20000"/>
          </a:bodyPr>
          <a:lstStyle/>
          <a:p>
            <a:endParaRPr lang="tr-TR" dirty="0" smtClean="0"/>
          </a:p>
          <a:p>
            <a:r>
              <a:rPr lang="en-US" dirty="0" smtClean="0"/>
              <a:t>Competitive </a:t>
            </a:r>
            <a:r>
              <a:rPr lang="en-US" dirty="0"/>
              <a:t>Profile The Turkish insurance sector is </a:t>
            </a:r>
            <a:r>
              <a:rPr lang="en-US" b="1" dirty="0"/>
              <a:t>highly competitive</a:t>
            </a:r>
            <a:r>
              <a:rPr lang="en-US" dirty="0"/>
              <a:t>, and foreign-owned companies hold an around 50% market share in life and non-life combined. The price cap on MTPL business bolstered competition in MTPL to a level that Fitch considers detrimental to market fundamentals.</a:t>
            </a:r>
          </a:p>
        </p:txBody>
      </p:sp>
      <p:pic>
        <p:nvPicPr>
          <p:cNvPr id="3074" name="Picture 2" descr="The Turkish Life Insurance Market: An Evaluation of the Current Situation  and Future Challenges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316" y="1204545"/>
            <a:ext cx="6829670" cy="517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60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02923" y="650632"/>
            <a:ext cx="6005146" cy="5548008"/>
          </a:xfrm>
          <a:prstGeom prst="rect">
            <a:avLst/>
          </a:prstGeom>
        </p:spPr>
      </p:pic>
      <p:pic>
        <p:nvPicPr>
          <p:cNvPr id="5" name="Picture 4"/>
          <p:cNvPicPr>
            <a:picLocks noChangeAspect="1"/>
          </p:cNvPicPr>
          <p:nvPr/>
        </p:nvPicPr>
        <p:blipFill>
          <a:blip r:embed="rId3"/>
          <a:stretch>
            <a:fillRect/>
          </a:stretch>
        </p:blipFill>
        <p:spPr>
          <a:xfrm>
            <a:off x="483577" y="800100"/>
            <a:ext cx="5583115" cy="5205046"/>
          </a:xfrm>
          <a:prstGeom prst="rect">
            <a:avLst/>
          </a:prstGeom>
        </p:spPr>
      </p:pic>
    </p:spTree>
    <p:extLst>
      <p:ext uri="{BB962C8B-B14F-4D97-AF65-F5344CB8AC3E}">
        <p14:creationId xmlns:p14="http://schemas.microsoft.com/office/powerpoint/2010/main" val="286029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Turkish insurance industry in 2018: ranking of companies and turnover per class of </a:t>
            </a:r>
            <a:r>
              <a:rPr lang="en-US" b="1" dirty="0" smtClean="0"/>
              <a:t>business</a:t>
            </a:r>
            <a:r>
              <a:rPr lang="en-US" b="1" dirty="0"/>
              <a:t/>
            </a:r>
            <a:br>
              <a:rPr lang="en-US" b="1" dirty="0"/>
            </a:br>
            <a:endParaRPr lang="en-US" b="1" dirty="0"/>
          </a:p>
        </p:txBody>
      </p:sp>
      <p:pic>
        <p:nvPicPr>
          <p:cNvPr id="5" name="Picture 4"/>
          <p:cNvPicPr>
            <a:picLocks noChangeAspect="1"/>
          </p:cNvPicPr>
          <p:nvPr/>
        </p:nvPicPr>
        <p:blipFill>
          <a:blip r:embed="rId2"/>
          <a:stretch>
            <a:fillRect/>
          </a:stretch>
        </p:blipFill>
        <p:spPr>
          <a:xfrm>
            <a:off x="316523" y="1411959"/>
            <a:ext cx="4659923" cy="5006426"/>
          </a:xfrm>
          <a:prstGeom prst="rect">
            <a:avLst/>
          </a:prstGeom>
        </p:spPr>
      </p:pic>
      <p:pic>
        <p:nvPicPr>
          <p:cNvPr id="6" name="Picture 5"/>
          <p:cNvPicPr>
            <a:picLocks noChangeAspect="1"/>
          </p:cNvPicPr>
          <p:nvPr/>
        </p:nvPicPr>
        <p:blipFill>
          <a:blip r:embed="rId3"/>
          <a:stretch>
            <a:fillRect/>
          </a:stretch>
        </p:blipFill>
        <p:spPr>
          <a:xfrm>
            <a:off x="5055577" y="1411959"/>
            <a:ext cx="6743700" cy="5446041"/>
          </a:xfrm>
          <a:prstGeom prst="rect">
            <a:avLst/>
          </a:prstGeom>
        </p:spPr>
      </p:pic>
    </p:spTree>
    <p:extLst>
      <p:ext uri="{BB962C8B-B14F-4D97-AF65-F5344CB8AC3E}">
        <p14:creationId xmlns:p14="http://schemas.microsoft.com/office/powerpoint/2010/main" val="423817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TotalTime>
  <Words>550</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 Neue</vt:lpstr>
      <vt:lpstr>Verdana</vt:lpstr>
      <vt:lpstr>Office Theme</vt:lpstr>
      <vt:lpstr>Capital Markets Report</vt:lpstr>
      <vt:lpstr>Content</vt:lpstr>
      <vt:lpstr>General Informatıon (Population, Main cities,GDP,Currency and Recent exchange rates)</vt:lpstr>
      <vt:lpstr>Main Cities</vt:lpstr>
      <vt:lpstr>GDP - Value and GDP Annual Growth</vt:lpstr>
      <vt:lpstr>Recent Exchange Rates</vt:lpstr>
      <vt:lpstr>Insurance Sector</vt:lpstr>
      <vt:lpstr>PowerPoint Presentation</vt:lpstr>
      <vt:lpstr>Turkish insurance industry in 2018: ranking of companies and turnover per class of business </vt:lpstr>
      <vt:lpstr>Value of Gross Written Premium in Turkey</vt:lpstr>
      <vt:lpstr>Banking Sector</vt:lpstr>
      <vt:lpstr>PowerPoint Presentation</vt:lpstr>
      <vt:lpstr>Commercial Banks in Turkey</vt:lpstr>
      <vt:lpstr>Coperatıve Banks in Turkey </vt:lpstr>
      <vt:lpstr>Regulatory Structure of the Turkish Financial System </vt:lpstr>
      <vt:lpstr>Structure of the lending activities – loans to nonfinancial sector</vt:lpstr>
      <vt:lpstr>The average interest rates</vt:lpstr>
      <vt:lpstr>The Biggest Banks in Turkey</vt:lpstr>
      <vt:lpstr>Banking sector</vt:lpstr>
      <vt:lpstr>Capital Markets ın Turkey</vt:lpstr>
      <vt:lpstr>Top Corporations in Turkey</vt:lpstr>
      <vt:lpstr>Perspectives of the stock market in Turkey</vt:lpstr>
      <vt:lpstr>Treasury bond market in Turkey</vt:lpstr>
      <vt:lpstr>Turkey 5 Years vs Germany 5 Years Spread </vt:lpstr>
      <vt:lpstr>Rating of the Turkey</vt:lpstr>
      <vt:lpstr>Value of Treasury bonds outstanding Turkey</vt:lpstr>
      <vt:lpstr>Recent values of CDS for Treasury bonds in Turkey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Markets Report</dc:title>
  <dc:creator>Cumali Bereket</dc:creator>
  <cp:lastModifiedBy>Cumali Bereket</cp:lastModifiedBy>
  <cp:revision>34</cp:revision>
  <dcterms:created xsi:type="dcterms:W3CDTF">2022-06-13T22:31:30Z</dcterms:created>
  <dcterms:modified xsi:type="dcterms:W3CDTF">2022-06-14T05:14:46Z</dcterms:modified>
</cp:coreProperties>
</file>