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9" r:id="rId4"/>
    <p:sldId id="264" r:id="rId5"/>
    <p:sldId id="262" r:id="rId6"/>
    <p:sldId id="267" r:id="rId7"/>
    <p:sldId id="268" r:id="rId8"/>
    <p:sldId id="263" r:id="rId9"/>
    <p:sldId id="269" r:id="rId10"/>
    <p:sldId id="270" r:id="rId11"/>
    <p:sldId id="271" r:id="rId12"/>
    <p:sldId id="278" r:id="rId13"/>
    <p:sldId id="286" r:id="rId14"/>
    <p:sldId id="272" r:id="rId15"/>
    <p:sldId id="279" r:id="rId16"/>
    <p:sldId id="287" r:id="rId17"/>
    <p:sldId id="273" r:id="rId18"/>
    <p:sldId id="280" r:id="rId19"/>
    <p:sldId id="285" r:id="rId20"/>
    <p:sldId id="281" r:id="rId21"/>
    <p:sldId id="274" r:id="rId22"/>
    <p:sldId id="282" r:id="rId23"/>
    <p:sldId id="288" r:id="rId24"/>
    <p:sldId id="289" r:id="rId25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CF5"/>
    <a:srgbClr val="ADCFED"/>
    <a:srgbClr val="5CFEF9"/>
    <a:srgbClr val="176DBA"/>
    <a:srgbClr val="2797CD"/>
    <a:srgbClr val="55DEEE"/>
    <a:srgbClr val="1875EA"/>
    <a:srgbClr val="279FE4"/>
    <a:srgbClr val="38ACFF"/>
    <a:srgbClr val="4DB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38" d="100"/>
          <a:sy n="38" d="100"/>
        </p:scale>
        <p:origin x="1248" y="96"/>
      </p:cViewPr>
      <p:guideLst>
        <p:guide orient="horz" pos="396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50851-B84D-420D-A85F-23D9C96B5609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FABF-8E96-4EF3-9321-E873A5F68D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04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C694-E4D0-4272-BB23-5792B5E09094}" type="datetime1">
              <a:rPr lang="de-DE" smtClean="0"/>
              <a:t>30.10.2025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97463-E969-4296-9217-B0F6E4D38948}" type="datetime1">
              <a:rPr lang="de-DE" smtClean="0"/>
              <a:t>30.10.2025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0CE8-4A9D-4C85-A9C5-DB30ABFD9CF5}" type="datetime1">
              <a:rPr lang="de-DE" smtClean="0"/>
              <a:t>30.10.2025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A618-CAFB-4FCA-A038-83DD7690EB17}" type="datetime1">
              <a:rPr lang="de-DE" smtClean="0"/>
              <a:t>30.10.2025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1387-6F6E-46DC-899B-960699043FE2}" type="datetime1">
              <a:rPr lang="de-DE" smtClean="0"/>
              <a:t>30.10.2025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88D2-0D21-4C66-B8C7-B665E9FDDF78}" type="datetime1">
              <a:rPr lang="de-DE" smtClean="0"/>
              <a:t>30.10.2025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18C5-C30E-44E4-812A-3CAACCF4BFC7}" type="datetime1">
              <a:rPr lang="de-DE" smtClean="0"/>
              <a:t>30.10.2025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A422-BAE9-4B33-BE93-C7A48A10C499}" type="datetime1">
              <a:rPr lang="de-DE" smtClean="0"/>
              <a:t>30.10.2025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7885-C9A3-4834-895B-B02B97065F19}" type="datetime1">
              <a:rPr lang="de-DE" smtClean="0"/>
              <a:t>30.10.2025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2F61-006C-4DD1-BF16-AD8D09D82806}" type="datetime1">
              <a:rPr lang="de-DE" smtClean="0"/>
              <a:t>30.10.2025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1B8C-2241-4E95-8901-7688126C18A9}" type="datetime1">
              <a:rPr lang="de-DE" smtClean="0"/>
              <a:t>30.10.2025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D432B-B740-47CB-AE8A-7D8A13A44DB9}" type="datetime1">
              <a:rPr lang="de-DE" smtClean="0"/>
              <a:t>30.10.2025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empressa/ebook-CSS-com-ia.git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B139E3-1663-A250-512C-5077A7398530}"/>
              </a:ext>
            </a:extLst>
          </p:cNvPr>
          <p:cNvGrpSpPr/>
          <p:nvPr/>
        </p:nvGrpSpPr>
        <p:grpSpPr>
          <a:xfrm>
            <a:off x="-246530" y="0"/>
            <a:ext cx="10121154" cy="13045440"/>
            <a:chOff x="-188259" y="0"/>
            <a:chExt cx="10121154" cy="1304544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D04D4D-11A9-BB87-F0E3-480F3062AB87}"/>
                </a:ext>
              </a:extLst>
            </p:cNvPr>
            <p:cNvSpPr/>
            <p:nvPr/>
          </p:nvSpPr>
          <p:spPr>
            <a:xfrm>
              <a:off x="-17930" y="0"/>
              <a:ext cx="9906000" cy="13045440"/>
            </a:xfrm>
            <a:prstGeom prst="rect">
              <a:avLst/>
            </a:prstGeom>
            <a:solidFill>
              <a:srgbClr val="0F0D28"/>
            </a:solidFill>
            <a:ln>
              <a:solidFill>
                <a:srgbClr val="0E0822"/>
              </a:solidFill>
            </a:ln>
            <a:effectLst>
              <a:outerShdw blurRad="63500" dist="38100" dir="2700000">
                <a:srgbClr val="000000">
                  <a:alpha val="40000"/>
                </a:srgbClr>
              </a:outerShdw>
              <a:reflection stA="40000" endPos="5400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0">
                  <a:solidFill>
                    <a:schemeClr val="bg1"/>
                  </a:solidFill>
                  <a:latin typeface="Impact" panose="020B0806030902050204" pitchFamily="34" charset="0"/>
                </a:rPr>
                <a:t>DOMINE A FORÇA DO FRONTEND</a:t>
              </a:r>
              <a:endParaRPr lang="pt-BR"/>
            </a:p>
          </p:txBody>
        </p:sp>
        <p:pic>
          <p:nvPicPr>
            <p:cNvPr id="12" name="Jedi">
              <a:extLst>
                <a:ext uri="{FF2B5EF4-FFF2-40B4-BE49-F238E27FC236}">
                  <a16:creationId xmlns:a16="http://schemas.microsoft.com/office/drawing/2014/main" id="{A045E7BC-DDC1-7601-AAD4-CFD6790C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65" y="1961275"/>
              <a:ext cx="9897035" cy="937413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logo" descr="Ícone&#10;&#10;O conteúdo gerado por IA pode estar incorreto.">
              <a:extLst>
                <a:ext uri="{FF2B5EF4-FFF2-40B4-BE49-F238E27FC236}">
                  <a16:creationId xmlns:a16="http://schemas.microsoft.com/office/drawing/2014/main" id="{07485034-5F00-2EAC-9AE4-A61B6116D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t="18512" r="4790"/>
            <a:stretch/>
          </p:blipFill>
          <p:spPr>
            <a:xfrm>
              <a:off x="3520611" y="6400800"/>
              <a:ext cx="2864778" cy="3005607"/>
            </a:xfrm>
            <a:prstGeom prst="rect">
              <a:avLst/>
            </a:prstGeom>
          </p:spPr>
        </p:pic>
        <p:sp>
          <p:nvSpPr>
            <p:cNvPr id="3" name="Titulo">
              <a:extLst>
                <a:ext uri="{FF2B5EF4-FFF2-40B4-BE49-F238E27FC236}">
                  <a16:creationId xmlns:a16="http://schemas.microsoft.com/office/drawing/2014/main" id="{A5B2848E-B951-BDCA-11A7-824CFDE4CDFD}"/>
                </a:ext>
              </a:extLst>
            </p:cNvPr>
            <p:cNvSpPr txBox="1"/>
            <p:nvPr/>
          </p:nvSpPr>
          <p:spPr>
            <a:xfrm>
              <a:off x="-188259" y="176157"/>
              <a:ext cx="10080000" cy="1548000"/>
            </a:xfrm>
            <a:prstGeom prst="rect">
              <a:avLst/>
            </a:prstGeom>
            <a:noFill/>
            <a:effectLst>
              <a:glow rad="127000">
                <a:srgbClr val="55DEEE"/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b="1" kern="100" dirty="0">
                  <a:solidFill>
                    <a:schemeClr val="bg1">
                      <a:lumMod val="95000"/>
                    </a:schemeClr>
                  </a:solidFill>
                  <a:effectLst>
                    <a:glow rad="215900">
                      <a:srgbClr val="279FE4"/>
                    </a:glow>
                  </a:effectLst>
                  <a:latin typeface="8BIT WONDER" panose="000004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CSS JEDI</a:t>
              </a:r>
              <a:endParaRPr lang="pt-BR" sz="8800" kern="100" dirty="0">
                <a:solidFill>
                  <a:schemeClr val="bg1">
                    <a:lumMod val="95000"/>
                  </a:schemeClr>
                </a:solidFill>
                <a:effectLst>
                  <a:glow rad="215900">
                    <a:srgbClr val="279FE4"/>
                  </a:glow>
                </a:effectLst>
                <a:latin typeface="8BIT WONDER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endParaRPr lang="pt-BR" sz="9600" b="1" dirty="0">
                <a:solidFill>
                  <a:schemeClr val="bg1"/>
                </a:solidFill>
                <a:effectLst>
                  <a:glow rad="215900">
                    <a:srgbClr val="279FE4"/>
                  </a:glow>
                </a:effectLst>
                <a:latin typeface="8BIT WONDER" panose="00000400000000000000" pitchFamily="2" charset="0"/>
              </a:endParaRPr>
            </a:p>
          </p:txBody>
        </p:sp>
        <p:sp>
          <p:nvSpPr>
            <p:cNvPr id="13" name="Subtitulo">
              <a:extLst>
                <a:ext uri="{FF2B5EF4-FFF2-40B4-BE49-F238E27FC236}">
                  <a16:creationId xmlns:a16="http://schemas.microsoft.com/office/drawing/2014/main" id="{27DC2651-7DD5-C63F-C638-3D05DCBCD94C}"/>
                </a:ext>
              </a:extLst>
            </p:cNvPr>
            <p:cNvSpPr/>
            <p:nvPr/>
          </p:nvSpPr>
          <p:spPr>
            <a:xfrm>
              <a:off x="5294" y="1961275"/>
              <a:ext cx="9927601" cy="11315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DOMINE A FORÇA DOS SELETORES</a:t>
              </a:r>
            </a:p>
          </p:txBody>
        </p:sp>
        <p:sp>
          <p:nvSpPr>
            <p:cNvPr id="14" name="Rodape">
              <a:extLst>
                <a:ext uri="{FF2B5EF4-FFF2-40B4-BE49-F238E27FC236}">
                  <a16:creationId xmlns:a16="http://schemas.microsoft.com/office/drawing/2014/main" id="{CD0EE91E-3B24-3D05-FA1B-C18C4AE8B7B3}"/>
                </a:ext>
              </a:extLst>
            </p:cNvPr>
            <p:cNvSpPr/>
            <p:nvPr/>
          </p:nvSpPr>
          <p:spPr>
            <a:xfrm>
              <a:off x="2713209" y="11539365"/>
              <a:ext cx="4174781" cy="10599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MARCOS LUIZ</a:t>
              </a:r>
            </a:p>
          </p:txBody>
        </p:sp>
      </p:grpSp>
      <p:sp>
        <p:nvSpPr>
          <p:cNvPr id="2" name="Texto">
            <a:extLst>
              <a:ext uri="{FF2B5EF4-FFF2-40B4-BE49-F238E27FC236}">
                <a16:creationId xmlns:a16="http://schemas.microsoft.com/office/drawing/2014/main" id="{51C3C323-4F42-2731-3082-CC621CB3B993}"/>
              </a:ext>
            </a:extLst>
          </p:cNvPr>
          <p:cNvSpPr txBox="1"/>
          <p:nvPr/>
        </p:nvSpPr>
        <p:spPr>
          <a:xfrm rot="10800000" flipH="1" flipV="1">
            <a:off x="625641" y="10301716"/>
            <a:ext cx="8387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Aprenda quais são os principais tipos de seletores mais utilizados na hora de construir paginas web.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2E180A-5EDD-2854-0516-3B10AE1E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4ECA3B-A381-6A07-55DF-FAACD4D8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FILHO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747938"/>
            <a:ext cx="7518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filho é mais específico. Ele seleciona somente os elementos que são filhos diretos de outro. É indicado pelo símbolo &gt; entre os seletores.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095431-C1D9-1234-5293-BC1A3874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4361"/>
            <a:ext cx="9397999" cy="3389965"/>
          </a:xfrm>
          <a:prstGeom prst="rect">
            <a:avLst/>
          </a:prstGeom>
        </p:spPr>
      </p:pic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10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A2E498E0-A55C-D9D7-967E-D7316C2BA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6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UNIVERSAL E NEGATIVO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959540" y="1845437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959540" y="8032989"/>
            <a:ext cx="7828862" cy="45719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0177953C-BE04-21BC-C34F-6325CD571555}"/>
              </a:ext>
            </a:extLst>
          </p:cNvPr>
          <p:cNvSpPr txBox="1"/>
          <p:nvPr/>
        </p:nvSpPr>
        <p:spPr>
          <a:xfrm rot="10800000" flipH="1" flipV="1">
            <a:off x="1317814" y="8228119"/>
            <a:ext cx="6959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seletores universal e negativo ampliam as possibilidades de estilização no CSS. Eles permitem selecionar todos os elementos de uma página ou excluir elementos específicos de um grupo.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7B4559-881C-A0BA-5040-B4597C0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BBDE05-43C0-585D-4A40-B2412C6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5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UNIVERSAL (*)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12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747938"/>
            <a:ext cx="7518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universal (*) seleciona todos os elementos de um documento HTML. Ele é muito usado para aplicar estilos gerais ou fazer ajustes amplos na estrutura da página.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562061C-5B50-4500-FB5B-B8FFEF7C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39920"/>
            <a:ext cx="9601200" cy="4480560"/>
          </a:xfrm>
          <a:prstGeom prst="rect">
            <a:avLst/>
          </a:prstGeom>
        </p:spPr>
      </p:pic>
      <p:pic>
        <p:nvPicPr>
          <p:cNvPr id="14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E47BCF2A-9689-8671-7156-08B9854F6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21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NEGATIVO (:NOT())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13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378607"/>
            <a:ext cx="751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negativo (: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 permite selecionar elementos que não correspondem a um determinado seletor. Por exemplo, para estilizar todos os parágrafos, exceto aqueles com a classe "destaque", você pode usar o seletor p:not(.destaque). Veja o exemplo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21EF6C-CAAD-D3D8-1397-A0CACB8C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4120"/>
            <a:ext cx="9601200" cy="4480560"/>
          </a:xfrm>
          <a:prstGeom prst="rect">
            <a:avLst/>
          </a:prstGeom>
        </p:spPr>
      </p:pic>
      <p:pic>
        <p:nvPicPr>
          <p:cNvPr id="11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99D6AE99-F408-3DB8-D6FD-6866D7963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5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ATRIBUTO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959540" y="1845437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806824" y="6958289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0177953C-BE04-21BC-C34F-6325CD571555}"/>
              </a:ext>
            </a:extLst>
          </p:cNvPr>
          <p:cNvSpPr txBox="1"/>
          <p:nvPr/>
        </p:nvSpPr>
        <p:spPr>
          <a:xfrm rot="10800000" flipH="1" flipV="1">
            <a:off x="1317814" y="8412448"/>
            <a:ext cx="6959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seletores de atributo permitem que você selecione 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elementos com base em seus atributos HTML. Eles são úteis  quando você precisa estilizar elementos com atributos específicos. Veja os exemplos abaixo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7B4559-881C-A0BA-5040-B4597C0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BBDE05-43C0-585D-4A40-B2412C6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89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ATRIBUTO EXISTENTE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15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3121" y="2567659"/>
            <a:ext cx="751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seletor de atributo existente permite selecionar elementos que possuem um determinado atributo, independentemente de seu valor. Por exemplo, para estilizar todos os elementos que possuem o atributo target, você pode usar o seletor [target]. Veja o exemplo.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444000-E403-79DE-BB37-AD82A28D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70120"/>
            <a:ext cx="9601200" cy="4480560"/>
          </a:xfrm>
          <a:prstGeom prst="rect">
            <a:avLst/>
          </a:prstGeom>
        </p:spPr>
      </p:pic>
      <p:pic>
        <p:nvPicPr>
          <p:cNvPr id="13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7801B37C-6EDF-052B-EEFE-12D98C5A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0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ATRIBUTO COM VALOR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16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3121" y="2567659"/>
            <a:ext cx="751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 seletor de atributo com valor permite selecionar elementos que possuem um determinado atributo com um valor específico. Por exemplo, para estilizar links com o atributo target="_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você pode usar o seletor [target="_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"]. Veja o exemplo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C357A7B-5E87-2707-79CF-23C21589E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5320"/>
            <a:ext cx="9601200" cy="4480560"/>
          </a:xfrm>
          <a:prstGeom prst="rect">
            <a:avLst/>
          </a:prstGeom>
        </p:spPr>
      </p:pic>
      <p:pic>
        <p:nvPicPr>
          <p:cNvPr id="12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325F2918-E150-A7A7-E791-1F25B2937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89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ESTADO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959540" y="1845437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675340" y="6958289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0177953C-BE04-21BC-C34F-6325CD571555}"/>
              </a:ext>
            </a:extLst>
          </p:cNvPr>
          <p:cNvSpPr txBox="1"/>
          <p:nvPr/>
        </p:nvSpPr>
        <p:spPr>
          <a:xfrm rot="10800000" flipH="1" flipV="1">
            <a:off x="1186330" y="8099819"/>
            <a:ext cx="6959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Estado, ou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Pseudo-Classe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é crucial para criar sites interativos. Ele permite que você aplique estilos a um elemento quando ele está em uma condição temporária e especial, como sendo clicado, focado, ou com o mouse sobre ele.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7B4559-881C-A0BA-5040-B4597C0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BBDE05-43C0-585D-4A40-B2412C6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7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ESTADO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18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378607"/>
            <a:ext cx="7518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 estilos quando o elemento está em um estado específico, como ao passar o mouse. Esta é 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pseudo-classe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mais comum. Ela aplica estilos quando o cursor do mouse está sobre o elemento, dando um feedback visual imediato ao usuário.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86D589-F92D-6F69-1AD3-2B75F59F9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2427"/>
            <a:ext cx="9601200" cy="4480560"/>
          </a:xfrm>
          <a:prstGeom prst="rect">
            <a:avLst/>
          </a:prstGeom>
        </p:spPr>
      </p:pic>
      <p:pic>
        <p:nvPicPr>
          <p:cNvPr id="5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CC8AAA76-2F1A-6820-27EB-F2535108D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5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IRMÃO ADJACENTE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959540" y="1845437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806824" y="7979202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0177953C-BE04-21BC-C34F-6325CD571555}"/>
              </a:ext>
            </a:extLst>
          </p:cNvPr>
          <p:cNvSpPr txBox="1"/>
          <p:nvPr/>
        </p:nvSpPr>
        <p:spPr>
          <a:xfrm rot="10800000" flipH="1" flipV="1">
            <a:off x="1186331" y="8841117"/>
            <a:ext cx="6959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Irmão Adjacente é usado para aplicar estilos ao primeiro elemento que vem imediatamente após outro, desde que ambos compartilhem o mesmo elemento pai (ou seja, sejam "irmãos" diretos no HTML).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7B4559-881C-A0BA-5040-B4597C0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BBDE05-43C0-585D-4A40-B2412C6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17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">
            <a:extLst>
              <a:ext uri="{FF2B5EF4-FFF2-40B4-BE49-F238E27FC236}">
                <a16:creationId xmlns:a16="http://schemas.microsoft.com/office/drawing/2014/main" id="{427FF225-A608-85D5-FD00-82008ECFFB8E}"/>
              </a:ext>
            </a:extLst>
          </p:cNvPr>
          <p:cNvSpPr txBox="1"/>
          <p:nvPr/>
        </p:nvSpPr>
        <p:spPr>
          <a:xfrm rot="10800000" flipH="1" flipV="1">
            <a:off x="1063813" y="3602303"/>
            <a:ext cx="73540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Cascading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linguagem fundamental para o desenvolvimento web moderno. Ela permite separar a estrutura (HTML) da apresentação visual, oferecendo controle preciso sobre o estilo de cada elemento da página. Por meio dos seletores CSS, é possível aplicar regras específicas a elementos HTML, tornando o design mais eficiente, organizado e reutilizável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">
            <a:extLst>
              <a:ext uri="{FF2B5EF4-FFF2-40B4-BE49-F238E27FC236}">
                <a16:creationId xmlns:a16="http://schemas.microsoft.com/office/drawing/2014/main" id="{D3EEE682-BF68-B3D9-327B-BF018152A8D4}"/>
              </a:ext>
            </a:extLst>
          </p:cNvPr>
          <p:cNvSpPr txBox="1"/>
          <p:nvPr/>
        </p:nvSpPr>
        <p:spPr>
          <a:xfrm>
            <a:off x="1063814" y="1004399"/>
            <a:ext cx="6989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— Principais Seletores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C530ED-16A0-7CB8-E6F7-6DB5989934AD}"/>
              </a:ext>
            </a:extLst>
          </p:cNvPr>
          <p:cNvSpPr txBox="1"/>
          <p:nvPr/>
        </p:nvSpPr>
        <p:spPr>
          <a:xfrm>
            <a:off x="1198283" y="2364906"/>
            <a:ext cx="7354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corpo"/>
                <a:ea typeface="Calibri" panose="020F0502020204030204" pitchFamily="34" charset="0"/>
                <a:cs typeface="Calibri" panose="020F0502020204030204" pitchFamily="34" charset="0"/>
              </a:rPr>
              <a:t>Simplificando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 Estilo dos seus elementos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DF14107-8185-C95F-0C68-5EBF0CE4E544}"/>
              </a:ext>
            </a:extLst>
          </p:cNvPr>
          <p:cNvSpPr/>
          <p:nvPr/>
        </p:nvSpPr>
        <p:spPr>
          <a:xfrm rot="10800000" flipV="1">
            <a:off x="779931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DF62A-239C-8023-DB19-8A2360DB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3C26EF-1E05-B28E-4224-C8F2430F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de-DE"/>
          </a:p>
        </p:txBody>
      </p:sp>
      <p:pic>
        <p:nvPicPr>
          <p:cNvPr id="2050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5AA31618-78E6-D344-DC14-6A6B0460A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2938352" y="7426912"/>
            <a:ext cx="3240405" cy="36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87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IRMÃO ADJACENTE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20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3117270"/>
            <a:ext cx="75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Estiliza um elemento que vem logo após outro.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F6368E5-5CF8-470D-71DE-27A66C9AC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0520"/>
            <a:ext cx="9601200" cy="4480560"/>
          </a:xfrm>
          <a:prstGeom prst="rect">
            <a:avLst/>
          </a:prstGeom>
        </p:spPr>
      </p:pic>
      <p:pic>
        <p:nvPicPr>
          <p:cNvPr id="5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F6EDF911-A300-9F05-5B43-B5C75A6AF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35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MÚLTIPLOS ELEMENTOS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959540" y="1845437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806824" y="7979202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0177953C-BE04-21BC-C34F-6325CD571555}"/>
              </a:ext>
            </a:extLst>
          </p:cNvPr>
          <p:cNvSpPr txBox="1"/>
          <p:nvPr/>
        </p:nvSpPr>
        <p:spPr>
          <a:xfrm rot="10800000" flipH="1" flipV="1">
            <a:off x="1186331" y="9025783"/>
            <a:ext cx="6959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Múltiplos Elementos, ou Seletor de Agrupamento, é a sua ferramenta para eficiência. Ele permite que você aplique o mesmo bloco de estilos a diferentes seletores de uma só vez.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7B4559-881C-A0BA-5040-B4597C0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BBDE05-43C0-585D-4A40-B2412C6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40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MÚLTIPLOS ELEMENTOS 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22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3117270"/>
            <a:ext cx="75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 o mesmo estilo a vários tipos de elementos..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CD4A78C-07E8-2C76-BDFB-670A7DC53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0520"/>
            <a:ext cx="9601200" cy="4480560"/>
          </a:xfrm>
          <a:prstGeom prst="rect">
            <a:avLst/>
          </a:prstGeom>
        </p:spPr>
      </p:pic>
      <p:pic>
        <p:nvPicPr>
          <p:cNvPr id="12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AE822D83-E2EE-6E67-93BF-9C3BBAFBB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59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23</a:t>
            </a:fld>
            <a:endParaRPr lang="de-DE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CB01D1-F652-AEEC-09F1-04BC52B35959}"/>
              </a:ext>
            </a:extLst>
          </p:cNvPr>
          <p:cNvSpPr/>
          <p:nvPr/>
        </p:nvSpPr>
        <p:spPr>
          <a:xfrm>
            <a:off x="806824" y="7979202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430FA2B5-E57A-4288-81D6-57EE0E135A48}"/>
              </a:ext>
            </a:extLst>
          </p:cNvPr>
          <p:cNvSpPr txBox="1"/>
          <p:nvPr/>
        </p:nvSpPr>
        <p:spPr>
          <a:xfrm>
            <a:off x="1092200" y="5736055"/>
            <a:ext cx="7518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24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932604"/>
            <a:ext cx="7518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Esse Ebook foi gerado por IA, e diagramado por humano.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Opasso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passo se encontra no meu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pic>
        <p:nvPicPr>
          <p:cNvPr id="9" name="Picture 2" descr="Lightsaber - Wikipedia">
            <a:extLst>
              <a:ext uri="{FF2B5EF4-FFF2-40B4-BE49-F238E27FC236}">
                <a16:creationId xmlns:a16="http://schemas.microsoft.com/office/drawing/2014/main" id="{99537587-AA91-53DF-E767-FDA3B3F2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271274"/>
            <a:ext cx="5477032" cy="3807204"/>
          </a:xfrm>
          <a:prstGeom prst="rect">
            <a:avLst/>
          </a:prstGeom>
          <a:noFill/>
        </p:spPr>
      </p:pic>
      <p:sp>
        <p:nvSpPr>
          <p:cNvPr id="4" name="Texto">
            <a:extLst>
              <a:ext uri="{FF2B5EF4-FFF2-40B4-BE49-F238E27FC236}">
                <a16:creationId xmlns:a16="http://schemas.microsoft.com/office/drawing/2014/main" id="{35638F56-100A-8C31-8759-0EC44949D97D}"/>
              </a:ext>
            </a:extLst>
          </p:cNvPr>
          <p:cNvSpPr txBox="1"/>
          <p:nvPr/>
        </p:nvSpPr>
        <p:spPr>
          <a:xfrm rot="10800000" flipH="1" flipV="1">
            <a:off x="1473199" y="4442873"/>
            <a:ext cx="7518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Esse conteúdo foi gerado com fins didáticos de construção, não foi realizado uma validação cuidadosa humana no conteúdo e pode conter erros gerados por uma IA.</a:t>
            </a: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CFC2ECA6-CA99-1FBD-3E33-B980100E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47" y="6300253"/>
            <a:ext cx="1955799" cy="110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">
            <a:extLst>
              <a:ext uri="{FF2B5EF4-FFF2-40B4-BE49-F238E27FC236}">
                <a16:creationId xmlns:a16="http://schemas.microsoft.com/office/drawing/2014/main" id="{A9EF553A-76C8-8F3B-718D-85350F6A999F}"/>
              </a:ext>
            </a:extLst>
          </p:cNvPr>
          <p:cNvSpPr txBox="1"/>
          <p:nvPr/>
        </p:nvSpPr>
        <p:spPr>
          <a:xfrm rot="10800000" flipH="1" flipV="1">
            <a:off x="1320799" y="8133431"/>
            <a:ext cx="751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https://github.com/Cempressa/ebook-CSS-com-ia.git</a:t>
            </a:r>
            <a:endParaRPr lang="pt-BR" sz="2400" b="1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 descr="Lightsaber - Wikipedia">
            <a:extLst>
              <a:ext uri="{FF2B5EF4-FFF2-40B4-BE49-F238E27FC236}">
                <a16:creationId xmlns:a16="http://schemas.microsoft.com/office/drawing/2014/main" id="{28908D28-F256-F322-A185-4D6C74976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916816" y="8389728"/>
            <a:ext cx="5477032" cy="3807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9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ELEMENTO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809811" y="1795803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675341" y="8471646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o">
            <a:extLst>
              <a:ext uri="{FF2B5EF4-FFF2-40B4-BE49-F238E27FC236}">
                <a16:creationId xmlns:a16="http://schemas.microsoft.com/office/drawing/2014/main" id="{F779587D-02CB-B03D-2D4A-CDC89F472824}"/>
              </a:ext>
            </a:extLst>
          </p:cNvPr>
          <p:cNvSpPr txBox="1"/>
          <p:nvPr/>
        </p:nvSpPr>
        <p:spPr>
          <a:xfrm rot="10800000" flipH="1" flipV="1">
            <a:off x="1404473" y="4331767"/>
            <a:ext cx="6959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o">
            <a:extLst>
              <a:ext uri="{FF2B5EF4-FFF2-40B4-BE49-F238E27FC236}">
                <a16:creationId xmlns:a16="http://schemas.microsoft.com/office/drawing/2014/main" id="{077756E2-E14E-6F31-03F5-3E6D8B5E1E82}"/>
              </a:ext>
            </a:extLst>
          </p:cNvPr>
          <p:cNvSpPr txBox="1"/>
          <p:nvPr/>
        </p:nvSpPr>
        <p:spPr>
          <a:xfrm rot="10800000" flipH="1" flipV="1">
            <a:off x="1186331" y="9210448"/>
            <a:ext cx="6959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seletores de elemento são usados para direcionar um elemento HTML específico com base no seu nome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68C2AC8E-C5C7-220A-9080-5E1850F3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01CB9A12-1C09-A4FD-D774-E2F13BAC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1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077756E2-E14E-6F31-03F5-3E6D8B5E1E82}"/>
              </a:ext>
            </a:extLst>
          </p:cNvPr>
          <p:cNvSpPr txBox="1"/>
          <p:nvPr/>
        </p:nvSpPr>
        <p:spPr>
          <a:xfrm rot="10800000" flipH="1" flipV="1">
            <a:off x="1509059" y="2712997"/>
            <a:ext cx="6959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elemento simples aplica estilos a todas as ocorrências de uma determinada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um documento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HTML.Por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exemplo, se você quiser mudar a cor de todos os parágrafos, basta usar o seletor p, como mostrado abaixo: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509058" y="983133"/>
            <a:ext cx="665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ELEMENTO SIMPLES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de-DE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ED97EE-B652-D2B1-E7C2-3D8E4E9F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9395"/>
            <a:ext cx="9601200" cy="4480560"/>
          </a:xfrm>
          <a:prstGeom prst="rect">
            <a:avLst/>
          </a:prstGeom>
        </p:spPr>
      </p:pic>
      <p:pic>
        <p:nvPicPr>
          <p:cNvPr id="17" name="Picture 2" descr="Lightsaber - Wikipedia">
            <a:extLst>
              <a:ext uri="{FF2B5EF4-FFF2-40B4-BE49-F238E27FC236}">
                <a16:creationId xmlns:a16="http://schemas.microsoft.com/office/drawing/2014/main" id="{B8B15E56-39EF-827F-94A9-C4F539DEA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7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C05A9AF8-45E2-65DD-E021-274189D6C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CLASSE E ID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809811" y="1795803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675341" y="8471646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o">
            <a:extLst>
              <a:ext uri="{FF2B5EF4-FFF2-40B4-BE49-F238E27FC236}">
                <a16:creationId xmlns:a16="http://schemas.microsoft.com/office/drawing/2014/main" id="{4308C866-CF93-4603-3102-E5016B2F73F8}"/>
              </a:ext>
            </a:extLst>
          </p:cNvPr>
          <p:cNvSpPr txBox="1"/>
          <p:nvPr/>
        </p:nvSpPr>
        <p:spPr>
          <a:xfrm rot="10800000" flipH="1" flipV="1">
            <a:off x="1186331" y="8656451"/>
            <a:ext cx="6959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seletores de classe e ID permitem direcionar elementos HTML de forma mais precisa. Eles são usados para aplicar estilos específicos a partes do conteúdo, atribuindo identificadores únicos (ID) ou grupos de estilo (classes).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1EEF1BB-D344-3320-196F-7AD8FFF2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B9140AF-824D-39E0-DFAC-7DF31F8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>
            <a:extLst>
              <a:ext uri="{FF2B5EF4-FFF2-40B4-BE49-F238E27FC236}">
                <a16:creationId xmlns:a16="http://schemas.microsoft.com/office/drawing/2014/main" id="{077756E2-E14E-6F31-03F5-3E6D8B5E1E82}"/>
              </a:ext>
            </a:extLst>
          </p:cNvPr>
          <p:cNvSpPr txBox="1"/>
          <p:nvPr/>
        </p:nvSpPr>
        <p:spPr>
          <a:xfrm rot="10800000" flipH="1" flipV="1">
            <a:off x="1509059" y="2897663"/>
            <a:ext cx="6959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classe é usado para aplicar o mesmo estilo a vários elementos com a mesma classe. Por exemplo, para estilizar todos os elementos com a classe "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botao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usamos o ponto (.) antes do nome da classe: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509057" y="983133"/>
            <a:ext cx="695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CLASSE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de-DE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DF7B634-1AE1-FB47-3A54-208F5395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7443"/>
            <a:ext cx="9601200" cy="4480560"/>
          </a:xfrm>
          <a:prstGeom prst="rect">
            <a:avLst/>
          </a:prstGeom>
        </p:spPr>
      </p:pic>
      <p:pic>
        <p:nvPicPr>
          <p:cNvPr id="17" name="Picture 2" descr="Lightsaber - Wikipedia">
            <a:extLst>
              <a:ext uri="{FF2B5EF4-FFF2-40B4-BE49-F238E27FC236}">
                <a16:creationId xmlns:a16="http://schemas.microsoft.com/office/drawing/2014/main" id="{52DD51AA-AC71-232A-BB60-791F1210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7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BA6D1DF0-D7A4-305A-AE22-A9913807B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0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ID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7</a:t>
            </a:fld>
            <a:endParaRPr lang="de-DE"/>
          </a:p>
        </p:txBody>
      </p:sp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563273"/>
            <a:ext cx="7518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ID é utilizado quando você precisa aplicar um estilo a um único elemento específico da página. Cada ID deve ser único dentro do documento HTML e é identificado pelo símbolo #.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69FDC7B-BD02-DA29-AB36-61621830D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950"/>
            <a:ext cx="9601200" cy="4480560"/>
          </a:xfrm>
          <a:prstGeom prst="rect">
            <a:avLst/>
          </a:prstGeom>
        </p:spPr>
      </p:pic>
      <p:pic>
        <p:nvPicPr>
          <p:cNvPr id="13" name="Picture 2" descr="Lightsaber - Wikipedia">
            <a:extLst>
              <a:ext uri="{FF2B5EF4-FFF2-40B4-BE49-F238E27FC236}">
                <a16:creationId xmlns:a16="http://schemas.microsoft.com/office/drawing/2014/main" id="{0F019C36-211A-43AF-21BC-CE33EE8D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pic>
        <p:nvPicPr>
          <p:cNvPr id="5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8CAC7E2A-9217-A77E-DD66-046B6E54A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7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F3B543B-3F7C-12E6-81B9-6FFCFD151AA0}"/>
              </a:ext>
            </a:extLst>
          </p:cNvPr>
          <p:cNvSpPr/>
          <p:nvPr/>
        </p:nvSpPr>
        <p:spPr>
          <a:xfrm>
            <a:off x="0" y="-80682"/>
            <a:ext cx="9601200" cy="128016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Titulo">
            <a:extLst>
              <a:ext uri="{FF2B5EF4-FFF2-40B4-BE49-F238E27FC236}">
                <a16:creationId xmlns:a16="http://schemas.microsoft.com/office/drawing/2014/main" id="{715B706D-F558-9E44-5AB1-2E03FF246F02}"/>
              </a:ext>
            </a:extLst>
          </p:cNvPr>
          <p:cNvSpPr txBox="1"/>
          <p:nvPr/>
        </p:nvSpPr>
        <p:spPr>
          <a:xfrm>
            <a:off x="806824" y="5724667"/>
            <a:ext cx="7981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 DE DESCENDENTE E FILHO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F6167797-4891-9D3C-84EA-6E2C8B9ECFC8}"/>
              </a:ext>
            </a:extLst>
          </p:cNvPr>
          <p:cNvSpPr txBox="1"/>
          <p:nvPr/>
        </p:nvSpPr>
        <p:spPr>
          <a:xfrm>
            <a:off x="959540" y="1845437"/>
            <a:ext cx="7981578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8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A3E3AF5-15D6-6BA8-F484-91F32ECC0E88}"/>
              </a:ext>
            </a:extLst>
          </p:cNvPr>
          <p:cNvSpPr/>
          <p:nvPr/>
        </p:nvSpPr>
        <p:spPr>
          <a:xfrm>
            <a:off x="806824" y="7979202"/>
            <a:ext cx="7981578" cy="107577"/>
          </a:xfrm>
          <a:prstGeom prst="rect">
            <a:avLst/>
          </a:prstGeom>
          <a:ln>
            <a:gradFill>
              <a:gsLst>
                <a:gs pos="0">
                  <a:srgbClr val="55DEEE"/>
                </a:gs>
                <a:gs pos="68000">
                  <a:srgbClr val="ADCFED"/>
                </a:gs>
                <a:gs pos="83000">
                  <a:srgbClr val="ADCFED"/>
                </a:gs>
                <a:gs pos="100000">
                  <a:srgbClr val="2797CD"/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o">
            <a:extLst>
              <a:ext uri="{FF2B5EF4-FFF2-40B4-BE49-F238E27FC236}">
                <a16:creationId xmlns:a16="http://schemas.microsoft.com/office/drawing/2014/main" id="{0177953C-BE04-21BC-C34F-6325CD571555}"/>
              </a:ext>
            </a:extLst>
          </p:cNvPr>
          <p:cNvSpPr txBox="1"/>
          <p:nvPr/>
        </p:nvSpPr>
        <p:spPr>
          <a:xfrm rot="10800000" flipH="1" flipV="1">
            <a:off x="1186331" y="8841117"/>
            <a:ext cx="6959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seletores de descendente e filho são usados para aplicar estilos com base na relação hierárquica entre os elementos do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HTML.Eles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muito úteis quando você deseja estilizar apenas elementos que estão dentro de outros, evitando afetar toda a página.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7B4559-881C-A0BA-5040-B4597C0F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CBBDE05-43C0-585D-4A40-B2412C66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46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ulo">
            <a:extLst>
              <a:ext uri="{FF2B5EF4-FFF2-40B4-BE49-F238E27FC236}">
                <a16:creationId xmlns:a16="http://schemas.microsoft.com/office/drawing/2014/main" id="{BA92739A-0FFA-FA69-F1E3-B50EB3AD1286}"/>
              </a:ext>
            </a:extLst>
          </p:cNvPr>
          <p:cNvSpPr txBox="1"/>
          <p:nvPr/>
        </p:nvSpPr>
        <p:spPr>
          <a:xfrm>
            <a:off x="1422400" y="983133"/>
            <a:ext cx="751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 DE DESCENDENTE </a:t>
            </a:r>
            <a:endParaRPr lang="pt-BR" sz="4000" b="1" dirty="0">
              <a:latin typeface="Impact" panose="020B080603090205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6E7B478-3C99-5D71-0C2F-C6F6460F0055}"/>
              </a:ext>
            </a:extLst>
          </p:cNvPr>
          <p:cNvSpPr/>
          <p:nvPr/>
        </p:nvSpPr>
        <p:spPr>
          <a:xfrm rot="10800000" flipV="1">
            <a:off x="1219200" y="-38845"/>
            <a:ext cx="203200" cy="1613646"/>
          </a:xfrm>
          <a:prstGeom prst="rect">
            <a:avLst/>
          </a:prstGeom>
          <a:gradFill>
            <a:gsLst>
              <a:gs pos="0">
                <a:srgbClr val="5CFEF9"/>
              </a:gs>
              <a:gs pos="68000">
                <a:srgbClr val="4DECF5"/>
              </a:gs>
              <a:gs pos="83000">
                <a:srgbClr val="ADCFED"/>
              </a:gs>
              <a:gs pos="100000">
                <a:srgbClr val="4DECF5"/>
              </a:gs>
            </a:gsLst>
            <a:lin ang="3600000" scaled="0"/>
          </a:gradFill>
          <a:ln>
            <a:gradFill flip="none" rotWithShape="1">
              <a:gsLst>
                <a:gs pos="0">
                  <a:srgbClr val="5CFEF9"/>
                </a:gs>
                <a:gs pos="68000">
                  <a:srgbClr val="4DECF5"/>
                </a:gs>
                <a:gs pos="83000">
                  <a:srgbClr val="ADCFED"/>
                </a:gs>
                <a:gs pos="100000">
                  <a:srgbClr val="4DECF5"/>
                </a:gs>
              </a:gsLst>
              <a:lin ang="36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C1EE21-508A-75A2-8FBB-0CD2702D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MARCOS</a:t>
            </a:r>
            <a:endParaRPr lang="de-DE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F3D61-202A-DEC8-B742-FE387DD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de-DE"/>
          </a:p>
        </p:txBody>
      </p:sp>
      <p:pic>
        <p:nvPicPr>
          <p:cNvPr id="2050" name="Picture 2" descr="Lightsaber - Wikipedia">
            <a:extLst>
              <a:ext uri="{FF2B5EF4-FFF2-40B4-BE49-F238E27FC236}">
                <a16:creationId xmlns:a16="http://schemas.microsoft.com/office/drawing/2014/main" id="{9DDA56FE-BB95-D3E3-8A4B-F97C55E5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colorTemperature colorTemp="4730"/>
                    </a14:imgEffect>
                    <a14:imgEffect>
                      <a14:saturation sat="2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2671">
            <a:off x="1787931" y="118874"/>
            <a:ext cx="5477032" cy="3807204"/>
          </a:xfrm>
          <a:prstGeom prst="rect">
            <a:avLst/>
          </a:prstGeom>
          <a:noFill/>
        </p:spPr>
      </p:pic>
      <p:sp>
        <p:nvSpPr>
          <p:cNvPr id="7" name="Texto">
            <a:extLst>
              <a:ext uri="{FF2B5EF4-FFF2-40B4-BE49-F238E27FC236}">
                <a16:creationId xmlns:a16="http://schemas.microsoft.com/office/drawing/2014/main" id="{A7C00FA9-2450-BAD5-1DA5-BB565C1385AB}"/>
              </a:ext>
            </a:extLst>
          </p:cNvPr>
          <p:cNvSpPr txBox="1"/>
          <p:nvPr/>
        </p:nvSpPr>
        <p:spPr>
          <a:xfrm rot="10800000" flipH="1" flipV="1">
            <a:off x="1320799" y="2563273"/>
            <a:ext cx="7518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de descendente é utilizado para estilizar elementos que estão dentro de outros elementos, em qualquer nível de profundidade. Ele é indicado por um espaço entre os nomes dos seletores.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961038-14B7-2126-823F-5D3E7BD6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39940"/>
            <a:ext cx="9601200" cy="4480560"/>
          </a:xfrm>
          <a:prstGeom prst="rect">
            <a:avLst/>
          </a:prstGeom>
        </p:spPr>
      </p:pic>
      <p:pic>
        <p:nvPicPr>
          <p:cNvPr id="5" name="Picture 2" descr="Hojas de estilo en cascada css3 logo html, world wide web, azul, ángulo ...">
            <a:extLst>
              <a:ext uri="{FF2B5EF4-FFF2-40B4-BE49-F238E27FC236}">
                <a16:creationId xmlns:a16="http://schemas.microsoft.com/office/drawing/2014/main" id="{387277D2-FF61-EBDD-43CD-5E40A8BCC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/>
          <a:stretch/>
        </p:blipFill>
        <p:spPr bwMode="auto">
          <a:xfrm>
            <a:off x="3782960" y="9169625"/>
            <a:ext cx="2035279" cy="228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94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1165</Words>
  <Application>Microsoft Office PowerPoint</Application>
  <PresentationFormat>Papel A3 (297 x 420 mm)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8BIT WONDER</vt:lpstr>
      <vt:lpstr>Aptos</vt:lpstr>
      <vt:lpstr>Aptos Display</vt:lpstr>
      <vt:lpstr>Arial</vt:lpstr>
      <vt:lpstr>Calibri</vt:lpstr>
      <vt:lpstr>Calibri corpo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JEDI-Domine os Seletores</dc:title>
  <dc:subject>CSS</dc:subject>
  <dc:creator>Marcos</dc:creator>
  <cp:lastModifiedBy>Marcos Luiz</cp:lastModifiedBy>
  <cp:revision>36</cp:revision>
  <dcterms:created xsi:type="dcterms:W3CDTF">2025-10-28T15:11:32Z</dcterms:created>
  <dcterms:modified xsi:type="dcterms:W3CDTF">2025-10-30T21:42:53Z</dcterms:modified>
</cp:coreProperties>
</file>