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9.xml" ContentType="application/vnd.openxmlformats-officedocument.presentationml.slideMaster+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slide10.xml" ContentType="application/vnd.openxmlformats-officedocument.presentationml.slide+xml"/>
  <Override PartName="/ppt/slides/_rels/slide24.xml.rels" ContentType="application/vnd.openxmlformats-package.relationships+xml"/>
  <Override PartName="/ppt/slides/_rels/slide7.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9B690A0-BB36-452A-9241-98D4769A960F}"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FF4907A-1B76-483B-86AD-FE7C9343AB7D}" type="slidenum">
              <a:t>&lt;#&gt;</a:t>
            </a:fld>
          </a:p>
        </p:txBody>
      </p:sp>
      <p:sp>
        <p:nvSpPr>
          <p:cNvPr id="4" name="PlaceHolder 3"/>
          <p:cNvSpPr>
            <a:spLocks noGrp="1"/>
          </p:cNvSpPr>
          <p:nvPr>
            <p:ph type="dt" idx="30"/>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F173C1B0-0ABD-484F-B41E-0FDF88A9A15B}" type="slidenum">
              <a:t>&lt;#&gt;</a:t>
            </a:fld>
          </a:p>
        </p:txBody>
      </p:sp>
      <p:sp>
        <p:nvSpPr>
          <p:cNvPr id="4" name="PlaceHolder 3"/>
          <p:cNvSpPr>
            <a:spLocks noGrp="1"/>
          </p:cNvSpPr>
          <p:nvPr>
            <p:ph type="dt" idx="3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356649D3-779E-417D-B150-656D84077D79}" type="slidenum">
              <a:t>&lt;#&gt;</a:t>
            </a:fld>
          </a:p>
        </p:txBody>
      </p:sp>
      <p:sp>
        <p:nvSpPr>
          <p:cNvPr id="4" name="PlaceHolder 3"/>
          <p:cNvSpPr>
            <a:spLocks noGrp="1"/>
          </p:cNvSpPr>
          <p:nvPr>
            <p:ph type="dt" idx="3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EED9608-5F23-4A76-AA20-2AD84CE26313}"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A6C474E-6808-416D-860C-DFE13E0EC68E}"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Tex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DA8A3FD-D8D1-4EC2-963F-12340E709EDE}"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41FEECE-15F5-4603-9E6F-F30139781AD8}" type="slidenum">
              <a:t>&lt;#&gt;</a:t>
            </a:fld>
          </a:p>
        </p:txBody>
      </p:sp>
      <p:sp>
        <p:nvSpPr>
          <p:cNvPr id="6" name="PlaceHolder 5"/>
          <p:cNvSpPr>
            <a:spLocks noGrp="1"/>
          </p:cNvSpPr>
          <p:nvPr>
            <p:ph type="dt" idx="15"/>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C6C3E8FF-DFE9-45AE-8EFB-3A215F081804}" type="slidenum">
              <a:t>&lt;#&gt;</a:t>
            </a:fld>
          </a:p>
        </p:txBody>
      </p:sp>
      <p:sp>
        <p:nvSpPr>
          <p:cNvPr id="4" name="PlaceHolder 3"/>
          <p:cNvSpPr>
            <a:spLocks noGrp="1"/>
          </p:cNvSpPr>
          <p:nvPr>
            <p:ph type="dt" idx="18"/>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32C71C1C-B338-4FCB-8DDF-7E10F0A8E711}" type="slidenum">
              <a:t>&lt;#&gt;</a:t>
            </a:fld>
          </a:p>
        </p:txBody>
      </p:sp>
      <p:sp>
        <p:nvSpPr>
          <p:cNvPr id="7" name="PlaceHolder 6"/>
          <p:cNvSpPr>
            <a:spLocks noGrp="1"/>
          </p:cNvSpPr>
          <p:nvPr>
            <p:ph type="dt" idx="2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BE854365-7719-403C-88C4-728D8267E51E}" type="slidenum">
              <a:t>&lt;#&gt;</a:t>
            </a:fld>
          </a:p>
        </p:txBody>
      </p:sp>
      <p:sp>
        <p:nvSpPr>
          <p:cNvPr id="4" name="PlaceHolder 3"/>
          <p:cNvSpPr>
            <a:spLocks noGrp="1"/>
          </p:cNvSpPr>
          <p:nvPr>
            <p:ph type="dt" idx="24"/>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5261E7D5-1108-4137-AC02-9B88C32B04A8}" type="slidenum">
              <a:t>&lt;#&gt;</a:t>
            </a:fld>
          </a:p>
        </p:txBody>
      </p:sp>
      <p:sp>
        <p:nvSpPr>
          <p:cNvPr id="5" name="PlaceHolder 4"/>
          <p:cNvSpPr>
            <a:spLocks noGrp="1"/>
          </p:cNvSpPr>
          <p:nvPr>
            <p:ph type="dt" idx="27"/>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E7D2A0A5-98B4-404E-BC12-74A5F7F1FCB3}"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0"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690D27E2-7142-4D34-A029-D60572EEDCFF}"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51"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3"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E0A752BD-D471-4EDF-8EFE-07304DD557CD}"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54"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ftr" idx="3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6" name="PlaceHolder 2"/>
          <p:cNvSpPr>
            <a:spLocks noGrp="1"/>
          </p:cNvSpPr>
          <p:nvPr>
            <p:ph type="sldNum" idx="35"/>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54922DBA-7D70-4865-B9A8-E85048F0C0D1}"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57" name="PlaceHolder 3"/>
          <p:cNvSpPr>
            <a:spLocks noGrp="1"/>
          </p:cNvSpPr>
          <p:nvPr>
            <p:ph type="dt" idx="3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D45AA419-B378-4E47-8274-17012CB8E023}"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1EDFD092-A0E8-4274-B43A-96D5BAFCDC6E}"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2B29729E-C21A-4B89-B57E-EBA1119C6906}"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1"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2" name="PlaceHolder 3"/>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3" name="PlaceHolder 4"/>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E0A72A57-0872-45C7-84C1-88F49EA2632A}"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24" name="PlaceHolder 5"/>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8" name="PlaceHolder 2"/>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3660D6AB-4D93-414E-B2CC-C068ED2485E1}"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29" name="PlaceHolder 3"/>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1"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2"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3" name="PlaceHolder 4"/>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34" name="PlaceHolder 5"/>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7C4DDE69-FB2C-453B-9209-5B982DDD4845}"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35" name="PlaceHolder 6"/>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0" name="PlaceHolder 2"/>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826EF584-D657-46E4-A75B-AFC614C00E57}"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41" name="PlaceHolder 3"/>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5" name="PlaceHolder 2"/>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6" name="PlaceHolder 3"/>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nSpc>
                <a:spcPct val="100000"/>
              </a:lnSpc>
              <a:buNone/>
              <a:defRPr b="0" lang="en-GB" sz="1400" spc="-1" strike="noStrike">
                <a:solidFill>
                  <a:srgbClr val="000000"/>
                </a:solidFill>
                <a:latin typeface="Times New Roman"/>
              </a:defRPr>
            </a:lvl1pPr>
          </a:lstStyle>
          <a:p>
            <a:pPr indent="0">
              <a:lnSpc>
                <a:spcPct val="100000"/>
              </a:lnSpc>
              <a:buNone/>
            </a:pPr>
            <a:fld id="{5C86FFE6-2C7C-46EC-BC22-42D318DFDDC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
        <p:nvSpPr>
          <p:cNvPr id="47" name="PlaceHolder 4"/>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656000" y="236880"/>
            <a:ext cx="9143280" cy="18590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Calibri Light"/>
              </a:rPr>
              <a:t>GROUP 2</a:t>
            </a:r>
            <a:endParaRPr b="0" lang="en-GB" sz="6000" spc="-1" strike="noStrike">
              <a:solidFill>
                <a:srgbClr val="000000"/>
              </a:solidFill>
              <a:latin typeface="Arial"/>
            </a:endParaRPr>
          </a:p>
        </p:txBody>
      </p:sp>
      <p:sp>
        <p:nvSpPr>
          <p:cNvPr id="59" name="PlaceHolder 2"/>
          <p:cNvSpPr>
            <a:spLocks noGrp="1"/>
          </p:cNvSpPr>
          <p:nvPr>
            <p:ph type="subTitle"/>
          </p:nvPr>
        </p:nvSpPr>
        <p:spPr>
          <a:xfrm>
            <a:off x="1523880" y="2434680"/>
            <a:ext cx="9143280" cy="2822400"/>
          </a:xfrm>
          <a:prstGeom prst="rect">
            <a:avLst/>
          </a:prstGeom>
          <a:noFill/>
          <a:ln w="0">
            <a:noFill/>
          </a:ln>
        </p:spPr>
        <p:txBody>
          <a:bodyPr lIns="91440" rIns="91440" tIns="45720" bIns="45720" anchor="t">
            <a:normAutofit/>
          </a:bodyPr>
          <a:p>
            <a:pPr marL="1371600" indent="0" algn="r" defTabSz="914400">
              <a:lnSpc>
                <a:spcPct val="90000"/>
              </a:lnSpc>
              <a:spcBef>
                <a:spcPts val="499"/>
              </a:spcBef>
              <a:buNone/>
              <a:tabLst>
                <a:tab algn="l" pos="0"/>
              </a:tabLst>
            </a:pPr>
            <a:r>
              <a:rPr b="0" lang="en-US" sz="2400" spc="-1" strike="noStrike">
                <a:solidFill>
                  <a:schemeClr val="dk1"/>
                </a:solidFill>
                <a:latin typeface="Calibri"/>
              </a:rPr>
              <a:t> </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0" y="-720"/>
            <a:ext cx="12191760" cy="68587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4: Again, Move Forward and check for adjacent Node which is Node G, so marked it as visited and add up the distance, Now the distance will be: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Distance: Node A -&gt; Node C -&gt; Node D -&gt; Node E -&gt; Node G = 2 + 5 + 10 + 2 = 19</a:t>
            </a:r>
            <a:endParaRPr b="0" lang="en-GB" sz="2800" spc="-1" strike="noStrike">
              <a:solidFill>
                <a:srgbClr val="000000"/>
              </a:solidFill>
              <a:latin typeface="Arial"/>
            </a:endParaRPr>
          </a:p>
        </p:txBody>
      </p:sp>
      <p:sp>
        <p:nvSpPr>
          <p:cNvPr id="206" name="Content Placeholder 2"/>
          <p:cNvSpPr/>
          <p:nvPr/>
        </p:nvSpPr>
        <p:spPr>
          <a:xfrm>
            <a:off x="1092240" y="0"/>
            <a:ext cx="10514880" cy="643068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pPr>
            <a:endParaRPr b="0" lang="en-US" sz="2800" spc="-1" strike="noStrike">
              <a:solidFill>
                <a:schemeClr val="dk1"/>
              </a:solidFill>
              <a:latin typeface="Calibri"/>
            </a:endParaRPr>
          </a:p>
        </p:txBody>
      </p:sp>
      <p:grpSp>
        <p:nvGrpSpPr>
          <p:cNvPr id="207" name="Group 32"/>
          <p:cNvGrpSpPr/>
          <p:nvPr/>
        </p:nvGrpSpPr>
        <p:grpSpPr>
          <a:xfrm>
            <a:off x="920880" y="2622600"/>
            <a:ext cx="6816960" cy="3714840"/>
            <a:chOff x="920880" y="2622600"/>
            <a:chExt cx="6816960" cy="3714840"/>
          </a:xfrm>
        </p:grpSpPr>
        <p:grpSp>
          <p:nvGrpSpPr>
            <p:cNvPr id="208" name="Group 33"/>
            <p:cNvGrpSpPr/>
            <p:nvPr/>
          </p:nvGrpSpPr>
          <p:grpSpPr>
            <a:xfrm>
              <a:off x="920880" y="2622600"/>
              <a:ext cx="6816960" cy="3714840"/>
              <a:chOff x="920880" y="2622600"/>
              <a:chExt cx="6816960" cy="3714840"/>
            </a:xfrm>
          </p:grpSpPr>
          <p:sp>
            <p:nvSpPr>
              <p:cNvPr id="209" name="Oval 34"/>
              <p:cNvSpPr/>
              <p:nvPr/>
            </p:nvSpPr>
            <p:spPr>
              <a:xfrm>
                <a:off x="2396160" y="262260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210" name="Oval 35"/>
              <p:cNvSpPr/>
              <p:nvPr/>
            </p:nvSpPr>
            <p:spPr>
              <a:xfrm>
                <a:off x="920880" y="40327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211" name="Oval 36"/>
              <p:cNvSpPr/>
              <p:nvPr/>
            </p:nvSpPr>
            <p:spPr>
              <a:xfrm>
                <a:off x="2529000" y="54637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212" name="Oval 37"/>
              <p:cNvSpPr/>
              <p:nvPr/>
            </p:nvSpPr>
            <p:spPr>
              <a:xfrm>
                <a:off x="3988080" y="40327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213" name="Oval 38"/>
              <p:cNvSpPr/>
              <p:nvPr/>
            </p:nvSpPr>
            <p:spPr>
              <a:xfrm>
                <a:off x="5463720" y="54637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214" name="Oval 39"/>
              <p:cNvSpPr/>
              <p:nvPr/>
            </p:nvSpPr>
            <p:spPr>
              <a:xfrm>
                <a:off x="5370120" y="262260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215" name="Oval 40"/>
              <p:cNvSpPr/>
              <p:nvPr/>
            </p:nvSpPr>
            <p:spPr>
              <a:xfrm>
                <a:off x="6962040" y="39049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G</a:t>
                </a:r>
                <a:endParaRPr b="0" lang="en-GB" sz="1800" spc="-1" strike="noStrike">
                  <a:solidFill>
                    <a:srgbClr val="000000"/>
                  </a:solidFill>
                  <a:latin typeface="Arial"/>
                </a:endParaRPr>
              </a:p>
            </p:txBody>
          </p:sp>
          <p:cxnSp>
            <p:nvCxnSpPr>
              <p:cNvPr id="216" name="Straight Connector 41"/>
              <p:cNvCxnSpPr/>
              <p:nvPr/>
            </p:nvCxnSpPr>
            <p:spPr>
              <a:xfrm flipV="1">
                <a:off x="1583640" y="3368520"/>
                <a:ext cx="926640" cy="792720"/>
              </a:xfrm>
              <a:prstGeom prst="straightConnector1">
                <a:avLst/>
              </a:prstGeom>
              <a:ln cap="rnd" w="31750">
                <a:solidFill>
                  <a:srgbClr val="70ad47"/>
                </a:solidFill>
                <a:round/>
              </a:ln>
            </p:spPr>
          </p:cxnSp>
          <p:cxnSp>
            <p:nvCxnSpPr>
              <p:cNvPr id="217" name="Straight Connector 42"/>
              <p:cNvCxnSpPr/>
              <p:nvPr/>
            </p:nvCxnSpPr>
            <p:spPr>
              <a:xfrm flipV="1">
                <a:off x="6126480" y="4650840"/>
                <a:ext cx="949680" cy="941400"/>
              </a:xfrm>
              <a:prstGeom prst="straightConnector1">
                <a:avLst/>
              </a:prstGeom>
              <a:ln cap="rnd" w="31750">
                <a:solidFill>
                  <a:srgbClr val="70ad47"/>
                </a:solidFill>
                <a:round/>
              </a:ln>
            </p:spPr>
          </p:cxnSp>
          <p:cxnSp>
            <p:nvCxnSpPr>
              <p:cNvPr id="218" name="Straight Connector 43"/>
              <p:cNvCxnSpPr/>
              <p:nvPr/>
            </p:nvCxnSpPr>
            <p:spPr>
              <a:xfrm flipV="1">
                <a:off x="3192120" y="4779000"/>
                <a:ext cx="910440" cy="813240"/>
              </a:xfrm>
              <a:prstGeom prst="straightConnector1">
                <a:avLst/>
              </a:prstGeom>
              <a:ln cap="rnd" w="31750">
                <a:solidFill>
                  <a:srgbClr val="70ad47"/>
                </a:solidFill>
                <a:round/>
              </a:ln>
            </p:spPr>
          </p:cxnSp>
          <p:cxnSp>
            <p:nvCxnSpPr>
              <p:cNvPr id="219" name="Straight Connector 44"/>
              <p:cNvCxnSpPr/>
              <p:nvPr/>
            </p:nvCxnSpPr>
            <p:spPr>
              <a:xfrm flipV="1">
                <a:off x="4651200" y="3368520"/>
                <a:ext cx="833040" cy="792720"/>
              </a:xfrm>
              <a:prstGeom prst="straightConnector1">
                <a:avLst/>
              </a:prstGeom>
              <a:ln cap="rnd" w="31750">
                <a:solidFill>
                  <a:srgbClr val="70ad47"/>
                </a:solidFill>
                <a:round/>
              </a:ln>
            </p:spPr>
          </p:cxnSp>
          <p:cxnSp>
            <p:nvCxnSpPr>
              <p:cNvPr id="220" name="Straight Connector 45"/>
              <p:cNvCxnSpPr/>
              <p:nvPr/>
            </p:nvCxnSpPr>
            <p:spPr>
              <a:xfrm>
                <a:off x="3136320" y="3163680"/>
                <a:ext cx="966240" cy="997560"/>
              </a:xfrm>
              <a:prstGeom prst="straightConnector1">
                <a:avLst/>
              </a:prstGeom>
              <a:ln cap="rnd" w="31750">
                <a:solidFill>
                  <a:srgbClr val="70ad47"/>
                </a:solidFill>
                <a:round/>
              </a:ln>
            </p:spPr>
          </p:cxnSp>
          <p:cxnSp>
            <p:nvCxnSpPr>
              <p:cNvPr id="221" name="Straight Connector 46"/>
              <p:cNvCxnSpPr/>
              <p:nvPr/>
            </p:nvCxnSpPr>
            <p:spPr>
              <a:xfrm>
                <a:off x="4651200" y="4779000"/>
                <a:ext cx="926640" cy="813240"/>
              </a:xfrm>
              <a:prstGeom prst="straightConnector1">
                <a:avLst/>
              </a:prstGeom>
              <a:ln cap="rnd" w="31750">
                <a:solidFill>
                  <a:srgbClr val="70ad47"/>
                </a:solidFill>
                <a:round/>
              </a:ln>
            </p:spPr>
          </p:cxnSp>
          <p:cxnSp>
            <p:nvCxnSpPr>
              <p:cNvPr id="222" name="Straight Connector 47"/>
              <p:cNvCxnSpPr/>
              <p:nvPr/>
            </p:nvCxnSpPr>
            <p:spPr>
              <a:xfrm>
                <a:off x="6037560" y="3368520"/>
                <a:ext cx="924840" cy="973800"/>
              </a:xfrm>
              <a:prstGeom prst="straightConnector1">
                <a:avLst/>
              </a:prstGeom>
              <a:ln cap="rnd" w="31750">
                <a:solidFill>
                  <a:srgbClr val="70ad47"/>
                </a:solidFill>
                <a:round/>
              </a:ln>
            </p:spPr>
          </p:cxnSp>
          <p:cxnSp>
            <p:nvCxnSpPr>
              <p:cNvPr id="223" name="Straight Connector 48"/>
              <p:cNvCxnSpPr/>
              <p:nvPr/>
            </p:nvCxnSpPr>
            <p:spPr>
              <a:xfrm>
                <a:off x="1583640" y="4779000"/>
                <a:ext cx="1059840" cy="813240"/>
              </a:xfrm>
              <a:prstGeom prst="straightConnector1">
                <a:avLst/>
              </a:prstGeom>
              <a:ln cap="rnd" w="31750">
                <a:solidFill>
                  <a:srgbClr val="70ad47"/>
                </a:solidFill>
                <a:round/>
              </a:ln>
            </p:spPr>
          </p:cxnSp>
        </p:grpSp>
        <p:sp>
          <p:nvSpPr>
            <p:cNvPr id="224" name="Text Box 49"/>
            <p:cNvSpPr/>
            <p:nvPr/>
          </p:nvSpPr>
          <p:spPr>
            <a:xfrm>
              <a:off x="6260400" y="48412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225" name="Text Box 50"/>
            <p:cNvSpPr/>
            <p:nvPr/>
          </p:nvSpPr>
          <p:spPr>
            <a:xfrm>
              <a:off x="4729320" y="34873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10</a:t>
              </a:r>
              <a:endParaRPr b="0" lang="en-GB" sz="1800" spc="-1" strike="noStrike">
                <a:solidFill>
                  <a:srgbClr val="000000"/>
                </a:solidFill>
                <a:latin typeface="Arial"/>
              </a:endParaRPr>
            </a:p>
          </p:txBody>
        </p:sp>
        <p:sp>
          <p:nvSpPr>
            <p:cNvPr id="226" name="Text Box 51"/>
            <p:cNvSpPr/>
            <p:nvPr/>
          </p:nvSpPr>
          <p:spPr>
            <a:xfrm>
              <a:off x="4651200" y="506916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15</a:t>
              </a:r>
              <a:endParaRPr b="0" lang="en-GB" sz="1800" spc="-1" strike="noStrike">
                <a:solidFill>
                  <a:srgbClr val="000000"/>
                </a:solidFill>
                <a:latin typeface="Arial"/>
              </a:endParaRPr>
            </a:p>
          </p:txBody>
        </p:sp>
        <p:sp>
          <p:nvSpPr>
            <p:cNvPr id="227" name="Text Box 52"/>
            <p:cNvSpPr/>
            <p:nvPr/>
          </p:nvSpPr>
          <p:spPr>
            <a:xfrm>
              <a:off x="1725120" y="49939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228" name="Text Box 53"/>
            <p:cNvSpPr/>
            <p:nvPr/>
          </p:nvSpPr>
          <p:spPr>
            <a:xfrm>
              <a:off x="6141600" y="3671640"/>
              <a:ext cx="1059120" cy="368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229" name="Text Box 54"/>
            <p:cNvSpPr/>
            <p:nvPr/>
          </p:nvSpPr>
          <p:spPr>
            <a:xfrm>
              <a:off x="1725120" y="3496680"/>
              <a:ext cx="1059120" cy="476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230" name="Text Box 55"/>
            <p:cNvSpPr/>
            <p:nvPr/>
          </p:nvSpPr>
          <p:spPr>
            <a:xfrm>
              <a:off x="3381840" y="4841280"/>
              <a:ext cx="1059120" cy="471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5</a:t>
              </a:r>
              <a:endParaRPr b="0" lang="en-GB" sz="1800" spc="-1" strike="noStrike">
                <a:solidFill>
                  <a:srgbClr val="000000"/>
                </a:solidFill>
                <a:latin typeface="Arial"/>
              </a:endParaRPr>
            </a:p>
          </p:txBody>
        </p:sp>
      </p:grpSp>
      <p:sp>
        <p:nvSpPr>
          <p:cNvPr id="231" name="Text Box 56"/>
          <p:cNvSpPr/>
          <p:nvPr/>
        </p:nvSpPr>
        <p:spPr>
          <a:xfrm>
            <a:off x="8578080" y="1746360"/>
            <a:ext cx="3962880" cy="5110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800" spc="-1" strike="noStrike">
                <a:solidFill>
                  <a:schemeClr val="accent6">
                    <a:lumMod val="60000"/>
                    <a:lumOff val="40000"/>
                  </a:schemeClr>
                </a:solidFill>
                <a:latin typeface="Calibri"/>
              </a:rPr>
              <a:t>Unvisited Nodes</a:t>
            </a:r>
            <a:endParaRPr b="0" lang="en-GB" sz="2800" spc="-1" strike="noStrike">
              <a:solidFill>
                <a:srgbClr val="000000"/>
              </a:solidFill>
              <a:latin typeface="Arial"/>
            </a:endParaRPr>
          </a:p>
          <a:p>
            <a:pPr defTabSz="914400">
              <a:lnSpc>
                <a:spcPct val="100000"/>
              </a:lnSpc>
            </a:pPr>
            <a:r>
              <a:rPr b="0" lang="en-US" sz="2800" spc="-1" strike="noStrike">
                <a:solidFill>
                  <a:schemeClr val="accent6">
                    <a:lumMod val="60000"/>
                    <a:lumOff val="40000"/>
                  </a:schemeClr>
                </a:solidFill>
                <a:latin typeface="Calibri"/>
              </a:rPr>
              <a:t>{</a:t>
            </a:r>
            <a:r>
              <a:rPr b="0" lang="en-US" sz="2800" spc="-1" strike="noStrike">
                <a:solidFill>
                  <a:schemeClr val="accent4"/>
                </a:solidFill>
                <a:latin typeface="Calibri"/>
              </a:rPr>
              <a:t>A,B,C,D,E,F,G</a:t>
            </a:r>
            <a:r>
              <a:rPr b="0" lang="en-US" sz="2800" spc="-1" strike="noStrike">
                <a:solidFill>
                  <a:schemeClr val="accent6">
                    <a:lumMod val="60000"/>
                    <a:lumOff val="40000"/>
                  </a:schemeClr>
                </a:solidFill>
                <a:latin typeface="Calibri"/>
              </a:rPr>
              <a:t>}</a:t>
            </a:r>
            <a:endParaRPr b="0" lang="en-GB" sz="2800" spc="-1" strike="noStrike">
              <a:solidFill>
                <a:srgbClr val="000000"/>
              </a:solidFill>
              <a:latin typeface="Arial"/>
            </a:endParaRPr>
          </a:p>
        </p:txBody>
      </p:sp>
      <p:graphicFrame>
        <p:nvGraphicFramePr>
          <p:cNvPr id="232" name="Table 57"/>
          <p:cNvGraphicFramePr/>
          <p:nvPr/>
        </p:nvGraphicFramePr>
        <p:xfrm>
          <a:off x="8731800" y="3368520"/>
          <a:ext cx="2323080" cy="3355200"/>
        </p:xfrm>
        <a:graphic>
          <a:graphicData uri="http://schemas.openxmlformats.org/drawingml/2006/table">
            <a:tbl>
              <a:tblPr/>
              <a:tblGrid>
                <a:gridCol w="1161720"/>
                <a:gridCol w="1161720"/>
              </a:tblGrid>
              <a:tr h="419400">
                <a:tc>
                  <a:txBody>
                    <a:bodyPr anchor="t">
                      <a:noAutofit/>
                    </a:bodyPr>
                    <a:p>
                      <a:pPr defTabSz="914400">
                        <a:lnSpc>
                          <a:spcPct val="100000"/>
                        </a:lnSpc>
                      </a:pPr>
                      <a:r>
                        <a:rPr b="1" lang="en-US" sz="1800" spc="-1" strike="noStrike">
                          <a:solidFill>
                            <a:schemeClr val="lt1"/>
                          </a:solidFill>
                          <a:latin typeface="Calibri"/>
                        </a:rPr>
                        <a:t>NODE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defTabSz="914400">
                        <a:lnSpc>
                          <a:spcPct val="100000"/>
                        </a:lnSpc>
                      </a:pPr>
                      <a:r>
                        <a:rPr b="1" lang="en-US" sz="1800" spc="-1" strike="noStrike">
                          <a:solidFill>
                            <a:schemeClr val="lt1"/>
                          </a:solidFill>
                          <a:latin typeface="Calibri"/>
                        </a:rPr>
                        <a:t>DISTANCE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1940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0</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7</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17</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22</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G</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19</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233" name="Text Box 58"/>
          <p:cNvSpPr/>
          <p:nvPr/>
        </p:nvSpPr>
        <p:spPr>
          <a:xfrm>
            <a:off x="3188160" y="3488040"/>
            <a:ext cx="1059120" cy="382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800" spc="-1" strike="noStrike">
                <a:solidFill>
                  <a:schemeClr val="dk1"/>
                </a:solidFill>
                <a:latin typeface="Calibri Light"/>
              </a:rPr>
              <a:t>APPLICATIONS OF DIJKSTRA’S ALGORITHM</a:t>
            </a:r>
            <a:endParaRPr b="0" lang="en-GB" sz="4800" spc="-1" strike="noStrike">
              <a:solidFill>
                <a:srgbClr val="000000"/>
              </a:solidFill>
              <a:latin typeface="Arial"/>
            </a:endParaRPr>
          </a:p>
        </p:txBody>
      </p:sp>
      <p:sp>
        <p:nvSpPr>
          <p:cNvPr id="235"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4000" spc="-1" strike="noStrike">
                <a:solidFill>
                  <a:schemeClr val="dk1"/>
                </a:solidFill>
                <a:latin typeface="Calibri"/>
              </a:rPr>
              <a:t>In maps to get the shortest distance between locations. An example is Google Maps.</a:t>
            </a:r>
            <a:endParaRPr b="0" lang="en-GB" sz="4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4000" spc="-1" strike="noStrike">
                <a:solidFill>
                  <a:schemeClr val="dk1"/>
                </a:solidFill>
                <a:latin typeface="Calibri"/>
              </a:rPr>
              <a:t>In telecommunications to determine transmission rate.</a:t>
            </a:r>
            <a:endParaRPr b="0" lang="en-GB" sz="4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4000" spc="-1" strike="noStrike">
                <a:solidFill>
                  <a:schemeClr val="dk1"/>
                </a:solidFill>
                <a:latin typeface="Calibri"/>
              </a:rPr>
              <a:t>In robotic design to determine shortest path for automated robots.</a:t>
            </a:r>
            <a:endParaRPr b="0" lang="en-GB"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400" spc="-1" strike="noStrike">
                <a:solidFill>
                  <a:schemeClr val="dk1"/>
                </a:solidFill>
                <a:latin typeface="Calibri Light"/>
              </a:rPr>
              <a:t>MINIMUM SPANNING TREE PROBLEM</a:t>
            </a:r>
            <a:endParaRPr b="0" lang="en-GB" sz="4400" spc="-1" strike="noStrike">
              <a:solidFill>
                <a:srgbClr val="000000"/>
              </a:solidFill>
              <a:latin typeface="Arial"/>
            </a:endParaRPr>
          </a:p>
        </p:txBody>
      </p:sp>
      <p:sp>
        <p:nvSpPr>
          <p:cNvPr id="237"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spanning tree: its defined as a tree-like graph of connected, undirected graph that includes alll the vertices of the graph.</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or it is asubset of  the edges of the graph that forms a tree where every node of the graph is a part of the tree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example</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400" spc="-1" strike="noStrike">
                <a:solidFill>
                  <a:schemeClr val="dk1"/>
                </a:solidFill>
                <a:latin typeface="Calibri Light"/>
              </a:rPr>
              <a:t>Properties of a spanning tree</a:t>
            </a:r>
            <a:endParaRPr b="0" lang="en-GB" sz="4400" spc="-1" strike="noStrike">
              <a:solidFill>
                <a:srgbClr val="000000"/>
              </a:solidFill>
              <a:latin typeface="Arial"/>
            </a:endParaRPr>
          </a:p>
        </p:txBody>
      </p:sp>
      <p:sp>
        <p:nvSpPr>
          <p:cNvPr id="239"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number of vertices(V) in the graph and the spanning tree should be the same</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pic>
        <p:nvPicPr>
          <p:cNvPr id="240" name="Picture 5" descr="Screenshot 2024-03-18 094402"/>
          <p:cNvPicPr/>
          <p:nvPr/>
        </p:nvPicPr>
        <p:blipFill>
          <a:blip r:embed="rId1">
            <a:biLevel thresh="50000"/>
          </a:blip>
          <a:stretch/>
        </p:blipFill>
        <p:spPr>
          <a:xfrm>
            <a:off x="2529720" y="3016080"/>
            <a:ext cx="5466600" cy="2599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838080" y="-720"/>
            <a:ext cx="10514880" cy="6857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there is a fixed number of edges in the spanning tree which is equal to one less than the total number of vertices</a:t>
            </a:r>
            <a:r>
              <a:rPr b="1" lang="en-US" sz="2800" spc="-1" strike="noStrike">
                <a:solidFill>
                  <a:schemeClr val="dk1"/>
                </a:solidFill>
                <a:latin typeface="Calibri"/>
              </a:rPr>
              <a:t> (E = V-1)</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spanning tree should be acyclic</a:t>
            </a:r>
            <a:r>
              <a:rPr b="1" lang="en-US" sz="2800" spc="-1" strike="noStrike">
                <a:solidFill>
                  <a:schemeClr val="dk1"/>
                </a:solidFill>
                <a:latin typeface="Calibri"/>
              </a:rPr>
              <a:t>,</a:t>
            </a:r>
            <a:r>
              <a:rPr b="0" lang="en-US" sz="2800" spc="-1" strike="noStrike">
                <a:solidFill>
                  <a:schemeClr val="dk1"/>
                </a:solidFill>
                <a:latin typeface="Calibri"/>
              </a:rPr>
              <a:t> which means the tree formed should not bmake acycle.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path exists between every pair of vertices</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 total cost (or weight) of the spanning tree is defined as the sum of the edge weights of all the edges of the spanning tree.</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sp>
        <p:nvSpPr>
          <p:cNvPr id="242" name="Oval 6"/>
          <p:cNvSpPr/>
          <p:nvPr/>
        </p:nvSpPr>
        <p:spPr>
          <a:xfrm>
            <a:off x="2614320" y="2700000"/>
            <a:ext cx="600120" cy="600120"/>
          </a:xfrm>
          <a:prstGeom prst="ellipse">
            <a:avLst/>
          </a:prstGeom>
          <a:gradFill rotWithShape="0">
            <a:gsLst>
              <a:gs pos="0">
                <a:srgbClr val="d1d1d1"/>
              </a:gs>
              <a:gs pos="50000">
                <a:srgbClr val="c7c7c7"/>
              </a:gs>
              <a:gs pos="100000">
                <a:srgbClr val="c0c0c0"/>
              </a:gs>
            </a:gsLst>
            <a:lin ang="5400000"/>
          </a:gradFill>
          <a:ln>
            <a:solidFill>
              <a:srgbClr val="a5a5a5"/>
            </a:solidFill>
          </a:ln>
        </p:spPr>
        <p:style>
          <a:lnRef idx="2">
            <a:schemeClr val="accent3"/>
          </a:lnRef>
          <a:fillRef idx="2">
            <a:schemeClr val="accent3"/>
          </a:fillRef>
          <a:effectRef idx="0"/>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43" name="Oval 7"/>
          <p:cNvSpPr/>
          <p:nvPr/>
        </p:nvSpPr>
        <p:spPr>
          <a:xfrm>
            <a:off x="5131440" y="2700000"/>
            <a:ext cx="600120" cy="600120"/>
          </a:xfrm>
          <a:prstGeom prst="ellipse">
            <a:avLst/>
          </a:prstGeom>
          <a:gradFill rotWithShape="0">
            <a:gsLst>
              <a:gs pos="0">
                <a:srgbClr val="d1d1d1"/>
              </a:gs>
              <a:gs pos="50000">
                <a:srgbClr val="c7c7c7"/>
              </a:gs>
              <a:gs pos="100000">
                <a:srgbClr val="c0c0c0"/>
              </a:gs>
            </a:gsLst>
            <a:lin ang="5400000"/>
          </a:gradFill>
          <a:ln>
            <a:solidFill>
              <a:srgbClr val="a5a5a5"/>
            </a:solidFill>
          </a:ln>
        </p:spPr>
        <p:style>
          <a:lnRef idx="2">
            <a:schemeClr val="accent3"/>
          </a:lnRef>
          <a:fillRef idx="2">
            <a:schemeClr val="accent3"/>
          </a:fillRef>
          <a:effectRef idx="0"/>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cxnSp>
        <p:nvCxnSpPr>
          <p:cNvPr id="244" name="Straight Connector 8"/>
          <p:cNvCxnSpPr>
            <a:stCxn id="242" idx="6"/>
            <a:endCxn id="243" idx="2"/>
          </p:cNvCxnSpPr>
          <p:nvPr/>
        </p:nvCxnSpPr>
        <p:spPr>
          <a:xfrm>
            <a:off x="3214440" y="3000240"/>
            <a:ext cx="1917360" cy="360"/>
          </a:xfrm>
          <a:prstGeom prst="straightConnector1">
            <a:avLst/>
          </a:prstGeom>
          <a:ln w="31750">
            <a:solidFill>
              <a:srgbClr val="a5a5a5"/>
            </a:solidFill>
            <a:round/>
          </a:ln>
        </p:spPr>
      </p:cxnSp>
      <p:pic>
        <p:nvPicPr>
          <p:cNvPr id="245" name="Picture 9" descr="s"/>
          <p:cNvPicPr/>
          <p:nvPr/>
        </p:nvPicPr>
        <p:blipFill>
          <a:blip r:embed="rId1"/>
          <a:stretch/>
        </p:blipFill>
        <p:spPr>
          <a:xfrm>
            <a:off x="4069800" y="4419000"/>
            <a:ext cx="2723400" cy="2437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800" spc="-1" strike="noStrike">
                <a:solidFill>
                  <a:schemeClr val="dk1"/>
                </a:solidFill>
                <a:latin typeface="Calibri Light"/>
              </a:rPr>
              <a:t>Minimum spanning tree </a:t>
            </a:r>
            <a:endParaRPr b="0" lang="en-GB" sz="4800" spc="-1" strike="noStrike">
              <a:solidFill>
                <a:srgbClr val="000000"/>
              </a:solidFill>
              <a:latin typeface="Arial"/>
            </a:endParaRPr>
          </a:p>
        </p:txBody>
      </p:sp>
      <p:sp>
        <p:nvSpPr>
          <p:cNvPr id="247"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600" spc="-1" strike="noStrike">
                <a:solidFill>
                  <a:schemeClr val="dk1"/>
                </a:solidFill>
                <a:latin typeface="Calibri"/>
              </a:rPr>
              <a:t>Def: its defined as a spanning tree that has the minimum weight among all the possible spanning trees.</a:t>
            </a:r>
            <a:endParaRPr b="0" lang="en-GB"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600" spc="-1" strike="noStrike">
                <a:solidFill>
                  <a:schemeClr val="dk1"/>
                </a:solidFill>
                <a:latin typeface="Calibri"/>
              </a:rPr>
              <a:t>The minimum spanning tree has all the properties of a spanning tree with an added constraint of having the minimum possible weights among all possible spanning trees. Like a spanning tree, there can also be many possible MSTs for a graph.</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8080" y="0"/>
            <a:ext cx="10514880" cy="16902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400" spc="-1" strike="noStrike">
                <a:solidFill>
                  <a:schemeClr val="dk1"/>
                </a:solidFill>
                <a:latin typeface="Calibri Light"/>
              </a:rPr>
              <a:t>ALGORITHMS TO FIND MINIMUM SPANNING TREE</a:t>
            </a:r>
            <a:endParaRPr b="0" lang="en-GB" sz="4400" spc="-1" strike="noStrike">
              <a:solidFill>
                <a:srgbClr val="000000"/>
              </a:solidFill>
              <a:latin typeface="Arial"/>
            </a:endParaRPr>
          </a:p>
        </p:txBody>
      </p:sp>
      <p:sp>
        <p:nvSpPr>
          <p:cNvPr id="249" name="PlaceHolder 2"/>
          <p:cNvSpPr>
            <a:spLocks noGrp="1"/>
          </p:cNvSpPr>
          <p:nvPr>
            <p:ph/>
          </p:nvPr>
        </p:nvSpPr>
        <p:spPr>
          <a:xfrm>
            <a:off x="-720" y="1526040"/>
            <a:ext cx="12191760" cy="5331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Kruskal’s minimum spanning tree algorithm:</a:t>
            </a:r>
            <a:r>
              <a:rPr b="0" lang="en-US" sz="2800" spc="-1" strike="noStrike">
                <a:solidFill>
                  <a:schemeClr val="dk1"/>
                </a:solidFill>
                <a:latin typeface="Calibri"/>
              </a:rPr>
              <a:t> This is one of the popular algorithms for finding the minimum spanning tree from a connected, undirected graph. This is a greedy algorithm. The algorithm workflow is as below:</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First, it sorts all the edges of the graph by their weights, </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Then starts the iterations of finding the spanning tree. </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At each iteration, the algorithm adds the next lowest-weight edge one by one, such that the edges picked until now does not form a cycle.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This algorithm can be implemented efficiently using a DSU ( Disjoint-Set ) data structure to keep track of the connected components of the graph. This is used in a variety of practical applications such as network design, clustering, and data analysis.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98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400" spc="-1" strike="noStrike">
                <a:solidFill>
                  <a:schemeClr val="dk1"/>
                </a:solidFill>
                <a:latin typeface="Calibri Light"/>
              </a:rPr>
              <a:t>CREATING MINIMUN SPANNING TREE USING KRUSKAL ALGORITHM</a:t>
            </a:r>
            <a:endParaRPr b="0" lang="en-GB" sz="4400" spc="-1" strike="noStrike">
              <a:solidFill>
                <a:srgbClr val="000000"/>
              </a:solidFill>
              <a:latin typeface="Arial"/>
            </a:endParaRPr>
          </a:p>
        </p:txBody>
      </p:sp>
      <p:pic>
        <p:nvPicPr>
          <p:cNvPr id="251" name="Content Placeholder 3" descr="3"/>
          <p:cNvPicPr/>
          <p:nvPr/>
        </p:nvPicPr>
        <p:blipFill>
          <a:blip r:embed="rId1"/>
          <a:stretch/>
        </p:blipFill>
        <p:spPr>
          <a:xfrm>
            <a:off x="555120" y="2168640"/>
            <a:ext cx="5616360" cy="3673440"/>
          </a:xfrm>
          <a:prstGeom prst="rect">
            <a:avLst/>
          </a:prstGeom>
          <a:ln w="0">
            <a:noFill/>
          </a:ln>
        </p:spPr>
      </p:pic>
      <p:sp>
        <p:nvSpPr>
          <p:cNvPr id="252" name="PlaceHolder 2"/>
          <p:cNvSpPr>
            <a:spLocks noGrp="1"/>
          </p:cNvSpPr>
          <p:nvPr>
            <p:ph/>
          </p:nvPr>
        </p:nvSpPr>
        <p:spPr>
          <a:xfrm>
            <a:off x="6172200" y="1002240"/>
            <a:ext cx="518256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Arrange all edges in a sorted list by their edge weights.</a:t>
            </a:r>
            <a:endParaRPr b="0" lang="en-GB" sz="2400" spc="-1" strike="noStrike">
              <a:solidFill>
                <a:srgbClr val="000000"/>
              </a:solidFill>
              <a:latin typeface="Arial"/>
            </a:endParaRPr>
          </a:p>
        </p:txBody>
      </p:sp>
      <p:graphicFrame>
        <p:nvGraphicFramePr>
          <p:cNvPr id="253" name="Content Placeholder 7"/>
          <p:cNvGraphicFramePr/>
          <p:nvPr/>
        </p:nvGraphicFramePr>
        <p:xfrm>
          <a:off x="7291800" y="1826280"/>
          <a:ext cx="2943000" cy="4630320"/>
        </p:xfrm>
        <a:graphic>
          <a:graphicData uri="http://schemas.openxmlformats.org/drawingml/2006/table">
            <a:tbl>
              <a:tblPr/>
              <a:tblGrid>
                <a:gridCol w="1471680"/>
                <a:gridCol w="1471680"/>
              </a:tblGrid>
              <a:tr h="640080">
                <a:tc>
                  <a:txBody>
                    <a:bodyPr anchor="t">
                      <a:noAutofit/>
                    </a:bodyPr>
                    <a:p>
                      <a:pPr defTabSz="914400">
                        <a:lnSpc>
                          <a:spcPct val="100000"/>
                        </a:lnSpc>
                      </a:pPr>
                      <a:r>
                        <a:rPr b="0" lang="en-US" sz="1800" spc="-1" strike="noStrike">
                          <a:solidFill>
                            <a:schemeClr val="dk1"/>
                          </a:solidFill>
                          <a:latin typeface="Calibri"/>
                        </a:rPr>
                        <a:t>The edges of the graph</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edge weight</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source vertex</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destination vertex</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268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196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Content Placeholder 9" descr="4"/>
          <p:cNvPicPr/>
          <p:nvPr/>
        </p:nvPicPr>
        <p:blipFill>
          <a:blip r:embed="rId1"/>
          <a:stretch/>
        </p:blipFill>
        <p:spPr>
          <a:xfrm>
            <a:off x="1176120" y="3858840"/>
            <a:ext cx="5056920" cy="2714040"/>
          </a:xfrm>
          <a:prstGeom prst="rect">
            <a:avLst/>
          </a:prstGeom>
          <a:ln w="0">
            <a:noFill/>
          </a:ln>
        </p:spPr>
      </p:pic>
      <p:sp>
        <p:nvSpPr>
          <p:cNvPr id="255" name="PlaceHolder 1"/>
          <p:cNvSpPr>
            <a:spLocks noGrp="1"/>
          </p:cNvSpPr>
          <p:nvPr>
            <p:ph/>
          </p:nvPr>
        </p:nvSpPr>
        <p:spPr>
          <a:xfrm>
            <a:off x="838080" y="-720"/>
            <a:ext cx="5180760" cy="68587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Step2: After this step, you will include edges in the MST such that the included edge would not form a cycle in your tree structure. The first edge that you will pick is edge EF, as it has a minimum edge weight that is 2.</a:t>
            </a:r>
            <a:endParaRPr b="0" lang="en-GB" sz="3200" spc="-1" strike="noStrike">
              <a:solidFill>
                <a:srgbClr val="000000"/>
              </a:solidFill>
              <a:latin typeface="Arial"/>
            </a:endParaRPr>
          </a:p>
        </p:txBody>
      </p:sp>
      <p:sp>
        <p:nvSpPr>
          <p:cNvPr id="256" name="Text Box 11"/>
          <p:cNvSpPr/>
          <p:nvPr/>
        </p:nvSpPr>
        <p:spPr>
          <a:xfrm>
            <a:off x="6914520" y="0"/>
            <a:ext cx="5608080" cy="6858000"/>
          </a:xfrm>
          <a:prstGeom prst="rect">
            <a:avLst/>
          </a:prstGeom>
          <a:noFill/>
          <a:ln w="0">
            <a:noFill/>
          </a:ln>
        </p:spPr>
        <p:style>
          <a:lnRef idx="0"/>
          <a:fillRef idx="0"/>
          <a:effectRef idx="0"/>
          <a:fontRef idx="minor"/>
        </p:style>
        <p:txBody>
          <a:bodyPr lIns="90000" rIns="90000" tIns="45000" bIns="45000" anchor="t">
            <a:noAutofit/>
          </a:bodyPr>
          <a:p>
            <a:pPr marL="457200" indent="-457200" defTabSz="914400">
              <a:lnSpc>
                <a:spcPct val="100000"/>
              </a:lnSpc>
              <a:buClr>
                <a:srgbClr val="000000"/>
              </a:buClr>
              <a:buFont typeface="Arial"/>
              <a:buChar char="•"/>
            </a:pPr>
            <a:r>
              <a:rPr b="0" lang="en-US" sz="2800" spc="-1" strike="noStrike">
                <a:solidFill>
                  <a:schemeClr val="dk1"/>
                </a:solidFill>
                <a:latin typeface="Calibri"/>
              </a:rPr>
              <a:t>Step3: Add edge FD to the spanning tree.</a:t>
            </a:r>
            <a:endParaRPr b="0" lang="en-GB" sz="2800" spc="-1" strike="noStrike">
              <a:solidFill>
                <a:srgbClr val="000000"/>
              </a:solidFill>
              <a:latin typeface="Arial"/>
            </a:endParaRPr>
          </a:p>
          <a:p>
            <a:pPr defTabSz="914400">
              <a:lnSpc>
                <a:spcPct val="100000"/>
              </a:lnSpc>
            </a:pPr>
            <a:endParaRPr b="0" lang="en-GB" sz="2800" spc="-1" strike="noStrike">
              <a:solidFill>
                <a:srgbClr val="000000"/>
              </a:solidFill>
              <a:latin typeface="Arial"/>
            </a:endParaRPr>
          </a:p>
          <a:p>
            <a:pPr defTabSz="914400">
              <a:lnSpc>
                <a:spcPct val="100000"/>
              </a:lnSpc>
            </a:pPr>
            <a:endParaRPr b="0" lang="en-GB" sz="2800" spc="-1" strike="noStrike">
              <a:solidFill>
                <a:srgbClr val="000000"/>
              </a:solidFill>
              <a:latin typeface="Arial"/>
            </a:endParaRPr>
          </a:p>
        </p:txBody>
      </p:sp>
      <p:pic>
        <p:nvPicPr>
          <p:cNvPr id="257" name="Content Placeholder 4" descr="5"/>
          <p:cNvPicPr/>
          <p:nvPr/>
        </p:nvPicPr>
        <p:blipFill>
          <a:blip r:embed="rId2"/>
          <a:stretch/>
        </p:blipFill>
        <p:spPr>
          <a:xfrm>
            <a:off x="6914520" y="2071440"/>
            <a:ext cx="4218840" cy="27140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838080" y="720"/>
            <a:ext cx="5180760" cy="6856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4: Add edge BC and edge CF to the spanning tree as it does not generate any loop.</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sp>
        <p:nvSpPr>
          <p:cNvPr id="259" name="PlaceHolder 2"/>
          <p:cNvSpPr>
            <a:spLocks noGrp="1"/>
          </p:cNvSpPr>
          <p:nvPr>
            <p:ph/>
          </p:nvPr>
        </p:nvSpPr>
        <p:spPr>
          <a:xfrm>
            <a:off x="6172200" y="1440"/>
            <a:ext cx="5180760" cy="68558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5: Next up is edge CD. This edge generates the loop in Your tree structure. Thus, you will discard this edge.</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pic>
        <p:nvPicPr>
          <p:cNvPr id="260" name="Picture 9" descr="Screenshot 2024-03-20 121920"/>
          <p:cNvPicPr/>
          <p:nvPr/>
        </p:nvPicPr>
        <p:blipFill>
          <a:blip r:embed="rId1"/>
          <a:stretch/>
        </p:blipFill>
        <p:spPr>
          <a:xfrm>
            <a:off x="838080" y="2292840"/>
            <a:ext cx="4504680" cy="2656800"/>
          </a:xfrm>
          <a:prstGeom prst="rect">
            <a:avLst/>
          </a:prstGeom>
          <a:ln w="0">
            <a:noFill/>
          </a:ln>
        </p:spPr>
      </p:pic>
      <p:pic>
        <p:nvPicPr>
          <p:cNvPr id="261" name="Picture 10" descr="Screenshot 2024-03-20 122204"/>
          <p:cNvPicPr/>
          <p:nvPr/>
        </p:nvPicPr>
        <p:blipFill>
          <a:blip r:embed="rId2"/>
          <a:stretch/>
        </p:blipFill>
        <p:spPr>
          <a:xfrm>
            <a:off x="6581880" y="2292840"/>
            <a:ext cx="4771440" cy="2847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400" spc="-1" strike="noStrike">
                <a:solidFill>
                  <a:schemeClr val="dk1"/>
                </a:solidFill>
                <a:latin typeface="Calibri Light"/>
              </a:rPr>
              <a:t>FINDING THE SHORTEST PATH USING DIJKSTRA’S ALGORITHM</a:t>
            </a:r>
            <a:endParaRPr b="0" lang="en-GB" sz="4400" spc="-1" strike="noStrike">
              <a:solidFill>
                <a:srgbClr val="000000"/>
              </a:solidFill>
              <a:latin typeface="Arial"/>
            </a:endParaRPr>
          </a:p>
        </p:txBody>
      </p:sp>
      <p:sp>
        <p:nvSpPr>
          <p:cNvPr id="61"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dijkstra’s algorithm is a graph alggorithm that finds the shortest path from a source vertex to all other vertices in the graph (single source shortest path). </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is a type of greedy algorithm that only works on weighted graphs having positive weights. the time complexity of this algorithm is O(V</a:t>
            </a:r>
            <a:r>
              <a:rPr b="0" lang="en-US" sz="2800" spc="-1" strike="noStrike" baseline="30000">
                <a:solidFill>
                  <a:schemeClr val="dk1"/>
                </a:solidFill>
                <a:latin typeface="Calibri"/>
              </a:rPr>
              <a:t>2</a:t>
            </a:r>
            <a:r>
              <a:rPr b="0" lang="en-US" sz="2800" spc="-1" strike="noStrike">
                <a:solidFill>
                  <a:schemeClr val="dk1"/>
                </a:solidFill>
                <a:latin typeface="Calibri"/>
              </a:rPr>
              <a:t>) with the help of adjacency matrix representation of the graph.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p:nvPr>
        </p:nvSpPr>
        <p:spPr>
          <a:xfrm>
            <a:off x="537840" y="0"/>
            <a:ext cx="5180760" cy="6857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6: Following edge CD, you have edge BF. This edge also creates the loop; hence you will discard it.</a:t>
            </a:r>
            <a:endParaRPr b="0" lang="en-GB" sz="2800" spc="-1" strike="noStrike">
              <a:solidFill>
                <a:srgbClr val="000000"/>
              </a:solidFill>
              <a:latin typeface="Arial"/>
            </a:endParaRPr>
          </a:p>
        </p:txBody>
      </p:sp>
      <p:sp>
        <p:nvSpPr>
          <p:cNvPr id="263" name="PlaceHolder 2"/>
          <p:cNvSpPr>
            <a:spLocks noGrp="1"/>
          </p:cNvSpPr>
          <p:nvPr>
            <p:ph/>
          </p:nvPr>
        </p:nvSpPr>
        <p:spPr>
          <a:xfrm>
            <a:off x="6494040" y="-720"/>
            <a:ext cx="5180760" cy="68580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7: Next up is edge BD. This edge also formulates a loop, so you will discard it as well.</a:t>
            </a:r>
            <a:endParaRPr b="0" lang="en-GB" sz="2800" spc="-1" strike="noStrike">
              <a:solidFill>
                <a:srgbClr val="000000"/>
              </a:solidFill>
              <a:latin typeface="Arial"/>
            </a:endParaRPr>
          </a:p>
        </p:txBody>
      </p:sp>
      <p:pic>
        <p:nvPicPr>
          <p:cNvPr id="264" name="Picture 4" descr="Screenshot 2024-03-20 122253"/>
          <p:cNvPicPr/>
          <p:nvPr/>
        </p:nvPicPr>
        <p:blipFill>
          <a:blip r:embed="rId1"/>
          <a:stretch/>
        </p:blipFill>
        <p:spPr>
          <a:xfrm>
            <a:off x="728280" y="2305800"/>
            <a:ext cx="4799880" cy="3104280"/>
          </a:xfrm>
          <a:prstGeom prst="rect">
            <a:avLst/>
          </a:prstGeom>
          <a:ln w="0">
            <a:noFill/>
          </a:ln>
        </p:spPr>
      </p:pic>
      <p:pic>
        <p:nvPicPr>
          <p:cNvPr id="265" name="Picture 5" descr="Screenshot 2024-03-20 122337"/>
          <p:cNvPicPr/>
          <p:nvPr/>
        </p:nvPicPr>
        <p:blipFill>
          <a:blip r:embed="rId2"/>
          <a:stretch/>
        </p:blipFill>
        <p:spPr>
          <a:xfrm>
            <a:off x="6638400" y="2305800"/>
            <a:ext cx="4580640" cy="26758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p:nvPr>
        </p:nvSpPr>
        <p:spPr>
          <a:xfrm>
            <a:off x="-720" y="720"/>
            <a:ext cx="12191760" cy="6856560"/>
          </a:xfrm>
          <a:prstGeom prst="rect">
            <a:avLst/>
          </a:prstGeom>
          <a:noFill/>
          <a:ln w="0">
            <a:noFill/>
          </a:ln>
        </p:spPr>
        <p:txBody>
          <a:bodyPr lIns="91440" rIns="91440" tIns="45720" bIns="45720" anchor="t">
            <a:normAutofit fontScale="89999"/>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8: Next on your sorted list is edge AB. This edge does not generate any cycle, so you need not include it in the MST structure. By including this node, it will include 5 edges in the MST, so you don’t have to traverse any further in the sorted list. The final structure of your MST is represented in the image below:</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 summation of all the edge weights in MST T(V’, E’) is equal to 17, which is the least possible edge weight for any possible spanning tree structure for this particular graph. Moving ahead, you will learn about implementing Kruskal algorithms using the Union Find Algorithm.</a:t>
            </a:r>
            <a:endParaRPr b="0" lang="en-GB" sz="2800" spc="-1" strike="noStrike">
              <a:solidFill>
                <a:srgbClr val="000000"/>
              </a:solidFill>
              <a:latin typeface="Arial"/>
            </a:endParaRPr>
          </a:p>
        </p:txBody>
      </p:sp>
      <p:pic>
        <p:nvPicPr>
          <p:cNvPr id="267" name="Picture 5" descr="Screenshot 2024-03-20 122535"/>
          <p:cNvPicPr/>
          <p:nvPr/>
        </p:nvPicPr>
        <p:blipFill>
          <a:blip r:embed="rId1"/>
          <a:stretch/>
        </p:blipFill>
        <p:spPr>
          <a:xfrm>
            <a:off x="3714840" y="1952640"/>
            <a:ext cx="4761720" cy="2952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p:nvPr>
        </p:nvSpPr>
        <p:spPr>
          <a:xfrm>
            <a:off x="0" y="720"/>
            <a:ext cx="12190680" cy="6856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Prim’s minmum spanning tree algorithm:</a:t>
            </a:r>
            <a:r>
              <a:rPr b="0" lang="en-US" sz="2800" spc="-1" strike="noStrike">
                <a:solidFill>
                  <a:schemeClr val="dk1"/>
                </a:solidFill>
                <a:latin typeface="Calibri"/>
              </a:rPr>
              <a:t> This is also a greedy algorithm. This algorithm has the following workflow:</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starts by selecting an arbitrary vertex and then adding it to the MST. </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Then, it repeatedly checks for the minimum edge weight that connects one vertex of MST to another vertex that is not yet in the MST. </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This process is continued until all the vertices are included in the MST. </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To efficiently select the minimum weight edge for each iteration, this algorithm uses priority_queue to store the vertices sorted by their minimum edge weight currently. It also simultaneously keeps track of the MST using an array or other data structure suitable considering the data type it is storing.</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This algorithm can be used in various scenarios such as image segmentation based on color, texture, or other features. For Routing, as in finding the shortest path between two points for a delivery truck to follow.</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400" spc="-1" strike="noStrike">
                <a:solidFill>
                  <a:schemeClr val="dk1"/>
                </a:solidFill>
                <a:latin typeface="Calibri Light"/>
              </a:rPr>
              <a:t>APPLICATIONS OF MINIMUM SPANNING TREE</a:t>
            </a:r>
            <a:endParaRPr b="0" lang="en-GB" sz="4400" spc="-1" strike="noStrike">
              <a:solidFill>
                <a:srgbClr val="000000"/>
              </a:solidFill>
              <a:latin typeface="Arial"/>
            </a:endParaRPr>
          </a:p>
        </p:txBody>
      </p:sp>
      <p:sp>
        <p:nvSpPr>
          <p:cNvPr id="270" name="PlaceHolder 2"/>
          <p:cNvSpPr>
            <a:spLocks noGrp="1"/>
          </p:cNvSpPr>
          <p:nvPr>
            <p:ph/>
          </p:nvPr>
        </p:nvSpPr>
        <p:spPr>
          <a:xfrm>
            <a:off x="838080" y="1552680"/>
            <a:ext cx="10514880" cy="4623840"/>
          </a:xfrm>
          <a:prstGeom prst="rect">
            <a:avLst/>
          </a:prstGeom>
          <a:noFill/>
          <a:ln w="0">
            <a:noFill/>
          </a:ln>
        </p:spPr>
        <p:txBody>
          <a:bodyPr lIns="91440" rIns="91440" tIns="45720" bIns="45720" anchor="t">
            <a:normAutofit fontScale="98888" lnSpcReduction="10000"/>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Network design: Spanning trees can be used in network design to find the minimum number of connections required to connect all nodes. Minimum spanning trees, in particular, can help minimize the cost of the connections by selecting the cheapest edges.</a:t>
            </a:r>
            <a:endParaRPr b="0" lang="en-GB" sz="3200" spc="-1" strike="noStrike">
              <a:solidFill>
                <a:srgbClr val="000000"/>
              </a:solidFill>
              <a:latin typeface="Arial"/>
            </a:endParaRPr>
          </a:p>
          <a:p>
            <a:pPr indent="0" defTabSz="914400">
              <a:lnSpc>
                <a:spcPct val="90000"/>
              </a:lnSpc>
              <a:spcBef>
                <a:spcPts val="1001"/>
              </a:spcBef>
              <a:buNone/>
              <a:tabLst>
                <a:tab algn="l" pos="0"/>
              </a:tabLst>
            </a:pPr>
            <a:endParaRPr b="0" lang="en-GB" sz="32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3200" spc="-1" strike="noStrike">
                <a:solidFill>
                  <a:schemeClr val="dk1"/>
                </a:solidFill>
                <a:latin typeface="Calibri"/>
              </a:rPr>
              <a:t>Image processing: Spanning trees can be used in image processing to identify regions of similar intensity or color, which can be useful for segmentation and classification tasks.</a:t>
            </a:r>
            <a:endParaRPr b="0" lang="en-GB" sz="3200" spc="-1" strike="noStrike">
              <a:solidFill>
                <a:srgbClr val="000000"/>
              </a:solidFill>
              <a:latin typeface="Arial"/>
            </a:endParaRPr>
          </a:p>
          <a:p>
            <a:pPr indent="0" defTabSz="914400">
              <a:lnSpc>
                <a:spcPct val="90000"/>
              </a:lnSpc>
              <a:spcBef>
                <a:spcPts val="1001"/>
              </a:spcBef>
              <a:buNone/>
              <a:tabLst>
                <a:tab algn="l" pos="0"/>
              </a:tabLst>
            </a:pP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p:nvPr>
        </p:nvSpPr>
        <p:spPr>
          <a:xfrm>
            <a:off x="838080" y="242640"/>
            <a:ext cx="10514880" cy="5933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Biology: Spanning trees and minimum spanning trees can be used in biology to construct phylogenetic trees to represent evolutionary relationships among species or genes.</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Social network analysis: Spanning trees and minimum spanning trees can be used in social network analysis to identify important connections and relationships among individuals or groups.</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p:nvPr>
        </p:nvSpPr>
        <p:spPr>
          <a:xfrm>
            <a:off x="838080" y="-720"/>
            <a:ext cx="10514880" cy="6177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3600" spc="-1" strike="noStrike">
                <a:solidFill>
                  <a:schemeClr val="dk1"/>
                </a:solidFill>
                <a:latin typeface="Calibri"/>
              </a:rPr>
              <a:t>A graph and source vertex are requirements for Dijkstra's Algorithm. This Algorithm is established on Greedy Approach and thus finds the locally optimal choice (local minima in this case) at each step of the Algorithm.</a:t>
            </a:r>
            <a:endParaRPr b="0" lang="en-GB" sz="3600" spc="-1" strike="noStrike">
              <a:solidFill>
                <a:srgbClr val="000000"/>
              </a:solidFill>
              <a:latin typeface="Arial"/>
            </a:endParaRPr>
          </a:p>
          <a:p>
            <a:pPr indent="0" defTabSz="914400">
              <a:lnSpc>
                <a:spcPct val="90000"/>
              </a:lnSpc>
              <a:spcBef>
                <a:spcPts val="1001"/>
              </a:spcBef>
              <a:buNone/>
              <a:tabLst>
                <a:tab algn="l" pos="0"/>
              </a:tabLst>
            </a:pPr>
            <a:endParaRPr b="0" lang="en-GB" sz="3600" spc="-1" strike="noStrike">
              <a:solidFill>
                <a:srgbClr val="000000"/>
              </a:solidFill>
              <a:latin typeface="Arial"/>
            </a:endParaRPr>
          </a:p>
          <a:p>
            <a:pPr indent="0" defTabSz="914400">
              <a:lnSpc>
                <a:spcPct val="90000"/>
              </a:lnSpc>
              <a:spcBef>
                <a:spcPts val="1001"/>
              </a:spcBef>
              <a:buNone/>
              <a:tabLst>
                <a:tab algn="l" pos="0"/>
              </a:tabLst>
            </a:pPr>
            <a:r>
              <a:rPr b="0" lang="en-US" sz="3600" spc="-1" strike="noStrike">
                <a:solidFill>
                  <a:schemeClr val="dk1"/>
                </a:solidFill>
                <a:latin typeface="Calibri"/>
              </a:rPr>
              <a:t>Each Vertex in this Algorithm will have two properties defined for it:</a:t>
            </a:r>
            <a:endParaRPr b="0" lang="en-GB"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3600" spc="-1" strike="noStrike">
                <a:solidFill>
                  <a:schemeClr val="dk1"/>
                </a:solidFill>
                <a:latin typeface="Calibri"/>
              </a:rPr>
              <a:t>Visited Property</a:t>
            </a:r>
            <a:endParaRPr b="0" lang="en-GB"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3600" spc="-1" strike="noStrike">
                <a:solidFill>
                  <a:schemeClr val="dk1"/>
                </a:solidFill>
                <a:latin typeface="Calibri"/>
              </a:rPr>
              <a:t>Path Property</a:t>
            </a:r>
            <a:endParaRPr b="0" lang="en-GB" sz="3600" spc="-1" strike="noStrike">
              <a:solidFill>
                <a:srgbClr val="000000"/>
              </a:solidFill>
              <a:latin typeface="Arial"/>
            </a:endParaRPr>
          </a:p>
          <a:p>
            <a:pPr indent="0" defTabSz="914400">
              <a:lnSpc>
                <a:spcPct val="90000"/>
              </a:lnSpc>
              <a:spcBef>
                <a:spcPts val="1001"/>
              </a:spcBef>
              <a:buNone/>
              <a:tabLst>
                <a:tab algn="l" pos="0"/>
              </a:tabLst>
            </a:pP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p:nvPr>
        </p:nvSpPr>
        <p:spPr>
          <a:xfrm>
            <a:off x="838080" y="0"/>
            <a:ext cx="11352960" cy="6857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Visited Property:</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The 'visited' property signifies whether or not the node has been visited.</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We are using this property so that we do not revisit any node.</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A node is marked visited only when the shortest path has been found.</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Path Property:</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The 'path' property stores the value of the current minimum path to the node.</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The current minimum path implies the shortest way we have reached this node till now.</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This property is revised when any neighbor of the node is visited.</a:t>
            </a:r>
            <a:endParaRPr b="0" lang="en-GB" sz="3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3000" spc="-1" strike="noStrike">
                <a:solidFill>
                  <a:schemeClr val="dk1"/>
                </a:solidFill>
                <a:latin typeface="Calibri"/>
              </a:rPr>
              <a:t>This property is significant because it will store the final answer for each node.</a:t>
            </a:r>
            <a:endParaRPr b="0" lang="en-GB" sz="3000" spc="-1" strike="noStrike">
              <a:solidFill>
                <a:srgbClr val="000000"/>
              </a:solidFill>
              <a:latin typeface="Arial"/>
            </a:endParaRPr>
          </a:p>
          <a:p>
            <a:pPr indent="0" defTabSz="914400">
              <a:lnSpc>
                <a:spcPct val="90000"/>
              </a:lnSpc>
              <a:spcBef>
                <a:spcPts val="1001"/>
              </a:spcBef>
              <a:buNone/>
              <a:tabLst>
                <a:tab algn="l" pos="0"/>
              </a:tabLst>
            </a:pPr>
            <a:endParaRPr b="0" lang="en-GB"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p:nvPr>
        </p:nvSpPr>
        <p:spPr>
          <a:xfrm>
            <a:off x="0" y="720"/>
            <a:ext cx="12191760" cy="6856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Example graph</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 algorithm will generate the shortes path from node A to all the other nodes in the graph</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The distance from the source code to all nodes is unknown so we mark all of them as infinity.</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sp>
        <p:nvSpPr>
          <p:cNvPr id="65" name="Text Box 20"/>
          <p:cNvSpPr/>
          <p:nvPr/>
        </p:nvSpPr>
        <p:spPr>
          <a:xfrm>
            <a:off x="2411640" y="3086640"/>
            <a:ext cx="1059120" cy="367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66" name="Text Box 21"/>
          <p:cNvSpPr/>
          <p:nvPr/>
        </p:nvSpPr>
        <p:spPr>
          <a:xfrm>
            <a:off x="5238720" y="43567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grpSp>
        <p:nvGrpSpPr>
          <p:cNvPr id="67" name="Group 29"/>
          <p:cNvGrpSpPr/>
          <p:nvPr/>
        </p:nvGrpSpPr>
        <p:grpSpPr>
          <a:xfrm>
            <a:off x="1482120" y="788040"/>
            <a:ext cx="6816960" cy="3567960"/>
            <a:chOff x="1482120" y="788040"/>
            <a:chExt cx="6816960" cy="3567960"/>
          </a:xfrm>
        </p:grpSpPr>
        <p:grpSp>
          <p:nvGrpSpPr>
            <p:cNvPr id="68" name="Group 18"/>
            <p:cNvGrpSpPr/>
            <p:nvPr/>
          </p:nvGrpSpPr>
          <p:grpSpPr>
            <a:xfrm>
              <a:off x="1482120" y="788040"/>
              <a:ext cx="6816960" cy="3567960"/>
              <a:chOff x="1482120" y="788040"/>
              <a:chExt cx="6816960" cy="3567960"/>
            </a:xfrm>
          </p:grpSpPr>
          <p:sp>
            <p:nvSpPr>
              <p:cNvPr id="69" name="Oval 3"/>
              <p:cNvSpPr/>
              <p:nvPr/>
            </p:nvSpPr>
            <p:spPr>
              <a:xfrm>
                <a:off x="2957400" y="7880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70" name="Oval 4"/>
              <p:cNvSpPr/>
              <p:nvPr/>
            </p:nvSpPr>
            <p:spPr>
              <a:xfrm>
                <a:off x="1482120" y="21427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71" name="Oval 5"/>
              <p:cNvSpPr/>
              <p:nvPr/>
            </p:nvSpPr>
            <p:spPr>
              <a:xfrm>
                <a:off x="3090600" y="35168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72" name="Oval 6"/>
              <p:cNvSpPr/>
              <p:nvPr/>
            </p:nvSpPr>
            <p:spPr>
              <a:xfrm>
                <a:off x="4549680" y="21427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73" name="Oval 7"/>
              <p:cNvSpPr/>
              <p:nvPr/>
            </p:nvSpPr>
            <p:spPr>
              <a:xfrm>
                <a:off x="6024960" y="35168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74" name="Oval 8"/>
              <p:cNvSpPr/>
              <p:nvPr/>
            </p:nvSpPr>
            <p:spPr>
              <a:xfrm>
                <a:off x="5931360" y="7880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75" name="Oval 9"/>
              <p:cNvSpPr/>
              <p:nvPr/>
            </p:nvSpPr>
            <p:spPr>
              <a:xfrm>
                <a:off x="7523280" y="201960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cxnSp>
            <p:nvCxnSpPr>
              <p:cNvPr id="76" name="Straight Connector 10"/>
              <p:cNvCxnSpPr/>
              <p:nvPr/>
            </p:nvCxnSpPr>
            <p:spPr>
              <a:xfrm flipV="1">
                <a:off x="2144880" y="1504800"/>
                <a:ext cx="926640" cy="761400"/>
              </a:xfrm>
              <a:prstGeom prst="straightConnector1">
                <a:avLst/>
              </a:prstGeom>
              <a:ln cap="rnd" w="31750">
                <a:solidFill>
                  <a:srgbClr val="70ad47"/>
                </a:solidFill>
                <a:round/>
              </a:ln>
            </p:spPr>
          </p:cxnSp>
          <p:cxnSp>
            <p:nvCxnSpPr>
              <p:cNvPr id="77" name="Straight Connector 11"/>
              <p:cNvCxnSpPr/>
              <p:nvPr/>
            </p:nvCxnSpPr>
            <p:spPr>
              <a:xfrm flipV="1">
                <a:off x="6687720" y="2736360"/>
                <a:ext cx="949680" cy="903960"/>
              </a:xfrm>
              <a:prstGeom prst="straightConnector1">
                <a:avLst/>
              </a:prstGeom>
              <a:ln cap="rnd" w="31750">
                <a:solidFill>
                  <a:srgbClr val="70ad47"/>
                </a:solidFill>
                <a:round/>
              </a:ln>
            </p:spPr>
          </p:cxnSp>
          <p:cxnSp>
            <p:nvCxnSpPr>
              <p:cNvPr id="78" name="Straight Connector 12"/>
              <p:cNvCxnSpPr/>
              <p:nvPr/>
            </p:nvCxnSpPr>
            <p:spPr>
              <a:xfrm flipV="1">
                <a:off x="3753360" y="2859120"/>
                <a:ext cx="910440" cy="781200"/>
              </a:xfrm>
              <a:prstGeom prst="straightConnector1">
                <a:avLst/>
              </a:prstGeom>
              <a:ln cap="rnd" w="31750">
                <a:solidFill>
                  <a:srgbClr val="70ad47"/>
                </a:solidFill>
                <a:round/>
              </a:ln>
            </p:spPr>
          </p:cxnSp>
          <p:cxnSp>
            <p:nvCxnSpPr>
              <p:cNvPr id="79" name="Straight Connector 13"/>
              <p:cNvCxnSpPr/>
              <p:nvPr/>
            </p:nvCxnSpPr>
            <p:spPr>
              <a:xfrm flipV="1">
                <a:off x="5212440" y="1504800"/>
                <a:ext cx="833040" cy="761400"/>
              </a:xfrm>
              <a:prstGeom prst="straightConnector1">
                <a:avLst/>
              </a:prstGeom>
              <a:ln cap="rnd" w="31750">
                <a:solidFill>
                  <a:srgbClr val="70ad47"/>
                </a:solidFill>
                <a:round/>
              </a:ln>
            </p:spPr>
          </p:cxnSp>
          <p:cxnSp>
            <p:nvCxnSpPr>
              <p:cNvPr id="80" name="Straight Connector 14"/>
              <p:cNvCxnSpPr/>
              <p:nvPr/>
            </p:nvCxnSpPr>
            <p:spPr>
              <a:xfrm>
                <a:off x="3697920" y="1307880"/>
                <a:ext cx="965880" cy="958320"/>
              </a:xfrm>
              <a:prstGeom prst="straightConnector1">
                <a:avLst/>
              </a:prstGeom>
              <a:ln cap="rnd" w="31750">
                <a:solidFill>
                  <a:srgbClr val="70ad47"/>
                </a:solidFill>
                <a:round/>
              </a:ln>
            </p:spPr>
          </p:cxnSp>
          <p:cxnSp>
            <p:nvCxnSpPr>
              <p:cNvPr id="81" name="Straight Connector 15"/>
              <p:cNvCxnSpPr/>
              <p:nvPr/>
            </p:nvCxnSpPr>
            <p:spPr>
              <a:xfrm>
                <a:off x="5212440" y="2859120"/>
                <a:ext cx="926640" cy="781200"/>
              </a:xfrm>
              <a:prstGeom prst="straightConnector1">
                <a:avLst/>
              </a:prstGeom>
              <a:ln cap="rnd" w="31750">
                <a:solidFill>
                  <a:srgbClr val="70ad47"/>
                </a:solidFill>
                <a:round/>
              </a:ln>
            </p:spPr>
          </p:cxnSp>
          <p:cxnSp>
            <p:nvCxnSpPr>
              <p:cNvPr id="82" name="Straight Connector 16"/>
              <p:cNvCxnSpPr/>
              <p:nvPr/>
            </p:nvCxnSpPr>
            <p:spPr>
              <a:xfrm>
                <a:off x="6599160" y="1504800"/>
                <a:ext cx="924840" cy="935280"/>
              </a:xfrm>
              <a:prstGeom prst="straightConnector1">
                <a:avLst/>
              </a:prstGeom>
              <a:ln cap="rnd" w="31750">
                <a:solidFill>
                  <a:srgbClr val="70ad47"/>
                </a:solidFill>
                <a:round/>
              </a:ln>
            </p:spPr>
          </p:cxnSp>
          <p:cxnSp>
            <p:nvCxnSpPr>
              <p:cNvPr id="83" name="Straight Connector 17"/>
              <p:cNvCxnSpPr/>
              <p:nvPr/>
            </p:nvCxnSpPr>
            <p:spPr>
              <a:xfrm>
                <a:off x="2144880" y="2859120"/>
                <a:ext cx="1059840" cy="781200"/>
              </a:xfrm>
              <a:prstGeom prst="straightConnector1">
                <a:avLst/>
              </a:prstGeom>
              <a:ln cap="rnd" w="31750">
                <a:solidFill>
                  <a:srgbClr val="70ad47"/>
                </a:solidFill>
                <a:round/>
              </a:ln>
            </p:spPr>
          </p:cxnSp>
        </p:grpSp>
        <p:sp>
          <p:nvSpPr>
            <p:cNvPr id="84" name="Text Box 22"/>
            <p:cNvSpPr/>
            <p:nvPr/>
          </p:nvSpPr>
          <p:spPr>
            <a:xfrm>
              <a:off x="6687720" y="300420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85" name="Text Box 23"/>
            <p:cNvSpPr/>
            <p:nvPr/>
          </p:nvSpPr>
          <p:spPr>
            <a:xfrm>
              <a:off x="5353560" y="17740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86" name="Text Box 24"/>
            <p:cNvSpPr/>
            <p:nvPr/>
          </p:nvSpPr>
          <p:spPr>
            <a:xfrm>
              <a:off x="3799080" y="161856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87" name="Text Box 25"/>
            <p:cNvSpPr/>
            <p:nvPr/>
          </p:nvSpPr>
          <p:spPr>
            <a:xfrm>
              <a:off x="2286720" y="306576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88" name="Text Box 26"/>
            <p:cNvSpPr/>
            <p:nvPr/>
          </p:nvSpPr>
          <p:spPr>
            <a:xfrm>
              <a:off x="6529680" y="188604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89" name="Text Box 27"/>
            <p:cNvSpPr/>
            <p:nvPr/>
          </p:nvSpPr>
          <p:spPr>
            <a:xfrm>
              <a:off x="2286720" y="1795680"/>
              <a:ext cx="1059120" cy="457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90" name="Text Box 28"/>
            <p:cNvSpPr/>
            <p:nvPr/>
          </p:nvSpPr>
          <p:spPr>
            <a:xfrm>
              <a:off x="4039200" y="3088800"/>
              <a:ext cx="1059120" cy="3675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838080" y="-720"/>
            <a:ext cx="10514880" cy="6177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1: Start from Node 0 and mark Node as visited as you can check in below image visited Node is marked orange.</a:t>
            </a:r>
            <a:endParaRPr b="0" lang="en-GB" sz="2800" spc="-1" strike="noStrike">
              <a:solidFill>
                <a:srgbClr val="000000"/>
              </a:solidFill>
              <a:latin typeface="Arial"/>
            </a:endParaRPr>
          </a:p>
        </p:txBody>
      </p:sp>
      <p:grpSp>
        <p:nvGrpSpPr>
          <p:cNvPr id="92" name="Group 29"/>
          <p:cNvGrpSpPr/>
          <p:nvPr/>
        </p:nvGrpSpPr>
        <p:grpSpPr>
          <a:xfrm>
            <a:off x="977400" y="1752120"/>
            <a:ext cx="6816960" cy="3567960"/>
            <a:chOff x="977400" y="1752120"/>
            <a:chExt cx="6816960" cy="3567960"/>
          </a:xfrm>
        </p:grpSpPr>
        <p:grpSp>
          <p:nvGrpSpPr>
            <p:cNvPr id="93" name="Group 18"/>
            <p:cNvGrpSpPr/>
            <p:nvPr/>
          </p:nvGrpSpPr>
          <p:grpSpPr>
            <a:xfrm>
              <a:off x="977400" y="1752120"/>
              <a:ext cx="6816960" cy="3567960"/>
              <a:chOff x="977400" y="1752120"/>
              <a:chExt cx="6816960" cy="3567960"/>
            </a:xfrm>
          </p:grpSpPr>
          <p:sp>
            <p:nvSpPr>
              <p:cNvPr id="94" name="Oval 3"/>
              <p:cNvSpPr/>
              <p:nvPr/>
            </p:nvSpPr>
            <p:spPr>
              <a:xfrm>
                <a:off x="2452680" y="17521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95" name="Oval 4"/>
              <p:cNvSpPr/>
              <p:nvPr/>
            </p:nvSpPr>
            <p:spPr>
              <a:xfrm>
                <a:off x="977400" y="3106440"/>
                <a:ext cx="775800" cy="83916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96" name="Oval 5"/>
              <p:cNvSpPr/>
              <p:nvPr/>
            </p:nvSpPr>
            <p:spPr>
              <a:xfrm>
                <a:off x="2585520" y="44809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97" name="Oval 6"/>
              <p:cNvSpPr/>
              <p:nvPr/>
            </p:nvSpPr>
            <p:spPr>
              <a:xfrm>
                <a:off x="4044600" y="31064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98" name="Oval 7"/>
              <p:cNvSpPr/>
              <p:nvPr/>
            </p:nvSpPr>
            <p:spPr>
              <a:xfrm>
                <a:off x="5520240" y="44809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99" name="Oval 8"/>
              <p:cNvSpPr/>
              <p:nvPr/>
            </p:nvSpPr>
            <p:spPr>
              <a:xfrm>
                <a:off x="5426640" y="17521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100" name="Oval 9"/>
              <p:cNvSpPr/>
              <p:nvPr/>
            </p:nvSpPr>
            <p:spPr>
              <a:xfrm>
                <a:off x="7018560" y="298368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cxnSp>
            <p:nvCxnSpPr>
              <p:cNvPr id="101" name="Straight Connector 10"/>
              <p:cNvCxnSpPr/>
              <p:nvPr/>
            </p:nvCxnSpPr>
            <p:spPr>
              <a:xfrm flipV="1">
                <a:off x="1640160" y="2468520"/>
                <a:ext cx="926640" cy="761400"/>
              </a:xfrm>
              <a:prstGeom prst="straightConnector1">
                <a:avLst/>
              </a:prstGeom>
              <a:ln cap="rnd" w="31750">
                <a:solidFill>
                  <a:srgbClr val="70ad47"/>
                </a:solidFill>
                <a:round/>
              </a:ln>
            </p:spPr>
          </p:cxnSp>
          <p:cxnSp>
            <p:nvCxnSpPr>
              <p:cNvPr id="102" name="Straight Connector 11"/>
              <p:cNvCxnSpPr/>
              <p:nvPr/>
            </p:nvCxnSpPr>
            <p:spPr>
              <a:xfrm flipV="1">
                <a:off x="6183000" y="3700080"/>
                <a:ext cx="949680" cy="904320"/>
              </a:xfrm>
              <a:prstGeom prst="straightConnector1">
                <a:avLst/>
              </a:prstGeom>
              <a:ln cap="rnd" w="31750">
                <a:solidFill>
                  <a:srgbClr val="70ad47"/>
                </a:solidFill>
                <a:round/>
              </a:ln>
            </p:spPr>
          </p:cxnSp>
          <p:cxnSp>
            <p:nvCxnSpPr>
              <p:cNvPr id="103" name="Straight Connector 12"/>
              <p:cNvCxnSpPr/>
              <p:nvPr/>
            </p:nvCxnSpPr>
            <p:spPr>
              <a:xfrm flipV="1">
                <a:off x="3248640" y="3823200"/>
                <a:ext cx="910440" cy="781200"/>
              </a:xfrm>
              <a:prstGeom prst="straightConnector1">
                <a:avLst/>
              </a:prstGeom>
              <a:ln cap="rnd" w="31750">
                <a:solidFill>
                  <a:srgbClr val="70ad47"/>
                </a:solidFill>
                <a:round/>
              </a:ln>
            </p:spPr>
          </p:cxnSp>
          <p:cxnSp>
            <p:nvCxnSpPr>
              <p:cNvPr id="104" name="Straight Connector 13"/>
              <p:cNvCxnSpPr/>
              <p:nvPr/>
            </p:nvCxnSpPr>
            <p:spPr>
              <a:xfrm flipV="1">
                <a:off x="4707720" y="2468520"/>
                <a:ext cx="833040" cy="761400"/>
              </a:xfrm>
              <a:prstGeom prst="straightConnector1">
                <a:avLst/>
              </a:prstGeom>
              <a:ln cap="rnd" w="31750">
                <a:solidFill>
                  <a:srgbClr val="70ad47"/>
                </a:solidFill>
                <a:round/>
              </a:ln>
            </p:spPr>
          </p:cxnSp>
          <p:cxnSp>
            <p:nvCxnSpPr>
              <p:cNvPr id="105" name="Straight Connector 14"/>
              <p:cNvCxnSpPr/>
              <p:nvPr/>
            </p:nvCxnSpPr>
            <p:spPr>
              <a:xfrm>
                <a:off x="3192840" y="2271600"/>
                <a:ext cx="966240" cy="958320"/>
              </a:xfrm>
              <a:prstGeom prst="straightConnector1">
                <a:avLst/>
              </a:prstGeom>
              <a:ln cap="rnd" w="31750">
                <a:solidFill>
                  <a:srgbClr val="70ad47"/>
                </a:solidFill>
                <a:round/>
              </a:ln>
            </p:spPr>
          </p:cxnSp>
          <p:cxnSp>
            <p:nvCxnSpPr>
              <p:cNvPr id="106" name="Straight Connector 15"/>
              <p:cNvCxnSpPr/>
              <p:nvPr/>
            </p:nvCxnSpPr>
            <p:spPr>
              <a:xfrm>
                <a:off x="4707720" y="3823200"/>
                <a:ext cx="926640" cy="781200"/>
              </a:xfrm>
              <a:prstGeom prst="straightConnector1">
                <a:avLst/>
              </a:prstGeom>
              <a:ln cap="rnd" w="31750">
                <a:solidFill>
                  <a:srgbClr val="70ad47"/>
                </a:solidFill>
                <a:round/>
              </a:ln>
            </p:spPr>
          </p:cxnSp>
          <p:cxnSp>
            <p:nvCxnSpPr>
              <p:cNvPr id="107" name="Straight Connector 16"/>
              <p:cNvCxnSpPr/>
              <p:nvPr/>
            </p:nvCxnSpPr>
            <p:spPr>
              <a:xfrm>
                <a:off x="6094080" y="2468520"/>
                <a:ext cx="924840" cy="935640"/>
              </a:xfrm>
              <a:prstGeom prst="straightConnector1">
                <a:avLst/>
              </a:prstGeom>
              <a:ln cap="rnd" w="31750">
                <a:solidFill>
                  <a:srgbClr val="70ad47"/>
                </a:solidFill>
                <a:round/>
              </a:ln>
            </p:spPr>
          </p:cxnSp>
          <p:cxnSp>
            <p:nvCxnSpPr>
              <p:cNvPr id="108" name="Straight Connector 17"/>
              <p:cNvCxnSpPr/>
              <p:nvPr/>
            </p:nvCxnSpPr>
            <p:spPr>
              <a:xfrm>
                <a:off x="1640160" y="3823200"/>
                <a:ext cx="1059840" cy="781200"/>
              </a:xfrm>
              <a:prstGeom prst="straightConnector1">
                <a:avLst/>
              </a:prstGeom>
              <a:ln cap="rnd" w="31750">
                <a:solidFill>
                  <a:srgbClr val="70ad47"/>
                </a:solidFill>
                <a:round/>
              </a:ln>
            </p:spPr>
          </p:cxnSp>
        </p:grpSp>
        <p:sp>
          <p:nvSpPr>
            <p:cNvPr id="109" name="Text Box 22"/>
            <p:cNvSpPr/>
            <p:nvPr/>
          </p:nvSpPr>
          <p:spPr>
            <a:xfrm>
              <a:off x="6316920" y="388296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10" name="Text Box 23"/>
            <p:cNvSpPr/>
            <p:nvPr/>
          </p:nvSpPr>
          <p:spPr>
            <a:xfrm>
              <a:off x="4785840" y="258264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10</a:t>
              </a:r>
              <a:endParaRPr b="0" lang="en-GB" sz="1800" spc="-1" strike="noStrike">
                <a:solidFill>
                  <a:srgbClr val="000000"/>
                </a:solidFill>
                <a:latin typeface="Arial"/>
              </a:endParaRPr>
            </a:p>
          </p:txBody>
        </p:sp>
        <p:sp>
          <p:nvSpPr>
            <p:cNvPr id="111" name="Text Box 24"/>
            <p:cNvSpPr/>
            <p:nvPr/>
          </p:nvSpPr>
          <p:spPr>
            <a:xfrm>
              <a:off x="4707720" y="410220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15</a:t>
              </a:r>
              <a:endParaRPr b="0" lang="en-GB" sz="1800" spc="-1" strike="noStrike">
                <a:solidFill>
                  <a:srgbClr val="000000"/>
                </a:solidFill>
                <a:latin typeface="Arial"/>
              </a:endParaRPr>
            </a:p>
          </p:txBody>
        </p:sp>
        <p:sp>
          <p:nvSpPr>
            <p:cNvPr id="112" name="Text Box 25"/>
            <p:cNvSpPr/>
            <p:nvPr/>
          </p:nvSpPr>
          <p:spPr>
            <a:xfrm>
              <a:off x="1781640" y="402984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13" name="Text Box 26"/>
            <p:cNvSpPr/>
            <p:nvPr/>
          </p:nvSpPr>
          <p:spPr>
            <a:xfrm>
              <a:off x="6198120" y="2759760"/>
              <a:ext cx="1059120" cy="353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14" name="Text Box 27"/>
            <p:cNvSpPr/>
            <p:nvPr/>
          </p:nvSpPr>
          <p:spPr>
            <a:xfrm>
              <a:off x="1781640" y="2591280"/>
              <a:ext cx="1059120" cy="457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15" name="Text Box 28"/>
            <p:cNvSpPr/>
            <p:nvPr/>
          </p:nvSpPr>
          <p:spPr>
            <a:xfrm>
              <a:off x="3438360" y="3882960"/>
              <a:ext cx="1059120" cy="452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5</a:t>
              </a:r>
              <a:endParaRPr b="0" lang="en-GB" sz="1800" spc="-1" strike="noStrike">
                <a:solidFill>
                  <a:srgbClr val="000000"/>
                </a:solidFill>
                <a:latin typeface="Arial"/>
              </a:endParaRPr>
            </a:p>
          </p:txBody>
        </p:sp>
      </p:grpSp>
      <p:sp>
        <p:nvSpPr>
          <p:cNvPr id="116" name="Text Box 19"/>
          <p:cNvSpPr/>
          <p:nvPr/>
        </p:nvSpPr>
        <p:spPr>
          <a:xfrm>
            <a:off x="7916040" y="1230480"/>
            <a:ext cx="3962880" cy="494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800" spc="-1" strike="noStrike">
                <a:solidFill>
                  <a:schemeClr val="accent6">
                    <a:lumMod val="60000"/>
                    <a:lumOff val="40000"/>
                  </a:schemeClr>
                </a:solidFill>
                <a:latin typeface="Calibri"/>
              </a:rPr>
              <a:t>Unvisited Nodes</a:t>
            </a:r>
            <a:endParaRPr b="0" lang="en-GB" sz="2800" spc="-1" strike="noStrike">
              <a:solidFill>
                <a:srgbClr val="000000"/>
              </a:solidFill>
              <a:latin typeface="Arial"/>
            </a:endParaRPr>
          </a:p>
          <a:p>
            <a:pPr defTabSz="914400">
              <a:lnSpc>
                <a:spcPct val="100000"/>
              </a:lnSpc>
            </a:pPr>
            <a:r>
              <a:rPr b="0" lang="en-US" sz="2800" spc="-1" strike="noStrike">
                <a:solidFill>
                  <a:schemeClr val="accent6">
                    <a:lumMod val="60000"/>
                    <a:lumOff val="40000"/>
                  </a:schemeClr>
                </a:solidFill>
                <a:latin typeface="Calibri"/>
              </a:rPr>
              <a:t>{A,B,C,D,E,F,G}</a:t>
            </a:r>
            <a:endParaRPr b="0" lang="en-GB" sz="2800" spc="-1" strike="noStrike">
              <a:solidFill>
                <a:srgbClr val="000000"/>
              </a:solidFill>
              <a:latin typeface="Arial"/>
            </a:endParaRPr>
          </a:p>
        </p:txBody>
      </p:sp>
      <p:graphicFrame>
        <p:nvGraphicFramePr>
          <p:cNvPr id="117" name="Table 20"/>
          <p:cNvGraphicFramePr/>
          <p:nvPr/>
        </p:nvGraphicFramePr>
        <p:xfrm>
          <a:off x="8454240" y="2759760"/>
          <a:ext cx="2323080" cy="3219840"/>
        </p:xfrm>
        <a:graphic>
          <a:graphicData uri="http://schemas.openxmlformats.org/drawingml/2006/table">
            <a:tbl>
              <a:tblPr/>
              <a:tblGrid>
                <a:gridCol w="1161720"/>
                <a:gridCol w="1161720"/>
              </a:tblGrid>
              <a:tr h="402480">
                <a:tc>
                  <a:txBody>
                    <a:bodyPr anchor="t">
                      <a:noAutofit/>
                    </a:bodyPr>
                    <a:p>
                      <a:pPr defTabSz="914400">
                        <a:lnSpc>
                          <a:spcPct val="100000"/>
                        </a:lnSpc>
                      </a:pPr>
                      <a:r>
                        <a:rPr b="1" lang="en-US" sz="1800" spc="-1" strike="noStrike">
                          <a:solidFill>
                            <a:schemeClr val="lt1"/>
                          </a:solidFill>
                          <a:latin typeface="Calibri"/>
                        </a:rPr>
                        <a:t>NODE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defTabSz="914400">
                        <a:lnSpc>
                          <a:spcPct val="100000"/>
                        </a:lnSpc>
                      </a:pPr>
                      <a:r>
                        <a:rPr b="1" lang="en-US" sz="1800" spc="-1" strike="noStrike">
                          <a:solidFill>
                            <a:schemeClr val="lt1"/>
                          </a:solidFill>
                          <a:latin typeface="Calibri"/>
                        </a:rPr>
                        <a:t>DISTANCE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0248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0</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G</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18" name="Text Box 21"/>
          <p:cNvSpPr/>
          <p:nvPr/>
        </p:nvSpPr>
        <p:spPr>
          <a:xfrm>
            <a:off x="3177720" y="24955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720" y="-720"/>
            <a:ext cx="12190680" cy="6857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2 : Check for adjacent nodes, which are C and B</a:t>
            </a:r>
            <a:endParaRPr b="0" lang="en-GB" sz="28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chemeClr val="dk1"/>
                </a:solidFill>
                <a:latin typeface="Calibri"/>
              </a:rPr>
              <a:t>The shortest path to B  is</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Distance: Node A -&gt; Node B = 6</a:t>
            </a:r>
            <a:endParaRPr b="0" lang="en-GB" sz="28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chemeClr val="dk1"/>
                </a:solidFill>
                <a:latin typeface="Calibri"/>
              </a:rPr>
              <a:t>The shortest path to C  is</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Distance: Node A -&gt; Node C = 2</a:t>
            </a: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p:txBody>
      </p:sp>
      <p:grpSp>
        <p:nvGrpSpPr>
          <p:cNvPr id="120" name="Group 32"/>
          <p:cNvGrpSpPr/>
          <p:nvPr/>
        </p:nvGrpSpPr>
        <p:grpSpPr>
          <a:xfrm>
            <a:off x="977400" y="2858760"/>
            <a:ext cx="6816960" cy="3567960"/>
            <a:chOff x="977400" y="2858760"/>
            <a:chExt cx="6816960" cy="3567960"/>
          </a:xfrm>
        </p:grpSpPr>
        <p:grpSp>
          <p:nvGrpSpPr>
            <p:cNvPr id="121" name="Group 33"/>
            <p:cNvGrpSpPr/>
            <p:nvPr/>
          </p:nvGrpSpPr>
          <p:grpSpPr>
            <a:xfrm>
              <a:off x="977400" y="2858760"/>
              <a:ext cx="6816960" cy="3567960"/>
              <a:chOff x="977400" y="2858760"/>
              <a:chExt cx="6816960" cy="3567960"/>
            </a:xfrm>
          </p:grpSpPr>
          <p:sp>
            <p:nvSpPr>
              <p:cNvPr id="122" name="Oval 34"/>
              <p:cNvSpPr/>
              <p:nvPr/>
            </p:nvSpPr>
            <p:spPr>
              <a:xfrm>
                <a:off x="2452680" y="2858760"/>
                <a:ext cx="775800" cy="83916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123" name="Oval 35"/>
              <p:cNvSpPr/>
              <p:nvPr/>
            </p:nvSpPr>
            <p:spPr>
              <a:xfrm>
                <a:off x="977400" y="4213440"/>
                <a:ext cx="775800" cy="839160"/>
              </a:xfrm>
              <a:prstGeom prst="ellipse">
                <a:avLst/>
              </a:prstGeom>
              <a:gradFill rotWithShape="0">
                <a:gsLst>
                  <a:gs pos="0">
                    <a:srgbClr val="ffda9e"/>
                  </a:gs>
                  <a:gs pos="50000">
                    <a:srgbClr val="ffd590"/>
                  </a:gs>
                  <a:gs pos="100000">
                    <a:srgbClr val="ffd07c"/>
                  </a:gs>
                </a:gsLst>
                <a:lin ang="5400000"/>
              </a:gradFill>
              <a:ln>
                <a:solidFill>
                  <a:srgbClr val="ffc000"/>
                </a:solidFill>
              </a:ln>
            </p:spPr>
            <p:style>
              <a:lnRef idx="2">
                <a:schemeClr val="accent4"/>
              </a:lnRef>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124" name="Oval 36"/>
              <p:cNvSpPr/>
              <p:nvPr/>
            </p:nvSpPr>
            <p:spPr>
              <a:xfrm>
                <a:off x="2585520" y="5587560"/>
                <a:ext cx="775800" cy="83916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125" name="Oval 37"/>
              <p:cNvSpPr/>
              <p:nvPr/>
            </p:nvSpPr>
            <p:spPr>
              <a:xfrm>
                <a:off x="4044600" y="421344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126" name="Oval 38"/>
              <p:cNvSpPr/>
              <p:nvPr/>
            </p:nvSpPr>
            <p:spPr>
              <a:xfrm>
                <a:off x="5520240" y="558756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127" name="Oval 39"/>
              <p:cNvSpPr/>
              <p:nvPr/>
            </p:nvSpPr>
            <p:spPr>
              <a:xfrm>
                <a:off x="5426640" y="285876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128" name="Oval 40"/>
              <p:cNvSpPr/>
              <p:nvPr/>
            </p:nvSpPr>
            <p:spPr>
              <a:xfrm>
                <a:off x="7018560" y="4090320"/>
                <a:ext cx="775800" cy="83916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cxnSp>
            <p:nvCxnSpPr>
              <p:cNvPr id="129" name="Straight Connector 41"/>
              <p:cNvCxnSpPr/>
              <p:nvPr/>
            </p:nvCxnSpPr>
            <p:spPr>
              <a:xfrm flipV="1">
                <a:off x="1640160" y="3575520"/>
                <a:ext cx="926640" cy="761400"/>
              </a:xfrm>
              <a:prstGeom prst="straightConnector1">
                <a:avLst/>
              </a:prstGeom>
              <a:ln cap="rnd" w="31750">
                <a:solidFill>
                  <a:srgbClr val="70ad47"/>
                </a:solidFill>
                <a:round/>
              </a:ln>
            </p:spPr>
          </p:cxnSp>
          <p:cxnSp>
            <p:nvCxnSpPr>
              <p:cNvPr id="130" name="Straight Connector 42"/>
              <p:cNvCxnSpPr/>
              <p:nvPr/>
            </p:nvCxnSpPr>
            <p:spPr>
              <a:xfrm flipV="1">
                <a:off x="6183000" y="4807080"/>
                <a:ext cx="949680" cy="903960"/>
              </a:xfrm>
              <a:prstGeom prst="straightConnector1">
                <a:avLst/>
              </a:prstGeom>
              <a:ln cap="rnd" w="31750">
                <a:solidFill>
                  <a:srgbClr val="70ad47"/>
                </a:solidFill>
                <a:round/>
              </a:ln>
            </p:spPr>
          </p:cxnSp>
          <p:cxnSp>
            <p:nvCxnSpPr>
              <p:cNvPr id="131" name="Straight Connector 43"/>
              <p:cNvCxnSpPr/>
              <p:nvPr/>
            </p:nvCxnSpPr>
            <p:spPr>
              <a:xfrm flipV="1">
                <a:off x="3248640" y="4929840"/>
                <a:ext cx="910440" cy="781200"/>
              </a:xfrm>
              <a:prstGeom prst="straightConnector1">
                <a:avLst/>
              </a:prstGeom>
              <a:ln cap="rnd" w="31750">
                <a:solidFill>
                  <a:srgbClr val="70ad47"/>
                </a:solidFill>
                <a:round/>
              </a:ln>
            </p:spPr>
          </p:cxnSp>
          <p:cxnSp>
            <p:nvCxnSpPr>
              <p:cNvPr id="132" name="Straight Connector 44"/>
              <p:cNvCxnSpPr/>
              <p:nvPr/>
            </p:nvCxnSpPr>
            <p:spPr>
              <a:xfrm flipV="1">
                <a:off x="4707720" y="3575520"/>
                <a:ext cx="833040" cy="761400"/>
              </a:xfrm>
              <a:prstGeom prst="straightConnector1">
                <a:avLst/>
              </a:prstGeom>
              <a:ln cap="rnd" w="31750">
                <a:solidFill>
                  <a:srgbClr val="70ad47"/>
                </a:solidFill>
                <a:round/>
              </a:ln>
            </p:spPr>
          </p:cxnSp>
          <p:cxnSp>
            <p:nvCxnSpPr>
              <p:cNvPr id="133" name="Straight Connector 45"/>
              <p:cNvCxnSpPr/>
              <p:nvPr/>
            </p:nvCxnSpPr>
            <p:spPr>
              <a:xfrm>
                <a:off x="3192840" y="3378600"/>
                <a:ext cx="966240" cy="958320"/>
              </a:xfrm>
              <a:prstGeom prst="straightConnector1">
                <a:avLst/>
              </a:prstGeom>
              <a:ln cap="rnd" w="31750">
                <a:solidFill>
                  <a:srgbClr val="70ad47"/>
                </a:solidFill>
                <a:round/>
              </a:ln>
            </p:spPr>
          </p:cxnSp>
          <p:cxnSp>
            <p:nvCxnSpPr>
              <p:cNvPr id="134" name="Straight Connector 46"/>
              <p:cNvCxnSpPr/>
              <p:nvPr/>
            </p:nvCxnSpPr>
            <p:spPr>
              <a:xfrm>
                <a:off x="4707720" y="4929840"/>
                <a:ext cx="926640" cy="781200"/>
              </a:xfrm>
              <a:prstGeom prst="straightConnector1">
                <a:avLst/>
              </a:prstGeom>
              <a:ln cap="rnd" w="31750">
                <a:solidFill>
                  <a:srgbClr val="70ad47"/>
                </a:solidFill>
                <a:round/>
              </a:ln>
            </p:spPr>
          </p:cxnSp>
          <p:cxnSp>
            <p:nvCxnSpPr>
              <p:cNvPr id="135" name="Straight Connector 47"/>
              <p:cNvCxnSpPr/>
              <p:nvPr/>
            </p:nvCxnSpPr>
            <p:spPr>
              <a:xfrm>
                <a:off x="6094080" y="3575520"/>
                <a:ext cx="924840" cy="935280"/>
              </a:xfrm>
              <a:prstGeom prst="straightConnector1">
                <a:avLst/>
              </a:prstGeom>
              <a:ln cap="rnd" w="31750">
                <a:solidFill>
                  <a:srgbClr val="70ad47"/>
                </a:solidFill>
                <a:round/>
              </a:ln>
            </p:spPr>
          </p:cxnSp>
          <p:cxnSp>
            <p:nvCxnSpPr>
              <p:cNvPr id="136" name="Straight Connector 48"/>
              <p:cNvCxnSpPr/>
              <p:nvPr/>
            </p:nvCxnSpPr>
            <p:spPr>
              <a:xfrm>
                <a:off x="1640160" y="4929840"/>
                <a:ext cx="1059840" cy="781200"/>
              </a:xfrm>
              <a:prstGeom prst="straightConnector1">
                <a:avLst/>
              </a:prstGeom>
              <a:ln cap="rnd" w="31750">
                <a:solidFill>
                  <a:srgbClr val="70ad47"/>
                </a:solidFill>
                <a:round/>
              </a:ln>
            </p:spPr>
          </p:cxnSp>
        </p:grpSp>
        <p:sp>
          <p:nvSpPr>
            <p:cNvPr id="137" name="Text Box 49"/>
            <p:cNvSpPr/>
            <p:nvPr/>
          </p:nvSpPr>
          <p:spPr>
            <a:xfrm>
              <a:off x="6316920" y="498996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38" name="Text Box 50"/>
            <p:cNvSpPr/>
            <p:nvPr/>
          </p:nvSpPr>
          <p:spPr>
            <a:xfrm>
              <a:off x="4785840" y="36892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10</a:t>
              </a:r>
              <a:endParaRPr b="0" lang="en-GB" sz="1800" spc="-1" strike="noStrike">
                <a:solidFill>
                  <a:srgbClr val="000000"/>
                </a:solidFill>
                <a:latin typeface="Arial"/>
              </a:endParaRPr>
            </a:p>
          </p:txBody>
        </p:sp>
        <p:sp>
          <p:nvSpPr>
            <p:cNvPr id="139" name="Text Box 51"/>
            <p:cNvSpPr/>
            <p:nvPr/>
          </p:nvSpPr>
          <p:spPr>
            <a:xfrm>
              <a:off x="4707720" y="520884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15</a:t>
              </a:r>
              <a:endParaRPr b="0" lang="en-GB" sz="1800" spc="-1" strike="noStrike">
                <a:solidFill>
                  <a:srgbClr val="000000"/>
                </a:solidFill>
                <a:latin typeface="Arial"/>
              </a:endParaRPr>
            </a:p>
          </p:txBody>
        </p:sp>
        <p:sp>
          <p:nvSpPr>
            <p:cNvPr id="140" name="Text Box 52"/>
            <p:cNvSpPr/>
            <p:nvPr/>
          </p:nvSpPr>
          <p:spPr>
            <a:xfrm>
              <a:off x="1781640" y="51364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41" name="Text Box 53"/>
            <p:cNvSpPr/>
            <p:nvPr/>
          </p:nvSpPr>
          <p:spPr>
            <a:xfrm>
              <a:off x="6198120" y="3866400"/>
              <a:ext cx="1059120" cy="353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42" name="Text Box 54"/>
            <p:cNvSpPr/>
            <p:nvPr/>
          </p:nvSpPr>
          <p:spPr>
            <a:xfrm>
              <a:off x="1781640" y="3698280"/>
              <a:ext cx="1059120" cy="457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43" name="Text Box 55"/>
            <p:cNvSpPr/>
            <p:nvPr/>
          </p:nvSpPr>
          <p:spPr>
            <a:xfrm>
              <a:off x="3438360" y="4989960"/>
              <a:ext cx="1059120" cy="452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5</a:t>
              </a:r>
              <a:endParaRPr b="0" lang="en-GB" sz="1800" spc="-1" strike="noStrike">
                <a:solidFill>
                  <a:srgbClr val="000000"/>
                </a:solidFill>
                <a:latin typeface="Arial"/>
              </a:endParaRPr>
            </a:p>
          </p:txBody>
        </p:sp>
      </p:grpSp>
      <p:sp>
        <p:nvSpPr>
          <p:cNvPr id="144" name="Text Box 56"/>
          <p:cNvSpPr/>
          <p:nvPr/>
        </p:nvSpPr>
        <p:spPr>
          <a:xfrm>
            <a:off x="7916040" y="1230480"/>
            <a:ext cx="3962880" cy="494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800" spc="-1" strike="noStrike">
                <a:solidFill>
                  <a:schemeClr val="accent6">
                    <a:lumMod val="60000"/>
                    <a:lumOff val="40000"/>
                  </a:schemeClr>
                </a:solidFill>
                <a:latin typeface="Calibri"/>
              </a:rPr>
              <a:t>Unvisited Nodes</a:t>
            </a:r>
            <a:endParaRPr b="0" lang="en-GB" sz="2800" spc="-1" strike="noStrike">
              <a:solidFill>
                <a:srgbClr val="000000"/>
              </a:solidFill>
              <a:latin typeface="Arial"/>
            </a:endParaRPr>
          </a:p>
          <a:p>
            <a:pPr defTabSz="914400">
              <a:lnSpc>
                <a:spcPct val="100000"/>
              </a:lnSpc>
            </a:pPr>
            <a:r>
              <a:rPr b="0" lang="en-US" sz="2800" spc="-1" strike="noStrike">
                <a:solidFill>
                  <a:schemeClr val="accent6">
                    <a:lumMod val="60000"/>
                    <a:lumOff val="40000"/>
                  </a:schemeClr>
                </a:solidFill>
                <a:latin typeface="Calibri"/>
              </a:rPr>
              <a:t>{</a:t>
            </a:r>
            <a:r>
              <a:rPr b="0" lang="en-US" sz="2800" spc="-1" strike="noStrike">
                <a:solidFill>
                  <a:schemeClr val="accent4"/>
                </a:solidFill>
                <a:latin typeface="Calibri"/>
              </a:rPr>
              <a:t>A,B,C</a:t>
            </a:r>
            <a:r>
              <a:rPr b="0" lang="en-US" sz="2800" spc="-1" strike="noStrike">
                <a:solidFill>
                  <a:schemeClr val="accent6">
                    <a:lumMod val="60000"/>
                    <a:lumOff val="40000"/>
                  </a:schemeClr>
                </a:solidFill>
                <a:latin typeface="Calibri"/>
              </a:rPr>
              <a:t>,D,E,F,G}</a:t>
            </a:r>
            <a:endParaRPr b="0" lang="en-GB" sz="2800" spc="-1" strike="noStrike">
              <a:solidFill>
                <a:srgbClr val="000000"/>
              </a:solidFill>
              <a:latin typeface="Arial"/>
            </a:endParaRPr>
          </a:p>
        </p:txBody>
      </p:sp>
      <p:graphicFrame>
        <p:nvGraphicFramePr>
          <p:cNvPr id="145" name="Table 57"/>
          <p:cNvGraphicFramePr/>
          <p:nvPr/>
        </p:nvGraphicFramePr>
        <p:xfrm>
          <a:off x="8454240" y="2759760"/>
          <a:ext cx="2323080" cy="3219840"/>
        </p:xfrm>
        <a:graphic>
          <a:graphicData uri="http://schemas.openxmlformats.org/drawingml/2006/table">
            <a:tbl>
              <a:tblPr/>
              <a:tblGrid>
                <a:gridCol w="1161720"/>
                <a:gridCol w="1161720"/>
              </a:tblGrid>
              <a:tr h="402480">
                <a:tc>
                  <a:txBody>
                    <a:bodyPr anchor="t">
                      <a:noAutofit/>
                    </a:bodyPr>
                    <a:p>
                      <a:pPr defTabSz="914400">
                        <a:lnSpc>
                          <a:spcPct val="100000"/>
                        </a:lnSpc>
                      </a:pPr>
                      <a:r>
                        <a:rPr b="1" lang="en-US" sz="1800" spc="-1" strike="noStrike">
                          <a:solidFill>
                            <a:schemeClr val="lt1"/>
                          </a:solidFill>
                          <a:latin typeface="Calibri"/>
                        </a:rPr>
                        <a:t>NODE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defTabSz="914400">
                        <a:lnSpc>
                          <a:spcPct val="100000"/>
                        </a:lnSpc>
                      </a:pPr>
                      <a:r>
                        <a:rPr b="1" lang="en-US" sz="1800" spc="-1" strike="noStrike">
                          <a:solidFill>
                            <a:schemeClr val="lt1"/>
                          </a:solidFill>
                          <a:latin typeface="Calibri"/>
                        </a:rPr>
                        <a:t>DISTANCE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0248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0</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0248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02480">
                <a:tc>
                  <a:txBody>
                    <a:bodyPr anchor="t">
                      <a:noAutofit/>
                    </a:bodyPr>
                    <a:p>
                      <a:pPr defTabSz="914400">
                        <a:lnSpc>
                          <a:spcPct val="100000"/>
                        </a:lnSpc>
                      </a:pPr>
                      <a:r>
                        <a:rPr b="0" lang="en-US" sz="1800" spc="-1" strike="noStrike">
                          <a:solidFill>
                            <a:schemeClr val="dk1"/>
                          </a:solidFill>
                          <a:latin typeface="Calibri"/>
                        </a:rPr>
                        <a:t>G</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46" name="Text Box 58"/>
          <p:cNvSpPr/>
          <p:nvPr/>
        </p:nvSpPr>
        <p:spPr>
          <a:xfrm>
            <a:off x="3177720" y="3630960"/>
            <a:ext cx="1059120" cy="425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p:nvPr>
        </p:nvSpPr>
        <p:spPr>
          <a:xfrm>
            <a:off x="838080" y="-720"/>
            <a:ext cx="10514880" cy="6177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3:Then Move Forward and check for adjacent Node which is Node 3, so marked it as visited and add up the distance, Now the distance will be: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Distance: Node A -&gt; Node C -&gt; Node D = 2 + 5 = 7</a:t>
            </a:r>
            <a:endParaRPr b="0" lang="en-GB" sz="2800" spc="-1" strike="noStrike">
              <a:solidFill>
                <a:srgbClr val="000000"/>
              </a:solidFill>
              <a:latin typeface="Arial"/>
            </a:endParaRPr>
          </a:p>
        </p:txBody>
      </p:sp>
      <p:sp>
        <p:nvSpPr>
          <p:cNvPr id="148" name="Content Placeholder 2"/>
          <p:cNvSpPr/>
          <p:nvPr/>
        </p:nvSpPr>
        <p:spPr>
          <a:xfrm>
            <a:off x="1092240" y="0"/>
            <a:ext cx="10514880" cy="643068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pPr>
            <a:endParaRPr b="0" lang="en-US" sz="2800" spc="-1" strike="noStrike">
              <a:solidFill>
                <a:schemeClr val="dk1"/>
              </a:solidFill>
              <a:latin typeface="Calibri"/>
            </a:endParaRPr>
          </a:p>
        </p:txBody>
      </p:sp>
      <p:grpSp>
        <p:nvGrpSpPr>
          <p:cNvPr id="149" name="Group 32"/>
          <p:cNvGrpSpPr/>
          <p:nvPr/>
        </p:nvGrpSpPr>
        <p:grpSpPr>
          <a:xfrm>
            <a:off x="977400" y="1955160"/>
            <a:ext cx="6816960" cy="3714840"/>
            <a:chOff x="977400" y="1955160"/>
            <a:chExt cx="6816960" cy="3714840"/>
          </a:xfrm>
        </p:grpSpPr>
        <p:grpSp>
          <p:nvGrpSpPr>
            <p:cNvPr id="150" name="Group 33"/>
            <p:cNvGrpSpPr/>
            <p:nvPr/>
          </p:nvGrpSpPr>
          <p:grpSpPr>
            <a:xfrm>
              <a:off x="977400" y="1955160"/>
              <a:ext cx="6816960" cy="3714840"/>
              <a:chOff x="977400" y="1955160"/>
              <a:chExt cx="6816960" cy="3714840"/>
            </a:xfrm>
          </p:grpSpPr>
          <p:sp>
            <p:nvSpPr>
              <p:cNvPr id="151" name="Oval 34"/>
              <p:cNvSpPr/>
              <p:nvPr/>
            </p:nvSpPr>
            <p:spPr>
              <a:xfrm>
                <a:off x="2452680" y="1955160"/>
                <a:ext cx="775800" cy="87372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152" name="Oval 35"/>
              <p:cNvSpPr/>
              <p:nvPr/>
            </p:nvSpPr>
            <p:spPr>
              <a:xfrm>
                <a:off x="977400" y="3365280"/>
                <a:ext cx="775800" cy="87372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153" name="Oval 36"/>
              <p:cNvSpPr/>
              <p:nvPr/>
            </p:nvSpPr>
            <p:spPr>
              <a:xfrm>
                <a:off x="2585520" y="4796280"/>
                <a:ext cx="775800" cy="87372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154" name="Oval 37"/>
              <p:cNvSpPr/>
              <p:nvPr/>
            </p:nvSpPr>
            <p:spPr>
              <a:xfrm>
                <a:off x="4044600" y="3365280"/>
                <a:ext cx="775800" cy="873720"/>
              </a:xfrm>
              <a:prstGeom prst="ellipse">
                <a:avLst/>
              </a:prstGeom>
              <a:gradFill rotWithShape="0">
                <a:gsLst>
                  <a:gs pos="0">
                    <a:srgbClr val="ffda9e"/>
                  </a:gs>
                  <a:gs pos="50000">
                    <a:srgbClr val="ffd590"/>
                  </a:gs>
                  <a:gs pos="100000">
                    <a:srgbClr val="ffd07c"/>
                  </a:gs>
                </a:gsLst>
                <a:lin ang="5400000"/>
              </a:gradFill>
              <a:ln w="0">
                <a:noFill/>
              </a:ln>
            </p:spPr>
            <p:style>
              <a:lnRef idx="0"/>
              <a:fillRef idx="2">
                <a:schemeClr val="accent4"/>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155" name="Oval 38"/>
              <p:cNvSpPr/>
              <p:nvPr/>
            </p:nvSpPr>
            <p:spPr>
              <a:xfrm>
                <a:off x="5520240" y="4796280"/>
                <a:ext cx="775800" cy="87372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156" name="Oval 39"/>
              <p:cNvSpPr/>
              <p:nvPr/>
            </p:nvSpPr>
            <p:spPr>
              <a:xfrm>
                <a:off x="5426640" y="1955160"/>
                <a:ext cx="775800" cy="87372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157" name="Oval 40"/>
              <p:cNvSpPr/>
              <p:nvPr/>
            </p:nvSpPr>
            <p:spPr>
              <a:xfrm>
                <a:off x="7018560" y="3237480"/>
                <a:ext cx="775800" cy="87372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cxnSp>
            <p:nvCxnSpPr>
              <p:cNvPr id="158" name="Straight Connector 41"/>
              <p:cNvCxnSpPr/>
              <p:nvPr/>
            </p:nvCxnSpPr>
            <p:spPr>
              <a:xfrm flipV="1">
                <a:off x="1640160" y="2701080"/>
                <a:ext cx="926640" cy="793080"/>
              </a:xfrm>
              <a:prstGeom prst="straightConnector1">
                <a:avLst/>
              </a:prstGeom>
              <a:ln cap="rnd" w="31750">
                <a:solidFill>
                  <a:srgbClr val="70ad47"/>
                </a:solidFill>
                <a:round/>
              </a:ln>
            </p:spPr>
          </p:cxnSp>
          <p:cxnSp>
            <p:nvCxnSpPr>
              <p:cNvPr id="159" name="Straight Connector 42"/>
              <p:cNvCxnSpPr/>
              <p:nvPr/>
            </p:nvCxnSpPr>
            <p:spPr>
              <a:xfrm flipV="1">
                <a:off x="6183000" y="3983400"/>
                <a:ext cx="949680" cy="941400"/>
              </a:xfrm>
              <a:prstGeom prst="straightConnector1">
                <a:avLst/>
              </a:prstGeom>
              <a:ln cap="rnd" w="31750">
                <a:solidFill>
                  <a:srgbClr val="70ad47"/>
                </a:solidFill>
                <a:round/>
              </a:ln>
            </p:spPr>
          </p:cxnSp>
          <p:cxnSp>
            <p:nvCxnSpPr>
              <p:cNvPr id="160" name="Straight Connector 43"/>
              <p:cNvCxnSpPr/>
              <p:nvPr/>
            </p:nvCxnSpPr>
            <p:spPr>
              <a:xfrm flipV="1">
                <a:off x="3248640" y="4111560"/>
                <a:ext cx="910440" cy="813240"/>
              </a:xfrm>
              <a:prstGeom prst="straightConnector1">
                <a:avLst/>
              </a:prstGeom>
              <a:ln cap="rnd" w="31750">
                <a:solidFill>
                  <a:srgbClr val="70ad47"/>
                </a:solidFill>
                <a:round/>
              </a:ln>
            </p:spPr>
          </p:cxnSp>
          <p:cxnSp>
            <p:nvCxnSpPr>
              <p:cNvPr id="161" name="Straight Connector 44"/>
              <p:cNvCxnSpPr/>
              <p:nvPr/>
            </p:nvCxnSpPr>
            <p:spPr>
              <a:xfrm flipV="1">
                <a:off x="4707720" y="2701080"/>
                <a:ext cx="833040" cy="793080"/>
              </a:xfrm>
              <a:prstGeom prst="straightConnector1">
                <a:avLst/>
              </a:prstGeom>
              <a:ln cap="rnd" w="31750">
                <a:solidFill>
                  <a:srgbClr val="70ad47"/>
                </a:solidFill>
                <a:round/>
              </a:ln>
            </p:spPr>
          </p:cxnSp>
          <p:cxnSp>
            <p:nvCxnSpPr>
              <p:cNvPr id="162" name="Straight Connector 45"/>
              <p:cNvCxnSpPr/>
              <p:nvPr/>
            </p:nvCxnSpPr>
            <p:spPr>
              <a:xfrm>
                <a:off x="3192840" y="2496240"/>
                <a:ext cx="966240" cy="997920"/>
              </a:xfrm>
              <a:prstGeom prst="straightConnector1">
                <a:avLst/>
              </a:prstGeom>
              <a:ln cap="rnd" w="31750">
                <a:solidFill>
                  <a:srgbClr val="70ad47"/>
                </a:solidFill>
                <a:round/>
              </a:ln>
            </p:spPr>
          </p:cxnSp>
          <p:cxnSp>
            <p:nvCxnSpPr>
              <p:cNvPr id="163" name="Straight Connector 46"/>
              <p:cNvCxnSpPr/>
              <p:nvPr/>
            </p:nvCxnSpPr>
            <p:spPr>
              <a:xfrm>
                <a:off x="4707720" y="4111560"/>
                <a:ext cx="926640" cy="813240"/>
              </a:xfrm>
              <a:prstGeom prst="straightConnector1">
                <a:avLst/>
              </a:prstGeom>
              <a:ln cap="rnd" w="31750">
                <a:solidFill>
                  <a:srgbClr val="70ad47"/>
                </a:solidFill>
                <a:round/>
              </a:ln>
            </p:spPr>
          </p:cxnSp>
          <p:cxnSp>
            <p:nvCxnSpPr>
              <p:cNvPr id="164" name="Straight Connector 47"/>
              <p:cNvCxnSpPr/>
              <p:nvPr/>
            </p:nvCxnSpPr>
            <p:spPr>
              <a:xfrm>
                <a:off x="6094080" y="2701080"/>
                <a:ext cx="924840" cy="974160"/>
              </a:xfrm>
              <a:prstGeom prst="straightConnector1">
                <a:avLst/>
              </a:prstGeom>
              <a:ln cap="rnd" w="31750">
                <a:solidFill>
                  <a:srgbClr val="70ad47"/>
                </a:solidFill>
                <a:round/>
              </a:ln>
            </p:spPr>
          </p:cxnSp>
          <p:cxnSp>
            <p:nvCxnSpPr>
              <p:cNvPr id="165" name="Straight Connector 48"/>
              <p:cNvCxnSpPr/>
              <p:nvPr/>
            </p:nvCxnSpPr>
            <p:spPr>
              <a:xfrm>
                <a:off x="1640160" y="4111560"/>
                <a:ext cx="1059840" cy="813240"/>
              </a:xfrm>
              <a:prstGeom prst="straightConnector1">
                <a:avLst/>
              </a:prstGeom>
              <a:ln cap="rnd" w="31750">
                <a:solidFill>
                  <a:srgbClr val="70ad47"/>
                </a:solidFill>
                <a:round/>
              </a:ln>
            </p:spPr>
          </p:cxnSp>
        </p:grpSp>
        <p:sp>
          <p:nvSpPr>
            <p:cNvPr id="166" name="Text Box 49"/>
            <p:cNvSpPr/>
            <p:nvPr/>
          </p:nvSpPr>
          <p:spPr>
            <a:xfrm>
              <a:off x="6316920" y="417384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67" name="Text Box 50"/>
            <p:cNvSpPr/>
            <p:nvPr/>
          </p:nvSpPr>
          <p:spPr>
            <a:xfrm>
              <a:off x="4785840" y="28198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10</a:t>
              </a:r>
              <a:endParaRPr b="0" lang="en-GB" sz="1800" spc="-1" strike="noStrike">
                <a:solidFill>
                  <a:srgbClr val="000000"/>
                </a:solidFill>
                <a:latin typeface="Arial"/>
              </a:endParaRPr>
            </a:p>
          </p:txBody>
        </p:sp>
        <p:sp>
          <p:nvSpPr>
            <p:cNvPr id="168" name="Text Box 51"/>
            <p:cNvSpPr/>
            <p:nvPr/>
          </p:nvSpPr>
          <p:spPr>
            <a:xfrm>
              <a:off x="4707720" y="44017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15</a:t>
              </a:r>
              <a:endParaRPr b="0" lang="en-GB" sz="1800" spc="-1" strike="noStrike">
                <a:solidFill>
                  <a:srgbClr val="000000"/>
                </a:solidFill>
                <a:latin typeface="Arial"/>
              </a:endParaRPr>
            </a:p>
          </p:txBody>
        </p:sp>
        <p:sp>
          <p:nvSpPr>
            <p:cNvPr id="169" name="Text Box 52"/>
            <p:cNvSpPr/>
            <p:nvPr/>
          </p:nvSpPr>
          <p:spPr>
            <a:xfrm>
              <a:off x="1781640" y="43264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70" name="Text Box 53"/>
            <p:cNvSpPr/>
            <p:nvPr/>
          </p:nvSpPr>
          <p:spPr>
            <a:xfrm>
              <a:off x="6198120" y="3004200"/>
              <a:ext cx="1059120" cy="368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71" name="Text Box 54"/>
            <p:cNvSpPr/>
            <p:nvPr/>
          </p:nvSpPr>
          <p:spPr>
            <a:xfrm>
              <a:off x="1781640" y="2829240"/>
              <a:ext cx="1059120" cy="476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72" name="Text Box 55"/>
            <p:cNvSpPr/>
            <p:nvPr/>
          </p:nvSpPr>
          <p:spPr>
            <a:xfrm>
              <a:off x="3438360" y="4173840"/>
              <a:ext cx="1059120" cy="471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5</a:t>
              </a:r>
              <a:endParaRPr b="0" lang="en-GB" sz="1800" spc="-1" strike="noStrike">
                <a:solidFill>
                  <a:srgbClr val="000000"/>
                </a:solidFill>
                <a:latin typeface="Arial"/>
              </a:endParaRPr>
            </a:p>
          </p:txBody>
        </p:sp>
      </p:grpSp>
      <p:sp>
        <p:nvSpPr>
          <p:cNvPr id="173" name="Text Box 56"/>
          <p:cNvSpPr/>
          <p:nvPr/>
        </p:nvSpPr>
        <p:spPr>
          <a:xfrm>
            <a:off x="8454240" y="1488600"/>
            <a:ext cx="3962880" cy="51483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800" spc="-1" strike="noStrike">
                <a:solidFill>
                  <a:schemeClr val="accent6">
                    <a:lumMod val="60000"/>
                    <a:lumOff val="40000"/>
                  </a:schemeClr>
                </a:solidFill>
                <a:latin typeface="Calibri"/>
              </a:rPr>
              <a:t>Unvisited Nodes</a:t>
            </a:r>
            <a:endParaRPr b="0" lang="en-GB" sz="2800" spc="-1" strike="noStrike">
              <a:solidFill>
                <a:srgbClr val="000000"/>
              </a:solidFill>
              <a:latin typeface="Arial"/>
            </a:endParaRPr>
          </a:p>
          <a:p>
            <a:pPr defTabSz="914400">
              <a:lnSpc>
                <a:spcPct val="100000"/>
              </a:lnSpc>
            </a:pPr>
            <a:r>
              <a:rPr b="0" lang="en-US" sz="2800" spc="-1" strike="noStrike">
                <a:solidFill>
                  <a:schemeClr val="accent6">
                    <a:lumMod val="60000"/>
                    <a:lumOff val="40000"/>
                  </a:schemeClr>
                </a:solidFill>
                <a:latin typeface="Calibri"/>
              </a:rPr>
              <a:t>{</a:t>
            </a:r>
            <a:r>
              <a:rPr b="0" lang="en-US" sz="2800" spc="-1" strike="noStrike">
                <a:solidFill>
                  <a:schemeClr val="accent4"/>
                </a:solidFill>
                <a:latin typeface="Calibri"/>
              </a:rPr>
              <a:t>A,B,C,D</a:t>
            </a:r>
            <a:r>
              <a:rPr b="0" lang="en-US" sz="2800" spc="-1" strike="noStrike">
                <a:solidFill>
                  <a:schemeClr val="accent6">
                    <a:lumMod val="60000"/>
                    <a:lumOff val="40000"/>
                  </a:schemeClr>
                </a:solidFill>
                <a:latin typeface="Calibri"/>
              </a:rPr>
              <a:t>,E,F,G}</a:t>
            </a:r>
            <a:endParaRPr b="0" lang="en-GB" sz="2800" spc="-1" strike="noStrike">
              <a:solidFill>
                <a:srgbClr val="000000"/>
              </a:solidFill>
              <a:latin typeface="Arial"/>
            </a:endParaRPr>
          </a:p>
        </p:txBody>
      </p:sp>
      <p:graphicFrame>
        <p:nvGraphicFramePr>
          <p:cNvPr id="174" name="Table 57"/>
          <p:cNvGraphicFramePr/>
          <p:nvPr/>
        </p:nvGraphicFramePr>
        <p:xfrm>
          <a:off x="8454240" y="3138120"/>
          <a:ext cx="2323080" cy="3355200"/>
        </p:xfrm>
        <a:graphic>
          <a:graphicData uri="http://schemas.openxmlformats.org/drawingml/2006/table">
            <a:tbl>
              <a:tblPr/>
              <a:tblGrid>
                <a:gridCol w="1161720"/>
                <a:gridCol w="1161720"/>
              </a:tblGrid>
              <a:tr h="419400">
                <a:tc>
                  <a:txBody>
                    <a:bodyPr anchor="t">
                      <a:noAutofit/>
                    </a:bodyPr>
                    <a:p>
                      <a:pPr defTabSz="914400">
                        <a:lnSpc>
                          <a:spcPct val="100000"/>
                        </a:lnSpc>
                      </a:pPr>
                      <a:r>
                        <a:rPr b="1" lang="en-US" sz="1800" spc="-1" strike="noStrike">
                          <a:solidFill>
                            <a:schemeClr val="lt1"/>
                          </a:solidFill>
                          <a:latin typeface="Calibri"/>
                        </a:rPr>
                        <a:t>NODE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defTabSz="914400">
                        <a:lnSpc>
                          <a:spcPct val="100000"/>
                        </a:lnSpc>
                      </a:pPr>
                      <a:r>
                        <a:rPr b="1" lang="en-US" sz="1800" spc="-1" strike="noStrike">
                          <a:solidFill>
                            <a:schemeClr val="lt1"/>
                          </a:solidFill>
                          <a:latin typeface="Calibri"/>
                        </a:rPr>
                        <a:t>DISTANCE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1940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0</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7</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G</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175" name="Text Box 58"/>
          <p:cNvSpPr/>
          <p:nvPr/>
        </p:nvSpPr>
        <p:spPr>
          <a:xfrm>
            <a:off x="3244680" y="2701440"/>
            <a:ext cx="1059120" cy="382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p:nvPr>
        </p:nvSpPr>
        <p:spPr>
          <a:xfrm>
            <a:off x="-720" y="-720"/>
            <a:ext cx="12191760" cy="68587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Step 4: Again we have two choices for adjacent Nodes (Either we can choose Node E with distance 10 or either we can choose Node F with distance 15) so choose Node with minimum distance. In this step Node 4 is Minimum distance adjacent Node, so marked it as visited and add up the distance.</a:t>
            </a:r>
            <a:endParaRPr b="0" lang="en-GB"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Distance: Node A -&gt; Node C -&gt; Node D -&gt; Node E = 2 + 5 + 10 = 17</a:t>
            </a:r>
            <a:endParaRPr b="0" lang="en-GB" sz="2800" spc="-1" strike="noStrike">
              <a:solidFill>
                <a:srgbClr val="000000"/>
              </a:solidFill>
              <a:latin typeface="Arial"/>
            </a:endParaRPr>
          </a:p>
        </p:txBody>
      </p:sp>
      <p:sp>
        <p:nvSpPr>
          <p:cNvPr id="177" name="Content Placeholder 2"/>
          <p:cNvSpPr/>
          <p:nvPr/>
        </p:nvSpPr>
        <p:spPr>
          <a:xfrm>
            <a:off x="1092240" y="0"/>
            <a:ext cx="10514880" cy="643068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pPr>
            <a:endParaRPr b="0" lang="en-US" sz="2800" spc="-1" strike="noStrike">
              <a:solidFill>
                <a:schemeClr val="dk1"/>
              </a:solidFill>
              <a:latin typeface="Calibri"/>
            </a:endParaRPr>
          </a:p>
        </p:txBody>
      </p:sp>
      <p:grpSp>
        <p:nvGrpSpPr>
          <p:cNvPr id="178" name="Group 32"/>
          <p:cNvGrpSpPr/>
          <p:nvPr/>
        </p:nvGrpSpPr>
        <p:grpSpPr>
          <a:xfrm>
            <a:off x="984960" y="2656800"/>
            <a:ext cx="6816960" cy="3714840"/>
            <a:chOff x="984960" y="2656800"/>
            <a:chExt cx="6816960" cy="3714840"/>
          </a:xfrm>
        </p:grpSpPr>
        <p:grpSp>
          <p:nvGrpSpPr>
            <p:cNvPr id="179" name="Group 33"/>
            <p:cNvGrpSpPr/>
            <p:nvPr/>
          </p:nvGrpSpPr>
          <p:grpSpPr>
            <a:xfrm>
              <a:off x="984960" y="2656800"/>
              <a:ext cx="6816960" cy="3714840"/>
              <a:chOff x="984960" y="2656800"/>
              <a:chExt cx="6816960" cy="3714840"/>
            </a:xfrm>
          </p:grpSpPr>
          <p:sp>
            <p:nvSpPr>
              <p:cNvPr id="180" name="Oval 34"/>
              <p:cNvSpPr/>
              <p:nvPr/>
            </p:nvSpPr>
            <p:spPr>
              <a:xfrm>
                <a:off x="2460240" y="265680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B</a:t>
                </a:r>
                <a:endParaRPr b="0" lang="en-GB" sz="1800" spc="-1" strike="noStrike">
                  <a:solidFill>
                    <a:srgbClr val="000000"/>
                  </a:solidFill>
                  <a:latin typeface="Arial"/>
                </a:endParaRPr>
              </a:p>
            </p:txBody>
          </p:sp>
          <p:sp>
            <p:nvSpPr>
              <p:cNvPr id="181" name="Oval 35"/>
              <p:cNvSpPr/>
              <p:nvPr/>
            </p:nvSpPr>
            <p:spPr>
              <a:xfrm>
                <a:off x="984960" y="406728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A</a:t>
                </a:r>
                <a:endParaRPr b="0" lang="en-GB" sz="1800" spc="-1" strike="noStrike">
                  <a:solidFill>
                    <a:srgbClr val="000000"/>
                  </a:solidFill>
                  <a:latin typeface="Arial"/>
                </a:endParaRPr>
              </a:p>
            </p:txBody>
          </p:sp>
          <p:sp>
            <p:nvSpPr>
              <p:cNvPr id="182" name="Oval 36"/>
              <p:cNvSpPr/>
              <p:nvPr/>
            </p:nvSpPr>
            <p:spPr>
              <a:xfrm>
                <a:off x="2593440" y="549792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C</a:t>
                </a:r>
                <a:endParaRPr b="0" lang="en-GB" sz="1800" spc="-1" strike="noStrike">
                  <a:solidFill>
                    <a:srgbClr val="000000"/>
                  </a:solidFill>
                  <a:latin typeface="Arial"/>
                </a:endParaRPr>
              </a:p>
            </p:txBody>
          </p:sp>
          <p:sp>
            <p:nvSpPr>
              <p:cNvPr id="183" name="Oval 37"/>
              <p:cNvSpPr/>
              <p:nvPr/>
            </p:nvSpPr>
            <p:spPr>
              <a:xfrm>
                <a:off x="4052520" y="406728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D</a:t>
                </a:r>
                <a:endParaRPr b="0" lang="en-GB" sz="1800" spc="-1" strike="noStrike">
                  <a:solidFill>
                    <a:srgbClr val="000000"/>
                  </a:solidFill>
                  <a:latin typeface="Arial"/>
                </a:endParaRPr>
              </a:p>
            </p:txBody>
          </p:sp>
          <p:sp>
            <p:nvSpPr>
              <p:cNvPr id="184" name="Oval 38"/>
              <p:cNvSpPr/>
              <p:nvPr/>
            </p:nvSpPr>
            <p:spPr>
              <a:xfrm>
                <a:off x="5527800" y="5497920"/>
                <a:ext cx="775800" cy="87372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sp>
            <p:nvSpPr>
              <p:cNvPr id="185" name="Oval 39"/>
              <p:cNvSpPr/>
              <p:nvPr/>
            </p:nvSpPr>
            <p:spPr>
              <a:xfrm>
                <a:off x="5434200" y="2656800"/>
                <a:ext cx="775800" cy="873720"/>
              </a:xfrm>
              <a:prstGeom prst="ellipse">
                <a:avLst/>
              </a:prstGeom>
              <a:solidFill>
                <a:schemeClr val="accent4">
                  <a:lumMod val="60000"/>
                  <a:lumOff val="40000"/>
                </a:schemeClr>
              </a:soli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E</a:t>
                </a:r>
                <a:endParaRPr b="0" lang="en-GB" sz="1800" spc="-1" strike="noStrike">
                  <a:solidFill>
                    <a:srgbClr val="000000"/>
                  </a:solidFill>
                  <a:latin typeface="Arial"/>
                </a:endParaRPr>
              </a:p>
            </p:txBody>
          </p:sp>
          <p:sp>
            <p:nvSpPr>
              <p:cNvPr id="186" name="Oval 40"/>
              <p:cNvSpPr/>
              <p:nvPr/>
            </p:nvSpPr>
            <p:spPr>
              <a:xfrm>
                <a:off x="7026120" y="3939120"/>
                <a:ext cx="775800" cy="873720"/>
              </a:xfrm>
              <a:prstGeom prst="ellipse">
                <a:avLst/>
              </a:prstGeom>
              <a:gradFill rotWithShape="0">
                <a:gsLst>
                  <a:gs pos="0">
                    <a:srgbClr val="b5d4a7"/>
                  </a:gs>
                  <a:gs pos="50000">
                    <a:srgbClr val="a9cd99"/>
                  </a:gs>
                  <a:gs pos="100000">
                    <a:srgbClr val="9cc986"/>
                  </a:gs>
                </a:gsLst>
                <a:lin ang="5400000"/>
              </a:gradFill>
              <a:ln>
                <a:solidFill>
                  <a:srgbClr val="70ad47"/>
                </a:solidFill>
              </a:ln>
            </p:spPr>
            <p:style>
              <a:lnRef idx="2">
                <a:schemeClr val="accent6"/>
              </a:lnRef>
              <a:fillRef idx="2">
                <a:schemeClr val="accent6"/>
              </a:fillRef>
              <a:effectRef idx="0"/>
              <a:fontRef idx="minor"/>
            </p:style>
            <p:txBody>
              <a:bodyPr lIns="90000" rIns="90000" tIns="45000" bIns="45000" anchor="ctr">
                <a:noAutofit/>
              </a:bodyPr>
              <a:p>
                <a:pPr algn="ctr" defTabSz="914400">
                  <a:lnSpc>
                    <a:spcPct val="100000"/>
                  </a:lnSpc>
                </a:pPr>
                <a:r>
                  <a:rPr b="0" lang="en-US" sz="1800" spc="-1" strike="noStrike">
                    <a:solidFill>
                      <a:schemeClr val="lt1"/>
                    </a:solidFill>
                    <a:latin typeface="Calibri"/>
                  </a:rPr>
                  <a:t>F</a:t>
                </a:r>
                <a:endParaRPr b="0" lang="en-GB" sz="1800" spc="-1" strike="noStrike">
                  <a:solidFill>
                    <a:srgbClr val="000000"/>
                  </a:solidFill>
                  <a:latin typeface="Arial"/>
                </a:endParaRPr>
              </a:p>
            </p:txBody>
          </p:sp>
          <p:cxnSp>
            <p:nvCxnSpPr>
              <p:cNvPr id="187" name="Straight Connector 41"/>
              <p:cNvCxnSpPr/>
              <p:nvPr/>
            </p:nvCxnSpPr>
            <p:spPr>
              <a:xfrm flipV="1">
                <a:off x="1647720" y="3403080"/>
                <a:ext cx="926640" cy="792720"/>
              </a:xfrm>
              <a:prstGeom prst="straightConnector1">
                <a:avLst/>
              </a:prstGeom>
              <a:ln cap="rnd" w="31750">
                <a:solidFill>
                  <a:srgbClr val="70ad47"/>
                </a:solidFill>
                <a:round/>
              </a:ln>
            </p:spPr>
          </p:cxnSp>
          <p:cxnSp>
            <p:nvCxnSpPr>
              <p:cNvPr id="188" name="Straight Connector 42"/>
              <p:cNvCxnSpPr/>
              <p:nvPr/>
            </p:nvCxnSpPr>
            <p:spPr>
              <a:xfrm flipV="1">
                <a:off x="6190560" y="4685040"/>
                <a:ext cx="949680" cy="941400"/>
              </a:xfrm>
              <a:prstGeom prst="straightConnector1">
                <a:avLst/>
              </a:prstGeom>
              <a:ln cap="rnd" w="31750">
                <a:solidFill>
                  <a:srgbClr val="70ad47"/>
                </a:solidFill>
                <a:round/>
              </a:ln>
            </p:spPr>
          </p:cxnSp>
          <p:cxnSp>
            <p:nvCxnSpPr>
              <p:cNvPr id="189" name="Straight Connector 43"/>
              <p:cNvCxnSpPr/>
              <p:nvPr/>
            </p:nvCxnSpPr>
            <p:spPr>
              <a:xfrm flipV="1">
                <a:off x="3256200" y="4813200"/>
                <a:ext cx="910440" cy="813240"/>
              </a:xfrm>
              <a:prstGeom prst="straightConnector1">
                <a:avLst/>
              </a:prstGeom>
              <a:ln cap="rnd" w="31750">
                <a:solidFill>
                  <a:srgbClr val="70ad47"/>
                </a:solidFill>
                <a:round/>
              </a:ln>
            </p:spPr>
          </p:cxnSp>
          <p:cxnSp>
            <p:nvCxnSpPr>
              <p:cNvPr id="190" name="Straight Connector 44"/>
              <p:cNvCxnSpPr/>
              <p:nvPr/>
            </p:nvCxnSpPr>
            <p:spPr>
              <a:xfrm flipV="1">
                <a:off x="4715280" y="3403080"/>
                <a:ext cx="833040" cy="792720"/>
              </a:xfrm>
              <a:prstGeom prst="straightConnector1">
                <a:avLst/>
              </a:prstGeom>
              <a:ln cap="rnd" w="31750">
                <a:solidFill>
                  <a:srgbClr val="70ad47"/>
                </a:solidFill>
                <a:round/>
              </a:ln>
            </p:spPr>
          </p:cxnSp>
          <p:cxnSp>
            <p:nvCxnSpPr>
              <p:cNvPr id="191" name="Straight Connector 45"/>
              <p:cNvCxnSpPr/>
              <p:nvPr/>
            </p:nvCxnSpPr>
            <p:spPr>
              <a:xfrm>
                <a:off x="3200400" y="3197880"/>
                <a:ext cx="966240" cy="997920"/>
              </a:xfrm>
              <a:prstGeom prst="straightConnector1">
                <a:avLst/>
              </a:prstGeom>
              <a:ln cap="rnd" w="31750">
                <a:solidFill>
                  <a:srgbClr val="70ad47"/>
                </a:solidFill>
                <a:round/>
              </a:ln>
            </p:spPr>
          </p:cxnSp>
          <p:cxnSp>
            <p:nvCxnSpPr>
              <p:cNvPr id="192" name="Straight Connector 46"/>
              <p:cNvCxnSpPr/>
              <p:nvPr/>
            </p:nvCxnSpPr>
            <p:spPr>
              <a:xfrm>
                <a:off x="4715280" y="4813200"/>
                <a:ext cx="926640" cy="813240"/>
              </a:xfrm>
              <a:prstGeom prst="straightConnector1">
                <a:avLst/>
              </a:prstGeom>
              <a:ln cap="rnd" w="31750">
                <a:solidFill>
                  <a:srgbClr val="70ad47"/>
                </a:solidFill>
                <a:round/>
              </a:ln>
            </p:spPr>
          </p:cxnSp>
          <p:cxnSp>
            <p:nvCxnSpPr>
              <p:cNvPr id="193" name="Straight Connector 47"/>
              <p:cNvCxnSpPr/>
              <p:nvPr/>
            </p:nvCxnSpPr>
            <p:spPr>
              <a:xfrm>
                <a:off x="6101640" y="3403080"/>
                <a:ext cx="925200" cy="973800"/>
              </a:xfrm>
              <a:prstGeom prst="straightConnector1">
                <a:avLst/>
              </a:prstGeom>
              <a:ln cap="rnd" w="31750">
                <a:solidFill>
                  <a:srgbClr val="70ad47"/>
                </a:solidFill>
                <a:round/>
              </a:ln>
            </p:spPr>
          </p:cxnSp>
          <p:cxnSp>
            <p:nvCxnSpPr>
              <p:cNvPr id="194" name="Straight Connector 48"/>
              <p:cNvCxnSpPr/>
              <p:nvPr/>
            </p:nvCxnSpPr>
            <p:spPr>
              <a:xfrm>
                <a:off x="1647720" y="4813200"/>
                <a:ext cx="1059840" cy="813240"/>
              </a:xfrm>
              <a:prstGeom prst="straightConnector1">
                <a:avLst/>
              </a:prstGeom>
              <a:ln cap="rnd" w="31750">
                <a:solidFill>
                  <a:srgbClr val="70ad47"/>
                </a:solidFill>
                <a:round/>
              </a:ln>
            </p:spPr>
          </p:cxnSp>
        </p:grpSp>
        <p:sp>
          <p:nvSpPr>
            <p:cNvPr id="195" name="Text Box 49"/>
            <p:cNvSpPr/>
            <p:nvPr/>
          </p:nvSpPr>
          <p:spPr>
            <a:xfrm>
              <a:off x="6324480" y="487548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196" name="Text Box 50"/>
            <p:cNvSpPr/>
            <p:nvPr/>
          </p:nvSpPr>
          <p:spPr>
            <a:xfrm>
              <a:off x="4793760" y="35215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10</a:t>
              </a:r>
              <a:endParaRPr b="0" lang="en-GB" sz="1800" spc="-1" strike="noStrike">
                <a:solidFill>
                  <a:srgbClr val="000000"/>
                </a:solidFill>
                <a:latin typeface="Arial"/>
              </a:endParaRPr>
            </a:p>
          </p:txBody>
        </p:sp>
        <p:sp>
          <p:nvSpPr>
            <p:cNvPr id="197" name="Text Box 51"/>
            <p:cNvSpPr/>
            <p:nvPr/>
          </p:nvSpPr>
          <p:spPr>
            <a:xfrm>
              <a:off x="4715640" y="51037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15</a:t>
              </a:r>
              <a:endParaRPr b="0" lang="en-GB" sz="1800" spc="-1" strike="noStrike">
                <a:solidFill>
                  <a:srgbClr val="000000"/>
                </a:solidFill>
                <a:latin typeface="Arial"/>
              </a:endParaRPr>
            </a:p>
          </p:txBody>
        </p:sp>
        <p:sp>
          <p:nvSpPr>
            <p:cNvPr id="198" name="Text Box 52"/>
            <p:cNvSpPr/>
            <p:nvPr/>
          </p:nvSpPr>
          <p:spPr>
            <a:xfrm>
              <a:off x="1789560" y="5028120"/>
              <a:ext cx="1059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199" name="Text Box 53"/>
            <p:cNvSpPr/>
            <p:nvPr/>
          </p:nvSpPr>
          <p:spPr>
            <a:xfrm>
              <a:off x="6205680" y="3705840"/>
              <a:ext cx="1059120" cy="368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p:txBody>
        </p:sp>
        <p:sp>
          <p:nvSpPr>
            <p:cNvPr id="200" name="Text Box 54"/>
            <p:cNvSpPr/>
            <p:nvPr/>
          </p:nvSpPr>
          <p:spPr>
            <a:xfrm>
              <a:off x="1789560" y="3530880"/>
              <a:ext cx="1059120" cy="476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p:txBody>
        </p:sp>
        <p:sp>
          <p:nvSpPr>
            <p:cNvPr id="201" name="Text Box 55"/>
            <p:cNvSpPr/>
            <p:nvPr/>
          </p:nvSpPr>
          <p:spPr>
            <a:xfrm>
              <a:off x="3446280" y="4875480"/>
              <a:ext cx="1059120" cy="471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5</a:t>
              </a:r>
              <a:endParaRPr b="0" lang="en-GB" sz="1800" spc="-1" strike="noStrike">
                <a:solidFill>
                  <a:srgbClr val="000000"/>
                </a:solidFill>
                <a:latin typeface="Arial"/>
              </a:endParaRPr>
            </a:p>
          </p:txBody>
        </p:sp>
      </p:grpSp>
      <p:sp>
        <p:nvSpPr>
          <p:cNvPr id="202" name="Text Box 56"/>
          <p:cNvSpPr/>
          <p:nvPr/>
        </p:nvSpPr>
        <p:spPr>
          <a:xfrm>
            <a:off x="8879760" y="2061720"/>
            <a:ext cx="3962880" cy="51483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2800" spc="-1" strike="noStrike">
                <a:solidFill>
                  <a:schemeClr val="accent6">
                    <a:lumMod val="60000"/>
                    <a:lumOff val="40000"/>
                  </a:schemeClr>
                </a:solidFill>
                <a:latin typeface="Calibri"/>
              </a:rPr>
              <a:t>Unvisited Nodes</a:t>
            </a:r>
            <a:endParaRPr b="0" lang="en-GB" sz="2800" spc="-1" strike="noStrike">
              <a:solidFill>
                <a:srgbClr val="000000"/>
              </a:solidFill>
              <a:latin typeface="Arial"/>
            </a:endParaRPr>
          </a:p>
          <a:p>
            <a:pPr defTabSz="914400">
              <a:lnSpc>
                <a:spcPct val="100000"/>
              </a:lnSpc>
            </a:pPr>
            <a:r>
              <a:rPr b="0" lang="en-US" sz="2800" spc="-1" strike="noStrike">
                <a:solidFill>
                  <a:schemeClr val="accent6">
                    <a:lumMod val="60000"/>
                    <a:lumOff val="40000"/>
                  </a:schemeClr>
                </a:solidFill>
                <a:latin typeface="Calibri"/>
              </a:rPr>
              <a:t>{</a:t>
            </a:r>
            <a:r>
              <a:rPr b="0" lang="en-US" sz="2800" spc="-1" strike="noStrike">
                <a:solidFill>
                  <a:schemeClr val="accent4"/>
                </a:solidFill>
                <a:latin typeface="Calibri"/>
              </a:rPr>
              <a:t>A,B,C,D,E,</a:t>
            </a:r>
            <a:r>
              <a:rPr b="0" lang="en-US" sz="2800" spc="-1" strike="noStrike">
                <a:solidFill>
                  <a:schemeClr val="accent6">
                    <a:lumMod val="60000"/>
                    <a:lumOff val="40000"/>
                  </a:schemeClr>
                </a:solidFill>
                <a:latin typeface="Calibri"/>
              </a:rPr>
              <a:t>F,G}</a:t>
            </a:r>
            <a:endParaRPr b="0" lang="en-GB" sz="2800" spc="-1" strike="noStrike">
              <a:solidFill>
                <a:srgbClr val="000000"/>
              </a:solidFill>
              <a:latin typeface="Arial"/>
            </a:endParaRPr>
          </a:p>
        </p:txBody>
      </p:sp>
      <p:graphicFrame>
        <p:nvGraphicFramePr>
          <p:cNvPr id="203" name="Table 57"/>
          <p:cNvGraphicFramePr/>
          <p:nvPr/>
        </p:nvGraphicFramePr>
        <p:xfrm>
          <a:off x="9071640" y="3403080"/>
          <a:ext cx="2323080" cy="3355200"/>
        </p:xfrm>
        <a:graphic>
          <a:graphicData uri="http://schemas.openxmlformats.org/drawingml/2006/table">
            <a:tbl>
              <a:tblPr/>
              <a:tblGrid>
                <a:gridCol w="1161720"/>
                <a:gridCol w="1161720"/>
              </a:tblGrid>
              <a:tr h="419400">
                <a:tc>
                  <a:txBody>
                    <a:bodyPr anchor="t">
                      <a:noAutofit/>
                    </a:bodyPr>
                    <a:p>
                      <a:pPr defTabSz="914400">
                        <a:lnSpc>
                          <a:spcPct val="100000"/>
                        </a:lnSpc>
                      </a:pPr>
                      <a:r>
                        <a:rPr b="1" lang="en-US" sz="1800" spc="-1" strike="noStrike">
                          <a:solidFill>
                            <a:schemeClr val="lt1"/>
                          </a:solidFill>
                          <a:latin typeface="Calibri"/>
                        </a:rPr>
                        <a:t>NODE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c>
                  <a:txBody>
                    <a:bodyPr anchor="t">
                      <a:noAutofit/>
                    </a:bodyPr>
                    <a:p>
                      <a:pPr defTabSz="914400">
                        <a:lnSpc>
                          <a:spcPct val="100000"/>
                        </a:lnSpc>
                      </a:pPr>
                      <a:r>
                        <a:rPr b="1" lang="en-US" sz="1800" spc="-1" strike="noStrike">
                          <a:solidFill>
                            <a:schemeClr val="lt1"/>
                          </a:solidFill>
                          <a:latin typeface="Calibri"/>
                        </a:rPr>
                        <a:t>DISTANCE</a:t>
                      </a:r>
                      <a:endParaRPr b="0" lang="en-GB"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6"/>
                    </a:solidFill>
                  </a:tcPr>
                </a:tc>
              </a:tr>
              <a:tr h="419400">
                <a:tc>
                  <a:txBody>
                    <a:bodyPr anchor="t">
                      <a:noAutofit/>
                    </a:bodyPr>
                    <a:p>
                      <a:pPr defTabSz="914400">
                        <a:lnSpc>
                          <a:spcPct val="100000"/>
                        </a:lnSpc>
                      </a:pPr>
                      <a:r>
                        <a:rPr b="0" lang="en-US" sz="1800" spc="-1" strike="noStrike">
                          <a:solidFill>
                            <a:schemeClr val="dk1"/>
                          </a:solidFill>
                          <a:latin typeface="Calibri"/>
                        </a:rPr>
                        <a:t>A</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0</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B</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2</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C</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6</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D</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7</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E</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17</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r h="419400">
                <a:tc>
                  <a:txBody>
                    <a:bodyPr anchor="t">
                      <a:noAutofit/>
                    </a:bodyPr>
                    <a:p>
                      <a:pPr defTabSz="914400">
                        <a:lnSpc>
                          <a:spcPct val="100000"/>
                        </a:lnSpc>
                      </a:pPr>
                      <a:r>
                        <a:rPr b="0" lang="en-US" sz="1800" spc="-1" strike="noStrike">
                          <a:solidFill>
                            <a:schemeClr val="dk1"/>
                          </a:solidFill>
                          <a:latin typeface="Calibri"/>
                        </a:rPr>
                        <a:t>F</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20000"/>
                      </a:schemeClr>
                    </a:solidFill>
                  </a:tcPr>
                </a:tc>
              </a:tr>
              <a:tr h="419400">
                <a:tc>
                  <a:txBody>
                    <a:bodyPr anchor="t">
                      <a:noAutofit/>
                    </a:bodyPr>
                    <a:p>
                      <a:pPr defTabSz="914400">
                        <a:lnSpc>
                          <a:spcPct val="100000"/>
                        </a:lnSpc>
                      </a:pPr>
                      <a:r>
                        <a:rPr b="0" lang="en-US" sz="1800" spc="-1" strike="noStrike">
                          <a:solidFill>
                            <a:schemeClr val="dk1"/>
                          </a:solidFill>
                          <a:latin typeface="Calibri"/>
                        </a:rPr>
                        <a:t>G</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c>
                  <a:txBody>
                    <a:bodyPr anchor="t">
                      <a:noAutofit/>
                    </a:bodyPr>
                    <a:p>
                      <a:pPr defTabSz="914400">
                        <a:lnSpc>
                          <a:spcPct val="100000"/>
                        </a:lnSpc>
                      </a:pPr>
                      <a:r>
                        <a:rPr b="0" lang="en-U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6">
                        <a:tint val="40000"/>
                      </a:schemeClr>
                    </a:solidFill>
                  </a:tcPr>
                </a:tc>
              </a:tr>
            </a:tbl>
          </a:graphicData>
        </a:graphic>
      </p:graphicFrame>
      <p:sp>
        <p:nvSpPr>
          <p:cNvPr id="204" name="Text Box 58"/>
          <p:cNvSpPr/>
          <p:nvPr/>
        </p:nvSpPr>
        <p:spPr>
          <a:xfrm>
            <a:off x="3188160" y="3310200"/>
            <a:ext cx="1059120" cy="3823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800" spc="-1" strike="noStrike">
                <a:solidFill>
                  <a:schemeClr val="dk1"/>
                </a:solidFill>
                <a:latin typeface="Calibri"/>
              </a:rPr>
              <a:t>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LibreOffice/24.2.0.3$MacOSX_X86_64 LibreOffice_project/da48488a73ddd66ea24cf16bbc4f7b9c08e9bea1</Application>
  <AppVersion>15.0000</AppVersion>
  <Words>8439</Words>
  <Paragraphs>556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2024-03-19T19:21:00Z</dcterms:created>
  <dc:creator>josep</dc:creator>
  <dc:description/>
  <dc:language>en-GB</dc:language>
  <cp:lastModifiedBy/>
  <dcterms:modified xsi:type="dcterms:W3CDTF">2024-03-22T13:14:32Z</dcterms:modified>
  <cp:revision>11</cp:revision>
  <dc:subject/>
  <dc:title>WPS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2E625767E6B2498CBB1E48E02EEE4FA2_13</vt:lpwstr>
  </property>
  <property fmtid="{D5CDD505-2E9C-101B-9397-08002B2CF9AE}" pid="3" name="KSOProductBuildVer">
    <vt:lpwstr>1033-12.2.0.13489</vt:lpwstr>
  </property>
  <property fmtid="{D5CDD505-2E9C-101B-9397-08002B2CF9AE}" pid="4" name="PresentationFormat">
    <vt:lpwstr>Widescreen</vt:lpwstr>
  </property>
  <property fmtid="{D5CDD505-2E9C-101B-9397-08002B2CF9AE}" pid="5" name="Slides">
    <vt:i4>24</vt:i4>
  </property>
</Properties>
</file>