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6858000" cy="9144000"/>
  <p:embeddedFontLst>
    <p:embeddedFont>
      <p:font typeface="Almarai" charset="1" panose="00000000000000000000"/>
      <p:regular r:id="rId46"/>
    </p:embeddedFont>
    <p:embeddedFont>
      <p:font typeface="Poppins Bold" charset="1" panose="00000800000000000000"/>
      <p:regular r:id="rId47"/>
    </p:embeddedFont>
    <p:embeddedFont>
      <p:font typeface="Almarai Bold" charset="1" panose="00000000000000000000"/>
      <p:regular r:id="rId48"/>
    </p:embeddedFont>
    <p:embeddedFont>
      <p:font typeface="Bangers" charset="1" panose="00000500000000000000"/>
      <p:regular r:id="rId49"/>
    </p:embeddedFont>
    <p:embeddedFont>
      <p:font typeface="Poppins" charset="1" panose="00000500000000000000"/>
      <p:regular r:id="rId5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27.svg" Type="http://schemas.openxmlformats.org/officeDocument/2006/relationships/image"/><Relationship Id="rId6" Target="../media/image28.png" Type="http://schemas.openxmlformats.org/officeDocument/2006/relationships/image"/><Relationship Id="rId7" Target="../media/image29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1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svg" Type="http://schemas.openxmlformats.org/officeDocument/2006/relationships/image"/><Relationship Id="rId11" Target="../media/image52.png" Type="http://schemas.openxmlformats.org/officeDocument/2006/relationships/image"/><Relationship Id="rId12" Target="../media/image53.svg" Type="http://schemas.openxmlformats.org/officeDocument/2006/relationships/image"/><Relationship Id="rId13" Target="../media/image54.png" Type="http://schemas.openxmlformats.org/officeDocument/2006/relationships/image"/><Relationship Id="rId14" Target="../media/image55.svg" Type="http://schemas.openxmlformats.org/officeDocument/2006/relationships/image"/><Relationship Id="rId15" Target="../media/image56.png" Type="http://schemas.openxmlformats.org/officeDocument/2006/relationships/image"/><Relationship Id="rId2" Target="../media/image43.png" Type="http://schemas.openxmlformats.org/officeDocument/2006/relationships/image"/><Relationship Id="rId3" Target="../media/image44.svg" Type="http://schemas.openxmlformats.org/officeDocument/2006/relationships/image"/><Relationship Id="rId4" Target="../media/image45.png" Type="http://schemas.openxmlformats.org/officeDocument/2006/relationships/image"/><Relationship Id="rId5" Target="../media/image46.svg" Type="http://schemas.openxmlformats.org/officeDocument/2006/relationships/image"/><Relationship Id="rId6" Target="../media/image47.png" Type="http://schemas.openxmlformats.org/officeDocument/2006/relationships/image"/><Relationship Id="rId7" Target="../media/image48.svg" Type="http://schemas.openxmlformats.org/officeDocument/2006/relationships/image"/><Relationship Id="rId8" Target="../media/image49.png" Type="http://schemas.openxmlformats.org/officeDocument/2006/relationships/image"/><Relationship Id="rId9" Target="../media/image50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7.png" Type="http://schemas.openxmlformats.org/officeDocument/2006/relationships/image"/><Relationship Id="rId3" Target="../media/image58.png" Type="http://schemas.openxmlformats.org/officeDocument/2006/relationships/image"/><Relationship Id="rId4" Target="../media/image59.png" Type="http://schemas.openxmlformats.org/officeDocument/2006/relationships/image"/><Relationship Id="rId5" Target="../media/image60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1.png" Type="http://schemas.openxmlformats.org/officeDocument/2006/relationships/image"/><Relationship Id="rId3" Target="../media/image62.svg" Type="http://schemas.openxmlformats.org/officeDocument/2006/relationships/image"/><Relationship Id="rId4" Target="../media/image43.png" Type="http://schemas.openxmlformats.org/officeDocument/2006/relationships/image"/><Relationship Id="rId5" Target="../media/image44.svg" Type="http://schemas.openxmlformats.org/officeDocument/2006/relationships/image"/><Relationship Id="rId6" Target="../media/image52.png" Type="http://schemas.openxmlformats.org/officeDocument/2006/relationships/image"/><Relationship Id="rId7" Target="../media/image53.svg" Type="http://schemas.openxmlformats.org/officeDocument/2006/relationships/image"/><Relationship Id="rId8" Target="../media/image63.png" Type="http://schemas.openxmlformats.org/officeDocument/2006/relationships/image"/><Relationship Id="rId9" Target="../media/image64.sv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5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6.png" Type="http://schemas.openxmlformats.org/officeDocument/2006/relationships/image"/><Relationship Id="rId3" Target="../media/image67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9869" y="0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5093975" y="-663752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812382" y="4290546"/>
            <a:ext cx="6663080" cy="1705909"/>
          </a:xfrm>
          <a:custGeom>
            <a:avLst/>
            <a:gdLst/>
            <a:ahLst/>
            <a:cxnLst/>
            <a:rect r="r" b="b" t="t" l="l"/>
            <a:pathLst>
              <a:path h="1705909" w="6663080">
                <a:moveTo>
                  <a:pt x="0" y="0"/>
                </a:moveTo>
                <a:lnTo>
                  <a:pt x="6663079" y="0"/>
                </a:lnTo>
                <a:lnTo>
                  <a:pt x="6663079" y="1705908"/>
                </a:lnTo>
                <a:lnTo>
                  <a:pt x="0" y="17059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969006" y="8811879"/>
            <a:ext cx="5689887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E4E6E2"/>
                </a:solidFill>
                <a:latin typeface="Almarai"/>
                <a:ea typeface="Almarai"/>
                <a:cs typeface="Almarai"/>
                <a:sym typeface="Almarai"/>
              </a:rPr>
              <a:t>Présenté par Kévin Lionnet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700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SMART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721248" y="3489325"/>
            <a:ext cx="16845504" cy="6205372"/>
            <a:chOff x="0" y="0"/>
            <a:chExt cx="22460672" cy="8273830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5088467" cy="2009275"/>
              <a:chOff x="0" y="0"/>
              <a:chExt cx="1005129" cy="396894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005129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1005129">
                    <a:moveTo>
                      <a:pt x="16229" y="0"/>
                    </a:moveTo>
                    <a:lnTo>
                      <a:pt x="988900" y="0"/>
                    </a:lnTo>
                    <a:cubicBezTo>
                      <a:pt x="997863" y="0"/>
                      <a:pt x="1005129" y="7266"/>
                      <a:pt x="1005129" y="16229"/>
                    </a:cubicBezTo>
                    <a:lnTo>
                      <a:pt x="1005129" y="380665"/>
                    </a:lnTo>
                    <a:cubicBezTo>
                      <a:pt x="1005129" y="389628"/>
                      <a:pt x="997863" y="396894"/>
                      <a:pt x="988900" y="396894"/>
                    </a:cubicBezTo>
                    <a:lnTo>
                      <a:pt x="16229" y="396894"/>
                    </a:lnTo>
                    <a:cubicBezTo>
                      <a:pt x="7266" y="396894"/>
                      <a:pt x="0" y="389628"/>
                      <a:pt x="0" y="380665"/>
                    </a:cubicBezTo>
                    <a:lnTo>
                      <a:pt x="0" y="16229"/>
                    </a:lnTo>
                    <a:cubicBezTo>
                      <a:pt x="0" y="7266"/>
                      <a:pt x="7266" y="0"/>
                      <a:pt x="16229" y="0"/>
                    </a:cubicBezTo>
                    <a:close/>
                  </a:path>
                </a:pathLst>
              </a:custGeom>
              <a:solidFill>
                <a:srgbClr val="3C5E8B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95250"/>
                <a:ext cx="1005129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S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Spécifique</a:t>
                </a: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0">
              <a:off x="5315672" y="2468101"/>
              <a:ext cx="4114800" cy="5805729"/>
              <a:chOff x="0" y="0"/>
              <a:chExt cx="812800" cy="1146811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47625"/>
                <a:ext cx="812800" cy="119443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Prototype 100% fonctionnel avec les fonctionnalités principales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Garantir un temps de réponse serveur de 300ms</a:t>
                </a:r>
              </a:p>
              <a:p>
                <a:pPr algn="ctr">
                  <a:lnSpc>
                    <a:spcPts val="2483"/>
                  </a:lnSpc>
                </a:pPr>
              </a:p>
              <a:p>
                <a:pPr algn="ctr" marL="388620" indent="-194310" lvl="1">
                  <a:lnSpc>
                    <a:spcPts val="2483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Doubler le nombre d’utilisateur dans les trois premiers mois post-lancement</a:t>
                </a:r>
              </a:p>
            </p:txBody>
          </p:sp>
        </p:grpSp>
        <p:grpSp>
          <p:nvGrpSpPr>
            <p:cNvPr name="Group 10" id="10"/>
            <p:cNvGrpSpPr/>
            <p:nvPr/>
          </p:nvGrpSpPr>
          <p:grpSpPr>
            <a:xfrm rot="0">
              <a:off x="5315672" y="0"/>
              <a:ext cx="4114800" cy="2009275"/>
              <a:chOff x="0" y="0"/>
              <a:chExt cx="812800" cy="396894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M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Mesurable</a:t>
                </a:r>
              </a:p>
            </p:txBody>
          </p:sp>
        </p:grpSp>
        <p:grpSp>
          <p:nvGrpSpPr>
            <p:cNvPr name="Group 13" id="13"/>
            <p:cNvGrpSpPr/>
            <p:nvPr/>
          </p:nvGrpSpPr>
          <p:grpSpPr>
            <a:xfrm rot="0">
              <a:off x="9659072" y="0"/>
              <a:ext cx="4114800" cy="2009275"/>
              <a:chOff x="0" y="0"/>
              <a:chExt cx="812800" cy="396894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A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Ateignable</a:t>
                </a:r>
              </a:p>
            </p:txBody>
          </p:sp>
        </p:grpSp>
        <p:grpSp>
          <p:nvGrpSpPr>
            <p:cNvPr name="Group 16" id="16"/>
            <p:cNvGrpSpPr/>
            <p:nvPr/>
          </p:nvGrpSpPr>
          <p:grpSpPr>
            <a:xfrm rot="0">
              <a:off x="14002472" y="2468101"/>
              <a:ext cx="4114800" cy="5805729"/>
              <a:chOff x="0" y="0"/>
              <a:chExt cx="812800" cy="1146811"/>
            </a:xfrm>
          </p:grpSpPr>
          <p:sp>
            <p:nvSpPr>
              <p:cNvPr name="Freeform 17" id="17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8" id="18"/>
              <p:cNvSpPr txBox="true"/>
              <p:nvPr/>
            </p:nvSpPr>
            <p:spPr>
              <a:xfrm>
                <a:off x="0" y="-104775"/>
                <a:ext cx="812800" cy="125158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096"/>
                  </a:lnSpc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En fonction de l’avancement par rapport au planning prévisionnel, recadrer le projet pour ne garder que l’essentiel sans omettre de laisser place à de fonctionnalités futures</a:t>
                </a:r>
              </a:p>
            </p:txBody>
          </p:sp>
        </p:grpSp>
        <p:grpSp>
          <p:nvGrpSpPr>
            <p:cNvPr name="Group 19" id="19"/>
            <p:cNvGrpSpPr/>
            <p:nvPr/>
          </p:nvGrpSpPr>
          <p:grpSpPr>
            <a:xfrm rot="0">
              <a:off x="14002472" y="0"/>
              <a:ext cx="4114800" cy="2009275"/>
              <a:chOff x="0" y="0"/>
              <a:chExt cx="812800" cy="396894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R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Réaliste</a:t>
                </a:r>
              </a:p>
            </p:txBody>
          </p:sp>
        </p:grpSp>
        <p:grpSp>
          <p:nvGrpSpPr>
            <p:cNvPr name="Group 22" id="22"/>
            <p:cNvGrpSpPr/>
            <p:nvPr/>
          </p:nvGrpSpPr>
          <p:grpSpPr>
            <a:xfrm rot="0">
              <a:off x="18345872" y="0"/>
              <a:ext cx="4114800" cy="2009275"/>
              <a:chOff x="0" y="0"/>
              <a:chExt cx="812800" cy="396894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396894"/>
              </a:xfrm>
              <a:custGeom>
                <a:avLst/>
                <a:gdLst/>
                <a:ahLst/>
                <a:cxnLst/>
                <a:rect r="r" b="b" t="t" l="l"/>
                <a:pathLst>
                  <a:path h="396894" w="812800">
                    <a:moveTo>
                      <a:pt x="20069" y="0"/>
                    </a:moveTo>
                    <a:lnTo>
                      <a:pt x="792731" y="0"/>
                    </a:lnTo>
                    <a:cubicBezTo>
                      <a:pt x="798054" y="0"/>
                      <a:pt x="803158" y="2114"/>
                      <a:pt x="806922" y="5878"/>
                    </a:cubicBezTo>
                    <a:cubicBezTo>
                      <a:pt x="810686" y="9642"/>
                      <a:pt x="812800" y="14746"/>
                      <a:pt x="812800" y="20069"/>
                    </a:cubicBezTo>
                    <a:lnTo>
                      <a:pt x="812800" y="376825"/>
                    </a:lnTo>
                    <a:cubicBezTo>
                      <a:pt x="812800" y="387909"/>
                      <a:pt x="803815" y="396894"/>
                      <a:pt x="792731" y="396894"/>
                    </a:cubicBezTo>
                    <a:lnTo>
                      <a:pt x="20069" y="396894"/>
                    </a:lnTo>
                    <a:cubicBezTo>
                      <a:pt x="14746" y="396894"/>
                      <a:pt x="9642" y="394779"/>
                      <a:pt x="5878" y="391016"/>
                    </a:cubicBezTo>
                    <a:cubicBezTo>
                      <a:pt x="2114" y="387252"/>
                      <a:pt x="0" y="382147"/>
                      <a:pt x="0" y="376825"/>
                    </a:cubicBezTo>
                    <a:lnTo>
                      <a:pt x="0" y="20069"/>
                    </a:lnTo>
                    <a:cubicBezTo>
                      <a:pt x="0" y="14746"/>
                      <a:pt x="2114" y="9642"/>
                      <a:pt x="5878" y="5878"/>
                    </a:cubicBezTo>
                    <a:cubicBezTo>
                      <a:pt x="9642" y="2114"/>
                      <a:pt x="14746" y="0"/>
                      <a:pt x="20069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24" id="24"/>
              <p:cNvSpPr txBox="true"/>
              <p:nvPr/>
            </p:nvSpPr>
            <p:spPr>
              <a:xfrm>
                <a:off x="0" y="-95250"/>
                <a:ext cx="812800" cy="49214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175"/>
                  </a:lnSpc>
                </a:pPr>
                <a:r>
                  <a:rPr lang="en-US" sz="5199">
                    <a:solidFill>
                      <a:srgbClr val="FFFFFF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  <a:p>
                <a:pPr algn="ctr">
                  <a:lnSpc>
                    <a:spcPts val="2207"/>
                  </a:lnSpc>
                </a:pPr>
                <a:r>
                  <a:rPr lang="en-US" b="true" sz="1599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Temporel</a:t>
                </a:r>
              </a:p>
            </p:txBody>
          </p:sp>
        </p:grpSp>
        <p:grpSp>
          <p:nvGrpSpPr>
            <p:cNvPr name="Group 25" id="25"/>
            <p:cNvGrpSpPr/>
            <p:nvPr/>
          </p:nvGrpSpPr>
          <p:grpSpPr>
            <a:xfrm rot="0">
              <a:off x="6021" y="2468101"/>
              <a:ext cx="5081051" cy="5805729"/>
              <a:chOff x="0" y="0"/>
              <a:chExt cx="1003664" cy="1146811"/>
            </a:xfrm>
          </p:grpSpPr>
          <p:sp>
            <p:nvSpPr>
              <p:cNvPr name="Freeform 26" id="26"/>
              <p:cNvSpPr/>
              <p:nvPr/>
            </p:nvSpPr>
            <p:spPr>
              <a:xfrm flipH="false" flipV="false" rot="0">
                <a:off x="0" y="0"/>
                <a:ext cx="1003664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1003664">
                    <a:moveTo>
                      <a:pt x="0" y="0"/>
                    </a:moveTo>
                    <a:lnTo>
                      <a:pt x="1003664" y="0"/>
                    </a:lnTo>
                    <a:lnTo>
                      <a:pt x="1003664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7" id="27"/>
              <p:cNvSpPr txBox="true"/>
              <p:nvPr/>
            </p:nvSpPr>
            <p:spPr>
              <a:xfrm>
                <a:off x="0" y="-114300"/>
                <a:ext cx="1003664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167"/>
                  </a:lnSpc>
                </a:pPr>
                <a:r>
                  <a:rPr lang="en-US" b="true" sz="1799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Créer un jeu de combat asynchrone jouable sur navigateur, où les joueurs utilisent des decks de cartes pour contrôler des personnages, combattre d’autres joueurs, et suivre leurs statistiques.</a:t>
                </a:r>
              </a:p>
            </p:txBody>
          </p:sp>
        </p:grpSp>
        <p:grpSp>
          <p:nvGrpSpPr>
            <p:cNvPr name="Group 28" id="28"/>
            <p:cNvGrpSpPr/>
            <p:nvPr/>
          </p:nvGrpSpPr>
          <p:grpSpPr>
            <a:xfrm rot="0">
              <a:off x="9659072" y="2468101"/>
              <a:ext cx="4114800" cy="5805729"/>
              <a:chOff x="0" y="0"/>
              <a:chExt cx="812800" cy="1146811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114300"/>
                <a:ext cx="812800" cy="126111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Miser sur les compétences acquises lors de la formation</a:t>
                </a:r>
              </a:p>
              <a:p>
                <a:pPr algn="ctr">
                  <a:lnSpc>
                    <a:spcPts val="3168"/>
                  </a:lnSpc>
                </a:pPr>
              </a:p>
              <a:p>
                <a:pPr algn="ctr" marL="388620" indent="-194310" lvl="1">
                  <a:lnSpc>
                    <a:spcPts val="3168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Hébergement sur des plateformes économiques</a:t>
                </a: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18345872" y="2468101"/>
              <a:ext cx="4114800" cy="5805729"/>
              <a:chOff x="0" y="0"/>
              <a:chExt cx="812800" cy="1146811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1146811"/>
              </a:xfrm>
              <a:custGeom>
                <a:avLst/>
                <a:gdLst/>
                <a:ahLst/>
                <a:cxnLst/>
                <a:rect r="r" b="b" t="t" l="l"/>
                <a:pathLst>
                  <a:path h="1146811" w="81280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1146811"/>
                    </a:lnTo>
                    <a:lnTo>
                      <a:pt x="0" y="1146811"/>
                    </a:ln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95250"/>
                <a:ext cx="812800" cy="124206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Lancement prévu dans 7 mois</a:t>
                </a:r>
              </a:p>
              <a:p>
                <a:pPr algn="ctr">
                  <a:lnSpc>
                    <a:spcPts val="2916"/>
                  </a:lnSpc>
                </a:pPr>
              </a:p>
              <a:p>
                <a:pPr algn="ctr" marL="388620" indent="-194310" lvl="1">
                  <a:lnSpc>
                    <a:spcPts val="2916"/>
                  </a:lnSpc>
                  <a:buFont typeface="Arial"/>
                  <a:buChar char="•"/>
                </a:pPr>
                <a:r>
                  <a:rPr lang="en-US" b="true" sz="1800">
                    <a:solidFill>
                      <a:srgbClr val="000000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Mises à jour et maintenance continues après le lancement pour répondre aux retours des utilisateurs </a:t>
                </a:r>
              </a:p>
            </p:txBody>
          </p:sp>
        </p:grpSp>
      </p:grpSp>
      <p:sp>
        <p:nvSpPr>
          <p:cNvPr name="TextBox 34" id="34"/>
          <p:cNvSpPr txBox="true"/>
          <p:nvPr/>
        </p:nvSpPr>
        <p:spPr>
          <a:xfrm rot="0">
            <a:off x="17761297" y="9147429"/>
            <a:ext cx="52670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8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29643" y="4591050"/>
            <a:ext cx="682871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MATRICE SWOT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680682" y="9147429"/>
            <a:ext cx="60731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9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682024" y="1801820"/>
            <a:ext cx="2062163" cy="2062163"/>
            <a:chOff x="0" y="0"/>
            <a:chExt cx="543121" cy="5431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S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0">
            <a:off x="5650942" y="3569707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2309873" y="0"/>
                </a:moveTo>
                <a:lnTo>
                  <a:pt x="0" y="0"/>
                </a:lnTo>
                <a:lnTo>
                  <a:pt x="0" y="1671771"/>
                </a:lnTo>
                <a:lnTo>
                  <a:pt x="2309873" y="1671771"/>
                </a:lnTo>
                <a:lnTo>
                  <a:pt x="230987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9239606" y="1801820"/>
            <a:ext cx="2062162" cy="2062162"/>
            <a:chOff x="0" y="0"/>
            <a:chExt cx="543121" cy="54312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W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833" y="3471730"/>
            <a:ext cx="2309873" cy="1671770"/>
          </a:xfrm>
          <a:custGeom>
            <a:avLst/>
            <a:gdLst/>
            <a:ahLst/>
            <a:cxnLst/>
            <a:rect r="r" b="b" t="t" l="l"/>
            <a:pathLst>
              <a:path h="1671770" w="2309873">
                <a:moveTo>
                  <a:pt x="0" y="0"/>
                </a:moveTo>
                <a:lnTo>
                  <a:pt x="2309872" y="0"/>
                </a:lnTo>
                <a:lnTo>
                  <a:pt x="2309872" y="1671770"/>
                </a:lnTo>
                <a:lnTo>
                  <a:pt x="0" y="16717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9144000" y="6258113"/>
            <a:ext cx="3486060" cy="2259431"/>
            <a:chOff x="0" y="0"/>
            <a:chExt cx="4648080" cy="3012575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0" y="263025"/>
              <a:ext cx="2749550" cy="2749550"/>
              <a:chOff x="0" y="0"/>
              <a:chExt cx="543121" cy="543121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543121" cy="543121"/>
              </a:xfrm>
              <a:custGeom>
                <a:avLst/>
                <a:gdLst/>
                <a:ahLst/>
                <a:cxnLst/>
                <a:rect r="r" b="b" t="t" l="l"/>
                <a:pathLst>
                  <a:path h="543121" w="543121">
                    <a:moveTo>
                      <a:pt x="116382" y="0"/>
                    </a:moveTo>
                    <a:lnTo>
                      <a:pt x="426739" y="0"/>
                    </a:lnTo>
                    <a:cubicBezTo>
                      <a:pt x="491015" y="0"/>
                      <a:pt x="543121" y="52106"/>
                      <a:pt x="543121" y="116382"/>
                    </a:cubicBezTo>
                    <a:lnTo>
                      <a:pt x="543121" y="426739"/>
                    </a:lnTo>
                    <a:cubicBezTo>
                      <a:pt x="543121" y="491015"/>
                      <a:pt x="491015" y="543121"/>
                      <a:pt x="426739" y="543121"/>
                    </a:cubicBezTo>
                    <a:lnTo>
                      <a:pt x="116382" y="543121"/>
                    </a:lnTo>
                    <a:cubicBezTo>
                      <a:pt x="52106" y="543121"/>
                      <a:pt x="0" y="491015"/>
                      <a:pt x="0" y="426739"/>
                    </a:cubicBezTo>
                    <a:lnTo>
                      <a:pt x="0" y="116382"/>
                    </a:lnTo>
                    <a:cubicBezTo>
                      <a:pt x="0" y="52106"/>
                      <a:pt x="52106" y="0"/>
                      <a:pt x="116382" y="0"/>
                    </a:cubicBezTo>
                    <a:close/>
                  </a:path>
                </a:pathLst>
              </a:custGeom>
              <a:solidFill>
                <a:srgbClr val="E8C170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04775"/>
                <a:ext cx="543121" cy="647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7452"/>
                  </a:lnSpc>
                </a:pPr>
                <a:r>
                  <a:rPr lang="en-US" sz="5400">
                    <a:solidFill>
                      <a:srgbClr val="000000"/>
                    </a:solidFill>
                    <a:latin typeface="Bangers"/>
                    <a:ea typeface="Bangers"/>
                    <a:cs typeface="Bangers"/>
                    <a:sym typeface="Bangers"/>
                  </a:rPr>
                  <a:t>T</a:t>
                </a: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29923" y="0"/>
              <a:ext cx="2418157" cy="864491"/>
            </a:xfrm>
            <a:custGeom>
              <a:avLst/>
              <a:gdLst/>
              <a:ahLst/>
              <a:cxnLst/>
              <a:rect r="r" b="b" t="t" l="l"/>
              <a:pathLst>
                <a:path h="864491" w="2418157">
                  <a:moveTo>
                    <a:pt x="0" y="0"/>
                  </a:moveTo>
                  <a:lnTo>
                    <a:pt x="2418157" y="0"/>
                  </a:lnTo>
                  <a:lnTo>
                    <a:pt x="2418157" y="864491"/>
                  </a:lnTo>
                  <a:lnTo>
                    <a:pt x="0" y="8644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true" flipV="false" rot="0">
            <a:off x="6445958" y="7387828"/>
            <a:ext cx="1514857" cy="2114648"/>
          </a:xfrm>
          <a:custGeom>
            <a:avLst/>
            <a:gdLst/>
            <a:ahLst/>
            <a:cxnLst/>
            <a:rect r="r" b="b" t="t" l="l"/>
            <a:pathLst>
              <a:path h="2114648" w="1514857">
                <a:moveTo>
                  <a:pt x="1514857" y="0"/>
                </a:moveTo>
                <a:lnTo>
                  <a:pt x="0" y="0"/>
                </a:lnTo>
                <a:lnTo>
                  <a:pt x="0" y="2114648"/>
                </a:lnTo>
                <a:lnTo>
                  <a:pt x="1514857" y="2114648"/>
                </a:lnTo>
                <a:lnTo>
                  <a:pt x="151485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6805879" y="6455381"/>
            <a:ext cx="2062163" cy="2062163"/>
            <a:chOff x="0" y="0"/>
            <a:chExt cx="543121" cy="543121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43121" cy="543121"/>
            </a:xfrm>
            <a:custGeom>
              <a:avLst/>
              <a:gdLst/>
              <a:ahLst/>
              <a:cxnLst/>
              <a:rect r="r" b="b" t="t" l="l"/>
              <a:pathLst>
                <a:path h="543121" w="543121">
                  <a:moveTo>
                    <a:pt x="116382" y="0"/>
                  </a:moveTo>
                  <a:lnTo>
                    <a:pt x="426739" y="0"/>
                  </a:lnTo>
                  <a:cubicBezTo>
                    <a:pt x="491015" y="0"/>
                    <a:pt x="543121" y="52106"/>
                    <a:pt x="543121" y="116382"/>
                  </a:cubicBezTo>
                  <a:lnTo>
                    <a:pt x="543121" y="426739"/>
                  </a:lnTo>
                  <a:cubicBezTo>
                    <a:pt x="543121" y="491015"/>
                    <a:pt x="491015" y="543121"/>
                    <a:pt x="426739" y="543121"/>
                  </a:cubicBezTo>
                  <a:lnTo>
                    <a:pt x="116382" y="543121"/>
                  </a:lnTo>
                  <a:cubicBezTo>
                    <a:pt x="52106" y="543121"/>
                    <a:pt x="0" y="491015"/>
                    <a:pt x="0" y="426739"/>
                  </a:cubicBezTo>
                  <a:lnTo>
                    <a:pt x="0" y="116382"/>
                  </a:lnTo>
                  <a:cubicBezTo>
                    <a:pt x="0" y="52106"/>
                    <a:pt x="52106" y="0"/>
                    <a:pt x="116382" y="0"/>
                  </a:cubicBez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04775"/>
              <a:ext cx="543121" cy="6478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7452"/>
                </a:lnSpc>
              </a:pPr>
              <a:r>
                <a:rPr lang="en-US" sz="5400">
                  <a:solidFill>
                    <a:srgbClr val="000000"/>
                  </a:solidFill>
                  <a:latin typeface="Bangers"/>
                  <a:ea typeface="Bangers"/>
                  <a:cs typeface="Bangers"/>
                  <a:sym typeface="Bangers"/>
                </a:rPr>
                <a:t>O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1592014" y="1028700"/>
            <a:ext cx="5667286" cy="2955909"/>
            <a:chOff x="0" y="0"/>
            <a:chExt cx="7556382" cy="3941212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2632751" y="-152400"/>
              <a:ext cx="4923631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Faiblesses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221439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Latences potentielles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0" y="280164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Ressources limitées (solo)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3388889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 basiques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4069020" y="5695762"/>
            <a:ext cx="3190280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  <a:spcBef>
                <a:spcPct val="0"/>
              </a:spcBef>
            </a:pPr>
            <a:r>
              <a:rPr lang="en-US" b="true" sz="5383" u="sng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Menaces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028700" y="1028700"/>
            <a:ext cx="5115369" cy="3376893"/>
            <a:chOff x="0" y="0"/>
            <a:chExt cx="6820492" cy="4502523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0" y="-152400"/>
              <a:ext cx="30912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Forces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7809" y="2214393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Accessibilité web</a:t>
              </a:r>
            </a:p>
          </p:txBody>
        </p:sp>
        <p:sp>
          <p:nvSpPr>
            <p:cNvPr name="TextBox 28" id="28"/>
            <p:cNvSpPr txBox="true"/>
            <p:nvPr/>
          </p:nvSpPr>
          <p:spPr>
            <a:xfrm rot="0">
              <a:off x="87809" y="3391400"/>
              <a:ext cx="6732683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Coût d’hébergement et </a:t>
              </a:r>
            </a:p>
            <a:p>
              <a:pPr algn="l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de développement optimisés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87809" y="2804152"/>
              <a:ext cx="673268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Concept peu commun</a:t>
              </a: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028700" y="5848162"/>
            <a:ext cx="5115369" cy="3276600"/>
            <a:chOff x="0" y="0"/>
            <a:chExt cx="6820492" cy="4368800"/>
          </a:xfrm>
        </p:grpSpPr>
        <p:sp>
          <p:nvSpPr>
            <p:cNvPr name="TextBox 31" id="31"/>
            <p:cNvSpPr txBox="true"/>
            <p:nvPr/>
          </p:nvSpPr>
          <p:spPr>
            <a:xfrm rot="0">
              <a:off x="0" y="-152400"/>
              <a:ext cx="6278959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  <a:spcBef>
                  <a:spcPct val="0"/>
                </a:spcBef>
              </a:pPr>
              <a:r>
                <a:rPr lang="en-US" b="true" sz="5383" u="sng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Opportunités</a:t>
              </a:r>
            </a:p>
          </p:txBody>
        </p:sp>
        <p:sp>
          <p:nvSpPr>
            <p:cNvPr name="TextBox 32" id="32"/>
            <p:cNvSpPr txBox="true"/>
            <p:nvPr/>
          </p:nvSpPr>
          <p:spPr>
            <a:xfrm rot="0">
              <a:off x="0" y="1524381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Croissance des jouables “casuals”</a:t>
              </a:r>
            </a:p>
          </p:txBody>
        </p:sp>
        <p:sp>
          <p:nvSpPr>
            <p:cNvPr name="TextBox 33" id="33"/>
            <p:cNvSpPr txBox="true"/>
            <p:nvPr/>
          </p:nvSpPr>
          <p:spPr>
            <a:xfrm rot="0">
              <a:off x="0" y="2670429"/>
              <a:ext cx="682049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Potentiel engagement social</a:t>
              </a:r>
            </a:p>
          </p:txBody>
        </p:sp>
        <p:sp>
          <p:nvSpPr>
            <p:cNvPr name="TextBox 34" id="34"/>
            <p:cNvSpPr txBox="true"/>
            <p:nvPr/>
          </p:nvSpPr>
          <p:spPr>
            <a:xfrm rot="0">
              <a:off x="0" y="3257677"/>
              <a:ext cx="682049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518160" indent="-259080" lvl="1">
                <a:lnSpc>
                  <a:spcPts val="3311"/>
                </a:lnSpc>
                <a:buFont typeface="Arial"/>
                <a:buChar char="•"/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Evolution vers une applications mobile possible</a:t>
              </a: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1592014" y="6932292"/>
            <a:ext cx="5667286" cy="1245108"/>
            <a:chOff x="0" y="0"/>
            <a:chExt cx="7556382" cy="1660144"/>
          </a:xfrm>
        </p:grpSpPr>
        <p:sp>
          <p:nvSpPr>
            <p:cNvPr name="TextBox 36" id="36"/>
            <p:cNvSpPr txBox="true"/>
            <p:nvPr/>
          </p:nvSpPr>
          <p:spPr>
            <a:xfrm rot="0">
              <a:off x="0" y="-66675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Concurrence féroce</a:t>
              </a:r>
            </a:p>
          </p:txBody>
        </p:sp>
        <p:sp>
          <p:nvSpPr>
            <p:cNvPr name="TextBox 37" id="37"/>
            <p:cNvSpPr txBox="true"/>
            <p:nvPr/>
          </p:nvSpPr>
          <p:spPr>
            <a:xfrm rot="0">
              <a:off x="0" y="520573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Instabilité de l’hébergement (pics)</a:t>
              </a:r>
            </a:p>
          </p:txBody>
        </p:sp>
        <p:sp>
          <p:nvSpPr>
            <p:cNvPr name="TextBox 38" id="38"/>
            <p:cNvSpPr txBox="true"/>
            <p:nvPr/>
          </p:nvSpPr>
          <p:spPr>
            <a:xfrm rot="0">
              <a:off x="0" y="1107821"/>
              <a:ext cx="755638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Fatigue des utilisateurs (drop)</a:t>
              </a:r>
            </a:p>
          </p:txBody>
        </p:sp>
      </p:grpSp>
      <p:sp>
        <p:nvSpPr>
          <p:cNvPr name="TextBox 39" id="3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39300" y="3417313"/>
            <a:ext cx="7409400" cy="5840987"/>
          </a:xfrm>
          <a:custGeom>
            <a:avLst/>
            <a:gdLst/>
            <a:ahLst/>
            <a:cxnLst/>
            <a:rect r="r" b="b" t="t" l="l"/>
            <a:pathLst>
              <a:path h="5840987" w="7409400">
                <a:moveTo>
                  <a:pt x="0" y="0"/>
                </a:moveTo>
                <a:lnTo>
                  <a:pt x="7409400" y="0"/>
                </a:lnTo>
                <a:lnTo>
                  <a:pt x="7409400" y="5840987"/>
                </a:lnTo>
                <a:lnTo>
                  <a:pt x="0" y="58409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17072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ZONE GÉOGRAPHIQUE D’EXPLOITATION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11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5597835" cy="10287000"/>
          </a:xfrm>
          <a:custGeom>
            <a:avLst/>
            <a:gdLst/>
            <a:ahLst/>
            <a:cxnLst/>
            <a:rect r="r" b="b" t="t" l="l"/>
            <a:pathLst>
              <a:path h="10287000" w="5597835">
                <a:moveTo>
                  <a:pt x="0" y="0"/>
                </a:moveTo>
                <a:lnTo>
                  <a:pt x="5597835" y="0"/>
                </a:lnTo>
                <a:lnTo>
                  <a:pt x="5597835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199" t="-1134" r="-16748" b="-189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597835" y="20998"/>
            <a:ext cx="5960554" cy="4358895"/>
          </a:xfrm>
          <a:custGeom>
            <a:avLst/>
            <a:gdLst/>
            <a:ahLst/>
            <a:cxnLst/>
            <a:rect r="r" b="b" t="t" l="l"/>
            <a:pathLst>
              <a:path h="4358895" w="5960554">
                <a:moveTo>
                  <a:pt x="0" y="0"/>
                </a:moveTo>
                <a:lnTo>
                  <a:pt x="5960554" y="0"/>
                </a:lnTo>
                <a:lnTo>
                  <a:pt x="5960554" y="4358895"/>
                </a:lnTo>
                <a:lnTo>
                  <a:pt x="0" y="435889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369" t="0" r="-18014" b="-16166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97835" y="4379893"/>
            <a:ext cx="5960554" cy="5907107"/>
          </a:xfrm>
          <a:custGeom>
            <a:avLst/>
            <a:gdLst/>
            <a:ahLst/>
            <a:cxnLst/>
            <a:rect r="r" b="b" t="t" l="l"/>
            <a:pathLst>
              <a:path h="5907107" w="5960554">
                <a:moveTo>
                  <a:pt x="0" y="0"/>
                </a:moveTo>
                <a:lnTo>
                  <a:pt x="5960554" y="0"/>
                </a:lnTo>
                <a:lnTo>
                  <a:pt x="5960554" y="5907107"/>
                </a:lnTo>
                <a:lnTo>
                  <a:pt x="0" y="59071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6786" t="-62321" r="-15730" b="-26677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597585" y="20998"/>
            <a:ext cx="3145711" cy="975952"/>
            <a:chOff x="0" y="0"/>
            <a:chExt cx="828500" cy="2570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28500" cy="257041"/>
            </a:xfrm>
            <a:custGeom>
              <a:avLst/>
              <a:gdLst/>
              <a:ahLst/>
              <a:cxnLst/>
              <a:rect r="r" b="b" t="t" l="l"/>
              <a:pathLst>
                <a:path h="257041" w="828500">
                  <a:moveTo>
                    <a:pt x="0" y="0"/>
                  </a:moveTo>
                  <a:lnTo>
                    <a:pt x="828500" y="0"/>
                  </a:lnTo>
                  <a:lnTo>
                    <a:pt x="828500" y="257041"/>
                  </a:lnTo>
                  <a:lnTo>
                    <a:pt x="0" y="2570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28500" cy="3046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143957" y="-444177"/>
            <a:ext cx="6414432" cy="574427"/>
            <a:chOff x="0" y="0"/>
            <a:chExt cx="1689398" cy="1512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725093" y="962025"/>
            <a:ext cx="5463464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ABORDABLE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12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192711" y="962025"/>
            <a:ext cx="5066589" cy="2009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CIBLE À CONQUERIR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5479127" cy="10287000"/>
          </a:xfrm>
          <a:custGeom>
            <a:avLst/>
            <a:gdLst/>
            <a:ahLst/>
            <a:cxnLst/>
            <a:rect r="r" b="b" t="t" l="l"/>
            <a:pathLst>
              <a:path h="10287000" w="5479127">
                <a:moveTo>
                  <a:pt x="0" y="0"/>
                </a:moveTo>
                <a:lnTo>
                  <a:pt x="5479127" y="0"/>
                </a:lnTo>
                <a:lnTo>
                  <a:pt x="547912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6323" t="0" r="-16508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422491" y="2971800"/>
            <a:ext cx="5895574" cy="7315200"/>
          </a:xfrm>
          <a:custGeom>
            <a:avLst/>
            <a:gdLst/>
            <a:ahLst/>
            <a:cxnLst/>
            <a:rect r="r" b="b" t="t" l="l"/>
            <a:pathLst>
              <a:path h="7315200" w="5895574">
                <a:moveTo>
                  <a:pt x="0" y="0"/>
                </a:moveTo>
                <a:lnTo>
                  <a:pt x="5895574" y="0"/>
                </a:lnTo>
                <a:lnTo>
                  <a:pt x="5895574" y="7315200"/>
                </a:lnTo>
                <a:lnTo>
                  <a:pt x="0" y="73152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208" t="-42501" r="-14491" b="-7522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22491" y="207667"/>
            <a:ext cx="5895574" cy="3115177"/>
          </a:xfrm>
          <a:custGeom>
            <a:avLst/>
            <a:gdLst/>
            <a:ahLst/>
            <a:cxnLst/>
            <a:rect r="r" b="b" t="t" l="l"/>
            <a:pathLst>
              <a:path h="3115177" w="5895574">
                <a:moveTo>
                  <a:pt x="0" y="0"/>
                </a:moveTo>
                <a:lnTo>
                  <a:pt x="5895574" y="0"/>
                </a:lnTo>
                <a:lnTo>
                  <a:pt x="5895574" y="3115178"/>
                </a:lnTo>
                <a:lnTo>
                  <a:pt x="0" y="311517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424" t="0" r="-14698" b="-253423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4903633" y="-79546"/>
            <a:ext cx="6414432" cy="574427"/>
            <a:chOff x="0" y="0"/>
            <a:chExt cx="1689398" cy="15128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89398" cy="151289"/>
            </a:xfrm>
            <a:custGeom>
              <a:avLst/>
              <a:gdLst/>
              <a:ahLst/>
              <a:cxnLst/>
              <a:rect r="r" b="b" t="t" l="l"/>
              <a:pathLst>
                <a:path h="151289" w="1689398">
                  <a:moveTo>
                    <a:pt x="0" y="0"/>
                  </a:moveTo>
                  <a:lnTo>
                    <a:pt x="1689398" y="0"/>
                  </a:lnTo>
                  <a:lnTo>
                    <a:pt x="1689398" y="151289"/>
                  </a:lnTo>
                  <a:lnTo>
                    <a:pt x="0" y="1512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689398" cy="1989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4986070" y="2971800"/>
            <a:ext cx="493057" cy="351045"/>
            <a:chOff x="0" y="0"/>
            <a:chExt cx="129859" cy="9245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9859" cy="92456"/>
            </a:xfrm>
            <a:custGeom>
              <a:avLst/>
              <a:gdLst/>
              <a:ahLst/>
              <a:cxnLst/>
              <a:rect r="r" b="b" t="t" l="l"/>
              <a:pathLst>
                <a:path h="92456" w="129859">
                  <a:moveTo>
                    <a:pt x="0" y="0"/>
                  </a:moveTo>
                  <a:lnTo>
                    <a:pt x="129859" y="0"/>
                  </a:lnTo>
                  <a:lnTo>
                    <a:pt x="129859" y="92456"/>
                  </a:lnTo>
                  <a:lnTo>
                    <a:pt x="0" y="92456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9859" cy="1400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81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45487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61483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907299" y="4581525"/>
            <a:ext cx="4891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GRAPHISME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48873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83649" y="3673092"/>
            <a:ext cx="13320702" cy="5585208"/>
          </a:xfrm>
          <a:custGeom>
            <a:avLst/>
            <a:gdLst/>
            <a:ahLst/>
            <a:cxnLst/>
            <a:rect r="r" b="b" t="t" l="l"/>
            <a:pathLst>
              <a:path h="5585208" w="13320702">
                <a:moveTo>
                  <a:pt x="0" y="0"/>
                </a:moveTo>
                <a:lnTo>
                  <a:pt x="13320702" y="0"/>
                </a:lnTo>
                <a:lnTo>
                  <a:pt x="13320702" y="5585208"/>
                </a:lnTo>
                <a:lnTo>
                  <a:pt x="0" y="5585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1370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3880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POLICES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15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11305" y="3145170"/>
            <a:ext cx="7665391" cy="6113130"/>
          </a:xfrm>
          <a:custGeom>
            <a:avLst/>
            <a:gdLst/>
            <a:ahLst/>
            <a:cxnLst/>
            <a:rect r="r" b="b" t="t" l="l"/>
            <a:pathLst>
              <a:path h="6113130" w="7665391">
                <a:moveTo>
                  <a:pt x="0" y="0"/>
                </a:moveTo>
                <a:lnTo>
                  <a:pt x="7665390" y="0"/>
                </a:lnTo>
                <a:lnTo>
                  <a:pt x="7665390" y="6113130"/>
                </a:lnTo>
                <a:lnTo>
                  <a:pt x="0" y="61131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65807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368450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PALETTE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16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243326" y="4591050"/>
            <a:ext cx="7801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MAQUETTE FIGMA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17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71550"/>
            <a:ext cx="4646929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602"/>
              </a:lnSpc>
              <a:spcBef>
                <a:spcPct val="0"/>
              </a:spcBef>
            </a:pPr>
            <a:r>
              <a:rPr lang="en-US" b="true" sz="6335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SOMMAIRE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6909752" y="1028700"/>
            <a:ext cx="7215946" cy="8229600"/>
            <a:chOff x="0" y="0"/>
            <a:chExt cx="9621262" cy="109728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3482398" y="1865036"/>
              <a:ext cx="263261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Système de jeu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26037" y="7802703"/>
              <a:ext cx="3055062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Mise en oeuvre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82398" y="7802703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7" id="7"/>
            <p:cNvGrpSpPr/>
            <p:nvPr/>
          </p:nvGrpSpPr>
          <p:grpSpPr>
            <a:xfrm rot="5400000">
              <a:off x="3991473" y="3164171"/>
              <a:ext cx="1614467" cy="1614467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3838952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5400000">
              <a:off x="3991473" y="6041374"/>
              <a:ext cx="1614467" cy="1614467"/>
              <a:chOff x="0" y="0"/>
              <a:chExt cx="812800" cy="81280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2" id="12"/>
            <p:cNvSpPr txBox="true"/>
            <p:nvPr/>
          </p:nvSpPr>
          <p:spPr>
            <a:xfrm rot="0">
              <a:off x="3838952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6730732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Objectifs</a:t>
              </a:r>
            </a:p>
          </p:txBody>
        </p:sp>
        <p:grpSp>
          <p:nvGrpSpPr>
            <p:cNvPr name="Group 14" id="14"/>
            <p:cNvGrpSpPr/>
            <p:nvPr/>
          </p:nvGrpSpPr>
          <p:grpSpPr>
            <a:xfrm rot="5400000">
              <a:off x="7239807" y="0"/>
              <a:ext cx="1614467" cy="1614467"/>
              <a:chOff x="0" y="0"/>
              <a:chExt cx="812800" cy="812800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16" id="16"/>
            <p:cNvSpPr txBox="true"/>
            <p:nvPr/>
          </p:nvSpPr>
          <p:spPr>
            <a:xfrm rot="0">
              <a:off x="7083405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6472819" y="4925499"/>
              <a:ext cx="3148443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Fonctionalités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6730732" y="7804077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5400000">
              <a:off x="7239807" y="3164171"/>
              <a:ext cx="1614467" cy="1614467"/>
              <a:chOff x="0" y="0"/>
              <a:chExt cx="812800" cy="81280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1" id="21"/>
            <p:cNvSpPr txBox="true"/>
            <p:nvPr/>
          </p:nvSpPr>
          <p:spPr>
            <a:xfrm rot="0">
              <a:off x="7083405" y="3365151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</a:p>
          </p:txBody>
        </p:sp>
        <p:grpSp>
          <p:nvGrpSpPr>
            <p:cNvPr name="Group 22" id="22"/>
            <p:cNvGrpSpPr/>
            <p:nvPr/>
          </p:nvGrpSpPr>
          <p:grpSpPr>
            <a:xfrm rot="5400000">
              <a:off x="7239807" y="6041374"/>
              <a:ext cx="1614467" cy="1614467"/>
              <a:chOff x="0" y="0"/>
              <a:chExt cx="812800" cy="8128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4" id="24"/>
            <p:cNvSpPr txBox="true"/>
            <p:nvPr/>
          </p:nvSpPr>
          <p:spPr>
            <a:xfrm rot="0">
              <a:off x="7087285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37260" y="1865036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Introduction</a:t>
              </a:r>
            </a:p>
          </p:txBody>
        </p:sp>
        <p:grpSp>
          <p:nvGrpSpPr>
            <p:cNvPr name="Group 26" id="26"/>
            <p:cNvGrpSpPr/>
            <p:nvPr/>
          </p:nvGrpSpPr>
          <p:grpSpPr>
            <a:xfrm rot="5400000">
              <a:off x="746335" y="0"/>
              <a:ext cx="1614467" cy="1614467"/>
              <a:chOff x="0" y="0"/>
              <a:chExt cx="812800" cy="81280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28" id="28"/>
            <p:cNvSpPr txBox="true"/>
            <p:nvPr/>
          </p:nvSpPr>
          <p:spPr>
            <a:xfrm rot="0">
              <a:off x="1064265" y="186474"/>
              <a:ext cx="978607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4925499"/>
              <a:ext cx="310713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Graphisme</a:t>
              </a:r>
            </a:p>
          </p:txBody>
        </p:sp>
        <p:sp>
          <p:nvSpPr>
            <p:cNvPr name="TextBox 30" id="30"/>
            <p:cNvSpPr txBox="true"/>
            <p:nvPr/>
          </p:nvSpPr>
          <p:spPr>
            <a:xfrm rot="0">
              <a:off x="3712565" y="4925499"/>
              <a:ext cx="2045896" cy="103781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Structure du site</a:t>
              </a:r>
            </a:p>
          </p:txBody>
        </p:sp>
        <p:grpSp>
          <p:nvGrpSpPr>
            <p:cNvPr name="Group 31" id="31"/>
            <p:cNvGrpSpPr/>
            <p:nvPr/>
          </p:nvGrpSpPr>
          <p:grpSpPr>
            <a:xfrm rot="5400000">
              <a:off x="746335" y="3164171"/>
              <a:ext cx="1614467" cy="1614467"/>
              <a:chOff x="0" y="0"/>
              <a:chExt cx="812800" cy="812800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3" id="33"/>
            <p:cNvSpPr txBox="true"/>
            <p:nvPr/>
          </p:nvSpPr>
          <p:spPr>
            <a:xfrm rot="0">
              <a:off x="593814" y="3350629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</a:t>
              </a:r>
            </a:p>
          </p:txBody>
        </p:sp>
        <p:grpSp>
          <p:nvGrpSpPr>
            <p:cNvPr name="Group 34" id="34"/>
            <p:cNvGrpSpPr/>
            <p:nvPr/>
          </p:nvGrpSpPr>
          <p:grpSpPr>
            <a:xfrm rot="5400000">
              <a:off x="746335" y="6041374"/>
              <a:ext cx="1614467" cy="1614467"/>
              <a:chOff x="0" y="0"/>
              <a:chExt cx="812800" cy="81280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6" id="36"/>
            <p:cNvSpPr txBox="true"/>
            <p:nvPr/>
          </p:nvSpPr>
          <p:spPr>
            <a:xfrm rot="0">
              <a:off x="593814" y="6231396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</a:p>
          </p:txBody>
        </p:sp>
        <p:grpSp>
          <p:nvGrpSpPr>
            <p:cNvPr name="Group 37" id="37"/>
            <p:cNvGrpSpPr/>
            <p:nvPr/>
          </p:nvGrpSpPr>
          <p:grpSpPr>
            <a:xfrm rot="5400000">
              <a:off x="3991473" y="0"/>
              <a:ext cx="1614467" cy="1614467"/>
              <a:chOff x="0" y="0"/>
              <a:chExt cx="812800" cy="812800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39" id="39"/>
            <p:cNvSpPr txBox="true"/>
            <p:nvPr/>
          </p:nvSpPr>
          <p:spPr>
            <a:xfrm rot="0">
              <a:off x="3838609" y="190022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</a:t>
              </a:r>
            </a:p>
          </p:txBody>
        </p:sp>
        <p:sp>
          <p:nvSpPr>
            <p:cNvPr name="TextBox 40" id="40"/>
            <p:cNvSpPr txBox="true"/>
            <p:nvPr/>
          </p:nvSpPr>
          <p:spPr>
            <a:xfrm rot="0">
              <a:off x="3482398" y="10464964"/>
              <a:ext cx="2632616" cy="50783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58"/>
                </a:lnSpc>
              </a:pPr>
              <a:r>
                <a:rPr lang="en-US" sz="2288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Conclusion</a:t>
              </a:r>
            </a:p>
          </p:txBody>
        </p:sp>
        <p:grpSp>
          <p:nvGrpSpPr>
            <p:cNvPr name="Group 41" id="41"/>
            <p:cNvGrpSpPr/>
            <p:nvPr/>
          </p:nvGrpSpPr>
          <p:grpSpPr>
            <a:xfrm rot="5400000">
              <a:off x="3991473" y="8702261"/>
              <a:ext cx="1614467" cy="1614467"/>
              <a:chOff x="0" y="0"/>
              <a:chExt cx="812800" cy="812800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43" id="43"/>
            <p:cNvSpPr txBox="true"/>
            <p:nvPr/>
          </p:nvSpPr>
          <p:spPr>
            <a:xfrm rot="0">
              <a:off x="3838952" y="8892283"/>
              <a:ext cx="1919509" cy="111556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40"/>
                </a:lnSpc>
              </a:pPr>
              <a:r>
                <a:rPr lang="en-US" sz="4884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10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5278745" y="2509965"/>
            <a:ext cx="1980555" cy="5271135"/>
            <a:chOff x="0" y="0"/>
            <a:chExt cx="2640740" cy="7028180"/>
          </a:xfrm>
        </p:grpSpPr>
        <p:sp>
          <p:nvSpPr>
            <p:cNvPr name="TextBox 45" id="45"/>
            <p:cNvSpPr txBox="true"/>
            <p:nvPr/>
          </p:nvSpPr>
          <p:spPr>
            <a:xfrm rot="0">
              <a:off x="44549" y="-66675"/>
              <a:ext cx="246710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01 : 1</a:t>
              </a:r>
            </a:p>
          </p:txBody>
        </p:sp>
        <p:sp>
          <p:nvSpPr>
            <p:cNvPr name="TextBox 46" id="46"/>
            <p:cNvSpPr txBox="true"/>
            <p:nvPr/>
          </p:nvSpPr>
          <p:spPr>
            <a:xfrm rot="0">
              <a:off x="44549" y="660273"/>
              <a:ext cx="246710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02 : 2-6</a:t>
              </a:r>
            </a:p>
          </p:txBody>
        </p:sp>
        <p:sp>
          <p:nvSpPr>
            <p:cNvPr name="TextBox 47" id="47"/>
            <p:cNvSpPr txBox="true"/>
            <p:nvPr/>
          </p:nvSpPr>
          <p:spPr>
            <a:xfrm rot="0">
              <a:off x="0" y="1387221"/>
              <a:ext cx="253656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03 : 7-13</a:t>
              </a:r>
            </a:p>
          </p:txBody>
        </p:sp>
        <p:sp>
          <p:nvSpPr>
            <p:cNvPr name="TextBox 48" id="48"/>
            <p:cNvSpPr txBox="true"/>
            <p:nvPr/>
          </p:nvSpPr>
          <p:spPr>
            <a:xfrm rot="0">
              <a:off x="9575" y="2114169"/>
              <a:ext cx="253705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04 : 7-17</a:t>
              </a:r>
            </a:p>
          </p:txBody>
        </p:sp>
        <p:sp>
          <p:nvSpPr>
            <p:cNvPr name="TextBox 49" id="49"/>
            <p:cNvSpPr txBox="true"/>
            <p:nvPr/>
          </p:nvSpPr>
          <p:spPr>
            <a:xfrm rot="0">
              <a:off x="37207" y="2841117"/>
              <a:ext cx="260353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05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18-19</a:t>
              </a:r>
            </a:p>
          </p:txBody>
        </p:sp>
        <p:sp>
          <p:nvSpPr>
            <p:cNvPr name="TextBox 50" id="50"/>
            <p:cNvSpPr txBox="true"/>
            <p:nvPr/>
          </p:nvSpPr>
          <p:spPr>
            <a:xfrm rot="0">
              <a:off x="42962" y="3568065"/>
              <a:ext cx="259777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06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20-27</a:t>
              </a:r>
            </a:p>
          </p:txBody>
        </p:sp>
        <p:sp>
          <p:nvSpPr>
            <p:cNvPr name="TextBox 51" id="51"/>
            <p:cNvSpPr txBox="true"/>
            <p:nvPr/>
          </p:nvSpPr>
          <p:spPr>
            <a:xfrm rot="0">
              <a:off x="44549" y="4295013"/>
              <a:ext cx="2596191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07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28-32</a:t>
              </a:r>
            </a:p>
          </p:txBody>
        </p:sp>
        <p:sp>
          <p:nvSpPr>
            <p:cNvPr name="TextBox 52" id="52"/>
            <p:cNvSpPr txBox="true"/>
            <p:nvPr/>
          </p:nvSpPr>
          <p:spPr>
            <a:xfrm rot="0">
              <a:off x="0" y="5021961"/>
              <a:ext cx="264074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33-35</a:t>
              </a:r>
            </a:p>
          </p:txBody>
        </p:sp>
        <p:sp>
          <p:nvSpPr>
            <p:cNvPr name="TextBox 53" id="53"/>
            <p:cNvSpPr txBox="true"/>
            <p:nvPr/>
          </p:nvSpPr>
          <p:spPr>
            <a:xfrm rot="0">
              <a:off x="37207" y="5748909"/>
              <a:ext cx="2603533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36-37</a:t>
              </a:r>
            </a:p>
          </p:txBody>
        </p:sp>
        <p:sp>
          <p:nvSpPr>
            <p:cNvPr name="TextBox 54" id="54"/>
            <p:cNvSpPr txBox="true"/>
            <p:nvPr/>
          </p:nvSpPr>
          <p:spPr>
            <a:xfrm rot="0">
              <a:off x="44549" y="6475857"/>
              <a:ext cx="2596191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: 38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 DU SITE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18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4328255"/>
            <a:ext cx="16230600" cy="4930045"/>
          </a:xfrm>
          <a:custGeom>
            <a:avLst/>
            <a:gdLst/>
            <a:ahLst/>
            <a:cxnLst/>
            <a:rect r="r" b="b" t="t" l="l"/>
            <a:pathLst>
              <a:path h="4930045" w="16230600">
                <a:moveTo>
                  <a:pt x="0" y="0"/>
                </a:moveTo>
                <a:lnTo>
                  <a:pt x="16230600" y="0"/>
                </a:lnTo>
                <a:lnTo>
                  <a:pt x="16230600" y="4930045"/>
                </a:lnTo>
                <a:lnTo>
                  <a:pt x="0" y="49300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62025"/>
            <a:ext cx="672543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ARBORESCENCE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19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990562" y="4581525"/>
            <a:ext cx="80906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FONCTIONALITÉS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38136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698094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572000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06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20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188256" y="4591050"/>
            <a:ext cx="7911488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CAS D’UTILISATION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21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759166" y="0"/>
            <a:ext cx="8769668" cy="10287000"/>
          </a:xfrm>
          <a:custGeom>
            <a:avLst/>
            <a:gdLst/>
            <a:ahLst/>
            <a:cxnLst/>
            <a:rect r="r" b="b" t="t" l="l"/>
            <a:pathLst>
              <a:path h="10287000" w="8769668">
                <a:moveTo>
                  <a:pt x="0" y="0"/>
                </a:moveTo>
                <a:lnTo>
                  <a:pt x="8769668" y="0"/>
                </a:lnTo>
                <a:lnTo>
                  <a:pt x="87696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22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378139" y="4591050"/>
            <a:ext cx="953172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COMBAT ASYNCHRONE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23</a:t>
            </a: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964480" cy="10403995"/>
          </a:xfrm>
          <a:custGeom>
            <a:avLst/>
            <a:gdLst/>
            <a:ahLst/>
            <a:cxnLst/>
            <a:rect r="r" b="b" t="t" l="l"/>
            <a:pathLst>
              <a:path h="10403995" w="12964480">
                <a:moveTo>
                  <a:pt x="0" y="0"/>
                </a:moveTo>
                <a:lnTo>
                  <a:pt x="12964480" y="0"/>
                </a:lnTo>
                <a:lnTo>
                  <a:pt x="12964480" y="10403995"/>
                </a:lnTo>
                <a:lnTo>
                  <a:pt x="0" y="104039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705287" y="3787569"/>
            <a:ext cx="5582713" cy="3787569"/>
          </a:xfrm>
          <a:custGeom>
            <a:avLst/>
            <a:gdLst/>
            <a:ahLst/>
            <a:cxnLst/>
            <a:rect r="r" b="b" t="t" l="l"/>
            <a:pathLst>
              <a:path h="3787569" w="5582713">
                <a:moveTo>
                  <a:pt x="0" y="0"/>
                </a:moveTo>
                <a:lnTo>
                  <a:pt x="5582713" y="0"/>
                </a:lnTo>
                <a:lnTo>
                  <a:pt x="5582713" y="3787568"/>
                </a:lnTo>
                <a:lnTo>
                  <a:pt x="0" y="378756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0663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657662" y="0"/>
            <a:ext cx="5630338" cy="3787569"/>
          </a:xfrm>
          <a:custGeom>
            <a:avLst/>
            <a:gdLst/>
            <a:ahLst/>
            <a:cxnLst/>
            <a:rect r="r" b="b" t="t" l="l"/>
            <a:pathLst>
              <a:path h="3787569" w="5630338">
                <a:moveTo>
                  <a:pt x="0" y="0"/>
                </a:moveTo>
                <a:lnTo>
                  <a:pt x="5630338" y="0"/>
                </a:lnTo>
                <a:lnTo>
                  <a:pt x="5630338" y="3787569"/>
                </a:lnTo>
                <a:lnTo>
                  <a:pt x="0" y="378756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8966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24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560576" y="4591050"/>
            <a:ext cx="111668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CRÉATION DE PERSONNAGE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25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6993" y="0"/>
            <a:ext cx="12014015" cy="10287000"/>
          </a:xfrm>
          <a:custGeom>
            <a:avLst/>
            <a:gdLst/>
            <a:ahLst/>
            <a:cxnLst/>
            <a:rect r="r" b="b" t="t" l="l"/>
            <a:pathLst>
              <a:path h="10287000" w="12014015">
                <a:moveTo>
                  <a:pt x="0" y="0"/>
                </a:moveTo>
                <a:lnTo>
                  <a:pt x="12014014" y="0"/>
                </a:lnTo>
                <a:lnTo>
                  <a:pt x="12014014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26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4345" y="0"/>
            <a:ext cx="12919309" cy="10287000"/>
          </a:xfrm>
          <a:custGeom>
            <a:avLst/>
            <a:gdLst/>
            <a:ahLst/>
            <a:cxnLst/>
            <a:rect r="r" b="b" t="t" l="l"/>
            <a:pathLst>
              <a:path h="10287000" w="12919309">
                <a:moveTo>
                  <a:pt x="0" y="0"/>
                </a:moveTo>
                <a:lnTo>
                  <a:pt x="12919310" y="0"/>
                </a:lnTo>
                <a:lnTo>
                  <a:pt x="1291931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27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208799" y="4581525"/>
            <a:ext cx="62889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756373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916331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790237" y="4630826"/>
            <a:ext cx="1586922" cy="938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982307" y="9147429"/>
            <a:ext cx="30569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1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046125" y="4581525"/>
            <a:ext cx="6614313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MISE EN OEUVRE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5593698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4753657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4627563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28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27734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2597737" y="4282525"/>
            <a:ext cx="5557836" cy="4975775"/>
            <a:chOff x="0" y="0"/>
            <a:chExt cx="7410448" cy="66343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1870865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3457949" y="0"/>
              <a:ext cx="1390650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90650">
                  <a:moveTo>
                    <a:pt x="0" y="0"/>
                  </a:moveTo>
                  <a:lnTo>
                    <a:pt x="1390650" y="0"/>
                  </a:lnTo>
                  <a:lnTo>
                    <a:pt x="1390650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5301851" y="385826"/>
              <a:ext cx="2108597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Typescript</a:t>
              </a:r>
            </a:p>
          </p:txBody>
        </p:sp>
        <p:sp>
          <p:nvSpPr>
            <p:cNvPr name="Freeform 7" id="7"/>
            <p:cNvSpPr/>
            <p:nvPr/>
          </p:nvSpPr>
          <p:spPr>
            <a:xfrm flipH="false" flipV="false" rot="0">
              <a:off x="3457949" y="1845499"/>
              <a:ext cx="1502667" cy="1390650"/>
            </a:xfrm>
            <a:custGeom>
              <a:avLst/>
              <a:gdLst/>
              <a:ahLst/>
              <a:cxnLst/>
              <a:rect r="r" b="b" t="t" l="l"/>
              <a:pathLst>
                <a:path h="1390650" w="1502667">
                  <a:moveTo>
                    <a:pt x="0" y="0"/>
                  </a:moveTo>
                  <a:lnTo>
                    <a:pt x="1502667" y="0"/>
                  </a:lnTo>
                  <a:lnTo>
                    <a:pt x="1502667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5330377" y="2231325"/>
              <a:ext cx="1168400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React</a:t>
              </a:r>
            </a:p>
          </p:txBody>
        </p:sp>
        <p:sp>
          <p:nvSpPr>
            <p:cNvPr name="Freeform 9" id="9"/>
            <p:cNvSpPr/>
            <p:nvPr/>
          </p:nvSpPr>
          <p:spPr>
            <a:xfrm flipH="false" flipV="false" rot="0">
              <a:off x="3457949" y="5298102"/>
              <a:ext cx="1326243" cy="1336265"/>
            </a:xfrm>
            <a:custGeom>
              <a:avLst/>
              <a:gdLst/>
              <a:ahLst/>
              <a:cxnLst/>
              <a:rect r="r" b="b" t="t" l="l"/>
              <a:pathLst>
                <a:path h="1336265" w="1326243">
                  <a:moveTo>
                    <a:pt x="0" y="0"/>
                  </a:moveTo>
                  <a:lnTo>
                    <a:pt x="1326243" y="0"/>
                  </a:lnTo>
                  <a:lnTo>
                    <a:pt x="1326243" y="1336265"/>
                  </a:lnTo>
                  <a:lnTo>
                    <a:pt x="0" y="133626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5211254" y="5656735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Three.js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3457949" y="3828241"/>
              <a:ext cx="1446658" cy="1012661"/>
            </a:xfrm>
            <a:custGeom>
              <a:avLst/>
              <a:gdLst/>
              <a:ahLst/>
              <a:cxnLst/>
              <a:rect r="r" b="b" t="t" l="l"/>
              <a:pathLst>
                <a:path h="1012661" w="1446658">
                  <a:moveTo>
                    <a:pt x="0" y="0"/>
                  </a:moveTo>
                  <a:lnTo>
                    <a:pt x="1446658" y="0"/>
                  </a:lnTo>
                  <a:lnTo>
                    <a:pt x="1446658" y="1012661"/>
                  </a:lnTo>
                  <a:lnTo>
                    <a:pt x="0" y="101266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5301851" y="4025073"/>
              <a:ext cx="1662708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Tailwind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9724610" y="5143500"/>
            <a:ext cx="5366757" cy="2427111"/>
            <a:chOff x="0" y="0"/>
            <a:chExt cx="7155677" cy="3236149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782102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5" y="0"/>
                  </a:lnTo>
                  <a:lnTo>
                    <a:pt x="167194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3107045" y="0"/>
              <a:ext cx="1261699" cy="1390650"/>
            </a:xfrm>
            <a:custGeom>
              <a:avLst/>
              <a:gdLst/>
              <a:ahLst/>
              <a:cxnLst/>
              <a:rect r="r" b="b" t="t" l="l"/>
              <a:pathLst>
                <a:path h="1390650" w="1261699">
                  <a:moveTo>
                    <a:pt x="0" y="0"/>
                  </a:moveTo>
                  <a:lnTo>
                    <a:pt x="1261699" y="0"/>
                  </a:lnTo>
                  <a:lnTo>
                    <a:pt x="126169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4778991" y="385826"/>
              <a:ext cx="147081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Node.js</a:t>
              </a:r>
            </a:p>
          </p:txBody>
        </p:sp>
        <p:sp>
          <p:nvSpPr>
            <p:cNvPr name="Freeform 17" id="17"/>
            <p:cNvSpPr/>
            <p:nvPr/>
          </p:nvSpPr>
          <p:spPr>
            <a:xfrm flipH="false" flipV="false" rot="0">
              <a:off x="3107045" y="1845499"/>
              <a:ext cx="1349908" cy="1390650"/>
            </a:xfrm>
            <a:custGeom>
              <a:avLst/>
              <a:gdLst/>
              <a:ahLst/>
              <a:cxnLst/>
              <a:rect r="r" b="b" t="t" l="l"/>
              <a:pathLst>
                <a:path h="1390650" w="1349908">
                  <a:moveTo>
                    <a:pt x="0" y="0"/>
                  </a:moveTo>
                  <a:lnTo>
                    <a:pt x="1349909" y="0"/>
                  </a:lnTo>
                  <a:lnTo>
                    <a:pt x="1349909" y="1390650"/>
                  </a:lnTo>
                  <a:lnTo>
                    <a:pt x="0" y="1390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/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4778991" y="2021648"/>
              <a:ext cx="2376686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Postgre SQL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29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OUTILS ANNEXES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3473587" y="4101826"/>
            <a:ext cx="4409386" cy="5156474"/>
            <a:chOff x="0" y="0"/>
            <a:chExt cx="5879181" cy="687529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799547" y="0"/>
              <a:ext cx="1850708" cy="2777799"/>
            </a:xfrm>
            <a:custGeom>
              <a:avLst/>
              <a:gdLst/>
              <a:ahLst/>
              <a:cxnLst/>
              <a:rect r="r" b="b" t="t" l="l"/>
              <a:pathLst>
                <a:path h="2777799" w="1850708">
                  <a:moveTo>
                    <a:pt x="0" y="0"/>
                  </a:moveTo>
                  <a:lnTo>
                    <a:pt x="1850708" y="0"/>
                  </a:lnTo>
                  <a:lnTo>
                    <a:pt x="1850708" y="2777799"/>
                  </a:lnTo>
                  <a:lnTo>
                    <a:pt x="0" y="277779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3301635" y="796512"/>
              <a:ext cx="19425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Figma</a:t>
              </a:r>
            </a:p>
          </p:txBody>
        </p:sp>
        <p:sp>
          <p:nvSpPr>
            <p:cNvPr name="Freeform 6" id="6"/>
            <p:cNvSpPr/>
            <p:nvPr/>
          </p:nvSpPr>
          <p:spPr>
            <a:xfrm flipH="false" flipV="false" rot="0">
              <a:off x="0" y="4051791"/>
              <a:ext cx="3449802" cy="2823508"/>
            </a:xfrm>
            <a:custGeom>
              <a:avLst/>
              <a:gdLst/>
              <a:ahLst/>
              <a:cxnLst/>
              <a:rect r="r" b="b" t="t" l="l"/>
              <a:pathLst>
                <a:path h="2823508" w="3449802">
                  <a:moveTo>
                    <a:pt x="0" y="0"/>
                  </a:moveTo>
                  <a:lnTo>
                    <a:pt x="3449802" y="0"/>
                  </a:lnTo>
                  <a:lnTo>
                    <a:pt x="3449802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-218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3640302" y="5058288"/>
              <a:ext cx="2238879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Blender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4149679"/>
            <a:ext cx="4200221" cy="5060769"/>
            <a:chOff x="0" y="0"/>
            <a:chExt cx="5600294" cy="6747691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018515" cy="1509257"/>
            </a:xfrm>
            <a:custGeom>
              <a:avLst/>
              <a:gdLst/>
              <a:ahLst/>
              <a:cxnLst/>
              <a:rect r="r" b="b" t="t" l="l"/>
              <a:pathLst>
                <a:path h="1509257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1509257"/>
                  </a:lnTo>
                  <a:lnTo>
                    <a:pt x="0" y="15092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3329665" y="349372"/>
              <a:ext cx="2154213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Looping</a:t>
              </a:r>
            </a:p>
          </p:txBody>
        </p:sp>
        <p:sp>
          <p:nvSpPr>
            <p:cNvPr name="Freeform 11" id="11"/>
            <p:cNvSpPr/>
            <p:nvPr/>
          </p:nvSpPr>
          <p:spPr>
            <a:xfrm flipH="false" flipV="false" rot="0">
              <a:off x="0" y="3924183"/>
              <a:ext cx="3018515" cy="2823508"/>
            </a:xfrm>
            <a:custGeom>
              <a:avLst/>
              <a:gdLst/>
              <a:ahLst/>
              <a:cxnLst/>
              <a:rect r="r" b="b" t="t" l="l"/>
              <a:pathLst>
                <a:path h="2823508" w="3018515">
                  <a:moveTo>
                    <a:pt x="0" y="0"/>
                  </a:moveTo>
                  <a:lnTo>
                    <a:pt x="3018515" y="0"/>
                  </a:lnTo>
                  <a:lnTo>
                    <a:pt x="3018515" y="2823508"/>
                  </a:lnTo>
                  <a:lnTo>
                    <a:pt x="0" y="28235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561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3213248" y="4930680"/>
              <a:ext cx="2387046" cy="7247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16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StarUML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30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66386" y="3991680"/>
            <a:ext cx="4697164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822161" y="2971800"/>
            <a:ext cx="7744067" cy="7703395"/>
            <a:chOff x="0" y="0"/>
            <a:chExt cx="10325423" cy="10271193"/>
          </a:xfrm>
        </p:grpSpPr>
        <p:sp>
          <p:nvSpPr>
            <p:cNvPr name="Freeform 4" id="4"/>
            <p:cNvSpPr/>
            <p:nvPr/>
          </p:nvSpPr>
          <p:spPr>
            <a:xfrm flipH="false" flipV="false" rot="-2258918">
              <a:off x="1416611" y="1539340"/>
              <a:ext cx="7492201" cy="7192513"/>
            </a:xfrm>
            <a:custGeom>
              <a:avLst/>
              <a:gdLst/>
              <a:ahLst/>
              <a:cxnLst/>
              <a:rect r="r" b="b" t="t" l="l"/>
              <a:pathLst>
                <a:path h="7192513" w="7492201">
                  <a:moveTo>
                    <a:pt x="0" y="0"/>
                  </a:moveTo>
                  <a:lnTo>
                    <a:pt x="7492201" y="0"/>
                  </a:lnTo>
                  <a:lnTo>
                    <a:pt x="7492201" y="7192513"/>
                  </a:lnTo>
                  <a:lnTo>
                    <a:pt x="0" y="7192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-1010" b="-1010"/>
              </a:stretch>
            </a:blipFill>
          </p:spPr>
        </p:sp>
        <p:sp>
          <p:nvSpPr>
            <p:cNvPr name="TextBox 5" id="5"/>
            <p:cNvSpPr txBox="true"/>
            <p:nvPr/>
          </p:nvSpPr>
          <p:spPr>
            <a:xfrm rot="0">
              <a:off x="1938234" y="4280833"/>
              <a:ext cx="4532622" cy="7592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579"/>
                </a:lnSpc>
                <a:spcBef>
                  <a:spcPct val="0"/>
                </a:spcBef>
              </a:pPr>
              <a:r>
                <a:rPr lang="en-US" b="true" sz="3318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ploybout.com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664386" y="9258300"/>
            <a:ext cx="4518723" cy="646938"/>
            <a:chOff x="0" y="0"/>
            <a:chExt cx="6024964" cy="862584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11096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 par an, namecheap.com 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-76200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28700" y="962025"/>
            <a:ext cx="15151472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NOM DE DOMAINE / HÉBERGEMENT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966386" y="8384970"/>
            <a:ext cx="3914722" cy="7421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sz="4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10,40€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827436" y="8352519"/>
            <a:ext cx="203895" cy="7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95"/>
              </a:lnSpc>
              <a:spcBef>
                <a:spcPct val="0"/>
              </a:spcBef>
            </a:pPr>
            <a:r>
              <a:rPr lang="en-US" b="true" sz="4200">
                <a:solidFill>
                  <a:srgbClr val="E8C170"/>
                </a:solidFill>
                <a:latin typeface="Almarai Bold"/>
                <a:ea typeface="Almarai Bold"/>
                <a:cs typeface="Almarai Bold"/>
                <a:sym typeface="Almarai Bold"/>
              </a:rPr>
              <a:t>*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1022998" y="3944761"/>
            <a:ext cx="4937118" cy="5960477"/>
            <a:chOff x="0" y="0"/>
            <a:chExt cx="6582824" cy="794730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560958" y="1621652"/>
              <a:ext cx="2020335" cy="1671945"/>
            </a:xfrm>
            <a:custGeom>
              <a:avLst/>
              <a:gdLst/>
              <a:ahLst/>
              <a:cxnLst/>
              <a:rect r="r" b="b" t="t" l="l"/>
              <a:pathLst>
                <a:path h="1671945" w="2020335">
                  <a:moveTo>
                    <a:pt x="0" y="0"/>
                  </a:moveTo>
                  <a:lnTo>
                    <a:pt x="2020335" y="0"/>
                  </a:lnTo>
                  <a:lnTo>
                    <a:pt x="2020335" y="1671945"/>
                  </a:lnTo>
                  <a:lnTo>
                    <a:pt x="0" y="167194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4" id="14"/>
            <p:cNvSpPr txBox="true"/>
            <p:nvPr/>
          </p:nvSpPr>
          <p:spPr>
            <a:xfrm rot="0">
              <a:off x="3067528" y="2137302"/>
              <a:ext cx="2954338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GitHub Pages</a:t>
              </a:r>
            </a:p>
          </p:txBody>
        </p:sp>
        <p:sp>
          <p:nvSpPr>
            <p:cNvPr name="Freeform 15" id="15"/>
            <p:cNvSpPr/>
            <p:nvPr/>
          </p:nvSpPr>
          <p:spPr>
            <a:xfrm flipH="false" flipV="false" rot="0">
              <a:off x="960550" y="3534897"/>
              <a:ext cx="1671945" cy="1671945"/>
            </a:xfrm>
            <a:custGeom>
              <a:avLst/>
              <a:gdLst/>
              <a:ahLst/>
              <a:cxnLst/>
              <a:rect r="r" b="b" t="t" l="l"/>
              <a:pathLst>
                <a:path h="1671945" w="1671945">
                  <a:moveTo>
                    <a:pt x="0" y="0"/>
                  </a:moveTo>
                  <a:lnTo>
                    <a:pt x="1671946" y="0"/>
                  </a:lnTo>
                  <a:lnTo>
                    <a:pt x="1671946" y="1671946"/>
                  </a:lnTo>
                  <a:lnTo>
                    <a:pt x="0" y="16719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3118731" y="4050547"/>
              <a:ext cx="2664420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render.com 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480519" y="-104775"/>
              <a:ext cx="5063927" cy="9546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Hébergement</a:t>
              </a:r>
            </a:p>
          </p:txBody>
        </p:sp>
        <p:sp>
          <p:nvSpPr>
            <p:cNvPr name="Freeform 18" id="18"/>
            <p:cNvSpPr/>
            <p:nvPr/>
          </p:nvSpPr>
          <p:spPr>
            <a:xfrm flipH="false" flipV="false" rot="0">
              <a:off x="1990208" y="6163590"/>
              <a:ext cx="2193242" cy="623111"/>
            </a:xfrm>
            <a:custGeom>
              <a:avLst/>
              <a:gdLst/>
              <a:ahLst/>
              <a:cxnLst/>
              <a:rect r="r" b="b" t="t" l="l"/>
              <a:pathLst>
                <a:path h="623111" w="2193242">
                  <a:moveTo>
                    <a:pt x="0" y="0"/>
                  </a:moveTo>
                  <a:lnTo>
                    <a:pt x="2193242" y="0"/>
                  </a:lnTo>
                  <a:lnTo>
                    <a:pt x="2193242" y="623112"/>
                  </a:lnTo>
                  <a:lnTo>
                    <a:pt x="0" y="623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0" y="5902411"/>
              <a:ext cx="1204671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0 €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120467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476531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4424750" y="5902411"/>
              <a:ext cx="1635324" cy="9260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sz="4200">
                  <a:solidFill>
                    <a:srgbClr val="FFFFFF"/>
                  </a:solidFill>
                  <a:latin typeface="Almarai"/>
                  <a:ea typeface="Almarai"/>
                  <a:cs typeface="Almarai"/>
                  <a:sym typeface="Almarai"/>
                </a:rPr>
                <a:t>20 €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6039105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6310964" y="5902411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278930" y="7195689"/>
              <a:ext cx="6024964" cy="5739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81"/>
                </a:lnSpc>
                <a:spcBef>
                  <a:spcPct val="0"/>
                </a:spcBef>
              </a:pPr>
              <a:r>
                <a:rPr lang="en-US" sz="252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 mois, render.com 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549219" y="7008519"/>
              <a:ext cx="360225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323406" y="7008519"/>
              <a:ext cx="271859" cy="9387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795"/>
                </a:lnSpc>
                <a:spcBef>
                  <a:spcPct val="0"/>
                </a:spcBef>
              </a:pPr>
              <a:r>
                <a:rPr lang="en-US" b="true" sz="4200">
                  <a:solidFill>
                    <a:srgbClr val="E8C17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*</a:t>
              </a:r>
            </a:p>
          </p:txBody>
        </p:sp>
      </p:grpSp>
      <p:sp>
        <p:nvSpPr>
          <p:cNvPr name="TextBox 28" id="28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31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378703" y="962025"/>
            <a:ext cx="6880597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RÉFÉRENCEMENT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-85725"/>
            <a:ext cx="7079995" cy="10372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PvP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card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automated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tactical duel online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medieval fantasy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asynchronous multiplayer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browser autobattler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free PvP web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management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turn-based online combat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card order system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mobile and PC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strategic duel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casual strategy game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online tactical battle</a:t>
            </a:r>
          </a:p>
          <a:p>
            <a:pPr algn="ctr">
              <a:lnSpc>
                <a:spcPts val="4540"/>
              </a:lnSpc>
              <a:spcBef>
                <a:spcPct val="0"/>
              </a:spcBef>
            </a:pPr>
            <a:r>
              <a:rPr lang="en-US" b="true" sz="32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autobattler games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32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282487" y="4171950"/>
            <a:ext cx="5723026" cy="1943100"/>
            <a:chOff x="0" y="0"/>
            <a:chExt cx="76307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44059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BUDGET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08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33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704649" y="0"/>
            <a:ext cx="10878702" cy="10287000"/>
          </a:xfrm>
          <a:custGeom>
            <a:avLst/>
            <a:gdLst/>
            <a:ahLst/>
            <a:cxnLst/>
            <a:rect r="r" b="b" t="t" l="l"/>
            <a:pathLst>
              <a:path h="10287000" w="10878702">
                <a:moveTo>
                  <a:pt x="0" y="0"/>
                </a:moveTo>
                <a:lnTo>
                  <a:pt x="10878702" y="0"/>
                </a:lnTo>
                <a:lnTo>
                  <a:pt x="10878702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072" t="-12933" r="-16768" b="-79649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34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44234" y="0"/>
            <a:ext cx="10599533" cy="5388689"/>
          </a:xfrm>
          <a:custGeom>
            <a:avLst/>
            <a:gdLst/>
            <a:ahLst/>
            <a:cxnLst/>
            <a:rect r="r" b="b" t="t" l="l"/>
            <a:pathLst>
              <a:path h="5388689" w="10599533">
                <a:moveTo>
                  <a:pt x="0" y="0"/>
                </a:moveTo>
                <a:lnTo>
                  <a:pt x="10599532" y="0"/>
                </a:lnTo>
                <a:lnTo>
                  <a:pt x="10599532" y="5388689"/>
                </a:lnTo>
                <a:lnTo>
                  <a:pt x="0" y="538868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44234" y="5388689"/>
            <a:ext cx="10599533" cy="5159828"/>
          </a:xfrm>
          <a:custGeom>
            <a:avLst/>
            <a:gdLst/>
            <a:ahLst/>
            <a:cxnLst/>
            <a:rect r="r" b="b" t="t" l="l"/>
            <a:pathLst>
              <a:path h="5159828" w="10599533">
                <a:moveTo>
                  <a:pt x="0" y="0"/>
                </a:moveTo>
                <a:lnTo>
                  <a:pt x="10599532" y="0"/>
                </a:lnTo>
                <a:lnTo>
                  <a:pt x="10599532" y="5159828"/>
                </a:lnTo>
                <a:lnTo>
                  <a:pt x="0" y="515982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5" t="-2576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35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7485151" cy="1943100"/>
            <a:chOff x="0" y="0"/>
            <a:chExt cx="9980201" cy="2590800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3224749" y="568325"/>
              <a:ext cx="6755452" cy="1362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711"/>
                </a:lnSpc>
                <a:spcBef>
                  <a:spcPct val="0"/>
                </a:spcBef>
              </a:pPr>
              <a:r>
                <a:rPr lang="en-US" b="true" sz="6426">
                  <a:solidFill>
                    <a:srgbClr val="E8C17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PLANNING</a:t>
              </a:r>
            </a:p>
          </p:txBody>
        </p:sp>
        <p:grpSp>
          <p:nvGrpSpPr>
            <p:cNvPr name="Group 4" id="4"/>
            <p:cNvGrpSpPr/>
            <p:nvPr/>
          </p:nvGrpSpPr>
          <p:grpSpPr>
            <a:xfrm rot="5400000">
              <a:off x="1288181" y="1187632"/>
              <a:ext cx="2590800" cy="215536"/>
              <a:chOff x="0" y="0"/>
              <a:chExt cx="511763" cy="42575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511763" cy="42575"/>
              </a:xfrm>
              <a:custGeom>
                <a:avLst/>
                <a:gdLst/>
                <a:ahLst/>
                <a:cxnLst/>
                <a:rect r="r" b="b" t="t" l="l"/>
                <a:pathLst>
                  <a:path h="42575" w="511763">
                    <a:moveTo>
                      <a:pt x="0" y="0"/>
                    </a:moveTo>
                    <a:lnTo>
                      <a:pt x="511763" y="0"/>
                    </a:lnTo>
                    <a:lnTo>
                      <a:pt x="511763" y="42575"/>
                    </a:lnTo>
                    <a:lnTo>
                      <a:pt x="0" y="42575"/>
                    </a:ln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6" id="6"/>
              <p:cNvSpPr txBox="true"/>
              <p:nvPr/>
            </p:nvSpPr>
            <p:spPr>
              <a:xfrm>
                <a:off x="0" y="-47625"/>
                <a:ext cx="511763" cy="902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05"/>
                  </a:lnSpc>
                </a:pPr>
              </a:p>
            </p:txBody>
          </p:sp>
        </p:grpSp>
        <p:grpSp>
          <p:nvGrpSpPr>
            <p:cNvPr name="Group 7" id="7"/>
            <p:cNvGrpSpPr/>
            <p:nvPr/>
          </p:nvGrpSpPr>
          <p:grpSpPr>
            <a:xfrm rot="5400000">
              <a:off x="168126" y="405578"/>
              <a:ext cx="1779644" cy="1779644"/>
              <a:chOff x="0" y="0"/>
              <a:chExt cx="812800" cy="81280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3C5E8B">
                      <a:alpha val="100000"/>
                    </a:srgbClr>
                  </a:gs>
                  <a:gs pos="100000">
                    <a:srgbClr val="1E1D39">
                      <a:alpha val="100000"/>
                    </a:srgbClr>
                  </a:gs>
                </a:gsLst>
                <a:lin ang="0"/>
              </a:gradFill>
              <a:ln w="12700" cap="sq">
                <a:solidFill>
                  <a:srgbClr val="000000"/>
                </a:solidFill>
                <a:prstDash val="solid"/>
                <a:miter/>
              </a:ln>
            </p:spPr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599135"/>
              <a:ext cx="2115896" cy="12456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7429"/>
                </a:lnSpc>
              </a:pPr>
              <a:r>
                <a:rPr lang="en-US" sz="5383" b="true">
                  <a:solidFill>
                    <a:srgbClr val="E4E6E2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09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819419" y="3606800"/>
            <a:ext cx="6875711" cy="1123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71"/>
              </a:lnSpc>
              <a:spcBef>
                <a:spcPct val="0"/>
              </a:spcBef>
            </a:pPr>
            <a:r>
              <a:rPr lang="en-US" b="true" sz="628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Six phases clefs 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695129" y="4631769"/>
            <a:ext cx="7564171" cy="462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Préparation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Design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Développement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Tests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Lancement</a:t>
            </a:r>
          </a:p>
          <a:p>
            <a:pPr algn="just" marL="948955" indent="-474478" lvl="1">
              <a:lnSpc>
                <a:spcPts val="6065"/>
              </a:lnSpc>
              <a:buFont typeface="Arial"/>
              <a:buChar char="•"/>
            </a:pPr>
            <a:r>
              <a:rPr lang="en-US" b="true" sz="439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Phase de Maintenance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36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9400" y="0"/>
            <a:ext cx="16629157" cy="10287000"/>
          </a:xfrm>
          <a:custGeom>
            <a:avLst/>
            <a:gdLst/>
            <a:ahLst/>
            <a:cxnLst/>
            <a:rect r="r" b="b" t="t" l="l"/>
            <a:pathLst>
              <a:path h="10287000" w="16629157">
                <a:moveTo>
                  <a:pt x="0" y="0"/>
                </a:moveTo>
                <a:lnTo>
                  <a:pt x="16629157" y="0"/>
                </a:lnTo>
                <a:lnTo>
                  <a:pt x="166291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53" r="0" b="-1791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5597623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4757581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7050049" y="4581525"/>
            <a:ext cx="6606464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DE JEU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31487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23805" y="9147429"/>
            <a:ext cx="464195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2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65987" y="4581525"/>
            <a:ext cx="557458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grpSp>
        <p:nvGrpSpPr>
          <p:cNvPr name="Group 3" id="3"/>
          <p:cNvGrpSpPr/>
          <p:nvPr/>
        </p:nvGrpSpPr>
        <p:grpSpPr>
          <a:xfrm rot="5400000">
            <a:off x="6113560" y="5062674"/>
            <a:ext cx="1943100" cy="161652"/>
            <a:chOff x="0" y="0"/>
            <a:chExt cx="511763" cy="4257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5273519" y="4476133"/>
            <a:ext cx="1334733" cy="1334733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8" id="8"/>
          <p:cNvSpPr txBox="true"/>
          <p:nvPr/>
        </p:nvSpPr>
        <p:spPr>
          <a:xfrm rot="0">
            <a:off x="5147424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10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188557" y="9147429"/>
            <a:ext cx="109944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38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5143500"/>
            <a:ext cx="3086100" cy="4387850"/>
            <a:chOff x="0" y="0"/>
            <a:chExt cx="812800" cy="115564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168900" y="5143500"/>
            <a:ext cx="3086100" cy="4387850"/>
            <a:chOff x="0" y="0"/>
            <a:chExt cx="812800" cy="115564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144000" y="5143500"/>
            <a:ext cx="3086100" cy="4387850"/>
            <a:chOff x="0" y="0"/>
            <a:chExt cx="812800" cy="11556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3115925" y="5143500"/>
            <a:ext cx="3086100" cy="4387850"/>
            <a:chOff x="0" y="0"/>
            <a:chExt cx="812800" cy="115564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1155648"/>
            </a:xfrm>
            <a:custGeom>
              <a:avLst/>
              <a:gdLst/>
              <a:ahLst/>
              <a:cxnLst/>
              <a:rect r="r" b="b" t="t" l="l"/>
              <a:pathLst>
                <a:path h="1155648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105475"/>
                  </a:lnTo>
                  <a:cubicBezTo>
                    <a:pt x="812800" y="1118782"/>
                    <a:pt x="807514" y="1131543"/>
                    <a:pt x="798105" y="1140952"/>
                  </a:cubicBezTo>
                  <a:cubicBezTo>
                    <a:pt x="788695" y="1150362"/>
                    <a:pt x="775934" y="1155648"/>
                    <a:pt x="762627" y="1155648"/>
                  </a:cubicBezTo>
                  <a:lnTo>
                    <a:pt x="50173" y="1155648"/>
                  </a:lnTo>
                  <a:cubicBezTo>
                    <a:pt x="36866" y="1155648"/>
                    <a:pt x="24105" y="1150362"/>
                    <a:pt x="14695" y="1140952"/>
                  </a:cubicBezTo>
                  <a:cubicBezTo>
                    <a:pt x="5286" y="1131543"/>
                    <a:pt x="0" y="1118782"/>
                    <a:pt x="0" y="11054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812800" cy="12223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  <a:r>
                <a:rPr lang="en-US" sz="2400" b="true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Conditions</a:t>
              </a:r>
            </a:p>
            <a:p>
              <a:pPr algn="ctr">
                <a:lnSpc>
                  <a:spcPts val="3311"/>
                </a:lnSpc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Effets</a:t>
              </a: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2971428" y="876300"/>
            <a:ext cx="12345144" cy="9719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Cartes à ordonner avant le combat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249016" y="3710432"/>
            <a:ext cx="64546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329536" y="3710432"/>
            <a:ext cx="7648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0308282" y="3710432"/>
            <a:ext cx="757535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279761" y="3561207"/>
            <a:ext cx="758428" cy="1091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sz="6399">
                <a:solidFill>
                  <a:srgbClr val="FFFFFF"/>
                </a:solidFill>
                <a:latin typeface="Bangers"/>
                <a:ea typeface="Bangers"/>
                <a:cs typeface="Bangers"/>
                <a:sym typeface="Bangers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96272" y="9147429"/>
            <a:ext cx="491728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23941" y="520700"/>
            <a:ext cx="6440117" cy="3454654"/>
          </a:xfrm>
          <a:custGeom>
            <a:avLst/>
            <a:gdLst/>
            <a:ahLst/>
            <a:cxnLst/>
            <a:rect r="r" b="b" t="t" l="l"/>
            <a:pathLst>
              <a:path h="3454654" w="6440117">
                <a:moveTo>
                  <a:pt x="0" y="0"/>
                </a:moveTo>
                <a:lnTo>
                  <a:pt x="6440118" y="0"/>
                </a:lnTo>
                <a:lnTo>
                  <a:pt x="6440118" y="3454654"/>
                </a:lnTo>
                <a:lnTo>
                  <a:pt x="0" y="34546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818" t="0" r="0" b="-12253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397875" y="6546850"/>
            <a:ext cx="1492250" cy="149225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8C17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136525"/>
              <a:ext cx="711200" cy="4730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11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380891" y="4175379"/>
            <a:ext cx="3086100" cy="5559171"/>
            <a:chOff x="0" y="0"/>
            <a:chExt cx="4114800" cy="7412228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 distance d’attaque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Attaque</a:t>
                </a: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1660683" y="3768012"/>
              <a:ext cx="793435" cy="777566"/>
            </a:xfrm>
            <a:custGeom>
              <a:avLst/>
              <a:gdLst/>
              <a:ahLst/>
              <a:cxnLst/>
              <a:rect r="r" b="b" t="t" l="l"/>
              <a:pathLst>
                <a:path h="777566" w="793435">
                  <a:moveTo>
                    <a:pt x="0" y="0"/>
                  </a:moveTo>
                  <a:lnTo>
                    <a:pt x="793434" y="0"/>
                  </a:lnTo>
                  <a:lnTo>
                    <a:pt x="793434" y="777566"/>
                  </a:lnTo>
                  <a:lnTo>
                    <a:pt x="0" y="777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1627088" y="-123825"/>
              <a:ext cx="860623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E16464"/>
                  </a:solidFill>
                  <a:latin typeface="Bangers"/>
                  <a:ea typeface="Bangers"/>
                  <a:cs typeface="Bangers"/>
                  <a:sym typeface="Bangers"/>
                </a:rPr>
                <a:t>01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821009" y="4175379"/>
            <a:ext cx="3086100" cy="5559171"/>
            <a:chOff x="0" y="0"/>
            <a:chExt cx="4114800" cy="7412228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1561761"/>
              <a:ext cx="4114800" cy="5850467"/>
              <a:chOff x="0" y="0"/>
              <a:chExt cx="812800" cy="1155648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812800" cy="1155648"/>
              </a:xfrm>
              <a:custGeom>
                <a:avLst/>
                <a:gdLst/>
                <a:ahLst/>
                <a:cxnLst/>
                <a:rect r="r" b="b" t="t" l="l"/>
                <a:pathLst>
                  <a:path h="1155648" w="812800">
                    <a:moveTo>
                      <a:pt x="50173" y="0"/>
                    </a:moveTo>
                    <a:lnTo>
                      <a:pt x="762627" y="0"/>
                    </a:lnTo>
                    <a:cubicBezTo>
                      <a:pt x="775934" y="0"/>
                      <a:pt x="788695" y="5286"/>
                      <a:pt x="798105" y="14695"/>
                    </a:cubicBezTo>
                    <a:cubicBezTo>
                      <a:pt x="807514" y="24105"/>
                      <a:pt x="812800" y="36866"/>
                      <a:pt x="812800" y="50173"/>
                    </a:cubicBezTo>
                    <a:lnTo>
                      <a:pt x="812800" y="1105475"/>
                    </a:lnTo>
                    <a:cubicBezTo>
                      <a:pt x="812800" y="1118782"/>
                      <a:pt x="807514" y="1131543"/>
                      <a:pt x="798105" y="1140952"/>
                    </a:cubicBezTo>
                    <a:cubicBezTo>
                      <a:pt x="788695" y="1150362"/>
                      <a:pt x="775934" y="1155648"/>
                      <a:pt x="762627" y="1155648"/>
                    </a:cubicBezTo>
                    <a:lnTo>
                      <a:pt x="50173" y="1155648"/>
                    </a:lnTo>
                    <a:cubicBezTo>
                      <a:pt x="36866" y="1155648"/>
                      <a:pt x="24105" y="1150362"/>
                      <a:pt x="14695" y="1140952"/>
                    </a:cubicBezTo>
                    <a:cubicBezTo>
                      <a:pt x="5286" y="1131543"/>
                      <a:pt x="0" y="1118782"/>
                      <a:pt x="0" y="1105475"/>
                    </a:cubicBezTo>
                    <a:lnTo>
                      <a:pt x="0" y="50173"/>
                    </a:lnTo>
                    <a:cubicBezTo>
                      <a:pt x="0" y="36866"/>
                      <a:pt x="5286" y="24105"/>
                      <a:pt x="14695" y="14695"/>
                    </a:cubicBezTo>
                    <a:cubicBezTo>
                      <a:pt x="24105" y="5286"/>
                      <a:pt x="36866" y="0"/>
                      <a:pt x="50173" y="0"/>
                    </a:cubicBezTo>
                    <a:close/>
                  </a:path>
                </a:pathLst>
              </a:custGeom>
              <a:solidFill>
                <a:srgbClr val="3C5E8B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85725"/>
                <a:ext cx="812800" cy="12413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Conditions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sz="24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Ne pas être à moins d’une case de l’adversaire</a:t>
                </a:r>
              </a:p>
              <a:p>
                <a:pPr algn="ctr">
                  <a:lnSpc>
                    <a:spcPts val="3311"/>
                  </a:lnSpc>
                </a:pPr>
              </a:p>
              <a:p>
                <a:pPr algn="ctr">
                  <a:lnSpc>
                    <a:spcPts val="4416"/>
                  </a:lnSpc>
                </a:pPr>
                <a:r>
                  <a:rPr lang="en-US" sz="3200" b="true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Effets :</a:t>
                </a:r>
              </a:p>
              <a:p>
                <a:pPr algn="ctr">
                  <a:lnSpc>
                    <a:spcPts val="3311"/>
                  </a:lnSpc>
                </a:pPr>
                <a:r>
                  <a:rPr lang="en-US" b="true" sz="2400">
                    <a:solidFill>
                      <a:srgbClr val="FFFFFF"/>
                    </a:solidFill>
                    <a:latin typeface="Poppins Bold"/>
                    <a:ea typeface="Poppins Bold"/>
                    <a:cs typeface="Poppins Bold"/>
                    <a:sym typeface="Poppins Bold"/>
                  </a:rPr>
                  <a:t>Se déplacer d’une case vers l’adversaire</a:t>
                </a: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654422" y="4109954"/>
              <a:ext cx="971298" cy="754081"/>
            </a:xfrm>
            <a:custGeom>
              <a:avLst/>
              <a:gdLst/>
              <a:ahLst/>
              <a:cxnLst/>
              <a:rect r="r" b="b" t="t" l="l"/>
              <a:pathLst>
                <a:path h="754081" w="971298">
                  <a:moveTo>
                    <a:pt x="0" y="0"/>
                  </a:moveTo>
                  <a:lnTo>
                    <a:pt x="971298" y="0"/>
                  </a:lnTo>
                  <a:lnTo>
                    <a:pt x="971298" y="754081"/>
                  </a:lnTo>
                  <a:lnTo>
                    <a:pt x="0" y="7540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7" id="17"/>
            <p:cNvSpPr txBox="true"/>
            <p:nvPr/>
          </p:nvSpPr>
          <p:spPr>
            <a:xfrm rot="0">
              <a:off x="1547515" y="-123825"/>
              <a:ext cx="1019770" cy="141465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31"/>
                </a:lnSpc>
                <a:spcBef>
                  <a:spcPct val="0"/>
                </a:spcBef>
              </a:pPr>
              <a:r>
                <a:rPr lang="en-US" sz="6399">
                  <a:solidFill>
                    <a:srgbClr val="52E48C"/>
                  </a:solidFill>
                  <a:latin typeface="Bangers"/>
                  <a:ea typeface="Bangers"/>
                  <a:cs typeface="Bangers"/>
                  <a:sym typeface="Bangers"/>
                </a:rPr>
                <a:t>02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028700" y="895350"/>
            <a:ext cx="4597703" cy="2747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Teste de chaque carte dans l’ordre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737634" y="9147429"/>
            <a:ext cx="55036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710494" y="4272711"/>
            <a:ext cx="10867012" cy="4985589"/>
            <a:chOff x="0" y="0"/>
            <a:chExt cx="14489350" cy="66474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89350" cy="6647453"/>
            </a:xfrm>
            <a:custGeom>
              <a:avLst/>
              <a:gdLst/>
              <a:ahLst/>
              <a:cxnLst/>
              <a:rect r="r" b="b" t="t" l="l"/>
              <a:pathLst>
                <a:path h="6647453" w="14489350">
                  <a:moveTo>
                    <a:pt x="0" y="0"/>
                  </a:moveTo>
                  <a:lnTo>
                    <a:pt x="14489350" y="0"/>
                  </a:lnTo>
                  <a:lnTo>
                    <a:pt x="14489350" y="6647453"/>
                  </a:lnTo>
                  <a:lnTo>
                    <a:pt x="0" y="6647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4898" t="-148052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296395" y="3323726"/>
              <a:ext cx="1617463" cy="482298"/>
            </a:xfrm>
            <a:custGeom>
              <a:avLst/>
              <a:gdLst/>
              <a:ahLst/>
              <a:cxnLst/>
              <a:rect r="r" b="b" t="t" l="l"/>
              <a:pathLst>
                <a:path h="482298" w="1617463">
                  <a:moveTo>
                    <a:pt x="0" y="0"/>
                  </a:moveTo>
                  <a:lnTo>
                    <a:pt x="1617463" y="0"/>
                  </a:lnTo>
                  <a:lnTo>
                    <a:pt x="1617463" y="482298"/>
                  </a:lnTo>
                  <a:lnTo>
                    <a:pt x="0" y="48229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1028700" y="895350"/>
            <a:ext cx="16230600" cy="18360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99"/>
              </a:lnSpc>
              <a:spcBef>
                <a:spcPct val="0"/>
              </a:spcBef>
            </a:pPr>
            <a:r>
              <a:rPr lang="en-US" b="true" sz="521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Réalisation de l’effet, au tour du combattant suivant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759660" y="9147429"/>
            <a:ext cx="528340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0364" y="7019761"/>
            <a:ext cx="8027271" cy="2238539"/>
            <a:chOff x="0" y="0"/>
            <a:chExt cx="10703029" cy="29847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209816" y="1801897"/>
              <a:ext cx="1025856" cy="1182822"/>
            </a:xfrm>
            <a:custGeom>
              <a:avLst/>
              <a:gdLst/>
              <a:ahLst/>
              <a:cxnLst/>
              <a:rect r="r" b="b" t="t" l="l"/>
              <a:pathLst>
                <a:path h="1182822" w="1025856">
                  <a:moveTo>
                    <a:pt x="0" y="0"/>
                  </a:moveTo>
                  <a:lnTo>
                    <a:pt x="1025857" y="0"/>
                  </a:lnTo>
                  <a:lnTo>
                    <a:pt x="1025857" y="1182822"/>
                  </a:lnTo>
                  <a:lnTo>
                    <a:pt x="0" y="118282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3765682" y="1613119"/>
              <a:ext cx="1588168" cy="1371600"/>
            </a:xfrm>
            <a:custGeom>
              <a:avLst/>
              <a:gdLst/>
              <a:ahLst/>
              <a:cxnLst/>
              <a:rect r="r" b="b" t="t" l="l"/>
              <a:pathLst>
                <a:path h="1371600" w="1588168">
                  <a:moveTo>
                    <a:pt x="0" y="0"/>
                  </a:moveTo>
                  <a:lnTo>
                    <a:pt x="1588168" y="0"/>
                  </a:lnTo>
                  <a:lnTo>
                    <a:pt x="1588168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7677950" y="927319"/>
              <a:ext cx="1473756" cy="1371600"/>
            </a:xfrm>
            <a:custGeom>
              <a:avLst/>
              <a:gdLst/>
              <a:ahLst/>
              <a:cxnLst/>
              <a:rect r="r" b="b" t="t" l="l"/>
              <a:pathLst>
                <a:path h="1371600" w="1473756">
                  <a:moveTo>
                    <a:pt x="0" y="0"/>
                  </a:moveTo>
                  <a:lnTo>
                    <a:pt x="1473756" y="0"/>
                  </a:lnTo>
                  <a:lnTo>
                    <a:pt x="1473756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45489" cy="1286485"/>
            </a:xfrm>
            <a:custGeom>
              <a:avLst/>
              <a:gdLst/>
              <a:ahLst/>
              <a:cxnLst/>
              <a:rect r="r" b="b" t="t" l="l"/>
              <a:pathLst>
                <a:path h="1286485" w="1445489">
                  <a:moveTo>
                    <a:pt x="0" y="0"/>
                  </a:moveTo>
                  <a:lnTo>
                    <a:pt x="1445489" y="0"/>
                  </a:lnTo>
                  <a:lnTo>
                    <a:pt x="1445489" y="1286485"/>
                  </a:lnTo>
                  <a:lnTo>
                    <a:pt x="0" y="128648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3765682" y="176844"/>
              <a:ext cx="1495738" cy="932797"/>
            </a:xfrm>
            <a:custGeom>
              <a:avLst/>
              <a:gdLst/>
              <a:ahLst/>
              <a:cxnLst/>
              <a:rect r="r" b="b" t="t" l="l"/>
              <a:pathLst>
                <a:path h="932797" w="1495738">
                  <a:moveTo>
                    <a:pt x="0" y="0"/>
                  </a:moveTo>
                  <a:lnTo>
                    <a:pt x="1495738" y="0"/>
                  </a:lnTo>
                  <a:lnTo>
                    <a:pt x="1495738" y="932797"/>
                  </a:lnTo>
                  <a:lnTo>
                    <a:pt x="0" y="9327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445489" y="110169"/>
              <a:ext cx="2186322" cy="11111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Points de vie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445489" y="2083809"/>
              <a:ext cx="1932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Attaque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5569750" y="1989420"/>
              <a:ext cx="1445489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Magie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5401120" y="333743"/>
              <a:ext cx="2186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Vitesse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9151706" y="1303620"/>
              <a:ext cx="1551322" cy="55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311"/>
                </a:lnSpc>
                <a:spcBef>
                  <a:spcPct val="0"/>
                </a:spcBef>
              </a:pPr>
              <a:r>
                <a:rPr lang="en-US" b="true" sz="2400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Portée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-1059617">
            <a:off x="13015158" y="5593868"/>
            <a:ext cx="1842966" cy="2851785"/>
          </a:xfrm>
          <a:custGeom>
            <a:avLst/>
            <a:gdLst/>
            <a:ahLst/>
            <a:cxnLst/>
            <a:rect r="r" b="b" t="t" l="l"/>
            <a:pathLst>
              <a:path h="2851785" w="1842966">
                <a:moveTo>
                  <a:pt x="0" y="0"/>
                </a:moveTo>
                <a:lnTo>
                  <a:pt x="1842966" y="0"/>
                </a:lnTo>
                <a:lnTo>
                  <a:pt x="1842966" y="2851785"/>
                </a:lnTo>
                <a:lnTo>
                  <a:pt x="0" y="285178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0" y="876300"/>
            <a:ext cx="18288000" cy="1914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2"/>
              </a:lnSpc>
              <a:spcBef>
                <a:spcPct val="0"/>
              </a:spcBef>
            </a:pPr>
            <a:r>
              <a:rPr lang="en-US" b="true" sz="54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Résolution des combats à l’aide des cartes et des statistiques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5479926" y="5000625"/>
            <a:ext cx="7328148" cy="868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 b="true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Système d’équipement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770227" y="9147429"/>
            <a:ext cx="517773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6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1E1D3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6669185" y="5062674"/>
            <a:ext cx="1943100" cy="161652"/>
            <a:chOff x="0" y="0"/>
            <a:chExt cx="511763" cy="425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1763" cy="42575"/>
            </a:xfrm>
            <a:custGeom>
              <a:avLst/>
              <a:gdLst/>
              <a:ahLst/>
              <a:cxnLst/>
              <a:rect r="r" b="b" t="t" l="l"/>
              <a:pathLst>
                <a:path h="42575" w="511763">
                  <a:moveTo>
                    <a:pt x="0" y="0"/>
                  </a:moveTo>
                  <a:lnTo>
                    <a:pt x="511763" y="0"/>
                  </a:lnTo>
                  <a:lnTo>
                    <a:pt x="511763" y="42575"/>
                  </a:lnTo>
                  <a:lnTo>
                    <a:pt x="0" y="42575"/>
                  </a:lnTo>
                  <a:close/>
                </a:path>
              </a:pathLst>
            </a:custGeom>
            <a:solidFill>
              <a:srgbClr val="3C5E8B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11763" cy="902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5400000">
            <a:off x="5829144" y="4476133"/>
            <a:ext cx="1334733" cy="133473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3C5E8B">
                    <a:alpha val="100000"/>
                  </a:srgbClr>
                </a:gs>
                <a:gs pos="100000">
                  <a:srgbClr val="1E1D39">
                    <a:alpha val="100000"/>
                  </a:srgbClr>
                </a:gs>
              </a:gsLst>
              <a:lin ang="0"/>
            </a:gradFill>
            <a:ln w="127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TextBox 7" id="7"/>
          <p:cNvSpPr txBox="true"/>
          <p:nvPr/>
        </p:nvSpPr>
        <p:spPr>
          <a:xfrm rot="0">
            <a:off x="8121612" y="4581525"/>
            <a:ext cx="4463339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11"/>
              </a:lnSpc>
              <a:spcBef>
                <a:spcPct val="0"/>
              </a:spcBef>
            </a:pPr>
            <a:r>
              <a:rPr lang="en-US" b="true" sz="6426">
                <a:solidFill>
                  <a:srgbClr val="E8C170"/>
                </a:solidFill>
                <a:latin typeface="Poppins Bold"/>
                <a:ea typeface="Poppins Bold"/>
                <a:cs typeface="Poppins Bold"/>
                <a:sym typeface="Poppins Bold"/>
              </a:rPr>
              <a:t>OBJECTIFS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703049" y="4583201"/>
            <a:ext cx="1586922" cy="97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83" b="true">
                <a:solidFill>
                  <a:srgbClr val="E4E6E2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853124" y="9147429"/>
            <a:ext cx="434876" cy="1139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31"/>
              </a:lnSpc>
              <a:spcBef>
                <a:spcPct val="0"/>
              </a:spcBef>
            </a:pPr>
            <a:r>
              <a:rPr lang="en-US" b="true" sz="6399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DAGVgjP3HTY</dc:identifier>
  <dcterms:modified xsi:type="dcterms:W3CDTF">2011-08-01T06:04:30Z</dcterms:modified>
  <cp:revision>1</cp:revision>
  <dc:title>Ploybout</dc:title>
</cp:coreProperties>
</file>