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27.xml"/>
  <Override ContentType="application/vnd.openxmlformats-officedocument.presentationml.slide+xml" PartName="/ppt/slides/slide28.xml"/>
  <Override ContentType="application/vnd.openxmlformats-officedocument.presentationml.slide+xml" PartName="/ppt/slides/slide29.xml"/>
  <Override ContentType="application/vnd.openxmlformats-officedocument.presentationml.slide+xml" PartName="/ppt/slides/slide30.xml"/>
  <Override ContentType="application/vnd.openxmlformats-officedocument.presentationml.slide+xml" PartName="/ppt/slides/slide31.xml"/>
  <Override ContentType="application/vnd.openxmlformats-officedocument.presentationml.slide+xml" PartName="/ppt/slides/slide32.xml"/>
  <Override ContentType="application/vnd.openxmlformats-officedocument.presentationml.slide+xml" PartName="/ppt/slides/slide33.xml"/>
  <Override ContentType="application/vnd.openxmlformats-officedocument.presentationml.slide+xml" PartName="/ppt/slides/slide34.xml"/>
  <Override ContentType="application/vnd.openxmlformats-officedocument.presentationml.slide+xml" PartName="/ppt/slides/slide35.xml"/>
  <Override ContentType="application/vnd.openxmlformats-officedocument.presentationml.slide+xml" PartName="/ppt/slides/slide36.xml"/>
  <Override ContentType="application/vnd.openxmlformats-officedocument.presentationml.slide+xml" PartName="/ppt/slides/slide37.xml"/>
  <Override ContentType="application/vnd.openxmlformats-officedocument.presentationml.slide+xml" PartName="/ppt/slides/slide38.xml"/>
  <Override ContentType="application/vnd.openxmlformats-officedocument.presentationml.slide+xml" PartName="/ppt/slides/slide39.xml"/>
  <Override ContentType="application/vnd.openxmlformats-officedocument.presentationml.slide+xml" PartName="/ppt/slides/slide4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</p:sldIdLst>
  <p:sldSz cx="18288000" cy="10287000"/>
  <p:notesSz cx="6858000" cy="9144000"/>
  <p:embeddedFontLst>
    <p:embeddedFont>
      <p:font typeface="Almarai" charset="1" panose="00000000000000000000"/>
      <p:regular r:id="rId46"/>
    </p:embeddedFont>
    <p:embeddedFont>
      <p:font typeface="Poppins Bold" charset="1" panose="00000800000000000000"/>
      <p:regular r:id="rId47"/>
    </p:embeddedFont>
    <p:embeddedFont>
      <p:font typeface="Almarai Bold" charset="1" panose="00000000000000000000"/>
      <p:regular r:id="rId48"/>
    </p:embeddedFont>
    <p:embeddedFont>
      <p:font typeface="Bangers" charset="1" panose="00000500000000000000"/>
      <p:regular r:id="rId49"/>
    </p:embeddedFont>
    <p:embeddedFont>
      <p:font typeface="Poppins" charset="1" panose="00000500000000000000"/>
      <p:regular r:id="rId5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slides/slide20.xml" Type="http://schemas.openxmlformats.org/officeDocument/2006/relationships/slide"/><Relationship Id="rId26" Target="slides/slide21.xml" Type="http://schemas.openxmlformats.org/officeDocument/2006/relationships/slide"/><Relationship Id="rId27" Target="slides/slide22.xml" Type="http://schemas.openxmlformats.org/officeDocument/2006/relationships/slide"/><Relationship Id="rId28" Target="slides/slide23.xml" Type="http://schemas.openxmlformats.org/officeDocument/2006/relationships/slide"/><Relationship Id="rId29" Target="slides/slide24.xml" Type="http://schemas.openxmlformats.org/officeDocument/2006/relationships/slide"/><Relationship Id="rId3" Target="viewProps.xml" Type="http://schemas.openxmlformats.org/officeDocument/2006/relationships/viewProps"/><Relationship Id="rId30" Target="slides/slide25.xml" Type="http://schemas.openxmlformats.org/officeDocument/2006/relationships/slide"/><Relationship Id="rId31" Target="slides/slide26.xml" Type="http://schemas.openxmlformats.org/officeDocument/2006/relationships/slide"/><Relationship Id="rId32" Target="slides/slide27.xml" Type="http://schemas.openxmlformats.org/officeDocument/2006/relationships/slide"/><Relationship Id="rId33" Target="slides/slide28.xml" Type="http://schemas.openxmlformats.org/officeDocument/2006/relationships/slide"/><Relationship Id="rId34" Target="slides/slide29.xml" Type="http://schemas.openxmlformats.org/officeDocument/2006/relationships/slide"/><Relationship Id="rId35" Target="slides/slide30.xml" Type="http://schemas.openxmlformats.org/officeDocument/2006/relationships/slide"/><Relationship Id="rId36" Target="slides/slide31.xml" Type="http://schemas.openxmlformats.org/officeDocument/2006/relationships/slide"/><Relationship Id="rId37" Target="slides/slide32.xml" Type="http://schemas.openxmlformats.org/officeDocument/2006/relationships/slide"/><Relationship Id="rId38" Target="slides/slide33.xml" Type="http://schemas.openxmlformats.org/officeDocument/2006/relationships/slide"/><Relationship Id="rId39" Target="slides/slide34.xml" Type="http://schemas.openxmlformats.org/officeDocument/2006/relationships/slide"/><Relationship Id="rId4" Target="theme/theme1.xml" Type="http://schemas.openxmlformats.org/officeDocument/2006/relationships/theme"/><Relationship Id="rId40" Target="slides/slide35.xml" Type="http://schemas.openxmlformats.org/officeDocument/2006/relationships/slide"/><Relationship Id="rId41" Target="slides/slide36.xml" Type="http://schemas.openxmlformats.org/officeDocument/2006/relationships/slide"/><Relationship Id="rId42" Target="slides/slide37.xml" Type="http://schemas.openxmlformats.org/officeDocument/2006/relationships/slide"/><Relationship Id="rId43" Target="slides/slide38.xml" Type="http://schemas.openxmlformats.org/officeDocument/2006/relationships/slide"/><Relationship Id="rId44" Target="slides/slide39.xml" Type="http://schemas.openxmlformats.org/officeDocument/2006/relationships/slide"/><Relationship Id="rId45" Target="slides/slide40.xml" Type="http://schemas.openxmlformats.org/officeDocument/2006/relationships/slide"/><Relationship Id="rId46" Target="fonts/font46.fntdata" Type="http://schemas.openxmlformats.org/officeDocument/2006/relationships/font"/><Relationship Id="rId47" Target="fonts/font47.fntdata" Type="http://schemas.openxmlformats.org/officeDocument/2006/relationships/font"/><Relationship Id="rId48" Target="fonts/font48.fntdata" Type="http://schemas.openxmlformats.org/officeDocument/2006/relationships/font"/><Relationship Id="rId49" Target="fonts/font49.fntdata" Type="http://schemas.openxmlformats.org/officeDocument/2006/relationships/font"/><Relationship Id="rId5" Target="tableStyles.xml" Type="http://schemas.openxmlformats.org/officeDocument/2006/relationships/tableStyles"/><Relationship Id="rId50" Target="fonts/font50.fntdata" Type="http://schemas.openxmlformats.org/officeDocument/2006/relationships/font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4.png" Type="http://schemas.openxmlformats.org/officeDocument/2006/relationships/image"/><Relationship Id="rId3" Target="../media/image25.svg" Type="http://schemas.openxmlformats.org/officeDocument/2006/relationships/image"/><Relationship Id="rId4" Target="../media/image26.png" Type="http://schemas.openxmlformats.org/officeDocument/2006/relationships/image"/><Relationship Id="rId5" Target="../media/image27.svg" Type="http://schemas.openxmlformats.org/officeDocument/2006/relationships/image"/><Relationship Id="rId6" Target="../media/image28.png" Type="http://schemas.openxmlformats.org/officeDocument/2006/relationships/image"/><Relationship Id="rId7" Target="../media/image29.svg" Type="http://schemas.openxmlformats.org/officeDocument/2006/relationships/image"/><Relationship Id="rId8" Target="../media/image30.png" Type="http://schemas.openxmlformats.org/officeDocument/2006/relationships/image"/><Relationship Id="rId9" Target="../media/image31.sv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2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3.png" Type="http://schemas.openxmlformats.org/officeDocument/2006/relationships/image"/><Relationship Id="rId3" Target="../media/image34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5.png" Type="http://schemas.openxmlformats.org/officeDocument/2006/relationships/image"/><Relationship Id="rId3" Target="../media/image36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7.pn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8.png" Type="http://schemas.openxmlformats.org/officeDocument/2006/relationships/image"/><Relationship Id="rId3" Target="../media/image39.pn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0.png" Type="http://schemas.openxmlformats.org/officeDocument/2006/relationships/image"/></Relationships>
</file>

<file path=ppt/slides/_rels/slide2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1.png" Type="http://schemas.openxmlformats.org/officeDocument/2006/relationships/image"/></Relationships>
</file>

<file path=ppt/slides/_rels/slide2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2.png" Type="http://schemas.openxmlformats.org/officeDocument/2006/relationships/image"/><Relationship Id="rId3" Target="../media/image43.png" Type="http://schemas.openxmlformats.org/officeDocument/2006/relationships/image"/></Relationships>
</file>

<file path=ppt/slides/_rels/slide2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4.png" Type="http://schemas.openxmlformats.org/officeDocument/2006/relationships/image"/></Relationships>
</file>

<file path=ppt/slides/_rels/slide2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5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4.svg" Type="http://schemas.openxmlformats.org/officeDocument/2006/relationships/image"/><Relationship Id="rId11" Target="../media/image55.png" Type="http://schemas.openxmlformats.org/officeDocument/2006/relationships/image"/><Relationship Id="rId12" Target="../media/image56.svg" Type="http://schemas.openxmlformats.org/officeDocument/2006/relationships/image"/><Relationship Id="rId13" Target="../media/image57.png" Type="http://schemas.openxmlformats.org/officeDocument/2006/relationships/image"/><Relationship Id="rId14" Target="../media/image58.svg" Type="http://schemas.openxmlformats.org/officeDocument/2006/relationships/image"/><Relationship Id="rId15" Target="../media/image59.png" Type="http://schemas.openxmlformats.org/officeDocument/2006/relationships/image"/><Relationship Id="rId2" Target="../media/image46.png" Type="http://schemas.openxmlformats.org/officeDocument/2006/relationships/image"/><Relationship Id="rId3" Target="../media/image47.svg" Type="http://schemas.openxmlformats.org/officeDocument/2006/relationships/image"/><Relationship Id="rId4" Target="../media/image48.png" Type="http://schemas.openxmlformats.org/officeDocument/2006/relationships/image"/><Relationship Id="rId5" Target="../media/image49.svg" Type="http://schemas.openxmlformats.org/officeDocument/2006/relationships/image"/><Relationship Id="rId6" Target="../media/image50.png" Type="http://schemas.openxmlformats.org/officeDocument/2006/relationships/image"/><Relationship Id="rId7" Target="../media/image51.svg" Type="http://schemas.openxmlformats.org/officeDocument/2006/relationships/image"/><Relationship Id="rId8" Target="../media/image52.png" Type="http://schemas.openxmlformats.org/officeDocument/2006/relationships/image"/><Relationship Id="rId9" Target="../media/image53.png" Type="http://schemas.openxmlformats.org/officeDocument/2006/relationships/image"/></Relationships>
</file>

<file path=ppt/slides/_rels/slide3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0.png" Type="http://schemas.openxmlformats.org/officeDocument/2006/relationships/image"/><Relationship Id="rId3" Target="../media/image61.png" Type="http://schemas.openxmlformats.org/officeDocument/2006/relationships/image"/><Relationship Id="rId4" Target="../media/image62.png" Type="http://schemas.openxmlformats.org/officeDocument/2006/relationships/image"/><Relationship Id="rId5" Target="../media/image63.png" Type="http://schemas.openxmlformats.org/officeDocument/2006/relationships/image"/></Relationships>
</file>

<file path=ppt/slides/_rels/slide3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4.png" Type="http://schemas.openxmlformats.org/officeDocument/2006/relationships/image"/><Relationship Id="rId3" Target="../media/image65.svg" Type="http://schemas.openxmlformats.org/officeDocument/2006/relationships/image"/><Relationship Id="rId4" Target="../media/image46.png" Type="http://schemas.openxmlformats.org/officeDocument/2006/relationships/image"/><Relationship Id="rId5" Target="../media/image47.svg" Type="http://schemas.openxmlformats.org/officeDocument/2006/relationships/image"/><Relationship Id="rId6" Target="../media/image55.png" Type="http://schemas.openxmlformats.org/officeDocument/2006/relationships/image"/><Relationship Id="rId7" Target="../media/image56.svg" Type="http://schemas.openxmlformats.org/officeDocument/2006/relationships/image"/><Relationship Id="rId8" Target="../media/image66.png" Type="http://schemas.openxmlformats.org/officeDocument/2006/relationships/image"/><Relationship Id="rId9" Target="../media/image67.svg" Type="http://schemas.openxmlformats.org/officeDocument/2006/relationships/image"/></Relationships>
</file>

<file path=ppt/slides/_rels/slide3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8.png" Type="http://schemas.openxmlformats.org/officeDocument/2006/relationships/image"/></Relationships>
</file>

<file path=ppt/slides/_rels/slide3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9.png" Type="http://schemas.openxmlformats.org/officeDocument/2006/relationships/image"/></Relationships>
</file>

<file path=ppt/slides/_rels/slide3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0.png" Type="http://schemas.openxmlformats.org/officeDocument/2006/relationships/image"/><Relationship Id="rId3" Target="../media/image71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png" Type="http://schemas.openxmlformats.org/officeDocument/2006/relationships/image"/><Relationship Id="rId4" Target="../media/image6.svg" Type="http://schemas.openxmlformats.org/officeDocument/2006/relationships/image"/><Relationship Id="rId5" Target="../media/image7.png" Type="http://schemas.openxmlformats.org/officeDocument/2006/relationships/image"/><Relationship Id="rId6" Target="../media/image8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png" Type="http://schemas.openxmlformats.org/officeDocument/2006/relationships/image"/><Relationship Id="rId4" Target="../media/image11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0.png" Type="http://schemas.openxmlformats.org/officeDocument/2006/relationships/image"/><Relationship Id="rId11" Target="../media/image21.svg" Type="http://schemas.openxmlformats.org/officeDocument/2006/relationships/image"/><Relationship Id="rId12" Target="../media/image22.png" Type="http://schemas.openxmlformats.org/officeDocument/2006/relationships/image"/><Relationship Id="rId13" Target="../media/image23.svg" Type="http://schemas.openxmlformats.org/officeDocument/2006/relationships/image"/><Relationship Id="rId2" Target="../media/image12.png" Type="http://schemas.openxmlformats.org/officeDocument/2006/relationships/image"/><Relationship Id="rId3" Target="../media/image13.svg" Type="http://schemas.openxmlformats.org/officeDocument/2006/relationships/image"/><Relationship Id="rId4" Target="../media/image14.png" Type="http://schemas.openxmlformats.org/officeDocument/2006/relationships/image"/><Relationship Id="rId5" Target="../media/image15.svg" Type="http://schemas.openxmlformats.org/officeDocument/2006/relationships/image"/><Relationship Id="rId6" Target="../media/image16.png" Type="http://schemas.openxmlformats.org/officeDocument/2006/relationships/image"/><Relationship Id="rId7" Target="../media/image17.svg" Type="http://schemas.openxmlformats.org/officeDocument/2006/relationships/image"/><Relationship Id="rId8" Target="../media/image18.png" Type="http://schemas.openxmlformats.org/officeDocument/2006/relationships/image"/><Relationship Id="rId9" Target="../media/image19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E1D3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509869" y="0"/>
            <a:ext cx="8754599" cy="8754599"/>
          </a:xfrm>
          <a:custGeom>
            <a:avLst/>
            <a:gdLst/>
            <a:ahLst/>
            <a:cxnLst/>
            <a:rect r="r" b="b" t="t" l="l"/>
            <a:pathLst>
              <a:path h="8754599" w="8754599">
                <a:moveTo>
                  <a:pt x="0" y="0"/>
                </a:moveTo>
                <a:lnTo>
                  <a:pt x="8754599" y="0"/>
                </a:lnTo>
                <a:lnTo>
                  <a:pt x="8754599" y="8754599"/>
                </a:lnTo>
                <a:lnTo>
                  <a:pt x="0" y="87545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5976625" y="4306703"/>
            <a:ext cx="8754599" cy="8754599"/>
          </a:xfrm>
          <a:custGeom>
            <a:avLst/>
            <a:gdLst/>
            <a:ahLst/>
            <a:cxnLst/>
            <a:rect r="r" b="b" t="t" l="l"/>
            <a:pathLst>
              <a:path h="8754599" w="8754599">
                <a:moveTo>
                  <a:pt x="0" y="0"/>
                </a:moveTo>
                <a:lnTo>
                  <a:pt x="8754599" y="0"/>
                </a:lnTo>
                <a:lnTo>
                  <a:pt x="8754599" y="8754599"/>
                </a:lnTo>
                <a:lnTo>
                  <a:pt x="0" y="87545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5093975" y="-6637522"/>
            <a:ext cx="8754599" cy="8754599"/>
          </a:xfrm>
          <a:custGeom>
            <a:avLst/>
            <a:gdLst/>
            <a:ahLst/>
            <a:cxnLst/>
            <a:rect r="r" b="b" t="t" l="l"/>
            <a:pathLst>
              <a:path h="8754599" w="8754599">
                <a:moveTo>
                  <a:pt x="0" y="0"/>
                </a:moveTo>
                <a:lnTo>
                  <a:pt x="8754599" y="0"/>
                </a:lnTo>
                <a:lnTo>
                  <a:pt x="8754599" y="8754599"/>
                </a:lnTo>
                <a:lnTo>
                  <a:pt x="0" y="87545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5812382" y="4290546"/>
            <a:ext cx="6663080" cy="1705909"/>
          </a:xfrm>
          <a:custGeom>
            <a:avLst/>
            <a:gdLst/>
            <a:ahLst/>
            <a:cxnLst/>
            <a:rect r="r" b="b" t="t" l="l"/>
            <a:pathLst>
              <a:path h="1705909" w="6663080">
                <a:moveTo>
                  <a:pt x="0" y="0"/>
                </a:moveTo>
                <a:lnTo>
                  <a:pt x="6663079" y="0"/>
                </a:lnTo>
                <a:lnTo>
                  <a:pt x="6663079" y="1705908"/>
                </a:lnTo>
                <a:lnTo>
                  <a:pt x="0" y="170590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5969006" y="8811879"/>
            <a:ext cx="5689887" cy="4464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79"/>
              </a:lnSpc>
              <a:spcBef>
                <a:spcPct val="0"/>
              </a:spcBef>
            </a:pPr>
            <a:r>
              <a:rPr lang="en-US" sz="2829" spc="432">
                <a:solidFill>
                  <a:srgbClr val="E4E6E2"/>
                </a:solidFill>
                <a:latin typeface="Almarai"/>
                <a:ea typeface="Almarai"/>
                <a:cs typeface="Almarai"/>
                <a:sym typeface="Almarai"/>
              </a:rPr>
              <a:t>Présenté par Kévin Lionnet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bg>
      <p:bgPr>
        <a:solidFill>
          <a:srgbClr val="1E1D3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962025"/>
            <a:ext cx="7003339" cy="1038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711"/>
              </a:lnSpc>
              <a:spcBef>
                <a:spcPct val="0"/>
              </a:spcBef>
            </a:pPr>
            <a:r>
              <a:rPr lang="en-US" b="true" sz="6426">
                <a:solidFill>
                  <a:srgbClr val="E8C170"/>
                </a:solidFill>
                <a:latin typeface="Poppins Bold"/>
                <a:ea typeface="Poppins Bold"/>
                <a:cs typeface="Poppins Bold"/>
                <a:sym typeface="Poppins Bold"/>
              </a:rPr>
              <a:t>MATRICE SMART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721248" y="3489325"/>
            <a:ext cx="16845504" cy="6205372"/>
            <a:chOff x="0" y="0"/>
            <a:chExt cx="22460672" cy="8273830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0" y="0"/>
              <a:ext cx="5088467" cy="2009275"/>
              <a:chOff x="0" y="0"/>
              <a:chExt cx="1005129" cy="396894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1005129" cy="396894"/>
              </a:xfrm>
              <a:custGeom>
                <a:avLst/>
                <a:gdLst/>
                <a:ahLst/>
                <a:cxnLst/>
                <a:rect r="r" b="b" t="t" l="l"/>
                <a:pathLst>
                  <a:path h="396894" w="1005129">
                    <a:moveTo>
                      <a:pt x="16229" y="0"/>
                    </a:moveTo>
                    <a:lnTo>
                      <a:pt x="988900" y="0"/>
                    </a:lnTo>
                    <a:cubicBezTo>
                      <a:pt x="997863" y="0"/>
                      <a:pt x="1005129" y="7266"/>
                      <a:pt x="1005129" y="16229"/>
                    </a:cubicBezTo>
                    <a:lnTo>
                      <a:pt x="1005129" y="380665"/>
                    </a:lnTo>
                    <a:cubicBezTo>
                      <a:pt x="1005129" y="389628"/>
                      <a:pt x="997863" y="396894"/>
                      <a:pt x="988900" y="396894"/>
                    </a:cubicBezTo>
                    <a:lnTo>
                      <a:pt x="16229" y="396894"/>
                    </a:lnTo>
                    <a:cubicBezTo>
                      <a:pt x="7266" y="396894"/>
                      <a:pt x="0" y="389628"/>
                      <a:pt x="0" y="380665"/>
                    </a:cubicBezTo>
                    <a:lnTo>
                      <a:pt x="0" y="16229"/>
                    </a:lnTo>
                    <a:cubicBezTo>
                      <a:pt x="0" y="7266"/>
                      <a:pt x="7266" y="0"/>
                      <a:pt x="16229" y="0"/>
                    </a:cubicBezTo>
                    <a:close/>
                  </a:path>
                </a:pathLst>
              </a:custGeom>
              <a:solidFill>
                <a:srgbClr val="3C5E8B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name="TextBox 6" id="6"/>
              <p:cNvSpPr txBox="true"/>
              <p:nvPr/>
            </p:nvSpPr>
            <p:spPr>
              <a:xfrm>
                <a:off x="0" y="-95250"/>
                <a:ext cx="1005129" cy="492144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7175"/>
                  </a:lnSpc>
                </a:pPr>
                <a:r>
                  <a:rPr lang="en-US" sz="5199">
                    <a:solidFill>
                      <a:srgbClr val="FFFFFF"/>
                    </a:solidFill>
                    <a:latin typeface="Bangers"/>
                    <a:ea typeface="Bangers"/>
                    <a:cs typeface="Bangers"/>
                    <a:sym typeface="Bangers"/>
                  </a:rPr>
                  <a:t>S</a:t>
                </a:r>
              </a:p>
              <a:p>
                <a:pPr algn="ctr">
                  <a:lnSpc>
                    <a:spcPts val="2207"/>
                  </a:lnSpc>
                </a:pPr>
                <a:r>
                  <a:rPr lang="en-US" b="true" sz="1599">
                    <a:solidFill>
                      <a:srgbClr val="FFFFFF"/>
                    </a:solidFill>
                    <a:latin typeface="Poppins Bold"/>
                    <a:ea typeface="Poppins Bold"/>
                    <a:cs typeface="Poppins Bold"/>
                    <a:sym typeface="Poppins Bold"/>
                  </a:rPr>
                  <a:t>Spécifique</a:t>
                </a:r>
              </a:p>
            </p:txBody>
          </p:sp>
        </p:grpSp>
        <p:grpSp>
          <p:nvGrpSpPr>
            <p:cNvPr name="Group 7" id="7"/>
            <p:cNvGrpSpPr/>
            <p:nvPr/>
          </p:nvGrpSpPr>
          <p:grpSpPr>
            <a:xfrm rot="0">
              <a:off x="5315672" y="2468101"/>
              <a:ext cx="4114800" cy="5805729"/>
              <a:chOff x="0" y="0"/>
              <a:chExt cx="812800" cy="1146811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 rot="0">
                <a:off x="0" y="0"/>
                <a:ext cx="812800" cy="1146811"/>
              </a:xfrm>
              <a:custGeom>
                <a:avLst/>
                <a:gdLst/>
                <a:ahLst/>
                <a:cxnLst/>
                <a:rect r="r" b="b" t="t" l="l"/>
                <a:pathLst>
                  <a:path h="1146811" w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1146811"/>
                    </a:lnTo>
                    <a:lnTo>
                      <a:pt x="0" y="1146811"/>
                    </a:lnTo>
                    <a:close/>
                  </a:path>
                </a:pathLst>
              </a:custGeom>
              <a:solidFill>
                <a:srgbClr val="E8C170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name="TextBox 9" id="9"/>
              <p:cNvSpPr txBox="true"/>
              <p:nvPr/>
            </p:nvSpPr>
            <p:spPr>
              <a:xfrm>
                <a:off x="0" y="-47625"/>
                <a:ext cx="812800" cy="1194436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 marL="388620" indent="-194310" lvl="1">
                  <a:lnSpc>
                    <a:spcPts val="2483"/>
                  </a:lnSpc>
                  <a:buFont typeface="Arial"/>
                  <a:buChar char="•"/>
                </a:pPr>
                <a:r>
                  <a:rPr lang="en-US" b="true" sz="1800">
                    <a:solidFill>
                      <a:srgbClr val="000000"/>
                    </a:solidFill>
                    <a:latin typeface="Poppins Bold"/>
                    <a:ea typeface="Poppins Bold"/>
                    <a:cs typeface="Poppins Bold"/>
                    <a:sym typeface="Poppins Bold"/>
                  </a:rPr>
                  <a:t>Prototype 100% fonctionnel avec les fonctionnalités principales</a:t>
                </a:r>
              </a:p>
              <a:p>
                <a:pPr algn="ctr">
                  <a:lnSpc>
                    <a:spcPts val="2483"/>
                  </a:lnSpc>
                </a:pPr>
              </a:p>
              <a:p>
                <a:pPr algn="ctr" marL="388620" indent="-194310" lvl="1">
                  <a:lnSpc>
                    <a:spcPts val="2483"/>
                  </a:lnSpc>
                  <a:buFont typeface="Arial"/>
                  <a:buChar char="•"/>
                </a:pPr>
                <a:r>
                  <a:rPr lang="en-US" b="true" sz="1800">
                    <a:solidFill>
                      <a:srgbClr val="000000"/>
                    </a:solidFill>
                    <a:latin typeface="Poppins Bold"/>
                    <a:ea typeface="Poppins Bold"/>
                    <a:cs typeface="Poppins Bold"/>
                    <a:sym typeface="Poppins Bold"/>
                  </a:rPr>
                  <a:t>Garantir un temps de réponse serveur de 300ms</a:t>
                </a:r>
              </a:p>
              <a:p>
                <a:pPr algn="ctr">
                  <a:lnSpc>
                    <a:spcPts val="2483"/>
                  </a:lnSpc>
                </a:pPr>
              </a:p>
              <a:p>
                <a:pPr algn="ctr" marL="388620" indent="-194310" lvl="1">
                  <a:lnSpc>
                    <a:spcPts val="2483"/>
                  </a:lnSpc>
                  <a:buFont typeface="Arial"/>
                  <a:buChar char="•"/>
                </a:pPr>
                <a:r>
                  <a:rPr lang="en-US" b="true" sz="1800">
                    <a:solidFill>
                      <a:srgbClr val="000000"/>
                    </a:solidFill>
                    <a:latin typeface="Poppins Bold"/>
                    <a:ea typeface="Poppins Bold"/>
                    <a:cs typeface="Poppins Bold"/>
                    <a:sym typeface="Poppins Bold"/>
                  </a:rPr>
                  <a:t>Doubler le nombre d’utilisateur dans les trois premiers mois post-lancement</a:t>
                </a:r>
              </a:p>
            </p:txBody>
          </p:sp>
        </p:grpSp>
        <p:grpSp>
          <p:nvGrpSpPr>
            <p:cNvPr name="Group 10" id="10"/>
            <p:cNvGrpSpPr/>
            <p:nvPr/>
          </p:nvGrpSpPr>
          <p:grpSpPr>
            <a:xfrm rot="0">
              <a:off x="5315672" y="0"/>
              <a:ext cx="4114800" cy="2009275"/>
              <a:chOff x="0" y="0"/>
              <a:chExt cx="812800" cy="396894"/>
            </a:xfrm>
          </p:grpSpPr>
          <p:sp>
            <p:nvSpPr>
              <p:cNvPr name="Freeform 11" id="11"/>
              <p:cNvSpPr/>
              <p:nvPr/>
            </p:nvSpPr>
            <p:spPr>
              <a:xfrm flipH="false" flipV="false" rot="0">
                <a:off x="0" y="0"/>
                <a:ext cx="812800" cy="396894"/>
              </a:xfrm>
              <a:custGeom>
                <a:avLst/>
                <a:gdLst/>
                <a:ahLst/>
                <a:cxnLst/>
                <a:rect r="r" b="b" t="t" l="l"/>
                <a:pathLst>
                  <a:path h="396894" w="812800">
                    <a:moveTo>
                      <a:pt x="20069" y="0"/>
                    </a:moveTo>
                    <a:lnTo>
                      <a:pt x="792731" y="0"/>
                    </a:lnTo>
                    <a:cubicBezTo>
                      <a:pt x="798054" y="0"/>
                      <a:pt x="803158" y="2114"/>
                      <a:pt x="806922" y="5878"/>
                    </a:cubicBezTo>
                    <a:cubicBezTo>
                      <a:pt x="810686" y="9642"/>
                      <a:pt x="812800" y="14746"/>
                      <a:pt x="812800" y="20069"/>
                    </a:cubicBezTo>
                    <a:lnTo>
                      <a:pt x="812800" y="376825"/>
                    </a:lnTo>
                    <a:cubicBezTo>
                      <a:pt x="812800" y="387909"/>
                      <a:pt x="803815" y="396894"/>
                      <a:pt x="792731" y="396894"/>
                    </a:cubicBezTo>
                    <a:lnTo>
                      <a:pt x="20069" y="396894"/>
                    </a:lnTo>
                    <a:cubicBezTo>
                      <a:pt x="14746" y="396894"/>
                      <a:pt x="9642" y="394779"/>
                      <a:pt x="5878" y="391016"/>
                    </a:cubicBezTo>
                    <a:cubicBezTo>
                      <a:pt x="2114" y="387252"/>
                      <a:pt x="0" y="382147"/>
                      <a:pt x="0" y="376825"/>
                    </a:cubicBezTo>
                    <a:lnTo>
                      <a:pt x="0" y="20069"/>
                    </a:lnTo>
                    <a:cubicBezTo>
                      <a:pt x="0" y="14746"/>
                      <a:pt x="2114" y="9642"/>
                      <a:pt x="5878" y="5878"/>
                    </a:cubicBezTo>
                    <a:cubicBezTo>
                      <a:pt x="9642" y="2114"/>
                      <a:pt x="14746" y="0"/>
                      <a:pt x="20069" y="0"/>
                    </a:cubicBezTo>
                    <a:close/>
                  </a:path>
                </a:pathLst>
              </a:custGeom>
              <a:solidFill>
                <a:srgbClr val="3C5E8B"/>
              </a:solidFill>
            </p:spPr>
          </p:sp>
          <p:sp>
            <p:nvSpPr>
              <p:cNvPr name="TextBox 12" id="12"/>
              <p:cNvSpPr txBox="true"/>
              <p:nvPr/>
            </p:nvSpPr>
            <p:spPr>
              <a:xfrm>
                <a:off x="0" y="-95250"/>
                <a:ext cx="812800" cy="492144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7175"/>
                  </a:lnSpc>
                </a:pPr>
                <a:r>
                  <a:rPr lang="en-US" sz="5199">
                    <a:solidFill>
                      <a:srgbClr val="FFFFFF"/>
                    </a:solidFill>
                    <a:latin typeface="Bangers"/>
                    <a:ea typeface="Bangers"/>
                    <a:cs typeface="Bangers"/>
                    <a:sym typeface="Bangers"/>
                  </a:rPr>
                  <a:t>M</a:t>
                </a:r>
              </a:p>
              <a:p>
                <a:pPr algn="ctr">
                  <a:lnSpc>
                    <a:spcPts val="2207"/>
                  </a:lnSpc>
                </a:pPr>
                <a:r>
                  <a:rPr lang="en-US" b="true" sz="1599">
                    <a:solidFill>
                      <a:srgbClr val="FFFFFF"/>
                    </a:solidFill>
                    <a:latin typeface="Poppins Bold"/>
                    <a:ea typeface="Poppins Bold"/>
                    <a:cs typeface="Poppins Bold"/>
                    <a:sym typeface="Poppins Bold"/>
                  </a:rPr>
                  <a:t>Mesurable</a:t>
                </a:r>
              </a:p>
            </p:txBody>
          </p:sp>
        </p:grpSp>
        <p:grpSp>
          <p:nvGrpSpPr>
            <p:cNvPr name="Group 13" id="13"/>
            <p:cNvGrpSpPr/>
            <p:nvPr/>
          </p:nvGrpSpPr>
          <p:grpSpPr>
            <a:xfrm rot="0">
              <a:off x="9659072" y="0"/>
              <a:ext cx="4114800" cy="2009275"/>
              <a:chOff x="0" y="0"/>
              <a:chExt cx="812800" cy="396894"/>
            </a:xfrm>
          </p:grpSpPr>
          <p:sp>
            <p:nvSpPr>
              <p:cNvPr name="Freeform 14" id="14"/>
              <p:cNvSpPr/>
              <p:nvPr/>
            </p:nvSpPr>
            <p:spPr>
              <a:xfrm flipH="false" flipV="false" rot="0">
                <a:off x="0" y="0"/>
                <a:ext cx="812800" cy="396894"/>
              </a:xfrm>
              <a:custGeom>
                <a:avLst/>
                <a:gdLst/>
                <a:ahLst/>
                <a:cxnLst/>
                <a:rect r="r" b="b" t="t" l="l"/>
                <a:pathLst>
                  <a:path h="396894" w="812800">
                    <a:moveTo>
                      <a:pt x="20069" y="0"/>
                    </a:moveTo>
                    <a:lnTo>
                      <a:pt x="792731" y="0"/>
                    </a:lnTo>
                    <a:cubicBezTo>
                      <a:pt x="798054" y="0"/>
                      <a:pt x="803158" y="2114"/>
                      <a:pt x="806922" y="5878"/>
                    </a:cubicBezTo>
                    <a:cubicBezTo>
                      <a:pt x="810686" y="9642"/>
                      <a:pt x="812800" y="14746"/>
                      <a:pt x="812800" y="20069"/>
                    </a:cubicBezTo>
                    <a:lnTo>
                      <a:pt x="812800" y="376825"/>
                    </a:lnTo>
                    <a:cubicBezTo>
                      <a:pt x="812800" y="387909"/>
                      <a:pt x="803815" y="396894"/>
                      <a:pt x="792731" y="396894"/>
                    </a:cubicBezTo>
                    <a:lnTo>
                      <a:pt x="20069" y="396894"/>
                    </a:lnTo>
                    <a:cubicBezTo>
                      <a:pt x="14746" y="396894"/>
                      <a:pt x="9642" y="394779"/>
                      <a:pt x="5878" y="391016"/>
                    </a:cubicBezTo>
                    <a:cubicBezTo>
                      <a:pt x="2114" y="387252"/>
                      <a:pt x="0" y="382147"/>
                      <a:pt x="0" y="376825"/>
                    </a:cubicBezTo>
                    <a:lnTo>
                      <a:pt x="0" y="20069"/>
                    </a:lnTo>
                    <a:cubicBezTo>
                      <a:pt x="0" y="14746"/>
                      <a:pt x="2114" y="9642"/>
                      <a:pt x="5878" y="5878"/>
                    </a:cubicBezTo>
                    <a:cubicBezTo>
                      <a:pt x="9642" y="2114"/>
                      <a:pt x="14746" y="0"/>
                      <a:pt x="20069" y="0"/>
                    </a:cubicBezTo>
                    <a:close/>
                  </a:path>
                </a:pathLst>
              </a:custGeom>
              <a:solidFill>
                <a:srgbClr val="3C5E8B"/>
              </a:solidFill>
            </p:spPr>
          </p:sp>
          <p:sp>
            <p:nvSpPr>
              <p:cNvPr name="TextBox 15" id="15"/>
              <p:cNvSpPr txBox="true"/>
              <p:nvPr/>
            </p:nvSpPr>
            <p:spPr>
              <a:xfrm>
                <a:off x="0" y="-95250"/>
                <a:ext cx="812800" cy="492144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7175"/>
                  </a:lnSpc>
                </a:pPr>
                <a:r>
                  <a:rPr lang="en-US" sz="5199">
                    <a:solidFill>
                      <a:srgbClr val="FFFFFF"/>
                    </a:solidFill>
                    <a:latin typeface="Bangers"/>
                    <a:ea typeface="Bangers"/>
                    <a:cs typeface="Bangers"/>
                    <a:sym typeface="Bangers"/>
                  </a:rPr>
                  <a:t>A</a:t>
                </a:r>
              </a:p>
              <a:p>
                <a:pPr algn="ctr">
                  <a:lnSpc>
                    <a:spcPts val="2207"/>
                  </a:lnSpc>
                </a:pPr>
                <a:r>
                  <a:rPr lang="en-US" b="true" sz="1599">
                    <a:solidFill>
                      <a:srgbClr val="FFFFFF"/>
                    </a:solidFill>
                    <a:latin typeface="Poppins Bold"/>
                    <a:ea typeface="Poppins Bold"/>
                    <a:cs typeface="Poppins Bold"/>
                    <a:sym typeface="Poppins Bold"/>
                  </a:rPr>
                  <a:t>Ateignable</a:t>
                </a:r>
              </a:p>
            </p:txBody>
          </p:sp>
        </p:grpSp>
        <p:grpSp>
          <p:nvGrpSpPr>
            <p:cNvPr name="Group 16" id="16"/>
            <p:cNvGrpSpPr/>
            <p:nvPr/>
          </p:nvGrpSpPr>
          <p:grpSpPr>
            <a:xfrm rot="0">
              <a:off x="14002472" y="2468101"/>
              <a:ext cx="4114800" cy="5805729"/>
              <a:chOff x="0" y="0"/>
              <a:chExt cx="812800" cy="1146811"/>
            </a:xfrm>
          </p:grpSpPr>
          <p:sp>
            <p:nvSpPr>
              <p:cNvPr name="Freeform 17" id="17"/>
              <p:cNvSpPr/>
              <p:nvPr/>
            </p:nvSpPr>
            <p:spPr>
              <a:xfrm flipH="false" flipV="false" rot="0">
                <a:off x="0" y="0"/>
                <a:ext cx="812800" cy="1146811"/>
              </a:xfrm>
              <a:custGeom>
                <a:avLst/>
                <a:gdLst/>
                <a:ahLst/>
                <a:cxnLst/>
                <a:rect r="r" b="b" t="t" l="l"/>
                <a:pathLst>
                  <a:path h="1146811" w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1146811"/>
                    </a:lnTo>
                    <a:lnTo>
                      <a:pt x="0" y="1146811"/>
                    </a:lnTo>
                    <a:close/>
                  </a:path>
                </a:pathLst>
              </a:custGeom>
              <a:solidFill>
                <a:srgbClr val="E8C170"/>
              </a:solidFill>
            </p:spPr>
          </p:sp>
          <p:sp>
            <p:nvSpPr>
              <p:cNvPr name="TextBox 18" id="18"/>
              <p:cNvSpPr txBox="true"/>
              <p:nvPr/>
            </p:nvSpPr>
            <p:spPr>
              <a:xfrm>
                <a:off x="0" y="-104775"/>
                <a:ext cx="812800" cy="1251586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096"/>
                  </a:lnSpc>
                </a:pPr>
                <a:r>
                  <a:rPr lang="en-US" b="true" sz="1800">
                    <a:solidFill>
                      <a:srgbClr val="000000"/>
                    </a:solidFill>
                    <a:latin typeface="Poppins Bold"/>
                    <a:ea typeface="Poppins Bold"/>
                    <a:cs typeface="Poppins Bold"/>
                    <a:sym typeface="Poppins Bold"/>
                  </a:rPr>
                  <a:t>En fonction de l’avancement par rapport au planning prévisionnel, recadrer le projet pour ne garder que l’essentiel sans omettre de laisser place à de fonctionnalités futures</a:t>
                </a:r>
              </a:p>
            </p:txBody>
          </p:sp>
        </p:grpSp>
        <p:grpSp>
          <p:nvGrpSpPr>
            <p:cNvPr name="Group 19" id="19"/>
            <p:cNvGrpSpPr/>
            <p:nvPr/>
          </p:nvGrpSpPr>
          <p:grpSpPr>
            <a:xfrm rot="0">
              <a:off x="14002472" y="0"/>
              <a:ext cx="4114800" cy="2009275"/>
              <a:chOff x="0" y="0"/>
              <a:chExt cx="812800" cy="396894"/>
            </a:xfrm>
          </p:grpSpPr>
          <p:sp>
            <p:nvSpPr>
              <p:cNvPr name="Freeform 20" id="20"/>
              <p:cNvSpPr/>
              <p:nvPr/>
            </p:nvSpPr>
            <p:spPr>
              <a:xfrm flipH="false" flipV="false" rot="0">
                <a:off x="0" y="0"/>
                <a:ext cx="812800" cy="396894"/>
              </a:xfrm>
              <a:custGeom>
                <a:avLst/>
                <a:gdLst/>
                <a:ahLst/>
                <a:cxnLst/>
                <a:rect r="r" b="b" t="t" l="l"/>
                <a:pathLst>
                  <a:path h="396894" w="812800">
                    <a:moveTo>
                      <a:pt x="20069" y="0"/>
                    </a:moveTo>
                    <a:lnTo>
                      <a:pt x="792731" y="0"/>
                    </a:lnTo>
                    <a:cubicBezTo>
                      <a:pt x="798054" y="0"/>
                      <a:pt x="803158" y="2114"/>
                      <a:pt x="806922" y="5878"/>
                    </a:cubicBezTo>
                    <a:cubicBezTo>
                      <a:pt x="810686" y="9642"/>
                      <a:pt x="812800" y="14746"/>
                      <a:pt x="812800" y="20069"/>
                    </a:cubicBezTo>
                    <a:lnTo>
                      <a:pt x="812800" y="376825"/>
                    </a:lnTo>
                    <a:cubicBezTo>
                      <a:pt x="812800" y="387909"/>
                      <a:pt x="803815" y="396894"/>
                      <a:pt x="792731" y="396894"/>
                    </a:cubicBezTo>
                    <a:lnTo>
                      <a:pt x="20069" y="396894"/>
                    </a:lnTo>
                    <a:cubicBezTo>
                      <a:pt x="14746" y="396894"/>
                      <a:pt x="9642" y="394779"/>
                      <a:pt x="5878" y="391016"/>
                    </a:cubicBezTo>
                    <a:cubicBezTo>
                      <a:pt x="2114" y="387252"/>
                      <a:pt x="0" y="382147"/>
                      <a:pt x="0" y="376825"/>
                    </a:cubicBezTo>
                    <a:lnTo>
                      <a:pt x="0" y="20069"/>
                    </a:lnTo>
                    <a:cubicBezTo>
                      <a:pt x="0" y="14746"/>
                      <a:pt x="2114" y="9642"/>
                      <a:pt x="5878" y="5878"/>
                    </a:cubicBezTo>
                    <a:cubicBezTo>
                      <a:pt x="9642" y="2114"/>
                      <a:pt x="14746" y="0"/>
                      <a:pt x="20069" y="0"/>
                    </a:cubicBezTo>
                    <a:close/>
                  </a:path>
                </a:pathLst>
              </a:custGeom>
              <a:solidFill>
                <a:srgbClr val="3C5E8B"/>
              </a:solidFill>
            </p:spPr>
          </p:sp>
          <p:sp>
            <p:nvSpPr>
              <p:cNvPr name="TextBox 21" id="21"/>
              <p:cNvSpPr txBox="true"/>
              <p:nvPr/>
            </p:nvSpPr>
            <p:spPr>
              <a:xfrm>
                <a:off x="0" y="-95250"/>
                <a:ext cx="812800" cy="492144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7175"/>
                  </a:lnSpc>
                </a:pPr>
                <a:r>
                  <a:rPr lang="en-US" sz="5199">
                    <a:solidFill>
                      <a:srgbClr val="FFFFFF"/>
                    </a:solidFill>
                    <a:latin typeface="Bangers"/>
                    <a:ea typeface="Bangers"/>
                    <a:cs typeface="Bangers"/>
                    <a:sym typeface="Bangers"/>
                  </a:rPr>
                  <a:t>R</a:t>
                </a:r>
              </a:p>
              <a:p>
                <a:pPr algn="ctr">
                  <a:lnSpc>
                    <a:spcPts val="2207"/>
                  </a:lnSpc>
                </a:pPr>
                <a:r>
                  <a:rPr lang="en-US" b="true" sz="1599">
                    <a:solidFill>
                      <a:srgbClr val="FFFFFF"/>
                    </a:solidFill>
                    <a:latin typeface="Poppins Bold"/>
                    <a:ea typeface="Poppins Bold"/>
                    <a:cs typeface="Poppins Bold"/>
                    <a:sym typeface="Poppins Bold"/>
                  </a:rPr>
                  <a:t>Réaliste</a:t>
                </a:r>
              </a:p>
            </p:txBody>
          </p:sp>
        </p:grpSp>
        <p:grpSp>
          <p:nvGrpSpPr>
            <p:cNvPr name="Group 22" id="22"/>
            <p:cNvGrpSpPr/>
            <p:nvPr/>
          </p:nvGrpSpPr>
          <p:grpSpPr>
            <a:xfrm rot="0">
              <a:off x="18345872" y="0"/>
              <a:ext cx="4114800" cy="2009275"/>
              <a:chOff x="0" y="0"/>
              <a:chExt cx="812800" cy="396894"/>
            </a:xfrm>
          </p:grpSpPr>
          <p:sp>
            <p:nvSpPr>
              <p:cNvPr name="Freeform 23" id="23"/>
              <p:cNvSpPr/>
              <p:nvPr/>
            </p:nvSpPr>
            <p:spPr>
              <a:xfrm flipH="false" flipV="false" rot="0">
                <a:off x="0" y="0"/>
                <a:ext cx="812800" cy="396894"/>
              </a:xfrm>
              <a:custGeom>
                <a:avLst/>
                <a:gdLst/>
                <a:ahLst/>
                <a:cxnLst/>
                <a:rect r="r" b="b" t="t" l="l"/>
                <a:pathLst>
                  <a:path h="396894" w="812800">
                    <a:moveTo>
                      <a:pt x="20069" y="0"/>
                    </a:moveTo>
                    <a:lnTo>
                      <a:pt x="792731" y="0"/>
                    </a:lnTo>
                    <a:cubicBezTo>
                      <a:pt x="798054" y="0"/>
                      <a:pt x="803158" y="2114"/>
                      <a:pt x="806922" y="5878"/>
                    </a:cubicBezTo>
                    <a:cubicBezTo>
                      <a:pt x="810686" y="9642"/>
                      <a:pt x="812800" y="14746"/>
                      <a:pt x="812800" y="20069"/>
                    </a:cubicBezTo>
                    <a:lnTo>
                      <a:pt x="812800" y="376825"/>
                    </a:lnTo>
                    <a:cubicBezTo>
                      <a:pt x="812800" y="387909"/>
                      <a:pt x="803815" y="396894"/>
                      <a:pt x="792731" y="396894"/>
                    </a:cubicBezTo>
                    <a:lnTo>
                      <a:pt x="20069" y="396894"/>
                    </a:lnTo>
                    <a:cubicBezTo>
                      <a:pt x="14746" y="396894"/>
                      <a:pt x="9642" y="394779"/>
                      <a:pt x="5878" y="391016"/>
                    </a:cubicBezTo>
                    <a:cubicBezTo>
                      <a:pt x="2114" y="387252"/>
                      <a:pt x="0" y="382147"/>
                      <a:pt x="0" y="376825"/>
                    </a:cubicBezTo>
                    <a:lnTo>
                      <a:pt x="0" y="20069"/>
                    </a:lnTo>
                    <a:cubicBezTo>
                      <a:pt x="0" y="14746"/>
                      <a:pt x="2114" y="9642"/>
                      <a:pt x="5878" y="5878"/>
                    </a:cubicBezTo>
                    <a:cubicBezTo>
                      <a:pt x="9642" y="2114"/>
                      <a:pt x="14746" y="0"/>
                      <a:pt x="20069" y="0"/>
                    </a:cubicBezTo>
                    <a:close/>
                  </a:path>
                </a:pathLst>
              </a:custGeom>
              <a:solidFill>
                <a:srgbClr val="3C5E8B"/>
              </a:solidFill>
            </p:spPr>
          </p:sp>
          <p:sp>
            <p:nvSpPr>
              <p:cNvPr name="TextBox 24" id="24"/>
              <p:cNvSpPr txBox="true"/>
              <p:nvPr/>
            </p:nvSpPr>
            <p:spPr>
              <a:xfrm>
                <a:off x="0" y="-95250"/>
                <a:ext cx="812800" cy="492144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7175"/>
                  </a:lnSpc>
                </a:pPr>
                <a:r>
                  <a:rPr lang="en-US" sz="5199">
                    <a:solidFill>
                      <a:srgbClr val="FFFFFF"/>
                    </a:solidFill>
                    <a:latin typeface="Bangers"/>
                    <a:ea typeface="Bangers"/>
                    <a:cs typeface="Bangers"/>
                    <a:sym typeface="Bangers"/>
                  </a:rPr>
                  <a:t>T</a:t>
                </a:r>
              </a:p>
              <a:p>
                <a:pPr algn="ctr">
                  <a:lnSpc>
                    <a:spcPts val="2207"/>
                  </a:lnSpc>
                </a:pPr>
                <a:r>
                  <a:rPr lang="en-US" b="true" sz="1599">
                    <a:solidFill>
                      <a:srgbClr val="FFFFFF"/>
                    </a:solidFill>
                    <a:latin typeface="Poppins Bold"/>
                    <a:ea typeface="Poppins Bold"/>
                    <a:cs typeface="Poppins Bold"/>
                    <a:sym typeface="Poppins Bold"/>
                  </a:rPr>
                  <a:t>Temporel</a:t>
                </a:r>
              </a:p>
            </p:txBody>
          </p:sp>
        </p:grpSp>
        <p:grpSp>
          <p:nvGrpSpPr>
            <p:cNvPr name="Group 25" id="25"/>
            <p:cNvGrpSpPr/>
            <p:nvPr/>
          </p:nvGrpSpPr>
          <p:grpSpPr>
            <a:xfrm rot="0">
              <a:off x="6021" y="2468101"/>
              <a:ext cx="5081051" cy="5805729"/>
              <a:chOff x="0" y="0"/>
              <a:chExt cx="1003664" cy="1146811"/>
            </a:xfrm>
          </p:grpSpPr>
          <p:sp>
            <p:nvSpPr>
              <p:cNvPr name="Freeform 26" id="26"/>
              <p:cNvSpPr/>
              <p:nvPr/>
            </p:nvSpPr>
            <p:spPr>
              <a:xfrm flipH="false" flipV="false" rot="0">
                <a:off x="0" y="0"/>
                <a:ext cx="1003664" cy="1146811"/>
              </a:xfrm>
              <a:custGeom>
                <a:avLst/>
                <a:gdLst/>
                <a:ahLst/>
                <a:cxnLst/>
                <a:rect r="r" b="b" t="t" l="l"/>
                <a:pathLst>
                  <a:path h="1146811" w="1003664">
                    <a:moveTo>
                      <a:pt x="0" y="0"/>
                    </a:moveTo>
                    <a:lnTo>
                      <a:pt x="1003664" y="0"/>
                    </a:lnTo>
                    <a:lnTo>
                      <a:pt x="1003664" y="1146811"/>
                    </a:lnTo>
                    <a:lnTo>
                      <a:pt x="0" y="1146811"/>
                    </a:lnTo>
                    <a:close/>
                  </a:path>
                </a:pathLst>
              </a:custGeom>
              <a:solidFill>
                <a:srgbClr val="E8C170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name="TextBox 27" id="27"/>
              <p:cNvSpPr txBox="true"/>
              <p:nvPr/>
            </p:nvSpPr>
            <p:spPr>
              <a:xfrm>
                <a:off x="0" y="-114300"/>
                <a:ext cx="1003664" cy="1261111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167"/>
                  </a:lnSpc>
                </a:pPr>
                <a:r>
                  <a:rPr lang="en-US" b="true" sz="1799">
                    <a:solidFill>
                      <a:srgbClr val="000000"/>
                    </a:solidFill>
                    <a:latin typeface="Poppins Bold"/>
                    <a:ea typeface="Poppins Bold"/>
                    <a:cs typeface="Poppins Bold"/>
                    <a:sym typeface="Poppins Bold"/>
                  </a:rPr>
                  <a:t>Créer un jeu de combat asynchrone jouable sur navigateur, où les joueurs utilisent des decks de cartes pour contrôler des personnages, combattre d’autres joueurs, et suivre leurs statistiques.</a:t>
                </a:r>
              </a:p>
            </p:txBody>
          </p:sp>
        </p:grpSp>
        <p:grpSp>
          <p:nvGrpSpPr>
            <p:cNvPr name="Group 28" id="28"/>
            <p:cNvGrpSpPr/>
            <p:nvPr/>
          </p:nvGrpSpPr>
          <p:grpSpPr>
            <a:xfrm rot="0">
              <a:off x="9659072" y="2468101"/>
              <a:ext cx="4114800" cy="5805729"/>
              <a:chOff x="0" y="0"/>
              <a:chExt cx="812800" cy="1146811"/>
            </a:xfrm>
          </p:grpSpPr>
          <p:sp>
            <p:nvSpPr>
              <p:cNvPr name="Freeform 29" id="29"/>
              <p:cNvSpPr/>
              <p:nvPr/>
            </p:nvSpPr>
            <p:spPr>
              <a:xfrm flipH="false" flipV="false" rot="0">
                <a:off x="0" y="0"/>
                <a:ext cx="812800" cy="1146811"/>
              </a:xfrm>
              <a:custGeom>
                <a:avLst/>
                <a:gdLst/>
                <a:ahLst/>
                <a:cxnLst/>
                <a:rect r="r" b="b" t="t" l="l"/>
                <a:pathLst>
                  <a:path h="1146811" w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1146811"/>
                    </a:lnTo>
                    <a:lnTo>
                      <a:pt x="0" y="1146811"/>
                    </a:lnTo>
                    <a:close/>
                  </a:path>
                </a:pathLst>
              </a:custGeom>
              <a:solidFill>
                <a:srgbClr val="E8C170"/>
              </a:solidFill>
            </p:spPr>
          </p:sp>
          <p:sp>
            <p:nvSpPr>
              <p:cNvPr name="TextBox 30" id="30"/>
              <p:cNvSpPr txBox="true"/>
              <p:nvPr/>
            </p:nvSpPr>
            <p:spPr>
              <a:xfrm>
                <a:off x="0" y="-114300"/>
                <a:ext cx="812800" cy="1261111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 marL="388620" indent="-194310" lvl="1">
                  <a:lnSpc>
                    <a:spcPts val="3168"/>
                  </a:lnSpc>
                  <a:buFont typeface="Arial"/>
                  <a:buChar char="•"/>
                </a:pPr>
                <a:r>
                  <a:rPr lang="en-US" b="true" sz="1800">
                    <a:solidFill>
                      <a:srgbClr val="000000"/>
                    </a:solidFill>
                    <a:latin typeface="Poppins Bold"/>
                    <a:ea typeface="Poppins Bold"/>
                    <a:cs typeface="Poppins Bold"/>
                    <a:sym typeface="Poppins Bold"/>
                  </a:rPr>
                  <a:t>Miser sur les compétences acquises lors de la formation</a:t>
                </a:r>
              </a:p>
              <a:p>
                <a:pPr algn="ctr">
                  <a:lnSpc>
                    <a:spcPts val="3168"/>
                  </a:lnSpc>
                </a:pPr>
              </a:p>
              <a:p>
                <a:pPr algn="ctr" marL="388620" indent="-194310" lvl="1">
                  <a:lnSpc>
                    <a:spcPts val="3168"/>
                  </a:lnSpc>
                  <a:buFont typeface="Arial"/>
                  <a:buChar char="•"/>
                </a:pPr>
                <a:r>
                  <a:rPr lang="en-US" b="true" sz="1800">
                    <a:solidFill>
                      <a:srgbClr val="000000"/>
                    </a:solidFill>
                    <a:latin typeface="Poppins Bold"/>
                    <a:ea typeface="Poppins Bold"/>
                    <a:cs typeface="Poppins Bold"/>
                    <a:sym typeface="Poppins Bold"/>
                  </a:rPr>
                  <a:t>Hébergement sur des plateformes économiques</a:t>
                </a:r>
              </a:p>
            </p:txBody>
          </p:sp>
        </p:grpSp>
        <p:grpSp>
          <p:nvGrpSpPr>
            <p:cNvPr name="Group 31" id="31"/>
            <p:cNvGrpSpPr/>
            <p:nvPr/>
          </p:nvGrpSpPr>
          <p:grpSpPr>
            <a:xfrm rot="0">
              <a:off x="18345872" y="2468101"/>
              <a:ext cx="4114800" cy="5805729"/>
              <a:chOff x="0" y="0"/>
              <a:chExt cx="812800" cy="1146811"/>
            </a:xfrm>
          </p:grpSpPr>
          <p:sp>
            <p:nvSpPr>
              <p:cNvPr name="Freeform 32" id="32"/>
              <p:cNvSpPr/>
              <p:nvPr/>
            </p:nvSpPr>
            <p:spPr>
              <a:xfrm flipH="false" flipV="false" rot="0">
                <a:off x="0" y="0"/>
                <a:ext cx="812800" cy="1146811"/>
              </a:xfrm>
              <a:custGeom>
                <a:avLst/>
                <a:gdLst/>
                <a:ahLst/>
                <a:cxnLst/>
                <a:rect r="r" b="b" t="t" l="l"/>
                <a:pathLst>
                  <a:path h="1146811" w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1146811"/>
                    </a:lnTo>
                    <a:lnTo>
                      <a:pt x="0" y="1146811"/>
                    </a:lnTo>
                    <a:close/>
                  </a:path>
                </a:pathLst>
              </a:custGeom>
              <a:solidFill>
                <a:srgbClr val="E8C170"/>
              </a:solidFill>
            </p:spPr>
          </p:sp>
          <p:sp>
            <p:nvSpPr>
              <p:cNvPr name="TextBox 33" id="33"/>
              <p:cNvSpPr txBox="true"/>
              <p:nvPr/>
            </p:nvSpPr>
            <p:spPr>
              <a:xfrm>
                <a:off x="0" y="-95250"/>
                <a:ext cx="812800" cy="1242061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 marL="388620" indent="-194310" lvl="1">
                  <a:lnSpc>
                    <a:spcPts val="2916"/>
                  </a:lnSpc>
                  <a:buFont typeface="Arial"/>
                  <a:buChar char="•"/>
                </a:pPr>
                <a:r>
                  <a:rPr lang="en-US" b="true" sz="1800">
                    <a:solidFill>
                      <a:srgbClr val="000000"/>
                    </a:solidFill>
                    <a:latin typeface="Poppins Bold"/>
                    <a:ea typeface="Poppins Bold"/>
                    <a:cs typeface="Poppins Bold"/>
                    <a:sym typeface="Poppins Bold"/>
                  </a:rPr>
                  <a:t>Lancement prévu dans 7 mois</a:t>
                </a:r>
              </a:p>
              <a:p>
                <a:pPr algn="ctr">
                  <a:lnSpc>
                    <a:spcPts val="2916"/>
                  </a:lnSpc>
                </a:pPr>
              </a:p>
              <a:p>
                <a:pPr algn="ctr" marL="388620" indent="-194310" lvl="1">
                  <a:lnSpc>
                    <a:spcPts val="2916"/>
                  </a:lnSpc>
                  <a:buFont typeface="Arial"/>
                  <a:buChar char="•"/>
                </a:pPr>
                <a:r>
                  <a:rPr lang="en-US" b="true" sz="1800">
                    <a:solidFill>
                      <a:srgbClr val="000000"/>
                    </a:solidFill>
                    <a:latin typeface="Poppins Bold"/>
                    <a:ea typeface="Poppins Bold"/>
                    <a:cs typeface="Poppins Bold"/>
                    <a:sym typeface="Poppins Bold"/>
                  </a:rPr>
                  <a:t>Mises à jour et maintenance continues après le lancement pour répondre aux retours des utilisateurs </a:t>
                </a:r>
              </a:p>
            </p:txBody>
          </p:sp>
        </p:grpSp>
      </p:grpSp>
      <p:sp>
        <p:nvSpPr>
          <p:cNvPr name="TextBox 34" id="34"/>
          <p:cNvSpPr txBox="true"/>
          <p:nvPr/>
        </p:nvSpPr>
        <p:spPr>
          <a:xfrm rot="0">
            <a:off x="17761297" y="9147429"/>
            <a:ext cx="526703" cy="11395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831"/>
              </a:lnSpc>
              <a:spcBef>
                <a:spcPct val="0"/>
              </a:spcBef>
            </a:pPr>
            <a:r>
              <a:rPr lang="en-US" b="true" sz="6399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8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bg>
      <p:bgPr>
        <a:solidFill>
          <a:srgbClr val="1E1D3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729643" y="4591050"/>
            <a:ext cx="6828714" cy="1038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711"/>
              </a:lnSpc>
              <a:spcBef>
                <a:spcPct val="0"/>
              </a:spcBef>
            </a:pPr>
            <a:r>
              <a:rPr lang="en-US" b="true" sz="6426">
                <a:solidFill>
                  <a:srgbClr val="E8C170"/>
                </a:solidFill>
                <a:latin typeface="Poppins Bold"/>
                <a:ea typeface="Poppins Bold"/>
                <a:cs typeface="Poppins Bold"/>
                <a:sym typeface="Poppins Bold"/>
              </a:rPr>
              <a:t>MATRICE SWOT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7680682" y="9147429"/>
            <a:ext cx="607318" cy="11395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831"/>
              </a:lnSpc>
              <a:spcBef>
                <a:spcPct val="0"/>
              </a:spcBef>
            </a:pPr>
            <a:r>
              <a:rPr lang="en-US" b="true" sz="6399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9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E1D3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682024" y="1801820"/>
            <a:ext cx="2062163" cy="2062163"/>
            <a:chOff x="0" y="0"/>
            <a:chExt cx="543121" cy="54312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43121" cy="543121"/>
            </a:xfrm>
            <a:custGeom>
              <a:avLst/>
              <a:gdLst/>
              <a:ahLst/>
              <a:cxnLst/>
              <a:rect r="r" b="b" t="t" l="l"/>
              <a:pathLst>
                <a:path h="543121" w="543121">
                  <a:moveTo>
                    <a:pt x="116382" y="0"/>
                  </a:moveTo>
                  <a:lnTo>
                    <a:pt x="426739" y="0"/>
                  </a:lnTo>
                  <a:cubicBezTo>
                    <a:pt x="491015" y="0"/>
                    <a:pt x="543121" y="52106"/>
                    <a:pt x="543121" y="116382"/>
                  </a:cubicBezTo>
                  <a:lnTo>
                    <a:pt x="543121" y="426739"/>
                  </a:lnTo>
                  <a:cubicBezTo>
                    <a:pt x="543121" y="491015"/>
                    <a:pt x="491015" y="543121"/>
                    <a:pt x="426739" y="543121"/>
                  </a:cubicBezTo>
                  <a:lnTo>
                    <a:pt x="116382" y="543121"/>
                  </a:lnTo>
                  <a:cubicBezTo>
                    <a:pt x="52106" y="543121"/>
                    <a:pt x="0" y="491015"/>
                    <a:pt x="0" y="426739"/>
                  </a:cubicBezTo>
                  <a:lnTo>
                    <a:pt x="0" y="116382"/>
                  </a:lnTo>
                  <a:cubicBezTo>
                    <a:pt x="0" y="52106"/>
                    <a:pt x="52106" y="0"/>
                    <a:pt x="116382" y="0"/>
                  </a:cubicBezTo>
                  <a:close/>
                </a:path>
              </a:pathLst>
            </a:custGeom>
            <a:solidFill>
              <a:srgbClr val="52E48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104775"/>
              <a:ext cx="543121" cy="64789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7452"/>
                </a:lnSpc>
              </a:pPr>
              <a:r>
                <a:rPr lang="en-US" sz="5400">
                  <a:solidFill>
                    <a:srgbClr val="000000"/>
                  </a:solidFill>
                  <a:latin typeface="Bangers"/>
                  <a:ea typeface="Bangers"/>
                  <a:cs typeface="Bangers"/>
                  <a:sym typeface="Bangers"/>
                </a:rPr>
                <a:t>S</a:t>
              </a:r>
            </a:p>
          </p:txBody>
        </p:sp>
      </p:grpSp>
      <p:sp>
        <p:nvSpPr>
          <p:cNvPr name="Freeform 5" id="5"/>
          <p:cNvSpPr/>
          <p:nvPr/>
        </p:nvSpPr>
        <p:spPr>
          <a:xfrm flipH="true" flipV="false" rot="0">
            <a:off x="5650942" y="3569707"/>
            <a:ext cx="2309873" cy="1671770"/>
          </a:xfrm>
          <a:custGeom>
            <a:avLst/>
            <a:gdLst/>
            <a:ahLst/>
            <a:cxnLst/>
            <a:rect r="r" b="b" t="t" l="l"/>
            <a:pathLst>
              <a:path h="1671770" w="2309873">
                <a:moveTo>
                  <a:pt x="2309873" y="0"/>
                </a:moveTo>
                <a:lnTo>
                  <a:pt x="0" y="0"/>
                </a:lnTo>
                <a:lnTo>
                  <a:pt x="0" y="1671771"/>
                </a:lnTo>
                <a:lnTo>
                  <a:pt x="2309873" y="1671771"/>
                </a:lnTo>
                <a:lnTo>
                  <a:pt x="2309873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9239606" y="1801820"/>
            <a:ext cx="2062162" cy="2062162"/>
            <a:chOff x="0" y="0"/>
            <a:chExt cx="543121" cy="543121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43121" cy="543121"/>
            </a:xfrm>
            <a:custGeom>
              <a:avLst/>
              <a:gdLst/>
              <a:ahLst/>
              <a:cxnLst/>
              <a:rect r="r" b="b" t="t" l="l"/>
              <a:pathLst>
                <a:path h="543121" w="543121">
                  <a:moveTo>
                    <a:pt x="116382" y="0"/>
                  </a:moveTo>
                  <a:lnTo>
                    <a:pt x="426739" y="0"/>
                  </a:lnTo>
                  <a:cubicBezTo>
                    <a:pt x="491015" y="0"/>
                    <a:pt x="543121" y="52106"/>
                    <a:pt x="543121" y="116382"/>
                  </a:cubicBezTo>
                  <a:lnTo>
                    <a:pt x="543121" y="426739"/>
                  </a:lnTo>
                  <a:cubicBezTo>
                    <a:pt x="543121" y="491015"/>
                    <a:pt x="491015" y="543121"/>
                    <a:pt x="426739" y="543121"/>
                  </a:cubicBezTo>
                  <a:lnTo>
                    <a:pt x="116382" y="543121"/>
                  </a:lnTo>
                  <a:cubicBezTo>
                    <a:pt x="52106" y="543121"/>
                    <a:pt x="0" y="491015"/>
                    <a:pt x="0" y="426739"/>
                  </a:cubicBezTo>
                  <a:lnTo>
                    <a:pt x="0" y="116382"/>
                  </a:lnTo>
                  <a:cubicBezTo>
                    <a:pt x="0" y="52106"/>
                    <a:pt x="52106" y="0"/>
                    <a:pt x="116382" y="0"/>
                  </a:cubicBezTo>
                  <a:close/>
                </a:path>
              </a:pathLst>
            </a:custGeom>
            <a:solidFill>
              <a:srgbClr val="E16464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104775"/>
              <a:ext cx="543121" cy="64789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7452"/>
                </a:lnSpc>
              </a:pPr>
              <a:r>
                <a:rPr lang="en-US" sz="5400">
                  <a:solidFill>
                    <a:srgbClr val="000000"/>
                  </a:solidFill>
                  <a:latin typeface="Bangers"/>
                  <a:ea typeface="Bangers"/>
                  <a:cs typeface="Bangers"/>
                  <a:sym typeface="Bangers"/>
                </a:rPr>
                <a:t>W</a:t>
              </a: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0146833" y="3471730"/>
            <a:ext cx="2309873" cy="1671770"/>
          </a:xfrm>
          <a:custGeom>
            <a:avLst/>
            <a:gdLst/>
            <a:ahLst/>
            <a:cxnLst/>
            <a:rect r="r" b="b" t="t" l="l"/>
            <a:pathLst>
              <a:path h="1671770" w="2309873">
                <a:moveTo>
                  <a:pt x="0" y="0"/>
                </a:moveTo>
                <a:lnTo>
                  <a:pt x="2309872" y="0"/>
                </a:lnTo>
                <a:lnTo>
                  <a:pt x="2309872" y="1671770"/>
                </a:lnTo>
                <a:lnTo>
                  <a:pt x="0" y="167177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9144000" y="6258113"/>
            <a:ext cx="3486060" cy="2259431"/>
            <a:chOff x="0" y="0"/>
            <a:chExt cx="4648080" cy="3012575"/>
          </a:xfrm>
        </p:grpSpPr>
        <p:grpSp>
          <p:nvGrpSpPr>
            <p:cNvPr name="Group 11" id="11"/>
            <p:cNvGrpSpPr/>
            <p:nvPr/>
          </p:nvGrpSpPr>
          <p:grpSpPr>
            <a:xfrm rot="0">
              <a:off x="0" y="263025"/>
              <a:ext cx="2749550" cy="2749550"/>
              <a:chOff x="0" y="0"/>
              <a:chExt cx="543121" cy="543121"/>
            </a:xfrm>
          </p:grpSpPr>
          <p:sp>
            <p:nvSpPr>
              <p:cNvPr name="Freeform 12" id="12"/>
              <p:cNvSpPr/>
              <p:nvPr/>
            </p:nvSpPr>
            <p:spPr>
              <a:xfrm flipH="false" flipV="false" rot="0">
                <a:off x="0" y="0"/>
                <a:ext cx="543121" cy="543121"/>
              </a:xfrm>
              <a:custGeom>
                <a:avLst/>
                <a:gdLst/>
                <a:ahLst/>
                <a:cxnLst/>
                <a:rect r="r" b="b" t="t" l="l"/>
                <a:pathLst>
                  <a:path h="543121" w="543121">
                    <a:moveTo>
                      <a:pt x="116382" y="0"/>
                    </a:moveTo>
                    <a:lnTo>
                      <a:pt x="426739" y="0"/>
                    </a:lnTo>
                    <a:cubicBezTo>
                      <a:pt x="491015" y="0"/>
                      <a:pt x="543121" y="52106"/>
                      <a:pt x="543121" y="116382"/>
                    </a:cubicBezTo>
                    <a:lnTo>
                      <a:pt x="543121" y="426739"/>
                    </a:lnTo>
                    <a:cubicBezTo>
                      <a:pt x="543121" y="491015"/>
                      <a:pt x="491015" y="543121"/>
                      <a:pt x="426739" y="543121"/>
                    </a:cubicBezTo>
                    <a:lnTo>
                      <a:pt x="116382" y="543121"/>
                    </a:lnTo>
                    <a:cubicBezTo>
                      <a:pt x="52106" y="543121"/>
                      <a:pt x="0" y="491015"/>
                      <a:pt x="0" y="426739"/>
                    </a:cubicBezTo>
                    <a:lnTo>
                      <a:pt x="0" y="116382"/>
                    </a:lnTo>
                    <a:cubicBezTo>
                      <a:pt x="0" y="52106"/>
                      <a:pt x="52106" y="0"/>
                      <a:pt x="116382" y="0"/>
                    </a:cubicBezTo>
                    <a:close/>
                  </a:path>
                </a:pathLst>
              </a:custGeom>
              <a:solidFill>
                <a:srgbClr val="3C5E8B"/>
              </a:solidFill>
            </p:spPr>
          </p:sp>
          <p:sp>
            <p:nvSpPr>
              <p:cNvPr name="TextBox 13" id="13"/>
              <p:cNvSpPr txBox="true"/>
              <p:nvPr/>
            </p:nvSpPr>
            <p:spPr>
              <a:xfrm>
                <a:off x="0" y="-104775"/>
                <a:ext cx="543121" cy="647896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7452"/>
                  </a:lnSpc>
                </a:pPr>
                <a:r>
                  <a:rPr lang="en-US" sz="5400">
                    <a:solidFill>
                      <a:srgbClr val="000000"/>
                    </a:solidFill>
                    <a:latin typeface="Bangers"/>
                    <a:ea typeface="Bangers"/>
                    <a:cs typeface="Bangers"/>
                    <a:sym typeface="Bangers"/>
                  </a:rPr>
                  <a:t>T</a:t>
                </a:r>
              </a:p>
            </p:txBody>
          </p:sp>
        </p:grpSp>
        <p:sp>
          <p:nvSpPr>
            <p:cNvPr name="Freeform 14" id="14"/>
            <p:cNvSpPr/>
            <p:nvPr/>
          </p:nvSpPr>
          <p:spPr>
            <a:xfrm flipH="false" flipV="false" rot="0">
              <a:off x="2229923" y="0"/>
              <a:ext cx="2418157" cy="864491"/>
            </a:xfrm>
            <a:custGeom>
              <a:avLst/>
              <a:gdLst/>
              <a:ahLst/>
              <a:cxnLst/>
              <a:rect r="r" b="b" t="t" l="l"/>
              <a:pathLst>
                <a:path h="864491" w="2418157">
                  <a:moveTo>
                    <a:pt x="0" y="0"/>
                  </a:moveTo>
                  <a:lnTo>
                    <a:pt x="2418157" y="0"/>
                  </a:lnTo>
                  <a:lnTo>
                    <a:pt x="2418157" y="864491"/>
                  </a:lnTo>
                  <a:lnTo>
                    <a:pt x="0" y="86449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15" id="15"/>
          <p:cNvSpPr/>
          <p:nvPr/>
        </p:nvSpPr>
        <p:spPr>
          <a:xfrm flipH="true" flipV="false" rot="0">
            <a:off x="6445958" y="7387828"/>
            <a:ext cx="1514857" cy="2114648"/>
          </a:xfrm>
          <a:custGeom>
            <a:avLst/>
            <a:gdLst/>
            <a:ahLst/>
            <a:cxnLst/>
            <a:rect r="r" b="b" t="t" l="l"/>
            <a:pathLst>
              <a:path h="2114648" w="1514857">
                <a:moveTo>
                  <a:pt x="1514857" y="0"/>
                </a:moveTo>
                <a:lnTo>
                  <a:pt x="0" y="0"/>
                </a:lnTo>
                <a:lnTo>
                  <a:pt x="0" y="2114648"/>
                </a:lnTo>
                <a:lnTo>
                  <a:pt x="1514857" y="2114648"/>
                </a:lnTo>
                <a:lnTo>
                  <a:pt x="1514857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6" id="16"/>
          <p:cNvGrpSpPr/>
          <p:nvPr/>
        </p:nvGrpSpPr>
        <p:grpSpPr>
          <a:xfrm rot="0">
            <a:off x="6805879" y="6455381"/>
            <a:ext cx="2062163" cy="2062163"/>
            <a:chOff x="0" y="0"/>
            <a:chExt cx="543121" cy="543121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543121" cy="543121"/>
            </a:xfrm>
            <a:custGeom>
              <a:avLst/>
              <a:gdLst/>
              <a:ahLst/>
              <a:cxnLst/>
              <a:rect r="r" b="b" t="t" l="l"/>
              <a:pathLst>
                <a:path h="543121" w="543121">
                  <a:moveTo>
                    <a:pt x="116382" y="0"/>
                  </a:moveTo>
                  <a:lnTo>
                    <a:pt x="426739" y="0"/>
                  </a:lnTo>
                  <a:cubicBezTo>
                    <a:pt x="491015" y="0"/>
                    <a:pt x="543121" y="52106"/>
                    <a:pt x="543121" y="116382"/>
                  </a:cubicBezTo>
                  <a:lnTo>
                    <a:pt x="543121" y="426739"/>
                  </a:lnTo>
                  <a:cubicBezTo>
                    <a:pt x="543121" y="491015"/>
                    <a:pt x="491015" y="543121"/>
                    <a:pt x="426739" y="543121"/>
                  </a:cubicBezTo>
                  <a:lnTo>
                    <a:pt x="116382" y="543121"/>
                  </a:lnTo>
                  <a:cubicBezTo>
                    <a:pt x="52106" y="543121"/>
                    <a:pt x="0" y="491015"/>
                    <a:pt x="0" y="426739"/>
                  </a:cubicBezTo>
                  <a:lnTo>
                    <a:pt x="0" y="116382"/>
                  </a:lnTo>
                  <a:cubicBezTo>
                    <a:pt x="0" y="52106"/>
                    <a:pt x="52106" y="0"/>
                    <a:pt x="116382" y="0"/>
                  </a:cubicBezTo>
                  <a:close/>
                </a:path>
              </a:pathLst>
            </a:custGeom>
            <a:solidFill>
              <a:srgbClr val="E8C170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-104775"/>
              <a:ext cx="543121" cy="64789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7452"/>
                </a:lnSpc>
              </a:pPr>
              <a:r>
                <a:rPr lang="en-US" sz="5400">
                  <a:solidFill>
                    <a:srgbClr val="000000"/>
                  </a:solidFill>
                  <a:latin typeface="Bangers"/>
                  <a:ea typeface="Bangers"/>
                  <a:cs typeface="Bangers"/>
                  <a:sym typeface="Bangers"/>
                </a:rPr>
                <a:t>O</a:t>
              </a: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11592014" y="1028700"/>
            <a:ext cx="5667286" cy="2955909"/>
            <a:chOff x="0" y="0"/>
            <a:chExt cx="7556382" cy="3941212"/>
          </a:xfrm>
        </p:grpSpPr>
        <p:sp>
          <p:nvSpPr>
            <p:cNvPr name="TextBox 20" id="20"/>
            <p:cNvSpPr txBox="true"/>
            <p:nvPr/>
          </p:nvSpPr>
          <p:spPr>
            <a:xfrm rot="0">
              <a:off x="2632751" y="-152400"/>
              <a:ext cx="4923631" cy="124560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429"/>
                </a:lnSpc>
                <a:spcBef>
                  <a:spcPct val="0"/>
                </a:spcBef>
              </a:pPr>
              <a:r>
                <a:rPr lang="en-US" b="true" sz="5383" u="sng">
                  <a:solidFill>
                    <a:srgbClr val="FFFFFF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Faiblesses</a:t>
              </a:r>
            </a:p>
          </p:txBody>
        </p:sp>
        <p:sp>
          <p:nvSpPr>
            <p:cNvPr name="TextBox 21" id="21"/>
            <p:cNvSpPr txBox="true"/>
            <p:nvPr/>
          </p:nvSpPr>
          <p:spPr>
            <a:xfrm rot="0">
              <a:off x="0" y="2214393"/>
              <a:ext cx="7556382" cy="55232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3311"/>
                </a:lnSpc>
              </a:pPr>
              <a:r>
                <a:rPr lang="en-US" b="true" sz="2400">
                  <a:solidFill>
                    <a:srgbClr val="FFFFFF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Latences potentielles</a:t>
              </a:r>
            </a:p>
          </p:txBody>
        </p:sp>
        <p:sp>
          <p:nvSpPr>
            <p:cNvPr name="TextBox 22" id="22"/>
            <p:cNvSpPr txBox="true"/>
            <p:nvPr/>
          </p:nvSpPr>
          <p:spPr>
            <a:xfrm rot="0">
              <a:off x="0" y="2801641"/>
              <a:ext cx="7556382" cy="55232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3311"/>
                </a:lnSpc>
              </a:pPr>
              <a:r>
                <a:rPr lang="en-US" b="true" sz="2400">
                  <a:solidFill>
                    <a:srgbClr val="FFFFFF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Ressources limitées (solo)</a:t>
              </a:r>
            </a:p>
          </p:txBody>
        </p:sp>
        <p:sp>
          <p:nvSpPr>
            <p:cNvPr name="TextBox 23" id="23"/>
            <p:cNvSpPr txBox="true"/>
            <p:nvPr/>
          </p:nvSpPr>
          <p:spPr>
            <a:xfrm rot="0">
              <a:off x="0" y="3388889"/>
              <a:ext cx="7556382" cy="55232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3311"/>
                </a:lnSpc>
              </a:pPr>
              <a:r>
                <a:rPr lang="en-US" b="true" sz="2400">
                  <a:solidFill>
                    <a:srgbClr val="FFFFFF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Fonctionalités basiques</a:t>
              </a:r>
            </a:p>
          </p:txBody>
        </p:sp>
      </p:grpSp>
      <p:sp>
        <p:nvSpPr>
          <p:cNvPr name="TextBox 24" id="24"/>
          <p:cNvSpPr txBox="true"/>
          <p:nvPr/>
        </p:nvSpPr>
        <p:spPr>
          <a:xfrm rot="0">
            <a:off x="14069020" y="5695762"/>
            <a:ext cx="3190280" cy="9723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429"/>
              </a:lnSpc>
              <a:spcBef>
                <a:spcPct val="0"/>
              </a:spcBef>
            </a:pPr>
            <a:r>
              <a:rPr lang="en-US" b="true" sz="5383" u="sng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Menaces</a:t>
            </a:r>
          </a:p>
        </p:txBody>
      </p:sp>
      <p:grpSp>
        <p:nvGrpSpPr>
          <p:cNvPr name="Group 25" id="25"/>
          <p:cNvGrpSpPr/>
          <p:nvPr/>
        </p:nvGrpSpPr>
        <p:grpSpPr>
          <a:xfrm rot="0">
            <a:off x="1028700" y="1028700"/>
            <a:ext cx="5115369" cy="3376893"/>
            <a:chOff x="0" y="0"/>
            <a:chExt cx="6820492" cy="4502523"/>
          </a:xfrm>
        </p:grpSpPr>
        <p:sp>
          <p:nvSpPr>
            <p:cNvPr name="TextBox 26" id="26"/>
            <p:cNvSpPr txBox="true"/>
            <p:nvPr/>
          </p:nvSpPr>
          <p:spPr>
            <a:xfrm rot="0">
              <a:off x="0" y="-152400"/>
              <a:ext cx="3091259" cy="124560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429"/>
                </a:lnSpc>
                <a:spcBef>
                  <a:spcPct val="0"/>
                </a:spcBef>
              </a:pPr>
              <a:r>
                <a:rPr lang="en-US" b="true" sz="5383" u="sng">
                  <a:solidFill>
                    <a:srgbClr val="FFFFFF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Forces</a:t>
              </a:r>
            </a:p>
          </p:txBody>
        </p:sp>
        <p:sp>
          <p:nvSpPr>
            <p:cNvPr name="TextBox 27" id="27"/>
            <p:cNvSpPr txBox="true"/>
            <p:nvPr/>
          </p:nvSpPr>
          <p:spPr>
            <a:xfrm rot="0">
              <a:off x="87809" y="2214393"/>
              <a:ext cx="6732683" cy="55232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518160" indent="-259080" lvl="1">
                <a:lnSpc>
                  <a:spcPts val="3311"/>
                </a:lnSpc>
                <a:buFont typeface="Arial"/>
                <a:buChar char="•"/>
              </a:pPr>
              <a:r>
                <a:rPr lang="en-US" b="true" sz="2400">
                  <a:solidFill>
                    <a:srgbClr val="FFFFFF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Accessibilité web</a:t>
              </a:r>
            </a:p>
          </p:txBody>
        </p:sp>
        <p:sp>
          <p:nvSpPr>
            <p:cNvPr name="TextBox 28" id="28"/>
            <p:cNvSpPr txBox="true"/>
            <p:nvPr/>
          </p:nvSpPr>
          <p:spPr>
            <a:xfrm rot="0">
              <a:off x="87809" y="3391400"/>
              <a:ext cx="6732683" cy="111112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518160" indent="-259080" lvl="1">
                <a:lnSpc>
                  <a:spcPts val="3311"/>
                </a:lnSpc>
                <a:buFont typeface="Arial"/>
                <a:buChar char="•"/>
              </a:pPr>
              <a:r>
                <a:rPr lang="en-US" b="true" sz="2400">
                  <a:solidFill>
                    <a:srgbClr val="FFFFFF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Coût d’hébergement et </a:t>
              </a:r>
            </a:p>
            <a:p>
              <a:pPr algn="l">
                <a:lnSpc>
                  <a:spcPts val="3311"/>
                </a:lnSpc>
              </a:pPr>
              <a:r>
                <a:rPr lang="en-US" b="true" sz="2400">
                  <a:solidFill>
                    <a:srgbClr val="FFFFFF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de développement optimisés</a:t>
              </a:r>
            </a:p>
          </p:txBody>
        </p:sp>
        <p:sp>
          <p:nvSpPr>
            <p:cNvPr name="TextBox 29" id="29"/>
            <p:cNvSpPr txBox="true"/>
            <p:nvPr/>
          </p:nvSpPr>
          <p:spPr>
            <a:xfrm rot="0">
              <a:off x="87809" y="2804152"/>
              <a:ext cx="6732683" cy="55232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518160" indent="-259080" lvl="1">
                <a:lnSpc>
                  <a:spcPts val="3311"/>
                </a:lnSpc>
                <a:buFont typeface="Arial"/>
                <a:buChar char="•"/>
              </a:pPr>
              <a:r>
                <a:rPr lang="en-US" b="true" sz="2400">
                  <a:solidFill>
                    <a:srgbClr val="FFFFFF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Concept peu commun</a:t>
              </a:r>
            </a:p>
          </p:txBody>
        </p:sp>
      </p:grpSp>
      <p:grpSp>
        <p:nvGrpSpPr>
          <p:cNvPr name="Group 30" id="30"/>
          <p:cNvGrpSpPr/>
          <p:nvPr/>
        </p:nvGrpSpPr>
        <p:grpSpPr>
          <a:xfrm rot="0">
            <a:off x="1028700" y="5848162"/>
            <a:ext cx="5115369" cy="3276600"/>
            <a:chOff x="0" y="0"/>
            <a:chExt cx="6820492" cy="4368800"/>
          </a:xfrm>
        </p:grpSpPr>
        <p:sp>
          <p:nvSpPr>
            <p:cNvPr name="TextBox 31" id="31"/>
            <p:cNvSpPr txBox="true"/>
            <p:nvPr/>
          </p:nvSpPr>
          <p:spPr>
            <a:xfrm rot="0">
              <a:off x="0" y="-152400"/>
              <a:ext cx="6278959" cy="124560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429"/>
                </a:lnSpc>
                <a:spcBef>
                  <a:spcPct val="0"/>
                </a:spcBef>
              </a:pPr>
              <a:r>
                <a:rPr lang="en-US" b="true" sz="5383" u="sng">
                  <a:solidFill>
                    <a:srgbClr val="FFFFFF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Opportunités</a:t>
              </a:r>
            </a:p>
          </p:txBody>
        </p:sp>
        <p:sp>
          <p:nvSpPr>
            <p:cNvPr name="TextBox 32" id="32"/>
            <p:cNvSpPr txBox="true"/>
            <p:nvPr/>
          </p:nvSpPr>
          <p:spPr>
            <a:xfrm rot="0">
              <a:off x="0" y="1524381"/>
              <a:ext cx="6820492" cy="111112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518160" indent="-259080" lvl="1">
                <a:lnSpc>
                  <a:spcPts val="3311"/>
                </a:lnSpc>
                <a:buFont typeface="Arial"/>
                <a:buChar char="•"/>
              </a:pPr>
              <a:r>
                <a:rPr lang="en-US" b="true" sz="2400">
                  <a:solidFill>
                    <a:srgbClr val="FFFFFF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Croissance des joueurs “casuals”</a:t>
              </a:r>
            </a:p>
          </p:txBody>
        </p:sp>
        <p:sp>
          <p:nvSpPr>
            <p:cNvPr name="TextBox 33" id="33"/>
            <p:cNvSpPr txBox="true"/>
            <p:nvPr/>
          </p:nvSpPr>
          <p:spPr>
            <a:xfrm rot="0">
              <a:off x="0" y="2670429"/>
              <a:ext cx="6820492" cy="55232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518160" indent="-259080" lvl="1">
                <a:lnSpc>
                  <a:spcPts val="3311"/>
                </a:lnSpc>
                <a:buFont typeface="Arial"/>
                <a:buChar char="•"/>
              </a:pPr>
              <a:r>
                <a:rPr lang="en-US" b="true" sz="2400">
                  <a:solidFill>
                    <a:srgbClr val="FFFFFF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Potentiel engagement social</a:t>
              </a:r>
            </a:p>
          </p:txBody>
        </p:sp>
        <p:sp>
          <p:nvSpPr>
            <p:cNvPr name="TextBox 34" id="34"/>
            <p:cNvSpPr txBox="true"/>
            <p:nvPr/>
          </p:nvSpPr>
          <p:spPr>
            <a:xfrm rot="0">
              <a:off x="0" y="3257677"/>
              <a:ext cx="6820492" cy="111112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518160" indent="-259080" lvl="1">
                <a:lnSpc>
                  <a:spcPts val="3311"/>
                </a:lnSpc>
                <a:buFont typeface="Arial"/>
                <a:buChar char="•"/>
              </a:pPr>
              <a:r>
                <a:rPr lang="en-US" b="true" sz="2400">
                  <a:solidFill>
                    <a:srgbClr val="FFFFFF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Evolution vers une applications mobile possible</a:t>
              </a:r>
            </a:p>
          </p:txBody>
        </p:sp>
      </p:grpSp>
      <p:grpSp>
        <p:nvGrpSpPr>
          <p:cNvPr name="Group 35" id="35"/>
          <p:cNvGrpSpPr/>
          <p:nvPr/>
        </p:nvGrpSpPr>
        <p:grpSpPr>
          <a:xfrm rot="0">
            <a:off x="11592014" y="6932292"/>
            <a:ext cx="5667286" cy="1245108"/>
            <a:chOff x="0" y="0"/>
            <a:chExt cx="7556382" cy="1660144"/>
          </a:xfrm>
        </p:grpSpPr>
        <p:sp>
          <p:nvSpPr>
            <p:cNvPr name="TextBox 36" id="36"/>
            <p:cNvSpPr txBox="true"/>
            <p:nvPr/>
          </p:nvSpPr>
          <p:spPr>
            <a:xfrm rot="0">
              <a:off x="0" y="-66675"/>
              <a:ext cx="7556382" cy="55232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3311"/>
                </a:lnSpc>
              </a:pPr>
              <a:r>
                <a:rPr lang="en-US" b="true" sz="2400">
                  <a:solidFill>
                    <a:srgbClr val="FFFFFF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Concurrence féroce</a:t>
              </a:r>
            </a:p>
          </p:txBody>
        </p:sp>
        <p:sp>
          <p:nvSpPr>
            <p:cNvPr name="TextBox 37" id="37"/>
            <p:cNvSpPr txBox="true"/>
            <p:nvPr/>
          </p:nvSpPr>
          <p:spPr>
            <a:xfrm rot="0">
              <a:off x="0" y="520573"/>
              <a:ext cx="7556382" cy="55232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3311"/>
                </a:lnSpc>
              </a:pPr>
              <a:r>
                <a:rPr lang="en-US" b="true" sz="2400">
                  <a:solidFill>
                    <a:srgbClr val="FFFFFF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Instabilité de l’hébergement (pics)</a:t>
              </a:r>
            </a:p>
          </p:txBody>
        </p:sp>
        <p:sp>
          <p:nvSpPr>
            <p:cNvPr name="TextBox 38" id="38"/>
            <p:cNvSpPr txBox="true"/>
            <p:nvPr/>
          </p:nvSpPr>
          <p:spPr>
            <a:xfrm rot="0">
              <a:off x="0" y="1107821"/>
              <a:ext cx="7556382" cy="55232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3311"/>
                </a:lnSpc>
              </a:pPr>
              <a:r>
                <a:rPr lang="en-US" b="true" sz="2400">
                  <a:solidFill>
                    <a:srgbClr val="FFFFFF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Fatigue des utilisateurs (drop)</a:t>
              </a:r>
            </a:p>
          </p:txBody>
        </p:sp>
      </p:grpSp>
      <p:sp>
        <p:nvSpPr>
          <p:cNvPr name="TextBox 39" id="39"/>
          <p:cNvSpPr txBox="true"/>
          <p:nvPr/>
        </p:nvSpPr>
        <p:spPr>
          <a:xfrm rot="0">
            <a:off x="17188557" y="9147429"/>
            <a:ext cx="1099443" cy="11395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831"/>
              </a:lnSpc>
              <a:spcBef>
                <a:spcPct val="0"/>
              </a:spcBef>
            </a:pPr>
            <a:r>
              <a:rPr lang="en-US" b="true" sz="6399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10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E1D3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439300" y="3417313"/>
            <a:ext cx="7409400" cy="5840987"/>
          </a:xfrm>
          <a:custGeom>
            <a:avLst/>
            <a:gdLst/>
            <a:ahLst/>
            <a:cxnLst/>
            <a:rect r="r" b="b" t="t" l="l"/>
            <a:pathLst>
              <a:path h="5840987" w="7409400">
                <a:moveTo>
                  <a:pt x="0" y="0"/>
                </a:moveTo>
                <a:lnTo>
                  <a:pt x="7409400" y="0"/>
                </a:lnTo>
                <a:lnTo>
                  <a:pt x="7409400" y="5840987"/>
                </a:lnTo>
                <a:lnTo>
                  <a:pt x="0" y="584098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962025"/>
            <a:ext cx="17072347" cy="1038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711"/>
              </a:lnSpc>
              <a:spcBef>
                <a:spcPct val="0"/>
              </a:spcBef>
            </a:pPr>
            <a:r>
              <a:rPr lang="en-US" b="true" sz="6426">
                <a:solidFill>
                  <a:srgbClr val="E8C170"/>
                </a:solidFill>
                <a:latin typeface="Poppins Bold"/>
                <a:ea typeface="Poppins Bold"/>
                <a:cs typeface="Poppins Bold"/>
                <a:sym typeface="Poppins Bold"/>
              </a:rPr>
              <a:t>ZONE GÉOGRAPHIQUE D’EXPLOITATION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7188557" y="9147429"/>
            <a:ext cx="1099443" cy="11395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831"/>
              </a:lnSpc>
              <a:spcBef>
                <a:spcPct val="0"/>
              </a:spcBef>
            </a:pPr>
            <a:r>
              <a:rPr lang="en-US" b="true" sz="6399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11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E1D3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5597835" cy="10287000"/>
          </a:xfrm>
          <a:custGeom>
            <a:avLst/>
            <a:gdLst/>
            <a:ahLst/>
            <a:cxnLst/>
            <a:rect r="r" b="b" t="t" l="l"/>
            <a:pathLst>
              <a:path h="10287000" w="5597835">
                <a:moveTo>
                  <a:pt x="0" y="0"/>
                </a:moveTo>
                <a:lnTo>
                  <a:pt x="5597835" y="0"/>
                </a:lnTo>
                <a:lnTo>
                  <a:pt x="5597835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7199" t="-1134" r="-16748" b="-189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5597835" y="20998"/>
            <a:ext cx="5960554" cy="4358895"/>
          </a:xfrm>
          <a:custGeom>
            <a:avLst/>
            <a:gdLst/>
            <a:ahLst/>
            <a:cxnLst/>
            <a:rect r="r" b="b" t="t" l="l"/>
            <a:pathLst>
              <a:path h="4358895" w="5960554">
                <a:moveTo>
                  <a:pt x="0" y="0"/>
                </a:moveTo>
                <a:lnTo>
                  <a:pt x="5960554" y="0"/>
                </a:lnTo>
                <a:lnTo>
                  <a:pt x="5960554" y="4358895"/>
                </a:lnTo>
                <a:lnTo>
                  <a:pt x="0" y="435889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7369" t="0" r="-18014" b="-161667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5597835" y="4379893"/>
            <a:ext cx="5960554" cy="5907107"/>
          </a:xfrm>
          <a:custGeom>
            <a:avLst/>
            <a:gdLst/>
            <a:ahLst/>
            <a:cxnLst/>
            <a:rect r="r" b="b" t="t" l="l"/>
            <a:pathLst>
              <a:path h="5907107" w="5960554">
                <a:moveTo>
                  <a:pt x="0" y="0"/>
                </a:moveTo>
                <a:lnTo>
                  <a:pt x="5960554" y="0"/>
                </a:lnTo>
                <a:lnTo>
                  <a:pt x="5960554" y="5907107"/>
                </a:lnTo>
                <a:lnTo>
                  <a:pt x="0" y="590710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6786" t="-62321" r="-15730" b="-26677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3597585" y="20998"/>
            <a:ext cx="3145711" cy="975952"/>
            <a:chOff x="0" y="0"/>
            <a:chExt cx="828500" cy="257041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28500" cy="257041"/>
            </a:xfrm>
            <a:custGeom>
              <a:avLst/>
              <a:gdLst/>
              <a:ahLst/>
              <a:cxnLst/>
              <a:rect r="r" b="b" t="t" l="l"/>
              <a:pathLst>
                <a:path h="257041" w="828500">
                  <a:moveTo>
                    <a:pt x="0" y="0"/>
                  </a:moveTo>
                  <a:lnTo>
                    <a:pt x="828500" y="0"/>
                  </a:lnTo>
                  <a:lnTo>
                    <a:pt x="828500" y="257041"/>
                  </a:lnTo>
                  <a:lnTo>
                    <a:pt x="0" y="257041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828500" cy="30466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81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5143957" y="-444177"/>
            <a:ext cx="6414432" cy="574427"/>
            <a:chOff x="0" y="0"/>
            <a:chExt cx="1689398" cy="151289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689398" cy="151289"/>
            </a:xfrm>
            <a:custGeom>
              <a:avLst/>
              <a:gdLst/>
              <a:ahLst/>
              <a:cxnLst/>
              <a:rect r="r" b="b" t="t" l="l"/>
              <a:pathLst>
                <a:path h="151289" w="1689398">
                  <a:moveTo>
                    <a:pt x="0" y="0"/>
                  </a:moveTo>
                  <a:lnTo>
                    <a:pt x="1689398" y="0"/>
                  </a:lnTo>
                  <a:lnTo>
                    <a:pt x="1689398" y="151289"/>
                  </a:lnTo>
                  <a:lnTo>
                    <a:pt x="0" y="151289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47625"/>
              <a:ext cx="1689398" cy="19891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81"/>
                </a:lnSpc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11725093" y="962025"/>
            <a:ext cx="5463464" cy="2009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7711"/>
              </a:lnSpc>
              <a:spcBef>
                <a:spcPct val="0"/>
              </a:spcBef>
            </a:pPr>
            <a:r>
              <a:rPr lang="en-US" b="true" sz="6426">
                <a:solidFill>
                  <a:srgbClr val="E8C170"/>
                </a:solidFill>
                <a:latin typeface="Poppins Bold"/>
                <a:ea typeface="Poppins Bold"/>
                <a:cs typeface="Poppins Bold"/>
                <a:sym typeface="Poppins Bold"/>
              </a:rPr>
              <a:t>CIBLE ABORDABLE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7188557" y="9147429"/>
            <a:ext cx="1099443" cy="11395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831"/>
              </a:lnSpc>
              <a:spcBef>
                <a:spcPct val="0"/>
              </a:spcBef>
            </a:pPr>
            <a:r>
              <a:rPr lang="en-US" b="true" sz="6399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12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E1D3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2192711" y="962025"/>
            <a:ext cx="5066589" cy="2009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7711"/>
              </a:lnSpc>
              <a:spcBef>
                <a:spcPct val="0"/>
              </a:spcBef>
            </a:pPr>
            <a:r>
              <a:rPr lang="en-US" b="true" sz="6426">
                <a:solidFill>
                  <a:srgbClr val="E8C170"/>
                </a:solidFill>
                <a:latin typeface="Poppins Bold"/>
                <a:ea typeface="Poppins Bold"/>
                <a:cs typeface="Poppins Bold"/>
                <a:sym typeface="Poppins Bold"/>
              </a:rPr>
              <a:t>CIBLE À CONQUERIR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0" y="0"/>
            <a:ext cx="5479127" cy="10287000"/>
          </a:xfrm>
          <a:custGeom>
            <a:avLst/>
            <a:gdLst/>
            <a:ahLst/>
            <a:cxnLst/>
            <a:rect r="r" b="b" t="t" l="l"/>
            <a:pathLst>
              <a:path h="10287000" w="5479127">
                <a:moveTo>
                  <a:pt x="0" y="0"/>
                </a:moveTo>
                <a:lnTo>
                  <a:pt x="5479127" y="0"/>
                </a:lnTo>
                <a:lnTo>
                  <a:pt x="5479127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6323" t="0" r="-16508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5422491" y="2971800"/>
            <a:ext cx="5895574" cy="7315200"/>
          </a:xfrm>
          <a:custGeom>
            <a:avLst/>
            <a:gdLst/>
            <a:ahLst/>
            <a:cxnLst/>
            <a:rect r="r" b="b" t="t" l="l"/>
            <a:pathLst>
              <a:path h="7315200" w="5895574">
                <a:moveTo>
                  <a:pt x="0" y="0"/>
                </a:moveTo>
                <a:lnTo>
                  <a:pt x="5895574" y="0"/>
                </a:lnTo>
                <a:lnTo>
                  <a:pt x="5895574" y="7315200"/>
                </a:lnTo>
                <a:lnTo>
                  <a:pt x="0" y="73152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7208" t="-42501" r="-14491" b="-7522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5422491" y="207667"/>
            <a:ext cx="5895574" cy="3115177"/>
          </a:xfrm>
          <a:custGeom>
            <a:avLst/>
            <a:gdLst/>
            <a:ahLst/>
            <a:cxnLst/>
            <a:rect r="r" b="b" t="t" l="l"/>
            <a:pathLst>
              <a:path h="3115177" w="5895574">
                <a:moveTo>
                  <a:pt x="0" y="0"/>
                </a:moveTo>
                <a:lnTo>
                  <a:pt x="5895574" y="0"/>
                </a:lnTo>
                <a:lnTo>
                  <a:pt x="5895574" y="3115178"/>
                </a:lnTo>
                <a:lnTo>
                  <a:pt x="0" y="311517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7424" t="0" r="-14698" b="-253423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4903633" y="-79546"/>
            <a:ext cx="6414432" cy="574427"/>
            <a:chOff x="0" y="0"/>
            <a:chExt cx="1689398" cy="151289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689398" cy="151289"/>
            </a:xfrm>
            <a:custGeom>
              <a:avLst/>
              <a:gdLst/>
              <a:ahLst/>
              <a:cxnLst/>
              <a:rect r="r" b="b" t="t" l="l"/>
              <a:pathLst>
                <a:path h="151289" w="1689398">
                  <a:moveTo>
                    <a:pt x="0" y="0"/>
                  </a:moveTo>
                  <a:lnTo>
                    <a:pt x="1689398" y="0"/>
                  </a:lnTo>
                  <a:lnTo>
                    <a:pt x="1689398" y="151289"/>
                  </a:lnTo>
                  <a:lnTo>
                    <a:pt x="0" y="151289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1689398" cy="19891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81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4986070" y="2971800"/>
            <a:ext cx="493057" cy="351045"/>
            <a:chOff x="0" y="0"/>
            <a:chExt cx="129859" cy="92456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29859" cy="92456"/>
            </a:xfrm>
            <a:custGeom>
              <a:avLst/>
              <a:gdLst/>
              <a:ahLst/>
              <a:cxnLst/>
              <a:rect r="r" b="b" t="t" l="l"/>
              <a:pathLst>
                <a:path h="92456" w="129859">
                  <a:moveTo>
                    <a:pt x="0" y="0"/>
                  </a:moveTo>
                  <a:lnTo>
                    <a:pt x="129859" y="0"/>
                  </a:lnTo>
                  <a:lnTo>
                    <a:pt x="129859" y="92456"/>
                  </a:lnTo>
                  <a:lnTo>
                    <a:pt x="0" y="92456"/>
                  </a:lnTo>
                  <a:close/>
                </a:path>
              </a:pathLst>
            </a:custGeom>
            <a:solidFill>
              <a:srgbClr val="3C5E8B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47625"/>
              <a:ext cx="129859" cy="14008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81"/>
                </a:lnSpc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17188557" y="9147429"/>
            <a:ext cx="1099443" cy="11395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831"/>
              </a:lnSpc>
              <a:spcBef>
                <a:spcPct val="0"/>
              </a:spcBef>
            </a:pPr>
            <a:r>
              <a:rPr lang="en-US" b="true" sz="6399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13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>
  <p:cSld>
    <p:bg>
      <p:bgPr>
        <a:solidFill>
          <a:srgbClr val="1E1D3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5400000">
            <a:off x="6454873" y="5062674"/>
            <a:ext cx="1943100" cy="161652"/>
            <a:chOff x="0" y="0"/>
            <a:chExt cx="511763" cy="4257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11763" cy="42575"/>
            </a:xfrm>
            <a:custGeom>
              <a:avLst/>
              <a:gdLst/>
              <a:ahLst/>
              <a:cxnLst/>
              <a:rect r="r" b="b" t="t" l="l"/>
              <a:pathLst>
                <a:path h="42575" w="511763">
                  <a:moveTo>
                    <a:pt x="0" y="0"/>
                  </a:moveTo>
                  <a:lnTo>
                    <a:pt x="511763" y="0"/>
                  </a:lnTo>
                  <a:lnTo>
                    <a:pt x="511763" y="42575"/>
                  </a:lnTo>
                  <a:lnTo>
                    <a:pt x="0" y="42575"/>
                  </a:lnTo>
                  <a:close/>
                </a:path>
              </a:pathLst>
            </a:custGeom>
            <a:solidFill>
              <a:srgbClr val="3C5E8B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511763" cy="902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05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5400000">
            <a:off x="5614831" y="4476133"/>
            <a:ext cx="1334733" cy="1334733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3C5E8B">
                    <a:alpha val="100000"/>
                  </a:srgbClr>
                </a:gs>
                <a:gs pos="100000">
                  <a:srgbClr val="1E1D39">
                    <a:alpha val="100000"/>
                  </a:srgbClr>
                </a:gs>
              </a:gsLst>
              <a:lin ang="0"/>
            </a:gradFill>
            <a:ln w="12700" cap="sq">
              <a:solidFill>
                <a:srgbClr val="000000"/>
              </a:solidFill>
              <a:prstDash val="solid"/>
              <a:miter/>
            </a:ln>
          </p:spPr>
        </p:sp>
      </p:grpSp>
      <p:sp>
        <p:nvSpPr>
          <p:cNvPr name="TextBox 7" id="7"/>
          <p:cNvSpPr txBox="true"/>
          <p:nvPr/>
        </p:nvSpPr>
        <p:spPr>
          <a:xfrm rot="0">
            <a:off x="7907299" y="4581525"/>
            <a:ext cx="4891964" cy="1038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711"/>
              </a:lnSpc>
              <a:spcBef>
                <a:spcPct val="0"/>
              </a:spcBef>
            </a:pPr>
            <a:r>
              <a:rPr lang="en-US" b="true" sz="6426">
                <a:solidFill>
                  <a:srgbClr val="E8C170"/>
                </a:solidFill>
                <a:latin typeface="Poppins Bold"/>
                <a:ea typeface="Poppins Bold"/>
                <a:cs typeface="Poppins Bold"/>
                <a:sym typeface="Poppins Bold"/>
              </a:rPr>
              <a:t>GRAPHISME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5488737" y="4583201"/>
            <a:ext cx="1586922" cy="9723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429"/>
              </a:lnSpc>
            </a:pPr>
            <a:r>
              <a:rPr lang="en-US" sz="5383" b="true">
                <a:solidFill>
                  <a:srgbClr val="E4E6E2"/>
                </a:solidFill>
                <a:latin typeface="Poppins Bold"/>
                <a:ea typeface="Poppins Bold"/>
                <a:cs typeface="Poppins Bold"/>
                <a:sym typeface="Poppins Bold"/>
              </a:rPr>
              <a:t>04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7188557" y="9147429"/>
            <a:ext cx="1099443" cy="11395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831"/>
              </a:lnSpc>
              <a:spcBef>
                <a:spcPct val="0"/>
              </a:spcBef>
            </a:pPr>
            <a:r>
              <a:rPr lang="en-US" b="true" sz="6399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14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E1D3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483649" y="3673092"/>
            <a:ext cx="13320702" cy="5585208"/>
          </a:xfrm>
          <a:custGeom>
            <a:avLst/>
            <a:gdLst/>
            <a:ahLst/>
            <a:cxnLst/>
            <a:rect r="r" b="b" t="t" l="l"/>
            <a:pathLst>
              <a:path h="5585208" w="13320702">
                <a:moveTo>
                  <a:pt x="0" y="0"/>
                </a:moveTo>
                <a:lnTo>
                  <a:pt x="13320702" y="0"/>
                </a:lnTo>
                <a:lnTo>
                  <a:pt x="13320702" y="5585208"/>
                </a:lnTo>
                <a:lnTo>
                  <a:pt x="0" y="558520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-13705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962025"/>
            <a:ext cx="3388097" cy="1038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711"/>
              </a:lnSpc>
              <a:spcBef>
                <a:spcPct val="0"/>
              </a:spcBef>
            </a:pPr>
            <a:r>
              <a:rPr lang="en-US" b="true" sz="6426">
                <a:solidFill>
                  <a:srgbClr val="E8C170"/>
                </a:solidFill>
                <a:latin typeface="Poppins Bold"/>
                <a:ea typeface="Poppins Bold"/>
                <a:cs typeface="Poppins Bold"/>
                <a:sym typeface="Poppins Bold"/>
              </a:rPr>
              <a:t>POLICES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7188557" y="9147429"/>
            <a:ext cx="1099443" cy="11395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831"/>
              </a:lnSpc>
              <a:spcBef>
                <a:spcPct val="0"/>
              </a:spcBef>
            </a:pPr>
            <a:r>
              <a:rPr lang="en-US" b="true" sz="6399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15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E1D3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593909" y="2557795"/>
            <a:ext cx="7665391" cy="6113130"/>
          </a:xfrm>
          <a:custGeom>
            <a:avLst/>
            <a:gdLst/>
            <a:ahLst/>
            <a:cxnLst/>
            <a:rect r="r" b="b" t="t" l="l"/>
            <a:pathLst>
              <a:path h="6113130" w="7665391">
                <a:moveTo>
                  <a:pt x="0" y="0"/>
                </a:moveTo>
                <a:lnTo>
                  <a:pt x="7665391" y="0"/>
                </a:lnTo>
                <a:lnTo>
                  <a:pt x="7665391" y="6113130"/>
                </a:lnTo>
                <a:lnTo>
                  <a:pt x="0" y="611313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-65807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28700" y="4240252"/>
            <a:ext cx="5754227" cy="1806496"/>
            <a:chOff x="0" y="0"/>
            <a:chExt cx="7672303" cy="2408662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1204331"/>
              <a:ext cx="7564372" cy="602165"/>
            </a:xfrm>
            <a:custGeom>
              <a:avLst/>
              <a:gdLst/>
              <a:ahLst/>
              <a:cxnLst/>
              <a:rect r="r" b="b" t="t" l="l"/>
              <a:pathLst>
                <a:path h="602165" w="7564372">
                  <a:moveTo>
                    <a:pt x="0" y="0"/>
                  </a:moveTo>
                  <a:lnTo>
                    <a:pt x="7564372" y="0"/>
                  </a:lnTo>
                  <a:lnTo>
                    <a:pt x="7564372" y="602165"/>
                  </a:lnTo>
                  <a:lnTo>
                    <a:pt x="0" y="60216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314644" t="0" r="-52145" b="-24605"/>
              </a:stretch>
            </a:blip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0" y="602165"/>
              <a:ext cx="6880182" cy="602165"/>
            </a:xfrm>
            <a:custGeom>
              <a:avLst/>
              <a:gdLst/>
              <a:ahLst/>
              <a:cxnLst/>
              <a:rect r="r" b="b" t="t" l="l"/>
              <a:pathLst>
                <a:path h="602165" w="6880182">
                  <a:moveTo>
                    <a:pt x="0" y="0"/>
                  </a:moveTo>
                  <a:lnTo>
                    <a:pt x="6880182" y="0"/>
                  </a:lnTo>
                  <a:lnTo>
                    <a:pt x="6880182" y="602166"/>
                  </a:lnTo>
                  <a:lnTo>
                    <a:pt x="0" y="60216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133998" t="0" r="-279210" b="-24605"/>
              </a:stretch>
            </a:blip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6880182" cy="602165"/>
            </a:xfrm>
            <a:custGeom>
              <a:avLst/>
              <a:gdLst/>
              <a:ahLst/>
              <a:cxnLst/>
              <a:rect r="r" b="b" t="t" l="l"/>
              <a:pathLst>
                <a:path h="602165" w="6880182">
                  <a:moveTo>
                    <a:pt x="0" y="0"/>
                  </a:moveTo>
                  <a:lnTo>
                    <a:pt x="6880182" y="0"/>
                  </a:lnTo>
                  <a:lnTo>
                    <a:pt x="6880182" y="602165"/>
                  </a:lnTo>
                  <a:lnTo>
                    <a:pt x="0" y="60216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233920" t="0" r="-179289" b="-24605"/>
              </a:stretch>
            </a:blip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0" y="1806496"/>
              <a:ext cx="7672303" cy="602165"/>
            </a:xfrm>
            <a:custGeom>
              <a:avLst/>
              <a:gdLst/>
              <a:ahLst/>
              <a:cxnLst/>
              <a:rect r="r" b="b" t="t" l="l"/>
              <a:pathLst>
                <a:path h="602165" w="7672303">
                  <a:moveTo>
                    <a:pt x="0" y="0"/>
                  </a:moveTo>
                  <a:lnTo>
                    <a:pt x="7672303" y="0"/>
                  </a:lnTo>
                  <a:lnTo>
                    <a:pt x="7672303" y="602166"/>
                  </a:lnTo>
                  <a:lnTo>
                    <a:pt x="0" y="60216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20236" t="0" r="-339986" b="-24605"/>
              </a:stretch>
            </a:blipFill>
          </p:spPr>
        </p:sp>
      </p:grpSp>
      <p:grpSp>
        <p:nvGrpSpPr>
          <p:cNvPr name="Group 8" id="8"/>
          <p:cNvGrpSpPr/>
          <p:nvPr/>
        </p:nvGrpSpPr>
        <p:grpSpPr>
          <a:xfrm rot="0">
            <a:off x="7605713" y="4374356"/>
            <a:ext cx="1538287" cy="1538287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812800" y="406400"/>
                  </a:moveTo>
                  <a:lnTo>
                    <a:pt x="406400" y="0"/>
                  </a:lnTo>
                  <a:lnTo>
                    <a:pt x="406400" y="203200"/>
                  </a:lnTo>
                  <a:lnTo>
                    <a:pt x="0" y="203200"/>
                  </a:lnTo>
                  <a:lnTo>
                    <a:pt x="0" y="609600"/>
                  </a:lnTo>
                  <a:lnTo>
                    <a:pt x="406400" y="609600"/>
                  </a:lnTo>
                  <a:lnTo>
                    <a:pt x="406400" y="812800"/>
                  </a:lnTo>
                  <a:lnTo>
                    <a:pt x="812800" y="406400"/>
                  </a:lnTo>
                  <a:close/>
                </a:path>
              </a:pathLst>
            </a:custGeom>
            <a:solidFill>
              <a:srgbClr val="E8C170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136525"/>
              <a:ext cx="711200" cy="4730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11"/>
                </a:lnSpc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1028700" y="962025"/>
            <a:ext cx="3684508" cy="1038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711"/>
              </a:lnSpc>
              <a:spcBef>
                <a:spcPct val="0"/>
              </a:spcBef>
            </a:pPr>
            <a:r>
              <a:rPr lang="en-US" b="true" sz="6426">
                <a:solidFill>
                  <a:srgbClr val="E8C170"/>
                </a:solidFill>
                <a:latin typeface="Poppins Bold"/>
                <a:ea typeface="Poppins Bold"/>
                <a:cs typeface="Poppins Bold"/>
                <a:sym typeface="Poppins Bold"/>
              </a:rPr>
              <a:t>PALETTE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7188557" y="9147429"/>
            <a:ext cx="1099443" cy="11395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831"/>
              </a:lnSpc>
              <a:spcBef>
                <a:spcPct val="0"/>
              </a:spcBef>
            </a:pPr>
            <a:r>
              <a:rPr lang="en-US" b="true" sz="6399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16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>
  <p:cSld>
    <p:bg>
      <p:bgPr>
        <a:solidFill>
          <a:srgbClr val="1E1D3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243326" y="4591050"/>
            <a:ext cx="7801347" cy="1038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711"/>
              </a:lnSpc>
              <a:spcBef>
                <a:spcPct val="0"/>
              </a:spcBef>
            </a:pPr>
            <a:r>
              <a:rPr lang="en-US" b="true" sz="6426">
                <a:solidFill>
                  <a:srgbClr val="E8C170"/>
                </a:solidFill>
                <a:latin typeface="Poppins Bold"/>
                <a:ea typeface="Poppins Bold"/>
                <a:cs typeface="Poppins Bold"/>
                <a:sym typeface="Poppins Bold"/>
              </a:rPr>
              <a:t>MAQUETTE FIGMA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7188557" y="9147429"/>
            <a:ext cx="1099443" cy="11395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831"/>
              </a:lnSpc>
              <a:spcBef>
                <a:spcPct val="0"/>
              </a:spcBef>
            </a:pPr>
            <a:r>
              <a:rPr lang="en-US" b="true" sz="6399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17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1E1D3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971550"/>
            <a:ext cx="4646929" cy="1019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602"/>
              </a:lnSpc>
              <a:spcBef>
                <a:spcPct val="0"/>
              </a:spcBef>
            </a:pPr>
            <a:r>
              <a:rPr lang="en-US" b="true" sz="6335">
                <a:solidFill>
                  <a:srgbClr val="E8C170"/>
                </a:solidFill>
                <a:latin typeface="Poppins Bold"/>
                <a:ea typeface="Poppins Bold"/>
                <a:cs typeface="Poppins Bold"/>
                <a:sym typeface="Poppins Bold"/>
              </a:rPr>
              <a:t>SOMMAIRE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7091464" y="1028700"/>
            <a:ext cx="7215946" cy="8229600"/>
            <a:chOff x="0" y="0"/>
            <a:chExt cx="9621262" cy="10972800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3482398" y="1865036"/>
              <a:ext cx="2632616" cy="103781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158"/>
                </a:lnSpc>
              </a:pPr>
              <a:r>
                <a:rPr lang="en-US" sz="2288" b="true">
                  <a:solidFill>
                    <a:srgbClr val="E4E6E2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Système de jeu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26037" y="7802703"/>
              <a:ext cx="3055062" cy="50783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158"/>
                </a:lnSpc>
              </a:pPr>
              <a:r>
                <a:rPr lang="en-US" sz="2288" b="true">
                  <a:solidFill>
                    <a:srgbClr val="E4E6E2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Mise en oeuvre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3482398" y="7802703"/>
              <a:ext cx="2632616" cy="50783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158"/>
                </a:lnSpc>
              </a:pPr>
              <a:r>
                <a:rPr lang="en-US" sz="2288" b="true">
                  <a:solidFill>
                    <a:srgbClr val="E4E6E2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Planning</a:t>
              </a:r>
            </a:p>
          </p:txBody>
        </p:sp>
        <p:grpSp>
          <p:nvGrpSpPr>
            <p:cNvPr name="Group 7" id="7"/>
            <p:cNvGrpSpPr/>
            <p:nvPr/>
          </p:nvGrpSpPr>
          <p:grpSpPr>
            <a:xfrm rot="5400000">
              <a:off x="3991473" y="3164171"/>
              <a:ext cx="1614467" cy="1614467"/>
              <a:chOff x="0" y="0"/>
              <a:chExt cx="812800" cy="812800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gradFill rotWithShape="true">
                <a:gsLst>
                  <a:gs pos="0">
                    <a:srgbClr val="3C5E8B">
                      <a:alpha val="100000"/>
                    </a:srgbClr>
                  </a:gs>
                  <a:gs pos="100000">
                    <a:srgbClr val="1E1D39">
                      <a:alpha val="100000"/>
                    </a:srgbClr>
                  </a:gs>
                </a:gsLst>
                <a:lin ang="0"/>
              </a:gradFill>
              <a:ln w="12700" cap="sq">
                <a:solidFill>
                  <a:srgbClr val="000000"/>
                </a:solidFill>
                <a:prstDash val="solid"/>
                <a:miter/>
              </a:ln>
            </p:spPr>
          </p:sp>
        </p:grpSp>
        <p:sp>
          <p:nvSpPr>
            <p:cNvPr name="TextBox 9" id="9"/>
            <p:cNvSpPr txBox="true"/>
            <p:nvPr/>
          </p:nvSpPr>
          <p:spPr>
            <a:xfrm rot="0">
              <a:off x="3838952" y="3365151"/>
              <a:ext cx="1919509" cy="111556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6740"/>
                </a:lnSpc>
              </a:pPr>
              <a:r>
                <a:rPr lang="en-US" sz="4884" b="true">
                  <a:solidFill>
                    <a:srgbClr val="E4E6E2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05</a:t>
              </a:r>
            </a:p>
          </p:txBody>
        </p:sp>
        <p:grpSp>
          <p:nvGrpSpPr>
            <p:cNvPr name="Group 10" id="10"/>
            <p:cNvGrpSpPr/>
            <p:nvPr/>
          </p:nvGrpSpPr>
          <p:grpSpPr>
            <a:xfrm rot="5400000">
              <a:off x="3991473" y="6041374"/>
              <a:ext cx="1614467" cy="1614467"/>
              <a:chOff x="0" y="0"/>
              <a:chExt cx="812800" cy="812800"/>
            </a:xfrm>
          </p:grpSpPr>
          <p:sp>
            <p:nvSpPr>
              <p:cNvPr name="Freeform 11" id="11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gradFill rotWithShape="true">
                <a:gsLst>
                  <a:gs pos="0">
                    <a:srgbClr val="3C5E8B">
                      <a:alpha val="100000"/>
                    </a:srgbClr>
                  </a:gs>
                  <a:gs pos="100000">
                    <a:srgbClr val="1E1D39">
                      <a:alpha val="100000"/>
                    </a:srgbClr>
                  </a:gs>
                </a:gsLst>
                <a:lin ang="0"/>
              </a:gradFill>
              <a:ln w="12700" cap="sq">
                <a:solidFill>
                  <a:srgbClr val="000000"/>
                </a:solidFill>
                <a:prstDash val="solid"/>
                <a:miter/>
              </a:ln>
            </p:spPr>
          </p:sp>
        </p:grpSp>
        <p:sp>
          <p:nvSpPr>
            <p:cNvPr name="TextBox 12" id="12"/>
            <p:cNvSpPr txBox="true"/>
            <p:nvPr/>
          </p:nvSpPr>
          <p:spPr>
            <a:xfrm rot="0">
              <a:off x="3838952" y="6231396"/>
              <a:ext cx="1919509" cy="111556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6740"/>
                </a:lnSpc>
              </a:pPr>
              <a:r>
                <a:rPr lang="en-US" sz="4884" b="true">
                  <a:solidFill>
                    <a:srgbClr val="E4E6E2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08</a:t>
              </a:r>
            </a:p>
          </p:txBody>
        </p:sp>
        <p:sp>
          <p:nvSpPr>
            <p:cNvPr name="TextBox 13" id="13"/>
            <p:cNvSpPr txBox="true"/>
            <p:nvPr/>
          </p:nvSpPr>
          <p:spPr>
            <a:xfrm rot="0">
              <a:off x="6730732" y="1865036"/>
              <a:ext cx="2632616" cy="50783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158"/>
                </a:lnSpc>
              </a:pPr>
              <a:r>
                <a:rPr lang="en-US" sz="2288" b="true">
                  <a:solidFill>
                    <a:srgbClr val="E4E6E2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Objectifs</a:t>
              </a:r>
            </a:p>
          </p:txBody>
        </p:sp>
        <p:grpSp>
          <p:nvGrpSpPr>
            <p:cNvPr name="Group 14" id="14"/>
            <p:cNvGrpSpPr/>
            <p:nvPr/>
          </p:nvGrpSpPr>
          <p:grpSpPr>
            <a:xfrm rot="5400000">
              <a:off x="7239807" y="0"/>
              <a:ext cx="1614467" cy="1614467"/>
              <a:chOff x="0" y="0"/>
              <a:chExt cx="812800" cy="812800"/>
            </a:xfrm>
          </p:grpSpPr>
          <p:sp>
            <p:nvSpPr>
              <p:cNvPr name="Freeform 15" id="15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gradFill rotWithShape="true">
                <a:gsLst>
                  <a:gs pos="0">
                    <a:srgbClr val="3C5E8B">
                      <a:alpha val="100000"/>
                    </a:srgbClr>
                  </a:gs>
                  <a:gs pos="100000">
                    <a:srgbClr val="1E1D39">
                      <a:alpha val="100000"/>
                    </a:srgbClr>
                  </a:gs>
                </a:gsLst>
                <a:lin ang="0"/>
              </a:gradFill>
              <a:ln w="12700" cap="sq">
                <a:solidFill>
                  <a:srgbClr val="000000"/>
                </a:solidFill>
                <a:prstDash val="solid"/>
                <a:miter/>
              </a:ln>
            </p:spPr>
          </p:sp>
        </p:grpSp>
        <p:sp>
          <p:nvSpPr>
            <p:cNvPr name="TextBox 16" id="16"/>
            <p:cNvSpPr txBox="true"/>
            <p:nvPr/>
          </p:nvSpPr>
          <p:spPr>
            <a:xfrm rot="0">
              <a:off x="7083405" y="190022"/>
              <a:ext cx="1919509" cy="111556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6740"/>
                </a:lnSpc>
              </a:pPr>
              <a:r>
                <a:rPr lang="en-US" sz="4884" b="true">
                  <a:solidFill>
                    <a:srgbClr val="E4E6E2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03</a:t>
              </a:r>
            </a:p>
          </p:txBody>
        </p:sp>
        <p:sp>
          <p:nvSpPr>
            <p:cNvPr name="TextBox 17" id="17"/>
            <p:cNvSpPr txBox="true"/>
            <p:nvPr/>
          </p:nvSpPr>
          <p:spPr>
            <a:xfrm rot="0">
              <a:off x="6472819" y="4925499"/>
              <a:ext cx="3148443" cy="50783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158"/>
                </a:lnSpc>
              </a:pPr>
              <a:r>
                <a:rPr lang="en-US" sz="2288" b="true">
                  <a:solidFill>
                    <a:srgbClr val="E4E6E2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Fonctionalités</a:t>
              </a:r>
            </a:p>
          </p:txBody>
        </p:sp>
        <p:sp>
          <p:nvSpPr>
            <p:cNvPr name="TextBox 18" id="18"/>
            <p:cNvSpPr txBox="true"/>
            <p:nvPr/>
          </p:nvSpPr>
          <p:spPr>
            <a:xfrm rot="0">
              <a:off x="6730732" y="7804077"/>
              <a:ext cx="2632616" cy="50783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158"/>
                </a:lnSpc>
              </a:pPr>
              <a:r>
                <a:rPr lang="en-US" sz="2288" b="true">
                  <a:solidFill>
                    <a:srgbClr val="E4E6E2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Budget</a:t>
              </a:r>
            </a:p>
          </p:txBody>
        </p:sp>
        <p:grpSp>
          <p:nvGrpSpPr>
            <p:cNvPr name="Group 19" id="19"/>
            <p:cNvGrpSpPr/>
            <p:nvPr/>
          </p:nvGrpSpPr>
          <p:grpSpPr>
            <a:xfrm rot="5400000">
              <a:off x="7239807" y="3164171"/>
              <a:ext cx="1614467" cy="1614467"/>
              <a:chOff x="0" y="0"/>
              <a:chExt cx="812800" cy="812800"/>
            </a:xfrm>
          </p:grpSpPr>
          <p:sp>
            <p:nvSpPr>
              <p:cNvPr name="Freeform 20" id="20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gradFill rotWithShape="true">
                <a:gsLst>
                  <a:gs pos="0">
                    <a:srgbClr val="3C5E8B">
                      <a:alpha val="100000"/>
                    </a:srgbClr>
                  </a:gs>
                  <a:gs pos="100000">
                    <a:srgbClr val="1E1D39">
                      <a:alpha val="100000"/>
                    </a:srgbClr>
                  </a:gs>
                </a:gsLst>
                <a:lin ang="0"/>
              </a:gradFill>
              <a:ln w="12700" cap="sq">
                <a:solidFill>
                  <a:srgbClr val="000000"/>
                </a:solidFill>
                <a:prstDash val="solid"/>
                <a:miter/>
              </a:ln>
            </p:spPr>
          </p:sp>
        </p:grpSp>
        <p:sp>
          <p:nvSpPr>
            <p:cNvPr name="TextBox 21" id="21"/>
            <p:cNvSpPr txBox="true"/>
            <p:nvPr/>
          </p:nvSpPr>
          <p:spPr>
            <a:xfrm rot="0">
              <a:off x="7083405" y="3365151"/>
              <a:ext cx="1919509" cy="111556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6740"/>
                </a:lnSpc>
              </a:pPr>
              <a:r>
                <a:rPr lang="en-US" sz="4884" b="true">
                  <a:solidFill>
                    <a:srgbClr val="E4E6E2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06</a:t>
              </a:r>
            </a:p>
          </p:txBody>
        </p:sp>
        <p:grpSp>
          <p:nvGrpSpPr>
            <p:cNvPr name="Group 22" id="22"/>
            <p:cNvGrpSpPr/>
            <p:nvPr/>
          </p:nvGrpSpPr>
          <p:grpSpPr>
            <a:xfrm rot="5400000">
              <a:off x="7239807" y="6041374"/>
              <a:ext cx="1614467" cy="1614467"/>
              <a:chOff x="0" y="0"/>
              <a:chExt cx="812800" cy="812800"/>
            </a:xfrm>
          </p:grpSpPr>
          <p:sp>
            <p:nvSpPr>
              <p:cNvPr name="Freeform 23" id="23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gradFill rotWithShape="true">
                <a:gsLst>
                  <a:gs pos="0">
                    <a:srgbClr val="3C5E8B">
                      <a:alpha val="100000"/>
                    </a:srgbClr>
                  </a:gs>
                  <a:gs pos="100000">
                    <a:srgbClr val="1E1D39">
                      <a:alpha val="100000"/>
                    </a:srgbClr>
                  </a:gs>
                </a:gsLst>
                <a:lin ang="0"/>
              </a:gradFill>
              <a:ln w="12700" cap="sq">
                <a:solidFill>
                  <a:srgbClr val="000000"/>
                </a:solidFill>
                <a:prstDash val="solid"/>
                <a:miter/>
              </a:ln>
            </p:spPr>
          </p:sp>
        </p:grpSp>
        <p:sp>
          <p:nvSpPr>
            <p:cNvPr name="TextBox 24" id="24"/>
            <p:cNvSpPr txBox="true"/>
            <p:nvPr/>
          </p:nvSpPr>
          <p:spPr>
            <a:xfrm rot="0">
              <a:off x="7087285" y="6231396"/>
              <a:ext cx="1919509" cy="111556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6740"/>
                </a:lnSpc>
              </a:pPr>
              <a:r>
                <a:rPr lang="en-US" sz="4884" b="true">
                  <a:solidFill>
                    <a:srgbClr val="E4E6E2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09</a:t>
              </a:r>
            </a:p>
          </p:txBody>
        </p:sp>
        <p:sp>
          <p:nvSpPr>
            <p:cNvPr name="TextBox 25" id="25"/>
            <p:cNvSpPr txBox="true"/>
            <p:nvPr/>
          </p:nvSpPr>
          <p:spPr>
            <a:xfrm rot="0">
              <a:off x="237260" y="1865036"/>
              <a:ext cx="2632616" cy="50783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158"/>
                </a:lnSpc>
              </a:pPr>
              <a:r>
                <a:rPr lang="en-US" sz="2288" b="true">
                  <a:solidFill>
                    <a:srgbClr val="E4E6E2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Introduction</a:t>
              </a:r>
            </a:p>
          </p:txBody>
        </p:sp>
        <p:grpSp>
          <p:nvGrpSpPr>
            <p:cNvPr name="Group 26" id="26"/>
            <p:cNvGrpSpPr/>
            <p:nvPr/>
          </p:nvGrpSpPr>
          <p:grpSpPr>
            <a:xfrm rot="5400000">
              <a:off x="746335" y="0"/>
              <a:ext cx="1614467" cy="1614467"/>
              <a:chOff x="0" y="0"/>
              <a:chExt cx="812800" cy="812800"/>
            </a:xfrm>
          </p:grpSpPr>
          <p:sp>
            <p:nvSpPr>
              <p:cNvPr name="Freeform 27" id="27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gradFill rotWithShape="true">
                <a:gsLst>
                  <a:gs pos="0">
                    <a:srgbClr val="3C5E8B">
                      <a:alpha val="100000"/>
                    </a:srgbClr>
                  </a:gs>
                  <a:gs pos="100000">
                    <a:srgbClr val="1E1D39">
                      <a:alpha val="100000"/>
                    </a:srgbClr>
                  </a:gs>
                </a:gsLst>
                <a:lin ang="0"/>
              </a:gradFill>
              <a:ln w="12700" cap="sq">
                <a:solidFill>
                  <a:srgbClr val="000000"/>
                </a:solidFill>
                <a:prstDash val="solid"/>
                <a:miter/>
              </a:ln>
            </p:spPr>
          </p:sp>
        </p:grpSp>
        <p:sp>
          <p:nvSpPr>
            <p:cNvPr name="TextBox 28" id="28"/>
            <p:cNvSpPr txBox="true"/>
            <p:nvPr/>
          </p:nvSpPr>
          <p:spPr>
            <a:xfrm rot="0">
              <a:off x="1064265" y="186474"/>
              <a:ext cx="978607" cy="111556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6740"/>
                </a:lnSpc>
              </a:pPr>
              <a:r>
                <a:rPr lang="en-US" sz="4884" b="true">
                  <a:solidFill>
                    <a:srgbClr val="E4E6E2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01</a:t>
              </a:r>
            </a:p>
          </p:txBody>
        </p:sp>
        <p:sp>
          <p:nvSpPr>
            <p:cNvPr name="TextBox 29" id="29"/>
            <p:cNvSpPr txBox="true"/>
            <p:nvPr/>
          </p:nvSpPr>
          <p:spPr>
            <a:xfrm rot="0">
              <a:off x="0" y="4925499"/>
              <a:ext cx="3107136" cy="50783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158"/>
                </a:lnSpc>
              </a:pPr>
              <a:r>
                <a:rPr lang="en-US" sz="2288" b="true">
                  <a:solidFill>
                    <a:srgbClr val="E4E6E2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Graphisme</a:t>
              </a:r>
            </a:p>
          </p:txBody>
        </p:sp>
        <p:sp>
          <p:nvSpPr>
            <p:cNvPr name="TextBox 30" id="30"/>
            <p:cNvSpPr txBox="true"/>
            <p:nvPr/>
          </p:nvSpPr>
          <p:spPr>
            <a:xfrm rot="0">
              <a:off x="3712565" y="4925499"/>
              <a:ext cx="2045896" cy="103781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158"/>
                </a:lnSpc>
              </a:pPr>
              <a:r>
                <a:rPr lang="en-US" sz="2288" b="true">
                  <a:solidFill>
                    <a:srgbClr val="E4E6E2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Structure du site</a:t>
              </a:r>
            </a:p>
          </p:txBody>
        </p:sp>
        <p:grpSp>
          <p:nvGrpSpPr>
            <p:cNvPr name="Group 31" id="31"/>
            <p:cNvGrpSpPr/>
            <p:nvPr/>
          </p:nvGrpSpPr>
          <p:grpSpPr>
            <a:xfrm rot="5400000">
              <a:off x="746335" y="3164171"/>
              <a:ext cx="1614467" cy="1614467"/>
              <a:chOff x="0" y="0"/>
              <a:chExt cx="812800" cy="812800"/>
            </a:xfrm>
          </p:grpSpPr>
          <p:sp>
            <p:nvSpPr>
              <p:cNvPr name="Freeform 32" id="32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gradFill rotWithShape="true">
                <a:gsLst>
                  <a:gs pos="0">
                    <a:srgbClr val="3C5E8B">
                      <a:alpha val="100000"/>
                    </a:srgbClr>
                  </a:gs>
                  <a:gs pos="100000">
                    <a:srgbClr val="1E1D39">
                      <a:alpha val="100000"/>
                    </a:srgbClr>
                  </a:gs>
                </a:gsLst>
                <a:lin ang="0"/>
              </a:gradFill>
              <a:ln w="12700" cap="sq">
                <a:solidFill>
                  <a:srgbClr val="000000"/>
                </a:solidFill>
                <a:prstDash val="solid"/>
                <a:miter/>
              </a:ln>
            </p:spPr>
          </p:sp>
        </p:grpSp>
        <p:sp>
          <p:nvSpPr>
            <p:cNvPr name="TextBox 33" id="33"/>
            <p:cNvSpPr txBox="true"/>
            <p:nvPr/>
          </p:nvSpPr>
          <p:spPr>
            <a:xfrm rot="0">
              <a:off x="593814" y="3350629"/>
              <a:ext cx="1919509" cy="111556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6740"/>
                </a:lnSpc>
              </a:pPr>
              <a:r>
                <a:rPr lang="en-US" sz="4884" b="true">
                  <a:solidFill>
                    <a:srgbClr val="E4E6E2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04</a:t>
              </a:r>
            </a:p>
          </p:txBody>
        </p:sp>
        <p:grpSp>
          <p:nvGrpSpPr>
            <p:cNvPr name="Group 34" id="34"/>
            <p:cNvGrpSpPr/>
            <p:nvPr/>
          </p:nvGrpSpPr>
          <p:grpSpPr>
            <a:xfrm rot="5400000">
              <a:off x="746335" y="6041374"/>
              <a:ext cx="1614467" cy="1614467"/>
              <a:chOff x="0" y="0"/>
              <a:chExt cx="812800" cy="812800"/>
            </a:xfrm>
          </p:grpSpPr>
          <p:sp>
            <p:nvSpPr>
              <p:cNvPr name="Freeform 35" id="35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gradFill rotWithShape="true">
                <a:gsLst>
                  <a:gs pos="0">
                    <a:srgbClr val="3C5E8B">
                      <a:alpha val="100000"/>
                    </a:srgbClr>
                  </a:gs>
                  <a:gs pos="100000">
                    <a:srgbClr val="1E1D39">
                      <a:alpha val="100000"/>
                    </a:srgbClr>
                  </a:gs>
                </a:gsLst>
                <a:lin ang="0"/>
              </a:gradFill>
              <a:ln w="12700" cap="sq">
                <a:solidFill>
                  <a:srgbClr val="000000"/>
                </a:solidFill>
                <a:prstDash val="solid"/>
                <a:miter/>
              </a:ln>
            </p:spPr>
          </p:sp>
        </p:grpSp>
        <p:sp>
          <p:nvSpPr>
            <p:cNvPr name="TextBox 36" id="36"/>
            <p:cNvSpPr txBox="true"/>
            <p:nvPr/>
          </p:nvSpPr>
          <p:spPr>
            <a:xfrm rot="0">
              <a:off x="593814" y="6231396"/>
              <a:ext cx="1919509" cy="111556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6740"/>
                </a:lnSpc>
              </a:pPr>
              <a:r>
                <a:rPr lang="en-US" sz="4884" b="true">
                  <a:solidFill>
                    <a:srgbClr val="E4E6E2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07</a:t>
              </a:r>
            </a:p>
          </p:txBody>
        </p:sp>
        <p:grpSp>
          <p:nvGrpSpPr>
            <p:cNvPr name="Group 37" id="37"/>
            <p:cNvGrpSpPr/>
            <p:nvPr/>
          </p:nvGrpSpPr>
          <p:grpSpPr>
            <a:xfrm rot="5400000">
              <a:off x="3991473" y="0"/>
              <a:ext cx="1614467" cy="1614467"/>
              <a:chOff x="0" y="0"/>
              <a:chExt cx="812800" cy="812800"/>
            </a:xfrm>
          </p:grpSpPr>
          <p:sp>
            <p:nvSpPr>
              <p:cNvPr name="Freeform 38" id="38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gradFill rotWithShape="true">
                <a:gsLst>
                  <a:gs pos="0">
                    <a:srgbClr val="3C5E8B">
                      <a:alpha val="100000"/>
                    </a:srgbClr>
                  </a:gs>
                  <a:gs pos="100000">
                    <a:srgbClr val="1E1D39">
                      <a:alpha val="100000"/>
                    </a:srgbClr>
                  </a:gs>
                </a:gsLst>
                <a:lin ang="0"/>
              </a:gradFill>
              <a:ln w="12700" cap="sq">
                <a:solidFill>
                  <a:srgbClr val="000000"/>
                </a:solidFill>
                <a:prstDash val="solid"/>
                <a:miter/>
              </a:ln>
            </p:spPr>
          </p:sp>
        </p:grpSp>
        <p:sp>
          <p:nvSpPr>
            <p:cNvPr name="TextBox 39" id="39"/>
            <p:cNvSpPr txBox="true"/>
            <p:nvPr/>
          </p:nvSpPr>
          <p:spPr>
            <a:xfrm rot="0">
              <a:off x="3838609" y="190022"/>
              <a:ext cx="1919509" cy="111556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6740"/>
                </a:lnSpc>
              </a:pPr>
              <a:r>
                <a:rPr lang="en-US" sz="4884" b="true">
                  <a:solidFill>
                    <a:srgbClr val="E4E6E2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02</a:t>
              </a:r>
            </a:p>
          </p:txBody>
        </p:sp>
        <p:sp>
          <p:nvSpPr>
            <p:cNvPr name="TextBox 40" id="40"/>
            <p:cNvSpPr txBox="true"/>
            <p:nvPr/>
          </p:nvSpPr>
          <p:spPr>
            <a:xfrm rot="0">
              <a:off x="3482398" y="10464964"/>
              <a:ext cx="2632616" cy="50783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158"/>
                </a:lnSpc>
              </a:pPr>
              <a:r>
                <a:rPr lang="en-US" sz="2288" b="true">
                  <a:solidFill>
                    <a:srgbClr val="E4E6E2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Conclusion</a:t>
              </a:r>
            </a:p>
          </p:txBody>
        </p:sp>
        <p:grpSp>
          <p:nvGrpSpPr>
            <p:cNvPr name="Group 41" id="41"/>
            <p:cNvGrpSpPr/>
            <p:nvPr/>
          </p:nvGrpSpPr>
          <p:grpSpPr>
            <a:xfrm rot="5400000">
              <a:off x="3991473" y="8702261"/>
              <a:ext cx="1614467" cy="1614467"/>
              <a:chOff x="0" y="0"/>
              <a:chExt cx="812800" cy="812800"/>
            </a:xfrm>
          </p:grpSpPr>
          <p:sp>
            <p:nvSpPr>
              <p:cNvPr name="Freeform 42" id="42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gradFill rotWithShape="true">
                <a:gsLst>
                  <a:gs pos="0">
                    <a:srgbClr val="3C5E8B">
                      <a:alpha val="100000"/>
                    </a:srgbClr>
                  </a:gs>
                  <a:gs pos="100000">
                    <a:srgbClr val="1E1D39">
                      <a:alpha val="100000"/>
                    </a:srgbClr>
                  </a:gs>
                </a:gsLst>
                <a:lin ang="0"/>
              </a:gradFill>
              <a:ln w="12700" cap="sq">
                <a:solidFill>
                  <a:srgbClr val="000000"/>
                </a:solidFill>
                <a:prstDash val="solid"/>
                <a:miter/>
              </a:ln>
            </p:spPr>
          </p:sp>
        </p:grpSp>
        <p:sp>
          <p:nvSpPr>
            <p:cNvPr name="TextBox 43" id="43"/>
            <p:cNvSpPr txBox="true"/>
            <p:nvPr/>
          </p:nvSpPr>
          <p:spPr>
            <a:xfrm rot="0">
              <a:off x="3838952" y="8892283"/>
              <a:ext cx="1919509" cy="111556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6740"/>
                </a:lnSpc>
              </a:pPr>
              <a:r>
                <a:rPr lang="en-US" sz="4884" b="true">
                  <a:solidFill>
                    <a:srgbClr val="E4E6E2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10</a:t>
              </a:r>
            </a:p>
          </p:txBody>
        </p:sp>
      </p:grpSp>
      <p:grpSp>
        <p:nvGrpSpPr>
          <p:cNvPr name="Group 44" id="44"/>
          <p:cNvGrpSpPr/>
          <p:nvPr/>
        </p:nvGrpSpPr>
        <p:grpSpPr>
          <a:xfrm rot="0">
            <a:off x="15723245" y="2507932"/>
            <a:ext cx="1536055" cy="5271135"/>
            <a:chOff x="0" y="0"/>
            <a:chExt cx="2048073" cy="7028180"/>
          </a:xfrm>
        </p:grpSpPr>
        <p:sp>
          <p:nvSpPr>
            <p:cNvPr name="TextBox 45" id="45"/>
            <p:cNvSpPr txBox="true"/>
            <p:nvPr/>
          </p:nvSpPr>
          <p:spPr>
            <a:xfrm rot="0">
              <a:off x="0" y="-66675"/>
              <a:ext cx="1913409" cy="55232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3311"/>
                </a:lnSpc>
                <a:spcBef>
                  <a:spcPct val="0"/>
                </a:spcBef>
              </a:pPr>
              <a:r>
                <a:rPr lang="en-US" b="true" sz="2400">
                  <a:solidFill>
                    <a:srgbClr val="FFFFFF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01 : 1</a:t>
              </a:r>
            </a:p>
          </p:txBody>
        </p:sp>
        <p:sp>
          <p:nvSpPr>
            <p:cNvPr name="TextBox 46" id="46"/>
            <p:cNvSpPr txBox="true"/>
            <p:nvPr/>
          </p:nvSpPr>
          <p:spPr>
            <a:xfrm rot="0">
              <a:off x="0" y="660273"/>
              <a:ext cx="1913409" cy="55232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3311"/>
                </a:lnSpc>
                <a:spcBef>
                  <a:spcPct val="0"/>
                </a:spcBef>
              </a:pPr>
              <a:r>
                <a:rPr lang="en-US" b="true" sz="2400">
                  <a:solidFill>
                    <a:srgbClr val="FFFFFF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02 : 2-6</a:t>
              </a:r>
            </a:p>
          </p:txBody>
        </p:sp>
        <p:sp>
          <p:nvSpPr>
            <p:cNvPr name="TextBox 47" id="47"/>
            <p:cNvSpPr txBox="true"/>
            <p:nvPr/>
          </p:nvSpPr>
          <p:spPr>
            <a:xfrm rot="0">
              <a:off x="0" y="1387221"/>
              <a:ext cx="1967275" cy="55232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3311"/>
                </a:lnSpc>
                <a:spcBef>
                  <a:spcPct val="0"/>
                </a:spcBef>
              </a:pPr>
              <a:r>
                <a:rPr lang="en-US" b="true" sz="2400">
                  <a:solidFill>
                    <a:srgbClr val="FFFFFF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03 : 7-13</a:t>
              </a:r>
            </a:p>
          </p:txBody>
        </p:sp>
        <p:sp>
          <p:nvSpPr>
            <p:cNvPr name="TextBox 48" id="48"/>
            <p:cNvSpPr txBox="true"/>
            <p:nvPr/>
          </p:nvSpPr>
          <p:spPr>
            <a:xfrm rot="0">
              <a:off x="7426" y="2114169"/>
              <a:ext cx="1967660" cy="55232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3311"/>
                </a:lnSpc>
                <a:spcBef>
                  <a:spcPct val="0"/>
                </a:spcBef>
              </a:pPr>
              <a:r>
                <a:rPr lang="en-US" b="true" sz="2400">
                  <a:solidFill>
                    <a:srgbClr val="FFFFFF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04 : 7-17</a:t>
              </a:r>
            </a:p>
          </p:txBody>
        </p:sp>
        <p:sp>
          <p:nvSpPr>
            <p:cNvPr name="TextBox 49" id="49"/>
            <p:cNvSpPr txBox="true"/>
            <p:nvPr/>
          </p:nvSpPr>
          <p:spPr>
            <a:xfrm rot="0">
              <a:off x="28857" y="2841117"/>
              <a:ext cx="2019217" cy="55232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3311"/>
                </a:lnSpc>
                <a:spcBef>
                  <a:spcPct val="0"/>
                </a:spcBef>
              </a:pPr>
              <a:r>
                <a:rPr lang="en-US" b="true" sz="2400">
                  <a:solidFill>
                    <a:srgbClr val="FFFFFF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05</a:t>
              </a:r>
              <a:r>
                <a:rPr lang="en-US" b="true" sz="2400">
                  <a:solidFill>
                    <a:srgbClr val="FFFFFF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: 18-19</a:t>
              </a:r>
            </a:p>
          </p:txBody>
        </p:sp>
        <p:sp>
          <p:nvSpPr>
            <p:cNvPr name="TextBox 50" id="50"/>
            <p:cNvSpPr txBox="true"/>
            <p:nvPr/>
          </p:nvSpPr>
          <p:spPr>
            <a:xfrm rot="0">
              <a:off x="33320" y="3568065"/>
              <a:ext cx="2014754" cy="55232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3311"/>
                </a:lnSpc>
                <a:spcBef>
                  <a:spcPct val="0"/>
                </a:spcBef>
              </a:pPr>
              <a:r>
                <a:rPr lang="en-US" b="true" sz="2400">
                  <a:solidFill>
                    <a:srgbClr val="FFFFFF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06</a:t>
              </a:r>
              <a:r>
                <a:rPr lang="en-US" b="true" sz="2400">
                  <a:solidFill>
                    <a:srgbClr val="FFFFFF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: 20-27</a:t>
              </a:r>
            </a:p>
          </p:txBody>
        </p:sp>
        <p:sp>
          <p:nvSpPr>
            <p:cNvPr name="TextBox 51" id="51"/>
            <p:cNvSpPr txBox="true"/>
            <p:nvPr/>
          </p:nvSpPr>
          <p:spPr>
            <a:xfrm rot="0">
              <a:off x="34551" y="4295013"/>
              <a:ext cx="2013522" cy="55232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3311"/>
                </a:lnSpc>
                <a:spcBef>
                  <a:spcPct val="0"/>
                </a:spcBef>
              </a:pPr>
              <a:r>
                <a:rPr lang="en-US" b="true" sz="2400">
                  <a:solidFill>
                    <a:srgbClr val="FFFFFF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07</a:t>
              </a:r>
              <a:r>
                <a:rPr lang="en-US" b="true" sz="2400">
                  <a:solidFill>
                    <a:srgbClr val="FFFFFF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: 28-32</a:t>
              </a:r>
            </a:p>
          </p:txBody>
        </p:sp>
        <p:sp>
          <p:nvSpPr>
            <p:cNvPr name="TextBox 52" id="52"/>
            <p:cNvSpPr txBox="true"/>
            <p:nvPr/>
          </p:nvSpPr>
          <p:spPr>
            <a:xfrm rot="0">
              <a:off x="0" y="5021961"/>
              <a:ext cx="2048073" cy="55232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3311"/>
                </a:lnSpc>
                <a:spcBef>
                  <a:spcPct val="0"/>
                </a:spcBef>
              </a:pPr>
              <a:r>
                <a:rPr lang="en-US" b="true" sz="2400">
                  <a:solidFill>
                    <a:srgbClr val="FFFFFF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08</a:t>
              </a:r>
              <a:r>
                <a:rPr lang="en-US" b="true" sz="2400">
                  <a:solidFill>
                    <a:srgbClr val="FFFFFF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: 33-34</a:t>
              </a:r>
            </a:p>
          </p:txBody>
        </p:sp>
        <p:sp>
          <p:nvSpPr>
            <p:cNvPr name="TextBox 53" id="53"/>
            <p:cNvSpPr txBox="true"/>
            <p:nvPr/>
          </p:nvSpPr>
          <p:spPr>
            <a:xfrm rot="0">
              <a:off x="0" y="5748909"/>
              <a:ext cx="2019217" cy="55232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3311"/>
                </a:lnSpc>
                <a:spcBef>
                  <a:spcPct val="0"/>
                </a:spcBef>
              </a:pPr>
              <a:r>
                <a:rPr lang="en-US" b="true" sz="2400">
                  <a:solidFill>
                    <a:srgbClr val="FFFFFF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09</a:t>
              </a:r>
              <a:r>
                <a:rPr lang="en-US" b="true" sz="2400">
                  <a:solidFill>
                    <a:srgbClr val="FFFFFF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: 35-37</a:t>
              </a:r>
            </a:p>
          </p:txBody>
        </p:sp>
        <p:sp>
          <p:nvSpPr>
            <p:cNvPr name="TextBox 54" id="54"/>
            <p:cNvSpPr txBox="true"/>
            <p:nvPr/>
          </p:nvSpPr>
          <p:spPr>
            <a:xfrm rot="0">
              <a:off x="34551" y="6475857"/>
              <a:ext cx="2013522" cy="55232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3311"/>
                </a:lnSpc>
                <a:spcBef>
                  <a:spcPct val="0"/>
                </a:spcBef>
              </a:pPr>
              <a:r>
                <a:rPr lang="en-US" b="true" sz="2400">
                  <a:solidFill>
                    <a:srgbClr val="FFFFFF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10</a:t>
              </a:r>
              <a:r>
                <a:rPr lang="en-US" b="true" sz="2400">
                  <a:solidFill>
                    <a:srgbClr val="FFFFFF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: 38</a:t>
              </a:r>
            </a:p>
          </p:txBody>
        </p:sp>
      </p:grp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>
  <p:cSld>
    <p:bg>
      <p:bgPr>
        <a:solidFill>
          <a:srgbClr val="1E1D3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990562" y="4581525"/>
            <a:ext cx="8090688" cy="1038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711"/>
              </a:lnSpc>
              <a:spcBef>
                <a:spcPct val="0"/>
              </a:spcBef>
            </a:pPr>
            <a:r>
              <a:rPr lang="en-US" b="true" sz="6426">
                <a:solidFill>
                  <a:srgbClr val="E8C170"/>
                </a:solidFill>
                <a:latin typeface="Poppins Bold"/>
                <a:ea typeface="Poppins Bold"/>
                <a:cs typeface="Poppins Bold"/>
                <a:sym typeface="Poppins Bold"/>
              </a:rPr>
              <a:t>STRUCTURE DU SITE</a:t>
            </a:r>
          </a:p>
        </p:txBody>
      </p:sp>
      <p:grpSp>
        <p:nvGrpSpPr>
          <p:cNvPr name="Group 3" id="3"/>
          <p:cNvGrpSpPr/>
          <p:nvPr/>
        </p:nvGrpSpPr>
        <p:grpSpPr>
          <a:xfrm rot="5400000">
            <a:off x="5538136" y="5062674"/>
            <a:ext cx="1943100" cy="161652"/>
            <a:chOff x="0" y="0"/>
            <a:chExt cx="511763" cy="4257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511763" cy="42575"/>
            </a:xfrm>
            <a:custGeom>
              <a:avLst/>
              <a:gdLst/>
              <a:ahLst/>
              <a:cxnLst/>
              <a:rect r="r" b="b" t="t" l="l"/>
              <a:pathLst>
                <a:path h="42575" w="511763">
                  <a:moveTo>
                    <a:pt x="0" y="0"/>
                  </a:moveTo>
                  <a:lnTo>
                    <a:pt x="511763" y="0"/>
                  </a:lnTo>
                  <a:lnTo>
                    <a:pt x="511763" y="42575"/>
                  </a:lnTo>
                  <a:lnTo>
                    <a:pt x="0" y="42575"/>
                  </a:lnTo>
                  <a:close/>
                </a:path>
              </a:pathLst>
            </a:custGeom>
            <a:solidFill>
              <a:srgbClr val="3C5E8B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511763" cy="902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05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5400000">
            <a:off x="4698094" y="4476133"/>
            <a:ext cx="1334733" cy="1334733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3C5E8B">
                    <a:alpha val="100000"/>
                  </a:srgbClr>
                </a:gs>
                <a:gs pos="100000">
                  <a:srgbClr val="1E1D39">
                    <a:alpha val="100000"/>
                  </a:srgbClr>
                </a:gs>
              </a:gsLst>
              <a:lin ang="0"/>
            </a:gradFill>
            <a:ln w="12700" cap="sq">
              <a:solidFill>
                <a:srgbClr val="000000"/>
              </a:solidFill>
              <a:prstDash val="solid"/>
              <a:miter/>
            </a:ln>
          </p:spPr>
        </p:sp>
      </p:grpSp>
      <p:sp>
        <p:nvSpPr>
          <p:cNvPr name="TextBox 8" id="8"/>
          <p:cNvSpPr txBox="true"/>
          <p:nvPr/>
        </p:nvSpPr>
        <p:spPr>
          <a:xfrm rot="0">
            <a:off x="4572000" y="4583201"/>
            <a:ext cx="1586922" cy="9723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429"/>
              </a:lnSpc>
            </a:pPr>
            <a:r>
              <a:rPr lang="en-US" sz="5383" b="true">
                <a:solidFill>
                  <a:srgbClr val="E4E6E2"/>
                </a:solidFill>
                <a:latin typeface="Poppins Bold"/>
                <a:ea typeface="Poppins Bold"/>
                <a:cs typeface="Poppins Bold"/>
                <a:sym typeface="Poppins Bold"/>
              </a:rPr>
              <a:t>05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7188557" y="9147429"/>
            <a:ext cx="1099443" cy="11395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831"/>
              </a:lnSpc>
              <a:spcBef>
                <a:spcPct val="0"/>
              </a:spcBef>
            </a:pPr>
            <a:r>
              <a:rPr lang="en-US" b="true" sz="6399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18</a:t>
            </a: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E1D3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4328255"/>
            <a:ext cx="16230600" cy="4930045"/>
          </a:xfrm>
          <a:custGeom>
            <a:avLst/>
            <a:gdLst/>
            <a:ahLst/>
            <a:cxnLst/>
            <a:rect r="r" b="b" t="t" l="l"/>
            <a:pathLst>
              <a:path h="4930045" w="16230600">
                <a:moveTo>
                  <a:pt x="0" y="0"/>
                </a:moveTo>
                <a:lnTo>
                  <a:pt x="16230600" y="0"/>
                </a:lnTo>
                <a:lnTo>
                  <a:pt x="16230600" y="4930045"/>
                </a:lnTo>
                <a:lnTo>
                  <a:pt x="0" y="493004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962025"/>
            <a:ext cx="6725438" cy="1038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711"/>
              </a:lnSpc>
              <a:spcBef>
                <a:spcPct val="0"/>
              </a:spcBef>
            </a:pPr>
            <a:r>
              <a:rPr lang="en-US" b="true" sz="6426">
                <a:solidFill>
                  <a:srgbClr val="E8C170"/>
                </a:solidFill>
                <a:latin typeface="Poppins Bold"/>
                <a:ea typeface="Poppins Bold"/>
                <a:cs typeface="Poppins Bold"/>
                <a:sym typeface="Poppins Bold"/>
              </a:rPr>
              <a:t>ARBORESCENCE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7188557" y="9147429"/>
            <a:ext cx="1099443" cy="11395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831"/>
              </a:lnSpc>
              <a:spcBef>
                <a:spcPct val="0"/>
              </a:spcBef>
            </a:pPr>
            <a:r>
              <a:rPr lang="en-US" b="true" sz="6399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19</a:t>
            </a:r>
          </a:p>
        </p:txBody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>
  <p:cSld>
    <p:bg>
      <p:bgPr>
        <a:solidFill>
          <a:srgbClr val="1E1D3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990562" y="4581525"/>
            <a:ext cx="8090688" cy="1038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711"/>
              </a:lnSpc>
              <a:spcBef>
                <a:spcPct val="0"/>
              </a:spcBef>
            </a:pPr>
            <a:r>
              <a:rPr lang="en-US" b="true" sz="6426">
                <a:solidFill>
                  <a:srgbClr val="E8C170"/>
                </a:solidFill>
                <a:latin typeface="Poppins Bold"/>
                <a:ea typeface="Poppins Bold"/>
                <a:cs typeface="Poppins Bold"/>
                <a:sym typeface="Poppins Bold"/>
              </a:rPr>
              <a:t>FONCTIONALITÉS</a:t>
            </a:r>
          </a:p>
        </p:txBody>
      </p:sp>
      <p:grpSp>
        <p:nvGrpSpPr>
          <p:cNvPr name="Group 3" id="3"/>
          <p:cNvGrpSpPr/>
          <p:nvPr/>
        </p:nvGrpSpPr>
        <p:grpSpPr>
          <a:xfrm rot="5400000">
            <a:off x="5538136" y="5062674"/>
            <a:ext cx="1943100" cy="161652"/>
            <a:chOff x="0" y="0"/>
            <a:chExt cx="511763" cy="4257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511763" cy="42575"/>
            </a:xfrm>
            <a:custGeom>
              <a:avLst/>
              <a:gdLst/>
              <a:ahLst/>
              <a:cxnLst/>
              <a:rect r="r" b="b" t="t" l="l"/>
              <a:pathLst>
                <a:path h="42575" w="511763">
                  <a:moveTo>
                    <a:pt x="0" y="0"/>
                  </a:moveTo>
                  <a:lnTo>
                    <a:pt x="511763" y="0"/>
                  </a:lnTo>
                  <a:lnTo>
                    <a:pt x="511763" y="42575"/>
                  </a:lnTo>
                  <a:lnTo>
                    <a:pt x="0" y="42575"/>
                  </a:lnTo>
                  <a:close/>
                </a:path>
              </a:pathLst>
            </a:custGeom>
            <a:solidFill>
              <a:srgbClr val="3C5E8B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511763" cy="902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05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5400000">
            <a:off x="4698094" y="4476133"/>
            <a:ext cx="1334733" cy="1334733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3C5E8B">
                    <a:alpha val="100000"/>
                  </a:srgbClr>
                </a:gs>
                <a:gs pos="100000">
                  <a:srgbClr val="1E1D39">
                    <a:alpha val="100000"/>
                  </a:srgbClr>
                </a:gs>
              </a:gsLst>
              <a:lin ang="0"/>
            </a:gradFill>
            <a:ln w="12700" cap="sq">
              <a:solidFill>
                <a:srgbClr val="000000"/>
              </a:solidFill>
              <a:prstDash val="solid"/>
              <a:miter/>
            </a:ln>
          </p:spPr>
        </p:sp>
      </p:grpSp>
      <p:sp>
        <p:nvSpPr>
          <p:cNvPr name="TextBox 8" id="8"/>
          <p:cNvSpPr txBox="true"/>
          <p:nvPr/>
        </p:nvSpPr>
        <p:spPr>
          <a:xfrm rot="0">
            <a:off x="4572000" y="4583201"/>
            <a:ext cx="1586922" cy="9723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429"/>
              </a:lnSpc>
            </a:pPr>
            <a:r>
              <a:rPr lang="en-US" sz="5383" b="true">
                <a:solidFill>
                  <a:srgbClr val="E4E6E2"/>
                </a:solidFill>
                <a:latin typeface="Poppins Bold"/>
                <a:ea typeface="Poppins Bold"/>
                <a:cs typeface="Poppins Bold"/>
                <a:sym typeface="Poppins Bold"/>
              </a:rPr>
              <a:t>06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7188557" y="9147429"/>
            <a:ext cx="1099443" cy="11395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831"/>
              </a:lnSpc>
              <a:spcBef>
                <a:spcPct val="0"/>
              </a:spcBef>
            </a:pPr>
            <a:r>
              <a:rPr lang="en-US" b="true" sz="6399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20</a:t>
            </a:r>
          </a:p>
        </p:txBody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>
  <p:cSld>
    <p:bg>
      <p:bgPr>
        <a:solidFill>
          <a:srgbClr val="1E1D3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188256" y="4591050"/>
            <a:ext cx="7911488" cy="1038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711"/>
              </a:lnSpc>
              <a:spcBef>
                <a:spcPct val="0"/>
              </a:spcBef>
            </a:pPr>
            <a:r>
              <a:rPr lang="en-US" b="true" sz="6426">
                <a:solidFill>
                  <a:srgbClr val="E8C170"/>
                </a:solidFill>
                <a:latin typeface="Poppins Bold"/>
                <a:ea typeface="Poppins Bold"/>
                <a:cs typeface="Poppins Bold"/>
                <a:sym typeface="Poppins Bold"/>
              </a:rPr>
              <a:t>CAS D’UTILISATION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7188557" y="9147429"/>
            <a:ext cx="1099443" cy="11395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831"/>
              </a:lnSpc>
              <a:spcBef>
                <a:spcPct val="0"/>
              </a:spcBef>
            </a:pPr>
            <a:r>
              <a:rPr lang="en-US" b="true" sz="6399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21</a:t>
            </a:r>
          </a:p>
        </p:txBody>
      </p:sp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E1D3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759166" y="0"/>
            <a:ext cx="8769668" cy="10287000"/>
          </a:xfrm>
          <a:custGeom>
            <a:avLst/>
            <a:gdLst/>
            <a:ahLst/>
            <a:cxnLst/>
            <a:rect r="r" b="b" t="t" l="l"/>
            <a:pathLst>
              <a:path h="10287000" w="8769668">
                <a:moveTo>
                  <a:pt x="0" y="0"/>
                </a:moveTo>
                <a:lnTo>
                  <a:pt x="8769668" y="0"/>
                </a:lnTo>
                <a:lnTo>
                  <a:pt x="8769668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7188557" y="9147429"/>
            <a:ext cx="1099443" cy="11395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831"/>
              </a:lnSpc>
              <a:spcBef>
                <a:spcPct val="0"/>
              </a:spcBef>
            </a:pPr>
            <a:r>
              <a:rPr lang="en-US" b="true" sz="6399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22</a:t>
            </a:r>
          </a:p>
        </p:txBody>
      </p:sp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>
  <p:cSld>
    <p:bg>
      <p:bgPr>
        <a:solidFill>
          <a:srgbClr val="1E1D3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378139" y="4591050"/>
            <a:ext cx="9531722" cy="1038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711"/>
              </a:lnSpc>
              <a:spcBef>
                <a:spcPct val="0"/>
              </a:spcBef>
            </a:pPr>
            <a:r>
              <a:rPr lang="en-US" b="true" sz="6426">
                <a:solidFill>
                  <a:srgbClr val="E8C170"/>
                </a:solidFill>
                <a:latin typeface="Poppins Bold"/>
                <a:ea typeface="Poppins Bold"/>
                <a:cs typeface="Poppins Bold"/>
                <a:sym typeface="Poppins Bold"/>
              </a:rPr>
              <a:t>COMBAT ASYNCHRONE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7188557" y="9147429"/>
            <a:ext cx="1099443" cy="11395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831"/>
              </a:lnSpc>
              <a:spcBef>
                <a:spcPct val="0"/>
              </a:spcBef>
            </a:pPr>
            <a:r>
              <a:rPr lang="en-US" b="true" sz="6399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23</a:t>
            </a:r>
          </a:p>
        </p:txBody>
      </p:sp>
    </p:spTree>
  </p:cSld>
  <p:clrMapOvr>
    <a:masterClrMapping/>
  </p:clrMapOvr>
</p:sld>
</file>

<file path=ppt/slides/slide2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E1D3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2964480" cy="10403995"/>
          </a:xfrm>
          <a:custGeom>
            <a:avLst/>
            <a:gdLst/>
            <a:ahLst/>
            <a:cxnLst/>
            <a:rect r="r" b="b" t="t" l="l"/>
            <a:pathLst>
              <a:path h="10403995" w="12964480">
                <a:moveTo>
                  <a:pt x="0" y="0"/>
                </a:moveTo>
                <a:lnTo>
                  <a:pt x="12964480" y="0"/>
                </a:lnTo>
                <a:lnTo>
                  <a:pt x="12964480" y="10403995"/>
                </a:lnTo>
                <a:lnTo>
                  <a:pt x="0" y="1040399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2705287" y="3787569"/>
            <a:ext cx="5582713" cy="3787569"/>
          </a:xfrm>
          <a:custGeom>
            <a:avLst/>
            <a:gdLst/>
            <a:ahLst/>
            <a:cxnLst/>
            <a:rect r="r" b="b" t="t" l="l"/>
            <a:pathLst>
              <a:path h="3787569" w="5582713">
                <a:moveTo>
                  <a:pt x="0" y="0"/>
                </a:moveTo>
                <a:lnTo>
                  <a:pt x="5582713" y="0"/>
                </a:lnTo>
                <a:lnTo>
                  <a:pt x="5582713" y="3787568"/>
                </a:lnTo>
                <a:lnTo>
                  <a:pt x="0" y="378756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00663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2657662" y="0"/>
            <a:ext cx="5630338" cy="3787569"/>
          </a:xfrm>
          <a:custGeom>
            <a:avLst/>
            <a:gdLst/>
            <a:ahLst/>
            <a:cxnLst/>
            <a:rect r="r" b="b" t="t" l="l"/>
            <a:pathLst>
              <a:path h="3787569" w="5630338">
                <a:moveTo>
                  <a:pt x="0" y="0"/>
                </a:moveTo>
                <a:lnTo>
                  <a:pt x="5630338" y="0"/>
                </a:lnTo>
                <a:lnTo>
                  <a:pt x="5630338" y="3787569"/>
                </a:lnTo>
                <a:lnTo>
                  <a:pt x="0" y="378756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-98966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7188557" y="9147429"/>
            <a:ext cx="1099443" cy="11395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831"/>
              </a:lnSpc>
              <a:spcBef>
                <a:spcPct val="0"/>
              </a:spcBef>
            </a:pPr>
            <a:r>
              <a:rPr lang="en-US" b="true" sz="6399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24</a:t>
            </a:r>
          </a:p>
        </p:txBody>
      </p:sp>
    </p:spTree>
  </p:cSld>
  <p:clrMapOvr>
    <a:masterClrMapping/>
  </p:clrMapOvr>
</p:sld>
</file>

<file path=ppt/slides/slide27.xml><?xml version="1.0" encoding="utf-8"?>
<p:sld xmlns:p="http://schemas.openxmlformats.org/presentationml/2006/main" xmlns:a="http://schemas.openxmlformats.org/drawingml/2006/main">
  <p:cSld>
    <p:bg>
      <p:bgPr>
        <a:solidFill>
          <a:srgbClr val="1E1D3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560576" y="4591050"/>
            <a:ext cx="11166847" cy="1038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711"/>
              </a:lnSpc>
              <a:spcBef>
                <a:spcPct val="0"/>
              </a:spcBef>
            </a:pPr>
            <a:r>
              <a:rPr lang="en-US" b="true" sz="6426">
                <a:solidFill>
                  <a:srgbClr val="E8C170"/>
                </a:solidFill>
                <a:latin typeface="Poppins Bold"/>
                <a:ea typeface="Poppins Bold"/>
                <a:cs typeface="Poppins Bold"/>
                <a:sym typeface="Poppins Bold"/>
              </a:rPr>
              <a:t>CRÉATION DE PERSONNAGE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7188557" y="9147429"/>
            <a:ext cx="1099443" cy="11395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831"/>
              </a:lnSpc>
              <a:spcBef>
                <a:spcPct val="0"/>
              </a:spcBef>
            </a:pPr>
            <a:r>
              <a:rPr lang="en-US" b="true" sz="6399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25</a:t>
            </a:r>
          </a:p>
        </p:txBody>
      </p:sp>
    </p:spTree>
  </p:cSld>
  <p:clrMapOvr>
    <a:masterClrMapping/>
  </p:clrMapOvr>
</p:sld>
</file>

<file path=ppt/slides/slide2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E1D3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136993" y="0"/>
            <a:ext cx="12014015" cy="10287000"/>
          </a:xfrm>
          <a:custGeom>
            <a:avLst/>
            <a:gdLst/>
            <a:ahLst/>
            <a:cxnLst/>
            <a:rect r="r" b="b" t="t" l="l"/>
            <a:pathLst>
              <a:path h="10287000" w="12014015">
                <a:moveTo>
                  <a:pt x="0" y="0"/>
                </a:moveTo>
                <a:lnTo>
                  <a:pt x="12014014" y="0"/>
                </a:lnTo>
                <a:lnTo>
                  <a:pt x="12014014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7188557" y="9147429"/>
            <a:ext cx="1099443" cy="11395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831"/>
              </a:lnSpc>
              <a:spcBef>
                <a:spcPct val="0"/>
              </a:spcBef>
            </a:pPr>
            <a:r>
              <a:rPr lang="en-US" b="true" sz="6399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26</a:t>
            </a:r>
          </a:p>
        </p:txBody>
      </p:sp>
    </p:spTree>
  </p:cSld>
  <p:clrMapOvr>
    <a:masterClrMapping/>
  </p:clrMapOvr>
</p:sld>
</file>

<file path=ppt/slides/slide2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E1D3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684345" y="0"/>
            <a:ext cx="12919309" cy="10287000"/>
          </a:xfrm>
          <a:custGeom>
            <a:avLst/>
            <a:gdLst/>
            <a:ahLst/>
            <a:cxnLst/>
            <a:rect r="r" b="b" t="t" l="l"/>
            <a:pathLst>
              <a:path h="10287000" w="12919309">
                <a:moveTo>
                  <a:pt x="0" y="0"/>
                </a:moveTo>
                <a:lnTo>
                  <a:pt x="12919310" y="0"/>
                </a:lnTo>
                <a:lnTo>
                  <a:pt x="1291931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7188557" y="9147429"/>
            <a:ext cx="1099443" cy="11395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831"/>
              </a:lnSpc>
              <a:spcBef>
                <a:spcPct val="0"/>
              </a:spcBef>
            </a:pPr>
            <a:r>
              <a:rPr lang="en-US" b="true" sz="6399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27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bg>
      <p:bgPr>
        <a:solidFill>
          <a:srgbClr val="1E1D3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7208799" y="4581525"/>
            <a:ext cx="6288964" cy="1038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711"/>
              </a:lnSpc>
              <a:spcBef>
                <a:spcPct val="0"/>
              </a:spcBef>
            </a:pPr>
            <a:r>
              <a:rPr lang="en-US" b="true" sz="6426">
                <a:solidFill>
                  <a:srgbClr val="E8C170"/>
                </a:solidFill>
                <a:latin typeface="Poppins Bold"/>
                <a:ea typeface="Poppins Bold"/>
                <a:cs typeface="Poppins Bold"/>
                <a:sym typeface="Poppins Bold"/>
              </a:rPr>
              <a:t>INTRODUCTION</a:t>
            </a:r>
          </a:p>
        </p:txBody>
      </p:sp>
      <p:grpSp>
        <p:nvGrpSpPr>
          <p:cNvPr name="Group 3" id="3"/>
          <p:cNvGrpSpPr/>
          <p:nvPr/>
        </p:nvGrpSpPr>
        <p:grpSpPr>
          <a:xfrm rot="5400000">
            <a:off x="5756373" y="5062674"/>
            <a:ext cx="1943100" cy="161652"/>
            <a:chOff x="0" y="0"/>
            <a:chExt cx="511763" cy="4257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511763" cy="42575"/>
            </a:xfrm>
            <a:custGeom>
              <a:avLst/>
              <a:gdLst/>
              <a:ahLst/>
              <a:cxnLst/>
              <a:rect r="r" b="b" t="t" l="l"/>
              <a:pathLst>
                <a:path h="42575" w="511763">
                  <a:moveTo>
                    <a:pt x="0" y="0"/>
                  </a:moveTo>
                  <a:lnTo>
                    <a:pt x="511763" y="0"/>
                  </a:lnTo>
                  <a:lnTo>
                    <a:pt x="511763" y="42575"/>
                  </a:lnTo>
                  <a:lnTo>
                    <a:pt x="0" y="42575"/>
                  </a:lnTo>
                  <a:close/>
                </a:path>
              </a:pathLst>
            </a:custGeom>
            <a:solidFill>
              <a:srgbClr val="3C5E8B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511763" cy="902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05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5400000">
            <a:off x="4916331" y="4476133"/>
            <a:ext cx="1334733" cy="1334733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3C5E8B">
                    <a:alpha val="100000"/>
                  </a:srgbClr>
                </a:gs>
                <a:gs pos="100000">
                  <a:srgbClr val="1E1D39">
                    <a:alpha val="100000"/>
                  </a:srgbClr>
                </a:gs>
              </a:gsLst>
              <a:lin ang="0"/>
            </a:gradFill>
            <a:ln w="12700" cap="sq">
              <a:solidFill>
                <a:srgbClr val="000000"/>
              </a:solidFill>
              <a:prstDash val="solid"/>
              <a:miter/>
            </a:ln>
          </p:spPr>
        </p:sp>
      </p:grpSp>
      <p:sp>
        <p:nvSpPr>
          <p:cNvPr name="TextBox 8" id="8"/>
          <p:cNvSpPr txBox="true"/>
          <p:nvPr/>
        </p:nvSpPr>
        <p:spPr>
          <a:xfrm rot="0">
            <a:off x="4790237" y="4630826"/>
            <a:ext cx="1586922" cy="9384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429"/>
              </a:lnSpc>
            </a:pPr>
            <a:r>
              <a:rPr lang="en-US" sz="5383" b="true">
                <a:solidFill>
                  <a:srgbClr val="E4E6E2"/>
                </a:solidFill>
                <a:latin typeface="Almarai Bold"/>
                <a:ea typeface="Almarai Bold"/>
                <a:cs typeface="Almarai Bold"/>
                <a:sym typeface="Almarai Bold"/>
              </a:rPr>
              <a:t>01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7982307" y="9147429"/>
            <a:ext cx="305693" cy="11395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831"/>
              </a:lnSpc>
              <a:spcBef>
                <a:spcPct val="0"/>
              </a:spcBef>
            </a:pPr>
            <a:r>
              <a:rPr lang="en-US" b="true" sz="6399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1</a:t>
            </a:r>
          </a:p>
        </p:txBody>
      </p:sp>
    </p:spTree>
  </p:cSld>
  <p:clrMapOvr>
    <a:masterClrMapping/>
  </p:clrMapOvr>
</p:sld>
</file>

<file path=ppt/slides/slide30.xml><?xml version="1.0" encoding="utf-8"?>
<p:sld xmlns:p="http://schemas.openxmlformats.org/presentationml/2006/main" xmlns:a="http://schemas.openxmlformats.org/drawingml/2006/main">
  <p:cSld>
    <p:bg>
      <p:bgPr>
        <a:solidFill>
          <a:srgbClr val="1E1D3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7046125" y="4581525"/>
            <a:ext cx="6614313" cy="1038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711"/>
              </a:lnSpc>
              <a:spcBef>
                <a:spcPct val="0"/>
              </a:spcBef>
            </a:pPr>
            <a:r>
              <a:rPr lang="en-US" b="true" sz="6426">
                <a:solidFill>
                  <a:srgbClr val="E8C170"/>
                </a:solidFill>
                <a:latin typeface="Poppins Bold"/>
                <a:ea typeface="Poppins Bold"/>
                <a:cs typeface="Poppins Bold"/>
                <a:sym typeface="Poppins Bold"/>
              </a:rPr>
              <a:t>MISE EN OEUVRE</a:t>
            </a:r>
          </a:p>
        </p:txBody>
      </p:sp>
      <p:grpSp>
        <p:nvGrpSpPr>
          <p:cNvPr name="Group 3" id="3"/>
          <p:cNvGrpSpPr/>
          <p:nvPr/>
        </p:nvGrpSpPr>
        <p:grpSpPr>
          <a:xfrm rot="5400000">
            <a:off x="5593698" y="5062674"/>
            <a:ext cx="1943100" cy="161652"/>
            <a:chOff x="0" y="0"/>
            <a:chExt cx="511763" cy="4257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511763" cy="42575"/>
            </a:xfrm>
            <a:custGeom>
              <a:avLst/>
              <a:gdLst/>
              <a:ahLst/>
              <a:cxnLst/>
              <a:rect r="r" b="b" t="t" l="l"/>
              <a:pathLst>
                <a:path h="42575" w="511763">
                  <a:moveTo>
                    <a:pt x="0" y="0"/>
                  </a:moveTo>
                  <a:lnTo>
                    <a:pt x="511763" y="0"/>
                  </a:lnTo>
                  <a:lnTo>
                    <a:pt x="511763" y="42575"/>
                  </a:lnTo>
                  <a:lnTo>
                    <a:pt x="0" y="42575"/>
                  </a:lnTo>
                  <a:close/>
                </a:path>
              </a:pathLst>
            </a:custGeom>
            <a:solidFill>
              <a:srgbClr val="3C5E8B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511763" cy="902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05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5400000">
            <a:off x="4753657" y="4476133"/>
            <a:ext cx="1334733" cy="1334733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3C5E8B">
                    <a:alpha val="100000"/>
                  </a:srgbClr>
                </a:gs>
                <a:gs pos="100000">
                  <a:srgbClr val="1E1D39">
                    <a:alpha val="100000"/>
                  </a:srgbClr>
                </a:gs>
              </a:gsLst>
              <a:lin ang="0"/>
            </a:gradFill>
            <a:ln w="12700" cap="sq">
              <a:solidFill>
                <a:srgbClr val="000000"/>
              </a:solidFill>
              <a:prstDash val="solid"/>
              <a:miter/>
            </a:ln>
          </p:spPr>
        </p:sp>
      </p:grpSp>
      <p:sp>
        <p:nvSpPr>
          <p:cNvPr name="TextBox 8" id="8"/>
          <p:cNvSpPr txBox="true"/>
          <p:nvPr/>
        </p:nvSpPr>
        <p:spPr>
          <a:xfrm rot="0">
            <a:off x="4627563" y="4583201"/>
            <a:ext cx="1586922" cy="9723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429"/>
              </a:lnSpc>
            </a:pPr>
            <a:r>
              <a:rPr lang="en-US" sz="5383" b="true">
                <a:solidFill>
                  <a:srgbClr val="E4E6E2"/>
                </a:solidFill>
                <a:latin typeface="Poppins Bold"/>
                <a:ea typeface="Poppins Bold"/>
                <a:cs typeface="Poppins Bold"/>
                <a:sym typeface="Poppins Bold"/>
              </a:rPr>
              <a:t>07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7188557" y="9147429"/>
            <a:ext cx="1099443" cy="11395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831"/>
              </a:lnSpc>
              <a:spcBef>
                <a:spcPct val="0"/>
              </a:spcBef>
            </a:pPr>
            <a:r>
              <a:rPr lang="en-US" b="true" sz="6399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28</a:t>
            </a:r>
          </a:p>
        </p:txBody>
      </p:sp>
    </p:spTree>
  </p:cSld>
  <p:clrMapOvr>
    <a:masterClrMapping/>
  </p:clrMapOvr>
</p:sld>
</file>

<file path=ppt/slides/slide3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E1D3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962025"/>
            <a:ext cx="6277347" cy="1038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711"/>
              </a:lnSpc>
              <a:spcBef>
                <a:spcPct val="0"/>
              </a:spcBef>
            </a:pPr>
            <a:r>
              <a:rPr lang="en-US" b="true" sz="6426">
                <a:solidFill>
                  <a:srgbClr val="E8C170"/>
                </a:solidFill>
                <a:latin typeface="Poppins Bold"/>
                <a:ea typeface="Poppins Bold"/>
                <a:cs typeface="Poppins Bold"/>
                <a:sym typeface="Poppins Bold"/>
              </a:rPr>
              <a:t>TECHNOLOGIES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2597737" y="4282525"/>
            <a:ext cx="5557836" cy="4975775"/>
            <a:chOff x="0" y="0"/>
            <a:chExt cx="7410448" cy="663436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1870865"/>
              <a:ext cx="2020335" cy="1671945"/>
            </a:xfrm>
            <a:custGeom>
              <a:avLst/>
              <a:gdLst/>
              <a:ahLst/>
              <a:cxnLst/>
              <a:rect r="r" b="b" t="t" l="l"/>
              <a:pathLst>
                <a:path h="1671945" w="2020335">
                  <a:moveTo>
                    <a:pt x="0" y="0"/>
                  </a:moveTo>
                  <a:lnTo>
                    <a:pt x="2020335" y="0"/>
                  </a:lnTo>
                  <a:lnTo>
                    <a:pt x="2020335" y="1671946"/>
                  </a:lnTo>
                  <a:lnTo>
                    <a:pt x="0" y="167194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3457949" y="0"/>
              <a:ext cx="1390650" cy="1390650"/>
            </a:xfrm>
            <a:custGeom>
              <a:avLst/>
              <a:gdLst/>
              <a:ahLst/>
              <a:cxnLst/>
              <a:rect r="r" b="b" t="t" l="l"/>
              <a:pathLst>
                <a:path h="1390650" w="1390650">
                  <a:moveTo>
                    <a:pt x="0" y="0"/>
                  </a:moveTo>
                  <a:lnTo>
                    <a:pt x="1390650" y="0"/>
                  </a:lnTo>
                  <a:lnTo>
                    <a:pt x="1390650" y="1390650"/>
                  </a:lnTo>
                  <a:lnTo>
                    <a:pt x="0" y="13906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6" id="6"/>
            <p:cNvSpPr txBox="true"/>
            <p:nvPr/>
          </p:nvSpPr>
          <p:spPr>
            <a:xfrm rot="0">
              <a:off x="5301851" y="385826"/>
              <a:ext cx="2108597" cy="55232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311"/>
                </a:lnSpc>
                <a:spcBef>
                  <a:spcPct val="0"/>
                </a:spcBef>
              </a:pPr>
              <a:r>
                <a:rPr lang="en-US" sz="2400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Typescript</a:t>
              </a:r>
            </a:p>
          </p:txBody>
        </p:sp>
        <p:sp>
          <p:nvSpPr>
            <p:cNvPr name="Freeform 7" id="7"/>
            <p:cNvSpPr/>
            <p:nvPr/>
          </p:nvSpPr>
          <p:spPr>
            <a:xfrm flipH="false" flipV="false" rot="0">
              <a:off x="3457949" y="1845499"/>
              <a:ext cx="1502667" cy="1390650"/>
            </a:xfrm>
            <a:custGeom>
              <a:avLst/>
              <a:gdLst/>
              <a:ahLst/>
              <a:cxnLst/>
              <a:rect r="r" b="b" t="t" l="l"/>
              <a:pathLst>
                <a:path h="1390650" w="1502667">
                  <a:moveTo>
                    <a:pt x="0" y="0"/>
                  </a:moveTo>
                  <a:lnTo>
                    <a:pt x="1502667" y="0"/>
                  </a:lnTo>
                  <a:lnTo>
                    <a:pt x="1502667" y="1390650"/>
                  </a:lnTo>
                  <a:lnTo>
                    <a:pt x="0" y="13906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8" id="8"/>
            <p:cNvSpPr txBox="true"/>
            <p:nvPr/>
          </p:nvSpPr>
          <p:spPr>
            <a:xfrm rot="0">
              <a:off x="5330377" y="2231325"/>
              <a:ext cx="1168400" cy="55232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311"/>
                </a:lnSpc>
                <a:spcBef>
                  <a:spcPct val="0"/>
                </a:spcBef>
              </a:pPr>
              <a:r>
                <a:rPr lang="en-US" sz="2400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React</a:t>
              </a:r>
            </a:p>
          </p:txBody>
        </p:sp>
        <p:sp>
          <p:nvSpPr>
            <p:cNvPr name="Freeform 9" id="9"/>
            <p:cNvSpPr/>
            <p:nvPr/>
          </p:nvSpPr>
          <p:spPr>
            <a:xfrm flipH="false" flipV="false" rot="0">
              <a:off x="3457949" y="5298102"/>
              <a:ext cx="1326243" cy="1336265"/>
            </a:xfrm>
            <a:custGeom>
              <a:avLst/>
              <a:gdLst/>
              <a:ahLst/>
              <a:cxnLst/>
              <a:rect r="r" b="b" t="t" l="l"/>
              <a:pathLst>
                <a:path h="1336265" w="1326243">
                  <a:moveTo>
                    <a:pt x="0" y="0"/>
                  </a:moveTo>
                  <a:lnTo>
                    <a:pt x="1326243" y="0"/>
                  </a:lnTo>
                  <a:lnTo>
                    <a:pt x="1326243" y="1336265"/>
                  </a:lnTo>
                  <a:lnTo>
                    <a:pt x="0" y="133626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0" t="0" r="0" b="0"/>
              </a:stretch>
            </a:blipFill>
          </p:spPr>
        </p:sp>
        <p:sp>
          <p:nvSpPr>
            <p:cNvPr name="TextBox 10" id="10"/>
            <p:cNvSpPr txBox="true"/>
            <p:nvPr/>
          </p:nvSpPr>
          <p:spPr>
            <a:xfrm rot="0">
              <a:off x="5211254" y="5656735"/>
              <a:ext cx="1662708" cy="55232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311"/>
                </a:lnSpc>
                <a:spcBef>
                  <a:spcPct val="0"/>
                </a:spcBef>
              </a:pPr>
              <a:r>
                <a:rPr lang="en-US" sz="2400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Three.js</a:t>
              </a:r>
            </a:p>
          </p:txBody>
        </p:sp>
        <p:sp>
          <p:nvSpPr>
            <p:cNvPr name="Freeform 11" id="11"/>
            <p:cNvSpPr/>
            <p:nvPr/>
          </p:nvSpPr>
          <p:spPr>
            <a:xfrm flipH="false" flipV="false" rot="0">
              <a:off x="3457949" y="3828241"/>
              <a:ext cx="1446658" cy="1012661"/>
            </a:xfrm>
            <a:custGeom>
              <a:avLst/>
              <a:gdLst/>
              <a:ahLst/>
              <a:cxnLst/>
              <a:rect r="r" b="b" t="t" l="l"/>
              <a:pathLst>
                <a:path h="1012661" w="1446658">
                  <a:moveTo>
                    <a:pt x="0" y="0"/>
                  </a:moveTo>
                  <a:lnTo>
                    <a:pt x="1446658" y="0"/>
                  </a:lnTo>
                  <a:lnTo>
                    <a:pt x="1446658" y="1012661"/>
                  </a:lnTo>
                  <a:lnTo>
                    <a:pt x="0" y="101266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12" id="12"/>
            <p:cNvSpPr txBox="true"/>
            <p:nvPr/>
          </p:nvSpPr>
          <p:spPr>
            <a:xfrm rot="0">
              <a:off x="5301851" y="4025073"/>
              <a:ext cx="1662708" cy="55232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311"/>
                </a:lnSpc>
                <a:spcBef>
                  <a:spcPct val="0"/>
                </a:spcBef>
              </a:pPr>
              <a:r>
                <a:rPr lang="en-US" sz="2400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Tailwind</a:t>
              </a: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9724610" y="5143500"/>
            <a:ext cx="5366757" cy="2427111"/>
            <a:chOff x="0" y="0"/>
            <a:chExt cx="7155677" cy="3236149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782102"/>
              <a:ext cx="1671945" cy="1671945"/>
            </a:xfrm>
            <a:custGeom>
              <a:avLst/>
              <a:gdLst/>
              <a:ahLst/>
              <a:cxnLst/>
              <a:rect r="r" b="b" t="t" l="l"/>
              <a:pathLst>
                <a:path h="1671945" w="1671945">
                  <a:moveTo>
                    <a:pt x="0" y="0"/>
                  </a:moveTo>
                  <a:lnTo>
                    <a:pt x="1671945" y="0"/>
                  </a:lnTo>
                  <a:lnTo>
                    <a:pt x="1671945" y="1671945"/>
                  </a:lnTo>
                  <a:lnTo>
                    <a:pt x="0" y="167194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5" id="15"/>
            <p:cNvSpPr/>
            <p:nvPr/>
          </p:nvSpPr>
          <p:spPr>
            <a:xfrm flipH="false" flipV="false" rot="0">
              <a:off x="3107045" y="0"/>
              <a:ext cx="1261699" cy="1390650"/>
            </a:xfrm>
            <a:custGeom>
              <a:avLst/>
              <a:gdLst/>
              <a:ahLst/>
              <a:cxnLst/>
              <a:rect r="r" b="b" t="t" l="l"/>
              <a:pathLst>
                <a:path h="1390650" w="1261699">
                  <a:moveTo>
                    <a:pt x="0" y="0"/>
                  </a:moveTo>
                  <a:lnTo>
                    <a:pt x="1261699" y="0"/>
                  </a:lnTo>
                  <a:lnTo>
                    <a:pt x="1261699" y="1390650"/>
                  </a:lnTo>
                  <a:lnTo>
                    <a:pt x="0" y="13906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16" id="16"/>
            <p:cNvSpPr txBox="true"/>
            <p:nvPr/>
          </p:nvSpPr>
          <p:spPr>
            <a:xfrm rot="0">
              <a:off x="4778991" y="385826"/>
              <a:ext cx="1470819" cy="55232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311"/>
                </a:lnSpc>
                <a:spcBef>
                  <a:spcPct val="0"/>
                </a:spcBef>
              </a:pPr>
              <a:r>
                <a:rPr lang="en-US" sz="2400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Node.js</a:t>
              </a:r>
            </a:p>
          </p:txBody>
        </p:sp>
        <p:sp>
          <p:nvSpPr>
            <p:cNvPr name="Freeform 17" id="17"/>
            <p:cNvSpPr/>
            <p:nvPr/>
          </p:nvSpPr>
          <p:spPr>
            <a:xfrm flipH="false" flipV="false" rot="0">
              <a:off x="3107045" y="1845499"/>
              <a:ext cx="1349908" cy="1390650"/>
            </a:xfrm>
            <a:custGeom>
              <a:avLst/>
              <a:gdLst/>
              <a:ahLst/>
              <a:cxnLst/>
              <a:rect r="r" b="b" t="t" l="l"/>
              <a:pathLst>
                <a:path h="1390650" w="1349908">
                  <a:moveTo>
                    <a:pt x="0" y="0"/>
                  </a:moveTo>
                  <a:lnTo>
                    <a:pt x="1349909" y="0"/>
                  </a:lnTo>
                  <a:lnTo>
                    <a:pt x="1349909" y="1390650"/>
                  </a:lnTo>
                  <a:lnTo>
                    <a:pt x="0" y="13906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5"/>
              <a:stretch>
                <a:fillRect l="0" t="0" r="0" b="0"/>
              </a:stretch>
            </a:blipFill>
          </p:spPr>
        </p:sp>
        <p:sp>
          <p:nvSpPr>
            <p:cNvPr name="TextBox 18" id="18"/>
            <p:cNvSpPr txBox="true"/>
            <p:nvPr/>
          </p:nvSpPr>
          <p:spPr>
            <a:xfrm rot="0">
              <a:off x="4778991" y="2021648"/>
              <a:ext cx="2376686" cy="55232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311"/>
                </a:lnSpc>
                <a:spcBef>
                  <a:spcPct val="0"/>
                </a:spcBef>
              </a:pPr>
              <a:r>
                <a:rPr lang="en-US" sz="2400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Postgre SQL</a:t>
              </a:r>
            </a:p>
          </p:txBody>
        </p:sp>
      </p:grpSp>
      <p:sp>
        <p:nvSpPr>
          <p:cNvPr name="TextBox 19" id="19"/>
          <p:cNvSpPr txBox="true"/>
          <p:nvPr/>
        </p:nvSpPr>
        <p:spPr>
          <a:xfrm rot="0">
            <a:off x="17188557" y="9147429"/>
            <a:ext cx="1099443" cy="11395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831"/>
              </a:lnSpc>
              <a:spcBef>
                <a:spcPct val="0"/>
              </a:spcBef>
            </a:pPr>
            <a:r>
              <a:rPr lang="en-US" b="true" sz="6399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29</a:t>
            </a:r>
          </a:p>
        </p:txBody>
      </p:sp>
    </p:spTree>
  </p:cSld>
  <p:clrMapOvr>
    <a:masterClrMapping/>
  </p:clrMapOvr>
</p:sld>
</file>

<file path=ppt/slides/slide3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E1D3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962025"/>
            <a:ext cx="6880597" cy="1038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711"/>
              </a:lnSpc>
              <a:spcBef>
                <a:spcPct val="0"/>
              </a:spcBef>
            </a:pPr>
            <a:r>
              <a:rPr lang="en-US" b="true" sz="6426">
                <a:solidFill>
                  <a:srgbClr val="E8C170"/>
                </a:solidFill>
                <a:latin typeface="Poppins Bold"/>
                <a:ea typeface="Poppins Bold"/>
                <a:cs typeface="Poppins Bold"/>
                <a:sym typeface="Poppins Bold"/>
              </a:rPr>
              <a:t>OUTILS ANNEXES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3473587" y="4101826"/>
            <a:ext cx="4409386" cy="5156474"/>
            <a:chOff x="0" y="0"/>
            <a:chExt cx="5879181" cy="687529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799547" y="0"/>
              <a:ext cx="1850708" cy="2777799"/>
            </a:xfrm>
            <a:custGeom>
              <a:avLst/>
              <a:gdLst/>
              <a:ahLst/>
              <a:cxnLst/>
              <a:rect r="r" b="b" t="t" l="l"/>
              <a:pathLst>
                <a:path h="2777799" w="1850708">
                  <a:moveTo>
                    <a:pt x="0" y="0"/>
                  </a:moveTo>
                  <a:lnTo>
                    <a:pt x="1850708" y="0"/>
                  </a:lnTo>
                  <a:lnTo>
                    <a:pt x="1850708" y="2777799"/>
                  </a:lnTo>
                  <a:lnTo>
                    <a:pt x="0" y="277779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  <p:sp>
          <p:nvSpPr>
            <p:cNvPr name="TextBox 5" id="5"/>
            <p:cNvSpPr txBox="true"/>
            <p:nvPr/>
          </p:nvSpPr>
          <p:spPr>
            <a:xfrm rot="0">
              <a:off x="3301635" y="796512"/>
              <a:ext cx="1942546" cy="72478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416"/>
                </a:lnSpc>
                <a:spcBef>
                  <a:spcPct val="0"/>
                </a:spcBef>
              </a:pPr>
              <a:r>
                <a:rPr lang="en-US" sz="3200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Figma</a:t>
              </a:r>
            </a:p>
          </p:txBody>
        </p:sp>
        <p:sp>
          <p:nvSpPr>
            <p:cNvPr name="Freeform 6" id="6"/>
            <p:cNvSpPr/>
            <p:nvPr/>
          </p:nvSpPr>
          <p:spPr>
            <a:xfrm flipH="false" flipV="false" rot="0">
              <a:off x="0" y="4051791"/>
              <a:ext cx="3449802" cy="2823508"/>
            </a:xfrm>
            <a:custGeom>
              <a:avLst/>
              <a:gdLst/>
              <a:ahLst/>
              <a:cxnLst/>
              <a:rect r="r" b="b" t="t" l="l"/>
              <a:pathLst>
                <a:path h="2823508" w="3449802">
                  <a:moveTo>
                    <a:pt x="0" y="0"/>
                  </a:moveTo>
                  <a:lnTo>
                    <a:pt x="3449802" y="0"/>
                  </a:lnTo>
                  <a:lnTo>
                    <a:pt x="3449802" y="2823508"/>
                  </a:lnTo>
                  <a:lnTo>
                    <a:pt x="0" y="282350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0" r="-218" b="0"/>
              </a:stretch>
            </a:blipFill>
          </p:spPr>
        </p:sp>
        <p:sp>
          <p:nvSpPr>
            <p:cNvPr name="TextBox 7" id="7"/>
            <p:cNvSpPr txBox="true"/>
            <p:nvPr/>
          </p:nvSpPr>
          <p:spPr>
            <a:xfrm rot="0">
              <a:off x="3640302" y="5058288"/>
              <a:ext cx="2238879" cy="72478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416"/>
                </a:lnSpc>
                <a:spcBef>
                  <a:spcPct val="0"/>
                </a:spcBef>
              </a:pPr>
              <a:r>
                <a:rPr lang="en-US" sz="3200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Blender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9144000" y="4149679"/>
            <a:ext cx="4200221" cy="5060769"/>
            <a:chOff x="0" y="0"/>
            <a:chExt cx="5600294" cy="6747691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3018515" cy="1509257"/>
            </a:xfrm>
            <a:custGeom>
              <a:avLst/>
              <a:gdLst/>
              <a:ahLst/>
              <a:cxnLst/>
              <a:rect r="r" b="b" t="t" l="l"/>
              <a:pathLst>
                <a:path h="1509257" w="3018515">
                  <a:moveTo>
                    <a:pt x="0" y="0"/>
                  </a:moveTo>
                  <a:lnTo>
                    <a:pt x="3018515" y="0"/>
                  </a:lnTo>
                  <a:lnTo>
                    <a:pt x="3018515" y="1509257"/>
                  </a:lnTo>
                  <a:lnTo>
                    <a:pt x="0" y="15092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0" r="0" b="0"/>
              </a:stretch>
            </a:blipFill>
          </p:spPr>
        </p:sp>
        <p:sp>
          <p:nvSpPr>
            <p:cNvPr name="TextBox 10" id="10"/>
            <p:cNvSpPr txBox="true"/>
            <p:nvPr/>
          </p:nvSpPr>
          <p:spPr>
            <a:xfrm rot="0">
              <a:off x="3329665" y="349372"/>
              <a:ext cx="2154213" cy="72478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416"/>
                </a:lnSpc>
                <a:spcBef>
                  <a:spcPct val="0"/>
                </a:spcBef>
              </a:pPr>
              <a:r>
                <a:rPr lang="en-US" sz="3200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Looping</a:t>
              </a:r>
            </a:p>
          </p:txBody>
        </p:sp>
        <p:sp>
          <p:nvSpPr>
            <p:cNvPr name="Freeform 11" id="11"/>
            <p:cNvSpPr/>
            <p:nvPr/>
          </p:nvSpPr>
          <p:spPr>
            <a:xfrm flipH="false" flipV="false" rot="0">
              <a:off x="0" y="3924183"/>
              <a:ext cx="3018515" cy="2823508"/>
            </a:xfrm>
            <a:custGeom>
              <a:avLst/>
              <a:gdLst/>
              <a:ahLst/>
              <a:cxnLst/>
              <a:rect r="r" b="b" t="t" l="l"/>
              <a:pathLst>
                <a:path h="2823508" w="3018515">
                  <a:moveTo>
                    <a:pt x="0" y="0"/>
                  </a:moveTo>
                  <a:lnTo>
                    <a:pt x="3018515" y="0"/>
                  </a:lnTo>
                  <a:lnTo>
                    <a:pt x="3018515" y="2823508"/>
                  </a:lnTo>
                  <a:lnTo>
                    <a:pt x="0" y="282350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0" t="-1561" r="0" b="0"/>
              </a:stretch>
            </a:blipFill>
          </p:spPr>
        </p:sp>
        <p:sp>
          <p:nvSpPr>
            <p:cNvPr name="TextBox 12" id="12"/>
            <p:cNvSpPr txBox="true"/>
            <p:nvPr/>
          </p:nvSpPr>
          <p:spPr>
            <a:xfrm rot="0">
              <a:off x="3213248" y="4930680"/>
              <a:ext cx="2387046" cy="72478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416"/>
                </a:lnSpc>
                <a:spcBef>
                  <a:spcPct val="0"/>
                </a:spcBef>
              </a:pPr>
              <a:r>
                <a:rPr lang="en-US" sz="3200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StarUML</a:t>
              </a: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17188557" y="9147429"/>
            <a:ext cx="1099443" cy="11395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831"/>
              </a:lnSpc>
              <a:spcBef>
                <a:spcPct val="0"/>
              </a:spcBef>
            </a:pPr>
            <a:r>
              <a:rPr lang="en-US" b="true" sz="6399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30</a:t>
            </a:r>
          </a:p>
        </p:txBody>
      </p:sp>
    </p:spTree>
  </p:cSld>
  <p:clrMapOvr>
    <a:masterClrMapping/>
  </p:clrMapOvr>
</p:sld>
</file>

<file path=ppt/slides/slide3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E1D3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966386" y="3991680"/>
            <a:ext cx="4697164" cy="7421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95"/>
              </a:lnSpc>
              <a:spcBef>
                <a:spcPct val="0"/>
              </a:spcBef>
            </a:pPr>
            <a:r>
              <a:rPr lang="en-US" b="true" sz="420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Nom de domaine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1822161" y="2971800"/>
            <a:ext cx="7744067" cy="7703395"/>
            <a:chOff x="0" y="0"/>
            <a:chExt cx="10325423" cy="10271193"/>
          </a:xfrm>
        </p:grpSpPr>
        <p:sp>
          <p:nvSpPr>
            <p:cNvPr name="Freeform 4" id="4"/>
            <p:cNvSpPr/>
            <p:nvPr/>
          </p:nvSpPr>
          <p:spPr>
            <a:xfrm flipH="false" flipV="false" rot="-2258918">
              <a:off x="1416611" y="1539340"/>
              <a:ext cx="7492201" cy="7192513"/>
            </a:xfrm>
            <a:custGeom>
              <a:avLst/>
              <a:gdLst/>
              <a:ahLst/>
              <a:cxnLst/>
              <a:rect r="r" b="b" t="t" l="l"/>
              <a:pathLst>
                <a:path h="7192513" w="7492201">
                  <a:moveTo>
                    <a:pt x="0" y="0"/>
                  </a:moveTo>
                  <a:lnTo>
                    <a:pt x="7492201" y="0"/>
                  </a:lnTo>
                  <a:lnTo>
                    <a:pt x="7492201" y="7192513"/>
                  </a:lnTo>
                  <a:lnTo>
                    <a:pt x="0" y="719251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-1010" b="-1010"/>
              </a:stretch>
            </a:blipFill>
          </p:spPr>
        </p:sp>
        <p:sp>
          <p:nvSpPr>
            <p:cNvPr name="TextBox 5" id="5"/>
            <p:cNvSpPr txBox="true"/>
            <p:nvPr/>
          </p:nvSpPr>
          <p:spPr>
            <a:xfrm rot="0">
              <a:off x="1938234" y="4280833"/>
              <a:ext cx="4532622" cy="75928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579"/>
                </a:lnSpc>
                <a:spcBef>
                  <a:spcPct val="0"/>
                </a:spcBef>
              </a:pPr>
              <a:r>
                <a:rPr lang="en-US" b="true" sz="3318">
                  <a:solidFill>
                    <a:srgbClr val="FFFFFF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ploybout.com</a:t>
              </a: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2664386" y="9258300"/>
            <a:ext cx="4518723" cy="646938"/>
            <a:chOff x="0" y="0"/>
            <a:chExt cx="6024964" cy="862584"/>
          </a:xfrm>
        </p:grpSpPr>
        <p:sp>
          <p:nvSpPr>
            <p:cNvPr name="TextBox 7" id="7"/>
            <p:cNvSpPr txBox="true"/>
            <p:nvPr/>
          </p:nvSpPr>
          <p:spPr>
            <a:xfrm rot="0">
              <a:off x="0" y="110969"/>
              <a:ext cx="6024964" cy="57397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481"/>
                </a:lnSpc>
                <a:spcBef>
                  <a:spcPct val="0"/>
                </a:spcBef>
              </a:pPr>
              <a:r>
                <a:rPr lang="en-US" sz="2523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 par an, namecheap.com 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0" y="-76200"/>
              <a:ext cx="360225" cy="93878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795"/>
                </a:lnSpc>
                <a:spcBef>
                  <a:spcPct val="0"/>
                </a:spcBef>
              </a:pPr>
              <a:r>
                <a:rPr lang="en-US" b="true" sz="4200">
                  <a:solidFill>
                    <a:srgbClr val="E8C170"/>
                  </a:solidFill>
                  <a:latin typeface="Almarai Bold"/>
                  <a:ea typeface="Almarai Bold"/>
                  <a:cs typeface="Almarai Bold"/>
                  <a:sym typeface="Almarai Bold"/>
                </a:rPr>
                <a:t>*</a:t>
              </a: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1028700" y="962025"/>
            <a:ext cx="15151472" cy="1038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711"/>
              </a:lnSpc>
              <a:spcBef>
                <a:spcPct val="0"/>
              </a:spcBef>
            </a:pPr>
            <a:r>
              <a:rPr lang="en-US" b="true" sz="6426">
                <a:solidFill>
                  <a:srgbClr val="E8C170"/>
                </a:solidFill>
                <a:latin typeface="Poppins Bold"/>
                <a:ea typeface="Poppins Bold"/>
                <a:cs typeface="Poppins Bold"/>
                <a:sym typeface="Poppins Bold"/>
              </a:rPr>
              <a:t>NOM DE DOMAINE / HÉBERGEMENT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966386" y="8384970"/>
            <a:ext cx="3914722" cy="7421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95"/>
              </a:lnSpc>
              <a:spcBef>
                <a:spcPct val="0"/>
              </a:spcBef>
            </a:pPr>
            <a:r>
              <a:rPr lang="en-US" sz="42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10,40€ 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3827436" y="8352519"/>
            <a:ext cx="203895" cy="7231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95"/>
              </a:lnSpc>
              <a:spcBef>
                <a:spcPct val="0"/>
              </a:spcBef>
            </a:pPr>
            <a:r>
              <a:rPr lang="en-US" b="true" sz="4200">
                <a:solidFill>
                  <a:srgbClr val="E8C170"/>
                </a:solidFill>
                <a:latin typeface="Almarai Bold"/>
                <a:ea typeface="Almarai Bold"/>
                <a:cs typeface="Almarai Bold"/>
                <a:sym typeface="Almarai Bold"/>
              </a:rPr>
              <a:t>*</a:t>
            </a:r>
          </a:p>
        </p:txBody>
      </p:sp>
      <p:grpSp>
        <p:nvGrpSpPr>
          <p:cNvPr name="Group 12" id="12"/>
          <p:cNvGrpSpPr/>
          <p:nvPr/>
        </p:nvGrpSpPr>
        <p:grpSpPr>
          <a:xfrm rot="0">
            <a:off x="11022998" y="3944761"/>
            <a:ext cx="4937118" cy="5960477"/>
            <a:chOff x="0" y="0"/>
            <a:chExt cx="6582824" cy="7947303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560958" y="1621652"/>
              <a:ext cx="2020335" cy="1671945"/>
            </a:xfrm>
            <a:custGeom>
              <a:avLst/>
              <a:gdLst/>
              <a:ahLst/>
              <a:cxnLst/>
              <a:rect r="r" b="b" t="t" l="l"/>
              <a:pathLst>
                <a:path h="1671945" w="2020335">
                  <a:moveTo>
                    <a:pt x="0" y="0"/>
                  </a:moveTo>
                  <a:lnTo>
                    <a:pt x="2020335" y="0"/>
                  </a:lnTo>
                  <a:lnTo>
                    <a:pt x="2020335" y="1671945"/>
                  </a:lnTo>
                  <a:lnTo>
                    <a:pt x="0" y="167194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14" id="14"/>
            <p:cNvSpPr txBox="true"/>
            <p:nvPr/>
          </p:nvSpPr>
          <p:spPr>
            <a:xfrm rot="0">
              <a:off x="3067528" y="2137302"/>
              <a:ext cx="2954338" cy="57397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481"/>
                </a:lnSpc>
                <a:spcBef>
                  <a:spcPct val="0"/>
                </a:spcBef>
              </a:pPr>
              <a:r>
                <a:rPr lang="en-US" sz="2523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GitHub Pages</a:t>
              </a:r>
            </a:p>
          </p:txBody>
        </p:sp>
        <p:sp>
          <p:nvSpPr>
            <p:cNvPr name="Freeform 15" id="15"/>
            <p:cNvSpPr/>
            <p:nvPr/>
          </p:nvSpPr>
          <p:spPr>
            <a:xfrm flipH="false" flipV="false" rot="0">
              <a:off x="960550" y="3534897"/>
              <a:ext cx="1671945" cy="1671945"/>
            </a:xfrm>
            <a:custGeom>
              <a:avLst/>
              <a:gdLst/>
              <a:ahLst/>
              <a:cxnLst/>
              <a:rect r="r" b="b" t="t" l="l"/>
              <a:pathLst>
                <a:path h="1671945" w="1671945">
                  <a:moveTo>
                    <a:pt x="0" y="0"/>
                  </a:moveTo>
                  <a:lnTo>
                    <a:pt x="1671946" y="0"/>
                  </a:lnTo>
                  <a:lnTo>
                    <a:pt x="1671946" y="1671946"/>
                  </a:lnTo>
                  <a:lnTo>
                    <a:pt x="0" y="167194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16" id="16"/>
            <p:cNvSpPr txBox="true"/>
            <p:nvPr/>
          </p:nvSpPr>
          <p:spPr>
            <a:xfrm rot="0">
              <a:off x="3118731" y="4050547"/>
              <a:ext cx="2664420" cy="57397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481"/>
                </a:lnSpc>
                <a:spcBef>
                  <a:spcPct val="0"/>
                </a:spcBef>
              </a:pPr>
              <a:r>
                <a:rPr lang="en-US" sz="2523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render.com </a:t>
              </a:r>
            </a:p>
          </p:txBody>
        </p:sp>
        <p:sp>
          <p:nvSpPr>
            <p:cNvPr name="TextBox 17" id="17"/>
            <p:cNvSpPr txBox="true"/>
            <p:nvPr/>
          </p:nvSpPr>
          <p:spPr>
            <a:xfrm rot="0">
              <a:off x="480519" y="-104775"/>
              <a:ext cx="5063927" cy="95465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795"/>
                </a:lnSpc>
                <a:spcBef>
                  <a:spcPct val="0"/>
                </a:spcBef>
              </a:pPr>
              <a:r>
                <a:rPr lang="en-US" b="true" sz="4200">
                  <a:solidFill>
                    <a:srgbClr val="FFFFFF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Hébergement</a:t>
              </a:r>
            </a:p>
          </p:txBody>
        </p:sp>
        <p:sp>
          <p:nvSpPr>
            <p:cNvPr name="Freeform 18" id="18"/>
            <p:cNvSpPr/>
            <p:nvPr/>
          </p:nvSpPr>
          <p:spPr>
            <a:xfrm flipH="false" flipV="false" rot="0">
              <a:off x="1990208" y="6163590"/>
              <a:ext cx="2193242" cy="623111"/>
            </a:xfrm>
            <a:custGeom>
              <a:avLst/>
              <a:gdLst/>
              <a:ahLst/>
              <a:cxnLst/>
              <a:rect r="r" b="b" t="t" l="l"/>
              <a:pathLst>
                <a:path h="623111" w="2193242">
                  <a:moveTo>
                    <a:pt x="0" y="0"/>
                  </a:moveTo>
                  <a:lnTo>
                    <a:pt x="2193242" y="0"/>
                  </a:lnTo>
                  <a:lnTo>
                    <a:pt x="2193242" y="623112"/>
                  </a:lnTo>
                  <a:lnTo>
                    <a:pt x="0" y="62311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19" id="19"/>
            <p:cNvSpPr txBox="true"/>
            <p:nvPr/>
          </p:nvSpPr>
          <p:spPr>
            <a:xfrm rot="0">
              <a:off x="0" y="5902411"/>
              <a:ext cx="1204671" cy="92608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795"/>
                </a:lnSpc>
                <a:spcBef>
                  <a:spcPct val="0"/>
                </a:spcBef>
              </a:pPr>
              <a:r>
                <a:rPr lang="en-US" sz="4200">
                  <a:solidFill>
                    <a:srgbClr val="FFFFFF"/>
                  </a:solidFill>
                  <a:latin typeface="Almarai"/>
                  <a:ea typeface="Almarai"/>
                  <a:cs typeface="Almarai"/>
                  <a:sym typeface="Almarai"/>
                </a:rPr>
                <a:t>0 €</a:t>
              </a:r>
            </a:p>
          </p:txBody>
        </p:sp>
        <p:sp>
          <p:nvSpPr>
            <p:cNvPr name="TextBox 20" id="20"/>
            <p:cNvSpPr txBox="true"/>
            <p:nvPr/>
          </p:nvSpPr>
          <p:spPr>
            <a:xfrm rot="0">
              <a:off x="1204671" y="5902411"/>
              <a:ext cx="271859" cy="93878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795"/>
                </a:lnSpc>
                <a:spcBef>
                  <a:spcPct val="0"/>
                </a:spcBef>
              </a:pPr>
              <a:r>
                <a:rPr lang="en-US" b="true" sz="4200">
                  <a:solidFill>
                    <a:srgbClr val="E8C170"/>
                  </a:solidFill>
                  <a:latin typeface="Almarai Bold"/>
                  <a:ea typeface="Almarai Bold"/>
                  <a:cs typeface="Almarai Bold"/>
                  <a:sym typeface="Almarai Bold"/>
                </a:rPr>
                <a:t>*</a:t>
              </a:r>
            </a:p>
          </p:txBody>
        </p:sp>
        <p:sp>
          <p:nvSpPr>
            <p:cNvPr name="TextBox 21" id="21"/>
            <p:cNvSpPr txBox="true"/>
            <p:nvPr/>
          </p:nvSpPr>
          <p:spPr>
            <a:xfrm rot="0">
              <a:off x="1476531" y="5902411"/>
              <a:ext cx="271859" cy="93878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795"/>
                </a:lnSpc>
                <a:spcBef>
                  <a:spcPct val="0"/>
                </a:spcBef>
              </a:pPr>
              <a:r>
                <a:rPr lang="en-US" b="true" sz="4200">
                  <a:solidFill>
                    <a:srgbClr val="E8C170"/>
                  </a:solidFill>
                  <a:latin typeface="Almarai Bold"/>
                  <a:ea typeface="Almarai Bold"/>
                  <a:cs typeface="Almarai Bold"/>
                  <a:sym typeface="Almarai Bold"/>
                </a:rPr>
                <a:t>*</a:t>
              </a:r>
            </a:p>
          </p:txBody>
        </p:sp>
        <p:sp>
          <p:nvSpPr>
            <p:cNvPr name="TextBox 22" id="22"/>
            <p:cNvSpPr txBox="true"/>
            <p:nvPr/>
          </p:nvSpPr>
          <p:spPr>
            <a:xfrm rot="0">
              <a:off x="4424750" y="5902411"/>
              <a:ext cx="1635324" cy="92608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795"/>
                </a:lnSpc>
                <a:spcBef>
                  <a:spcPct val="0"/>
                </a:spcBef>
              </a:pPr>
              <a:r>
                <a:rPr lang="en-US" sz="4200">
                  <a:solidFill>
                    <a:srgbClr val="FFFFFF"/>
                  </a:solidFill>
                  <a:latin typeface="Almarai"/>
                  <a:ea typeface="Almarai"/>
                  <a:cs typeface="Almarai"/>
                  <a:sym typeface="Almarai"/>
                </a:rPr>
                <a:t>20 €</a:t>
              </a:r>
            </a:p>
          </p:txBody>
        </p:sp>
        <p:sp>
          <p:nvSpPr>
            <p:cNvPr name="TextBox 23" id="23"/>
            <p:cNvSpPr txBox="true"/>
            <p:nvPr/>
          </p:nvSpPr>
          <p:spPr>
            <a:xfrm rot="0">
              <a:off x="6039105" y="5902411"/>
              <a:ext cx="271859" cy="93878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795"/>
                </a:lnSpc>
                <a:spcBef>
                  <a:spcPct val="0"/>
                </a:spcBef>
              </a:pPr>
              <a:r>
                <a:rPr lang="en-US" b="true" sz="4200">
                  <a:solidFill>
                    <a:srgbClr val="E8C170"/>
                  </a:solidFill>
                  <a:latin typeface="Almarai Bold"/>
                  <a:ea typeface="Almarai Bold"/>
                  <a:cs typeface="Almarai Bold"/>
                  <a:sym typeface="Almarai Bold"/>
                </a:rPr>
                <a:t>*</a:t>
              </a:r>
            </a:p>
          </p:txBody>
        </p:sp>
        <p:sp>
          <p:nvSpPr>
            <p:cNvPr name="TextBox 24" id="24"/>
            <p:cNvSpPr txBox="true"/>
            <p:nvPr/>
          </p:nvSpPr>
          <p:spPr>
            <a:xfrm rot="0">
              <a:off x="6310964" y="5902411"/>
              <a:ext cx="271859" cy="93878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795"/>
                </a:lnSpc>
                <a:spcBef>
                  <a:spcPct val="0"/>
                </a:spcBef>
              </a:pPr>
              <a:r>
                <a:rPr lang="en-US" b="true" sz="4200">
                  <a:solidFill>
                    <a:srgbClr val="E8C170"/>
                  </a:solidFill>
                  <a:latin typeface="Almarai Bold"/>
                  <a:ea typeface="Almarai Bold"/>
                  <a:cs typeface="Almarai Bold"/>
                  <a:sym typeface="Almarai Bold"/>
                </a:rPr>
                <a:t>*</a:t>
              </a:r>
            </a:p>
          </p:txBody>
        </p:sp>
        <p:sp>
          <p:nvSpPr>
            <p:cNvPr name="TextBox 25" id="25"/>
            <p:cNvSpPr txBox="true"/>
            <p:nvPr/>
          </p:nvSpPr>
          <p:spPr>
            <a:xfrm rot="0">
              <a:off x="278930" y="7195689"/>
              <a:ext cx="6024964" cy="57397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481"/>
                </a:lnSpc>
                <a:spcBef>
                  <a:spcPct val="0"/>
                </a:spcBef>
              </a:pPr>
              <a:r>
                <a:rPr lang="en-US" sz="2523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par mois, render.com </a:t>
              </a:r>
            </a:p>
          </p:txBody>
        </p:sp>
        <p:sp>
          <p:nvSpPr>
            <p:cNvPr name="TextBox 26" id="26"/>
            <p:cNvSpPr txBox="true"/>
            <p:nvPr/>
          </p:nvSpPr>
          <p:spPr>
            <a:xfrm rot="0">
              <a:off x="549219" y="7008519"/>
              <a:ext cx="360225" cy="93878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795"/>
                </a:lnSpc>
                <a:spcBef>
                  <a:spcPct val="0"/>
                </a:spcBef>
              </a:pPr>
              <a:r>
                <a:rPr lang="en-US" b="true" sz="4200">
                  <a:solidFill>
                    <a:srgbClr val="E8C170"/>
                  </a:solidFill>
                  <a:latin typeface="Almarai Bold"/>
                  <a:ea typeface="Almarai Bold"/>
                  <a:cs typeface="Almarai Bold"/>
                  <a:sym typeface="Almarai Bold"/>
                </a:rPr>
                <a:t>*</a:t>
              </a:r>
            </a:p>
          </p:txBody>
        </p:sp>
        <p:sp>
          <p:nvSpPr>
            <p:cNvPr name="TextBox 27" id="27"/>
            <p:cNvSpPr txBox="true"/>
            <p:nvPr/>
          </p:nvSpPr>
          <p:spPr>
            <a:xfrm rot="0">
              <a:off x="323406" y="7008519"/>
              <a:ext cx="271859" cy="93878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795"/>
                </a:lnSpc>
                <a:spcBef>
                  <a:spcPct val="0"/>
                </a:spcBef>
              </a:pPr>
              <a:r>
                <a:rPr lang="en-US" b="true" sz="4200">
                  <a:solidFill>
                    <a:srgbClr val="E8C170"/>
                  </a:solidFill>
                  <a:latin typeface="Almarai Bold"/>
                  <a:ea typeface="Almarai Bold"/>
                  <a:cs typeface="Almarai Bold"/>
                  <a:sym typeface="Almarai Bold"/>
                </a:rPr>
                <a:t>*</a:t>
              </a:r>
            </a:p>
          </p:txBody>
        </p:sp>
      </p:grpSp>
      <p:sp>
        <p:nvSpPr>
          <p:cNvPr name="TextBox 28" id="28"/>
          <p:cNvSpPr txBox="true"/>
          <p:nvPr/>
        </p:nvSpPr>
        <p:spPr>
          <a:xfrm rot="0">
            <a:off x="17188557" y="9147429"/>
            <a:ext cx="1099443" cy="11395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831"/>
              </a:lnSpc>
              <a:spcBef>
                <a:spcPct val="0"/>
              </a:spcBef>
            </a:pPr>
            <a:r>
              <a:rPr lang="en-US" b="true" sz="6399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31</a:t>
            </a:r>
          </a:p>
        </p:txBody>
      </p:sp>
    </p:spTree>
  </p:cSld>
  <p:clrMapOvr>
    <a:masterClrMapping/>
  </p:clrMapOvr>
</p:sld>
</file>

<file path=ppt/slides/slide34.xml><?xml version="1.0" encoding="utf-8"?>
<p:sld xmlns:p="http://schemas.openxmlformats.org/presentationml/2006/main" xmlns:a="http://schemas.openxmlformats.org/drawingml/2006/main">
  <p:cSld>
    <p:bg>
      <p:bgPr>
        <a:solidFill>
          <a:srgbClr val="1E1D3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378703" y="962025"/>
            <a:ext cx="6880597" cy="1038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711"/>
              </a:lnSpc>
              <a:spcBef>
                <a:spcPct val="0"/>
              </a:spcBef>
            </a:pPr>
            <a:r>
              <a:rPr lang="en-US" b="true" sz="6426">
                <a:solidFill>
                  <a:srgbClr val="E8C170"/>
                </a:solidFill>
                <a:latin typeface="Poppins Bold"/>
                <a:ea typeface="Poppins Bold"/>
                <a:cs typeface="Poppins Bold"/>
                <a:sym typeface="Poppins Bold"/>
              </a:rPr>
              <a:t>RÉFÉRENCEMENT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0" y="-85725"/>
            <a:ext cx="7079995" cy="10372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40"/>
              </a:lnSpc>
              <a:spcBef>
                <a:spcPct val="0"/>
              </a:spcBef>
            </a:pPr>
            <a:r>
              <a:rPr lang="en-US" b="true" sz="329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tactical PvP game</a:t>
            </a:r>
          </a:p>
          <a:p>
            <a:pPr algn="ctr">
              <a:lnSpc>
                <a:spcPts val="4540"/>
              </a:lnSpc>
              <a:spcBef>
                <a:spcPct val="0"/>
              </a:spcBef>
            </a:pPr>
            <a:r>
              <a:rPr lang="en-US" b="true" sz="329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online card game</a:t>
            </a:r>
          </a:p>
          <a:p>
            <a:pPr algn="ctr">
              <a:lnSpc>
                <a:spcPts val="4540"/>
              </a:lnSpc>
              <a:spcBef>
                <a:spcPct val="0"/>
              </a:spcBef>
            </a:pPr>
            <a:r>
              <a:rPr lang="en-US" b="true" sz="329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browser strategy game</a:t>
            </a:r>
          </a:p>
          <a:p>
            <a:pPr algn="ctr">
              <a:lnSpc>
                <a:spcPts val="4540"/>
              </a:lnSpc>
              <a:spcBef>
                <a:spcPct val="0"/>
              </a:spcBef>
            </a:pPr>
            <a:r>
              <a:rPr lang="en-US" b="true" sz="329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automated combat</a:t>
            </a:r>
          </a:p>
          <a:p>
            <a:pPr algn="ctr">
              <a:lnSpc>
                <a:spcPts val="4540"/>
              </a:lnSpc>
              <a:spcBef>
                <a:spcPct val="0"/>
              </a:spcBef>
            </a:pPr>
            <a:r>
              <a:rPr lang="en-US" b="true" sz="329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tactical duel online</a:t>
            </a:r>
          </a:p>
          <a:p>
            <a:pPr algn="ctr">
              <a:lnSpc>
                <a:spcPts val="4540"/>
              </a:lnSpc>
              <a:spcBef>
                <a:spcPct val="0"/>
              </a:spcBef>
            </a:pPr>
            <a:r>
              <a:rPr lang="en-US" b="true" sz="329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medieval fantasy strategy game</a:t>
            </a:r>
          </a:p>
          <a:p>
            <a:pPr algn="ctr">
              <a:lnSpc>
                <a:spcPts val="4540"/>
              </a:lnSpc>
              <a:spcBef>
                <a:spcPct val="0"/>
              </a:spcBef>
            </a:pPr>
            <a:r>
              <a:rPr lang="en-US" b="true" sz="329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asynchronous multiplayer game</a:t>
            </a:r>
          </a:p>
          <a:p>
            <a:pPr algn="ctr">
              <a:lnSpc>
                <a:spcPts val="4540"/>
              </a:lnSpc>
              <a:spcBef>
                <a:spcPct val="0"/>
              </a:spcBef>
            </a:pPr>
            <a:r>
              <a:rPr lang="en-US" b="true" sz="329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browser autobattler</a:t>
            </a:r>
          </a:p>
          <a:p>
            <a:pPr algn="ctr">
              <a:lnSpc>
                <a:spcPts val="4540"/>
              </a:lnSpc>
              <a:spcBef>
                <a:spcPct val="0"/>
              </a:spcBef>
            </a:pPr>
            <a:r>
              <a:rPr lang="en-US" b="true" sz="329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free PvP web game</a:t>
            </a:r>
          </a:p>
          <a:p>
            <a:pPr algn="ctr">
              <a:lnSpc>
                <a:spcPts val="4540"/>
              </a:lnSpc>
              <a:spcBef>
                <a:spcPct val="0"/>
              </a:spcBef>
            </a:pPr>
            <a:r>
              <a:rPr lang="en-US" b="true" sz="329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card management game</a:t>
            </a:r>
          </a:p>
          <a:p>
            <a:pPr algn="ctr">
              <a:lnSpc>
                <a:spcPts val="4540"/>
              </a:lnSpc>
              <a:spcBef>
                <a:spcPct val="0"/>
              </a:spcBef>
            </a:pPr>
            <a:r>
              <a:rPr lang="en-US" b="true" sz="329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turn-based online combat</a:t>
            </a:r>
          </a:p>
          <a:p>
            <a:pPr algn="ctr">
              <a:lnSpc>
                <a:spcPts val="4540"/>
              </a:lnSpc>
              <a:spcBef>
                <a:spcPct val="0"/>
              </a:spcBef>
            </a:pPr>
            <a:r>
              <a:rPr lang="en-US" b="true" sz="329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card strategy game</a:t>
            </a:r>
          </a:p>
          <a:p>
            <a:pPr algn="ctr">
              <a:lnSpc>
                <a:spcPts val="4540"/>
              </a:lnSpc>
              <a:spcBef>
                <a:spcPct val="0"/>
              </a:spcBef>
            </a:pPr>
            <a:r>
              <a:rPr lang="en-US" b="true" sz="329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card order system</a:t>
            </a:r>
          </a:p>
          <a:p>
            <a:pPr algn="ctr">
              <a:lnSpc>
                <a:spcPts val="4540"/>
              </a:lnSpc>
              <a:spcBef>
                <a:spcPct val="0"/>
              </a:spcBef>
            </a:pPr>
            <a:r>
              <a:rPr lang="en-US" b="true" sz="329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mobile and PC strategy game</a:t>
            </a:r>
          </a:p>
          <a:p>
            <a:pPr algn="ctr">
              <a:lnSpc>
                <a:spcPts val="4540"/>
              </a:lnSpc>
              <a:spcBef>
                <a:spcPct val="0"/>
              </a:spcBef>
            </a:pPr>
            <a:r>
              <a:rPr lang="en-US" b="true" sz="329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strategic duel game</a:t>
            </a:r>
          </a:p>
          <a:p>
            <a:pPr algn="ctr">
              <a:lnSpc>
                <a:spcPts val="4540"/>
              </a:lnSpc>
              <a:spcBef>
                <a:spcPct val="0"/>
              </a:spcBef>
            </a:pPr>
            <a:r>
              <a:rPr lang="en-US" b="true" sz="329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casual strategy game</a:t>
            </a:r>
          </a:p>
          <a:p>
            <a:pPr algn="ctr">
              <a:lnSpc>
                <a:spcPts val="4540"/>
              </a:lnSpc>
              <a:spcBef>
                <a:spcPct val="0"/>
              </a:spcBef>
            </a:pPr>
            <a:r>
              <a:rPr lang="en-US" b="true" sz="329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online tactical battle</a:t>
            </a:r>
          </a:p>
          <a:p>
            <a:pPr algn="ctr">
              <a:lnSpc>
                <a:spcPts val="4540"/>
              </a:lnSpc>
              <a:spcBef>
                <a:spcPct val="0"/>
              </a:spcBef>
            </a:pPr>
            <a:r>
              <a:rPr lang="en-US" b="true" sz="329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autobattler games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7188557" y="9147429"/>
            <a:ext cx="1099443" cy="11395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831"/>
              </a:lnSpc>
              <a:spcBef>
                <a:spcPct val="0"/>
              </a:spcBef>
            </a:pPr>
            <a:r>
              <a:rPr lang="en-US" b="true" sz="6399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32</a:t>
            </a:r>
          </a:p>
        </p:txBody>
      </p:sp>
    </p:spTree>
  </p:cSld>
  <p:clrMapOvr>
    <a:masterClrMapping/>
  </p:clrMapOvr>
</p:sld>
</file>

<file path=ppt/slides/slide35.xml><?xml version="1.0" encoding="utf-8"?>
<p:sld xmlns:p="http://schemas.openxmlformats.org/presentationml/2006/main" xmlns:a="http://schemas.openxmlformats.org/drawingml/2006/main">
  <p:cSld>
    <p:bg>
      <p:bgPr>
        <a:solidFill>
          <a:srgbClr val="1E1D3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28700"/>
            <a:ext cx="7485151" cy="1943100"/>
            <a:chOff x="0" y="0"/>
            <a:chExt cx="9980201" cy="2590800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3224749" y="568325"/>
              <a:ext cx="6755452" cy="13620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7711"/>
                </a:lnSpc>
                <a:spcBef>
                  <a:spcPct val="0"/>
                </a:spcBef>
              </a:pPr>
              <a:r>
                <a:rPr lang="en-US" b="true" sz="6426">
                  <a:solidFill>
                    <a:srgbClr val="E8C17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PLANNING</a:t>
              </a:r>
            </a:p>
          </p:txBody>
        </p:sp>
        <p:grpSp>
          <p:nvGrpSpPr>
            <p:cNvPr name="Group 4" id="4"/>
            <p:cNvGrpSpPr/>
            <p:nvPr/>
          </p:nvGrpSpPr>
          <p:grpSpPr>
            <a:xfrm rot="5400000">
              <a:off x="1288181" y="1187632"/>
              <a:ext cx="2590800" cy="215536"/>
              <a:chOff x="0" y="0"/>
              <a:chExt cx="511763" cy="42575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511763" cy="42575"/>
              </a:xfrm>
              <a:custGeom>
                <a:avLst/>
                <a:gdLst/>
                <a:ahLst/>
                <a:cxnLst/>
                <a:rect r="r" b="b" t="t" l="l"/>
                <a:pathLst>
                  <a:path h="42575" w="511763">
                    <a:moveTo>
                      <a:pt x="0" y="0"/>
                    </a:moveTo>
                    <a:lnTo>
                      <a:pt x="511763" y="0"/>
                    </a:lnTo>
                    <a:lnTo>
                      <a:pt x="511763" y="42575"/>
                    </a:lnTo>
                    <a:lnTo>
                      <a:pt x="0" y="42575"/>
                    </a:lnTo>
                    <a:close/>
                  </a:path>
                </a:pathLst>
              </a:custGeom>
              <a:solidFill>
                <a:srgbClr val="3C5E8B"/>
              </a:solidFill>
            </p:spPr>
          </p:sp>
          <p:sp>
            <p:nvSpPr>
              <p:cNvPr name="TextBox 6" id="6"/>
              <p:cNvSpPr txBox="true"/>
              <p:nvPr/>
            </p:nvSpPr>
            <p:spPr>
              <a:xfrm>
                <a:off x="0" y="-47625"/>
                <a:ext cx="511763" cy="902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05"/>
                  </a:lnSpc>
                </a:pPr>
              </a:p>
            </p:txBody>
          </p:sp>
        </p:grpSp>
        <p:grpSp>
          <p:nvGrpSpPr>
            <p:cNvPr name="Group 7" id="7"/>
            <p:cNvGrpSpPr/>
            <p:nvPr/>
          </p:nvGrpSpPr>
          <p:grpSpPr>
            <a:xfrm rot="5400000">
              <a:off x="168126" y="405578"/>
              <a:ext cx="1779644" cy="1779644"/>
              <a:chOff x="0" y="0"/>
              <a:chExt cx="812800" cy="812800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gradFill rotWithShape="true">
                <a:gsLst>
                  <a:gs pos="0">
                    <a:srgbClr val="3C5E8B">
                      <a:alpha val="100000"/>
                    </a:srgbClr>
                  </a:gs>
                  <a:gs pos="100000">
                    <a:srgbClr val="1E1D39">
                      <a:alpha val="100000"/>
                    </a:srgbClr>
                  </a:gs>
                </a:gsLst>
                <a:lin ang="0"/>
              </a:gradFill>
              <a:ln w="12700" cap="sq">
                <a:solidFill>
                  <a:srgbClr val="000000"/>
                </a:solidFill>
                <a:prstDash val="solid"/>
                <a:miter/>
              </a:ln>
            </p:spPr>
          </p:sp>
        </p:grpSp>
        <p:sp>
          <p:nvSpPr>
            <p:cNvPr name="TextBox 9" id="9"/>
            <p:cNvSpPr txBox="true"/>
            <p:nvPr/>
          </p:nvSpPr>
          <p:spPr>
            <a:xfrm rot="0">
              <a:off x="0" y="599135"/>
              <a:ext cx="2115896" cy="124560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429"/>
                </a:lnSpc>
              </a:pPr>
              <a:r>
                <a:rPr lang="en-US" sz="5383" b="true">
                  <a:solidFill>
                    <a:srgbClr val="E4E6E2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08</a:t>
              </a: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2819419" y="3606800"/>
            <a:ext cx="6875711" cy="11231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671"/>
              </a:lnSpc>
              <a:spcBef>
                <a:spcPct val="0"/>
              </a:spcBef>
            </a:pPr>
            <a:r>
              <a:rPr lang="en-US" b="true" sz="6283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Six phases clefs :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9695129" y="4631769"/>
            <a:ext cx="7564171" cy="46265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948955" indent="-474478" lvl="1">
              <a:lnSpc>
                <a:spcPts val="6065"/>
              </a:lnSpc>
              <a:buFont typeface="Arial"/>
              <a:buChar char="•"/>
            </a:pPr>
            <a:r>
              <a:rPr lang="en-US" b="true" sz="4395">
                <a:solidFill>
                  <a:srgbClr val="FFFFFF"/>
                </a:solidFill>
                <a:latin typeface="Almarai Bold"/>
                <a:ea typeface="Almarai Bold"/>
                <a:cs typeface="Almarai Bold"/>
                <a:sym typeface="Almarai Bold"/>
              </a:rPr>
              <a:t>Phase de Préparation</a:t>
            </a:r>
          </a:p>
          <a:p>
            <a:pPr algn="just" marL="948955" indent="-474478" lvl="1">
              <a:lnSpc>
                <a:spcPts val="6065"/>
              </a:lnSpc>
              <a:buFont typeface="Arial"/>
              <a:buChar char="•"/>
            </a:pPr>
            <a:r>
              <a:rPr lang="en-US" b="true" sz="4395">
                <a:solidFill>
                  <a:srgbClr val="FFFFFF"/>
                </a:solidFill>
                <a:latin typeface="Almarai Bold"/>
                <a:ea typeface="Almarai Bold"/>
                <a:cs typeface="Almarai Bold"/>
                <a:sym typeface="Almarai Bold"/>
              </a:rPr>
              <a:t>Phase de Design</a:t>
            </a:r>
          </a:p>
          <a:p>
            <a:pPr algn="just" marL="948955" indent="-474478" lvl="1">
              <a:lnSpc>
                <a:spcPts val="6065"/>
              </a:lnSpc>
              <a:buFont typeface="Arial"/>
              <a:buChar char="•"/>
            </a:pPr>
            <a:r>
              <a:rPr lang="en-US" b="true" sz="4395">
                <a:solidFill>
                  <a:srgbClr val="FFFFFF"/>
                </a:solidFill>
                <a:latin typeface="Almarai Bold"/>
                <a:ea typeface="Almarai Bold"/>
                <a:cs typeface="Almarai Bold"/>
                <a:sym typeface="Almarai Bold"/>
              </a:rPr>
              <a:t>Phase de Développement</a:t>
            </a:r>
          </a:p>
          <a:p>
            <a:pPr algn="just" marL="948955" indent="-474478" lvl="1">
              <a:lnSpc>
                <a:spcPts val="6065"/>
              </a:lnSpc>
              <a:buFont typeface="Arial"/>
              <a:buChar char="•"/>
            </a:pPr>
            <a:r>
              <a:rPr lang="en-US" b="true" sz="4395">
                <a:solidFill>
                  <a:srgbClr val="FFFFFF"/>
                </a:solidFill>
                <a:latin typeface="Almarai Bold"/>
                <a:ea typeface="Almarai Bold"/>
                <a:cs typeface="Almarai Bold"/>
                <a:sym typeface="Almarai Bold"/>
              </a:rPr>
              <a:t>Phase de Tests</a:t>
            </a:r>
          </a:p>
          <a:p>
            <a:pPr algn="just" marL="948955" indent="-474478" lvl="1">
              <a:lnSpc>
                <a:spcPts val="6065"/>
              </a:lnSpc>
              <a:buFont typeface="Arial"/>
              <a:buChar char="•"/>
            </a:pPr>
            <a:r>
              <a:rPr lang="en-US" b="true" sz="4395">
                <a:solidFill>
                  <a:srgbClr val="FFFFFF"/>
                </a:solidFill>
                <a:latin typeface="Almarai Bold"/>
                <a:ea typeface="Almarai Bold"/>
                <a:cs typeface="Almarai Bold"/>
                <a:sym typeface="Almarai Bold"/>
              </a:rPr>
              <a:t>Phase de Lancement</a:t>
            </a:r>
          </a:p>
          <a:p>
            <a:pPr algn="just" marL="948955" indent="-474478" lvl="1">
              <a:lnSpc>
                <a:spcPts val="6065"/>
              </a:lnSpc>
              <a:buFont typeface="Arial"/>
              <a:buChar char="•"/>
            </a:pPr>
            <a:r>
              <a:rPr lang="en-US" b="true" sz="4395">
                <a:solidFill>
                  <a:srgbClr val="FFFFFF"/>
                </a:solidFill>
                <a:latin typeface="Almarai Bold"/>
                <a:ea typeface="Almarai Bold"/>
                <a:cs typeface="Almarai Bold"/>
                <a:sym typeface="Almarai Bold"/>
              </a:rPr>
              <a:t>Phase de Maintenance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7188557" y="9147429"/>
            <a:ext cx="1099443" cy="11395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831"/>
              </a:lnSpc>
              <a:spcBef>
                <a:spcPct val="0"/>
              </a:spcBef>
            </a:pPr>
            <a:r>
              <a:rPr lang="en-US" b="true" sz="6399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33</a:t>
            </a:r>
          </a:p>
        </p:txBody>
      </p:sp>
    </p:spTree>
  </p:cSld>
  <p:clrMapOvr>
    <a:masterClrMapping/>
  </p:clrMapOvr>
</p:sld>
</file>

<file path=ppt/slides/slide3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E1D3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59400" y="0"/>
            <a:ext cx="16629157" cy="10287000"/>
          </a:xfrm>
          <a:custGeom>
            <a:avLst/>
            <a:gdLst/>
            <a:ahLst/>
            <a:cxnLst/>
            <a:rect r="r" b="b" t="t" l="l"/>
            <a:pathLst>
              <a:path h="10287000" w="16629157">
                <a:moveTo>
                  <a:pt x="0" y="0"/>
                </a:moveTo>
                <a:lnTo>
                  <a:pt x="16629157" y="0"/>
                </a:lnTo>
                <a:lnTo>
                  <a:pt x="16629157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453" r="0" b="-1791"/>
            </a:stretch>
          </a:blipFill>
          <a:ln cap="sq">
            <a:noFill/>
            <a:prstDash val="solid"/>
            <a:miter/>
          </a:ln>
        </p:spPr>
      </p:sp>
      <p:sp>
        <p:nvSpPr>
          <p:cNvPr name="TextBox 3" id="3"/>
          <p:cNvSpPr txBox="true"/>
          <p:nvPr/>
        </p:nvSpPr>
        <p:spPr>
          <a:xfrm rot="0">
            <a:off x="17188557" y="9147429"/>
            <a:ext cx="1099443" cy="11395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831"/>
              </a:lnSpc>
              <a:spcBef>
                <a:spcPct val="0"/>
              </a:spcBef>
            </a:pPr>
            <a:r>
              <a:rPr lang="en-US" b="true" sz="6399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34</a:t>
            </a:r>
          </a:p>
        </p:txBody>
      </p:sp>
    </p:spTree>
  </p:cSld>
  <p:clrMapOvr>
    <a:masterClrMapping/>
  </p:clrMapOvr>
</p:sld>
</file>

<file path=ppt/slides/slide37.xml><?xml version="1.0" encoding="utf-8"?>
<p:sld xmlns:p="http://schemas.openxmlformats.org/presentationml/2006/main" xmlns:a="http://schemas.openxmlformats.org/drawingml/2006/main">
  <p:cSld>
    <p:bg>
      <p:bgPr>
        <a:solidFill>
          <a:srgbClr val="1E1D3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282487" y="4171950"/>
            <a:ext cx="5723026" cy="1943100"/>
            <a:chOff x="0" y="0"/>
            <a:chExt cx="7630701" cy="2590800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3224749" y="568325"/>
              <a:ext cx="4405952" cy="13620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7711"/>
                </a:lnSpc>
                <a:spcBef>
                  <a:spcPct val="0"/>
                </a:spcBef>
              </a:pPr>
              <a:r>
                <a:rPr lang="en-US" b="true" sz="6426">
                  <a:solidFill>
                    <a:srgbClr val="E8C17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BUDGET</a:t>
              </a:r>
            </a:p>
          </p:txBody>
        </p:sp>
        <p:grpSp>
          <p:nvGrpSpPr>
            <p:cNvPr name="Group 4" id="4"/>
            <p:cNvGrpSpPr/>
            <p:nvPr/>
          </p:nvGrpSpPr>
          <p:grpSpPr>
            <a:xfrm rot="5400000">
              <a:off x="1288181" y="1187632"/>
              <a:ext cx="2590800" cy="215536"/>
              <a:chOff x="0" y="0"/>
              <a:chExt cx="511763" cy="42575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511763" cy="42575"/>
              </a:xfrm>
              <a:custGeom>
                <a:avLst/>
                <a:gdLst/>
                <a:ahLst/>
                <a:cxnLst/>
                <a:rect r="r" b="b" t="t" l="l"/>
                <a:pathLst>
                  <a:path h="42575" w="511763">
                    <a:moveTo>
                      <a:pt x="0" y="0"/>
                    </a:moveTo>
                    <a:lnTo>
                      <a:pt x="511763" y="0"/>
                    </a:lnTo>
                    <a:lnTo>
                      <a:pt x="511763" y="42575"/>
                    </a:lnTo>
                    <a:lnTo>
                      <a:pt x="0" y="42575"/>
                    </a:lnTo>
                    <a:close/>
                  </a:path>
                </a:pathLst>
              </a:custGeom>
              <a:solidFill>
                <a:srgbClr val="3C5E8B"/>
              </a:solidFill>
            </p:spPr>
          </p:sp>
          <p:sp>
            <p:nvSpPr>
              <p:cNvPr name="TextBox 6" id="6"/>
              <p:cNvSpPr txBox="true"/>
              <p:nvPr/>
            </p:nvSpPr>
            <p:spPr>
              <a:xfrm>
                <a:off x="0" y="-47625"/>
                <a:ext cx="511763" cy="902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05"/>
                  </a:lnSpc>
                </a:pPr>
              </a:p>
            </p:txBody>
          </p:sp>
        </p:grpSp>
        <p:grpSp>
          <p:nvGrpSpPr>
            <p:cNvPr name="Group 7" id="7"/>
            <p:cNvGrpSpPr/>
            <p:nvPr/>
          </p:nvGrpSpPr>
          <p:grpSpPr>
            <a:xfrm rot="5400000">
              <a:off x="168126" y="405578"/>
              <a:ext cx="1779644" cy="1779644"/>
              <a:chOff x="0" y="0"/>
              <a:chExt cx="812800" cy="812800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gradFill rotWithShape="true">
                <a:gsLst>
                  <a:gs pos="0">
                    <a:srgbClr val="3C5E8B">
                      <a:alpha val="100000"/>
                    </a:srgbClr>
                  </a:gs>
                  <a:gs pos="100000">
                    <a:srgbClr val="1E1D39">
                      <a:alpha val="100000"/>
                    </a:srgbClr>
                  </a:gs>
                </a:gsLst>
                <a:lin ang="0"/>
              </a:gradFill>
              <a:ln w="12700" cap="sq">
                <a:solidFill>
                  <a:srgbClr val="000000"/>
                </a:solidFill>
                <a:prstDash val="solid"/>
                <a:miter/>
              </a:ln>
            </p:spPr>
          </p:sp>
        </p:grpSp>
        <p:sp>
          <p:nvSpPr>
            <p:cNvPr name="TextBox 9" id="9"/>
            <p:cNvSpPr txBox="true"/>
            <p:nvPr/>
          </p:nvSpPr>
          <p:spPr>
            <a:xfrm rot="0">
              <a:off x="0" y="599135"/>
              <a:ext cx="2115896" cy="124560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429"/>
                </a:lnSpc>
              </a:pPr>
              <a:r>
                <a:rPr lang="en-US" sz="5383" b="true">
                  <a:solidFill>
                    <a:srgbClr val="E4E6E2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09</a:t>
              </a: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17188557" y="9147429"/>
            <a:ext cx="1099443" cy="11395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831"/>
              </a:lnSpc>
              <a:spcBef>
                <a:spcPct val="0"/>
              </a:spcBef>
            </a:pPr>
            <a:r>
              <a:rPr lang="en-US" b="true" sz="6399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35</a:t>
            </a:r>
          </a:p>
        </p:txBody>
      </p:sp>
    </p:spTree>
  </p:cSld>
  <p:clrMapOvr>
    <a:masterClrMapping/>
  </p:clrMapOvr>
</p:sld>
</file>

<file path=ppt/slides/slide3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E1D3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704649" y="0"/>
            <a:ext cx="10878702" cy="10287000"/>
          </a:xfrm>
          <a:custGeom>
            <a:avLst/>
            <a:gdLst/>
            <a:ahLst/>
            <a:cxnLst/>
            <a:rect r="r" b="b" t="t" l="l"/>
            <a:pathLst>
              <a:path h="10287000" w="10878702">
                <a:moveTo>
                  <a:pt x="0" y="0"/>
                </a:moveTo>
                <a:lnTo>
                  <a:pt x="10878702" y="0"/>
                </a:lnTo>
                <a:lnTo>
                  <a:pt x="10878702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2072" t="-12933" r="-16768" b="-79649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7188557" y="9147429"/>
            <a:ext cx="1099443" cy="11395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831"/>
              </a:lnSpc>
              <a:spcBef>
                <a:spcPct val="0"/>
              </a:spcBef>
            </a:pPr>
            <a:r>
              <a:rPr lang="en-US" b="true" sz="6399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36</a:t>
            </a:r>
          </a:p>
        </p:txBody>
      </p:sp>
    </p:spTree>
  </p:cSld>
  <p:clrMapOvr>
    <a:masterClrMapping/>
  </p:clrMapOvr>
</p:sld>
</file>

<file path=ppt/slides/slide3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E1D3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844234" y="0"/>
            <a:ext cx="10599533" cy="5388689"/>
          </a:xfrm>
          <a:custGeom>
            <a:avLst/>
            <a:gdLst/>
            <a:ahLst/>
            <a:cxnLst/>
            <a:rect r="r" b="b" t="t" l="l"/>
            <a:pathLst>
              <a:path h="5388689" w="10599533">
                <a:moveTo>
                  <a:pt x="0" y="0"/>
                </a:moveTo>
                <a:lnTo>
                  <a:pt x="10599532" y="0"/>
                </a:lnTo>
                <a:lnTo>
                  <a:pt x="10599532" y="5388689"/>
                </a:lnTo>
                <a:lnTo>
                  <a:pt x="0" y="538868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844234" y="5388689"/>
            <a:ext cx="10599533" cy="5159828"/>
          </a:xfrm>
          <a:custGeom>
            <a:avLst/>
            <a:gdLst/>
            <a:ahLst/>
            <a:cxnLst/>
            <a:rect r="r" b="b" t="t" l="l"/>
            <a:pathLst>
              <a:path h="5159828" w="10599533">
                <a:moveTo>
                  <a:pt x="0" y="0"/>
                </a:moveTo>
                <a:lnTo>
                  <a:pt x="10599532" y="0"/>
                </a:lnTo>
                <a:lnTo>
                  <a:pt x="10599532" y="5159828"/>
                </a:lnTo>
                <a:lnTo>
                  <a:pt x="0" y="515982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35" t="-2576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7188557" y="9147429"/>
            <a:ext cx="1099443" cy="11395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831"/>
              </a:lnSpc>
              <a:spcBef>
                <a:spcPct val="0"/>
              </a:spcBef>
            </a:pPr>
            <a:r>
              <a:rPr lang="en-US" b="true" sz="6399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37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bg>
      <p:bgPr>
        <a:solidFill>
          <a:srgbClr val="1E1D3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5400000">
            <a:off x="5597623" y="5062674"/>
            <a:ext cx="1943100" cy="161652"/>
            <a:chOff x="0" y="0"/>
            <a:chExt cx="511763" cy="4257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11763" cy="42575"/>
            </a:xfrm>
            <a:custGeom>
              <a:avLst/>
              <a:gdLst/>
              <a:ahLst/>
              <a:cxnLst/>
              <a:rect r="r" b="b" t="t" l="l"/>
              <a:pathLst>
                <a:path h="42575" w="511763">
                  <a:moveTo>
                    <a:pt x="0" y="0"/>
                  </a:moveTo>
                  <a:lnTo>
                    <a:pt x="511763" y="0"/>
                  </a:lnTo>
                  <a:lnTo>
                    <a:pt x="511763" y="42575"/>
                  </a:lnTo>
                  <a:lnTo>
                    <a:pt x="0" y="42575"/>
                  </a:lnTo>
                  <a:close/>
                </a:path>
              </a:pathLst>
            </a:custGeom>
            <a:solidFill>
              <a:srgbClr val="3C5E8B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511763" cy="902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05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5400000">
            <a:off x="4757581" y="4476133"/>
            <a:ext cx="1334733" cy="1334733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3C5E8B">
                    <a:alpha val="100000"/>
                  </a:srgbClr>
                </a:gs>
                <a:gs pos="100000">
                  <a:srgbClr val="1E1D39">
                    <a:alpha val="100000"/>
                  </a:srgbClr>
                </a:gs>
              </a:gsLst>
              <a:lin ang="0"/>
            </a:gradFill>
            <a:ln w="12700" cap="sq">
              <a:solidFill>
                <a:srgbClr val="000000"/>
              </a:solidFill>
              <a:prstDash val="solid"/>
              <a:miter/>
            </a:ln>
          </p:spPr>
        </p:sp>
      </p:grpSp>
      <p:sp>
        <p:nvSpPr>
          <p:cNvPr name="TextBox 7" id="7"/>
          <p:cNvSpPr txBox="true"/>
          <p:nvPr/>
        </p:nvSpPr>
        <p:spPr>
          <a:xfrm rot="0">
            <a:off x="7050049" y="4581525"/>
            <a:ext cx="6606464" cy="1038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711"/>
              </a:lnSpc>
              <a:spcBef>
                <a:spcPct val="0"/>
              </a:spcBef>
            </a:pPr>
            <a:r>
              <a:rPr lang="en-US" b="true" sz="6426">
                <a:solidFill>
                  <a:srgbClr val="E8C170"/>
                </a:solidFill>
                <a:latin typeface="Poppins Bold"/>
                <a:ea typeface="Poppins Bold"/>
                <a:cs typeface="Poppins Bold"/>
                <a:sym typeface="Poppins Bold"/>
              </a:rPr>
              <a:t>SYSTÈME DE JEU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4631487" y="4583201"/>
            <a:ext cx="1586922" cy="9723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429"/>
              </a:lnSpc>
            </a:pPr>
            <a:r>
              <a:rPr lang="en-US" sz="5383" b="true">
                <a:solidFill>
                  <a:srgbClr val="E4E6E2"/>
                </a:solidFill>
                <a:latin typeface="Poppins Bold"/>
                <a:ea typeface="Poppins Bold"/>
                <a:cs typeface="Poppins Bold"/>
                <a:sym typeface="Poppins Bold"/>
              </a:rPr>
              <a:t>02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7823805" y="9147429"/>
            <a:ext cx="464195" cy="11395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831"/>
              </a:lnSpc>
              <a:spcBef>
                <a:spcPct val="0"/>
              </a:spcBef>
            </a:pPr>
            <a:r>
              <a:rPr lang="en-US" b="true" sz="6399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2</a:t>
            </a:r>
          </a:p>
        </p:txBody>
      </p:sp>
    </p:spTree>
  </p:cSld>
  <p:clrMapOvr>
    <a:masterClrMapping/>
  </p:clrMapOvr>
</p:sld>
</file>

<file path=ppt/slides/slide40.xml><?xml version="1.0" encoding="utf-8"?>
<p:sld xmlns:p="http://schemas.openxmlformats.org/presentationml/2006/main" xmlns:a="http://schemas.openxmlformats.org/drawingml/2006/main">
  <p:cSld>
    <p:bg>
      <p:bgPr>
        <a:solidFill>
          <a:srgbClr val="1E1D3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7565987" y="4581525"/>
            <a:ext cx="5574589" cy="1038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711"/>
              </a:lnSpc>
              <a:spcBef>
                <a:spcPct val="0"/>
              </a:spcBef>
            </a:pPr>
            <a:r>
              <a:rPr lang="en-US" b="true" sz="6426">
                <a:solidFill>
                  <a:srgbClr val="E8C170"/>
                </a:solidFill>
                <a:latin typeface="Poppins Bold"/>
                <a:ea typeface="Poppins Bold"/>
                <a:cs typeface="Poppins Bold"/>
                <a:sym typeface="Poppins Bold"/>
              </a:rPr>
              <a:t>CONCLUSION</a:t>
            </a:r>
          </a:p>
        </p:txBody>
      </p:sp>
      <p:grpSp>
        <p:nvGrpSpPr>
          <p:cNvPr name="Group 3" id="3"/>
          <p:cNvGrpSpPr/>
          <p:nvPr/>
        </p:nvGrpSpPr>
        <p:grpSpPr>
          <a:xfrm rot="5400000">
            <a:off x="6113560" y="5062674"/>
            <a:ext cx="1943100" cy="161652"/>
            <a:chOff x="0" y="0"/>
            <a:chExt cx="511763" cy="4257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511763" cy="42575"/>
            </a:xfrm>
            <a:custGeom>
              <a:avLst/>
              <a:gdLst/>
              <a:ahLst/>
              <a:cxnLst/>
              <a:rect r="r" b="b" t="t" l="l"/>
              <a:pathLst>
                <a:path h="42575" w="511763">
                  <a:moveTo>
                    <a:pt x="0" y="0"/>
                  </a:moveTo>
                  <a:lnTo>
                    <a:pt x="511763" y="0"/>
                  </a:lnTo>
                  <a:lnTo>
                    <a:pt x="511763" y="42575"/>
                  </a:lnTo>
                  <a:lnTo>
                    <a:pt x="0" y="42575"/>
                  </a:lnTo>
                  <a:close/>
                </a:path>
              </a:pathLst>
            </a:custGeom>
            <a:solidFill>
              <a:srgbClr val="3C5E8B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511763" cy="902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05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5400000">
            <a:off x="5273519" y="4476133"/>
            <a:ext cx="1334733" cy="1334733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3C5E8B">
                    <a:alpha val="100000"/>
                  </a:srgbClr>
                </a:gs>
                <a:gs pos="100000">
                  <a:srgbClr val="1E1D39">
                    <a:alpha val="100000"/>
                  </a:srgbClr>
                </a:gs>
              </a:gsLst>
              <a:lin ang="0"/>
            </a:gradFill>
            <a:ln w="12700" cap="sq">
              <a:solidFill>
                <a:srgbClr val="000000"/>
              </a:solidFill>
              <a:prstDash val="solid"/>
              <a:miter/>
            </a:ln>
          </p:spPr>
        </p:sp>
      </p:grpSp>
      <p:sp>
        <p:nvSpPr>
          <p:cNvPr name="TextBox 8" id="8"/>
          <p:cNvSpPr txBox="true"/>
          <p:nvPr/>
        </p:nvSpPr>
        <p:spPr>
          <a:xfrm rot="0">
            <a:off x="5147424" y="4583201"/>
            <a:ext cx="1586922" cy="9723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429"/>
              </a:lnSpc>
            </a:pPr>
            <a:r>
              <a:rPr lang="en-US" sz="5383" b="true">
                <a:solidFill>
                  <a:srgbClr val="E4E6E2"/>
                </a:solidFill>
                <a:latin typeface="Poppins Bold"/>
                <a:ea typeface="Poppins Bold"/>
                <a:cs typeface="Poppins Bold"/>
                <a:sym typeface="Poppins Bold"/>
              </a:rPr>
              <a:t>10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7188557" y="9147429"/>
            <a:ext cx="1099443" cy="11395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831"/>
              </a:lnSpc>
              <a:spcBef>
                <a:spcPct val="0"/>
              </a:spcBef>
            </a:pPr>
            <a:r>
              <a:rPr lang="en-US" b="true" sz="6399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38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bg>
      <p:bgPr>
        <a:solidFill>
          <a:srgbClr val="1E1D3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5143500"/>
            <a:ext cx="3086100" cy="4387850"/>
            <a:chOff x="0" y="0"/>
            <a:chExt cx="812800" cy="115564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1155648"/>
            </a:xfrm>
            <a:custGeom>
              <a:avLst/>
              <a:gdLst/>
              <a:ahLst/>
              <a:cxnLst/>
              <a:rect r="r" b="b" t="t" l="l"/>
              <a:pathLst>
                <a:path h="1155648" w="812800">
                  <a:moveTo>
                    <a:pt x="50173" y="0"/>
                  </a:moveTo>
                  <a:lnTo>
                    <a:pt x="762627" y="0"/>
                  </a:lnTo>
                  <a:cubicBezTo>
                    <a:pt x="775934" y="0"/>
                    <a:pt x="788695" y="5286"/>
                    <a:pt x="798105" y="14695"/>
                  </a:cubicBezTo>
                  <a:cubicBezTo>
                    <a:pt x="807514" y="24105"/>
                    <a:pt x="812800" y="36866"/>
                    <a:pt x="812800" y="50173"/>
                  </a:cubicBezTo>
                  <a:lnTo>
                    <a:pt x="812800" y="1105475"/>
                  </a:lnTo>
                  <a:cubicBezTo>
                    <a:pt x="812800" y="1118782"/>
                    <a:pt x="807514" y="1131543"/>
                    <a:pt x="798105" y="1140952"/>
                  </a:cubicBezTo>
                  <a:cubicBezTo>
                    <a:pt x="788695" y="1150362"/>
                    <a:pt x="775934" y="1155648"/>
                    <a:pt x="762627" y="1155648"/>
                  </a:cubicBezTo>
                  <a:lnTo>
                    <a:pt x="50173" y="1155648"/>
                  </a:lnTo>
                  <a:cubicBezTo>
                    <a:pt x="36866" y="1155648"/>
                    <a:pt x="24105" y="1150362"/>
                    <a:pt x="14695" y="1140952"/>
                  </a:cubicBezTo>
                  <a:cubicBezTo>
                    <a:pt x="5286" y="1131543"/>
                    <a:pt x="0" y="1118782"/>
                    <a:pt x="0" y="1105475"/>
                  </a:cubicBezTo>
                  <a:lnTo>
                    <a:pt x="0" y="50173"/>
                  </a:lnTo>
                  <a:cubicBezTo>
                    <a:pt x="0" y="36866"/>
                    <a:pt x="5286" y="24105"/>
                    <a:pt x="14695" y="14695"/>
                  </a:cubicBezTo>
                  <a:cubicBezTo>
                    <a:pt x="24105" y="5286"/>
                    <a:pt x="36866" y="0"/>
                    <a:pt x="50173" y="0"/>
                  </a:cubicBezTo>
                  <a:close/>
                </a:path>
              </a:pathLst>
            </a:custGeom>
            <a:solidFill>
              <a:srgbClr val="3C5E8B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66675"/>
              <a:ext cx="812800" cy="122232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11"/>
                </a:lnSpc>
              </a:pPr>
              <a:r>
                <a:rPr lang="en-US" sz="2400" b="true">
                  <a:solidFill>
                    <a:srgbClr val="FFFFFF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Conditions</a:t>
              </a:r>
            </a:p>
            <a:p>
              <a:pPr algn="ctr">
                <a:lnSpc>
                  <a:spcPts val="3311"/>
                </a:lnSpc>
              </a:pPr>
              <a:r>
                <a:rPr lang="en-US" b="true" sz="2400">
                  <a:solidFill>
                    <a:srgbClr val="FFFFFF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Effets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5168900" y="5143500"/>
            <a:ext cx="3086100" cy="4387850"/>
            <a:chOff x="0" y="0"/>
            <a:chExt cx="812800" cy="115564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1155648"/>
            </a:xfrm>
            <a:custGeom>
              <a:avLst/>
              <a:gdLst/>
              <a:ahLst/>
              <a:cxnLst/>
              <a:rect r="r" b="b" t="t" l="l"/>
              <a:pathLst>
                <a:path h="1155648" w="812800">
                  <a:moveTo>
                    <a:pt x="50173" y="0"/>
                  </a:moveTo>
                  <a:lnTo>
                    <a:pt x="762627" y="0"/>
                  </a:lnTo>
                  <a:cubicBezTo>
                    <a:pt x="775934" y="0"/>
                    <a:pt x="788695" y="5286"/>
                    <a:pt x="798105" y="14695"/>
                  </a:cubicBezTo>
                  <a:cubicBezTo>
                    <a:pt x="807514" y="24105"/>
                    <a:pt x="812800" y="36866"/>
                    <a:pt x="812800" y="50173"/>
                  </a:cubicBezTo>
                  <a:lnTo>
                    <a:pt x="812800" y="1105475"/>
                  </a:lnTo>
                  <a:cubicBezTo>
                    <a:pt x="812800" y="1118782"/>
                    <a:pt x="807514" y="1131543"/>
                    <a:pt x="798105" y="1140952"/>
                  </a:cubicBezTo>
                  <a:cubicBezTo>
                    <a:pt x="788695" y="1150362"/>
                    <a:pt x="775934" y="1155648"/>
                    <a:pt x="762627" y="1155648"/>
                  </a:cubicBezTo>
                  <a:lnTo>
                    <a:pt x="50173" y="1155648"/>
                  </a:lnTo>
                  <a:cubicBezTo>
                    <a:pt x="36866" y="1155648"/>
                    <a:pt x="24105" y="1150362"/>
                    <a:pt x="14695" y="1140952"/>
                  </a:cubicBezTo>
                  <a:cubicBezTo>
                    <a:pt x="5286" y="1131543"/>
                    <a:pt x="0" y="1118782"/>
                    <a:pt x="0" y="1105475"/>
                  </a:cubicBezTo>
                  <a:lnTo>
                    <a:pt x="0" y="50173"/>
                  </a:lnTo>
                  <a:cubicBezTo>
                    <a:pt x="0" y="36866"/>
                    <a:pt x="5286" y="24105"/>
                    <a:pt x="14695" y="14695"/>
                  </a:cubicBezTo>
                  <a:cubicBezTo>
                    <a:pt x="24105" y="5286"/>
                    <a:pt x="36866" y="0"/>
                    <a:pt x="50173" y="0"/>
                  </a:cubicBezTo>
                  <a:close/>
                </a:path>
              </a:pathLst>
            </a:custGeom>
            <a:solidFill>
              <a:srgbClr val="3C5E8B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66675"/>
              <a:ext cx="812800" cy="122232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11"/>
                </a:lnSpc>
              </a:pPr>
              <a:r>
                <a:rPr lang="en-US" sz="2400" b="true">
                  <a:solidFill>
                    <a:srgbClr val="FFFFFF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Conditions</a:t>
              </a:r>
            </a:p>
            <a:p>
              <a:pPr algn="ctr">
                <a:lnSpc>
                  <a:spcPts val="3311"/>
                </a:lnSpc>
              </a:pPr>
              <a:r>
                <a:rPr lang="en-US" b="true" sz="2400">
                  <a:solidFill>
                    <a:srgbClr val="FFFFFF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Effets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9144000" y="5143500"/>
            <a:ext cx="3086100" cy="4387850"/>
            <a:chOff x="0" y="0"/>
            <a:chExt cx="812800" cy="1155648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1155648"/>
            </a:xfrm>
            <a:custGeom>
              <a:avLst/>
              <a:gdLst/>
              <a:ahLst/>
              <a:cxnLst/>
              <a:rect r="r" b="b" t="t" l="l"/>
              <a:pathLst>
                <a:path h="1155648" w="812800">
                  <a:moveTo>
                    <a:pt x="50173" y="0"/>
                  </a:moveTo>
                  <a:lnTo>
                    <a:pt x="762627" y="0"/>
                  </a:lnTo>
                  <a:cubicBezTo>
                    <a:pt x="775934" y="0"/>
                    <a:pt x="788695" y="5286"/>
                    <a:pt x="798105" y="14695"/>
                  </a:cubicBezTo>
                  <a:cubicBezTo>
                    <a:pt x="807514" y="24105"/>
                    <a:pt x="812800" y="36866"/>
                    <a:pt x="812800" y="50173"/>
                  </a:cubicBezTo>
                  <a:lnTo>
                    <a:pt x="812800" y="1105475"/>
                  </a:lnTo>
                  <a:cubicBezTo>
                    <a:pt x="812800" y="1118782"/>
                    <a:pt x="807514" y="1131543"/>
                    <a:pt x="798105" y="1140952"/>
                  </a:cubicBezTo>
                  <a:cubicBezTo>
                    <a:pt x="788695" y="1150362"/>
                    <a:pt x="775934" y="1155648"/>
                    <a:pt x="762627" y="1155648"/>
                  </a:cubicBezTo>
                  <a:lnTo>
                    <a:pt x="50173" y="1155648"/>
                  </a:lnTo>
                  <a:cubicBezTo>
                    <a:pt x="36866" y="1155648"/>
                    <a:pt x="24105" y="1150362"/>
                    <a:pt x="14695" y="1140952"/>
                  </a:cubicBezTo>
                  <a:cubicBezTo>
                    <a:pt x="5286" y="1131543"/>
                    <a:pt x="0" y="1118782"/>
                    <a:pt x="0" y="1105475"/>
                  </a:cubicBezTo>
                  <a:lnTo>
                    <a:pt x="0" y="50173"/>
                  </a:lnTo>
                  <a:cubicBezTo>
                    <a:pt x="0" y="36866"/>
                    <a:pt x="5286" y="24105"/>
                    <a:pt x="14695" y="14695"/>
                  </a:cubicBezTo>
                  <a:cubicBezTo>
                    <a:pt x="24105" y="5286"/>
                    <a:pt x="36866" y="0"/>
                    <a:pt x="50173" y="0"/>
                  </a:cubicBezTo>
                  <a:close/>
                </a:path>
              </a:pathLst>
            </a:custGeom>
            <a:solidFill>
              <a:srgbClr val="3C5E8B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66675"/>
              <a:ext cx="812800" cy="122232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11"/>
                </a:lnSpc>
              </a:pPr>
              <a:r>
                <a:rPr lang="en-US" sz="2400" b="true">
                  <a:solidFill>
                    <a:srgbClr val="FFFFFF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Conditions</a:t>
              </a:r>
            </a:p>
            <a:p>
              <a:pPr algn="ctr">
                <a:lnSpc>
                  <a:spcPts val="3311"/>
                </a:lnSpc>
              </a:pPr>
              <a:r>
                <a:rPr lang="en-US" b="true" sz="2400">
                  <a:solidFill>
                    <a:srgbClr val="FFFFFF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Effets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3115925" y="5143500"/>
            <a:ext cx="3086100" cy="4387850"/>
            <a:chOff x="0" y="0"/>
            <a:chExt cx="812800" cy="1155648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1155648"/>
            </a:xfrm>
            <a:custGeom>
              <a:avLst/>
              <a:gdLst/>
              <a:ahLst/>
              <a:cxnLst/>
              <a:rect r="r" b="b" t="t" l="l"/>
              <a:pathLst>
                <a:path h="1155648" w="812800">
                  <a:moveTo>
                    <a:pt x="50173" y="0"/>
                  </a:moveTo>
                  <a:lnTo>
                    <a:pt x="762627" y="0"/>
                  </a:lnTo>
                  <a:cubicBezTo>
                    <a:pt x="775934" y="0"/>
                    <a:pt x="788695" y="5286"/>
                    <a:pt x="798105" y="14695"/>
                  </a:cubicBezTo>
                  <a:cubicBezTo>
                    <a:pt x="807514" y="24105"/>
                    <a:pt x="812800" y="36866"/>
                    <a:pt x="812800" y="50173"/>
                  </a:cubicBezTo>
                  <a:lnTo>
                    <a:pt x="812800" y="1105475"/>
                  </a:lnTo>
                  <a:cubicBezTo>
                    <a:pt x="812800" y="1118782"/>
                    <a:pt x="807514" y="1131543"/>
                    <a:pt x="798105" y="1140952"/>
                  </a:cubicBezTo>
                  <a:cubicBezTo>
                    <a:pt x="788695" y="1150362"/>
                    <a:pt x="775934" y="1155648"/>
                    <a:pt x="762627" y="1155648"/>
                  </a:cubicBezTo>
                  <a:lnTo>
                    <a:pt x="50173" y="1155648"/>
                  </a:lnTo>
                  <a:cubicBezTo>
                    <a:pt x="36866" y="1155648"/>
                    <a:pt x="24105" y="1150362"/>
                    <a:pt x="14695" y="1140952"/>
                  </a:cubicBezTo>
                  <a:cubicBezTo>
                    <a:pt x="5286" y="1131543"/>
                    <a:pt x="0" y="1118782"/>
                    <a:pt x="0" y="1105475"/>
                  </a:cubicBezTo>
                  <a:lnTo>
                    <a:pt x="0" y="50173"/>
                  </a:lnTo>
                  <a:cubicBezTo>
                    <a:pt x="0" y="36866"/>
                    <a:pt x="5286" y="24105"/>
                    <a:pt x="14695" y="14695"/>
                  </a:cubicBezTo>
                  <a:cubicBezTo>
                    <a:pt x="24105" y="5286"/>
                    <a:pt x="36866" y="0"/>
                    <a:pt x="50173" y="0"/>
                  </a:cubicBezTo>
                  <a:close/>
                </a:path>
              </a:pathLst>
            </a:custGeom>
            <a:solidFill>
              <a:srgbClr val="3C5E8B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66675"/>
              <a:ext cx="812800" cy="122232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11"/>
                </a:lnSpc>
              </a:pPr>
              <a:r>
                <a:rPr lang="en-US" sz="2400" b="true">
                  <a:solidFill>
                    <a:srgbClr val="FFFFFF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Conditions</a:t>
              </a:r>
            </a:p>
            <a:p>
              <a:pPr algn="ctr">
                <a:lnSpc>
                  <a:spcPts val="3311"/>
                </a:lnSpc>
              </a:pPr>
              <a:r>
                <a:rPr lang="en-US" b="true" sz="2400">
                  <a:solidFill>
                    <a:srgbClr val="FFFFFF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Effets</a:t>
              </a: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2971428" y="876300"/>
            <a:ext cx="12345144" cy="9719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452"/>
              </a:lnSpc>
              <a:spcBef>
                <a:spcPct val="0"/>
              </a:spcBef>
            </a:pPr>
            <a:r>
              <a:rPr lang="en-US" b="true" sz="5400">
                <a:solidFill>
                  <a:srgbClr val="E8C170"/>
                </a:solidFill>
                <a:latin typeface="Poppins Bold"/>
                <a:ea typeface="Poppins Bold"/>
                <a:cs typeface="Poppins Bold"/>
                <a:sym typeface="Poppins Bold"/>
              </a:rPr>
              <a:t>Cartes à ordonner avant le combat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2249016" y="3710432"/>
            <a:ext cx="645468" cy="10919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831"/>
              </a:lnSpc>
              <a:spcBef>
                <a:spcPct val="0"/>
              </a:spcBef>
            </a:pPr>
            <a:r>
              <a:rPr lang="en-US" sz="6399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rPr>
              <a:t>01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6329536" y="3710432"/>
            <a:ext cx="764828" cy="10919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831"/>
              </a:lnSpc>
              <a:spcBef>
                <a:spcPct val="0"/>
              </a:spcBef>
            </a:pPr>
            <a:r>
              <a:rPr lang="en-US" sz="6399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rPr>
              <a:t>02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0308282" y="3710432"/>
            <a:ext cx="757535" cy="10919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831"/>
              </a:lnSpc>
              <a:spcBef>
                <a:spcPct val="0"/>
              </a:spcBef>
            </a:pPr>
            <a:r>
              <a:rPr lang="en-US" sz="6399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rPr>
              <a:t>03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4279761" y="3710432"/>
            <a:ext cx="758428" cy="10919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831"/>
              </a:lnSpc>
              <a:spcBef>
                <a:spcPct val="0"/>
              </a:spcBef>
            </a:pPr>
            <a:r>
              <a:rPr lang="en-US" sz="6399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rPr>
              <a:t>04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7796272" y="9147429"/>
            <a:ext cx="491728" cy="11395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831"/>
              </a:lnSpc>
              <a:spcBef>
                <a:spcPct val="0"/>
              </a:spcBef>
            </a:pPr>
            <a:r>
              <a:rPr lang="en-US" b="true" sz="6399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3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E1D3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923941" y="520700"/>
            <a:ext cx="6440117" cy="3454654"/>
          </a:xfrm>
          <a:custGeom>
            <a:avLst/>
            <a:gdLst/>
            <a:ahLst/>
            <a:cxnLst/>
            <a:rect r="r" b="b" t="t" l="l"/>
            <a:pathLst>
              <a:path h="3454654" w="6440117">
                <a:moveTo>
                  <a:pt x="0" y="0"/>
                </a:moveTo>
                <a:lnTo>
                  <a:pt x="6440118" y="0"/>
                </a:lnTo>
                <a:lnTo>
                  <a:pt x="6440118" y="3454654"/>
                </a:lnTo>
                <a:lnTo>
                  <a:pt x="0" y="345465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2818" t="0" r="0" b="-12253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8397875" y="6546850"/>
            <a:ext cx="1492250" cy="1492250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812800" y="406400"/>
                  </a:moveTo>
                  <a:lnTo>
                    <a:pt x="406400" y="0"/>
                  </a:lnTo>
                  <a:lnTo>
                    <a:pt x="406400" y="203200"/>
                  </a:lnTo>
                  <a:lnTo>
                    <a:pt x="0" y="203200"/>
                  </a:lnTo>
                  <a:lnTo>
                    <a:pt x="0" y="609600"/>
                  </a:lnTo>
                  <a:lnTo>
                    <a:pt x="406400" y="609600"/>
                  </a:lnTo>
                  <a:lnTo>
                    <a:pt x="406400" y="812800"/>
                  </a:lnTo>
                  <a:lnTo>
                    <a:pt x="812800" y="406400"/>
                  </a:lnTo>
                  <a:close/>
                </a:path>
              </a:pathLst>
            </a:custGeom>
            <a:solidFill>
              <a:srgbClr val="E8C17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136525"/>
              <a:ext cx="711200" cy="4730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11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4380891" y="4175379"/>
            <a:ext cx="3086100" cy="5559171"/>
            <a:chOff x="0" y="0"/>
            <a:chExt cx="4114800" cy="7412228"/>
          </a:xfrm>
        </p:grpSpPr>
        <p:grpSp>
          <p:nvGrpSpPr>
            <p:cNvPr name="Group 7" id="7"/>
            <p:cNvGrpSpPr/>
            <p:nvPr/>
          </p:nvGrpSpPr>
          <p:grpSpPr>
            <a:xfrm rot="0">
              <a:off x="0" y="1561761"/>
              <a:ext cx="4114800" cy="5850467"/>
              <a:chOff x="0" y="0"/>
              <a:chExt cx="812800" cy="1155648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 rot="0">
                <a:off x="0" y="0"/>
                <a:ext cx="812800" cy="1155648"/>
              </a:xfrm>
              <a:custGeom>
                <a:avLst/>
                <a:gdLst/>
                <a:ahLst/>
                <a:cxnLst/>
                <a:rect r="r" b="b" t="t" l="l"/>
                <a:pathLst>
                  <a:path h="1155648" w="812800">
                    <a:moveTo>
                      <a:pt x="50173" y="0"/>
                    </a:moveTo>
                    <a:lnTo>
                      <a:pt x="762627" y="0"/>
                    </a:lnTo>
                    <a:cubicBezTo>
                      <a:pt x="775934" y="0"/>
                      <a:pt x="788695" y="5286"/>
                      <a:pt x="798105" y="14695"/>
                    </a:cubicBezTo>
                    <a:cubicBezTo>
                      <a:pt x="807514" y="24105"/>
                      <a:pt x="812800" y="36866"/>
                      <a:pt x="812800" y="50173"/>
                    </a:cubicBezTo>
                    <a:lnTo>
                      <a:pt x="812800" y="1105475"/>
                    </a:lnTo>
                    <a:cubicBezTo>
                      <a:pt x="812800" y="1118782"/>
                      <a:pt x="807514" y="1131543"/>
                      <a:pt x="798105" y="1140952"/>
                    </a:cubicBezTo>
                    <a:cubicBezTo>
                      <a:pt x="788695" y="1150362"/>
                      <a:pt x="775934" y="1155648"/>
                      <a:pt x="762627" y="1155648"/>
                    </a:cubicBezTo>
                    <a:lnTo>
                      <a:pt x="50173" y="1155648"/>
                    </a:lnTo>
                    <a:cubicBezTo>
                      <a:pt x="36866" y="1155648"/>
                      <a:pt x="24105" y="1150362"/>
                      <a:pt x="14695" y="1140952"/>
                    </a:cubicBezTo>
                    <a:cubicBezTo>
                      <a:pt x="5286" y="1131543"/>
                      <a:pt x="0" y="1118782"/>
                      <a:pt x="0" y="1105475"/>
                    </a:cubicBezTo>
                    <a:lnTo>
                      <a:pt x="0" y="50173"/>
                    </a:lnTo>
                    <a:cubicBezTo>
                      <a:pt x="0" y="36866"/>
                      <a:pt x="5286" y="24105"/>
                      <a:pt x="14695" y="14695"/>
                    </a:cubicBezTo>
                    <a:cubicBezTo>
                      <a:pt x="24105" y="5286"/>
                      <a:pt x="36866" y="0"/>
                      <a:pt x="50173" y="0"/>
                    </a:cubicBezTo>
                    <a:close/>
                  </a:path>
                </a:pathLst>
              </a:custGeom>
              <a:solidFill>
                <a:srgbClr val="3C5E8B"/>
              </a:solidFill>
            </p:spPr>
          </p:sp>
          <p:sp>
            <p:nvSpPr>
              <p:cNvPr name="TextBox 9" id="9"/>
              <p:cNvSpPr txBox="true"/>
              <p:nvPr/>
            </p:nvSpPr>
            <p:spPr>
              <a:xfrm>
                <a:off x="0" y="-85725"/>
                <a:ext cx="812800" cy="124137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4416"/>
                  </a:lnSpc>
                </a:pPr>
                <a:r>
                  <a:rPr lang="en-US" sz="3200" b="true">
                    <a:solidFill>
                      <a:srgbClr val="FFFFFF"/>
                    </a:solidFill>
                    <a:latin typeface="Poppins Bold"/>
                    <a:ea typeface="Poppins Bold"/>
                    <a:cs typeface="Poppins Bold"/>
                    <a:sym typeface="Poppins Bold"/>
                  </a:rPr>
                  <a:t>Conditions :</a:t>
                </a:r>
              </a:p>
              <a:p>
                <a:pPr algn="ctr">
                  <a:lnSpc>
                    <a:spcPts val="3311"/>
                  </a:lnSpc>
                </a:pPr>
                <a:r>
                  <a:rPr lang="en-US" sz="2400" b="true">
                    <a:solidFill>
                      <a:srgbClr val="FFFFFF"/>
                    </a:solidFill>
                    <a:latin typeface="Poppins Bold"/>
                    <a:ea typeface="Poppins Bold"/>
                    <a:cs typeface="Poppins Bold"/>
                    <a:sym typeface="Poppins Bold"/>
                  </a:rPr>
                  <a:t>A distance d’attaque</a:t>
                </a:r>
              </a:p>
              <a:p>
                <a:pPr algn="ctr">
                  <a:lnSpc>
                    <a:spcPts val="3311"/>
                  </a:lnSpc>
                </a:pPr>
              </a:p>
              <a:p>
                <a:pPr algn="ctr">
                  <a:lnSpc>
                    <a:spcPts val="3311"/>
                  </a:lnSpc>
                </a:pPr>
              </a:p>
              <a:p>
                <a:pPr algn="ctr">
                  <a:lnSpc>
                    <a:spcPts val="3311"/>
                  </a:lnSpc>
                </a:pPr>
              </a:p>
              <a:p>
                <a:pPr algn="ctr">
                  <a:lnSpc>
                    <a:spcPts val="3311"/>
                  </a:lnSpc>
                </a:pPr>
              </a:p>
              <a:p>
                <a:pPr algn="ctr">
                  <a:lnSpc>
                    <a:spcPts val="4416"/>
                  </a:lnSpc>
                </a:pPr>
                <a:r>
                  <a:rPr lang="en-US" sz="3200" b="true">
                    <a:solidFill>
                      <a:srgbClr val="FFFFFF"/>
                    </a:solidFill>
                    <a:latin typeface="Poppins Bold"/>
                    <a:ea typeface="Poppins Bold"/>
                    <a:cs typeface="Poppins Bold"/>
                    <a:sym typeface="Poppins Bold"/>
                  </a:rPr>
                  <a:t>Effets :</a:t>
                </a:r>
              </a:p>
              <a:p>
                <a:pPr algn="ctr">
                  <a:lnSpc>
                    <a:spcPts val="3311"/>
                  </a:lnSpc>
                </a:pPr>
                <a:r>
                  <a:rPr lang="en-US" b="true" sz="2400">
                    <a:solidFill>
                      <a:srgbClr val="FFFFFF"/>
                    </a:solidFill>
                    <a:latin typeface="Poppins Bold"/>
                    <a:ea typeface="Poppins Bold"/>
                    <a:cs typeface="Poppins Bold"/>
                    <a:sym typeface="Poppins Bold"/>
                  </a:rPr>
                  <a:t>Attaque</a:t>
                </a:r>
              </a:p>
            </p:txBody>
          </p:sp>
        </p:grpSp>
        <p:sp>
          <p:nvSpPr>
            <p:cNvPr name="Freeform 10" id="10"/>
            <p:cNvSpPr/>
            <p:nvPr/>
          </p:nvSpPr>
          <p:spPr>
            <a:xfrm flipH="false" flipV="false" rot="0">
              <a:off x="1660683" y="3768012"/>
              <a:ext cx="793435" cy="777566"/>
            </a:xfrm>
            <a:custGeom>
              <a:avLst/>
              <a:gdLst/>
              <a:ahLst/>
              <a:cxnLst/>
              <a:rect r="r" b="b" t="t" l="l"/>
              <a:pathLst>
                <a:path h="777566" w="793435">
                  <a:moveTo>
                    <a:pt x="0" y="0"/>
                  </a:moveTo>
                  <a:lnTo>
                    <a:pt x="793434" y="0"/>
                  </a:lnTo>
                  <a:lnTo>
                    <a:pt x="793434" y="777566"/>
                  </a:lnTo>
                  <a:lnTo>
                    <a:pt x="0" y="77756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11" id="11"/>
            <p:cNvSpPr txBox="true"/>
            <p:nvPr/>
          </p:nvSpPr>
          <p:spPr>
            <a:xfrm rot="0">
              <a:off x="1627088" y="-123825"/>
              <a:ext cx="860623" cy="141465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8831"/>
                </a:lnSpc>
                <a:spcBef>
                  <a:spcPct val="0"/>
                </a:spcBef>
              </a:pPr>
              <a:r>
                <a:rPr lang="en-US" sz="6399">
                  <a:solidFill>
                    <a:srgbClr val="E16464"/>
                  </a:solidFill>
                  <a:latin typeface="Bangers"/>
                  <a:ea typeface="Bangers"/>
                  <a:cs typeface="Bangers"/>
                  <a:sym typeface="Bangers"/>
                </a:rPr>
                <a:t>01</a:t>
              </a: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0821009" y="4175379"/>
            <a:ext cx="3086100" cy="5559171"/>
            <a:chOff x="0" y="0"/>
            <a:chExt cx="4114800" cy="7412228"/>
          </a:xfrm>
        </p:grpSpPr>
        <p:grpSp>
          <p:nvGrpSpPr>
            <p:cNvPr name="Group 13" id="13"/>
            <p:cNvGrpSpPr/>
            <p:nvPr/>
          </p:nvGrpSpPr>
          <p:grpSpPr>
            <a:xfrm rot="0">
              <a:off x="0" y="1561761"/>
              <a:ext cx="4114800" cy="5850467"/>
              <a:chOff x="0" y="0"/>
              <a:chExt cx="812800" cy="1155648"/>
            </a:xfrm>
          </p:grpSpPr>
          <p:sp>
            <p:nvSpPr>
              <p:cNvPr name="Freeform 14" id="14"/>
              <p:cNvSpPr/>
              <p:nvPr/>
            </p:nvSpPr>
            <p:spPr>
              <a:xfrm flipH="false" flipV="false" rot="0">
                <a:off x="0" y="0"/>
                <a:ext cx="812800" cy="1155648"/>
              </a:xfrm>
              <a:custGeom>
                <a:avLst/>
                <a:gdLst/>
                <a:ahLst/>
                <a:cxnLst/>
                <a:rect r="r" b="b" t="t" l="l"/>
                <a:pathLst>
                  <a:path h="1155648" w="812800">
                    <a:moveTo>
                      <a:pt x="50173" y="0"/>
                    </a:moveTo>
                    <a:lnTo>
                      <a:pt x="762627" y="0"/>
                    </a:lnTo>
                    <a:cubicBezTo>
                      <a:pt x="775934" y="0"/>
                      <a:pt x="788695" y="5286"/>
                      <a:pt x="798105" y="14695"/>
                    </a:cubicBezTo>
                    <a:cubicBezTo>
                      <a:pt x="807514" y="24105"/>
                      <a:pt x="812800" y="36866"/>
                      <a:pt x="812800" y="50173"/>
                    </a:cubicBezTo>
                    <a:lnTo>
                      <a:pt x="812800" y="1105475"/>
                    </a:lnTo>
                    <a:cubicBezTo>
                      <a:pt x="812800" y="1118782"/>
                      <a:pt x="807514" y="1131543"/>
                      <a:pt x="798105" y="1140952"/>
                    </a:cubicBezTo>
                    <a:cubicBezTo>
                      <a:pt x="788695" y="1150362"/>
                      <a:pt x="775934" y="1155648"/>
                      <a:pt x="762627" y="1155648"/>
                    </a:cubicBezTo>
                    <a:lnTo>
                      <a:pt x="50173" y="1155648"/>
                    </a:lnTo>
                    <a:cubicBezTo>
                      <a:pt x="36866" y="1155648"/>
                      <a:pt x="24105" y="1150362"/>
                      <a:pt x="14695" y="1140952"/>
                    </a:cubicBezTo>
                    <a:cubicBezTo>
                      <a:pt x="5286" y="1131543"/>
                      <a:pt x="0" y="1118782"/>
                      <a:pt x="0" y="1105475"/>
                    </a:cubicBezTo>
                    <a:lnTo>
                      <a:pt x="0" y="50173"/>
                    </a:lnTo>
                    <a:cubicBezTo>
                      <a:pt x="0" y="36866"/>
                      <a:pt x="5286" y="24105"/>
                      <a:pt x="14695" y="14695"/>
                    </a:cubicBezTo>
                    <a:cubicBezTo>
                      <a:pt x="24105" y="5286"/>
                      <a:pt x="36866" y="0"/>
                      <a:pt x="50173" y="0"/>
                    </a:cubicBezTo>
                    <a:close/>
                  </a:path>
                </a:pathLst>
              </a:custGeom>
              <a:solidFill>
                <a:srgbClr val="3C5E8B"/>
              </a:solidFill>
            </p:spPr>
          </p:sp>
          <p:sp>
            <p:nvSpPr>
              <p:cNvPr name="TextBox 15" id="15"/>
              <p:cNvSpPr txBox="true"/>
              <p:nvPr/>
            </p:nvSpPr>
            <p:spPr>
              <a:xfrm>
                <a:off x="0" y="-85725"/>
                <a:ext cx="812800" cy="124137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4416"/>
                  </a:lnSpc>
                </a:pPr>
                <a:r>
                  <a:rPr lang="en-US" sz="3200" b="true">
                    <a:solidFill>
                      <a:srgbClr val="FFFFFF"/>
                    </a:solidFill>
                    <a:latin typeface="Poppins Bold"/>
                    <a:ea typeface="Poppins Bold"/>
                    <a:cs typeface="Poppins Bold"/>
                    <a:sym typeface="Poppins Bold"/>
                  </a:rPr>
                  <a:t>Conditions :</a:t>
                </a:r>
              </a:p>
              <a:p>
                <a:pPr algn="ctr">
                  <a:lnSpc>
                    <a:spcPts val="3311"/>
                  </a:lnSpc>
                </a:pPr>
                <a:r>
                  <a:rPr lang="en-US" sz="2400" b="true">
                    <a:solidFill>
                      <a:srgbClr val="FFFFFF"/>
                    </a:solidFill>
                    <a:latin typeface="Poppins Bold"/>
                    <a:ea typeface="Poppins Bold"/>
                    <a:cs typeface="Poppins Bold"/>
                    <a:sym typeface="Poppins Bold"/>
                  </a:rPr>
                  <a:t>Ne pas être à moins d’une case de l’adversaire</a:t>
                </a:r>
              </a:p>
              <a:p>
                <a:pPr algn="ctr">
                  <a:lnSpc>
                    <a:spcPts val="3311"/>
                  </a:lnSpc>
                </a:pPr>
              </a:p>
              <a:p>
                <a:pPr algn="ctr">
                  <a:lnSpc>
                    <a:spcPts val="4416"/>
                  </a:lnSpc>
                </a:pPr>
                <a:r>
                  <a:rPr lang="en-US" sz="3200" b="true">
                    <a:solidFill>
                      <a:srgbClr val="FFFFFF"/>
                    </a:solidFill>
                    <a:latin typeface="Poppins Bold"/>
                    <a:ea typeface="Poppins Bold"/>
                    <a:cs typeface="Poppins Bold"/>
                    <a:sym typeface="Poppins Bold"/>
                  </a:rPr>
                  <a:t>Effets :</a:t>
                </a:r>
              </a:p>
              <a:p>
                <a:pPr algn="ctr">
                  <a:lnSpc>
                    <a:spcPts val="3311"/>
                  </a:lnSpc>
                </a:pPr>
                <a:r>
                  <a:rPr lang="en-US" b="true" sz="2400">
                    <a:solidFill>
                      <a:srgbClr val="FFFFFF"/>
                    </a:solidFill>
                    <a:latin typeface="Poppins Bold"/>
                    <a:ea typeface="Poppins Bold"/>
                    <a:cs typeface="Poppins Bold"/>
                    <a:sym typeface="Poppins Bold"/>
                  </a:rPr>
                  <a:t>Se déplacer d’une case vers l’adversaire</a:t>
                </a:r>
              </a:p>
            </p:txBody>
          </p:sp>
        </p:grpSp>
        <p:sp>
          <p:nvSpPr>
            <p:cNvPr name="Freeform 16" id="16"/>
            <p:cNvSpPr/>
            <p:nvPr/>
          </p:nvSpPr>
          <p:spPr>
            <a:xfrm flipH="false" flipV="false" rot="0">
              <a:off x="1654422" y="4109954"/>
              <a:ext cx="971298" cy="754081"/>
            </a:xfrm>
            <a:custGeom>
              <a:avLst/>
              <a:gdLst/>
              <a:ahLst/>
              <a:cxnLst/>
              <a:rect r="r" b="b" t="t" l="l"/>
              <a:pathLst>
                <a:path h="754081" w="971298">
                  <a:moveTo>
                    <a:pt x="0" y="0"/>
                  </a:moveTo>
                  <a:lnTo>
                    <a:pt x="971298" y="0"/>
                  </a:lnTo>
                  <a:lnTo>
                    <a:pt x="971298" y="754081"/>
                  </a:lnTo>
                  <a:lnTo>
                    <a:pt x="0" y="75408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17" id="17"/>
            <p:cNvSpPr txBox="true"/>
            <p:nvPr/>
          </p:nvSpPr>
          <p:spPr>
            <a:xfrm rot="0">
              <a:off x="1547515" y="-123825"/>
              <a:ext cx="1019770" cy="141465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8831"/>
                </a:lnSpc>
                <a:spcBef>
                  <a:spcPct val="0"/>
                </a:spcBef>
              </a:pPr>
              <a:r>
                <a:rPr lang="en-US" sz="6399">
                  <a:solidFill>
                    <a:srgbClr val="52E48C"/>
                  </a:solidFill>
                  <a:latin typeface="Bangers"/>
                  <a:ea typeface="Bangers"/>
                  <a:cs typeface="Bangers"/>
                  <a:sym typeface="Bangers"/>
                </a:rPr>
                <a:t>02</a:t>
              </a:r>
            </a:p>
          </p:txBody>
        </p:sp>
      </p:grpSp>
      <p:sp>
        <p:nvSpPr>
          <p:cNvPr name="TextBox 18" id="18"/>
          <p:cNvSpPr txBox="true"/>
          <p:nvPr/>
        </p:nvSpPr>
        <p:spPr>
          <a:xfrm rot="0">
            <a:off x="1028700" y="895350"/>
            <a:ext cx="4597703" cy="27470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199"/>
              </a:lnSpc>
              <a:spcBef>
                <a:spcPct val="0"/>
              </a:spcBef>
            </a:pPr>
            <a:r>
              <a:rPr lang="en-US" b="true" sz="5216">
                <a:solidFill>
                  <a:srgbClr val="E8C170"/>
                </a:solidFill>
                <a:latin typeface="Poppins Bold"/>
                <a:ea typeface="Poppins Bold"/>
                <a:cs typeface="Poppins Bold"/>
                <a:sym typeface="Poppins Bold"/>
              </a:rPr>
              <a:t>Teste de chaque carte dans l’ordre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7737634" y="9147429"/>
            <a:ext cx="550366" cy="11395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831"/>
              </a:lnSpc>
              <a:spcBef>
                <a:spcPct val="0"/>
              </a:spcBef>
            </a:pPr>
            <a:r>
              <a:rPr lang="en-US" b="true" sz="6399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4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E1D3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710494" y="4272711"/>
            <a:ext cx="10867012" cy="4985589"/>
            <a:chOff x="0" y="0"/>
            <a:chExt cx="14489350" cy="664745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4489350" cy="6647453"/>
            </a:xfrm>
            <a:custGeom>
              <a:avLst/>
              <a:gdLst/>
              <a:ahLst/>
              <a:cxnLst/>
              <a:rect r="r" b="b" t="t" l="l"/>
              <a:pathLst>
                <a:path h="6647453" w="14489350">
                  <a:moveTo>
                    <a:pt x="0" y="0"/>
                  </a:moveTo>
                  <a:lnTo>
                    <a:pt x="14489350" y="0"/>
                  </a:lnTo>
                  <a:lnTo>
                    <a:pt x="14489350" y="6647453"/>
                  </a:lnTo>
                  <a:lnTo>
                    <a:pt x="0" y="664745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4898" t="-148052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4296395" y="3323726"/>
              <a:ext cx="1617463" cy="482298"/>
            </a:xfrm>
            <a:custGeom>
              <a:avLst/>
              <a:gdLst/>
              <a:ahLst/>
              <a:cxnLst/>
              <a:rect r="r" b="b" t="t" l="l"/>
              <a:pathLst>
                <a:path h="482298" w="1617463">
                  <a:moveTo>
                    <a:pt x="0" y="0"/>
                  </a:moveTo>
                  <a:lnTo>
                    <a:pt x="1617463" y="0"/>
                  </a:lnTo>
                  <a:lnTo>
                    <a:pt x="1617463" y="482298"/>
                  </a:lnTo>
                  <a:lnTo>
                    <a:pt x="0" y="48229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TextBox 5" id="5"/>
          <p:cNvSpPr txBox="true"/>
          <p:nvPr/>
        </p:nvSpPr>
        <p:spPr>
          <a:xfrm rot="0">
            <a:off x="1028700" y="895350"/>
            <a:ext cx="16230600" cy="18360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199"/>
              </a:lnSpc>
              <a:spcBef>
                <a:spcPct val="0"/>
              </a:spcBef>
            </a:pPr>
            <a:r>
              <a:rPr lang="en-US" b="true" sz="5216">
                <a:solidFill>
                  <a:srgbClr val="E8C170"/>
                </a:solidFill>
                <a:latin typeface="Poppins Bold"/>
                <a:ea typeface="Poppins Bold"/>
                <a:cs typeface="Poppins Bold"/>
                <a:sym typeface="Poppins Bold"/>
              </a:rPr>
              <a:t>Réalisation de l’effet, au tour du combattant suivant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7759660" y="9147429"/>
            <a:ext cx="528340" cy="11395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831"/>
              </a:lnSpc>
              <a:spcBef>
                <a:spcPct val="0"/>
              </a:spcBef>
            </a:pPr>
            <a:r>
              <a:rPr lang="en-US" b="true" sz="6399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5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E1D3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130364" y="7019761"/>
            <a:ext cx="8027271" cy="2238539"/>
            <a:chOff x="0" y="0"/>
            <a:chExt cx="10703029" cy="298471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209816" y="1801897"/>
              <a:ext cx="1025856" cy="1182822"/>
            </a:xfrm>
            <a:custGeom>
              <a:avLst/>
              <a:gdLst/>
              <a:ahLst/>
              <a:cxnLst/>
              <a:rect r="r" b="b" t="t" l="l"/>
              <a:pathLst>
                <a:path h="1182822" w="1025856">
                  <a:moveTo>
                    <a:pt x="0" y="0"/>
                  </a:moveTo>
                  <a:lnTo>
                    <a:pt x="1025857" y="0"/>
                  </a:lnTo>
                  <a:lnTo>
                    <a:pt x="1025857" y="1182822"/>
                  </a:lnTo>
                  <a:lnTo>
                    <a:pt x="0" y="118282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3765682" y="1613119"/>
              <a:ext cx="1588168" cy="1371600"/>
            </a:xfrm>
            <a:custGeom>
              <a:avLst/>
              <a:gdLst/>
              <a:ahLst/>
              <a:cxnLst/>
              <a:rect r="r" b="b" t="t" l="l"/>
              <a:pathLst>
                <a:path h="1371600" w="1588168">
                  <a:moveTo>
                    <a:pt x="0" y="0"/>
                  </a:moveTo>
                  <a:lnTo>
                    <a:pt x="1588168" y="0"/>
                  </a:lnTo>
                  <a:lnTo>
                    <a:pt x="1588168" y="1371600"/>
                  </a:lnTo>
                  <a:lnTo>
                    <a:pt x="0" y="13716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7677950" y="927319"/>
              <a:ext cx="1473756" cy="1371600"/>
            </a:xfrm>
            <a:custGeom>
              <a:avLst/>
              <a:gdLst/>
              <a:ahLst/>
              <a:cxnLst/>
              <a:rect r="r" b="b" t="t" l="l"/>
              <a:pathLst>
                <a:path h="1371600" w="1473756">
                  <a:moveTo>
                    <a:pt x="0" y="0"/>
                  </a:moveTo>
                  <a:lnTo>
                    <a:pt x="1473756" y="0"/>
                  </a:lnTo>
                  <a:lnTo>
                    <a:pt x="1473756" y="1371600"/>
                  </a:lnTo>
                  <a:lnTo>
                    <a:pt x="0" y="13716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445489" cy="1286485"/>
            </a:xfrm>
            <a:custGeom>
              <a:avLst/>
              <a:gdLst/>
              <a:ahLst/>
              <a:cxnLst/>
              <a:rect r="r" b="b" t="t" l="l"/>
              <a:pathLst>
                <a:path h="1286485" w="1445489">
                  <a:moveTo>
                    <a:pt x="0" y="0"/>
                  </a:moveTo>
                  <a:lnTo>
                    <a:pt x="1445489" y="0"/>
                  </a:lnTo>
                  <a:lnTo>
                    <a:pt x="1445489" y="1286485"/>
                  </a:lnTo>
                  <a:lnTo>
                    <a:pt x="0" y="128648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3765682" y="176844"/>
              <a:ext cx="1495738" cy="932797"/>
            </a:xfrm>
            <a:custGeom>
              <a:avLst/>
              <a:gdLst/>
              <a:ahLst/>
              <a:cxnLst/>
              <a:rect r="r" b="b" t="t" l="l"/>
              <a:pathLst>
                <a:path h="932797" w="1495738">
                  <a:moveTo>
                    <a:pt x="0" y="0"/>
                  </a:moveTo>
                  <a:lnTo>
                    <a:pt x="1495738" y="0"/>
                  </a:lnTo>
                  <a:lnTo>
                    <a:pt x="1495738" y="932797"/>
                  </a:lnTo>
                  <a:lnTo>
                    <a:pt x="0" y="93279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8" id="8"/>
            <p:cNvSpPr txBox="true"/>
            <p:nvPr/>
          </p:nvSpPr>
          <p:spPr>
            <a:xfrm rot="0">
              <a:off x="1445489" y="110169"/>
              <a:ext cx="2186322" cy="111112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311"/>
                </a:lnSpc>
                <a:spcBef>
                  <a:spcPct val="0"/>
                </a:spcBef>
              </a:pPr>
              <a:r>
                <a:rPr lang="en-US" b="true" sz="2400">
                  <a:solidFill>
                    <a:srgbClr val="FFFFFF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Points de vie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1445489" y="2083809"/>
              <a:ext cx="1932322" cy="55232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311"/>
                </a:lnSpc>
                <a:spcBef>
                  <a:spcPct val="0"/>
                </a:spcBef>
              </a:pPr>
              <a:r>
                <a:rPr lang="en-US" b="true" sz="2400">
                  <a:solidFill>
                    <a:srgbClr val="FFFFFF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Attaque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5569750" y="1989420"/>
              <a:ext cx="1445489" cy="55232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311"/>
                </a:lnSpc>
                <a:spcBef>
                  <a:spcPct val="0"/>
                </a:spcBef>
              </a:pPr>
              <a:r>
                <a:rPr lang="en-US" b="true" sz="2400">
                  <a:solidFill>
                    <a:srgbClr val="FFFFFF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Magie</a:t>
              </a:r>
            </a:p>
          </p:txBody>
        </p:sp>
        <p:sp>
          <p:nvSpPr>
            <p:cNvPr name="TextBox 11" id="11"/>
            <p:cNvSpPr txBox="true"/>
            <p:nvPr/>
          </p:nvSpPr>
          <p:spPr>
            <a:xfrm rot="0">
              <a:off x="5401120" y="333743"/>
              <a:ext cx="2186322" cy="55232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311"/>
                </a:lnSpc>
                <a:spcBef>
                  <a:spcPct val="0"/>
                </a:spcBef>
              </a:pPr>
              <a:r>
                <a:rPr lang="en-US" b="true" sz="2400">
                  <a:solidFill>
                    <a:srgbClr val="FFFFFF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Vitesse</a:t>
              </a:r>
            </a:p>
          </p:txBody>
        </p:sp>
        <p:sp>
          <p:nvSpPr>
            <p:cNvPr name="TextBox 12" id="12"/>
            <p:cNvSpPr txBox="true"/>
            <p:nvPr/>
          </p:nvSpPr>
          <p:spPr>
            <a:xfrm rot="0">
              <a:off x="9151706" y="1303620"/>
              <a:ext cx="1551322" cy="55232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311"/>
                </a:lnSpc>
                <a:spcBef>
                  <a:spcPct val="0"/>
                </a:spcBef>
              </a:pPr>
              <a:r>
                <a:rPr lang="en-US" b="true" sz="2400">
                  <a:solidFill>
                    <a:srgbClr val="FFFFFF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Portée</a:t>
              </a:r>
            </a:p>
          </p:txBody>
        </p:sp>
      </p:grpSp>
      <p:sp>
        <p:nvSpPr>
          <p:cNvPr name="Freeform 13" id="13"/>
          <p:cNvSpPr/>
          <p:nvPr/>
        </p:nvSpPr>
        <p:spPr>
          <a:xfrm flipH="false" flipV="false" rot="-1059617">
            <a:off x="13015158" y="5593868"/>
            <a:ext cx="1842966" cy="2851785"/>
          </a:xfrm>
          <a:custGeom>
            <a:avLst/>
            <a:gdLst/>
            <a:ahLst/>
            <a:cxnLst/>
            <a:rect r="r" b="b" t="t" l="l"/>
            <a:pathLst>
              <a:path h="2851785" w="1842966">
                <a:moveTo>
                  <a:pt x="0" y="0"/>
                </a:moveTo>
                <a:lnTo>
                  <a:pt x="1842966" y="0"/>
                </a:lnTo>
                <a:lnTo>
                  <a:pt x="1842966" y="2851785"/>
                </a:lnTo>
                <a:lnTo>
                  <a:pt x="0" y="2851785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0" y="876300"/>
            <a:ext cx="18288000" cy="19149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452"/>
              </a:lnSpc>
              <a:spcBef>
                <a:spcPct val="0"/>
              </a:spcBef>
            </a:pPr>
            <a:r>
              <a:rPr lang="en-US" b="true" sz="540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Résolution des combats à l’aide des cartes et des statistiques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5479926" y="5000625"/>
            <a:ext cx="7328148" cy="8686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19"/>
              </a:lnSpc>
            </a:pPr>
            <a:r>
              <a:rPr lang="en-US" sz="4800" b="true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Système d’équipement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7770227" y="9147429"/>
            <a:ext cx="517773" cy="11395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831"/>
              </a:lnSpc>
              <a:spcBef>
                <a:spcPct val="0"/>
              </a:spcBef>
            </a:pPr>
            <a:r>
              <a:rPr lang="en-US" b="true" sz="6399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6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bg>
      <p:bgPr>
        <a:solidFill>
          <a:srgbClr val="1E1D3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5400000">
            <a:off x="6669185" y="5062674"/>
            <a:ext cx="1943100" cy="161652"/>
            <a:chOff x="0" y="0"/>
            <a:chExt cx="511763" cy="4257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11763" cy="42575"/>
            </a:xfrm>
            <a:custGeom>
              <a:avLst/>
              <a:gdLst/>
              <a:ahLst/>
              <a:cxnLst/>
              <a:rect r="r" b="b" t="t" l="l"/>
              <a:pathLst>
                <a:path h="42575" w="511763">
                  <a:moveTo>
                    <a:pt x="0" y="0"/>
                  </a:moveTo>
                  <a:lnTo>
                    <a:pt x="511763" y="0"/>
                  </a:lnTo>
                  <a:lnTo>
                    <a:pt x="511763" y="42575"/>
                  </a:lnTo>
                  <a:lnTo>
                    <a:pt x="0" y="42575"/>
                  </a:lnTo>
                  <a:close/>
                </a:path>
              </a:pathLst>
            </a:custGeom>
            <a:solidFill>
              <a:srgbClr val="3C5E8B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511763" cy="902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05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5400000">
            <a:off x="5829144" y="4476133"/>
            <a:ext cx="1334733" cy="1334733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3C5E8B">
                    <a:alpha val="100000"/>
                  </a:srgbClr>
                </a:gs>
                <a:gs pos="100000">
                  <a:srgbClr val="1E1D39">
                    <a:alpha val="100000"/>
                  </a:srgbClr>
                </a:gs>
              </a:gsLst>
              <a:lin ang="0"/>
            </a:gradFill>
            <a:ln w="12700" cap="sq">
              <a:solidFill>
                <a:srgbClr val="000000"/>
              </a:solidFill>
              <a:prstDash val="solid"/>
              <a:miter/>
            </a:ln>
          </p:spPr>
        </p:sp>
      </p:grpSp>
      <p:sp>
        <p:nvSpPr>
          <p:cNvPr name="TextBox 7" id="7"/>
          <p:cNvSpPr txBox="true"/>
          <p:nvPr/>
        </p:nvSpPr>
        <p:spPr>
          <a:xfrm rot="0">
            <a:off x="8121612" y="4581525"/>
            <a:ext cx="4463339" cy="1038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711"/>
              </a:lnSpc>
              <a:spcBef>
                <a:spcPct val="0"/>
              </a:spcBef>
            </a:pPr>
            <a:r>
              <a:rPr lang="en-US" b="true" sz="6426">
                <a:solidFill>
                  <a:srgbClr val="E8C170"/>
                </a:solidFill>
                <a:latin typeface="Poppins Bold"/>
                <a:ea typeface="Poppins Bold"/>
                <a:cs typeface="Poppins Bold"/>
                <a:sym typeface="Poppins Bold"/>
              </a:rPr>
              <a:t>OBJECTIFS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5703049" y="4583201"/>
            <a:ext cx="1586922" cy="9723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429"/>
              </a:lnSpc>
            </a:pPr>
            <a:r>
              <a:rPr lang="en-US" sz="5383" b="true">
                <a:solidFill>
                  <a:srgbClr val="E4E6E2"/>
                </a:solidFill>
                <a:latin typeface="Poppins Bold"/>
                <a:ea typeface="Poppins Bold"/>
                <a:cs typeface="Poppins Bold"/>
                <a:sym typeface="Poppins Bold"/>
              </a:rPr>
              <a:t>03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7853124" y="9147429"/>
            <a:ext cx="434876" cy="11395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831"/>
              </a:lnSpc>
              <a:spcBef>
                <a:spcPct val="0"/>
              </a:spcBef>
            </a:pPr>
            <a:r>
              <a:rPr lang="en-US" b="true" sz="6399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7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DAGVgjP3HTY</dc:identifier>
  <dcterms:modified xsi:type="dcterms:W3CDTF">2011-08-01T06:04:30Z</dcterms:modified>
  <cp:revision>1</cp:revision>
  <dc:title>Ploybout</dc:title>
</cp:coreProperties>
</file>