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5"/>
  </p:notesMasterIdLst>
  <p:handoutMasterIdLst>
    <p:handoutMasterId r:id="rId96"/>
  </p:handoutMasterIdLst>
  <p:sldIdLst>
    <p:sldId id="354" r:id="rId2"/>
    <p:sldId id="364" r:id="rId3"/>
    <p:sldId id="411" r:id="rId4"/>
    <p:sldId id="356" r:id="rId5"/>
    <p:sldId id="332" r:id="rId6"/>
    <p:sldId id="344" r:id="rId7"/>
    <p:sldId id="345" r:id="rId8"/>
    <p:sldId id="330" r:id="rId9"/>
    <p:sldId id="367" r:id="rId10"/>
    <p:sldId id="337" r:id="rId11"/>
    <p:sldId id="341" r:id="rId12"/>
    <p:sldId id="365" r:id="rId13"/>
    <p:sldId id="347" r:id="rId14"/>
    <p:sldId id="340" r:id="rId15"/>
    <p:sldId id="348" r:id="rId16"/>
    <p:sldId id="359" r:id="rId17"/>
    <p:sldId id="366" r:id="rId18"/>
    <p:sldId id="357" r:id="rId19"/>
    <p:sldId id="325" r:id="rId20"/>
    <p:sldId id="343" r:id="rId21"/>
    <p:sldId id="358" r:id="rId22"/>
    <p:sldId id="260" r:id="rId23"/>
    <p:sldId id="368" r:id="rId24"/>
    <p:sldId id="412" r:id="rId25"/>
    <p:sldId id="413" r:id="rId26"/>
    <p:sldId id="414" r:id="rId27"/>
    <p:sldId id="415" r:id="rId28"/>
    <p:sldId id="416" r:id="rId29"/>
    <p:sldId id="289" r:id="rId30"/>
    <p:sldId id="286" r:id="rId31"/>
    <p:sldId id="290" r:id="rId32"/>
    <p:sldId id="291" r:id="rId33"/>
    <p:sldId id="292" r:id="rId34"/>
    <p:sldId id="369" r:id="rId35"/>
    <p:sldId id="317" r:id="rId36"/>
    <p:sldId id="370" r:id="rId37"/>
    <p:sldId id="321" r:id="rId38"/>
    <p:sldId id="372" r:id="rId39"/>
    <p:sldId id="335" r:id="rId40"/>
    <p:sldId id="380" r:id="rId41"/>
    <p:sldId id="336" r:id="rId42"/>
    <p:sldId id="379" r:id="rId43"/>
    <p:sldId id="342" r:id="rId44"/>
    <p:sldId id="381" r:id="rId45"/>
    <p:sldId id="338" r:id="rId46"/>
    <p:sldId id="374" r:id="rId47"/>
    <p:sldId id="267" r:id="rId48"/>
    <p:sldId id="265" r:id="rId49"/>
    <p:sldId id="376" r:id="rId50"/>
    <p:sldId id="383" r:id="rId51"/>
    <p:sldId id="384" r:id="rId52"/>
    <p:sldId id="385" r:id="rId53"/>
    <p:sldId id="387" r:id="rId54"/>
    <p:sldId id="388" r:id="rId55"/>
    <p:sldId id="389" r:id="rId56"/>
    <p:sldId id="390" r:id="rId57"/>
    <p:sldId id="391" r:id="rId58"/>
    <p:sldId id="393" r:id="rId59"/>
    <p:sldId id="394" r:id="rId60"/>
    <p:sldId id="395" r:id="rId61"/>
    <p:sldId id="396" r:id="rId62"/>
    <p:sldId id="397" r:id="rId63"/>
    <p:sldId id="398" r:id="rId64"/>
    <p:sldId id="399" r:id="rId65"/>
    <p:sldId id="400" r:id="rId66"/>
    <p:sldId id="401" r:id="rId67"/>
    <p:sldId id="402" r:id="rId68"/>
    <p:sldId id="403" r:id="rId69"/>
    <p:sldId id="404" r:id="rId70"/>
    <p:sldId id="405" r:id="rId71"/>
    <p:sldId id="406" r:id="rId72"/>
    <p:sldId id="408" r:id="rId73"/>
    <p:sldId id="409" r:id="rId74"/>
    <p:sldId id="410" r:id="rId75"/>
    <p:sldId id="417" r:id="rId76"/>
    <p:sldId id="418" r:id="rId77"/>
    <p:sldId id="419" r:id="rId78"/>
    <p:sldId id="420" r:id="rId79"/>
    <p:sldId id="421" r:id="rId80"/>
    <p:sldId id="431" r:id="rId81"/>
    <p:sldId id="432" r:id="rId82"/>
    <p:sldId id="433" r:id="rId83"/>
    <p:sldId id="434" r:id="rId84"/>
    <p:sldId id="435" r:id="rId85"/>
    <p:sldId id="436" r:id="rId86"/>
    <p:sldId id="437" r:id="rId87"/>
    <p:sldId id="438" r:id="rId88"/>
    <p:sldId id="439" r:id="rId89"/>
    <p:sldId id="440" r:id="rId90"/>
    <p:sldId id="441" r:id="rId91"/>
    <p:sldId id="442" r:id="rId92"/>
    <p:sldId id="443" r:id="rId93"/>
    <p:sldId id="425" r:id="rId94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Monotype Sorts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Monotype Sorts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Monotype Sorts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Monotype Sorts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Monotype Sorts" charset="0"/>
        <a:ea typeface="ＭＳ Ｐゴシック" charset="0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Monotype Sorts" charset="0"/>
        <a:ea typeface="ＭＳ Ｐゴシック" charset="0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Monotype Sorts" charset="0"/>
        <a:ea typeface="ＭＳ Ｐゴシック" charset="0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Monotype Sorts" charset="0"/>
        <a:ea typeface="ＭＳ Ｐゴシック" charset="0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Monotype Sorts" charset="0"/>
        <a:ea typeface="ＭＳ Ｐゴシック" charset="0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ffrey Goldings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FFFF99"/>
    <a:srgbClr val="CC0066"/>
    <a:srgbClr val="CC0000"/>
    <a:srgbClr val="A50021"/>
    <a:srgbClr val="FF9966"/>
    <a:srgbClr val="FFCC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8" autoAdjust="0"/>
    <p:restoredTop sz="90929"/>
  </p:normalViewPr>
  <p:slideViewPr>
    <p:cSldViewPr snapToGrid="0">
      <p:cViewPr>
        <p:scale>
          <a:sx n="50" d="100"/>
          <a:sy n="50" d="100"/>
        </p:scale>
        <p:origin x="-816" y="-396"/>
      </p:cViewPr>
      <p:guideLst>
        <p:guide orient="horz" pos="20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8" d="100"/>
          <a:sy n="38" d="100"/>
        </p:scale>
        <p:origin x="-1290" y="-78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6120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7" tIns="0" rIns="20107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7" tIns="0" rIns="20107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39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2063" y="725488"/>
            <a:ext cx="4778375" cy="35829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85" tIns="48593" rIns="97185" bIns="485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7" tIns="0" rIns="20107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7" tIns="0" rIns="20107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Arial" charset="0"/>
              </a:defRPr>
            </a:lvl1pPr>
          </a:lstStyle>
          <a:p>
            <a:fld id="{2C3B7605-9B88-D944-8E02-A777935AA7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412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1pPr>
            <a:lvl2pPr marL="742950" indent="-28575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2pPr>
            <a:lvl3pPr marL="11430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3pPr>
            <a:lvl4pPr marL="16002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4pPr>
            <a:lvl5pPr marL="20574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9pPr>
          </a:lstStyle>
          <a:p>
            <a:fld id="{F89E697C-6121-E24B-8269-0D3D8588D50E}" type="slidenum">
              <a:rPr lang="en-US" sz="1100" b="0">
                <a:latin typeface="Arial" charset="0"/>
              </a:rPr>
              <a:pPr/>
              <a:t>1</a:t>
            </a:fld>
            <a:endParaRPr lang="en-US" sz="1100" b="0">
              <a:latin typeface="Arial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1pPr>
            <a:lvl2pPr marL="742950" indent="-28575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2pPr>
            <a:lvl3pPr marL="11430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3pPr>
            <a:lvl4pPr marL="16002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4pPr>
            <a:lvl5pPr marL="20574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9pPr>
          </a:lstStyle>
          <a:p>
            <a:fld id="{C4C3EA9D-9C8F-5441-A9B4-CD97CD9D326C}" type="slidenum">
              <a:rPr lang="en-US" sz="1100" b="0">
                <a:latin typeface="Arial" charset="0"/>
              </a:rPr>
              <a:pPr/>
              <a:t>13</a:t>
            </a:fld>
            <a:endParaRPr lang="en-US" sz="1100" b="0">
              <a:latin typeface="Arial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1pPr>
            <a:lvl2pPr marL="742950" indent="-28575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2pPr>
            <a:lvl3pPr marL="11430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3pPr>
            <a:lvl4pPr marL="16002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4pPr>
            <a:lvl5pPr marL="20574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9pPr>
          </a:lstStyle>
          <a:p>
            <a:fld id="{E06B3CB5-E25B-8542-AFA7-A359D7FA2222}" type="slidenum">
              <a:rPr lang="en-US" sz="1100" b="0">
                <a:latin typeface="Arial" charset="0"/>
              </a:rPr>
              <a:pPr/>
              <a:t>14</a:t>
            </a:fld>
            <a:endParaRPr lang="en-US" sz="1100" b="0">
              <a:latin typeface="Arial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1pPr>
            <a:lvl2pPr marL="742950" indent="-28575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2pPr>
            <a:lvl3pPr marL="11430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3pPr>
            <a:lvl4pPr marL="16002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4pPr>
            <a:lvl5pPr marL="20574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9pPr>
          </a:lstStyle>
          <a:p>
            <a:fld id="{133ED0B6-EEC7-544C-9D46-BCA726FD23C8}" type="slidenum">
              <a:rPr lang="en-US" sz="1100" b="0">
                <a:latin typeface="Arial" charset="0"/>
              </a:rPr>
              <a:pPr/>
              <a:t>15</a:t>
            </a:fld>
            <a:endParaRPr lang="en-US" sz="1100" b="0">
              <a:latin typeface="Arial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1pPr>
            <a:lvl2pPr marL="742950" indent="-28575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2pPr>
            <a:lvl3pPr marL="11430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3pPr>
            <a:lvl4pPr marL="16002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4pPr>
            <a:lvl5pPr marL="20574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9pPr>
          </a:lstStyle>
          <a:p>
            <a:fld id="{33EA14DE-9625-0F41-A1F6-5ECE87092212}" type="slidenum">
              <a:rPr lang="en-US" sz="1100" b="0">
                <a:latin typeface="Arial" charset="0"/>
              </a:rPr>
              <a:pPr/>
              <a:t>16</a:t>
            </a:fld>
            <a:endParaRPr lang="en-US" sz="1100" b="0">
              <a:latin typeface="Arial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1pPr>
            <a:lvl2pPr marL="742950" indent="-28575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2pPr>
            <a:lvl3pPr marL="11430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3pPr>
            <a:lvl4pPr marL="16002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4pPr>
            <a:lvl5pPr marL="20574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9pPr>
          </a:lstStyle>
          <a:p>
            <a:fld id="{7C8E10AB-B1ED-504F-896A-A0F2DEC5B701}" type="slidenum">
              <a:rPr lang="en-US" sz="1100" b="0">
                <a:latin typeface="Arial" charset="0"/>
              </a:rPr>
              <a:pPr/>
              <a:t>18</a:t>
            </a:fld>
            <a:endParaRPr lang="en-US" sz="1100" b="0">
              <a:latin typeface="Arial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1pPr>
            <a:lvl2pPr marL="742950" indent="-28575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2pPr>
            <a:lvl3pPr marL="11430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3pPr>
            <a:lvl4pPr marL="16002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4pPr>
            <a:lvl5pPr marL="20574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9pPr>
          </a:lstStyle>
          <a:p>
            <a:fld id="{E4DD08EB-7FD8-E845-AFC0-8503FF8C2E12}" type="slidenum">
              <a:rPr lang="en-US" sz="1100" b="0">
                <a:latin typeface="Arial" charset="0"/>
              </a:rPr>
              <a:pPr/>
              <a:t>19</a:t>
            </a:fld>
            <a:endParaRPr lang="en-US" sz="1100" b="0">
              <a:latin typeface="Arial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1pPr>
            <a:lvl2pPr marL="742950" indent="-28575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2pPr>
            <a:lvl3pPr marL="11430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3pPr>
            <a:lvl4pPr marL="16002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4pPr>
            <a:lvl5pPr marL="20574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9pPr>
          </a:lstStyle>
          <a:p>
            <a:fld id="{A72A36BC-8002-D94F-88A4-6BD2323F6CF7}" type="slidenum">
              <a:rPr lang="en-US" sz="1100" b="0">
                <a:latin typeface="Arial" charset="0"/>
              </a:rPr>
              <a:pPr/>
              <a:t>20</a:t>
            </a:fld>
            <a:endParaRPr lang="en-US" sz="1100" b="0">
              <a:latin typeface="Arial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1pPr>
            <a:lvl2pPr marL="742950" indent="-28575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2pPr>
            <a:lvl3pPr marL="11430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3pPr>
            <a:lvl4pPr marL="16002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4pPr>
            <a:lvl5pPr marL="20574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9pPr>
          </a:lstStyle>
          <a:p>
            <a:fld id="{9333E5A5-9231-5248-9323-73283410595A}" type="slidenum">
              <a:rPr lang="en-US" sz="1100" b="0">
                <a:latin typeface="Arial" charset="0"/>
              </a:rPr>
              <a:pPr/>
              <a:t>21</a:t>
            </a:fld>
            <a:endParaRPr lang="en-US" sz="1100" b="0">
              <a:latin typeface="Arial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1pPr>
            <a:lvl2pPr marL="742950" indent="-28575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2pPr>
            <a:lvl3pPr marL="11430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3pPr>
            <a:lvl4pPr marL="16002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4pPr>
            <a:lvl5pPr marL="20574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9pPr>
          </a:lstStyle>
          <a:p>
            <a:fld id="{92566533-1194-5F45-AD07-BE70880C0019}" type="slidenum">
              <a:rPr lang="en-US" sz="1100" b="0">
                <a:latin typeface="Arial" charset="0"/>
              </a:rPr>
              <a:pPr/>
              <a:t>22</a:t>
            </a:fld>
            <a:endParaRPr lang="en-US" sz="1100" b="0">
              <a:latin typeface="Arial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1pPr>
            <a:lvl2pPr marL="742950" indent="-28575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2pPr>
            <a:lvl3pPr marL="11430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3pPr>
            <a:lvl4pPr marL="16002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4pPr>
            <a:lvl5pPr marL="20574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9pPr>
          </a:lstStyle>
          <a:p>
            <a:fld id="{07DD78C1-B6F8-A84D-BCF0-130427F4CA61}" type="slidenum">
              <a:rPr lang="en-US" sz="1100" b="0">
                <a:latin typeface="Arial" charset="0"/>
              </a:rPr>
              <a:pPr/>
              <a:t>24</a:t>
            </a:fld>
            <a:endParaRPr lang="en-US" sz="1100" b="0">
              <a:latin typeface="Arial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1pPr>
            <a:lvl2pPr marL="742950" indent="-28575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2pPr>
            <a:lvl3pPr marL="11430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3pPr>
            <a:lvl4pPr marL="16002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4pPr>
            <a:lvl5pPr marL="20574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9pPr>
          </a:lstStyle>
          <a:p>
            <a:fld id="{90A3DB9B-6A29-0C4A-9D29-16E7775D9E00}" type="slidenum">
              <a:rPr lang="en-US" sz="1100" b="0">
                <a:latin typeface="Arial" charset="0"/>
              </a:rPr>
              <a:pPr/>
              <a:t>4</a:t>
            </a:fld>
            <a:endParaRPr lang="en-US" sz="1100" b="0">
              <a:latin typeface="Arial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1pPr>
            <a:lvl2pPr marL="742950" indent="-28575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2pPr>
            <a:lvl3pPr marL="11430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3pPr>
            <a:lvl4pPr marL="16002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4pPr>
            <a:lvl5pPr marL="20574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9pPr>
          </a:lstStyle>
          <a:p>
            <a:fld id="{98C9F97B-6E9A-914B-A259-46472816174A}" type="slidenum">
              <a:rPr lang="en-US" sz="1100" b="0">
                <a:latin typeface="Arial" charset="0"/>
              </a:rPr>
              <a:pPr/>
              <a:t>25</a:t>
            </a:fld>
            <a:endParaRPr lang="en-US" sz="1100" b="0">
              <a:latin typeface="Arial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1pPr>
            <a:lvl2pPr marL="742950" indent="-28575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2pPr>
            <a:lvl3pPr marL="11430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3pPr>
            <a:lvl4pPr marL="16002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4pPr>
            <a:lvl5pPr marL="20574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9pPr>
          </a:lstStyle>
          <a:p>
            <a:fld id="{CB50F380-03FF-3F42-B8FE-A6B721D03AB6}" type="slidenum">
              <a:rPr lang="en-US" sz="1100" b="0">
                <a:latin typeface="Arial" charset="0"/>
              </a:rPr>
              <a:pPr/>
              <a:t>26</a:t>
            </a:fld>
            <a:endParaRPr lang="en-US" sz="1100" b="0">
              <a:latin typeface="Arial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1pPr>
            <a:lvl2pPr marL="742950" indent="-28575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2pPr>
            <a:lvl3pPr marL="11430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3pPr>
            <a:lvl4pPr marL="16002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4pPr>
            <a:lvl5pPr marL="20574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9pPr>
          </a:lstStyle>
          <a:p>
            <a:fld id="{359E5271-525E-4C4D-BB92-4AD437095BD4}" type="slidenum">
              <a:rPr lang="en-US" sz="1100" b="0">
                <a:latin typeface="Arial" charset="0"/>
              </a:rPr>
              <a:pPr/>
              <a:t>27</a:t>
            </a:fld>
            <a:endParaRPr lang="en-US" sz="1100" b="0">
              <a:latin typeface="Arial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1pPr>
            <a:lvl2pPr marL="742950" indent="-28575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2pPr>
            <a:lvl3pPr marL="11430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3pPr>
            <a:lvl4pPr marL="16002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4pPr>
            <a:lvl5pPr marL="20574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9pPr>
          </a:lstStyle>
          <a:p>
            <a:fld id="{BFA1A3E1-8781-2743-9E32-1226B87D6E21}" type="slidenum">
              <a:rPr lang="en-US" sz="1100" b="0">
                <a:latin typeface="Arial" charset="0"/>
              </a:rPr>
              <a:pPr/>
              <a:t>28</a:t>
            </a:fld>
            <a:endParaRPr lang="en-US" sz="1100" b="0">
              <a:latin typeface="Arial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1pPr>
            <a:lvl2pPr marL="742950" indent="-28575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2pPr>
            <a:lvl3pPr marL="11430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3pPr>
            <a:lvl4pPr marL="16002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4pPr>
            <a:lvl5pPr marL="20574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9pPr>
          </a:lstStyle>
          <a:p>
            <a:fld id="{E8958917-109F-2C4B-9B5D-C43F0AFDC6C4}" type="slidenum">
              <a:rPr lang="en-US" sz="1100" b="0">
                <a:latin typeface="Arial" charset="0"/>
              </a:rPr>
              <a:pPr/>
              <a:t>29</a:t>
            </a:fld>
            <a:endParaRPr lang="en-US" sz="1100" b="0">
              <a:latin typeface="Arial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1pPr>
            <a:lvl2pPr marL="742950" indent="-28575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2pPr>
            <a:lvl3pPr marL="11430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3pPr>
            <a:lvl4pPr marL="16002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4pPr>
            <a:lvl5pPr marL="20574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9pPr>
          </a:lstStyle>
          <a:p>
            <a:fld id="{E436BFE6-51BB-4245-A291-0641B91DE496}" type="slidenum">
              <a:rPr lang="en-US" sz="1100" b="0">
                <a:latin typeface="Arial" charset="0"/>
              </a:rPr>
              <a:pPr/>
              <a:t>30</a:t>
            </a:fld>
            <a:endParaRPr lang="en-US" sz="1100" b="0">
              <a:latin typeface="Arial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1pPr>
            <a:lvl2pPr marL="742950" indent="-28575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2pPr>
            <a:lvl3pPr marL="11430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3pPr>
            <a:lvl4pPr marL="16002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4pPr>
            <a:lvl5pPr marL="20574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9pPr>
          </a:lstStyle>
          <a:p>
            <a:fld id="{DC74A451-0F37-674F-AD68-328BA42F333B}" type="slidenum">
              <a:rPr lang="en-US" sz="1100" b="0">
                <a:latin typeface="Arial" charset="0"/>
              </a:rPr>
              <a:pPr/>
              <a:t>31</a:t>
            </a:fld>
            <a:endParaRPr lang="en-US" sz="1100" b="0">
              <a:latin typeface="Arial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1pPr>
            <a:lvl2pPr marL="742950" indent="-28575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2pPr>
            <a:lvl3pPr marL="11430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3pPr>
            <a:lvl4pPr marL="16002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4pPr>
            <a:lvl5pPr marL="20574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9pPr>
          </a:lstStyle>
          <a:p>
            <a:fld id="{89C45316-9FEC-394F-8176-A302612FB02D}" type="slidenum">
              <a:rPr lang="en-US" sz="1100" b="0">
                <a:latin typeface="Arial" charset="0"/>
              </a:rPr>
              <a:pPr/>
              <a:t>32</a:t>
            </a:fld>
            <a:endParaRPr lang="en-US" sz="1100" b="0">
              <a:latin typeface="Arial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1pPr>
            <a:lvl2pPr marL="742950" indent="-28575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2pPr>
            <a:lvl3pPr marL="11430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3pPr>
            <a:lvl4pPr marL="16002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4pPr>
            <a:lvl5pPr marL="20574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9pPr>
          </a:lstStyle>
          <a:p>
            <a:fld id="{A3CCE515-7797-3241-91DE-5CE7C7E56909}" type="slidenum">
              <a:rPr lang="en-US" sz="1100" b="0">
                <a:latin typeface="Arial" charset="0"/>
              </a:rPr>
              <a:pPr/>
              <a:t>33</a:t>
            </a:fld>
            <a:endParaRPr lang="en-US" sz="1100" b="0">
              <a:latin typeface="Arial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1pPr>
            <a:lvl2pPr marL="742950" indent="-28575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2pPr>
            <a:lvl3pPr marL="11430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3pPr>
            <a:lvl4pPr marL="16002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4pPr>
            <a:lvl5pPr marL="20574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9pPr>
          </a:lstStyle>
          <a:p>
            <a:fld id="{5D74309D-BB03-9941-A607-9ADC0D1FE40D}" type="slidenum">
              <a:rPr lang="en-US" sz="1100" b="0">
                <a:latin typeface="Arial" charset="0"/>
              </a:rPr>
              <a:pPr/>
              <a:t>35</a:t>
            </a:fld>
            <a:endParaRPr lang="en-US" sz="1100" b="0">
              <a:latin typeface="Arial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1pPr>
            <a:lvl2pPr marL="742950" indent="-28575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2pPr>
            <a:lvl3pPr marL="11430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3pPr>
            <a:lvl4pPr marL="16002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4pPr>
            <a:lvl5pPr marL="20574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9pPr>
          </a:lstStyle>
          <a:p>
            <a:fld id="{B5F06E8A-FEA4-CF4B-BE75-6A65DC170B35}" type="slidenum">
              <a:rPr lang="en-US" sz="1100" b="0">
                <a:latin typeface="Arial" charset="0"/>
              </a:rPr>
              <a:pPr/>
              <a:t>5</a:t>
            </a:fld>
            <a:endParaRPr lang="en-US" sz="1100" b="0">
              <a:latin typeface="Arial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1pPr>
            <a:lvl2pPr marL="742950" indent="-28575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2pPr>
            <a:lvl3pPr marL="11430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3pPr>
            <a:lvl4pPr marL="16002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4pPr>
            <a:lvl5pPr marL="20574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9pPr>
          </a:lstStyle>
          <a:p>
            <a:fld id="{BCCBB125-4785-A34C-B27E-D379D3148171}" type="slidenum">
              <a:rPr lang="en-US" sz="1100" b="0">
                <a:latin typeface="Arial" charset="0"/>
              </a:rPr>
              <a:pPr/>
              <a:t>37</a:t>
            </a:fld>
            <a:endParaRPr lang="en-US" sz="1100" b="0">
              <a:latin typeface="Arial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1pPr>
            <a:lvl2pPr marL="742950" indent="-28575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2pPr>
            <a:lvl3pPr marL="11430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3pPr>
            <a:lvl4pPr marL="16002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4pPr>
            <a:lvl5pPr marL="20574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9pPr>
          </a:lstStyle>
          <a:p>
            <a:fld id="{E6211A39-6618-8B4E-9436-1E912293BCCA}" type="slidenum">
              <a:rPr lang="en-US" sz="1100" b="0">
                <a:latin typeface="Arial" charset="0"/>
              </a:rPr>
              <a:pPr/>
              <a:t>39</a:t>
            </a:fld>
            <a:endParaRPr lang="en-US" sz="1100" b="0">
              <a:latin typeface="Arial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1pPr>
            <a:lvl2pPr marL="742950" indent="-28575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2pPr>
            <a:lvl3pPr marL="11430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3pPr>
            <a:lvl4pPr marL="16002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4pPr>
            <a:lvl5pPr marL="20574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9pPr>
          </a:lstStyle>
          <a:p>
            <a:fld id="{6376CE80-3A80-B746-9559-3F1E34A0F7E0}" type="slidenum">
              <a:rPr lang="en-US" sz="1100" b="0">
                <a:latin typeface="Arial" charset="0"/>
              </a:rPr>
              <a:pPr/>
              <a:t>41</a:t>
            </a:fld>
            <a:endParaRPr lang="en-US" sz="1100" b="0">
              <a:latin typeface="Arial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1pPr>
            <a:lvl2pPr marL="742950" indent="-28575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2pPr>
            <a:lvl3pPr marL="11430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3pPr>
            <a:lvl4pPr marL="16002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4pPr>
            <a:lvl5pPr marL="20574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9pPr>
          </a:lstStyle>
          <a:p>
            <a:fld id="{4D0F7451-A3C3-FB40-80E5-7C99DB8977DD}" type="slidenum">
              <a:rPr lang="en-US" sz="1100" b="0">
                <a:latin typeface="Arial" charset="0"/>
              </a:rPr>
              <a:pPr/>
              <a:t>43</a:t>
            </a:fld>
            <a:endParaRPr lang="en-US" sz="1100" b="0">
              <a:latin typeface="Arial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1pPr>
            <a:lvl2pPr marL="742950" indent="-28575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2pPr>
            <a:lvl3pPr marL="11430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3pPr>
            <a:lvl4pPr marL="16002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4pPr>
            <a:lvl5pPr marL="20574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9pPr>
          </a:lstStyle>
          <a:p>
            <a:fld id="{276CD7C5-DECE-4A43-B058-64BEECECAA87}" type="slidenum">
              <a:rPr lang="en-US" sz="1100" b="0">
                <a:latin typeface="Arial" charset="0"/>
              </a:rPr>
              <a:pPr/>
              <a:t>45</a:t>
            </a:fld>
            <a:endParaRPr lang="en-US" sz="1100" b="0">
              <a:latin typeface="Arial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1pPr>
            <a:lvl2pPr marL="742950" indent="-28575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2pPr>
            <a:lvl3pPr marL="11430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3pPr>
            <a:lvl4pPr marL="16002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4pPr>
            <a:lvl5pPr marL="20574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9pPr>
          </a:lstStyle>
          <a:p>
            <a:fld id="{E2EE4C40-502E-3A42-B885-A82479D50F3D}" type="slidenum">
              <a:rPr lang="en-US" sz="1100" b="0">
                <a:latin typeface="Arial" charset="0"/>
              </a:rPr>
              <a:pPr/>
              <a:t>47</a:t>
            </a:fld>
            <a:endParaRPr lang="en-US" sz="1100" b="0">
              <a:latin typeface="Arial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1pPr>
            <a:lvl2pPr marL="742950" indent="-28575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2pPr>
            <a:lvl3pPr marL="11430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3pPr>
            <a:lvl4pPr marL="16002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4pPr>
            <a:lvl5pPr marL="20574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9pPr>
          </a:lstStyle>
          <a:p>
            <a:fld id="{88C2BD9D-6615-CF4C-BF06-71C05DBC89FD}" type="slidenum">
              <a:rPr lang="en-US" sz="1100" b="0">
                <a:latin typeface="Arial" charset="0"/>
              </a:rPr>
              <a:pPr/>
              <a:t>48</a:t>
            </a:fld>
            <a:endParaRPr lang="en-US" sz="1100" b="0">
              <a:latin typeface="Arial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1pPr>
            <a:lvl2pPr marL="742950" indent="-28575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2pPr>
            <a:lvl3pPr marL="11430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3pPr>
            <a:lvl4pPr marL="16002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4pPr>
            <a:lvl5pPr marL="20574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9pPr>
          </a:lstStyle>
          <a:p>
            <a:fld id="{1410554C-1FD8-4D40-8668-A48CF320DE15}" type="slidenum">
              <a:rPr lang="en-US" sz="1100" b="0">
                <a:latin typeface="Arial" charset="0"/>
              </a:rPr>
              <a:pPr/>
              <a:t>49</a:t>
            </a:fld>
            <a:endParaRPr lang="en-US" sz="1100" b="0">
              <a:latin typeface="Arial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1pPr>
            <a:lvl2pPr marL="742950" indent="-28575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2pPr>
            <a:lvl3pPr marL="11430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3pPr>
            <a:lvl4pPr marL="16002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4pPr>
            <a:lvl5pPr marL="20574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9pPr>
          </a:lstStyle>
          <a:p>
            <a:fld id="{1BE9F755-A6CE-9047-B714-FBB88C012850}" type="slidenum">
              <a:rPr lang="en-US" sz="1100" b="0">
                <a:latin typeface="Arial" charset="0"/>
              </a:rPr>
              <a:pPr/>
              <a:t>50</a:t>
            </a:fld>
            <a:endParaRPr lang="en-US" sz="1100" b="0">
              <a:latin typeface="Arial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1pPr>
            <a:lvl2pPr marL="742950" indent="-28575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2pPr>
            <a:lvl3pPr marL="11430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3pPr>
            <a:lvl4pPr marL="16002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4pPr>
            <a:lvl5pPr marL="20574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9pPr>
          </a:lstStyle>
          <a:p>
            <a:fld id="{9AA94110-5A55-E643-98B7-78A4D5A5EFEC}" type="slidenum">
              <a:rPr lang="en-US" sz="1100" b="0">
                <a:latin typeface="Arial" charset="0"/>
              </a:rPr>
              <a:pPr/>
              <a:t>52</a:t>
            </a:fld>
            <a:endParaRPr lang="en-US" sz="1100" b="0">
              <a:latin typeface="Arial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1pPr>
            <a:lvl2pPr marL="742950" indent="-28575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2pPr>
            <a:lvl3pPr marL="11430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3pPr>
            <a:lvl4pPr marL="16002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4pPr>
            <a:lvl5pPr marL="20574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9pPr>
          </a:lstStyle>
          <a:p>
            <a:fld id="{0FE3BDA1-18A8-0844-A5D6-2853B77B2110}" type="slidenum">
              <a:rPr lang="en-US" sz="1100" b="0">
                <a:latin typeface="Arial" charset="0"/>
              </a:rPr>
              <a:pPr/>
              <a:t>6</a:t>
            </a:fld>
            <a:endParaRPr lang="en-US" sz="1100" b="0">
              <a:latin typeface="Arial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1pPr>
            <a:lvl2pPr marL="742950" indent="-28575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2pPr>
            <a:lvl3pPr marL="11430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3pPr>
            <a:lvl4pPr marL="16002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4pPr>
            <a:lvl5pPr marL="20574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9pPr>
          </a:lstStyle>
          <a:p>
            <a:fld id="{06E29572-C970-034E-A88E-81C3FEE7409F}" type="slidenum">
              <a:rPr lang="en-US" sz="1100" b="0">
                <a:latin typeface="Arial" charset="0"/>
              </a:rPr>
              <a:pPr/>
              <a:t>53</a:t>
            </a:fld>
            <a:endParaRPr lang="en-US" sz="1100" b="0">
              <a:latin typeface="Arial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1pPr>
            <a:lvl2pPr marL="742950" indent="-28575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2pPr>
            <a:lvl3pPr marL="11430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3pPr>
            <a:lvl4pPr marL="16002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4pPr>
            <a:lvl5pPr marL="20574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9pPr>
          </a:lstStyle>
          <a:p>
            <a:fld id="{5ED2F61C-3264-814B-8192-4F0D8C69C3ED}" type="slidenum">
              <a:rPr lang="en-US" sz="1100" b="0">
                <a:latin typeface="Arial" charset="0"/>
              </a:rPr>
              <a:pPr/>
              <a:t>54</a:t>
            </a:fld>
            <a:endParaRPr lang="en-US" sz="1100" b="0">
              <a:latin typeface="Arial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1pPr>
            <a:lvl2pPr marL="742950" indent="-28575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2pPr>
            <a:lvl3pPr marL="11430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3pPr>
            <a:lvl4pPr marL="16002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4pPr>
            <a:lvl5pPr marL="20574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9pPr>
          </a:lstStyle>
          <a:p>
            <a:fld id="{9C3A9F5C-46D5-9C40-A8D4-0DA0FEC6E7FA}" type="slidenum">
              <a:rPr lang="en-US" sz="1100" b="0">
                <a:latin typeface="Arial" charset="0"/>
              </a:rPr>
              <a:pPr/>
              <a:t>56</a:t>
            </a:fld>
            <a:endParaRPr lang="en-US" sz="1100" b="0">
              <a:latin typeface="Arial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1pPr>
            <a:lvl2pPr marL="742950" indent="-28575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2pPr>
            <a:lvl3pPr marL="11430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3pPr>
            <a:lvl4pPr marL="16002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4pPr>
            <a:lvl5pPr marL="20574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9pPr>
          </a:lstStyle>
          <a:p>
            <a:fld id="{F02BCB7D-3FCA-894A-9C54-AC1A3E65FE76}" type="slidenum">
              <a:rPr lang="en-US" sz="1100" b="0">
                <a:latin typeface="Arial" charset="0"/>
              </a:rPr>
              <a:pPr/>
              <a:t>57</a:t>
            </a:fld>
            <a:endParaRPr lang="en-US" sz="1100" b="0">
              <a:latin typeface="Arial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1pPr>
            <a:lvl2pPr marL="742950" indent="-28575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2pPr>
            <a:lvl3pPr marL="11430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3pPr>
            <a:lvl4pPr marL="16002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4pPr>
            <a:lvl5pPr marL="20574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9pPr>
          </a:lstStyle>
          <a:p>
            <a:fld id="{A57103FC-7CD5-534F-BCE9-C9E27F8AEBE6}" type="slidenum">
              <a:rPr lang="en-US" sz="1100" b="0">
                <a:latin typeface="Arial" charset="0"/>
              </a:rPr>
              <a:pPr/>
              <a:t>58</a:t>
            </a:fld>
            <a:endParaRPr lang="en-US" sz="1100" b="0">
              <a:latin typeface="Arial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1pPr>
            <a:lvl2pPr marL="742950" indent="-28575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2pPr>
            <a:lvl3pPr marL="11430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3pPr>
            <a:lvl4pPr marL="16002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4pPr>
            <a:lvl5pPr marL="20574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9pPr>
          </a:lstStyle>
          <a:p>
            <a:fld id="{86AC41EA-D32A-AB4D-A8C3-36CB571B4F80}" type="slidenum">
              <a:rPr lang="en-US" sz="1100" b="0">
                <a:latin typeface="Arial" charset="0"/>
              </a:rPr>
              <a:pPr/>
              <a:t>59</a:t>
            </a:fld>
            <a:endParaRPr lang="en-US" sz="1100" b="0">
              <a:latin typeface="Arial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1pPr>
            <a:lvl2pPr marL="742950" indent="-28575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2pPr>
            <a:lvl3pPr marL="11430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3pPr>
            <a:lvl4pPr marL="16002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4pPr>
            <a:lvl5pPr marL="20574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9pPr>
          </a:lstStyle>
          <a:p>
            <a:fld id="{4E3E8271-BFDE-2D4A-817F-402C8A956DC3}" type="slidenum">
              <a:rPr lang="en-US" sz="1100" b="0">
                <a:latin typeface="Arial" charset="0"/>
              </a:rPr>
              <a:pPr/>
              <a:t>60</a:t>
            </a:fld>
            <a:endParaRPr lang="en-US" sz="1100" b="0">
              <a:latin typeface="Arial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1pPr>
            <a:lvl2pPr marL="742950" indent="-28575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2pPr>
            <a:lvl3pPr marL="11430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3pPr>
            <a:lvl4pPr marL="16002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4pPr>
            <a:lvl5pPr marL="20574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9pPr>
          </a:lstStyle>
          <a:p>
            <a:fld id="{FE55E79C-82B3-DE4A-AF5B-A3D0198BFE42}" type="slidenum">
              <a:rPr lang="en-US" sz="1100" b="0">
                <a:latin typeface="Arial" charset="0"/>
              </a:rPr>
              <a:pPr/>
              <a:t>61</a:t>
            </a:fld>
            <a:endParaRPr lang="en-US" sz="1100" b="0">
              <a:latin typeface="Arial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1pPr>
            <a:lvl2pPr marL="742950" indent="-28575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2pPr>
            <a:lvl3pPr marL="11430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3pPr>
            <a:lvl4pPr marL="16002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4pPr>
            <a:lvl5pPr marL="20574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9pPr>
          </a:lstStyle>
          <a:p>
            <a:fld id="{9F8B1041-7C99-5D47-8739-D368ED429FC8}" type="slidenum">
              <a:rPr lang="en-US" sz="1100" b="0">
                <a:latin typeface="Arial" charset="0"/>
              </a:rPr>
              <a:pPr/>
              <a:t>64</a:t>
            </a:fld>
            <a:endParaRPr lang="en-US" sz="1100" b="0">
              <a:latin typeface="Arial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1pPr>
            <a:lvl2pPr marL="742950" indent="-28575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2pPr>
            <a:lvl3pPr marL="11430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3pPr>
            <a:lvl4pPr marL="16002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4pPr>
            <a:lvl5pPr marL="20574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9pPr>
          </a:lstStyle>
          <a:p>
            <a:fld id="{068F6B84-92D6-7E4C-92F4-5F5AE7FF1A69}" type="slidenum">
              <a:rPr lang="en-US" sz="1100" b="0">
                <a:latin typeface="Arial" charset="0"/>
              </a:rPr>
              <a:pPr/>
              <a:t>65</a:t>
            </a:fld>
            <a:endParaRPr lang="en-US" sz="1100" b="0">
              <a:latin typeface="Arial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1pPr>
            <a:lvl2pPr marL="742950" indent="-28575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2pPr>
            <a:lvl3pPr marL="11430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3pPr>
            <a:lvl4pPr marL="16002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4pPr>
            <a:lvl5pPr marL="20574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9pPr>
          </a:lstStyle>
          <a:p>
            <a:fld id="{D0230E4C-E121-1E44-909A-36F08501C1C8}" type="slidenum">
              <a:rPr lang="en-US" sz="1100" b="0">
                <a:latin typeface="Arial" charset="0"/>
              </a:rPr>
              <a:pPr/>
              <a:t>7</a:t>
            </a:fld>
            <a:endParaRPr lang="en-US" sz="1100" b="0">
              <a:latin typeface="Arial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1pPr>
            <a:lvl2pPr marL="742950" indent="-28575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2pPr>
            <a:lvl3pPr marL="11430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3pPr>
            <a:lvl4pPr marL="16002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4pPr>
            <a:lvl5pPr marL="20574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9pPr>
          </a:lstStyle>
          <a:p>
            <a:fld id="{59859F2A-E6E4-F241-87AD-826B8DCD8DF5}" type="slidenum">
              <a:rPr lang="en-US" sz="1100" b="0">
                <a:latin typeface="Arial" charset="0"/>
              </a:rPr>
              <a:pPr/>
              <a:t>67</a:t>
            </a:fld>
            <a:endParaRPr lang="en-US" sz="1100" b="0">
              <a:latin typeface="Arial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1pPr>
            <a:lvl2pPr marL="742950" indent="-28575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2pPr>
            <a:lvl3pPr marL="11430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3pPr>
            <a:lvl4pPr marL="16002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4pPr>
            <a:lvl5pPr marL="20574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9pPr>
          </a:lstStyle>
          <a:p>
            <a:fld id="{C7D0749A-4DDE-B049-9ACE-1318FCF18874}" type="slidenum">
              <a:rPr lang="en-US" sz="1100" b="0">
                <a:latin typeface="Arial" charset="0"/>
              </a:rPr>
              <a:pPr/>
              <a:t>68</a:t>
            </a:fld>
            <a:endParaRPr lang="en-US" sz="1100" b="0">
              <a:latin typeface="Arial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1pPr>
            <a:lvl2pPr marL="742950" indent="-28575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2pPr>
            <a:lvl3pPr marL="11430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3pPr>
            <a:lvl4pPr marL="16002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4pPr>
            <a:lvl5pPr marL="20574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9pPr>
          </a:lstStyle>
          <a:p>
            <a:fld id="{E7547C22-4132-1C49-9053-D9491CC0BDBB}" type="slidenum">
              <a:rPr lang="en-US" sz="1100" b="0">
                <a:latin typeface="Arial" charset="0"/>
              </a:rPr>
              <a:pPr/>
              <a:t>70</a:t>
            </a:fld>
            <a:endParaRPr lang="en-US" sz="1100" b="0">
              <a:latin typeface="Arial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1pPr>
            <a:lvl2pPr marL="742950" indent="-28575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2pPr>
            <a:lvl3pPr marL="11430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3pPr>
            <a:lvl4pPr marL="16002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4pPr>
            <a:lvl5pPr marL="20574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9pPr>
          </a:lstStyle>
          <a:p>
            <a:fld id="{CE1C1EDB-4F8A-0B44-99FB-211629ADEC05}" type="slidenum">
              <a:rPr lang="en-US" sz="1100" b="0">
                <a:latin typeface="Arial" charset="0"/>
              </a:rPr>
              <a:pPr/>
              <a:t>72</a:t>
            </a:fld>
            <a:endParaRPr lang="en-US" sz="1100" b="0">
              <a:latin typeface="Arial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1pPr>
            <a:lvl2pPr marL="742950" indent="-28575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2pPr>
            <a:lvl3pPr marL="11430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3pPr>
            <a:lvl4pPr marL="16002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4pPr>
            <a:lvl5pPr marL="20574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9pPr>
          </a:lstStyle>
          <a:p>
            <a:fld id="{B1E9ACA6-7A1F-0747-B6B0-A8AA2ACCA00F}" type="slidenum">
              <a:rPr lang="en-US" sz="1100" b="0">
                <a:latin typeface="Arial" charset="0"/>
              </a:rPr>
              <a:pPr/>
              <a:t>73</a:t>
            </a:fld>
            <a:endParaRPr lang="en-US" sz="1100" b="0">
              <a:latin typeface="Arial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6338C6C-7F02-4C43-925E-D69684D3BA0C}" type="slidenum">
              <a:rPr lang="en-US" sz="1100"/>
              <a:pPr/>
              <a:t>75</a:t>
            </a:fld>
            <a:endParaRPr lang="en-US" sz="1100"/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445AEB6-FC5F-2F40-A0BD-7906A73C3F8E}" type="slidenum">
              <a:rPr lang="en-US" sz="1100"/>
              <a:pPr/>
              <a:t>76</a:t>
            </a:fld>
            <a:endParaRPr lang="en-US" sz="1100"/>
          </a:p>
        </p:txBody>
      </p:sp>
      <p:sp>
        <p:nvSpPr>
          <p:cNvPr id="226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26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5446888-5D86-5942-B03D-4CCD6B0DCAE7}" type="slidenum">
              <a:rPr lang="en-US" sz="1100"/>
              <a:pPr/>
              <a:t>77</a:t>
            </a:fld>
            <a:endParaRPr lang="en-US" sz="1100"/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10FAB75-DBC1-794E-821C-6C424B1EB54C}" type="slidenum">
              <a:rPr lang="en-US" sz="1100"/>
              <a:pPr/>
              <a:t>78</a:t>
            </a:fld>
            <a:endParaRPr lang="en-US" sz="1100"/>
          </a:p>
        </p:txBody>
      </p:sp>
      <p:sp>
        <p:nvSpPr>
          <p:cNvPr id="228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28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CED1AF9-2CE1-3341-AE8D-14DD7709583E}" type="slidenum">
              <a:rPr lang="en-US" sz="1100"/>
              <a:pPr/>
              <a:t>79</a:t>
            </a:fld>
            <a:endParaRPr lang="en-US" sz="1100"/>
          </a:p>
        </p:txBody>
      </p:sp>
      <p:sp>
        <p:nvSpPr>
          <p:cNvPr id="229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1pPr>
            <a:lvl2pPr marL="742950" indent="-28575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2pPr>
            <a:lvl3pPr marL="11430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3pPr>
            <a:lvl4pPr marL="16002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4pPr>
            <a:lvl5pPr marL="20574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9pPr>
          </a:lstStyle>
          <a:p>
            <a:fld id="{9E99C6E0-4E2B-E743-AE4C-66508F032963}" type="slidenum">
              <a:rPr lang="en-US" sz="1100" b="0">
                <a:latin typeface="Arial" charset="0"/>
              </a:rPr>
              <a:pPr/>
              <a:t>8</a:t>
            </a:fld>
            <a:endParaRPr lang="en-US" sz="1100" b="0">
              <a:latin typeface="Arial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30F23C1-5879-9546-9492-CD1A4DEC7EA7}" type="slidenum">
              <a:rPr lang="en-US" sz="1100"/>
              <a:pPr/>
              <a:t>93</a:t>
            </a:fld>
            <a:endParaRPr lang="en-US" sz="1100"/>
          </a:p>
        </p:txBody>
      </p:sp>
      <p:sp>
        <p:nvSpPr>
          <p:cNvPr id="233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233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1pPr>
            <a:lvl2pPr marL="742950" indent="-28575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2pPr>
            <a:lvl3pPr marL="11430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3pPr>
            <a:lvl4pPr marL="16002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4pPr>
            <a:lvl5pPr marL="20574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9pPr>
          </a:lstStyle>
          <a:p>
            <a:fld id="{51AC2DA9-88EA-8D46-AF51-4BD84AB43034}" type="slidenum">
              <a:rPr lang="en-US" sz="1100" b="0">
                <a:latin typeface="Arial" charset="0"/>
              </a:rPr>
              <a:pPr/>
              <a:t>9</a:t>
            </a:fld>
            <a:endParaRPr lang="en-US" sz="1100" b="0">
              <a:latin typeface="Arial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1pPr>
            <a:lvl2pPr marL="742950" indent="-28575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2pPr>
            <a:lvl3pPr marL="11430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3pPr>
            <a:lvl4pPr marL="16002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4pPr>
            <a:lvl5pPr marL="20574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9pPr>
          </a:lstStyle>
          <a:p>
            <a:fld id="{84F8D1C8-44E1-8F49-BE5B-0274096DCC80}" type="slidenum">
              <a:rPr lang="en-US" sz="1100" b="0">
                <a:latin typeface="Arial" charset="0"/>
              </a:rPr>
              <a:pPr/>
              <a:t>10</a:t>
            </a:fld>
            <a:endParaRPr lang="en-US" sz="1100" b="0">
              <a:latin typeface="Arial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1pPr>
            <a:lvl2pPr marL="742950" indent="-28575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2pPr>
            <a:lvl3pPr marL="11430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3pPr>
            <a:lvl4pPr marL="16002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4pPr>
            <a:lvl5pPr marL="2057400" indent="-228600" defTabSz="9652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9pPr>
          </a:lstStyle>
          <a:p>
            <a:fld id="{4232498C-555B-FA4D-9EE2-E7B87EFAC491}" type="slidenum">
              <a:rPr lang="en-US" sz="1100" b="0">
                <a:latin typeface="Arial" charset="0"/>
              </a:rPr>
              <a:pPr/>
              <a:t>11</a:t>
            </a:fld>
            <a:endParaRPr lang="en-US" sz="1100" b="0">
              <a:latin typeface="Arial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5A94D60-BBAA-F046-B9E1-BB59EAA3C6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4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BD74A0-B508-8841-AFA6-DCE346A9DC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11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21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070B50-59EB-674A-9A9A-F65453A1F0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57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848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78486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4114800"/>
            <a:ext cx="78486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C1BB93-8510-B54E-9A7D-8D7D81E847E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5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F2E3A-F287-2846-9F3F-73FD6A824D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5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16D0A2-31B0-434F-8F08-8B65E264DA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1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E5EF4C-44C7-A14E-AD93-12242D611E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6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C89F53-1C2F-6044-98EB-1CF1EA9FF1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1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B9EB55-9B01-2443-A54F-E0A1E85AA56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9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75C2A0-583B-8542-AEBD-D2D7674FAF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8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97F562-30E3-7845-BA0D-D199FB86F7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4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23920C-FFDA-2141-8AA5-68559C3C67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6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19800" y="6248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latin typeface="Arial" charset="0"/>
              </a:defRPr>
            </a:lvl1pPr>
          </a:lstStyle>
          <a:p>
            <a:fld id="{E0B04EF1-3123-6046-90CD-C9A6B6E7D95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4" r:id="rId2"/>
    <p:sldLayoutId id="2147483723" r:id="rId3"/>
    <p:sldLayoutId id="2147483722" r:id="rId4"/>
    <p:sldLayoutId id="2147483721" r:id="rId5"/>
    <p:sldLayoutId id="2147483720" r:id="rId6"/>
    <p:sldLayoutId id="2147483719" r:id="rId7"/>
    <p:sldLayoutId id="2147483718" r:id="rId8"/>
    <p:sldLayoutId id="2147483717" r:id="rId9"/>
    <p:sldLayoutId id="2147483716" r:id="rId10"/>
    <p:sldLayoutId id="2147483715" r:id="rId11"/>
    <p:sldLayoutId id="2147483714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charset="0"/>
        <a:buChar char="l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Monotype Sort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charset="0"/>
        <a:buChar char="l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3255417" y="4808619"/>
            <a:ext cx="5888583" cy="1143000"/>
          </a:xfrm>
        </p:spPr>
        <p:txBody>
          <a:bodyPr/>
          <a:lstStyle/>
          <a:p>
            <a:r>
              <a:rPr lang="en-US" sz="4000" b="0" dirty="0">
                <a:solidFill>
                  <a:schemeClr val="bg1"/>
                </a:solidFill>
                <a:latin typeface="Times New Roman" charset="0"/>
              </a:rPr>
              <a:t>Chapter 10</a:t>
            </a:r>
            <a:br>
              <a:rPr lang="en-US" sz="4000" b="0" dirty="0">
                <a:solidFill>
                  <a:schemeClr val="bg1"/>
                </a:solidFill>
                <a:latin typeface="Times New Roman" charset="0"/>
              </a:rPr>
            </a:br>
            <a:r>
              <a:rPr lang="en-US" b="0" dirty="0">
                <a:solidFill>
                  <a:schemeClr val="bg1"/>
                </a:solidFill>
                <a:latin typeface="Times New Roman" charset="0"/>
              </a:rPr>
              <a:t/>
            </a:r>
            <a:br>
              <a:rPr lang="en-US" b="0" dirty="0">
                <a:solidFill>
                  <a:schemeClr val="bg1"/>
                </a:solidFill>
                <a:latin typeface="Times New Roman" charset="0"/>
              </a:rPr>
            </a:br>
            <a:r>
              <a:rPr lang="en-US" sz="3600" b="0" dirty="0">
                <a:solidFill>
                  <a:schemeClr val="bg1"/>
                </a:solidFill>
                <a:latin typeface="Times New Roman" charset="0"/>
              </a:rPr>
              <a:t>Simple Data Types:  Built-In and User-Defined</a:t>
            </a:r>
            <a:r>
              <a:rPr lang="en-US" dirty="0">
                <a:solidFill>
                  <a:schemeClr val="folHlink"/>
                </a:solidFill>
                <a:latin typeface="Arial Rounded MT Bold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203200" y="4249738"/>
            <a:ext cx="8780463" cy="207327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8534400" cy="9906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Operator</a:t>
            </a:r>
            <a:r>
              <a:rPr lang="en-US">
                <a:latin typeface="Arial Rounded MT Bold" charset="0"/>
              </a:rPr>
              <a:t> </a:t>
            </a:r>
            <a:r>
              <a:rPr lang="en-US">
                <a:latin typeface="Courier New" charset="0"/>
              </a:rPr>
              <a:t>sizeof</a:t>
            </a:r>
            <a:endParaRPr lang="en-US">
              <a:latin typeface="Arial Rounded MT Bold" charset="0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66700" y="1865313"/>
            <a:ext cx="8610600" cy="4751387"/>
          </a:xfrm>
        </p:spPr>
        <p:txBody>
          <a:bodyPr/>
          <a:lstStyle/>
          <a:p>
            <a:pPr indent="0">
              <a:buFont typeface="Monotype Sorts" charset="0"/>
              <a:buNone/>
            </a:pPr>
            <a:endParaRPr lang="en-US" sz="1000" b="1">
              <a:latin typeface="Times New Roman" charset="0"/>
            </a:endParaRPr>
          </a:p>
          <a:p>
            <a:pPr indent="0">
              <a:buFont typeface="Monotype Sorts" charset="0"/>
              <a:buNone/>
            </a:pPr>
            <a:r>
              <a:rPr lang="en-US" sz="2400" b="1">
                <a:solidFill>
                  <a:srgbClr val="990000"/>
                </a:solidFill>
                <a:latin typeface="Courier" charset="0"/>
              </a:rPr>
              <a:t>sizeof</a:t>
            </a:r>
            <a:r>
              <a:rPr lang="en-US" sz="2400" b="1">
                <a:latin typeface="Arial" charset="0"/>
              </a:rPr>
              <a:t> A C++ unary operator</a:t>
            </a:r>
            <a:r>
              <a:rPr lang="en-US" sz="2400" b="1">
                <a:solidFill>
                  <a:srgbClr val="CC0000"/>
                </a:solidFill>
                <a:latin typeface="Arial" charset="0"/>
              </a:rPr>
              <a:t> </a:t>
            </a:r>
            <a:r>
              <a:rPr lang="en-US" sz="2400" b="1">
                <a:latin typeface="Arial" charset="0"/>
              </a:rPr>
              <a:t>that yields the size on your machine, in bytes, of its single operand.  The operand can be a variable name, or it can be the name of a data type enclosed in parentheses.</a:t>
            </a:r>
            <a:endParaRPr lang="en-US" sz="1600" b="1">
              <a:latin typeface="Arial" charset="0"/>
            </a:endParaRPr>
          </a:p>
          <a:p>
            <a:pPr indent="0">
              <a:buFont typeface="Monotype Sorts" charset="0"/>
              <a:buNone/>
            </a:pPr>
            <a:endParaRPr lang="en-US" sz="1600" b="1">
              <a:solidFill>
                <a:schemeClr val="tx2"/>
              </a:solidFill>
              <a:latin typeface="Arial" charset="0"/>
            </a:endParaRPr>
          </a:p>
          <a:p>
            <a:pPr indent="0">
              <a:buFont typeface="Monotype Sorts" charset="0"/>
              <a:buNone/>
            </a:pPr>
            <a:endParaRPr lang="en-US" sz="1000" b="1">
              <a:latin typeface="Times New Roman" charset="0"/>
            </a:endParaRPr>
          </a:p>
          <a:p>
            <a:pPr indent="0">
              <a:buFont typeface="Monotype Sorts" charset="0"/>
              <a:buNone/>
            </a:pPr>
            <a:endParaRPr lang="en-US" sz="2000" b="1">
              <a:latin typeface="Courier" charset="0"/>
            </a:endParaRPr>
          </a:p>
          <a:p>
            <a:pPr indent="0">
              <a:buFont typeface="Monotype Sorts" charset="0"/>
              <a:buNone/>
            </a:pPr>
            <a:r>
              <a:rPr lang="en-US" sz="2000" b="1">
                <a:latin typeface="Courier" charset="0"/>
              </a:rPr>
              <a:t>int  age;</a:t>
            </a:r>
          </a:p>
          <a:p>
            <a:pPr indent="0">
              <a:buFont typeface="Monotype Sorts" charset="0"/>
              <a:buNone/>
            </a:pPr>
            <a:r>
              <a:rPr lang="en-US" sz="2000" b="1">
                <a:latin typeface="Courier" charset="0"/>
              </a:rPr>
              <a:t>cout  &lt;&lt;  “Size in bytes of variable age is “  </a:t>
            </a:r>
          </a:p>
          <a:p>
            <a:pPr indent="0">
              <a:buFont typeface="Monotype Sorts" charset="0"/>
              <a:buNone/>
            </a:pPr>
            <a:r>
              <a:rPr lang="en-US" sz="2000" b="1">
                <a:latin typeface="Courier" charset="0"/>
              </a:rPr>
              <a:t>      &lt;&lt;  sizeof  age  &lt;&lt;  end;</a:t>
            </a:r>
          </a:p>
          <a:p>
            <a:pPr indent="0">
              <a:buFont typeface="Monotype Sorts" charset="0"/>
              <a:buNone/>
            </a:pPr>
            <a:r>
              <a:rPr lang="en-US" sz="2000" b="1">
                <a:latin typeface="Courier" charset="0"/>
              </a:rPr>
              <a:t>cout  &lt;&lt;  “Size in bytes of type float is “  </a:t>
            </a:r>
          </a:p>
          <a:p>
            <a:pPr indent="0">
              <a:buFont typeface="Monotype Sorts" charset="0"/>
              <a:buNone/>
            </a:pPr>
            <a:r>
              <a:rPr lang="en-US" sz="2000" b="1">
                <a:latin typeface="Courier" charset="0"/>
              </a:rPr>
              <a:t>      &lt;&lt;  sizeof (float) &lt;&lt;  endl;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628650" y="819150"/>
            <a:ext cx="7848600" cy="1249363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The only guarantees made by C++ are . . . 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9700" y="2100263"/>
            <a:ext cx="9004300" cy="4360862"/>
          </a:xfrm>
        </p:spPr>
        <p:txBody>
          <a:bodyPr/>
          <a:lstStyle/>
          <a:p>
            <a:pPr>
              <a:buFont typeface="Monotype Sorts" charset="0"/>
              <a:buNone/>
            </a:pPr>
            <a:endParaRPr lang="en-US" sz="2000" b="1">
              <a:latin typeface="Arial" charset="0"/>
            </a:endParaRPr>
          </a:p>
          <a:p>
            <a:pPr algn="ctr">
              <a:buFont typeface="Monotype Sorts" charset="0"/>
              <a:buNone/>
            </a:pPr>
            <a:r>
              <a:rPr lang="en-US" sz="2400" b="1">
                <a:latin typeface="Arial" charset="0"/>
              </a:rPr>
              <a:t>1  =  sizeof(char)  &lt;=  sizeof(short)  &lt;=  sizeof(int)  &lt;=  sizeof(long)</a:t>
            </a:r>
          </a:p>
          <a:p>
            <a:pPr algn="ctr">
              <a:buFont typeface="Monotype Sorts" charset="0"/>
              <a:buNone/>
            </a:pPr>
            <a:endParaRPr lang="en-US" sz="2400" b="1">
              <a:latin typeface="Arial" charset="0"/>
            </a:endParaRPr>
          </a:p>
          <a:p>
            <a:pPr algn="ctr">
              <a:buFont typeface="Monotype Sorts" charset="0"/>
              <a:buNone/>
            </a:pPr>
            <a:r>
              <a:rPr lang="en-US" sz="2400" b="1">
                <a:latin typeface="Arial" charset="0"/>
              </a:rPr>
              <a:t>1 &lt;= sizeof (bool) &lt;= sizeof (long)</a:t>
            </a:r>
          </a:p>
          <a:p>
            <a:pPr algn="ctr">
              <a:buFont typeface="Monotype Sorts" charset="0"/>
              <a:buNone/>
            </a:pPr>
            <a:endParaRPr lang="en-US" sz="2400" b="1">
              <a:latin typeface="Arial" charset="0"/>
            </a:endParaRPr>
          </a:p>
          <a:p>
            <a:pPr algn="ctr">
              <a:buFont typeface="Monotype Sorts" charset="0"/>
              <a:buNone/>
            </a:pPr>
            <a:r>
              <a:rPr lang="en-US" sz="2400" b="1">
                <a:latin typeface="Arial" charset="0"/>
              </a:rPr>
              <a:t>sizeof (float) &lt;=  sizeof (double) &lt;=  sizeof (long double)</a:t>
            </a:r>
          </a:p>
          <a:p>
            <a:pPr algn="ctr">
              <a:buFont typeface="Monotype Sorts" charset="0"/>
              <a:buNone/>
            </a:pPr>
            <a:endParaRPr lang="en-US" sz="2400" b="1">
              <a:latin typeface="Arial" charset="0"/>
            </a:endParaRPr>
          </a:p>
          <a:p>
            <a:pPr algn="ctr">
              <a:buFont typeface="Monotype Sorts" charset="0"/>
              <a:buNone/>
            </a:pPr>
            <a:endParaRPr lang="en-US" sz="2400" b="1">
              <a:latin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47700"/>
            <a:ext cx="7848600" cy="1219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. . . and the following three other C++ guarantees </a:t>
            </a:r>
            <a:endParaRPr lang="en-US" dirty="0">
              <a:ea typeface="+mj-ea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Monotype Sorts" charset="0"/>
              <a:buNone/>
            </a:pPr>
            <a:r>
              <a:rPr lang="en-US" b="1">
                <a:latin typeface="Arial" charset="0"/>
              </a:rPr>
              <a:t>char is at least 8 bits</a:t>
            </a:r>
          </a:p>
          <a:p>
            <a:pPr algn="ctr">
              <a:buFont typeface="Monotype Sorts" charset="0"/>
              <a:buNone/>
            </a:pPr>
            <a:endParaRPr lang="en-US" b="1">
              <a:latin typeface="Arial" charset="0"/>
            </a:endParaRPr>
          </a:p>
          <a:p>
            <a:pPr algn="ctr">
              <a:buFont typeface="Monotype Sorts" charset="0"/>
              <a:buNone/>
            </a:pPr>
            <a:r>
              <a:rPr lang="en-US" b="1">
                <a:latin typeface="Arial" charset="0"/>
              </a:rPr>
              <a:t>short is at least 16 bits</a:t>
            </a:r>
          </a:p>
          <a:p>
            <a:pPr algn="ctr">
              <a:buFont typeface="Monotype Sorts" charset="0"/>
              <a:buNone/>
            </a:pPr>
            <a:endParaRPr lang="en-US" b="1">
              <a:latin typeface="Arial" charset="0"/>
            </a:endParaRPr>
          </a:p>
          <a:p>
            <a:pPr algn="ctr">
              <a:buFont typeface="Monotype Sorts" charset="0"/>
              <a:buNone/>
            </a:pPr>
            <a:r>
              <a:rPr lang="en-US" b="1">
                <a:latin typeface="Arial" charset="0"/>
              </a:rPr>
              <a:t>long is at least 32 bits</a:t>
            </a:r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750888" y="1271665"/>
            <a:ext cx="7385050" cy="2259013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750888" y="3812546"/>
            <a:ext cx="7385050" cy="2314575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5365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19296"/>
            <a:ext cx="8534400" cy="990600"/>
          </a:xfrm>
        </p:spPr>
        <p:txBody>
          <a:bodyPr/>
          <a:lstStyle/>
          <a:p>
            <a:pPr algn="l"/>
            <a:r>
              <a:rPr lang="en-US" dirty="0">
                <a:latin typeface="Times New Roman" charset="0"/>
              </a:rPr>
              <a:t>Exponential (Scientific) Notation</a:t>
            </a:r>
          </a:p>
        </p:txBody>
      </p:sp>
      <p:sp>
        <p:nvSpPr>
          <p:cNvPr id="15366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322388" y="1419068"/>
            <a:ext cx="6813550" cy="5083175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sz="2800" b="1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sz="3600" b="1" dirty="0">
                <a:solidFill>
                  <a:schemeClr val="tx2"/>
                </a:solidFill>
                <a:latin typeface="Arial" charset="0"/>
              </a:rPr>
              <a:t>2.7E4   means   2.7 x 10</a:t>
            </a:r>
            <a:r>
              <a:rPr lang="en-US" sz="3600" b="1" baseline="50000" dirty="0">
                <a:solidFill>
                  <a:schemeClr val="tx2"/>
                </a:solidFill>
                <a:latin typeface="Arial" charset="0"/>
              </a:rPr>
              <a:t> 4</a:t>
            </a:r>
            <a:r>
              <a:rPr lang="en-US" sz="3600" b="1" dirty="0">
                <a:solidFill>
                  <a:schemeClr val="tx2"/>
                </a:solidFill>
                <a:latin typeface="Arial" charset="0"/>
              </a:rPr>
              <a:t>   =</a:t>
            </a:r>
            <a:r>
              <a:rPr lang="en-US" b="1" dirty="0">
                <a:solidFill>
                  <a:schemeClr val="tx2"/>
                </a:solidFill>
                <a:latin typeface="Arial" charset="0"/>
              </a:rPr>
              <a:t> </a:t>
            </a:r>
            <a:endParaRPr lang="en-US" sz="2800" b="1" dirty="0">
              <a:solidFill>
                <a:schemeClr val="tx2"/>
              </a:solidFill>
              <a:latin typeface="Arial" charset="0"/>
            </a:endParaRPr>
          </a:p>
          <a:p>
            <a:pPr>
              <a:buFont typeface="Monotype Sorts" charset="0"/>
              <a:buNone/>
            </a:pPr>
            <a:r>
              <a:rPr lang="en-US" b="1" dirty="0">
                <a:latin typeface="Arial" charset="0"/>
              </a:rPr>
              <a:t>				      2.7000          =</a:t>
            </a:r>
          </a:p>
          <a:p>
            <a:pPr>
              <a:buFont typeface="Monotype Sorts" charset="0"/>
              <a:buNone/>
            </a:pPr>
            <a:endParaRPr lang="en-US" sz="2000" b="1" dirty="0">
              <a:latin typeface="Arial" charset="0"/>
            </a:endParaRPr>
          </a:p>
          <a:p>
            <a:pPr>
              <a:buFont typeface="Monotype Sorts" charset="0"/>
              <a:buNone/>
            </a:pPr>
            <a:r>
              <a:rPr lang="en-US" b="1" dirty="0">
                <a:latin typeface="Arial" charset="0"/>
              </a:rPr>
              <a:t>				       27000.0</a:t>
            </a:r>
            <a:endParaRPr lang="en-US" sz="2400" b="1" dirty="0">
              <a:latin typeface="Arial" charset="0"/>
            </a:endParaRPr>
          </a:p>
          <a:p>
            <a:pPr>
              <a:buFont typeface="Monotype Sorts" charset="0"/>
              <a:buNone/>
            </a:pPr>
            <a:endParaRPr lang="en-US" sz="1600" b="1" dirty="0">
              <a:latin typeface="Arial" charset="0"/>
            </a:endParaRPr>
          </a:p>
          <a:p>
            <a:pPr>
              <a:buFont typeface="Monotype Sorts" charset="0"/>
              <a:buNone/>
            </a:pPr>
            <a:r>
              <a:rPr lang="en-US" sz="3600" b="1" dirty="0">
                <a:solidFill>
                  <a:schemeClr val="tx2"/>
                </a:solidFill>
                <a:latin typeface="Arial" charset="0"/>
              </a:rPr>
              <a:t>2.7E-4   means   2.7 x 10</a:t>
            </a:r>
            <a:r>
              <a:rPr lang="en-US" sz="3600" b="1" baseline="50000" dirty="0">
                <a:solidFill>
                  <a:schemeClr val="tx2"/>
                </a:solidFill>
                <a:latin typeface="Arial" charset="0"/>
              </a:rPr>
              <a:t> - 4</a:t>
            </a:r>
            <a:r>
              <a:rPr lang="en-US" sz="3600" b="1" dirty="0">
                <a:solidFill>
                  <a:schemeClr val="tx2"/>
                </a:solidFill>
                <a:latin typeface="Arial" charset="0"/>
              </a:rPr>
              <a:t> =</a:t>
            </a:r>
            <a:r>
              <a:rPr lang="en-US" b="1" dirty="0">
                <a:solidFill>
                  <a:schemeClr val="tx2"/>
                </a:solidFill>
                <a:latin typeface="Arial" charset="0"/>
              </a:rPr>
              <a:t> </a:t>
            </a:r>
          </a:p>
          <a:p>
            <a:pPr>
              <a:buFont typeface="Monotype Sorts" charset="0"/>
              <a:buNone/>
            </a:pPr>
            <a:r>
              <a:rPr lang="en-US" b="1" dirty="0">
                <a:latin typeface="Arial" charset="0"/>
              </a:rPr>
              <a:t>			          	0002.7        = </a:t>
            </a:r>
          </a:p>
          <a:p>
            <a:pPr>
              <a:buFont typeface="Monotype Sorts" charset="0"/>
              <a:buNone/>
            </a:pPr>
            <a:endParaRPr lang="en-US" sz="2000" b="1" dirty="0">
              <a:latin typeface="Arial" charset="0"/>
            </a:endParaRPr>
          </a:p>
          <a:p>
            <a:pPr>
              <a:buFont typeface="Monotype Sorts" charset="0"/>
              <a:buNone/>
            </a:pPr>
            <a:r>
              <a:rPr lang="en-US" b="1" dirty="0">
                <a:latin typeface="Arial" charset="0"/>
              </a:rPr>
              <a:t>			             0.00027</a:t>
            </a:r>
          </a:p>
        </p:txBody>
      </p:sp>
      <p:grpSp>
        <p:nvGrpSpPr>
          <p:cNvPr id="15367" name="Group 8"/>
          <p:cNvGrpSpPr>
            <a:grpSpLocks/>
          </p:cNvGrpSpPr>
          <p:nvPr/>
        </p:nvGrpSpPr>
        <p:grpSpPr bwMode="auto">
          <a:xfrm>
            <a:off x="5090250" y="2343817"/>
            <a:ext cx="833438" cy="3017838"/>
            <a:chOff x="3254" y="1698"/>
            <a:chExt cx="525" cy="1901"/>
          </a:xfrm>
        </p:grpSpPr>
        <p:sp>
          <p:nvSpPr>
            <p:cNvPr id="15368" name="Arc 6"/>
            <p:cNvSpPr>
              <a:spLocks/>
            </p:cNvSpPr>
            <p:nvPr/>
          </p:nvSpPr>
          <p:spPr bwMode="auto">
            <a:xfrm rot="3180000">
              <a:off x="3398" y="1594"/>
              <a:ext cx="277" cy="4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8575" cap="rnd">
              <a:solidFill>
                <a:srgbClr val="CC0000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5369" name="Arc 7"/>
            <p:cNvSpPr>
              <a:spLocks/>
            </p:cNvSpPr>
            <p:nvPr/>
          </p:nvSpPr>
          <p:spPr bwMode="auto">
            <a:xfrm rot="3180000">
              <a:off x="3318" y="3177"/>
              <a:ext cx="358" cy="4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8575" cap="rnd">
              <a:solidFill>
                <a:srgbClr val="CC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Floating Point Types </a:t>
            </a:r>
          </a:p>
        </p:txBody>
      </p:sp>
      <p:grpSp>
        <p:nvGrpSpPr>
          <p:cNvPr id="16388" name="Group 8"/>
          <p:cNvGrpSpPr>
            <a:grpSpLocks/>
          </p:cNvGrpSpPr>
          <p:nvPr/>
        </p:nvGrpSpPr>
        <p:grpSpPr bwMode="auto">
          <a:xfrm>
            <a:off x="361950" y="2044700"/>
            <a:ext cx="8559800" cy="4035425"/>
            <a:chOff x="228" y="1288"/>
            <a:chExt cx="5392" cy="2542"/>
          </a:xfrm>
        </p:grpSpPr>
        <p:grpSp>
          <p:nvGrpSpPr>
            <p:cNvPr id="16389" name="Group 6"/>
            <p:cNvGrpSpPr>
              <a:grpSpLocks/>
            </p:cNvGrpSpPr>
            <p:nvPr/>
          </p:nvGrpSpPr>
          <p:grpSpPr bwMode="auto">
            <a:xfrm>
              <a:off x="232" y="1288"/>
              <a:ext cx="5388" cy="2542"/>
              <a:chOff x="232" y="1288"/>
              <a:chExt cx="5388" cy="2542"/>
            </a:xfrm>
          </p:grpSpPr>
          <p:sp>
            <p:nvSpPr>
              <p:cNvPr id="16391" name="Rectangle 3"/>
              <p:cNvSpPr>
                <a:spLocks noChangeArrowheads="1"/>
              </p:cNvSpPr>
              <p:nvPr/>
            </p:nvSpPr>
            <p:spPr bwMode="auto">
              <a:xfrm>
                <a:off x="232" y="1288"/>
                <a:ext cx="5310" cy="2542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6392" name="Rectangle 4"/>
              <p:cNvSpPr>
                <a:spLocks noChangeArrowheads="1"/>
              </p:cNvSpPr>
              <p:nvPr/>
            </p:nvSpPr>
            <p:spPr bwMode="auto">
              <a:xfrm>
                <a:off x="279" y="1364"/>
                <a:ext cx="5341" cy="2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990000"/>
                    </a:solidFill>
                    <a:latin typeface="Arial" charset="0"/>
                  </a:rPr>
                  <a:t>Type  	         Size in Bytes	Minimum 	            Maximum </a:t>
                </a:r>
              </a:p>
              <a:p>
                <a:pPr eaLnBrk="0" hangingPunct="0"/>
                <a:r>
                  <a:rPr lang="en-US">
                    <a:solidFill>
                      <a:srgbClr val="990000"/>
                    </a:solidFill>
                    <a:latin typeface="Arial" charset="0"/>
                  </a:rPr>
                  <a:t>				Positive Value	            Positive Value</a:t>
                </a:r>
                <a:endParaRPr lang="en-US">
                  <a:latin typeface="Arial" charset="0"/>
                </a:endParaRPr>
              </a:p>
              <a:p>
                <a:pPr eaLnBrk="0" hangingPunct="0"/>
                <a:endParaRPr lang="en-US">
                  <a:latin typeface="Arial" charset="0"/>
                </a:endParaRPr>
              </a:p>
              <a:p>
                <a:pPr eaLnBrk="0" hangingPunct="0"/>
                <a:r>
                  <a:rPr lang="en-US" sz="2400">
                    <a:latin typeface="Arial" charset="0"/>
                  </a:rPr>
                  <a:t>float		     4		3.4E-38		3.4E+38</a:t>
                </a:r>
              </a:p>
              <a:p>
                <a:pPr eaLnBrk="0" hangingPunct="0"/>
                <a:endParaRPr lang="en-US" sz="1800">
                  <a:latin typeface="Arial" charset="0"/>
                </a:endParaRPr>
              </a:p>
              <a:p>
                <a:pPr eaLnBrk="0" hangingPunct="0"/>
                <a:endParaRPr lang="en-US" sz="1600">
                  <a:latin typeface="Arial" charset="0"/>
                </a:endParaRPr>
              </a:p>
              <a:p>
                <a:pPr eaLnBrk="0" hangingPunct="0"/>
                <a:r>
                  <a:rPr lang="en-US" sz="2400">
                    <a:latin typeface="Arial" charset="0"/>
                  </a:rPr>
                  <a:t>double	     8	   	1.7E-308		1.7E+308</a:t>
                </a:r>
              </a:p>
              <a:p>
                <a:pPr eaLnBrk="0" hangingPunct="0"/>
                <a:endParaRPr lang="en-US" sz="1800">
                  <a:latin typeface="Arial" charset="0"/>
                </a:endParaRPr>
              </a:p>
              <a:p>
                <a:pPr eaLnBrk="0" hangingPunct="0"/>
                <a:endParaRPr lang="en-US" sz="1600">
                  <a:latin typeface="Arial" charset="0"/>
                </a:endParaRPr>
              </a:p>
              <a:p>
                <a:pPr eaLnBrk="0" hangingPunct="0"/>
                <a:r>
                  <a:rPr lang="en-US" sz="2400">
                    <a:latin typeface="Arial" charset="0"/>
                  </a:rPr>
                  <a:t>long double	   10		3.4E-4932		1.1E+4932</a:t>
                </a:r>
                <a:endParaRPr lang="en-US">
                  <a:latin typeface="Arial" charset="0"/>
                </a:endParaRPr>
              </a:p>
              <a:p>
                <a:pPr eaLnBrk="0" hangingPunct="0"/>
                <a:endParaRPr lang="en-US">
                  <a:latin typeface="Arial" charset="0"/>
                </a:endParaRPr>
              </a:p>
              <a:p>
                <a:pPr eaLnBrk="0" hangingPunct="0"/>
                <a:r>
                  <a:rPr lang="en-US" sz="1800">
                    <a:solidFill>
                      <a:srgbClr val="990000"/>
                    </a:solidFill>
                    <a:latin typeface="Arial" charset="0"/>
                  </a:rPr>
                  <a:t>NOTE:  Values given for one machine; actual sizes are machine-dependent</a:t>
                </a:r>
                <a:endParaRPr lang="en-US" sz="1800">
                  <a:solidFill>
                    <a:srgbClr val="990066"/>
                  </a:solidFill>
                  <a:latin typeface="Arial" charset="0"/>
                </a:endParaRPr>
              </a:p>
            </p:txBody>
          </p:sp>
          <p:sp>
            <p:nvSpPr>
              <p:cNvPr id="16393" name="Line 5"/>
              <p:cNvSpPr>
                <a:spLocks noChangeShapeType="1"/>
              </p:cNvSpPr>
              <p:nvPr/>
            </p:nvSpPr>
            <p:spPr bwMode="auto">
              <a:xfrm>
                <a:off x="240" y="3442"/>
                <a:ext cx="530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390" name="Line 7"/>
            <p:cNvSpPr>
              <a:spLocks noChangeShapeType="1"/>
            </p:cNvSpPr>
            <p:nvPr/>
          </p:nvSpPr>
          <p:spPr bwMode="auto">
            <a:xfrm>
              <a:off x="228" y="1826"/>
              <a:ext cx="530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1975"/>
            <a:ext cx="8534400" cy="9906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More about Floating Point Types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5000" y="1622425"/>
            <a:ext cx="7966075" cy="4949825"/>
          </a:xfrm>
        </p:spPr>
        <p:txBody>
          <a:bodyPr>
            <a:normAutofit lnSpcReduction="10000"/>
          </a:bodyPr>
          <a:lstStyle/>
          <a:p>
            <a:pPr>
              <a:buFont typeface="Monotype Sorts"/>
              <a:buNone/>
              <a:defRPr/>
            </a:pPr>
            <a:endParaRPr lang="en-US" altLang="en-US" sz="2400" b="1" dirty="0" smtClean="0">
              <a:solidFill>
                <a:schemeClr val="tx2"/>
              </a:solidFill>
              <a:ea typeface="+mn-ea"/>
            </a:endParaRPr>
          </a:p>
          <a:p>
            <a:pPr>
              <a:buFont typeface="Wingdings" pitchFamily="2" charset="2"/>
              <a:buChar char="§"/>
              <a:defRPr/>
            </a:pPr>
            <a:r>
              <a:rPr lang="en-US" altLang="en-US" sz="2800" b="1" dirty="0" smtClean="0">
                <a:ea typeface="+mn-ea"/>
              </a:rPr>
              <a:t>Floating point constants in C++ like </a:t>
            </a:r>
            <a:r>
              <a:rPr lang="en-US" altLang="en-US" sz="2800" b="1" dirty="0" smtClean="0">
                <a:solidFill>
                  <a:srgbClr val="990000"/>
                </a:solidFill>
                <a:ea typeface="+mn-ea"/>
              </a:rPr>
              <a:t>94.6</a:t>
            </a:r>
            <a:r>
              <a:rPr lang="en-US" altLang="en-US" sz="2800" b="1" dirty="0" smtClean="0">
                <a:ea typeface="+mn-ea"/>
              </a:rPr>
              <a:t> without a suffix are of type </a:t>
            </a:r>
            <a:r>
              <a:rPr lang="en-US" altLang="en-US" sz="2800" b="1" dirty="0" smtClean="0">
                <a:solidFill>
                  <a:srgbClr val="990000"/>
                </a:solidFill>
                <a:ea typeface="+mn-ea"/>
              </a:rPr>
              <a:t>double by default</a:t>
            </a:r>
            <a:r>
              <a:rPr lang="en-US" altLang="en-US" sz="2800" b="1" dirty="0" smtClean="0">
                <a:ea typeface="+mn-ea"/>
              </a:rPr>
              <a:t> </a:t>
            </a:r>
            <a:endParaRPr lang="en-US" altLang="en-US" sz="2800" b="1" dirty="0" smtClean="0">
              <a:latin typeface="Times New Roman" pitchFamily="18" charset="0"/>
              <a:ea typeface="+mn-ea"/>
            </a:endParaRPr>
          </a:p>
          <a:p>
            <a:pPr>
              <a:buFont typeface="Monotype Sorts"/>
              <a:buNone/>
              <a:defRPr/>
            </a:pPr>
            <a:endParaRPr lang="en-US" altLang="en-US" sz="2400" b="1" dirty="0" smtClean="0">
              <a:ea typeface="+mn-ea"/>
            </a:endParaRPr>
          </a:p>
          <a:p>
            <a:pPr>
              <a:buFont typeface="Wingdings" pitchFamily="2" charset="2"/>
              <a:buChar char="§"/>
              <a:defRPr/>
            </a:pPr>
            <a:r>
              <a:rPr lang="en-US" altLang="en-US" sz="2800" b="1" dirty="0" smtClean="0">
                <a:ea typeface="+mn-ea"/>
              </a:rPr>
              <a:t>To obtain another floating point type constant a suffix must be used </a:t>
            </a:r>
          </a:p>
          <a:p>
            <a:pPr>
              <a:buFont typeface="Monotype Sorts"/>
              <a:buNone/>
              <a:defRPr/>
            </a:pPr>
            <a:endParaRPr lang="en-US" altLang="en-US" sz="2400" b="1" dirty="0" smtClean="0">
              <a:ea typeface="+mn-ea"/>
            </a:endParaRPr>
          </a:p>
          <a:p>
            <a:pPr lvl="1">
              <a:buFont typeface="Monotype Sorts"/>
              <a:buChar char="n"/>
              <a:defRPr/>
            </a:pPr>
            <a:r>
              <a:rPr lang="en-US" altLang="en-US" sz="2400" b="1" dirty="0" smtClean="0"/>
              <a:t>The suffix F or f denotes float type, as in 94.6F</a:t>
            </a:r>
          </a:p>
          <a:p>
            <a:pPr>
              <a:buFont typeface="Monotype Sorts"/>
              <a:buNone/>
              <a:defRPr/>
            </a:pPr>
            <a:endParaRPr lang="en-US" altLang="en-US" sz="2400" b="1" dirty="0" smtClean="0">
              <a:ea typeface="+mn-ea"/>
            </a:endParaRPr>
          </a:p>
          <a:p>
            <a:pPr lvl="1">
              <a:buFont typeface="Monotype Sorts"/>
              <a:buChar char="n"/>
              <a:defRPr/>
            </a:pPr>
            <a:r>
              <a:rPr lang="en-US" altLang="en-US" sz="2400" b="1" dirty="0" smtClean="0"/>
              <a:t>The suffix L or l denotes long double, as in 94.6L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647700" y="452438"/>
            <a:ext cx="7696200" cy="1371600"/>
          </a:xfrm>
        </p:spPr>
        <p:txBody>
          <a:bodyPr/>
          <a:lstStyle/>
          <a:p>
            <a:r>
              <a:rPr lang="en-US" sz="4000">
                <a:latin typeface="Times New Roman" charset="0"/>
              </a:rPr>
              <a:t>Header Files </a:t>
            </a:r>
            <a:br>
              <a:rPr lang="en-US" sz="4000">
                <a:latin typeface="Times New Roman" charset="0"/>
              </a:rPr>
            </a:br>
            <a:r>
              <a:rPr lang="en-US" sz="4000">
                <a:latin typeface="Courier New" charset="0"/>
              </a:rPr>
              <a:t>climits </a:t>
            </a:r>
            <a:r>
              <a:rPr lang="en-US" sz="4000">
                <a:latin typeface="Times New Roman" charset="0"/>
              </a:rPr>
              <a:t>and</a:t>
            </a:r>
            <a:r>
              <a:rPr lang="en-US" sz="4000">
                <a:latin typeface="Courier New" charset="0"/>
              </a:rPr>
              <a:t> cfloat</a:t>
            </a:r>
            <a:endParaRPr lang="en-US">
              <a:latin typeface="Courier New" charset="0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90563" y="2362200"/>
            <a:ext cx="7446962" cy="3810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Char char="§"/>
            </a:pPr>
            <a:r>
              <a:rPr lang="en-US" sz="2800" b="1">
                <a:latin typeface="Arial" charset="0"/>
              </a:rPr>
              <a:t>Contain constants whose values are the maximum and minimum for your machine      </a:t>
            </a:r>
          </a:p>
          <a:p>
            <a:pPr>
              <a:lnSpc>
                <a:spcPct val="90000"/>
              </a:lnSpc>
              <a:buFont typeface="Wingdings" charset="0"/>
              <a:buChar char="§"/>
            </a:pPr>
            <a:r>
              <a:rPr lang="en-US" sz="2800" b="1">
                <a:latin typeface="Arial" charset="0"/>
              </a:rPr>
              <a:t>Such constants are FLT_MAX, FLT_MIN, LONG_MAX, LONG_MIN</a:t>
            </a:r>
            <a:r>
              <a:rPr lang="en-US" sz="2800" b="1">
                <a:solidFill>
                  <a:srgbClr val="990000"/>
                </a:solidFill>
                <a:latin typeface="Arial" charset="0"/>
              </a:rPr>
              <a:t> 		</a:t>
            </a:r>
            <a:endParaRPr lang="en-US" sz="2800" b="1">
              <a:solidFill>
                <a:srgbClr val="990066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5800"/>
            <a:ext cx="7848600" cy="11620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Header Files </a:t>
            </a:r>
            <a:r>
              <a:rPr lang="en-US" dirty="0" smtClean="0">
                <a:latin typeface="Andale Mono" pitchFamily="49" charset="0"/>
                <a:ea typeface="+mj-ea"/>
              </a:rPr>
              <a:t>climits </a:t>
            </a:r>
            <a:r>
              <a:rPr lang="en-US" dirty="0" smtClean="0">
                <a:ea typeface="+mj-ea"/>
              </a:rPr>
              <a:t>and </a:t>
            </a:r>
            <a:r>
              <a:rPr lang="en-US" dirty="0" smtClean="0">
                <a:latin typeface="Andale Mono" pitchFamily="49" charset="0"/>
                <a:ea typeface="+mj-ea"/>
              </a:rPr>
              <a:t>cfloat </a:t>
            </a:r>
            <a:endParaRPr lang="en-US" dirty="0">
              <a:latin typeface="Andale Mono" pitchFamily="49" charset="0"/>
              <a:ea typeface="+mj-ea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78486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>
                <a:latin typeface="Courier" charset="0"/>
              </a:rPr>
              <a:t>#include  &lt;</a:t>
            </a:r>
            <a:r>
              <a:rPr lang="en-US" sz="2200" b="1" dirty="0" err="1">
                <a:latin typeface="Courier" charset="0"/>
              </a:rPr>
              <a:t>climits</a:t>
            </a:r>
            <a:r>
              <a:rPr lang="en-US" sz="2200" b="1" dirty="0">
                <a:latin typeface="Courier" charset="0"/>
              </a:rPr>
              <a:t>&gt;</a:t>
            </a:r>
          </a:p>
          <a:p>
            <a:pPr marL="0" indent="0">
              <a:buNone/>
            </a:pPr>
            <a:r>
              <a:rPr lang="en-US" sz="2200" b="1" dirty="0">
                <a:latin typeface="Courier" charset="0"/>
              </a:rPr>
              <a:t>using  namespace  </a:t>
            </a:r>
            <a:r>
              <a:rPr lang="en-US" sz="2200" b="1" dirty="0" err="1">
                <a:latin typeface="Courier" charset="0"/>
              </a:rPr>
              <a:t>std</a:t>
            </a:r>
            <a:r>
              <a:rPr lang="en-US" sz="2200" b="1" dirty="0">
                <a:latin typeface="Courier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latin typeface="Courier" charset="0"/>
              </a:rPr>
              <a:t>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b="1" dirty="0">
                <a:latin typeface="Courier" charset="0"/>
              </a:rPr>
              <a:t>	</a:t>
            </a:r>
          </a:p>
          <a:p>
            <a:pPr marL="0" indent="0">
              <a:buNone/>
            </a:pPr>
            <a:r>
              <a:rPr lang="en-US" sz="2200" b="1" dirty="0" err="1">
                <a:latin typeface="Courier" charset="0"/>
              </a:rPr>
              <a:t>cout</a:t>
            </a:r>
            <a:r>
              <a:rPr lang="en-US" sz="2200" b="1" dirty="0">
                <a:latin typeface="Courier" charset="0"/>
              </a:rPr>
              <a:t>  &lt;&lt; “Maximum long is “  &lt;&lt; LONG_MAX  </a:t>
            </a:r>
          </a:p>
          <a:p>
            <a:pPr marL="0" indent="0">
              <a:buNone/>
            </a:pPr>
            <a:r>
              <a:rPr lang="en-US" sz="2200" b="1" dirty="0">
                <a:latin typeface="Courier" charset="0"/>
              </a:rPr>
              <a:t>      &lt;&lt; </a:t>
            </a:r>
            <a:r>
              <a:rPr lang="en-US" sz="2200" b="1" dirty="0" err="1">
                <a:latin typeface="Courier" charset="0"/>
              </a:rPr>
              <a:t>endl</a:t>
            </a:r>
            <a:r>
              <a:rPr lang="en-US" sz="2200" b="1" dirty="0">
                <a:latin typeface="Courier" charset="0"/>
              </a:rPr>
              <a:t>;</a:t>
            </a:r>
          </a:p>
          <a:p>
            <a:pPr marL="0" indent="0">
              <a:buNone/>
            </a:pPr>
            <a:r>
              <a:rPr lang="en-US" sz="2200" b="1" dirty="0" err="1">
                <a:latin typeface="Courier" charset="0"/>
              </a:rPr>
              <a:t>cout</a:t>
            </a:r>
            <a:r>
              <a:rPr lang="en-US" sz="2200" b="1" dirty="0">
                <a:latin typeface="Courier" charset="0"/>
              </a:rPr>
              <a:t>  &lt;&lt; “Minimum long is “  &lt;&lt; LONG_MIN  </a:t>
            </a:r>
          </a:p>
          <a:p>
            <a:pPr marL="0" indent="0">
              <a:buNone/>
            </a:pPr>
            <a:r>
              <a:rPr lang="en-US" sz="2200" b="1" dirty="0">
                <a:latin typeface="Courier" charset="0"/>
              </a:rPr>
              <a:t>      &lt;&lt; </a:t>
            </a:r>
            <a:r>
              <a:rPr lang="en-US" sz="2200" b="1" dirty="0" err="1">
                <a:latin typeface="Courier" charset="0"/>
              </a:rPr>
              <a:t>endl</a:t>
            </a:r>
            <a:r>
              <a:rPr lang="en-US" sz="2200" b="1" dirty="0">
                <a:latin typeface="Courier" charset="0"/>
              </a:rPr>
              <a:t>;</a:t>
            </a:r>
          </a:p>
          <a:p>
            <a:endParaRPr lang="en-US" sz="24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744538" y="6477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n-US" altLang="en-US" sz="4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C++  Data Types</a:t>
            </a:r>
            <a:endParaRPr lang="en-US" altLang="en-US" sz="4400" b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0484" name="Line 3"/>
          <p:cNvSpPr>
            <a:spLocks noChangeShapeType="1"/>
          </p:cNvSpPr>
          <p:nvPr/>
        </p:nvSpPr>
        <p:spPr bwMode="auto">
          <a:xfrm flipH="1">
            <a:off x="2382838" y="1524000"/>
            <a:ext cx="1046162" cy="95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Line 4"/>
          <p:cNvSpPr>
            <a:spLocks noChangeShapeType="1"/>
          </p:cNvSpPr>
          <p:nvPr/>
        </p:nvSpPr>
        <p:spPr bwMode="auto">
          <a:xfrm>
            <a:off x="4857750" y="1447800"/>
            <a:ext cx="1220788" cy="365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>
            <a:off x="6134100" y="1466850"/>
            <a:ext cx="1303338" cy="1028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6811963" y="2384425"/>
            <a:ext cx="1692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>
                <a:solidFill>
                  <a:srgbClr val="990000"/>
                </a:solidFill>
                <a:latin typeface="Arial" charset="0"/>
              </a:rPr>
              <a:t>structured</a:t>
            </a:r>
            <a:endParaRPr 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5670550" y="3421063"/>
            <a:ext cx="3465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array   struct   union   class</a:t>
            </a:r>
          </a:p>
        </p:txBody>
      </p:sp>
      <p:grpSp>
        <p:nvGrpSpPr>
          <p:cNvPr id="20489" name="Group 8"/>
          <p:cNvGrpSpPr>
            <a:grpSpLocks/>
          </p:cNvGrpSpPr>
          <p:nvPr/>
        </p:nvGrpSpPr>
        <p:grpSpPr bwMode="auto">
          <a:xfrm>
            <a:off x="6332538" y="2800350"/>
            <a:ext cx="2362200" cy="704850"/>
            <a:chOff x="3917" y="1980"/>
            <a:chExt cx="1488" cy="444"/>
          </a:xfrm>
        </p:grpSpPr>
        <p:sp>
          <p:nvSpPr>
            <p:cNvPr id="20512" name="Line 9"/>
            <p:cNvSpPr>
              <a:spLocks noChangeShapeType="1"/>
            </p:cNvSpPr>
            <p:nvPr/>
          </p:nvSpPr>
          <p:spPr bwMode="auto">
            <a:xfrm>
              <a:off x="4973" y="1980"/>
              <a:ext cx="432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3" name="Line 10"/>
            <p:cNvSpPr>
              <a:spLocks noChangeShapeType="1"/>
            </p:cNvSpPr>
            <p:nvPr/>
          </p:nvSpPr>
          <p:spPr bwMode="auto">
            <a:xfrm>
              <a:off x="4829" y="1980"/>
              <a:ext cx="96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4" name="Line 11"/>
            <p:cNvSpPr>
              <a:spLocks noChangeShapeType="1"/>
            </p:cNvSpPr>
            <p:nvPr/>
          </p:nvSpPr>
          <p:spPr bwMode="auto">
            <a:xfrm flipH="1">
              <a:off x="4409" y="1980"/>
              <a:ext cx="228" cy="4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5" name="Line 12"/>
            <p:cNvSpPr>
              <a:spLocks noChangeShapeType="1"/>
            </p:cNvSpPr>
            <p:nvPr/>
          </p:nvSpPr>
          <p:spPr bwMode="auto">
            <a:xfrm flipH="1">
              <a:off x="3917" y="1980"/>
              <a:ext cx="432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490" name="Group 13"/>
          <p:cNvGrpSpPr>
            <a:grpSpLocks/>
          </p:cNvGrpSpPr>
          <p:nvPr/>
        </p:nvGrpSpPr>
        <p:grpSpPr bwMode="auto">
          <a:xfrm>
            <a:off x="5319713" y="5051425"/>
            <a:ext cx="2466975" cy="1281113"/>
            <a:chOff x="3351" y="3398"/>
            <a:chExt cx="1554" cy="807"/>
          </a:xfrm>
        </p:grpSpPr>
        <p:sp>
          <p:nvSpPr>
            <p:cNvPr id="20508" name="Rectangle 14"/>
            <p:cNvSpPr>
              <a:spLocks noChangeArrowheads="1"/>
            </p:cNvSpPr>
            <p:nvPr/>
          </p:nvSpPr>
          <p:spPr bwMode="auto">
            <a:xfrm>
              <a:off x="3591" y="3398"/>
              <a:ext cx="9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>
                  <a:solidFill>
                    <a:srgbClr val="CC0000"/>
                  </a:solidFill>
                  <a:latin typeface="Arial" charset="0"/>
                </a:rPr>
                <a:t> </a:t>
              </a:r>
              <a:r>
                <a:rPr lang="en-US" sz="2400">
                  <a:solidFill>
                    <a:srgbClr val="990000"/>
                  </a:solidFill>
                  <a:latin typeface="Arial" charset="0"/>
                </a:rPr>
                <a:t>address</a:t>
              </a:r>
              <a:endParaRPr lang="en-US" sz="2400">
                <a:solidFill>
                  <a:srgbClr val="CC0000"/>
                </a:solidFill>
                <a:latin typeface="Arial" charset="0"/>
              </a:endParaRPr>
            </a:p>
          </p:txBody>
        </p:sp>
        <p:sp>
          <p:nvSpPr>
            <p:cNvPr id="20509" name="Line 15"/>
            <p:cNvSpPr>
              <a:spLocks noChangeShapeType="1"/>
            </p:cNvSpPr>
            <p:nvPr/>
          </p:nvSpPr>
          <p:spPr bwMode="auto">
            <a:xfrm flipH="1">
              <a:off x="3553" y="3648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" name="Line 16"/>
            <p:cNvSpPr>
              <a:spLocks noChangeShapeType="1"/>
            </p:cNvSpPr>
            <p:nvPr/>
          </p:nvSpPr>
          <p:spPr bwMode="auto">
            <a:xfrm>
              <a:off x="4177" y="3648"/>
              <a:ext cx="33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Rectangle 17"/>
            <p:cNvSpPr>
              <a:spLocks noChangeArrowheads="1"/>
            </p:cNvSpPr>
            <p:nvPr/>
          </p:nvSpPr>
          <p:spPr bwMode="auto">
            <a:xfrm>
              <a:off x="3351" y="3955"/>
              <a:ext cx="15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>
                  <a:latin typeface="Arial" charset="0"/>
                </a:rPr>
                <a:t>pointer    reference</a:t>
              </a:r>
            </a:p>
          </p:txBody>
        </p:sp>
      </p:grpSp>
      <p:sp>
        <p:nvSpPr>
          <p:cNvPr id="20491" name="Rectangle 18"/>
          <p:cNvSpPr>
            <a:spLocks noChangeArrowheads="1"/>
          </p:cNvSpPr>
          <p:nvPr/>
        </p:nvSpPr>
        <p:spPr bwMode="auto">
          <a:xfrm>
            <a:off x="1738313" y="2384425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>
                <a:solidFill>
                  <a:srgbClr val="990000"/>
                </a:solidFill>
                <a:latin typeface="Arial" charset="0"/>
              </a:rPr>
              <a:t>simple</a:t>
            </a:r>
          </a:p>
        </p:txBody>
      </p:sp>
      <p:sp>
        <p:nvSpPr>
          <p:cNvPr id="20492" name="Line 19"/>
          <p:cNvSpPr>
            <a:spLocks noChangeShapeType="1"/>
          </p:cNvSpPr>
          <p:nvPr/>
        </p:nvSpPr>
        <p:spPr bwMode="auto">
          <a:xfrm flipH="1">
            <a:off x="1220788" y="2781300"/>
            <a:ext cx="762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Line 20"/>
          <p:cNvSpPr>
            <a:spLocks noChangeShapeType="1"/>
          </p:cNvSpPr>
          <p:nvPr/>
        </p:nvSpPr>
        <p:spPr bwMode="auto">
          <a:xfrm>
            <a:off x="2592388" y="2781300"/>
            <a:ext cx="1447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Rectangle 21"/>
          <p:cNvSpPr>
            <a:spLocks noChangeArrowheads="1"/>
          </p:cNvSpPr>
          <p:nvPr/>
        </p:nvSpPr>
        <p:spPr bwMode="auto">
          <a:xfrm>
            <a:off x="671513" y="3421063"/>
            <a:ext cx="2686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rgbClr val="A50021"/>
                </a:solidFill>
                <a:latin typeface="Arial" charset="0"/>
              </a:rPr>
              <a:t> integral            </a:t>
            </a:r>
            <a:r>
              <a:rPr lang="en-US">
                <a:latin typeface="Arial" charset="0"/>
              </a:rPr>
              <a:t>enum</a:t>
            </a:r>
          </a:p>
        </p:txBody>
      </p:sp>
      <p:sp>
        <p:nvSpPr>
          <p:cNvPr id="20495" name="Rectangle 22"/>
          <p:cNvSpPr>
            <a:spLocks noChangeArrowheads="1"/>
          </p:cNvSpPr>
          <p:nvPr/>
        </p:nvSpPr>
        <p:spPr bwMode="auto">
          <a:xfrm>
            <a:off x="1588" y="4335463"/>
            <a:ext cx="3367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rgbClr val="0000CC"/>
                </a:solidFill>
                <a:latin typeface="Arial" charset="0"/>
              </a:rPr>
              <a:t>char</a:t>
            </a:r>
            <a:r>
              <a:rPr lang="en-US">
                <a:solidFill>
                  <a:srgbClr val="990066"/>
                </a:solidFill>
                <a:latin typeface="Arial" charset="0"/>
              </a:rPr>
              <a:t> </a:t>
            </a:r>
            <a:r>
              <a:rPr lang="en-US">
                <a:latin typeface="Arial" charset="0"/>
              </a:rPr>
              <a:t> short   int  long  bool</a:t>
            </a:r>
          </a:p>
        </p:txBody>
      </p:sp>
      <p:sp>
        <p:nvSpPr>
          <p:cNvPr id="20496" name="Line 23"/>
          <p:cNvSpPr>
            <a:spLocks noChangeShapeType="1"/>
          </p:cNvSpPr>
          <p:nvPr/>
        </p:nvSpPr>
        <p:spPr bwMode="auto">
          <a:xfrm flipH="1">
            <a:off x="611188" y="3771900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Line 24"/>
          <p:cNvSpPr>
            <a:spLocks noChangeShapeType="1"/>
          </p:cNvSpPr>
          <p:nvPr/>
        </p:nvSpPr>
        <p:spPr bwMode="auto">
          <a:xfrm flipH="1">
            <a:off x="1068388" y="3771900"/>
            <a:ext cx="76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Line 25"/>
          <p:cNvSpPr>
            <a:spLocks noChangeShapeType="1"/>
          </p:cNvSpPr>
          <p:nvPr/>
        </p:nvSpPr>
        <p:spPr bwMode="auto">
          <a:xfrm>
            <a:off x="1373188" y="37719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Line 26"/>
          <p:cNvSpPr>
            <a:spLocks noChangeShapeType="1"/>
          </p:cNvSpPr>
          <p:nvPr/>
        </p:nvSpPr>
        <p:spPr bwMode="auto">
          <a:xfrm>
            <a:off x="1601788" y="3771900"/>
            <a:ext cx="685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500" name="Group 27"/>
          <p:cNvGrpSpPr>
            <a:grpSpLocks/>
          </p:cNvGrpSpPr>
          <p:nvPr/>
        </p:nvGrpSpPr>
        <p:grpSpPr bwMode="auto">
          <a:xfrm>
            <a:off x="2405063" y="3421063"/>
            <a:ext cx="3341687" cy="2168525"/>
            <a:chOff x="1467" y="2371"/>
            <a:chExt cx="2105" cy="1366"/>
          </a:xfrm>
        </p:grpSpPr>
        <p:sp>
          <p:nvSpPr>
            <p:cNvPr id="20503" name="Rectangle 28"/>
            <p:cNvSpPr>
              <a:spLocks noChangeArrowheads="1"/>
            </p:cNvSpPr>
            <p:nvPr/>
          </p:nvSpPr>
          <p:spPr bwMode="auto">
            <a:xfrm>
              <a:off x="2343" y="2371"/>
              <a:ext cx="69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>
                  <a:solidFill>
                    <a:srgbClr val="A50021"/>
                  </a:solidFill>
                  <a:latin typeface="Arial" charset="0"/>
                </a:rPr>
                <a:t>floating</a:t>
              </a:r>
            </a:p>
          </p:txBody>
        </p:sp>
        <p:sp>
          <p:nvSpPr>
            <p:cNvPr id="20504" name="Rectangle 29"/>
            <p:cNvSpPr>
              <a:spLocks noChangeArrowheads="1"/>
            </p:cNvSpPr>
            <p:nvPr/>
          </p:nvSpPr>
          <p:spPr bwMode="auto">
            <a:xfrm>
              <a:off x="1467" y="3487"/>
              <a:ext cx="21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>
                  <a:latin typeface="Arial" charset="0"/>
                </a:rPr>
                <a:t>float  double   long double</a:t>
              </a:r>
            </a:p>
          </p:txBody>
        </p:sp>
        <p:sp>
          <p:nvSpPr>
            <p:cNvPr id="20505" name="Line 30"/>
            <p:cNvSpPr>
              <a:spLocks noChangeShapeType="1"/>
            </p:cNvSpPr>
            <p:nvPr/>
          </p:nvSpPr>
          <p:spPr bwMode="auto">
            <a:xfrm flipH="1">
              <a:off x="1777" y="2592"/>
              <a:ext cx="96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Line 31"/>
            <p:cNvSpPr>
              <a:spLocks noChangeShapeType="1"/>
            </p:cNvSpPr>
            <p:nvPr/>
          </p:nvSpPr>
          <p:spPr bwMode="auto">
            <a:xfrm>
              <a:off x="2833" y="2592"/>
              <a:ext cx="96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Line 32"/>
            <p:cNvSpPr>
              <a:spLocks noChangeShapeType="1"/>
            </p:cNvSpPr>
            <p:nvPr/>
          </p:nvSpPr>
          <p:spPr bwMode="auto">
            <a:xfrm flipH="1">
              <a:off x="2209" y="2592"/>
              <a:ext cx="576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01" name="Line 33"/>
          <p:cNvSpPr>
            <a:spLocks noChangeShapeType="1"/>
          </p:cNvSpPr>
          <p:nvPr/>
        </p:nvSpPr>
        <p:spPr bwMode="auto">
          <a:xfrm>
            <a:off x="1754188" y="3771900"/>
            <a:ext cx="1219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Line 34"/>
          <p:cNvSpPr>
            <a:spLocks noChangeShapeType="1"/>
          </p:cNvSpPr>
          <p:nvPr/>
        </p:nvSpPr>
        <p:spPr bwMode="auto">
          <a:xfrm>
            <a:off x="2266950" y="2781300"/>
            <a:ext cx="495300" cy="742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ASCII  and  EBCDIC 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953" y="1460396"/>
            <a:ext cx="7588250" cy="4799013"/>
          </a:xfrm>
        </p:spPr>
        <p:txBody>
          <a:bodyPr/>
          <a:lstStyle/>
          <a:p>
            <a:r>
              <a:rPr lang="en-US" sz="2000" b="1" dirty="0">
                <a:solidFill>
                  <a:srgbClr val="990000"/>
                </a:solidFill>
                <a:latin typeface="Arial" charset="0"/>
              </a:rPr>
              <a:t>ASCII</a:t>
            </a:r>
            <a:r>
              <a:rPr lang="en-US" sz="2000" b="1" dirty="0">
                <a:latin typeface="Arial" charset="0"/>
              </a:rPr>
              <a:t>  (pronounced ask-key) and </a:t>
            </a:r>
            <a:r>
              <a:rPr lang="en-US" sz="2000" b="1" dirty="0">
                <a:solidFill>
                  <a:srgbClr val="990000"/>
                </a:solidFill>
                <a:latin typeface="Arial" charset="0"/>
              </a:rPr>
              <a:t>EBCDIC</a:t>
            </a:r>
            <a:r>
              <a:rPr lang="en-US" sz="2000" b="1" dirty="0">
                <a:latin typeface="Arial" charset="0"/>
              </a:rPr>
              <a:t> are two character sets commonly used to represent characters internally as one-byte integers </a:t>
            </a:r>
            <a:endParaRPr lang="en-US" sz="2000" dirty="0">
              <a:latin typeface="Arial" charset="0"/>
            </a:endParaRPr>
          </a:p>
          <a:p>
            <a:pPr>
              <a:lnSpc>
                <a:spcPct val="20000"/>
              </a:lnSpc>
              <a:buFont typeface="Monotype Sorts" charset="0"/>
              <a:buNone/>
            </a:pPr>
            <a:endParaRPr lang="en-US" sz="2000" dirty="0">
              <a:latin typeface="Arial" charset="0"/>
            </a:endParaRPr>
          </a:p>
          <a:p>
            <a:r>
              <a:rPr lang="en-US" sz="2000" b="1" dirty="0">
                <a:latin typeface="Arial" charset="0"/>
              </a:rPr>
              <a:t>ASCII is used on most personal computers; EBCDIC is used mainly on IBM mainframes </a:t>
            </a:r>
            <a:endParaRPr lang="en-US" sz="2000" dirty="0">
              <a:latin typeface="Arial" charset="0"/>
            </a:endParaRPr>
          </a:p>
          <a:p>
            <a:pPr>
              <a:lnSpc>
                <a:spcPct val="0"/>
              </a:lnSpc>
              <a:buFont typeface="Monotype Sorts" charset="0"/>
              <a:buNone/>
            </a:pPr>
            <a:endParaRPr lang="en-US" sz="2000" dirty="0">
              <a:latin typeface="Arial" charset="0"/>
            </a:endParaRPr>
          </a:p>
          <a:p>
            <a:r>
              <a:rPr lang="en-US" sz="2000" b="1" dirty="0">
                <a:latin typeface="Arial" charset="0"/>
              </a:rPr>
              <a:t>The character ‘A’ is internally stored as integer 65 in ASCII and 193 in EBCDIC </a:t>
            </a:r>
          </a:p>
          <a:p>
            <a:pPr>
              <a:lnSpc>
                <a:spcPct val="30000"/>
              </a:lnSpc>
            </a:pPr>
            <a:endParaRPr lang="en-US" sz="2000" b="1" dirty="0">
              <a:latin typeface="Arial" charset="0"/>
            </a:endParaRPr>
          </a:p>
          <a:p>
            <a:r>
              <a:rPr lang="en-US" sz="2000" b="1" dirty="0">
                <a:latin typeface="Arial" charset="0"/>
              </a:rPr>
              <a:t>In both sets, uppercase and lowercase letters are in alphabetical order, allowing character comparisons such as ‘A’ &lt; ‘B’,  ‘a’ &lt; ‘b’...</a:t>
            </a:r>
          </a:p>
          <a:p>
            <a:pPr>
              <a:lnSpc>
                <a:spcPct val="30000"/>
              </a:lnSpc>
            </a:pPr>
            <a:endParaRPr lang="en-US" sz="2000" b="1" dirty="0">
              <a:latin typeface="Arial" charset="0"/>
            </a:endParaRPr>
          </a:p>
          <a:p>
            <a:r>
              <a:rPr lang="en-US" sz="2000" b="1" dirty="0">
                <a:latin typeface="Arial" charset="0"/>
              </a:rPr>
              <a:t>ASCII is a subset of </a:t>
            </a:r>
            <a:r>
              <a:rPr lang="en-US" sz="2000" b="1" dirty="0">
                <a:solidFill>
                  <a:srgbClr val="990000"/>
                </a:solidFill>
                <a:latin typeface="Arial" charset="0"/>
              </a:rPr>
              <a:t>Unicode</a:t>
            </a:r>
            <a:r>
              <a:rPr lang="en-US" sz="2000" b="1" dirty="0">
                <a:latin typeface="Arial" charset="0"/>
              </a:rPr>
              <a:t>, a character set that uses two bytes to represent each character and has a wider international following than </a:t>
            </a:r>
            <a:r>
              <a:rPr lang="en-US" sz="2000" b="1" dirty="0">
                <a:solidFill>
                  <a:srgbClr val="990000"/>
                </a:solidFill>
                <a:latin typeface="Arial" charset="0"/>
              </a:rPr>
              <a:t>ASCII</a:t>
            </a:r>
            <a:endParaRPr lang="en-US" sz="2000" dirty="0">
              <a:latin typeface="Arial" charset="0"/>
            </a:endParaRPr>
          </a:p>
          <a:p>
            <a:pPr>
              <a:buFont typeface="Monotype Sorts" charset="0"/>
              <a:buNone/>
            </a:pPr>
            <a:endParaRPr lang="en-US" sz="20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609600" y="571500"/>
            <a:ext cx="7848600" cy="8001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Chapter 10 Topics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7848600" cy="4552950"/>
          </a:xfrm>
        </p:spPr>
        <p:txBody>
          <a:bodyPr/>
          <a:lstStyle/>
          <a:p>
            <a:pPr>
              <a:buClr>
                <a:srgbClr val="000000"/>
              </a:buClr>
              <a:buFont typeface="Wingdings" charset="0"/>
              <a:buChar char="§"/>
            </a:pPr>
            <a:r>
              <a:rPr lang="en-US" sz="2800" b="1">
                <a:solidFill>
                  <a:srgbClr val="000000"/>
                </a:solidFill>
                <a:latin typeface="Times New Roman" charset="0"/>
              </a:rPr>
              <a:t>External and Internal Representations of Data</a:t>
            </a:r>
          </a:p>
          <a:p>
            <a:pPr>
              <a:buClr>
                <a:srgbClr val="000000"/>
              </a:buClr>
              <a:buFont typeface="Wingdings" charset="0"/>
              <a:buChar char="§"/>
            </a:pPr>
            <a:r>
              <a:rPr lang="en-US" sz="2800" b="1">
                <a:solidFill>
                  <a:srgbClr val="000000"/>
                </a:solidFill>
                <a:latin typeface="Times New Roman" charset="0"/>
              </a:rPr>
              <a:t>Integral and Floating Point Data Types</a:t>
            </a:r>
          </a:p>
          <a:p>
            <a:pPr>
              <a:buClr>
                <a:srgbClr val="000000"/>
              </a:buClr>
              <a:buFont typeface="Wingdings" charset="0"/>
              <a:buChar char="§"/>
            </a:pPr>
            <a:r>
              <a:rPr lang="en-US" sz="2800" b="1">
                <a:solidFill>
                  <a:srgbClr val="000000"/>
                </a:solidFill>
                <a:latin typeface="Times New Roman" charset="0"/>
              </a:rPr>
              <a:t>Using Combined Assignment Operators</a:t>
            </a:r>
          </a:p>
          <a:p>
            <a:pPr>
              <a:buFont typeface="Wingdings" charset="0"/>
              <a:buChar char="§"/>
            </a:pPr>
            <a:r>
              <a:rPr lang="en-US" sz="2800" b="1">
                <a:latin typeface="Times New Roman" charset="0"/>
              </a:rPr>
              <a:t>Using an Enumeration Type</a:t>
            </a:r>
          </a:p>
          <a:p>
            <a:pPr>
              <a:buSzPct val="60000"/>
              <a:buFont typeface="Monotype Sorts" charset="0"/>
              <a:buNone/>
            </a:pPr>
            <a:endParaRPr lang="en-US" sz="2800" b="1">
              <a:latin typeface="Times New Roman" charset="0"/>
            </a:endParaRPr>
          </a:p>
          <a:p>
            <a:pPr>
              <a:buSzPct val="60000"/>
              <a:buFont typeface="Arial" charset="0"/>
              <a:buChar char="•"/>
            </a:pPr>
            <a:endParaRPr lang="en-US" sz="2800" b="1">
              <a:latin typeface="Times New Roman" charset="0"/>
            </a:endParaRPr>
          </a:p>
          <a:p>
            <a:pPr>
              <a:buSzPct val="60000"/>
              <a:buFont typeface="Arial" charset="0"/>
              <a:buChar char="•"/>
            </a:pPr>
            <a:endParaRPr lang="en-US" sz="2800" b="1">
              <a:latin typeface="Times New Roman" charset="0"/>
            </a:endParaRPr>
          </a:p>
          <a:p>
            <a:pPr>
              <a:buSzPct val="60000"/>
              <a:buFont typeface="Arial" charset="0"/>
              <a:buChar char="•"/>
            </a:pPr>
            <a:endParaRPr lang="en-US" sz="2800" b="1">
              <a:latin typeface="Times New Roman" charset="0"/>
            </a:endParaRPr>
          </a:p>
          <a:p>
            <a:pPr>
              <a:buClr>
                <a:srgbClr val="000000"/>
              </a:buClr>
              <a:buSzPct val="60000"/>
              <a:buFont typeface="Wingdings" charset="0"/>
              <a:buChar char="§"/>
            </a:pPr>
            <a:endParaRPr lang="en-US" sz="2800" b="1">
              <a:solidFill>
                <a:srgbClr val="000000"/>
              </a:solidFill>
              <a:latin typeface="Times New Roman" charset="0"/>
            </a:endParaRPr>
          </a:p>
          <a:p>
            <a:pPr>
              <a:buSzPct val="100000"/>
              <a:buFont typeface="Monotype Sorts" charset="0"/>
              <a:buNone/>
            </a:pPr>
            <a:endParaRPr lang="en-US" b="1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1062038" y="1603376"/>
            <a:ext cx="8074025" cy="457257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32" name="Oval 3"/>
          <p:cNvSpPr>
            <a:spLocks noChangeArrowheads="1"/>
          </p:cNvSpPr>
          <p:nvPr/>
        </p:nvSpPr>
        <p:spPr bwMode="auto">
          <a:xfrm>
            <a:off x="5233988" y="3098800"/>
            <a:ext cx="466725" cy="479425"/>
          </a:xfrm>
          <a:prstGeom prst="ellipse">
            <a:avLst/>
          </a:prstGeom>
          <a:solidFill>
            <a:srgbClr val="FFCC99"/>
          </a:solidFill>
          <a:ln w="254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33" name="Oval 4"/>
          <p:cNvSpPr>
            <a:spLocks noChangeArrowheads="1"/>
          </p:cNvSpPr>
          <p:nvPr/>
        </p:nvSpPr>
        <p:spPr bwMode="auto">
          <a:xfrm>
            <a:off x="292101" y="2932113"/>
            <a:ext cx="463550" cy="479425"/>
          </a:xfrm>
          <a:prstGeom prst="ellipse">
            <a:avLst/>
          </a:prstGeom>
          <a:solidFill>
            <a:srgbClr val="FFCC99"/>
          </a:solidFill>
          <a:ln w="254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22534" name="Group 8"/>
          <p:cNvGrpSpPr>
            <a:grpSpLocks/>
          </p:cNvGrpSpPr>
          <p:nvPr/>
        </p:nvGrpSpPr>
        <p:grpSpPr bwMode="auto">
          <a:xfrm>
            <a:off x="0" y="0"/>
            <a:ext cx="8720138" cy="4531139"/>
            <a:chOff x="8" y="48"/>
            <a:chExt cx="5493" cy="4412"/>
          </a:xfrm>
        </p:grpSpPr>
        <p:sp>
          <p:nvSpPr>
            <p:cNvPr id="22538" name="Rectangle 5"/>
            <p:cNvSpPr>
              <a:spLocks noChangeArrowheads="1"/>
            </p:cNvSpPr>
            <p:nvPr/>
          </p:nvSpPr>
          <p:spPr bwMode="auto">
            <a:xfrm>
              <a:off x="8" y="686"/>
              <a:ext cx="5493" cy="3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dirty="0">
                  <a:latin typeface="Arial" charset="0"/>
                </a:rPr>
                <a:t>  Left</a:t>
              </a:r>
            </a:p>
            <a:p>
              <a:pPr eaLnBrk="0" hangingPunct="0"/>
              <a:r>
                <a:rPr lang="en-US" dirty="0">
                  <a:latin typeface="Arial" charset="0"/>
                </a:rPr>
                <a:t>Digit(s)</a:t>
              </a:r>
            </a:p>
            <a:p>
              <a:pPr eaLnBrk="0" hangingPunct="0"/>
              <a:endParaRPr lang="en-US" dirty="0">
                <a:latin typeface="Arial" charset="0"/>
              </a:endParaRPr>
            </a:p>
            <a:p>
              <a:pPr eaLnBrk="0" hangingPunct="0"/>
              <a:r>
                <a:rPr lang="en-US" dirty="0">
                  <a:latin typeface="Arial" charset="0"/>
                </a:rPr>
                <a:t>     3                                </a:t>
              </a:r>
              <a:r>
                <a:rPr lang="en-US" sz="2400" dirty="0"/>
                <a:t>”</a:t>
              </a:r>
              <a:r>
                <a:rPr lang="en-US" dirty="0">
                  <a:latin typeface="Arial" charset="0"/>
                </a:rPr>
                <a:t>         !           “          #        $        %         &amp;         ‘  </a:t>
              </a:r>
            </a:p>
            <a:p>
              <a:pPr eaLnBrk="0" hangingPunct="0"/>
              <a:endParaRPr lang="en-US" sz="1000" dirty="0">
                <a:latin typeface="Arial" charset="0"/>
              </a:endParaRPr>
            </a:p>
            <a:p>
              <a:pPr eaLnBrk="0" hangingPunct="0"/>
              <a:r>
                <a:rPr lang="en-US" dirty="0">
                  <a:latin typeface="Arial" charset="0"/>
                </a:rPr>
                <a:t>     4          (       )          *          +           ,          -         .          /           0         1</a:t>
              </a:r>
            </a:p>
            <a:p>
              <a:pPr eaLnBrk="0" hangingPunct="0"/>
              <a:endParaRPr lang="en-US" sz="1000" dirty="0">
                <a:latin typeface="Arial" charset="0"/>
              </a:endParaRPr>
            </a:p>
            <a:p>
              <a:pPr eaLnBrk="0" hangingPunct="0"/>
              <a:r>
                <a:rPr lang="en-US" dirty="0">
                  <a:latin typeface="Arial" charset="0"/>
                </a:rPr>
                <a:t>     5           2        3          4         5          6          7        8         9           :       ;</a:t>
              </a:r>
            </a:p>
            <a:p>
              <a:pPr eaLnBrk="0" hangingPunct="0"/>
              <a:endParaRPr lang="en-US" sz="1000" dirty="0">
                <a:latin typeface="Arial" charset="0"/>
              </a:endParaRPr>
            </a:p>
            <a:p>
              <a:pPr eaLnBrk="0" hangingPunct="0"/>
              <a:r>
                <a:rPr lang="en-US" dirty="0">
                  <a:latin typeface="Arial" charset="0"/>
                </a:rPr>
                <a:t>     6           &lt;        =          &gt;         ?         @         A        B        C          D       E</a:t>
              </a:r>
            </a:p>
            <a:p>
              <a:pPr eaLnBrk="0" hangingPunct="0"/>
              <a:endParaRPr lang="en-US" sz="1000" dirty="0">
                <a:latin typeface="Arial" charset="0"/>
              </a:endParaRPr>
            </a:p>
            <a:p>
              <a:pPr eaLnBrk="0" hangingPunct="0"/>
              <a:r>
                <a:rPr lang="en-US" dirty="0">
                  <a:latin typeface="Arial" charset="0"/>
                </a:rPr>
                <a:t>     7           F       G          H         I           J          K        L        M         N       O</a:t>
              </a:r>
            </a:p>
            <a:p>
              <a:pPr eaLnBrk="0" hangingPunct="0"/>
              <a:endParaRPr lang="en-US" sz="1000" dirty="0">
                <a:latin typeface="Arial" charset="0"/>
              </a:endParaRPr>
            </a:p>
            <a:p>
              <a:pPr eaLnBrk="0" hangingPunct="0"/>
              <a:r>
                <a:rPr lang="en-US" dirty="0">
                  <a:latin typeface="Arial" charset="0"/>
                </a:rPr>
                <a:t>     8           P       Q          R        S          T          U        V        W         X       Y</a:t>
              </a:r>
            </a:p>
            <a:p>
              <a:pPr eaLnBrk="0" hangingPunct="0"/>
              <a:endParaRPr lang="en-US" sz="1000" dirty="0">
                <a:latin typeface="Arial" charset="0"/>
              </a:endParaRPr>
            </a:p>
            <a:p>
              <a:pPr eaLnBrk="0" hangingPunct="0"/>
              <a:r>
                <a:rPr lang="en-US" dirty="0">
                  <a:latin typeface="Arial" charset="0"/>
                </a:rPr>
                <a:t>     9           Z        [            \         ]           ^          _         `         a          b        c</a:t>
              </a:r>
            </a:p>
            <a:p>
              <a:pPr eaLnBrk="0" hangingPunct="0"/>
              <a:endParaRPr lang="en-US" sz="1000" dirty="0">
                <a:latin typeface="Arial" charset="0"/>
              </a:endParaRPr>
            </a:p>
            <a:p>
              <a:pPr eaLnBrk="0" hangingPunct="0"/>
              <a:r>
                <a:rPr lang="en-US" dirty="0">
                  <a:latin typeface="Arial" charset="0"/>
                </a:rPr>
                <a:t>   10           d        e           f         g          h          I          j         k           l        m</a:t>
              </a:r>
            </a:p>
            <a:p>
              <a:pPr eaLnBrk="0" hangingPunct="0"/>
              <a:endParaRPr lang="en-US" sz="1000" dirty="0">
                <a:latin typeface="Arial" charset="0"/>
              </a:endParaRPr>
            </a:p>
            <a:p>
              <a:pPr eaLnBrk="0" hangingPunct="0"/>
              <a:r>
                <a:rPr lang="en-US" dirty="0">
                  <a:latin typeface="Arial" charset="0"/>
                </a:rPr>
                <a:t>   11           n        o          p         q          r          s         t          u          v       w</a:t>
              </a:r>
              <a:endParaRPr lang="en-US" sz="1000" dirty="0">
                <a:latin typeface="Arial" charset="0"/>
              </a:endParaRPr>
            </a:p>
            <a:p>
              <a:pPr eaLnBrk="0" hangingPunct="0"/>
              <a:endParaRPr lang="en-US" sz="1000" dirty="0">
                <a:latin typeface="Arial" charset="0"/>
              </a:endParaRPr>
            </a:p>
            <a:p>
              <a:pPr eaLnBrk="0" hangingPunct="0"/>
              <a:r>
                <a:rPr lang="en-US" dirty="0">
                  <a:latin typeface="Arial" charset="0"/>
                </a:rPr>
                <a:t>   12           x         y          z         {           |           }        ~</a:t>
              </a:r>
            </a:p>
          </p:txBody>
        </p:sp>
        <p:sp>
          <p:nvSpPr>
            <p:cNvPr id="22539" name="Line 6"/>
            <p:cNvSpPr>
              <a:spLocks noChangeShapeType="1"/>
            </p:cNvSpPr>
            <p:nvPr/>
          </p:nvSpPr>
          <p:spPr bwMode="auto">
            <a:xfrm>
              <a:off x="665" y="686"/>
              <a:ext cx="0" cy="37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0" name="Rectangle 7"/>
            <p:cNvSpPr>
              <a:spLocks noChangeArrowheads="1"/>
            </p:cNvSpPr>
            <p:nvPr/>
          </p:nvSpPr>
          <p:spPr bwMode="auto">
            <a:xfrm>
              <a:off x="296" y="48"/>
              <a:ext cx="569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990000"/>
                  </a:solidFill>
                  <a:latin typeface="Arial" charset="0"/>
                </a:rPr>
                <a:t>Right </a:t>
              </a:r>
            </a:p>
            <a:p>
              <a:pPr eaLnBrk="0" hangingPunct="0"/>
              <a:r>
                <a:rPr lang="en-US" dirty="0">
                  <a:solidFill>
                    <a:srgbClr val="990000"/>
                  </a:solidFill>
                  <a:latin typeface="Arial" charset="0"/>
                </a:rPr>
                <a:t>Digit</a:t>
              </a:r>
              <a:endParaRPr lang="en-US" dirty="0">
                <a:solidFill>
                  <a:srgbClr val="FF3300"/>
                </a:solidFill>
                <a:latin typeface="Arial" charset="0"/>
              </a:endParaRPr>
            </a:p>
          </p:txBody>
        </p:sp>
      </p:grpSp>
      <p:sp>
        <p:nvSpPr>
          <p:cNvPr id="22535" name="Oval 9"/>
          <p:cNvSpPr>
            <a:spLocks noChangeArrowheads="1"/>
          </p:cNvSpPr>
          <p:nvPr/>
        </p:nvSpPr>
        <p:spPr bwMode="auto">
          <a:xfrm>
            <a:off x="5099050" y="841375"/>
            <a:ext cx="466725" cy="479425"/>
          </a:xfrm>
          <a:prstGeom prst="ellipse">
            <a:avLst/>
          </a:prstGeom>
          <a:solidFill>
            <a:srgbClr val="FFCC99"/>
          </a:solidFill>
          <a:ln w="254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36" name="Rectangle 10"/>
          <p:cNvSpPr>
            <a:spLocks noGrp="1" noChangeArrowheads="1"/>
          </p:cNvSpPr>
          <p:nvPr>
            <p:ph type="title"/>
          </p:nvPr>
        </p:nvSpPr>
        <p:spPr>
          <a:xfrm>
            <a:off x="958850" y="781050"/>
            <a:ext cx="7848600" cy="644525"/>
          </a:xfrm>
        </p:spPr>
        <p:txBody>
          <a:bodyPr/>
          <a:lstStyle/>
          <a:p>
            <a:r>
              <a:rPr lang="en-US" sz="3200" dirty="0">
                <a:solidFill>
                  <a:srgbClr val="A50021"/>
                </a:solidFill>
                <a:latin typeface="Times New Roman" charset="0"/>
              </a:rPr>
              <a:t>ASCII (Printable) Character Set</a:t>
            </a:r>
            <a:r>
              <a:rPr lang="en-US" sz="3200" dirty="0">
                <a:latin typeface="Times New Roman" charset="0"/>
              </a:rPr>
              <a:t/>
            </a:r>
            <a:br>
              <a:rPr lang="en-US" sz="3200" dirty="0">
                <a:latin typeface="Times New Roman" charset="0"/>
              </a:rPr>
            </a:br>
            <a:r>
              <a:rPr lang="en-US" sz="1000" dirty="0">
                <a:latin typeface="Times New Roman" charset="0"/>
              </a:rPr>
              <a:t/>
            </a:r>
            <a:br>
              <a:rPr lang="en-US" sz="1000" dirty="0">
                <a:latin typeface="Times New Roman" charset="0"/>
              </a:rPr>
            </a:br>
            <a:r>
              <a:rPr lang="en-US" sz="1000" dirty="0">
                <a:latin typeface="Times New Roman" charset="0"/>
              </a:rPr>
              <a:t>  </a:t>
            </a:r>
            <a:r>
              <a:rPr lang="en-US" sz="3200" dirty="0">
                <a:latin typeface="Times New Roman" charset="0"/>
              </a:rPr>
              <a:t>0     1      2      3      4      5     6      7      8      9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763588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n-US" altLang="en-US" sz="4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C++  Data Types</a:t>
            </a:r>
            <a:endParaRPr lang="en-US" altLang="en-US" sz="4400" b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23556" name="Line 3"/>
          <p:cNvSpPr>
            <a:spLocks noChangeShapeType="1"/>
          </p:cNvSpPr>
          <p:nvPr/>
        </p:nvSpPr>
        <p:spPr bwMode="auto">
          <a:xfrm flipH="1">
            <a:off x="2382838" y="1524000"/>
            <a:ext cx="1046162" cy="95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Line 4"/>
          <p:cNvSpPr>
            <a:spLocks noChangeShapeType="1"/>
          </p:cNvSpPr>
          <p:nvPr/>
        </p:nvSpPr>
        <p:spPr bwMode="auto">
          <a:xfrm>
            <a:off x="4857750" y="1447800"/>
            <a:ext cx="1220788" cy="365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Line 5"/>
          <p:cNvSpPr>
            <a:spLocks noChangeShapeType="1"/>
          </p:cNvSpPr>
          <p:nvPr/>
        </p:nvSpPr>
        <p:spPr bwMode="auto">
          <a:xfrm>
            <a:off x="6134100" y="1466850"/>
            <a:ext cx="1303338" cy="1028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6811963" y="2384425"/>
            <a:ext cx="1692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>
                <a:solidFill>
                  <a:srgbClr val="990000"/>
                </a:solidFill>
                <a:latin typeface="Arial" charset="0"/>
              </a:rPr>
              <a:t>structured</a:t>
            </a:r>
            <a:endParaRPr lang="en-US" sz="24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23560" name="Rectangle 7"/>
          <p:cNvSpPr>
            <a:spLocks noChangeArrowheads="1"/>
          </p:cNvSpPr>
          <p:nvPr/>
        </p:nvSpPr>
        <p:spPr bwMode="auto">
          <a:xfrm>
            <a:off x="5670550" y="3421063"/>
            <a:ext cx="3465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array   struct   union   class</a:t>
            </a:r>
          </a:p>
        </p:txBody>
      </p:sp>
      <p:grpSp>
        <p:nvGrpSpPr>
          <p:cNvPr id="23561" name="Group 8"/>
          <p:cNvGrpSpPr>
            <a:grpSpLocks/>
          </p:cNvGrpSpPr>
          <p:nvPr/>
        </p:nvGrpSpPr>
        <p:grpSpPr bwMode="auto">
          <a:xfrm>
            <a:off x="6332538" y="2800350"/>
            <a:ext cx="2362200" cy="704850"/>
            <a:chOff x="3917" y="1980"/>
            <a:chExt cx="1488" cy="444"/>
          </a:xfrm>
        </p:grpSpPr>
        <p:sp>
          <p:nvSpPr>
            <p:cNvPr id="23584" name="Line 9"/>
            <p:cNvSpPr>
              <a:spLocks noChangeShapeType="1"/>
            </p:cNvSpPr>
            <p:nvPr/>
          </p:nvSpPr>
          <p:spPr bwMode="auto">
            <a:xfrm>
              <a:off x="4973" y="1980"/>
              <a:ext cx="432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5" name="Line 10"/>
            <p:cNvSpPr>
              <a:spLocks noChangeShapeType="1"/>
            </p:cNvSpPr>
            <p:nvPr/>
          </p:nvSpPr>
          <p:spPr bwMode="auto">
            <a:xfrm>
              <a:off x="4829" y="1980"/>
              <a:ext cx="96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6" name="Line 11"/>
            <p:cNvSpPr>
              <a:spLocks noChangeShapeType="1"/>
            </p:cNvSpPr>
            <p:nvPr/>
          </p:nvSpPr>
          <p:spPr bwMode="auto">
            <a:xfrm flipH="1">
              <a:off x="4409" y="1980"/>
              <a:ext cx="228" cy="4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7" name="Line 12"/>
            <p:cNvSpPr>
              <a:spLocks noChangeShapeType="1"/>
            </p:cNvSpPr>
            <p:nvPr/>
          </p:nvSpPr>
          <p:spPr bwMode="auto">
            <a:xfrm flipH="1">
              <a:off x="3917" y="1980"/>
              <a:ext cx="432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562" name="Group 13"/>
          <p:cNvGrpSpPr>
            <a:grpSpLocks/>
          </p:cNvGrpSpPr>
          <p:nvPr/>
        </p:nvGrpSpPr>
        <p:grpSpPr bwMode="auto">
          <a:xfrm>
            <a:off x="5319713" y="5051425"/>
            <a:ext cx="2466975" cy="1281113"/>
            <a:chOff x="3351" y="3398"/>
            <a:chExt cx="1554" cy="807"/>
          </a:xfrm>
        </p:grpSpPr>
        <p:sp>
          <p:nvSpPr>
            <p:cNvPr id="23580" name="Rectangle 14"/>
            <p:cNvSpPr>
              <a:spLocks noChangeArrowheads="1"/>
            </p:cNvSpPr>
            <p:nvPr/>
          </p:nvSpPr>
          <p:spPr bwMode="auto">
            <a:xfrm>
              <a:off x="3591" y="3398"/>
              <a:ext cx="9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>
                  <a:solidFill>
                    <a:srgbClr val="CC0000"/>
                  </a:solidFill>
                  <a:latin typeface="Arial" charset="0"/>
                </a:rPr>
                <a:t> </a:t>
              </a:r>
              <a:r>
                <a:rPr lang="en-US" sz="2400">
                  <a:solidFill>
                    <a:srgbClr val="990000"/>
                  </a:solidFill>
                  <a:latin typeface="Arial" charset="0"/>
                </a:rPr>
                <a:t>address</a:t>
              </a:r>
              <a:endParaRPr lang="en-US" sz="2400">
                <a:solidFill>
                  <a:srgbClr val="CC0000"/>
                </a:solidFill>
                <a:latin typeface="Arial" charset="0"/>
              </a:endParaRPr>
            </a:p>
          </p:txBody>
        </p:sp>
        <p:sp>
          <p:nvSpPr>
            <p:cNvPr id="23581" name="Line 15"/>
            <p:cNvSpPr>
              <a:spLocks noChangeShapeType="1"/>
            </p:cNvSpPr>
            <p:nvPr/>
          </p:nvSpPr>
          <p:spPr bwMode="auto">
            <a:xfrm flipH="1">
              <a:off x="3553" y="3648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2" name="Line 16"/>
            <p:cNvSpPr>
              <a:spLocks noChangeShapeType="1"/>
            </p:cNvSpPr>
            <p:nvPr/>
          </p:nvSpPr>
          <p:spPr bwMode="auto">
            <a:xfrm>
              <a:off x="4177" y="3648"/>
              <a:ext cx="33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3" name="Rectangle 17"/>
            <p:cNvSpPr>
              <a:spLocks noChangeArrowheads="1"/>
            </p:cNvSpPr>
            <p:nvPr/>
          </p:nvSpPr>
          <p:spPr bwMode="auto">
            <a:xfrm>
              <a:off x="3351" y="3955"/>
              <a:ext cx="15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>
                  <a:latin typeface="Arial" charset="0"/>
                </a:rPr>
                <a:t>pointer    reference</a:t>
              </a:r>
            </a:p>
          </p:txBody>
        </p:sp>
      </p:grpSp>
      <p:sp>
        <p:nvSpPr>
          <p:cNvPr id="23563" name="Rectangle 18"/>
          <p:cNvSpPr>
            <a:spLocks noChangeArrowheads="1"/>
          </p:cNvSpPr>
          <p:nvPr/>
        </p:nvSpPr>
        <p:spPr bwMode="auto">
          <a:xfrm>
            <a:off x="1738313" y="2384425"/>
            <a:ext cx="114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>
                <a:solidFill>
                  <a:srgbClr val="990000"/>
                </a:solidFill>
                <a:latin typeface="Arial" charset="0"/>
              </a:rPr>
              <a:t>simple</a:t>
            </a:r>
          </a:p>
        </p:txBody>
      </p:sp>
      <p:sp>
        <p:nvSpPr>
          <p:cNvPr id="23564" name="Line 19"/>
          <p:cNvSpPr>
            <a:spLocks noChangeShapeType="1"/>
          </p:cNvSpPr>
          <p:nvPr/>
        </p:nvSpPr>
        <p:spPr bwMode="auto">
          <a:xfrm flipH="1">
            <a:off x="1220788" y="2781300"/>
            <a:ext cx="762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Line 20"/>
          <p:cNvSpPr>
            <a:spLocks noChangeShapeType="1"/>
          </p:cNvSpPr>
          <p:nvPr/>
        </p:nvSpPr>
        <p:spPr bwMode="auto">
          <a:xfrm>
            <a:off x="2592388" y="2781300"/>
            <a:ext cx="1447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Rectangle 21"/>
          <p:cNvSpPr>
            <a:spLocks noChangeArrowheads="1"/>
          </p:cNvSpPr>
          <p:nvPr/>
        </p:nvSpPr>
        <p:spPr bwMode="auto">
          <a:xfrm>
            <a:off x="671513" y="3421063"/>
            <a:ext cx="2686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rgbClr val="A50021"/>
                </a:solidFill>
                <a:latin typeface="Arial" charset="0"/>
              </a:rPr>
              <a:t> integral            </a:t>
            </a:r>
            <a:r>
              <a:rPr lang="en-US">
                <a:solidFill>
                  <a:srgbClr val="0000CC"/>
                </a:solidFill>
                <a:latin typeface="Arial" charset="0"/>
              </a:rPr>
              <a:t>enum</a:t>
            </a:r>
          </a:p>
        </p:txBody>
      </p:sp>
      <p:sp>
        <p:nvSpPr>
          <p:cNvPr id="23567" name="Rectangle 22"/>
          <p:cNvSpPr>
            <a:spLocks noChangeArrowheads="1"/>
          </p:cNvSpPr>
          <p:nvPr/>
        </p:nvSpPr>
        <p:spPr bwMode="auto">
          <a:xfrm>
            <a:off x="1588" y="4335463"/>
            <a:ext cx="3367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char</a:t>
            </a:r>
            <a:r>
              <a:rPr lang="en-US">
                <a:solidFill>
                  <a:srgbClr val="990066"/>
                </a:solidFill>
                <a:latin typeface="Arial" charset="0"/>
              </a:rPr>
              <a:t> </a:t>
            </a:r>
            <a:r>
              <a:rPr lang="en-US">
                <a:latin typeface="Arial" charset="0"/>
              </a:rPr>
              <a:t> short   int  long  bool</a:t>
            </a:r>
          </a:p>
        </p:txBody>
      </p:sp>
      <p:sp>
        <p:nvSpPr>
          <p:cNvPr id="23568" name="Line 23"/>
          <p:cNvSpPr>
            <a:spLocks noChangeShapeType="1"/>
          </p:cNvSpPr>
          <p:nvPr/>
        </p:nvSpPr>
        <p:spPr bwMode="auto">
          <a:xfrm flipH="1">
            <a:off x="611188" y="3771900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Line 24"/>
          <p:cNvSpPr>
            <a:spLocks noChangeShapeType="1"/>
          </p:cNvSpPr>
          <p:nvPr/>
        </p:nvSpPr>
        <p:spPr bwMode="auto">
          <a:xfrm flipH="1">
            <a:off x="1068388" y="3771900"/>
            <a:ext cx="76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Line 25"/>
          <p:cNvSpPr>
            <a:spLocks noChangeShapeType="1"/>
          </p:cNvSpPr>
          <p:nvPr/>
        </p:nvSpPr>
        <p:spPr bwMode="auto">
          <a:xfrm>
            <a:off x="1373188" y="37719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Line 26"/>
          <p:cNvSpPr>
            <a:spLocks noChangeShapeType="1"/>
          </p:cNvSpPr>
          <p:nvPr/>
        </p:nvSpPr>
        <p:spPr bwMode="auto">
          <a:xfrm>
            <a:off x="1601788" y="3771900"/>
            <a:ext cx="685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72" name="Group 27"/>
          <p:cNvGrpSpPr>
            <a:grpSpLocks/>
          </p:cNvGrpSpPr>
          <p:nvPr/>
        </p:nvGrpSpPr>
        <p:grpSpPr bwMode="auto">
          <a:xfrm>
            <a:off x="2405063" y="3459163"/>
            <a:ext cx="3341687" cy="2130425"/>
            <a:chOff x="1467" y="2395"/>
            <a:chExt cx="2105" cy="1342"/>
          </a:xfrm>
        </p:grpSpPr>
        <p:sp>
          <p:nvSpPr>
            <p:cNvPr id="23575" name="Rectangle 28"/>
            <p:cNvSpPr>
              <a:spLocks noChangeArrowheads="1"/>
            </p:cNvSpPr>
            <p:nvPr/>
          </p:nvSpPr>
          <p:spPr bwMode="auto">
            <a:xfrm>
              <a:off x="2355" y="2395"/>
              <a:ext cx="69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>
                  <a:solidFill>
                    <a:srgbClr val="A50021"/>
                  </a:solidFill>
                  <a:latin typeface="Arial" charset="0"/>
                </a:rPr>
                <a:t>floating</a:t>
              </a:r>
            </a:p>
          </p:txBody>
        </p:sp>
        <p:sp>
          <p:nvSpPr>
            <p:cNvPr id="23576" name="Rectangle 29"/>
            <p:cNvSpPr>
              <a:spLocks noChangeArrowheads="1"/>
            </p:cNvSpPr>
            <p:nvPr/>
          </p:nvSpPr>
          <p:spPr bwMode="auto">
            <a:xfrm>
              <a:off x="1467" y="3487"/>
              <a:ext cx="21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>
                  <a:latin typeface="Arial" charset="0"/>
                </a:rPr>
                <a:t>float  double   long double</a:t>
              </a:r>
            </a:p>
          </p:txBody>
        </p:sp>
        <p:sp>
          <p:nvSpPr>
            <p:cNvPr id="23577" name="Line 30"/>
            <p:cNvSpPr>
              <a:spLocks noChangeShapeType="1"/>
            </p:cNvSpPr>
            <p:nvPr/>
          </p:nvSpPr>
          <p:spPr bwMode="auto">
            <a:xfrm flipH="1">
              <a:off x="1777" y="2592"/>
              <a:ext cx="96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8" name="Line 31"/>
            <p:cNvSpPr>
              <a:spLocks noChangeShapeType="1"/>
            </p:cNvSpPr>
            <p:nvPr/>
          </p:nvSpPr>
          <p:spPr bwMode="auto">
            <a:xfrm>
              <a:off x="2833" y="2592"/>
              <a:ext cx="96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9" name="Line 32"/>
            <p:cNvSpPr>
              <a:spLocks noChangeShapeType="1"/>
            </p:cNvSpPr>
            <p:nvPr/>
          </p:nvSpPr>
          <p:spPr bwMode="auto">
            <a:xfrm flipH="1">
              <a:off x="2209" y="2592"/>
              <a:ext cx="576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73" name="Line 33"/>
          <p:cNvSpPr>
            <a:spLocks noChangeShapeType="1"/>
          </p:cNvSpPr>
          <p:nvPr/>
        </p:nvSpPr>
        <p:spPr bwMode="auto">
          <a:xfrm>
            <a:off x="1754188" y="3771900"/>
            <a:ext cx="1219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Line 34"/>
          <p:cNvSpPr>
            <a:spLocks noChangeShapeType="1"/>
          </p:cNvSpPr>
          <p:nvPr/>
        </p:nvSpPr>
        <p:spPr bwMode="auto">
          <a:xfrm>
            <a:off x="2266950" y="2781300"/>
            <a:ext cx="495300" cy="742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696200" cy="762000"/>
          </a:xfrm>
        </p:spPr>
        <p:txBody>
          <a:bodyPr/>
          <a:lstStyle/>
          <a:p>
            <a:r>
              <a:rPr lang="en-US">
                <a:latin typeface="Courier New" charset="0"/>
              </a:rPr>
              <a:t>typedef</a:t>
            </a:r>
            <a:r>
              <a:rPr lang="en-US">
                <a:latin typeface="Arial Rounded MT Bold" charset="0"/>
              </a:rPr>
              <a:t> </a:t>
            </a:r>
            <a:r>
              <a:rPr lang="en-US">
                <a:latin typeface="Times New Roman" charset="0"/>
              </a:rPr>
              <a:t>statement       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90650"/>
            <a:ext cx="8020050" cy="3924300"/>
          </a:xfrm>
        </p:spPr>
        <p:txBody>
          <a:bodyPr/>
          <a:lstStyle/>
          <a:p>
            <a:pPr>
              <a:lnSpc>
                <a:spcPct val="90000"/>
              </a:lnSpc>
              <a:buSzPct val="150000"/>
              <a:buFont typeface="Wingdings" charset="0"/>
              <a:buChar char="§"/>
            </a:pPr>
            <a:r>
              <a:rPr lang="en-US" sz="2800" b="1">
                <a:latin typeface="Arial" charset="0"/>
              </a:rPr>
              <a:t>typedef creates an additional name for an already existing data type    </a:t>
            </a:r>
          </a:p>
          <a:p>
            <a:pPr>
              <a:lnSpc>
                <a:spcPct val="90000"/>
              </a:lnSpc>
              <a:buSzPct val="150000"/>
              <a:buFont typeface="Monotype Sorts" charset="0"/>
              <a:buNone/>
            </a:pPr>
            <a:endParaRPr lang="en-US" sz="2800" b="1">
              <a:latin typeface="Arial" charset="0"/>
            </a:endParaRPr>
          </a:p>
          <a:p>
            <a:pPr>
              <a:lnSpc>
                <a:spcPct val="90000"/>
              </a:lnSpc>
              <a:buSzPct val="150000"/>
              <a:buFont typeface="Wingdings" charset="0"/>
              <a:buChar char="§"/>
            </a:pPr>
            <a:r>
              <a:rPr lang="en-US" sz="2800" b="1">
                <a:latin typeface="Arial" charset="0"/>
              </a:rPr>
              <a:t>Before bool type became part of ISO-ANSI C++, a Boolean type was simulated this way on the following slide 	</a:t>
            </a:r>
            <a:r>
              <a:rPr lang="en-US" sz="2800" b="1">
                <a:solidFill>
                  <a:srgbClr val="990066"/>
                </a:solidFill>
                <a:latin typeface="Arial" charset="0"/>
              </a:rPr>
              <a:t>	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304800" y="3695700"/>
            <a:ext cx="8553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endParaRPr lang="en-US"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848600" cy="762000"/>
          </a:xfrm>
        </p:spPr>
        <p:txBody>
          <a:bodyPr/>
          <a:lstStyle/>
          <a:p>
            <a:r>
              <a:rPr lang="en-US">
                <a:latin typeface="Andale Mono" charset="0"/>
              </a:rPr>
              <a:t>typedef</a:t>
            </a:r>
            <a:r>
              <a:rPr lang="en-US">
                <a:latin typeface="Times New Roman" charset="0"/>
              </a:rPr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33550"/>
            <a:ext cx="7848600" cy="4552950"/>
          </a:xfrm>
        </p:spPr>
        <p:txBody>
          <a:bodyPr/>
          <a:lstStyle/>
          <a:p>
            <a:pPr marL="0" indent="0">
              <a:spcBef>
                <a:spcPct val="0"/>
              </a:spcBef>
              <a:buClrTx/>
              <a:buSzTx/>
              <a:buFont typeface="Monotype Sorts"/>
              <a:buNone/>
              <a:defRPr/>
            </a:pPr>
            <a:r>
              <a:rPr lang="en-US" altLang="en-US" sz="2400" b="1" kern="1200" dirty="0" smtClean="0">
                <a:solidFill>
                  <a:srgbClr val="000000"/>
                </a:solidFill>
                <a:latin typeface="Courier"/>
                <a:ea typeface="+mn-ea"/>
              </a:rPr>
              <a:t>typedef  int  Boolean;</a:t>
            </a:r>
          </a:p>
          <a:p>
            <a:pPr marL="0" indent="0">
              <a:spcBef>
                <a:spcPct val="0"/>
              </a:spcBef>
              <a:buClrTx/>
              <a:buSzTx/>
              <a:buFont typeface="Monotype Sorts"/>
              <a:buNone/>
              <a:defRPr/>
            </a:pPr>
            <a:r>
              <a:rPr lang="en-US" altLang="en-US" sz="2400" b="1" kern="1200" dirty="0" smtClean="0">
                <a:solidFill>
                  <a:srgbClr val="000000"/>
                </a:solidFill>
                <a:latin typeface="Courier"/>
                <a:ea typeface="+mn-ea"/>
              </a:rPr>
              <a:t>const  Boolean  true = 1;</a:t>
            </a:r>
          </a:p>
          <a:p>
            <a:pPr marL="0" indent="0">
              <a:spcBef>
                <a:spcPct val="0"/>
              </a:spcBef>
              <a:buClrTx/>
              <a:buSzTx/>
              <a:buFont typeface="Monotype Sorts"/>
              <a:buNone/>
              <a:defRPr/>
            </a:pPr>
            <a:r>
              <a:rPr lang="en-US" altLang="en-US" sz="2400" b="1" kern="1200" dirty="0" smtClean="0">
                <a:solidFill>
                  <a:srgbClr val="000000"/>
                </a:solidFill>
                <a:latin typeface="Courier"/>
                <a:ea typeface="+mn-ea"/>
              </a:rPr>
              <a:t>const  Boolean  false  = 0;</a:t>
            </a:r>
          </a:p>
          <a:p>
            <a:pPr marL="0" indent="0">
              <a:spcBef>
                <a:spcPct val="0"/>
              </a:spcBef>
              <a:buClrTx/>
              <a:buSzTx/>
              <a:buFont typeface="Monotype Sorts"/>
              <a:buNone/>
              <a:defRPr/>
            </a:pPr>
            <a:r>
              <a:rPr lang="en-US" altLang="en-US" sz="2400" kern="1200" dirty="0" smtClean="0">
                <a:solidFill>
                  <a:srgbClr val="000000"/>
                </a:solidFill>
                <a:latin typeface="Courier"/>
                <a:ea typeface="+mn-ea"/>
              </a:rPr>
              <a:t>	</a:t>
            </a:r>
          </a:p>
          <a:p>
            <a:pPr marL="0" indent="0">
              <a:spcBef>
                <a:spcPct val="0"/>
              </a:spcBef>
              <a:buClrTx/>
              <a:buSzTx/>
              <a:buFont typeface="Monotype Sorts"/>
              <a:buNone/>
              <a:defRPr/>
            </a:pPr>
            <a:r>
              <a:rPr lang="en-US" altLang="en-US" sz="2400" kern="1200" dirty="0" smtClean="0">
                <a:solidFill>
                  <a:srgbClr val="000000"/>
                </a:solidFill>
                <a:latin typeface="Courier"/>
                <a:ea typeface="+mn-ea"/>
              </a:rPr>
              <a:t>	</a:t>
            </a:r>
          </a:p>
          <a:p>
            <a:pPr marL="0" indent="0">
              <a:spcBef>
                <a:spcPct val="0"/>
              </a:spcBef>
              <a:buClrTx/>
              <a:buSzTx/>
              <a:buFont typeface="Monotype Sorts"/>
              <a:buNone/>
              <a:defRPr/>
            </a:pPr>
            <a:r>
              <a:rPr lang="en-US" altLang="en-US" sz="2400" kern="1200" dirty="0" smtClean="0">
                <a:solidFill>
                  <a:srgbClr val="000000"/>
                </a:solidFill>
                <a:latin typeface="Courier"/>
                <a:ea typeface="+mn-ea"/>
              </a:rPr>
              <a:t>	:</a:t>
            </a:r>
            <a:endParaRPr lang="en-US" altLang="en-US" sz="2400" b="1" kern="1200" dirty="0" smtClean="0">
              <a:solidFill>
                <a:srgbClr val="000000"/>
              </a:solidFill>
              <a:latin typeface="Courier"/>
              <a:ea typeface="+mn-ea"/>
            </a:endParaRPr>
          </a:p>
          <a:p>
            <a:pPr marL="0" indent="0">
              <a:spcBef>
                <a:spcPct val="0"/>
              </a:spcBef>
              <a:buClrTx/>
              <a:buSzTx/>
              <a:buFont typeface="Monotype Sorts"/>
              <a:buNone/>
              <a:defRPr/>
            </a:pPr>
            <a:r>
              <a:rPr lang="en-US" altLang="en-US" sz="2400" b="1" kern="1200" dirty="0" smtClean="0">
                <a:solidFill>
                  <a:srgbClr val="000000"/>
                </a:solidFill>
                <a:latin typeface="Courier"/>
                <a:ea typeface="+mn-ea"/>
              </a:rPr>
              <a:t>Boolean dataOK;</a:t>
            </a:r>
          </a:p>
          <a:p>
            <a:pPr marL="0" indent="0">
              <a:spcBef>
                <a:spcPct val="0"/>
              </a:spcBef>
              <a:buClrTx/>
              <a:buSzTx/>
              <a:buFont typeface="Monotype Sorts"/>
              <a:buNone/>
              <a:defRPr/>
            </a:pPr>
            <a:r>
              <a:rPr lang="en-US" altLang="en-US" sz="2400" kern="1200" dirty="0" smtClean="0">
                <a:solidFill>
                  <a:srgbClr val="000000"/>
                </a:solidFill>
                <a:latin typeface="Courier"/>
                <a:ea typeface="+mn-ea"/>
              </a:rPr>
              <a:t>	</a:t>
            </a:r>
          </a:p>
          <a:p>
            <a:pPr marL="0" indent="0">
              <a:spcBef>
                <a:spcPct val="0"/>
              </a:spcBef>
              <a:buClrTx/>
              <a:buSzTx/>
              <a:buFont typeface="Monotype Sorts"/>
              <a:buNone/>
              <a:defRPr/>
            </a:pPr>
            <a:r>
              <a:rPr lang="en-US" altLang="en-US" sz="2400" kern="1200" dirty="0" smtClean="0">
                <a:solidFill>
                  <a:srgbClr val="000000"/>
                </a:solidFill>
                <a:latin typeface="Courier"/>
                <a:ea typeface="+mn-ea"/>
              </a:rPr>
              <a:t>	</a:t>
            </a:r>
          </a:p>
          <a:p>
            <a:pPr marL="0" indent="0">
              <a:spcBef>
                <a:spcPct val="0"/>
              </a:spcBef>
              <a:buClrTx/>
              <a:buSzTx/>
              <a:buFont typeface="Monotype Sorts"/>
              <a:buNone/>
              <a:defRPr/>
            </a:pPr>
            <a:r>
              <a:rPr lang="en-US" altLang="en-US" sz="2400" kern="1200" dirty="0" smtClean="0">
                <a:solidFill>
                  <a:srgbClr val="000000"/>
                </a:solidFill>
                <a:latin typeface="Courier"/>
                <a:ea typeface="+mn-ea"/>
              </a:rPr>
              <a:t>	:</a:t>
            </a:r>
            <a:endParaRPr lang="en-US" altLang="en-US" sz="2400" b="1" kern="1200" dirty="0" smtClean="0">
              <a:solidFill>
                <a:srgbClr val="000000"/>
              </a:solidFill>
              <a:latin typeface="Courier"/>
              <a:ea typeface="+mn-ea"/>
            </a:endParaRPr>
          </a:p>
          <a:p>
            <a:pPr marL="0" indent="0">
              <a:spcBef>
                <a:spcPct val="0"/>
              </a:spcBef>
              <a:buClrTx/>
              <a:buSzTx/>
              <a:buFont typeface="Monotype Sorts"/>
              <a:buNone/>
              <a:defRPr/>
            </a:pPr>
            <a:r>
              <a:rPr lang="en-US" altLang="en-US" sz="2400" b="1" kern="1200" dirty="0" smtClean="0">
                <a:solidFill>
                  <a:srgbClr val="000000"/>
                </a:solidFill>
                <a:latin typeface="Courier"/>
                <a:ea typeface="+mn-ea"/>
              </a:rPr>
              <a:t>dataOK  =  true;</a:t>
            </a:r>
            <a:endParaRPr lang="en-US" altLang="en-US" sz="2400" b="1" kern="1200" dirty="0">
              <a:solidFill>
                <a:srgbClr val="000000"/>
              </a:solidFill>
              <a:latin typeface="Courier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7" name="Group 7"/>
          <p:cNvGrpSpPr>
            <a:grpSpLocks/>
          </p:cNvGrpSpPr>
          <p:nvPr/>
        </p:nvGrpSpPr>
        <p:grpSpPr bwMode="auto">
          <a:xfrm>
            <a:off x="1352550" y="1186657"/>
            <a:ext cx="5994400" cy="4703762"/>
            <a:chOff x="852" y="1071"/>
            <a:chExt cx="3776" cy="2963"/>
          </a:xfrm>
        </p:grpSpPr>
        <p:sp>
          <p:nvSpPr>
            <p:cNvPr id="26630" name="Rectangle 6"/>
            <p:cNvSpPr>
              <a:spLocks noChangeArrowheads="1"/>
            </p:cNvSpPr>
            <p:nvPr/>
          </p:nvSpPr>
          <p:spPr bwMode="auto">
            <a:xfrm>
              <a:off x="852" y="3387"/>
              <a:ext cx="3776" cy="64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1" name="Rectangle 5"/>
            <p:cNvSpPr>
              <a:spLocks noChangeArrowheads="1"/>
            </p:cNvSpPr>
            <p:nvPr/>
          </p:nvSpPr>
          <p:spPr bwMode="auto">
            <a:xfrm>
              <a:off x="852" y="2487"/>
              <a:ext cx="3776" cy="64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" name="Rectangle 4"/>
            <p:cNvSpPr>
              <a:spLocks noChangeArrowheads="1"/>
            </p:cNvSpPr>
            <p:nvPr/>
          </p:nvSpPr>
          <p:spPr bwMode="auto">
            <a:xfrm>
              <a:off x="852" y="1071"/>
              <a:ext cx="3776" cy="89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6" y="0"/>
            <a:ext cx="8485187" cy="1143000"/>
          </a:xfrm>
        </p:spPr>
        <p:txBody>
          <a:bodyPr anchor="ctr"/>
          <a:lstStyle/>
          <a:p>
            <a:r>
              <a:rPr lang="en-US" sz="4000" dirty="0">
                <a:latin typeface="Times New Roman" charset="0"/>
              </a:rPr>
              <a:t>Combined Assignment Operators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1390651"/>
            <a:ext cx="7772400" cy="4605337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Monotype Sorts" charset="0"/>
              <a:buNone/>
            </a:pPr>
            <a:r>
              <a:rPr lang="en-US" sz="2800" b="1" dirty="0">
                <a:latin typeface="Arial" charset="0"/>
              </a:rPr>
              <a:t>	</a:t>
            </a:r>
            <a:r>
              <a:rPr lang="en-US" sz="2800" b="1" dirty="0" err="1">
                <a:latin typeface="Courier" charset="0"/>
              </a:rPr>
              <a:t>int</a:t>
            </a:r>
            <a:r>
              <a:rPr lang="en-US" sz="2800" b="1" dirty="0">
                <a:latin typeface="Courier" charset="0"/>
              </a:rPr>
              <a:t>   age;</a:t>
            </a:r>
          </a:p>
          <a:p>
            <a:pPr marL="0" indent="0">
              <a:spcBef>
                <a:spcPct val="0"/>
              </a:spcBef>
              <a:buFont typeface="Monotype Sorts" charset="0"/>
              <a:buNone/>
            </a:pPr>
            <a:endParaRPr lang="en-US" sz="1000" b="1" dirty="0">
              <a:latin typeface="Courier" charset="0"/>
            </a:endParaRPr>
          </a:p>
          <a:p>
            <a:pPr marL="0" indent="0">
              <a:spcBef>
                <a:spcPct val="0"/>
              </a:spcBef>
              <a:buFont typeface="Monotype Sorts" charset="0"/>
              <a:buNone/>
            </a:pPr>
            <a:r>
              <a:rPr lang="en-US" sz="2800" b="1" dirty="0">
                <a:latin typeface="Courier" charset="0"/>
              </a:rPr>
              <a:t>	</a:t>
            </a:r>
            <a:r>
              <a:rPr lang="en-US" sz="2800" b="1" dirty="0" err="1">
                <a:latin typeface="Courier" charset="0"/>
              </a:rPr>
              <a:t>cin</a:t>
            </a:r>
            <a:r>
              <a:rPr lang="en-US" sz="2800" b="1" dirty="0">
                <a:latin typeface="Courier" charset="0"/>
              </a:rPr>
              <a:t> &gt;&gt;  age;</a:t>
            </a:r>
          </a:p>
          <a:p>
            <a:pPr marL="0" indent="0">
              <a:spcBef>
                <a:spcPct val="0"/>
              </a:spcBef>
              <a:buFont typeface="Monotype Sorts" charset="0"/>
              <a:buNone/>
            </a:pPr>
            <a:endParaRPr lang="en-US" sz="2800" b="1" dirty="0">
              <a:latin typeface="Arial" charset="0"/>
            </a:endParaRPr>
          </a:p>
          <a:p>
            <a:pPr marL="0" indent="0">
              <a:spcBef>
                <a:spcPct val="0"/>
              </a:spcBef>
              <a:buFont typeface="Monotype Sorts" charset="0"/>
              <a:buNone/>
            </a:pPr>
            <a:r>
              <a:rPr lang="en-US" b="1" dirty="0">
                <a:solidFill>
                  <a:srgbClr val="990000"/>
                </a:solidFill>
                <a:latin typeface="Times New Roman" charset="0"/>
              </a:rPr>
              <a:t>A statement to add 3 to age</a:t>
            </a:r>
            <a:endParaRPr lang="en-US" sz="2800" b="1" dirty="0">
              <a:latin typeface="Colonna MT" charset="0"/>
            </a:endParaRPr>
          </a:p>
          <a:p>
            <a:pPr marL="0" indent="0">
              <a:spcBef>
                <a:spcPct val="0"/>
              </a:spcBef>
              <a:buFont typeface="Monotype Sorts" charset="0"/>
              <a:buNone/>
            </a:pPr>
            <a:endParaRPr lang="en-US" sz="2800" b="1" dirty="0">
              <a:latin typeface="Arial" charset="0"/>
            </a:endParaRPr>
          </a:p>
          <a:p>
            <a:pPr marL="0" indent="0">
              <a:spcBef>
                <a:spcPct val="0"/>
              </a:spcBef>
              <a:buFont typeface="Monotype Sorts" charset="0"/>
              <a:buNone/>
            </a:pPr>
            <a:r>
              <a:rPr lang="en-US" sz="2800" b="1" dirty="0">
                <a:latin typeface="Arial" charset="0"/>
              </a:rPr>
              <a:t>	</a:t>
            </a:r>
            <a:r>
              <a:rPr lang="en-US" b="1" dirty="0">
                <a:latin typeface="Courier" charset="0"/>
              </a:rPr>
              <a:t>age  =   age </a:t>
            </a:r>
            <a:r>
              <a:rPr lang="en-US" sz="2800" b="1" dirty="0">
                <a:latin typeface="Courier" charset="0"/>
              </a:rPr>
              <a:t>+ </a:t>
            </a:r>
            <a:r>
              <a:rPr lang="en-US" b="1" dirty="0">
                <a:latin typeface="Courier" charset="0"/>
              </a:rPr>
              <a:t>3;</a:t>
            </a:r>
            <a:endParaRPr lang="en-US" sz="2800" b="1" dirty="0">
              <a:latin typeface="Courier" charset="0"/>
            </a:endParaRPr>
          </a:p>
          <a:p>
            <a:pPr marL="0" indent="0">
              <a:spcBef>
                <a:spcPct val="0"/>
              </a:spcBef>
              <a:buFont typeface="Monotype Sorts" charset="0"/>
              <a:buNone/>
            </a:pPr>
            <a:endParaRPr lang="en-US" sz="1400" b="1" dirty="0">
              <a:latin typeface="Arial" charset="0"/>
            </a:endParaRPr>
          </a:p>
          <a:p>
            <a:pPr marL="0" indent="0">
              <a:spcBef>
                <a:spcPct val="0"/>
              </a:spcBef>
              <a:buFont typeface="Monotype Sorts" charset="0"/>
              <a:buNone/>
            </a:pPr>
            <a:r>
              <a:rPr lang="en-US" sz="2800" b="1" dirty="0">
                <a:solidFill>
                  <a:srgbClr val="990000"/>
                </a:solidFill>
                <a:latin typeface="Monaco" charset="0"/>
              </a:rPr>
              <a:t>OR</a:t>
            </a:r>
          </a:p>
          <a:p>
            <a:pPr marL="0" indent="0">
              <a:spcBef>
                <a:spcPct val="0"/>
              </a:spcBef>
              <a:buFont typeface="Monotype Sorts" charset="0"/>
              <a:buNone/>
            </a:pPr>
            <a:endParaRPr lang="en-US" sz="1400" b="1" dirty="0">
              <a:latin typeface="Arial" charset="0"/>
            </a:endParaRPr>
          </a:p>
          <a:p>
            <a:pPr marL="0" indent="0">
              <a:spcBef>
                <a:spcPct val="0"/>
              </a:spcBef>
              <a:buFont typeface="Monotype Sorts" charset="0"/>
              <a:buNone/>
            </a:pPr>
            <a:r>
              <a:rPr lang="en-US" b="1" dirty="0">
                <a:latin typeface="Arial" charset="0"/>
              </a:rPr>
              <a:t>	</a:t>
            </a:r>
            <a:r>
              <a:rPr lang="en-US" b="1" dirty="0">
                <a:latin typeface="Courier" charset="0"/>
              </a:rPr>
              <a:t>age  +=  3;</a:t>
            </a:r>
            <a:r>
              <a:rPr lang="en-US" sz="2400" dirty="0">
                <a:latin typeface="Arial" charset="0"/>
              </a:rPr>
              <a:t>			     </a:t>
            </a:r>
            <a:r>
              <a:rPr lang="en-US" sz="2400" b="1" dirty="0">
                <a:latin typeface="Arial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1" name="Group 8"/>
          <p:cNvGrpSpPr>
            <a:grpSpLocks/>
          </p:cNvGrpSpPr>
          <p:nvPr/>
        </p:nvGrpSpPr>
        <p:grpSpPr bwMode="auto">
          <a:xfrm>
            <a:off x="1352550" y="1776413"/>
            <a:ext cx="5994400" cy="4303712"/>
            <a:chOff x="852" y="1119"/>
            <a:chExt cx="3776" cy="2711"/>
          </a:xfrm>
        </p:grpSpPr>
        <p:sp>
          <p:nvSpPr>
            <p:cNvPr id="27654" name="Rectangle 5"/>
            <p:cNvSpPr>
              <a:spLocks noChangeArrowheads="1"/>
            </p:cNvSpPr>
            <p:nvPr/>
          </p:nvSpPr>
          <p:spPr bwMode="auto">
            <a:xfrm>
              <a:off x="852" y="3183"/>
              <a:ext cx="3776" cy="64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5" name="Rectangle 6"/>
            <p:cNvSpPr>
              <a:spLocks noChangeArrowheads="1"/>
            </p:cNvSpPr>
            <p:nvPr/>
          </p:nvSpPr>
          <p:spPr bwMode="auto">
            <a:xfrm>
              <a:off x="852" y="2247"/>
              <a:ext cx="3776" cy="64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6" name="Rectangle 7"/>
            <p:cNvSpPr>
              <a:spLocks noChangeArrowheads="1"/>
            </p:cNvSpPr>
            <p:nvPr/>
          </p:nvSpPr>
          <p:spPr bwMode="auto">
            <a:xfrm>
              <a:off x="852" y="1119"/>
              <a:ext cx="3776" cy="89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519113"/>
            <a:ext cx="8413750" cy="1143000"/>
          </a:xfrm>
        </p:spPr>
        <p:txBody>
          <a:bodyPr anchor="ctr"/>
          <a:lstStyle/>
          <a:p>
            <a:r>
              <a:rPr lang="en-US" sz="3600">
                <a:latin typeface="Times New Roman" charset="0"/>
              </a:rPr>
              <a:t>A statement to subtract 10 from </a:t>
            </a:r>
            <a:r>
              <a:rPr lang="en-US" sz="3600">
                <a:latin typeface="Courier New" charset="0"/>
              </a:rPr>
              <a:t>weight</a:t>
            </a:r>
            <a:endParaRPr lang="en-US" sz="3600">
              <a:latin typeface="Times New Roman" charset="0"/>
            </a:endParaRP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5163" y="1944688"/>
            <a:ext cx="7848600" cy="3779837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Monotype Sorts" charset="0"/>
              <a:buNone/>
            </a:pPr>
            <a:r>
              <a:rPr lang="en-US" sz="2800" b="1">
                <a:latin typeface="Arial" charset="0"/>
              </a:rPr>
              <a:t>	</a:t>
            </a:r>
            <a:r>
              <a:rPr lang="en-US" sz="2800" b="1">
                <a:latin typeface="Courier" charset="0"/>
              </a:rPr>
              <a:t>int   weight;</a:t>
            </a:r>
          </a:p>
          <a:p>
            <a:pPr marL="0" indent="0">
              <a:spcBef>
                <a:spcPct val="0"/>
              </a:spcBef>
              <a:buFont typeface="Monotype Sorts" charset="0"/>
              <a:buNone/>
            </a:pPr>
            <a:endParaRPr lang="en-US" sz="1000" b="1">
              <a:latin typeface="Courier" charset="0"/>
            </a:endParaRPr>
          </a:p>
          <a:p>
            <a:pPr marL="0" indent="0">
              <a:spcBef>
                <a:spcPct val="0"/>
              </a:spcBef>
              <a:buFont typeface="Monotype Sorts" charset="0"/>
              <a:buNone/>
            </a:pPr>
            <a:r>
              <a:rPr lang="en-US" sz="2800" b="1">
                <a:latin typeface="Courier" charset="0"/>
              </a:rPr>
              <a:t>	cin &gt;&gt;  weight;</a:t>
            </a:r>
          </a:p>
          <a:p>
            <a:pPr marL="0" indent="0">
              <a:spcBef>
                <a:spcPct val="0"/>
              </a:spcBef>
              <a:buFont typeface="Monotype Sorts" charset="0"/>
              <a:buNone/>
            </a:pPr>
            <a:endParaRPr lang="en-US" sz="2800" b="1">
              <a:latin typeface="Courier" charset="0"/>
            </a:endParaRPr>
          </a:p>
          <a:p>
            <a:pPr marL="0" indent="0">
              <a:spcBef>
                <a:spcPct val="0"/>
              </a:spcBef>
              <a:buFont typeface="Monotype Sorts" charset="0"/>
              <a:buNone/>
            </a:pPr>
            <a:endParaRPr lang="en-US" sz="2800" b="1">
              <a:latin typeface="Courier" charset="0"/>
            </a:endParaRPr>
          </a:p>
          <a:p>
            <a:pPr marL="0" indent="0">
              <a:spcBef>
                <a:spcPct val="0"/>
              </a:spcBef>
              <a:buFont typeface="Monotype Sorts" charset="0"/>
              <a:buNone/>
            </a:pPr>
            <a:r>
              <a:rPr lang="en-US" sz="2800" b="1">
                <a:latin typeface="Courier" charset="0"/>
              </a:rPr>
              <a:t>	</a:t>
            </a:r>
            <a:r>
              <a:rPr lang="en-US" b="1">
                <a:latin typeface="Courier" charset="0"/>
              </a:rPr>
              <a:t>weight  =  weight - 10;</a:t>
            </a:r>
            <a:endParaRPr lang="en-US" sz="2800" b="1">
              <a:latin typeface="Courier" charset="0"/>
            </a:endParaRPr>
          </a:p>
          <a:p>
            <a:pPr marL="0" indent="0">
              <a:spcBef>
                <a:spcPct val="0"/>
              </a:spcBef>
              <a:buFont typeface="Monotype Sorts" charset="0"/>
              <a:buNone/>
            </a:pPr>
            <a:endParaRPr lang="en-US" sz="1400" b="1">
              <a:latin typeface="Arial" charset="0"/>
            </a:endParaRPr>
          </a:p>
          <a:p>
            <a:pPr marL="0" indent="0">
              <a:spcBef>
                <a:spcPct val="0"/>
              </a:spcBef>
              <a:buFont typeface="Monotype Sorts" charset="0"/>
              <a:buNone/>
            </a:pPr>
            <a:r>
              <a:rPr lang="en-US" sz="2800" b="1">
                <a:solidFill>
                  <a:srgbClr val="990000"/>
                </a:solidFill>
                <a:latin typeface="Monaco" charset="0"/>
              </a:rPr>
              <a:t>OR</a:t>
            </a:r>
            <a:endParaRPr lang="en-US" sz="2800" b="1">
              <a:solidFill>
                <a:schemeClr val="tx2"/>
              </a:solidFill>
              <a:latin typeface="Monaco" charset="0"/>
            </a:endParaRPr>
          </a:p>
          <a:p>
            <a:pPr marL="0" indent="0">
              <a:spcBef>
                <a:spcPct val="0"/>
              </a:spcBef>
              <a:buFont typeface="Monotype Sorts" charset="0"/>
              <a:buNone/>
            </a:pPr>
            <a:endParaRPr lang="en-US" sz="1400" b="1">
              <a:latin typeface="Arial" charset="0"/>
            </a:endParaRPr>
          </a:p>
          <a:p>
            <a:pPr marL="0" indent="0">
              <a:spcBef>
                <a:spcPct val="0"/>
              </a:spcBef>
              <a:buFont typeface="Monotype Sorts" charset="0"/>
              <a:buNone/>
            </a:pPr>
            <a:r>
              <a:rPr lang="en-US" b="1">
                <a:latin typeface="Arial" charset="0"/>
              </a:rPr>
              <a:t>	</a:t>
            </a:r>
            <a:r>
              <a:rPr lang="en-US" b="1">
                <a:latin typeface="Courier" charset="0"/>
              </a:rPr>
              <a:t>weight  -=  10;</a:t>
            </a:r>
            <a:r>
              <a:rPr lang="en-US" sz="2400">
                <a:latin typeface="Arial" charset="0"/>
              </a:rPr>
              <a:t>			     </a:t>
            </a:r>
            <a:r>
              <a:rPr lang="en-US" sz="2400" b="1">
                <a:latin typeface="Arial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5" name="Group 4"/>
          <p:cNvGrpSpPr>
            <a:grpSpLocks/>
          </p:cNvGrpSpPr>
          <p:nvPr/>
        </p:nvGrpSpPr>
        <p:grpSpPr bwMode="auto">
          <a:xfrm>
            <a:off x="1352550" y="1776413"/>
            <a:ext cx="5994400" cy="4303712"/>
            <a:chOff x="852" y="1119"/>
            <a:chExt cx="3776" cy="2711"/>
          </a:xfrm>
        </p:grpSpPr>
        <p:sp>
          <p:nvSpPr>
            <p:cNvPr id="28678" name="Rectangle 5"/>
            <p:cNvSpPr>
              <a:spLocks noChangeArrowheads="1"/>
            </p:cNvSpPr>
            <p:nvPr/>
          </p:nvSpPr>
          <p:spPr bwMode="auto">
            <a:xfrm>
              <a:off x="852" y="3183"/>
              <a:ext cx="3776" cy="64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9" name="Rectangle 6"/>
            <p:cNvSpPr>
              <a:spLocks noChangeArrowheads="1"/>
            </p:cNvSpPr>
            <p:nvPr/>
          </p:nvSpPr>
          <p:spPr bwMode="auto">
            <a:xfrm>
              <a:off x="852" y="2247"/>
              <a:ext cx="3776" cy="64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0" name="Rectangle 7"/>
            <p:cNvSpPr>
              <a:spLocks noChangeArrowheads="1"/>
            </p:cNvSpPr>
            <p:nvPr/>
          </p:nvSpPr>
          <p:spPr bwMode="auto">
            <a:xfrm>
              <a:off x="852" y="1119"/>
              <a:ext cx="3776" cy="89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225425" y="561975"/>
            <a:ext cx="8918575" cy="1143000"/>
          </a:xfrm>
        </p:spPr>
        <p:txBody>
          <a:bodyPr anchor="ctr"/>
          <a:lstStyle/>
          <a:p>
            <a:r>
              <a:rPr lang="en-US" sz="3600">
                <a:latin typeface="Times New Roman" charset="0"/>
              </a:rPr>
              <a:t>A statement to divide </a:t>
            </a:r>
            <a:r>
              <a:rPr lang="en-US" sz="3600">
                <a:latin typeface="Courier New" charset="0"/>
              </a:rPr>
              <a:t>money</a:t>
            </a:r>
            <a:r>
              <a:rPr lang="en-US" sz="3600">
                <a:latin typeface="Times New Roman" charset="0"/>
              </a:rPr>
              <a:t> by 5.0</a:t>
            </a:r>
            <a:endParaRPr lang="en-US" sz="3200">
              <a:latin typeface="Times New Roman" charset="0"/>
            </a:endParaRP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988" y="1889125"/>
            <a:ext cx="7848600" cy="3779838"/>
          </a:xfrm>
        </p:spPr>
        <p:txBody>
          <a:bodyPr>
            <a:spAutoFit/>
          </a:bodyPr>
          <a:lstStyle/>
          <a:p>
            <a:pPr marL="0" indent="0">
              <a:spcBef>
                <a:spcPct val="0"/>
              </a:spcBef>
              <a:buFont typeface="Monotype Sorts" charset="0"/>
              <a:buNone/>
            </a:pPr>
            <a:r>
              <a:rPr lang="en-US" sz="2800" b="1">
                <a:latin typeface="Arial" charset="0"/>
              </a:rPr>
              <a:t>	</a:t>
            </a:r>
            <a:r>
              <a:rPr lang="en-US" sz="2800" b="1">
                <a:latin typeface="Courier" charset="0"/>
              </a:rPr>
              <a:t>float   money;</a:t>
            </a:r>
          </a:p>
          <a:p>
            <a:pPr marL="0" indent="0">
              <a:spcBef>
                <a:spcPct val="0"/>
              </a:spcBef>
              <a:buFont typeface="Monotype Sorts" charset="0"/>
              <a:buNone/>
            </a:pPr>
            <a:endParaRPr lang="en-US" sz="1000" b="1">
              <a:latin typeface="Courier" charset="0"/>
            </a:endParaRPr>
          </a:p>
          <a:p>
            <a:pPr marL="0" indent="0">
              <a:spcBef>
                <a:spcPct val="0"/>
              </a:spcBef>
              <a:buFont typeface="Monotype Sorts" charset="0"/>
              <a:buNone/>
            </a:pPr>
            <a:r>
              <a:rPr lang="en-US" sz="2800" b="1">
                <a:latin typeface="Courier" charset="0"/>
              </a:rPr>
              <a:t>	cin &gt;&gt;  money;</a:t>
            </a:r>
          </a:p>
          <a:p>
            <a:pPr marL="0" indent="0">
              <a:spcBef>
                <a:spcPct val="0"/>
              </a:spcBef>
              <a:buFont typeface="Monotype Sorts" charset="0"/>
              <a:buNone/>
            </a:pPr>
            <a:endParaRPr lang="en-US" sz="2800" b="1">
              <a:latin typeface="Courier" charset="0"/>
            </a:endParaRPr>
          </a:p>
          <a:p>
            <a:pPr marL="0" indent="0">
              <a:spcBef>
                <a:spcPct val="0"/>
              </a:spcBef>
              <a:buFont typeface="Monotype Sorts" charset="0"/>
              <a:buNone/>
            </a:pPr>
            <a:endParaRPr lang="en-US" sz="2800" b="1">
              <a:latin typeface="Courier" charset="0"/>
            </a:endParaRPr>
          </a:p>
          <a:p>
            <a:pPr marL="0" indent="0">
              <a:spcBef>
                <a:spcPct val="0"/>
              </a:spcBef>
              <a:buFont typeface="Monotype Sorts" charset="0"/>
              <a:buNone/>
            </a:pPr>
            <a:r>
              <a:rPr lang="en-US" sz="2800" b="1">
                <a:latin typeface="Courier" charset="0"/>
              </a:rPr>
              <a:t>	</a:t>
            </a:r>
            <a:r>
              <a:rPr lang="en-US" b="1">
                <a:latin typeface="Courier" charset="0"/>
              </a:rPr>
              <a:t>money  =  money </a:t>
            </a:r>
            <a:r>
              <a:rPr lang="en-US" sz="2800" b="1">
                <a:latin typeface="Courier" charset="0"/>
              </a:rPr>
              <a:t>/ </a:t>
            </a:r>
            <a:r>
              <a:rPr lang="en-US" b="1">
                <a:latin typeface="Courier" charset="0"/>
              </a:rPr>
              <a:t>5.0;</a:t>
            </a:r>
          </a:p>
          <a:p>
            <a:pPr marL="0" indent="0">
              <a:spcBef>
                <a:spcPct val="0"/>
              </a:spcBef>
              <a:buFont typeface="Monotype Sorts" charset="0"/>
              <a:buNone/>
            </a:pPr>
            <a:endParaRPr lang="en-US" sz="1400" b="1">
              <a:latin typeface="Arial" charset="0"/>
            </a:endParaRPr>
          </a:p>
          <a:p>
            <a:pPr marL="0" indent="0">
              <a:spcBef>
                <a:spcPct val="0"/>
              </a:spcBef>
              <a:buFont typeface="Monotype Sorts" charset="0"/>
              <a:buNone/>
            </a:pPr>
            <a:r>
              <a:rPr lang="en-US" sz="2800" b="1">
                <a:solidFill>
                  <a:srgbClr val="990000"/>
                </a:solidFill>
                <a:latin typeface="Monaco" charset="0"/>
              </a:rPr>
              <a:t>OR</a:t>
            </a:r>
            <a:endParaRPr lang="en-US" sz="2800" b="1">
              <a:solidFill>
                <a:schemeClr val="tx2"/>
              </a:solidFill>
              <a:latin typeface="Monaco" charset="0"/>
            </a:endParaRPr>
          </a:p>
          <a:p>
            <a:pPr marL="0" indent="0">
              <a:spcBef>
                <a:spcPct val="0"/>
              </a:spcBef>
              <a:buFont typeface="Monotype Sorts" charset="0"/>
              <a:buNone/>
            </a:pPr>
            <a:endParaRPr lang="en-US" sz="1400" b="1">
              <a:latin typeface="Arial" charset="0"/>
            </a:endParaRPr>
          </a:p>
          <a:p>
            <a:pPr marL="0" indent="0">
              <a:spcBef>
                <a:spcPct val="0"/>
              </a:spcBef>
              <a:buFont typeface="Monotype Sorts" charset="0"/>
              <a:buNone/>
            </a:pPr>
            <a:r>
              <a:rPr lang="en-US" b="1">
                <a:latin typeface="Arial" charset="0"/>
              </a:rPr>
              <a:t>	</a:t>
            </a:r>
            <a:r>
              <a:rPr lang="en-US" b="1">
                <a:latin typeface="Courier" charset="0"/>
              </a:rPr>
              <a:t>money  /= 5.0;</a:t>
            </a:r>
            <a:r>
              <a:rPr lang="en-US" sz="2400">
                <a:latin typeface="Courier" charset="0"/>
              </a:rPr>
              <a:t>	</a:t>
            </a:r>
            <a:r>
              <a:rPr lang="en-US" sz="2400">
                <a:latin typeface="Arial" charset="0"/>
              </a:rPr>
              <a:t>		     </a:t>
            </a:r>
            <a:r>
              <a:rPr lang="en-US" sz="2400" b="1">
                <a:latin typeface="Arial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9" name="Group 4"/>
          <p:cNvGrpSpPr>
            <a:grpSpLocks/>
          </p:cNvGrpSpPr>
          <p:nvPr/>
        </p:nvGrpSpPr>
        <p:grpSpPr bwMode="auto">
          <a:xfrm>
            <a:off x="1352550" y="1776413"/>
            <a:ext cx="6565900" cy="4240212"/>
            <a:chOff x="852" y="1119"/>
            <a:chExt cx="3776" cy="2711"/>
          </a:xfrm>
        </p:grpSpPr>
        <p:sp>
          <p:nvSpPr>
            <p:cNvPr id="29702" name="Rectangle 5"/>
            <p:cNvSpPr>
              <a:spLocks noChangeArrowheads="1"/>
            </p:cNvSpPr>
            <p:nvPr/>
          </p:nvSpPr>
          <p:spPr bwMode="auto">
            <a:xfrm>
              <a:off x="852" y="3183"/>
              <a:ext cx="3776" cy="64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3" name="Rectangle 6"/>
            <p:cNvSpPr>
              <a:spLocks noChangeArrowheads="1"/>
            </p:cNvSpPr>
            <p:nvPr/>
          </p:nvSpPr>
          <p:spPr bwMode="auto">
            <a:xfrm>
              <a:off x="852" y="2247"/>
              <a:ext cx="3776" cy="64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4" name="Rectangle 7"/>
            <p:cNvSpPr>
              <a:spLocks noChangeArrowheads="1"/>
            </p:cNvSpPr>
            <p:nvPr/>
          </p:nvSpPr>
          <p:spPr bwMode="auto">
            <a:xfrm>
              <a:off x="852" y="1119"/>
              <a:ext cx="3776" cy="89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87375"/>
            <a:ext cx="7848600" cy="1143000"/>
          </a:xfrm>
        </p:spPr>
        <p:txBody>
          <a:bodyPr anchor="ctr"/>
          <a:lstStyle/>
          <a:p>
            <a:r>
              <a:rPr lang="en-US" sz="3600">
                <a:latin typeface="Times New Roman" charset="0"/>
              </a:rPr>
              <a:t>A statement to double</a:t>
            </a:r>
            <a:r>
              <a:rPr lang="en-US" sz="3600">
                <a:latin typeface="Monaco" charset="0"/>
              </a:rPr>
              <a:t> </a:t>
            </a:r>
            <a:r>
              <a:rPr lang="en-US" sz="3600">
                <a:latin typeface="Courier New" charset="0"/>
              </a:rPr>
              <a:t>profits</a:t>
            </a:r>
            <a:endParaRPr lang="en-US" sz="3200">
              <a:latin typeface="Monaco" charset="0"/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848600" cy="3779838"/>
          </a:xfrm>
        </p:spPr>
        <p:txBody>
          <a:bodyPr>
            <a:spAutoFit/>
          </a:bodyPr>
          <a:lstStyle/>
          <a:p>
            <a:pPr marL="0" indent="0">
              <a:spcBef>
                <a:spcPct val="0"/>
              </a:spcBef>
              <a:buFont typeface="Monotype Sorts" charset="0"/>
              <a:buNone/>
            </a:pPr>
            <a:r>
              <a:rPr lang="en-US" sz="2800" b="1">
                <a:latin typeface="Arial" charset="0"/>
              </a:rPr>
              <a:t>	</a:t>
            </a:r>
            <a:r>
              <a:rPr lang="en-US" sz="2800" b="1">
                <a:latin typeface="Courier" charset="0"/>
              </a:rPr>
              <a:t>float   profits;</a:t>
            </a:r>
          </a:p>
          <a:p>
            <a:pPr marL="0" indent="0">
              <a:spcBef>
                <a:spcPct val="0"/>
              </a:spcBef>
              <a:buFont typeface="Monotype Sorts" charset="0"/>
              <a:buNone/>
            </a:pPr>
            <a:endParaRPr lang="en-US" sz="1000" b="1">
              <a:latin typeface="Courier" charset="0"/>
            </a:endParaRPr>
          </a:p>
          <a:p>
            <a:pPr marL="0" indent="0">
              <a:spcBef>
                <a:spcPct val="0"/>
              </a:spcBef>
              <a:buFont typeface="Monotype Sorts" charset="0"/>
              <a:buNone/>
            </a:pPr>
            <a:r>
              <a:rPr lang="en-US" sz="2800" b="1">
                <a:latin typeface="Courier" charset="0"/>
              </a:rPr>
              <a:t>	cin &gt;&gt;  profits;</a:t>
            </a:r>
          </a:p>
          <a:p>
            <a:pPr marL="0" indent="0">
              <a:spcBef>
                <a:spcPct val="0"/>
              </a:spcBef>
              <a:buFont typeface="Monotype Sorts" charset="0"/>
              <a:buNone/>
            </a:pPr>
            <a:endParaRPr lang="en-US" sz="2800" b="1">
              <a:latin typeface="Courier" charset="0"/>
            </a:endParaRPr>
          </a:p>
          <a:p>
            <a:pPr marL="0" indent="0">
              <a:spcBef>
                <a:spcPct val="0"/>
              </a:spcBef>
              <a:buFont typeface="Monotype Sorts" charset="0"/>
              <a:buNone/>
            </a:pPr>
            <a:endParaRPr lang="en-US" sz="2800" b="1">
              <a:latin typeface="Courier" charset="0"/>
            </a:endParaRPr>
          </a:p>
          <a:p>
            <a:pPr marL="0" indent="0">
              <a:spcBef>
                <a:spcPct val="0"/>
              </a:spcBef>
              <a:buFont typeface="Monotype Sorts" charset="0"/>
              <a:buNone/>
            </a:pPr>
            <a:r>
              <a:rPr lang="en-US" sz="2800" b="1">
                <a:latin typeface="Courier" charset="0"/>
              </a:rPr>
              <a:t>	</a:t>
            </a:r>
            <a:r>
              <a:rPr lang="en-US" b="1">
                <a:latin typeface="Courier" charset="0"/>
              </a:rPr>
              <a:t>profits  = profits </a:t>
            </a:r>
            <a:r>
              <a:rPr lang="en-US" sz="2800" b="1">
                <a:latin typeface="Courier" charset="0"/>
              </a:rPr>
              <a:t>* </a:t>
            </a:r>
            <a:r>
              <a:rPr lang="en-US" b="1">
                <a:latin typeface="Courier" charset="0"/>
              </a:rPr>
              <a:t>2.0;</a:t>
            </a:r>
          </a:p>
          <a:p>
            <a:pPr marL="0" indent="0">
              <a:spcBef>
                <a:spcPct val="0"/>
              </a:spcBef>
              <a:buFont typeface="Monotype Sorts" charset="0"/>
              <a:buNone/>
            </a:pPr>
            <a:endParaRPr lang="en-US" sz="1400" b="1">
              <a:latin typeface="Arial" charset="0"/>
            </a:endParaRPr>
          </a:p>
          <a:p>
            <a:pPr marL="0" indent="0">
              <a:spcBef>
                <a:spcPct val="0"/>
              </a:spcBef>
              <a:buFont typeface="Monotype Sorts" charset="0"/>
              <a:buNone/>
            </a:pPr>
            <a:r>
              <a:rPr lang="en-US" sz="2800" b="1">
                <a:solidFill>
                  <a:srgbClr val="990000"/>
                </a:solidFill>
                <a:latin typeface="Monaco" charset="0"/>
              </a:rPr>
              <a:t>OR</a:t>
            </a:r>
            <a:endParaRPr lang="en-US" sz="2800" b="1">
              <a:solidFill>
                <a:schemeClr val="tx2"/>
              </a:solidFill>
              <a:latin typeface="Monaco" charset="0"/>
            </a:endParaRPr>
          </a:p>
          <a:p>
            <a:pPr marL="0" indent="0">
              <a:spcBef>
                <a:spcPct val="0"/>
              </a:spcBef>
              <a:buFont typeface="Monotype Sorts" charset="0"/>
              <a:buNone/>
            </a:pPr>
            <a:endParaRPr lang="en-US" sz="1400" b="1">
              <a:latin typeface="Arial" charset="0"/>
            </a:endParaRPr>
          </a:p>
          <a:p>
            <a:pPr marL="0" indent="0">
              <a:spcBef>
                <a:spcPct val="0"/>
              </a:spcBef>
              <a:buFont typeface="Monotype Sorts" charset="0"/>
              <a:buNone/>
            </a:pPr>
            <a:r>
              <a:rPr lang="en-US" b="1">
                <a:latin typeface="Arial" charset="0"/>
              </a:rPr>
              <a:t>	</a:t>
            </a:r>
            <a:r>
              <a:rPr lang="en-US" b="1">
                <a:latin typeface="Courier" charset="0"/>
              </a:rPr>
              <a:t>profits  *=  2.0;</a:t>
            </a:r>
            <a:r>
              <a:rPr lang="en-US" sz="2400">
                <a:latin typeface="Arial" charset="0"/>
              </a:rPr>
              <a:t>			     </a:t>
            </a:r>
            <a:r>
              <a:rPr lang="en-US" sz="2400" b="1">
                <a:latin typeface="Arial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7"/>
          <p:cNvSpPr>
            <a:spLocks noChangeArrowheads="1"/>
          </p:cNvSpPr>
          <p:nvPr/>
        </p:nvSpPr>
        <p:spPr bwMode="auto">
          <a:xfrm>
            <a:off x="1320800" y="1357313"/>
            <a:ext cx="6565900" cy="20542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6"/>
          <p:cNvSpPr>
            <a:spLocks noChangeArrowheads="1"/>
          </p:cNvSpPr>
          <p:nvPr/>
        </p:nvSpPr>
        <p:spPr bwMode="auto">
          <a:xfrm>
            <a:off x="1352550" y="3814763"/>
            <a:ext cx="6502400" cy="102711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384300" y="5186363"/>
            <a:ext cx="6438900" cy="102711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142875"/>
            <a:ext cx="7848600" cy="1143000"/>
          </a:xfrm>
        </p:spPr>
        <p:txBody>
          <a:bodyPr anchor="ctr"/>
          <a:lstStyle/>
          <a:p>
            <a:r>
              <a:rPr lang="en-US" sz="3600" dirty="0">
                <a:latin typeface="Times New Roman" charset="0"/>
              </a:rPr>
              <a:t>A  statement to raise</a:t>
            </a:r>
            <a:r>
              <a:rPr lang="en-US" sz="3600" dirty="0">
                <a:latin typeface="Monaco" charset="0"/>
              </a:rPr>
              <a:t> </a:t>
            </a:r>
            <a:r>
              <a:rPr lang="en-US" sz="3600" dirty="0">
                <a:latin typeface="Courier New" charset="0"/>
              </a:rPr>
              <a:t>cost</a:t>
            </a:r>
            <a:r>
              <a:rPr lang="en-US" sz="3600" dirty="0">
                <a:latin typeface="Monaco" charset="0"/>
              </a:rPr>
              <a:t> </a:t>
            </a:r>
            <a:r>
              <a:rPr lang="en-US" sz="3600" dirty="0">
                <a:latin typeface="Arial" charset="0"/>
              </a:rPr>
              <a:t>15%</a:t>
            </a:r>
            <a:endParaRPr lang="en-US" sz="3200" dirty="0">
              <a:latin typeface="Monaco" charset="0"/>
            </a:endParaRPr>
          </a:p>
        </p:txBody>
      </p:sp>
      <p:sp>
        <p:nvSpPr>
          <p:cNvPr id="307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7" y="1357313"/>
            <a:ext cx="7921625" cy="4556125"/>
          </a:xfrm>
        </p:spPr>
        <p:txBody>
          <a:bodyPr>
            <a:spAutoFit/>
          </a:bodyPr>
          <a:lstStyle/>
          <a:p>
            <a:pPr marL="0" indent="0">
              <a:spcBef>
                <a:spcPct val="0"/>
              </a:spcBef>
              <a:buFont typeface="Monotype Sorts" charset="0"/>
              <a:buNone/>
            </a:pPr>
            <a:r>
              <a:rPr lang="en-US" sz="2800" b="1" dirty="0">
                <a:latin typeface="Arial" charset="0"/>
              </a:rPr>
              <a:t>	</a:t>
            </a:r>
            <a:r>
              <a:rPr lang="en-US" sz="2800" b="1" dirty="0">
                <a:latin typeface="Courier" charset="0"/>
              </a:rPr>
              <a:t>float   cost;</a:t>
            </a:r>
          </a:p>
          <a:p>
            <a:pPr marL="0" indent="0">
              <a:spcBef>
                <a:spcPct val="0"/>
              </a:spcBef>
              <a:buFont typeface="Monotype Sorts" charset="0"/>
              <a:buNone/>
            </a:pPr>
            <a:endParaRPr lang="en-US" sz="1000" b="1" dirty="0">
              <a:latin typeface="Courier" charset="0"/>
            </a:endParaRPr>
          </a:p>
          <a:p>
            <a:pPr marL="0" indent="0">
              <a:spcBef>
                <a:spcPct val="0"/>
              </a:spcBef>
              <a:buFont typeface="Monotype Sorts" charset="0"/>
              <a:buNone/>
            </a:pPr>
            <a:r>
              <a:rPr lang="en-US" sz="2800" b="1" dirty="0">
                <a:latin typeface="Courier" charset="0"/>
              </a:rPr>
              <a:t>	</a:t>
            </a:r>
            <a:r>
              <a:rPr lang="en-US" sz="2800" b="1" dirty="0" err="1">
                <a:latin typeface="Courier" charset="0"/>
              </a:rPr>
              <a:t>cin</a:t>
            </a:r>
            <a:r>
              <a:rPr lang="en-US" sz="2800" b="1" dirty="0">
                <a:latin typeface="Courier" charset="0"/>
              </a:rPr>
              <a:t> &gt;&gt;  cost;</a:t>
            </a:r>
          </a:p>
          <a:p>
            <a:pPr marL="0" indent="0">
              <a:lnSpc>
                <a:spcPct val="5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b="1" dirty="0">
                <a:latin typeface="Courier" charset="0"/>
              </a:rPr>
              <a:t>    </a:t>
            </a:r>
          </a:p>
          <a:p>
            <a:pPr marL="0" indent="0">
              <a:spcBef>
                <a:spcPct val="0"/>
              </a:spcBef>
              <a:buFont typeface="Monotype Sorts" charset="0"/>
              <a:buNone/>
            </a:pPr>
            <a:r>
              <a:rPr lang="en-US" b="1" dirty="0">
                <a:latin typeface="Courier" charset="0"/>
              </a:rPr>
              <a:t>        cost = cost + cost </a:t>
            </a:r>
            <a:r>
              <a:rPr lang="en-US" sz="2800" b="1" dirty="0">
                <a:latin typeface="Courier" charset="0"/>
              </a:rPr>
              <a:t>* 0</a:t>
            </a:r>
            <a:r>
              <a:rPr lang="en-US" b="1" dirty="0">
                <a:latin typeface="Courier" charset="0"/>
              </a:rPr>
              <a:t>.15;</a:t>
            </a:r>
            <a:endParaRPr lang="en-US" sz="2800" b="1" dirty="0">
              <a:latin typeface="Arial" charset="0"/>
            </a:endParaRPr>
          </a:p>
          <a:p>
            <a:pPr marL="0" indent="0">
              <a:spcBef>
                <a:spcPct val="0"/>
              </a:spcBef>
              <a:buFont typeface="Monotype Sorts" charset="0"/>
              <a:buNone/>
            </a:pPr>
            <a:endParaRPr lang="en-US" sz="1400" b="1" dirty="0">
              <a:latin typeface="Arial" charset="0"/>
            </a:endParaRPr>
          </a:p>
          <a:p>
            <a:pPr marL="0" indent="0">
              <a:spcBef>
                <a:spcPct val="0"/>
              </a:spcBef>
              <a:buFont typeface="Monotype Sorts" charset="0"/>
              <a:buNone/>
            </a:pPr>
            <a:r>
              <a:rPr lang="en-US" sz="2800" b="1" dirty="0">
                <a:solidFill>
                  <a:srgbClr val="990000"/>
                </a:solidFill>
                <a:latin typeface="Monaco" charset="0"/>
              </a:rPr>
              <a:t>OR</a:t>
            </a:r>
            <a:endParaRPr lang="en-US" sz="2800" b="1" dirty="0">
              <a:solidFill>
                <a:schemeClr val="tx2"/>
              </a:solidFill>
              <a:latin typeface="Monaco" charset="0"/>
            </a:endParaRPr>
          </a:p>
          <a:p>
            <a:pPr marL="0" indent="0">
              <a:spcBef>
                <a:spcPct val="0"/>
              </a:spcBef>
              <a:buFont typeface="Monotype Sorts" charset="0"/>
              <a:buNone/>
            </a:pPr>
            <a:endParaRPr lang="en-US" sz="1400" b="1" dirty="0">
              <a:latin typeface="Arial" charset="0"/>
            </a:endParaRPr>
          </a:p>
          <a:p>
            <a:pPr marL="0" indent="0">
              <a:spcBef>
                <a:spcPct val="0"/>
              </a:spcBef>
              <a:buFont typeface="Monotype Sorts" charset="0"/>
              <a:buNone/>
            </a:pPr>
            <a:r>
              <a:rPr lang="en-US" b="1" dirty="0">
                <a:latin typeface="Arial" charset="0"/>
              </a:rPr>
              <a:t>	</a:t>
            </a:r>
            <a:r>
              <a:rPr lang="en-US" b="1" dirty="0">
                <a:latin typeface="Courier" charset="0"/>
              </a:rPr>
              <a:t>cost = 1.15 * cost;</a:t>
            </a:r>
            <a:endParaRPr lang="en-US" sz="2800" b="1" dirty="0">
              <a:latin typeface="Courier" charset="0"/>
            </a:endParaRPr>
          </a:p>
          <a:p>
            <a:pPr marL="0" indent="0">
              <a:spcBef>
                <a:spcPct val="0"/>
              </a:spcBef>
              <a:buFont typeface="Monotype Sorts" charset="0"/>
              <a:buNone/>
            </a:pPr>
            <a:endParaRPr lang="en-US" sz="1400" b="1" dirty="0">
              <a:latin typeface="Arial" charset="0"/>
            </a:endParaRPr>
          </a:p>
          <a:p>
            <a:pPr marL="0" indent="0">
              <a:spcBef>
                <a:spcPct val="0"/>
              </a:spcBef>
              <a:buFont typeface="Monotype Sorts" charset="0"/>
              <a:buNone/>
            </a:pPr>
            <a:r>
              <a:rPr lang="en-US" sz="2800" b="1" dirty="0">
                <a:solidFill>
                  <a:srgbClr val="990000"/>
                </a:solidFill>
                <a:latin typeface="Monaco" charset="0"/>
              </a:rPr>
              <a:t>OR</a:t>
            </a:r>
            <a:endParaRPr lang="en-US" sz="2800" b="1" dirty="0">
              <a:solidFill>
                <a:schemeClr val="tx2"/>
              </a:solidFill>
              <a:latin typeface="Monaco" charset="0"/>
            </a:endParaRPr>
          </a:p>
          <a:p>
            <a:pPr marL="0" indent="0">
              <a:spcBef>
                <a:spcPct val="0"/>
              </a:spcBef>
              <a:buFont typeface="Monotype Sorts" charset="0"/>
              <a:buNone/>
            </a:pPr>
            <a:endParaRPr lang="en-US" sz="1400" b="1" dirty="0">
              <a:latin typeface="Arial" charset="0"/>
            </a:endParaRPr>
          </a:p>
          <a:p>
            <a:pPr marL="0" indent="0">
              <a:spcBef>
                <a:spcPct val="0"/>
              </a:spcBef>
              <a:buFont typeface="Monotype Sorts" charset="0"/>
              <a:buNone/>
            </a:pPr>
            <a:r>
              <a:rPr lang="en-US" b="1" dirty="0">
                <a:latin typeface="Arial" charset="0"/>
              </a:rPr>
              <a:t>	</a:t>
            </a:r>
            <a:r>
              <a:rPr lang="en-US" b="1" dirty="0">
                <a:latin typeface="Courier" charset="0"/>
              </a:rPr>
              <a:t>cost *= 1.15;</a:t>
            </a:r>
            <a:r>
              <a:rPr lang="en-US" sz="2400" dirty="0">
                <a:latin typeface="Courier" charset="0"/>
              </a:rPr>
              <a:t>			     </a:t>
            </a:r>
            <a:r>
              <a:rPr lang="en-US" sz="2400" b="1" dirty="0">
                <a:latin typeface="Courier" charset="0"/>
              </a:rPr>
              <a:t>	</a:t>
            </a:r>
            <a:endParaRPr lang="en-US" sz="24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11"/>
          <p:cNvSpPr>
            <a:spLocks noChangeArrowheads="1"/>
          </p:cNvSpPr>
          <p:nvPr/>
        </p:nvSpPr>
        <p:spPr bwMode="auto">
          <a:xfrm>
            <a:off x="268288" y="4006850"/>
            <a:ext cx="8518525" cy="13811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696200" cy="7620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Enumeration Types       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0038" y="1855788"/>
            <a:ext cx="8355012" cy="1428750"/>
          </a:xfrm>
        </p:spPr>
        <p:txBody>
          <a:bodyPr/>
          <a:lstStyle/>
          <a:p>
            <a:pPr>
              <a:buFont typeface="Wingdings" charset="0"/>
              <a:buChar char="§"/>
            </a:pPr>
            <a:r>
              <a:rPr lang="en-US" sz="2800" b="1">
                <a:latin typeface="Arial" charset="0"/>
              </a:rPr>
              <a:t>C++ allows creation of a new simple type by listing (enumerating) all the ordered values in the domain of the type</a:t>
            </a:r>
            <a:r>
              <a:rPr lang="en-US" sz="2800" b="1">
                <a:solidFill>
                  <a:srgbClr val="990066"/>
                </a:solidFill>
                <a:latin typeface="Arial" charset="0"/>
              </a:rPr>
              <a:t>  </a:t>
            </a:r>
          </a:p>
          <a:p>
            <a:pPr>
              <a:buClr>
                <a:schemeClr val="folHlink"/>
              </a:buClr>
              <a:buFont typeface="Monotype Sorts" charset="0"/>
              <a:buNone/>
            </a:pPr>
            <a:endParaRPr lang="en-US" sz="1000" b="1">
              <a:solidFill>
                <a:srgbClr val="990066"/>
              </a:solidFill>
              <a:latin typeface="Arial" charset="0"/>
            </a:endParaRPr>
          </a:p>
          <a:p>
            <a:pPr>
              <a:buClr>
                <a:schemeClr val="folHlink"/>
              </a:buClr>
              <a:buFont typeface="Monotype Sorts" charset="0"/>
              <a:buNone/>
            </a:pPr>
            <a:r>
              <a:rPr lang="en-US" sz="2800" b="1">
                <a:solidFill>
                  <a:srgbClr val="990066"/>
                </a:solidFill>
                <a:latin typeface="Arial" charset="0"/>
              </a:rPr>
              <a:t>    </a:t>
            </a:r>
            <a:r>
              <a:rPr lang="en-US" sz="2800" b="1">
                <a:solidFill>
                  <a:srgbClr val="990000"/>
                </a:solidFill>
                <a:latin typeface="Arial" charset="0"/>
              </a:rPr>
              <a:t>EXAMPLE</a:t>
            </a:r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277813" y="3865563"/>
            <a:ext cx="8561387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20000"/>
              </a:spcBef>
            </a:pPr>
            <a:endParaRPr lang="en-US" sz="2400">
              <a:latin typeface="Arial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enum MonthType { JAN,  FEB,  MAR,  APR,  MAY, JUN,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>
                <a:latin typeface="Arial" charset="0"/>
              </a:rPr>
              <a:t> 			 JUL,  AUG,  SEP,  OCT,  NOV,  DEC };</a:t>
            </a:r>
          </a:p>
        </p:txBody>
      </p:sp>
      <p:sp>
        <p:nvSpPr>
          <p:cNvPr id="31751" name="Line 5"/>
          <p:cNvSpPr>
            <a:spLocks noChangeShapeType="1"/>
          </p:cNvSpPr>
          <p:nvPr/>
        </p:nvSpPr>
        <p:spPr bwMode="auto">
          <a:xfrm flipH="1">
            <a:off x="1439863" y="4711700"/>
            <a:ext cx="550862" cy="109855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Line 6"/>
          <p:cNvSpPr>
            <a:spLocks noChangeShapeType="1"/>
          </p:cNvSpPr>
          <p:nvPr/>
        </p:nvSpPr>
        <p:spPr bwMode="auto">
          <a:xfrm>
            <a:off x="3400425" y="5187950"/>
            <a:ext cx="2141538" cy="531813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7"/>
          <p:cNvSpPr>
            <a:spLocks noChangeShapeType="1"/>
          </p:cNvSpPr>
          <p:nvPr/>
        </p:nvSpPr>
        <p:spPr bwMode="auto">
          <a:xfrm flipH="1">
            <a:off x="5451475" y="5078413"/>
            <a:ext cx="2819400" cy="64135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754" name="Group 10"/>
          <p:cNvGrpSpPr>
            <a:grpSpLocks/>
          </p:cNvGrpSpPr>
          <p:nvPr/>
        </p:nvGrpSpPr>
        <p:grpSpPr bwMode="auto">
          <a:xfrm>
            <a:off x="577850" y="5865813"/>
            <a:ext cx="8291513" cy="396875"/>
            <a:chOff x="364" y="3695"/>
            <a:chExt cx="5223" cy="250"/>
          </a:xfrm>
        </p:grpSpPr>
        <p:sp>
          <p:nvSpPr>
            <p:cNvPr id="31755" name="Rectangle 8"/>
            <p:cNvSpPr>
              <a:spLocks noChangeArrowheads="1"/>
            </p:cNvSpPr>
            <p:nvPr/>
          </p:nvSpPr>
          <p:spPr bwMode="auto">
            <a:xfrm>
              <a:off x="364" y="3695"/>
              <a:ext cx="145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>
                  <a:solidFill>
                    <a:srgbClr val="990000"/>
                  </a:solidFill>
                  <a:latin typeface="Arial" charset="0"/>
                </a:rPr>
                <a:t>name of new type</a:t>
              </a:r>
              <a:endParaRPr lang="en-US">
                <a:solidFill>
                  <a:srgbClr val="990033"/>
                </a:solidFill>
                <a:latin typeface="Arial" charset="0"/>
              </a:endParaRPr>
            </a:p>
          </p:txBody>
        </p:sp>
        <p:sp>
          <p:nvSpPr>
            <p:cNvPr id="31756" name="Rectangle 9"/>
            <p:cNvSpPr>
              <a:spLocks noChangeArrowheads="1"/>
            </p:cNvSpPr>
            <p:nvPr/>
          </p:nvSpPr>
          <p:spPr bwMode="auto">
            <a:xfrm>
              <a:off x="2339" y="3695"/>
              <a:ext cx="324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>
                  <a:solidFill>
                    <a:srgbClr val="990000"/>
                  </a:solidFill>
                  <a:latin typeface="Arial" charset="0"/>
                </a:rPr>
                <a:t>list of all possible values of this new type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09600" y="647700"/>
            <a:ext cx="7848600" cy="7239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Chapter 10 Topics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§"/>
            </a:pPr>
            <a:r>
              <a:rPr lang="en-US" sz="2800" b="1">
                <a:latin typeface="Times New Roman" charset="0"/>
              </a:rPr>
              <a:t>Creating and Including User-Written Header Files</a:t>
            </a:r>
          </a:p>
          <a:p>
            <a:pPr>
              <a:buFont typeface="Wingdings" charset="0"/>
              <a:buChar char="§"/>
            </a:pPr>
            <a:r>
              <a:rPr lang="en-US" sz="2800" b="1">
                <a:latin typeface="Times New Roman" charset="0"/>
              </a:rPr>
              <a:t>Meaning of a Structured Data Type</a:t>
            </a:r>
          </a:p>
          <a:p>
            <a:pPr>
              <a:buFont typeface="Wingdings" charset="0"/>
              <a:buChar char="§"/>
            </a:pPr>
            <a:r>
              <a:rPr lang="en-US" sz="2800" b="1">
                <a:latin typeface="Times New Roman" charset="0"/>
              </a:rPr>
              <a:t>Declaring and Using a </a:t>
            </a:r>
            <a:r>
              <a:rPr lang="en-US" sz="2800" b="1">
                <a:latin typeface="Courier New" charset="0"/>
              </a:rPr>
              <a:t>struct</a:t>
            </a:r>
            <a:r>
              <a:rPr lang="en-US" sz="2800" b="1">
                <a:latin typeface="Times New Roman" charset="0"/>
              </a:rPr>
              <a:t> Data Type</a:t>
            </a:r>
          </a:p>
          <a:p>
            <a:pPr>
              <a:buFont typeface="Wingdings" charset="0"/>
              <a:buChar char="§"/>
            </a:pPr>
            <a:r>
              <a:rPr lang="en-US" sz="2800" b="1">
                <a:latin typeface="Times New Roman" charset="0"/>
              </a:rPr>
              <a:t>C++ </a:t>
            </a:r>
            <a:r>
              <a:rPr lang="en-US" sz="2800" b="1">
                <a:latin typeface="Courier New" charset="0"/>
              </a:rPr>
              <a:t>union</a:t>
            </a:r>
            <a:r>
              <a:rPr lang="en-US" sz="2800" b="1">
                <a:latin typeface="Times New Roman" charset="0"/>
              </a:rPr>
              <a:t> Data Type</a:t>
            </a:r>
          </a:p>
          <a:p>
            <a:pPr>
              <a:buFont typeface="Monotype Sorts" charset="0"/>
              <a:buNone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5"/>
          <p:cNvSpPr>
            <a:spLocks noChangeArrowheads="1"/>
          </p:cNvSpPr>
          <p:nvPr/>
        </p:nvSpPr>
        <p:spPr bwMode="auto">
          <a:xfrm>
            <a:off x="152400" y="1644650"/>
            <a:ext cx="8777288" cy="138112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Rounded MT Bold" charset="0"/>
              </a:rPr>
              <a:t>enum</a:t>
            </a:r>
            <a:r>
              <a:rPr lang="en-US">
                <a:latin typeface="Times New Roman" charset="0"/>
              </a:rPr>
              <a:t> Type Declaration</a:t>
            </a:r>
          </a:p>
        </p:txBody>
      </p:sp>
      <p:sp>
        <p:nvSpPr>
          <p:cNvPr id="32773" name="Rectangle 3"/>
          <p:cNvSpPr>
            <a:spLocks noChangeArrowheads="1"/>
          </p:cNvSpPr>
          <p:nvPr/>
        </p:nvSpPr>
        <p:spPr bwMode="auto">
          <a:xfrm>
            <a:off x="200025" y="1882775"/>
            <a:ext cx="87979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>
                <a:latin typeface="Courier" charset="0"/>
              </a:rPr>
              <a:t>enum MonthType { JAN, FEB, MAR, APR, MAY, JUN,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>
                <a:latin typeface="Courier" charset="0"/>
              </a:rPr>
              <a:t> 			  JUL, AUG, SEP, OCT, NOV, DEC}; </a:t>
            </a:r>
            <a:endParaRPr lang="en-US" sz="2400">
              <a:latin typeface="Arial" charset="0"/>
            </a:endParaRPr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2984500"/>
            <a:ext cx="9144000" cy="349567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en-US" altLang="en-US" sz="2800" b="1" dirty="0" smtClean="0">
                <a:ea typeface="+mn-ea"/>
              </a:rPr>
              <a:t>The enum declaration creates a new programmer-defined type and lists all the possible values of that type--any valid C++ identifiers can be used as values </a:t>
            </a:r>
            <a:r>
              <a:rPr lang="en-US" altLang="en-US" sz="2800" dirty="0" smtClean="0">
                <a:ea typeface="+mn-ea"/>
              </a:rPr>
              <a:t> </a:t>
            </a:r>
          </a:p>
          <a:p>
            <a:pPr>
              <a:buFont typeface="Wingdings" pitchFamily="2" charset="2"/>
              <a:buChar char="§"/>
              <a:defRPr/>
            </a:pPr>
            <a:endParaRPr lang="en-US" altLang="en-US" sz="2800" dirty="0" smtClean="0">
              <a:ea typeface="+mn-ea"/>
            </a:endParaRPr>
          </a:p>
          <a:p>
            <a:pPr>
              <a:buFont typeface="Wingdings" pitchFamily="2" charset="2"/>
              <a:buChar char="§"/>
              <a:defRPr/>
            </a:pPr>
            <a:r>
              <a:rPr lang="en-US" altLang="en-US" sz="2800" b="1" dirty="0" smtClean="0">
                <a:ea typeface="+mn-ea"/>
              </a:rPr>
              <a:t>The listed values are ordered as listed;  that is,  </a:t>
            </a:r>
          </a:p>
          <a:p>
            <a:pPr>
              <a:buFont typeface="Monotype Sorts"/>
              <a:buNone/>
              <a:defRPr/>
            </a:pPr>
            <a:r>
              <a:rPr lang="en-US" altLang="en-US" sz="2800" b="1" dirty="0" smtClean="0">
                <a:ea typeface="+mn-ea"/>
              </a:rPr>
              <a:t>	JAN &lt; FEB &lt; MAR &lt; APR , and so on </a:t>
            </a:r>
            <a:r>
              <a:rPr lang="en-US" altLang="en-US" sz="2800" dirty="0" smtClean="0">
                <a:ea typeface="+mn-ea"/>
              </a:rPr>
              <a:t> </a:t>
            </a:r>
            <a:endParaRPr lang="en-US" altLang="en-US" sz="2800" b="1" dirty="0" smtClean="0">
              <a:ea typeface="+mn-ea"/>
            </a:endParaRPr>
          </a:p>
          <a:p>
            <a:pPr>
              <a:buFont typeface="Wingdings" pitchFamily="2" charset="2"/>
              <a:buChar char="§"/>
              <a:defRPr/>
            </a:pPr>
            <a:endParaRPr lang="en-US" altLang="en-US" sz="2800" b="1" dirty="0" smtClean="0">
              <a:ea typeface="+mn-ea"/>
            </a:endParaRPr>
          </a:p>
          <a:p>
            <a:pPr>
              <a:buFont typeface="Wingdings" pitchFamily="2" charset="2"/>
              <a:buChar char="§"/>
              <a:defRPr/>
            </a:pPr>
            <a:r>
              <a:rPr lang="en-US" altLang="en-US" sz="2800" b="1" dirty="0" smtClean="0">
                <a:solidFill>
                  <a:srgbClr val="990000"/>
                </a:solidFill>
                <a:ea typeface="+mn-ea"/>
              </a:rPr>
              <a:t>You must still declare variables of this type </a:t>
            </a:r>
            <a:r>
              <a:rPr lang="en-US" altLang="en-US" sz="2800" dirty="0" smtClean="0">
                <a:solidFill>
                  <a:srgbClr val="990000"/>
                </a:solidFill>
                <a:ea typeface="+mn-ea"/>
              </a:rPr>
              <a:t>  	</a:t>
            </a:r>
            <a:endParaRPr lang="en-US" altLang="en-US" sz="2800" dirty="0" smtClean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5" hidden="1"/>
          <p:cNvSpPr>
            <a:spLocks noChangeArrowheads="1"/>
          </p:cNvSpPr>
          <p:nvPr/>
        </p:nvSpPr>
        <p:spPr bwMode="auto">
          <a:xfrm>
            <a:off x="279400" y="1474788"/>
            <a:ext cx="8553450" cy="530701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703263" y="414338"/>
            <a:ext cx="7848600" cy="928687"/>
          </a:xfrm>
        </p:spPr>
        <p:txBody>
          <a:bodyPr/>
          <a:lstStyle/>
          <a:p>
            <a:r>
              <a:rPr lang="en-US" sz="4000">
                <a:latin typeface="Times New Roman" charset="0"/>
              </a:rPr>
              <a:t>Declaring </a:t>
            </a:r>
            <a:r>
              <a:rPr lang="en-US" sz="4000">
                <a:latin typeface="Courier New" charset="0"/>
              </a:rPr>
              <a:t>enum</a:t>
            </a:r>
            <a:r>
              <a:rPr lang="en-US" sz="4000">
                <a:latin typeface="Arial Rounded MT Bold" charset="0"/>
              </a:rPr>
              <a:t> </a:t>
            </a:r>
            <a:r>
              <a:rPr lang="en-US" sz="4000">
                <a:latin typeface="Times New Roman" charset="0"/>
              </a:rPr>
              <a:t>Type Variables</a:t>
            </a:r>
          </a:p>
        </p:txBody>
      </p:sp>
      <p:sp>
        <p:nvSpPr>
          <p:cNvPr id="33797" name="Rectangle 3"/>
          <p:cNvSpPr>
            <a:spLocks noChangeArrowheads="1"/>
          </p:cNvSpPr>
          <p:nvPr/>
        </p:nvSpPr>
        <p:spPr bwMode="auto">
          <a:xfrm>
            <a:off x="368300" y="1409700"/>
            <a:ext cx="8672513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>
                <a:latin typeface="Courier" charset="0"/>
              </a:rPr>
              <a:t>enum  MonthType { JAN,  FEB,  MAR,  APR,  MAY, JUN,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>
                <a:latin typeface="Courier" charset="0"/>
              </a:rPr>
              <a:t> 			JUL,  AUG,  SEP,  OCT,  NOV,  DEC };</a:t>
            </a:r>
          </a:p>
          <a:p>
            <a:pPr eaLnBrk="0" hangingPunct="0">
              <a:spcBef>
                <a:spcPct val="20000"/>
              </a:spcBef>
            </a:pPr>
            <a:endParaRPr lang="en-US" sz="2400">
              <a:latin typeface="Courier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2400">
                <a:latin typeface="Courier" charset="0"/>
              </a:rPr>
              <a:t>MonthType  thisMonth; </a:t>
            </a:r>
            <a:r>
              <a:rPr lang="en-US" sz="2400">
                <a:solidFill>
                  <a:srgbClr val="990000"/>
                </a:solidFill>
                <a:latin typeface="Courier" charset="0"/>
              </a:rPr>
              <a:t>// Declares 2 variables</a:t>
            </a:r>
            <a:r>
              <a:rPr lang="en-US" sz="2400">
                <a:latin typeface="Courier" charset="0"/>
              </a:rPr>
              <a:t> 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>
                <a:latin typeface="Courier" charset="0"/>
              </a:rPr>
              <a:t>MonthType  lastMonth; </a:t>
            </a:r>
            <a:r>
              <a:rPr lang="en-US" sz="2400">
                <a:solidFill>
                  <a:srgbClr val="990000"/>
                </a:solidFill>
                <a:latin typeface="Courier" charset="0"/>
              </a:rPr>
              <a:t>// of type MonthType</a:t>
            </a:r>
          </a:p>
          <a:p>
            <a:pPr eaLnBrk="0" hangingPunct="0">
              <a:spcBef>
                <a:spcPct val="20000"/>
              </a:spcBef>
            </a:pPr>
            <a:endParaRPr lang="en-US" sz="2400">
              <a:solidFill>
                <a:srgbClr val="990000"/>
              </a:solidFill>
              <a:latin typeface="Courier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2400">
                <a:latin typeface="Courier" charset="0"/>
              </a:rPr>
              <a:t>lastMonth  =  OCT;    </a:t>
            </a:r>
            <a:r>
              <a:rPr lang="en-US" sz="2400">
                <a:solidFill>
                  <a:srgbClr val="990000"/>
                </a:solidFill>
                <a:latin typeface="Courier" charset="0"/>
              </a:rPr>
              <a:t>// Assigns values</a:t>
            </a:r>
            <a:endParaRPr lang="en-US" sz="2400">
              <a:latin typeface="Courier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2400">
                <a:latin typeface="Courier" charset="0"/>
              </a:rPr>
              <a:t>thisMonth  =  NOV;    </a:t>
            </a:r>
            <a:r>
              <a:rPr lang="en-US" sz="2400">
                <a:solidFill>
                  <a:srgbClr val="990000"/>
                </a:solidFill>
                <a:latin typeface="Courier" charset="0"/>
              </a:rPr>
              <a:t>// to these variables</a:t>
            </a:r>
            <a:endParaRPr lang="en-US" sz="2400">
              <a:latin typeface="Courier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2400" b="0">
                <a:latin typeface="Courier" charset="0"/>
              </a:rPr>
              <a:t>	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 b="0">
                <a:latin typeface="Courier" charset="0"/>
              </a:rPr>
              <a:t>l</a:t>
            </a:r>
            <a:r>
              <a:rPr lang="en-US" sz="2400">
                <a:latin typeface="Courier" charset="0"/>
              </a:rPr>
              <a:t>astMonth = thisMonth;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>
                <a:latin typeface="Courier" charset="0"/>
              </a:rPr>
              <a:t>thisMonth = DEC;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3" y="585788"/>
            <a:ext cx="7848600" cy="928687"/>
          </a:xfrm>
        </p:spPr>
        <p:txBody>
          <a:bodyPr/>
          <a:lstStyle/>
          <a:p>
            <a:r>
              <a:rPr lang="en-US" sz="4000">
                <a:latin typeface="Times New Roman" charset="0"/>
              </a:rPr>
              <a:t>Storage of </a:t>
            </a:r>
            <a:r>
              <a:rPr lang="en-US" sz="4000">
                <a:latin typeface="Courier New" charset="0"/>
              </a:rPr>
              <a:t>enum</a:t>
            </a:r>
            <a:r>
              <a:rPr lang="en-US" sz="4000">
                <a:latin typeface="Arial Rounded MT Bold" charset="0"/>
              </a:rPr>
              <a:t> </a:t>
            </a:r>
            <a:r>
              <a:rPr lang="en-US" sz="4000">
                <a:latin typeface="Times New Roman" charset="0"/>
              </a:rPr>
              <a:t>Type Variables</a:t>
            </a: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144463" y="2890838"/>
            <a:ext cx="87979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>
                <a:latin typeface="Courier" charset="0"/>
              </a:rPr>
              <a:t>enum MonthType { JAN, FEB, MAR, APR, MAY, JUN,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>
                <a:latin typeface="Courier" charset="0"/>
              </a:rPr>
              <a:t> 			  JUL, AUG, SEP, OCT, NOV, DEC}; </a:t>
            </a:r>
          </a:p>
        </p:txBody>
      </p:sp>
      <p:sp>
        <p:nvSpPr>
          <p:cNvPr id="34821" name="Line 4"/>
          <p:cNvSpPr>
            <a:spLocks noChangeShapeType="1"/>
          </p:cNvSpPr>
          <p:nvPr/>
        </p:nvSpPr>
        <p:spPr bwMode="auto">
          <a:xfrm flipH="1" flipV="1">
            <a:off x="2447925" y="2347913"/>
            <a:ext cx="952500" cy="47625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1054100" y="1981200"/>
            <a:ext cx="7516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rgbClr val="A50021"/>
                </a:solidFill>
                <a:latin typeface="Arial" charset="0"/>
              </a:rPr>
              <a:t>stored as 0       stored as 1      stored as 2     stored as 3   etc. </a:t>
            </a:r>
          </a:p>
        </p:txBody>
      </p:sp>
      <p:sp>
        <p:nvSpPr>
          <p:cNvPr id="34823" name="Line 6"/>
          <p:cNvSpPr>
            <a:spLocks noChangeShapeType="1"/>
          </p:cNvSpPr>
          <p:nvPr/>
        </p:nvSpPr>
        <p:spPr bwMode="auto">
          <a:xfrm>
            <a:off x="4278313" y="2366963"/>
            <a:ext cx="147637" cy="47625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Line 7"/>
          <p:cNvSpPr>
            <a:spLocks noChangeShapeType="1"/>
          </p:cNvSpPr>
          <p:nvPr/>
        </p:nvSpPr>
        <p:spPr bwMode="auto">
          <a:xfrm flipH="1">
            <a:off x="5340350" y="2347913"/>
            <a:ext cx="55563" cy="512762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Line 8"/>
          <p:cNvSpPr>
            <a:spLocks noChangeShapeType="1"/>
          </p:cNvSpPr>
          <p:nvPr/>
        </p:nvSpPr>
        <p:spPr bwMode="auto">
          <a:xfrm flipV="1">
            <a:off x="6278563" y="2341563"/>
            <a:ext cx="823912" cy="47625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Line 9"/>
          <p:cNvSpPr>
            <a:spLocks noChangeShapeType="1"/>
          </p:cNvSpPr>
          <p:nvPr/>
        </p:nvSpPr>
        <p:spPr bwMode="auto">
          <a:xfrm flipH="1">
            <a:off x="6896100" y="3763963"/>
            <a:ext cx="1062038" cy="8255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Rectangle 10"/>
          <p:cNvSpPr>
            <a:spLocks noChangeArrowheads="1"/>
          </p:cNvSpPr>
          <p:nvPr/>
        </p:nvSpPr>
        <p:spPr bwMode="auto">
          <a:xfrm>
            <a:off x="5783263" y="4587875"/>
            <a:ext cx="1735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rgbClr val="A50021"/>
                </a:solidFill>
                <a:latin typeface="Arial" charset="0"/>
              </a:rPr>
              <a:t>stored as 11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7" hidden="1"/>
          <p:cNvSpPr>
            <a:spLocks noChangeArrowheads="1"/>
          </p:cNvSpPr>
          <p:nvPr/>
        </p:nvSpPr>
        <p:spPr bwMode="auto">
          <a:xfrm>
            <a:off x="279400" y="1474788"/>
            <a:ext cx="8628063" cy="530701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71575"/>
          </a:xfrm>
        </p:spPr>
        <p:txBody>
          <a:bodyPr/>
          <a:lstStyle/>
          <a:p>
            <a:r>
              <a:rPr lang="en-US" sz="3200">
                <a:latin typeface="Times New Roman" charset="0"/>
              </a:rPr>
              <a:t>Use Type Cast to Increment </a:t>
            </a:r>
            <a:r>
              <a:rPr lang="en-US" sz="3200">
                <a:latin typeface="Courier New" charset="0"/>
              </a:rPr>
              <a:t>enum</a:t>
            </a:r>
            <a:r>
              <a:rPr lang="en-US" sz="3200">
                <a:latin typeface="Arial Rounded MT Bold" charset="0"/>
              </a:rPr>
              <a:t> </a:t>
            </a:r>
            <a:r>
              <a:rPr lang="en-US" sz="3200">
                <a:latin typeface="Times New Roman" charset="0"/>
              </a:rPr>
              <a:t>Type Variables</a:t>
            </a:r>
          </a:p>
        </p:txBody>
      </p:sp>
      <p:sp>
        <p:nvSpPr>
          <p:cNvPr id="35845" name="Rectangle 3"/>
          <p:cNvSpPr>
            <a:spLocks noChangeArrowheads="1"/>
          </p:cNvSpPr>
          <p:nvPr/>
        </p:nvSpPr>
        <p:spPr bwMode="auto">
          <a:xfrm>
            <a:off x="273050" y="1681163"/>
            <a:ext cx="887095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>
                <a:latin typeface="Courier" charset="0"/>
              </a:rPr>
              <a:t>enum MonthType { JAN, FEB, MAR, APR, MAY, JUN,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>
                <a:latin typeface="Courier" charset="0"/>
              </a:rPr>
              <a:t> 			  JUL, AUG, SEP, OCT, NOV, DEC};</a:t>
            </a:r>
            <a:endParaRPr lang="en-US" sz="1200">
              <a:latin typeface="Courier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2400">
                <a:latin typeface="Courier" charset="0"/>
              </a:rPr>
              <a:t>MonthType  thisMonth;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>
                <a:latin typeface="Courier" charset="0"/>
              </a:rPr>
              <a:t>MonthType  lastMonth;            </a:t>
            </a:r>
          </a:p>
          <a:p>
            <a:pPr eaLnBrk="0" hangingPunct="0">
              <a:spcBef>
                <a:spcPct val="20000"/>
              </a:spcBef>
            </a:pPr>
            <a:endParaRPr lang="en-US" sz="1200">
              <a:latin typeface="Courier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sz="2400">
                <a:latin typeface="Courier" charset="0"/>
              </a:rPr>
              <a:t>lastMonth  =  OCT;        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>
                <a:latin typeface="Courier" charset="0"/>
              </a:rPr>
              <a:t>thisMonth  =  NOV;</a:t>
            </a:r>
          </a:p>
          <a:p>
            <a:pPr eaLnBrk="0" hangingPunct="0">
              <a:spcBef>
                <a:spcPct val="20000"/>
              </a:spcBef>
            </a:pPr>
            <a:r>
              <a:rPr lang="en-US" sz="2400">
                <a:latin typeface="Courier" charset="0"/>
              </a:rPr>
              <a:t>lastMonth = thisMonth;</a:t>
            </a:r>
          </a:p>
          <a:p>
            <a:pPr eaLnBrk="0" hangingPunct="0">
              <a:spcBef>
                <a:spcPct val="20000"/>
              </a:spcBef>
            </a:pPr>
            <a:endParaRPr lang="en-US" sz="1000"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47700"/>
            <a:ext cx="7848600" cy="11049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 smtClean="0">
                <a:ea typeface="+mj-ea"/>
              </a:rPr>
              <a:t>Use Type Cast to Increment </a:t>
            </a:r>
            <a:r>
              <a:rPr lang="en-US" sz="4000" dirty="0" smtClean="0">
                <a:latin typeface="Andale Mono" pitchFamily="49" charset="0"/>
                <a:ea typeface="+mj-ea"/>
              </a:rPr>
              <a:t>enum </a:t>
            </a:r>
            <a:r>
              <a:rPr lang="en-US" sz="4000" dirty="0" smtClean="0">
                <a:ea typeface="+mj-ea"/>
              </a:rPr>
              <a:t>Type Variable, cont...</a:t>
            </a:r>
            <a:r>
              <a:rPr lang="en-US" sz="4000" dirty="0" smtClean="0">
                <a:latin typeface="Andale Mono" pitchFamily="49" charset="0"/>
                <a:ea typeface="+mj-ea"/>
              </a:rPr>
              <a:t>   </a:t>
            </a:r>
            <a:endParaRPr lang="en-US" sz="4000" dirty="0">
              <a:ea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305800" cy="4114800"/>
          </a:xfrm>
          <a:ln>
            <a:solidFill>
              <a:srgbClr val="FFFF99"/>
            </a:solidFill>
          </a:ln>
        </p:spPr>
        <p:txBody>
          <a:bodyPr/>
          <a:lstStyle/>
          <a:p>
            <a:pPr marL="0" indent="0">
              <a:buClrTx/>
              <a:buSzTx/>
              <a:buFont typeface="Monotype Sorts"/>
              <a:buNone/>
              <a:defRPr/>
            </a:pPr>
            <a:r>
              <a:rPr lang="en-US" altLang="en-US" sz="2800" b="1" kern="1200" dirty="0" smtClean="0">
                <a:solidFill>
                  <a:srgbClr val="000000"/>
                </a:solidFill>
                <a:latin typeface="Courier"/>
                <a:ea typeface="+mn-ea"/>
              </a:rPr>
              <a:t>thisMonth = thisMonth++; </a:t>
            </a:r>
            <a:r>
              <a:rPr lang="en-US" altLang="en-US" sz="2800" b="1" kern="1200" dirty="0" smtClean="0">
                <a:solidFill>
                  <a:srgbClr val="990000"/>
                </a:solidFill>
                <a:latin typeface="Courier"/>
                <a:ea typeface="+mn-ea"/>
              </a:rPr>
              <a:t>// COMPILE ERROR !</a:t>
            </a:r>
            <a:endParaRPr lang="en-US" altLang="en-US" sz="2800" b="1" kern="1200" dirty="0" smtClean="0">
              <a:solidFill>
                <a:srgbClr val="000000"/>
              </a:solidFill>
              <a:latin typeface="Courier"/>
              <a:ea typeface="+mn-ea"/>
            </a:endParaRPr>
          </a:p>
          <a:p>
            <a:pPr marL="0" indent="0">
              <a:buClrTx/>
              <a:buSzTx/>
              <a:buFont typeface="Monotype Sorts"/>
              <a:buNone/>
              <a:defRPr/>
            </a:pPr>
            <a:endParaRPr lang="en-US" altLang="en-US" sz="2800" b="1" kern="1200" dirty="0" smtClean="0">
              <a:solidFill>
                <a:srgbClr val="000000"/>
              </a:solidFill>
              <a:latin typeface="Courier"/>
              <a:ea typeface="+mn-ea"/>
            </a:endParaRPr>
          </a:p>
          <a:p>
            <a:pPr marL="0" indent="0">
              <a:buClrTx/>
              <a:buSzTx/>
              <a:buFont typeface="Monotype Sorts"/>
              <a:buNone/>
              <a:defRPr/>
            </a:pPr>
            <a:r>
              <a:rPr lang="en-US" altLang="en-US" sz="2800" b="1" kern="1200" dirty="0" smtClean="0">
                <a:solidFill>
                  <a:srgbClr val="000000"/>
                </a:solidFill>
                <a:latin typeface="Courier"/>
                <a:ea typeface="+mn-ea"/>
              </a:rPr>
              <a:t>thisMonth = MonthType(thisMonth + 1);</a:t>
            </a:r>
          </a:p>
          <a:p>
            <a:pPr marL="0" indent="0">
              <a:buClrTx/>
              <a:buSzTx/>
              <a:buFont typeface="Monotype Sorts"/>
              <a:buNone/>
              <a:defRPr/>
            </a:pPr>
            <a:r>
              <a:rPr lang="en-US" altLang="en-US" sz="2800" b="1" kern="1200" dirty="0" smtClean="0">
                <a:solidFill>
                  <a:srgbClr val="990000"/>
                </a:solidFill>
                <a:latin typeface="Courier"/>
                <a:ea typeface="+mn-ea"/>
              </a:rPr>
              <a:t>// Uses type cast </a:t>
            </a:r>
          </a:p>
          <a:p>
            <a:pPr>
              <a:buFont typeface="Monotype Sorts"/>
              <a:buNone/>
              <a:defRPr/>
            </a:pPr>
            <a:endParaRPr lang="en-US" dirty="0">
              <a:ea typeface="+mn-ea"/>
            </a:endParaRPr>
          </a:p>
        </p:txBody>
      </p:sp>
      <p:cxnSp>
        <p:nvCxnSpPr>
          <p:cNvPr id="36869" name="Straight Connector 6"/>
          <p:cNvCxnSpPr>
            <a:cxnSpLocks noChangeShapeType="1"/>
          </p:cNvCxnSpPr>
          <p:nvPr/>
        </p:nvCxnSpPr>
        <p:spPr bwMode="auto">
          <a:xfrm flipV="1">
            <a:off x="1047750" y="1866900"/>
            <a:ext cx="2838450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0" name="Straight Connector 12"/>
          <p:cNvCxnSpPr>
            <a:cxnSpLocks noChangeShapeType="1"/>
          </p:cNvCxnSpPr>
          <p:nvPr/>
        </p:nvCxnSpPr>
        <p:spPr bwMode="auto">
          <a:xfrm>
            <a:off x="1390650" y="1695450"/>
            <a:ext cx="222885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More about</a:t>
            </a:r>
            <a:r>
              <a:rPr lang="en-US">
                <a:latin typeface="Arial Rounded MT Bold" charset="0"/>
              </a:rPr>
              <a:t> </a:t>
            </a:r>
            <a:r>
              <a:rPr lang="en-US">
                <a:latin typeface="Courier New" charset="0"/>
              </a:rPr>
              <a:t>enum</a:t>
            </a:r>
            <a:r>
              <a:rPr lang="en-US">
                <a:latin typeface="Times New Roman" charset="0"/>
              </a:rPr>
              <a:t> Type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562100"/>
            <a:ext cx="8154988" cy="4945063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b="1">
                <a:latin typeface="Arial" charset="0"/>
              </a:rPr>
              <a:t>Enumeration type can be used in a </a:t>
            </a:r>
            <a:r>
              <a:rPr lang="en-US" b="1">
                <a:solidFill>
                  <a:srgbClr val="990000"/>
                </a:solidFill>
                <a:latin typeface="Arial" charset="0"/>
              </a:rPr>
              <a:t>Switch statement</a:t>
            </a:r>
            <a:r>
              <a:rPr lang="en-US" b="1">
                <a:latin typeface="Arial" charset="0"/>
              </a:rPr>
              <a:t> for the switch expression and the case labels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b="1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b="1">
                <a:solidFill>
                  <a:srgbClr val="990000"/>
                </a:solidFill>
                <a:latin typeface="Arial" charset="0"/>
              </a:rPr>
              <a:t>Stream I/O</a:t>
            </a:r>
            <a:r>
              <a:rPr lang="en-US" b="1">
                <a:latin typeface="Arial" charset="0"/>
              </a:rPr>
              <a:t> (using the insertion &lt;&lt; and extraction &gt;&gt; operators) </a:t>
            </a:r>
            <a:r>
              <a:rPr lang="en-US" b="1">
                <a:solidFill>
                  <a:srgbClr val="990000"/>
                </a:solidFill>
                <a:latin typeface="Arial" charset="0"/>
              </a:rPr>
              <a:t>is not defined for enumeration types</a:t>
            </a:r>
            <a:r>
              <a:rPr lang="en-US" b="1">
                <a:latin typeface="Arial" charset="0"/>
              </a:rPr>
              <a:t>; functions can be written for this purpose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400" b="1">
              <a:solidFill>
                <a:srgbClr val="990033"/>
              </a:solidFill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b="1">
                <a:latin typeface="Arial" charset="0"/>
              </a:rPr>
              <a:t>		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b="1">
                <a:solidFill>
                  <a:srgbClr val="990033"/>
                </a:solidFill>
                <a:latin typeface="Arial" charset="0"/>
              </a:rPr>
              <a:t>		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7848600" cy="6858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More about </a:t>
            </a:r>
            <a:r>
              <a:rPr lang="en-US">
                <a:latin typeface="Andale Mono" charset="0"/>
              </a:rPr>
              <a:t>enum </a:t>
            </a:r>
            <a:r>
              <a:rPr lang="en-US">
                <a:latin typeface="Times New Roman" charset="0"/>
              </a:rPr>
              <a:t>Type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b="1">
                <a:solidFill>
                  <a:srgbClr val="990000"/>
                </a:solidFill>
                <a:latin typeface="Arial" charset="0"/>
              </a:rPr>
              <a:t>Comparison</a:t>
            </a:r>
            <a:r>
              <a:rPr lang="en-US" b="1">
                <a:latin typeface="Arial" charset="0"/>
              </a:rPr>
              <a:t> of enum type values is defined using the 6 relational operators (&lt; ,  &lt;= ,  &gt; ,  &gt;= ,  == ,  !=)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b="1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b="1">
                <a:latin typeface="Arial" charset="0"/>
              </a:rPr>
              <a:t>An enum type can be the </a:t>
            </a:r>
            <a:r>
              <a:rPr lang="en-US" b="1">
                <a:solidFill>
                  <a:srgbClr val="990000"/>
                </a:solidFill>
                <a:latin typeface="Arial" charset="0"/>
              </a:rPr>
              <a:t>return type</a:t>
            </a:r>
            <a:r>
              <a:rPr lang="en-US" b="1">
                <a:latin typeface="Arial" charset="0"/>
              </a:rPr>
              <a:t> of a value-returning function in C++			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b="1">
                <a:solidFill>
                  <a:srgbClr val="990033"/>
                </a:solidFill>
                <a:latin typeface="Arial" charset="0"/>
              </a:rPr>
              <a:t>					</a:t>
            </a:r>
          </a:p>
          <a:p>
            <a:pPr>
              <a:buSzPct val="150000"/>
              <a:buFont typeface="Wingdings" charset="0"/>
              <a:buChar char="§"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04863" y="647700"/>
            <a:ext cx="7983537" cy="611505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 err="1">
                <a:latin typeface="Courier" charset="0"/>
              </a:rPr>
              <a:t>MonthType</a:t>
            </a:r>
            <a:r>
              <a:rPr lang="en-US" sz="2200" b="1" dirty="0">
                <a:latin typeface="Courier" charset="0"/>
              </a:rPr>
              <a:t>  </a:t>
            </a:r>
            <a:r>
              <a:rPr lang="en-US" sz="2200" b="1" dirty="0" err="1">
                <a:latin typeface="Courier" charset="0"/>
              </a:rPr>
              <a:t>thisMonth</a:t>
            </a:r>
            <a:r>
              <a:rPr lang="en-US" sz="2200" b="1" dirty="0">
                <a:latin typeface="Courier" charset="0"/>
              </a:rPr>
              <a:t>;		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200" b="1" dirty="0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switch (</a:t>
            </a:r>
            <a:r>
              <a:rPr lang="en-US" sz="2200" b="1" dirty="0" err="1">
                <a:latin typeface="Courier" charset="0"/>
              </a:rPr>
              <a:t>thisMonth</a:t>
            </a:r>
            <a:r>
              <a:rPr lang="en-US" sz="2200" b="1" dirty="0">
                <a:latin typeface="Courier" charset="0"/>
              </a:rPr>
              <a:t>)</a:t>
            </a:r>
            <a:r>
              <a:rPr lang="en-US" sz="2200" b="1" dirty="0">
                <a:solidFill>
                  <a:srgbClr val="CC0000"/>
                </a:solidFill>
                <a:latin typeface="Courier" charset="0"/>
              </a:rPr>
              <a:t> </a:t>
            </a:r>
            <a:r>
              <a:rPr lang="en-US" sz="2200" b="1" dirty="0">
                <a:solidFill>
                  <a:srgbClr val="990000"/>
                </a:solidFill>
                <a:latin typeface="Courier" charset="0"/>
              </a:rPr>
              <a:t>// Using </a:t>
            </a:r>
            <a:r>
              <a:rPr lang="en-US" sz="2200" b="1" dirty="0" err="1">
                <a:solidFill>
                  <a:srgbClr val="990000"/>
                </a:solidFill>
                <a:latin typeface="Courier" charset="0"/>
              </a:rPr>
              <a:t>enum</a:t>
            </a:r>
            <a:r>
              <a:rPr lang="en-US" sz="2200" b="1" dirty="0">
                <a:solidFill>
                  <a:srgbClr val="990000"/>
                </a:solidFill>
                <a:latin typeface="Courier" charset="0"/>
              </a:rPr>
              <a:t> type switch expression</a:t>
            </a:r>
            <a:endParaRPr lang="en-US" sz="2200" b="1" dirty="0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{  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    case    JAN  :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    case    FEB  :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    case    MAR  :   </a:t>
            </a:r>
            <a:r>
              <a:rPr lang="en-US" sz="2200" b="1" dirty="0" err="1">
                <a:latin typeface="Courier" charset="0"/>
              </a:rPr>
              <a:t>cout</a:t>
            </a:r>
            <a:r>
              <a:rPr lang="en-US" sz="2200" b="1" dirty="0">
                <a:latin typeface="Courier" charset="0"/>
              </a:rPr>
              <a:t> &lt;&lt; “Winter quarter”;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			        break;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	 case    APR  :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 	 case    MAY  :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	 case    JUN  :   </a:t>
            </a:r>
            <a:r>
              <a:rPr lang="en-US" sz="2200" b="1" dirty="0" err="1">
                <a:latin typeface="Courier" charset="0"/>
              </a:rPr>
              <a:t>cout</a:t>
            </a:r>
            <a:r>
              <a:rPr lang="en-US" sz="2200" b="1" dirty="0">
                <a:latin typeface="Courier" charset="0"/>
              </a:rPr>
              <a:t> &lt;&lt; “Spring quarter”;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			       break;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0550" y="1276350"/>
            <a:ext cx="7562850" cy="300954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2200" dirty="0">
                <a:solidFill>
                  <a:srgbClr val="000000"/>
                </a:solidFill>
                <a:latin typeface="Courier" charset="0"/>
              </a:rPr>
              <a:t>case    JUL  :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2200" dirty="0">
                <a:solidFill>
                  <a:srgbClr val="000000"/>
                </a:solidFill>
                <a:latin typeface="Courier" charset="0"/>
              </a:rPr>
              <a:t>case    AUG  :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2200" dirty="0">
                <a:solidFill>
                  <a:srgbClr val="000000"/>
                </a:solidFill>
                <a:latin typeface="Courier" charset="0"/>
              </a:rPr>
              <a:t>case    SEP  :   </a:t>
            </a:r>
            <a:r>
              <a:rPr lang="en-US" sz="2200" dirty="0" err="1">
                <a:solidFill>
                  <a:srgbClr val="000000"/>
                </a:solidFill>
                <a:latin typeface="Courier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urier" charset="0"/>
              </a:rPr>
              <a:t> &lt;&lt; “Summer quarter”;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2200" dirty="0">
                <a:solidFill>
                  <a:srgbClr val="000000"/>
                </a:solidFill>
                <a:latin typeface="Courier" charset="0"/>
              </a:rPr>
              <a:t>			       break; 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2200" dirty="0">
                <a:solidFill>
                  <a:srgbClr val="000000"/>
                </a:solidFill>
                <a:latin typeface="Courier" charset="0"/>
              </a:rPr>
              <a:t>case    OCT  :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2200" dirty="0">
                <a:solidFill>
                  <a:srgbClr val="000000"/>
                </a:solidFill>
                <a:latin typeface="Courier" charset="0"/>
              </a:rPr>
              <a:t>case    NOV  :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2200" dirty="0">
                <a:solidFill>
                  <a:srgbClr val="000000"/>
                </a:solidFill>
                <a:latin typeface="Courier" charset="0"/>
              </a:rPr>
              <a:t>case    DEC  :   </a:t>
            </a:r>
            <a:r>
              <a:rPr lang="en-US" sz="2200" dirty="0" err="1">
                <a:solidFill>
                  <a:srgbClr val="000000"/>
                </a:solidFill>
                <a:latin typeface="Courier" charset="0"/>
              </a:rPr>
              <a:t>cout</a:t>
            </a:r>
            <a:r>
              <a:rPr lang="en-US" sz="2200" dirty="0">
                <a:solidFill>
                  <a:srgbClr val="000000"/>
                </a:solidFill>
                <a:latin typeface="Courier" charset="0"/>
              </a:rPr>
              <a:t> &lt;&lt; “Fall quarter”;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2200" dirty="0">
                <a:solidFill>
                  <a:srgbClr val="000000"/>
                </a:solidFill>
                <a:latin typeface="Courier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4" hidden="1"/>
          <p:cNvSpPr>
            <a:spLocks noChangeArrowheads="1"/>
          </p:cNvSpPr>
          <p:nvPr/>
        </p:nvSpPr>
        <p:spPr bwMode="auto">
          <a:xfrm>
            <a:off x="146050" y="1474788"/>
            <a:ext cx="8758238" cy="51355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50863"/>
            <a:ext cx="9144000" cy="857250"/>
          </a:xfrm>
        </p:spPr>
        <p:txBody>
          <a:bodyPr/>
          <a:lstStyle/>
          <a:p>
            <a:r>
              <a:rPr lang="en-US" sz="3200" dirty="0">
                <a:latin typeface="Times New Roman" charset="0"/>
              </a:rPr>
              <a:t>Using </a:t>
            </a:r>
            <a:r>
              <a:rPr lang="en-US" sz="3200" dirty="0" err="1">
                <a:latin typeface="Courier New" charset="0"/>
              </a:rPr>
              <a:t>enum</a:t>
            </a:r>
            <a:r>
              <a:rPr lang="en-US" sz="3200" dirty="0">
                <a:latin typeface="Times New Roman" charset="0"/>
              </a:rPr>
              <a:t> type Control Variable with </a:t>
            </a:r>
            <a:r>
              <a:rPr lang="en-US" sz="3200" dirty="0">
                <a:latin typeface="Arial Rounded MT Bold" charset="0"/>
              </a:rPr>
              <a:t>for </a:t>
            </a:r>
            <a:r>
              <a:rPr lang="en-US" sz="3200" dirty="0">
                <a:latin typeface="Times New Roman" charset="0"/>
              </a:rPr>
              <a:t>Loop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750" y="1612900"/>
            <a:ext cx="8899525" cy="5186363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200" b="1" dirty="0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 err="1">
                <a:latin typeface="Courier" charset="0"/>
              </a:rPr>
              <a:t>enum</a:t>
            </a:r>
            <a:r>
              <a:rPr lang="en-US" sz="2200" b="1" dirty="0">
                <a:latin typeface="Courier" charset="0"/>
              </a:rPr>
              <a:t>  </a:t>
            </a:r>
            <a:r>
              <a:rPr lang="en-US" sz="2200" b="1" dirty="0" err="1">
                <a:latin typeface="Courier" charset="0"/>
              </a:rPr>
              <a:t>MonthType</a:t>
            </a:r>
            <a:r>
              <a:rPr lang="en-US" sz="2200" b="1" dirty="0">
                <a:latin typeface="Courier" charset="0"/>
              </a:rPr>
              <a:t> { JAN,  FEB,  MAR,  APR,  MAY, JUN, JUL,  AUG,  SEP,  OCT,  NOV,  DEC };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200" dirty="0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void  </a:t>
            </a:r>
            <a:r>
              <a:rPr lang="en-US" sz="2200" b="1" dirty="0" err="1">
                <a:latin typeface="Courier" charset="0"/>
              </a:rPr>
              <a:t>WriteOutName</a:t>
            </a:r>
            <a:r>
              <a:rPr lang="en-US" sz="2200" b="1" dirty="0">
                <a:latin typeface="Courier" charset="0"/>
              </a:rPr>
              <a:t> (/* in */ </a:t>
            </a:r>
            <a:r>
              <a:rPr lang="en-US" sz="2200" b="1" dirty="0" err="1">
                <a:latin typeface="Courier" charset="0"/>
              </a:rPr>
              <a:t>MonthType</a:t>
            </a:r>
            <a:r>
              <a:rPr lang="en-US" sz="2200" b="1" dirty="0">
                <a:latin typeface="Courier" charset="0"/>
              </a:rPr>
              <a:t>); </a:t>
            </a:r>
            <a:r>
              <a:rPr lang="en-US" sz="2200" b="1" dirty="0">
                <a:solidFill>
                  <a:srgbClr val="990000"/>
                </a:solidFill>
                <a:latin typeface="Courier" charset="0"/>
              </a:rPr>
              <a:t>// Prototype</a:t>
            </a:r>
            <a:endParaRPr lang="en-US" sz="2200" dirty="0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dirty="0">
                <a:latin typeface="Courier" charset="0"/>
              </a:rPr>
              <a:t>		.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dirty="0">
                <a:latin typeface="Courier" charset="0"/>
              </a:rPr>
              <a:t>		.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dirty="0">
                <a:latin typeface="Courier" charset="0"/>
              </a:rPr>
              <a:t>		.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200" b="1" dirty="0"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914400" y="6286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n-US" altLang="en-US" sz="44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C++ Simple Data Types</a:t>
            </a:r>
            <a:endParaRPr lang="en-US" altLang="en-US" sz="4400" b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+mn-ea"/>
            </a:endParaRPr>
          </a:p>
        </p:txBody>
      </p:sp>
      <p:grpSp>
        <p:nvGrpSpPr>
          <p:cNvPr id="6148" name="Group 3"/>
          <p:cNvGrpSpPr>
            <a:grpSpLocks/>
          </p:cNvGrpSpPr>
          <p:nvPr/>
        </p:nvGrpSpPr>
        <p:grpSpPr bwMode="auto">
          <a:xfrm>
            <a:off x="98425" y="2068513"/>
            <a:ext cx="8878888" cy="3879850"/>
            <a:chOff x="62" y="1435"/>
            <a:chExt cx="5593" cy="2444"/>
          </a:xfrm>
        </p:grpSpPr>
        <p:sp>
          <p:nvSpPr>
            <p:cNvPr id="6149" name="Rectangle 4"/>
            <p:cNvSpPr>
              <a:spLocks noChangeArrowheads="1"/>
            </p:cNvSpPr>
            <p:nvPr/>
          </p:nvSpPr>
          <p:spPr bwMode="auto">
            <a:xfrm>
              <a:off x="2075" y="1435"/>
              <a:ext cx="12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>
                  <a:solidFill>
                    <a:srgbClr val="990000"/>
                  </a:solidFill>
                  <a:latin typeface="Arial" charset="0"/>
                </a:rPr>
                <a:t>simple types</a:t>
              </a:r>
              <a:endParaRPr lang="en-US" sz="2400">
                <a:solidFill>
                  <a:srgbClr val="CC0000"/>
                </a:solidFill>
                <a:latin typeface="Arial" charset="0"/>
              </a:endParaRPr>
            </a:p>
          </p:txBody>
        </p:sp>
        <p:sp>
          <p:nvSpPr>
            <p:cNvPr id="6150" name="Line 5"/>
            <p:cNvSpPr>
              <a:spLocks noChangeShapeType="1"/>
            </p:cNvSpPr>
            <p:nvPr/>
          </p:nvSpPr>
          <p:spPr bwMode="auto">
            <a:xfrm flipH="1">
              <a:off x="1523" y="1719"/>
              <a:ext cx="924" cy="4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1" name="Line 6"/>
            <p:cNvSpPr>
              <a:spLocks noChangeShapeType="1"/>
            </p:cNvSpPr>
            <p:nvPr/>
          </p:nvSpPr>
          <p:spPr bwMode="auto">
            <a:xfrm>
              <a:off x="3071" y="1695"/>
              <a:ext cx="1063" cy="4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2" name="Rectangle 7"/>
            <p:cNvSpPr>
              <a:spLocks noChangeArrowheads="1"/>
            </p:cNvSpPr>
            <p:nvPr/>
          </p:nvSpPr>
          <p:spPr bwMode="auto">
            <a:xfrm>
              <a:off x="1008" y="2122"/>
              <a:ext cx="83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sz="2400">
                  <a:solidFill>
                    <a:srgbClr val="990000"/>
                  </a:solidFill>
                  <a:latin typeface="Arial" charset="0"/>
                </a:rPr>
                <a:t>integral</a:t>
              </a:r>
              <a:endParaRPr lang="en-US" sz="2400">
                <a:solidFill>
                  <a:srgbClr val="A50021"/>
                </a:solidFill>
                <a:latin typeface="Arial" charset="0"/>
              </a:endParaRPr>
            </a:p>
          </p:txBody>
        </p:sp>
        <p:sp>
          <p:nvSpPr>
            <p:cNvPr id="6153" name="Rectangle 8"/>
            <p:cNvSpPr>
              <a:spLocks noChangeArrowheads="1"/>
            </p:cNvSpPr>
            <p:nvPr/>
          </p:nvSpPr>
          <p:spPr bwMode="auto">
            <a:xfrm>
              <a:off x="3840" y="2098"/>
              <a:ext cx="87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sz="2400">
                  <a:solidFill>
                    <a:srgbClr val="990000"/>
                  </a:solidFill>
                  <a:latin typeface="Arial" charset="0"/>
                </a:rPr>
                <a:t>floating</a:t>
              </a:r>
            </a:p>
          </p:txBody>
        </p:sp>
        <p:sp>
          <p:nvSpPr>
            <p:cNvPr id="6154" name="Rectangle 9"/>
            <p:cNvSpPr>
              <a:spLocks noChangeArrowheads="1"/>
            </p:cNvSpPr>
            <p:nvPr/>
          </p:nvSpPr>
          <p:spPr bwMode="auto">
            <a:xfrm>
              <a:off x="62" y="2733"/>
              <a:ext cx="559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>
                  <a:latin typeface="Arial" charset="0"/>
                </a:rPr>
                <a:t> char     short    int    long    bool      enum      float    double    long double</a:t>
              </a:r>
            </a:p>
          </p:txBody>
        </p:sp>
        <p:sp>
          <p:nvSpPr>
            <p:cNvPr id="6155" name="Line 10"/>
            <p:cNvSpPr>
              <a:spLocks noChangeShapeType="1"/>
            </p:cNvSpPr>
            <p:nvPr/>
          </p:nvSpPr>
          <p:spPr bwMode="auto">
            <a:xfrm flipH="1">
              <a:off x="961" y="2367"/>
              <a:ext cx="336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6" name="Line 11"/>
            <p:cNvSpPr>
              <a:spLocks noChangeShapeType="1"/>
            </p:cNvSpPr>
            <p:nvPr/>
          </p:nvSpPr>
          <p:spPr bwMode="auto">
            <a:xfrm flipH="1">
              <a:off x="3731" y="2360"/>
              <a:ext cx="205" cy="3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7" name="Line 12"/>
            <p:cNvSpPr>
              <a:spLocks noChangeShapeType="1"/>
            </p:cNvSpPr>
            <p:nvPr/>
          </p:nvSpPr>
          <p:spPr bwMode="auto">
            <a:xfrm>
              <a:off x="4165" y="2367"/>
              <a:ext cx="19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Line 13"/>
            <p:cNvSpPr>
              <a:spLocks noChangeShapeType="1"/>
            </p:cNvSpPr>
            <p:nvPr/>
          </p:nvSpPr>
          <p:spPr bwMode="auto">
            <a:xfrm flipH="1">
              <a:off x="332" y="2360"/>
              <a:ext cx="743" cy="4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Line 14"/>
            <p:cNvSpPr>
              <a:spLocks noChangeShapeType="1"/>
            </p:cNvSpPr>
            <p:nvPr/>
          </p:nvSpPr>
          <p:spPr bwMode="auto">
            <a:xfrm>
              <a:off x="4467" y="2360"/>
              <a:ext cx="634" cy="3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Line 15"/>
            <p:cNvSpPr>
              <a:spLocks noChangeShapeType="1"/>
            </p:cNvSpPr>
            <p:nvPr/>
          </p:nvSpPr>
          <p:spPr bwMode="auto">
            <a:xfrm>
              <a:off x="1502" y="2371"/>
              <a:ext cx="390" cy="4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1" name="Line 16"/>
            <p:cNvSpPr>
              <a:spLocks noChangeShapeType="1"/>
            </p:cNvSpPr>
            <p:nvPr/>
          </p:nvSpPr>
          <p:spPr bwMode="auto">
            <a:xfrm>
              <a:off x="1594" y="2360"/>
              <a:ext cx="793" cy="4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Line 17"/>
            <p:cNvSpPr>
              <a:spLocks noChangeShapeType="1"/>
            </p:cNvSpPr>
            <p:nvPr/>
          </p:nvSpPr>
          <p:spPr bwMode="auto">
            <a:xfrm>
              <a:off x="371" y="2960"/>
              <a:ext cx="496" cy="6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Line 18"/>
            <p:cNvSpPr>
              <a:spLocks noChangeShapeType="1"/>
            </p:cNvSpPr>
            <p:nvPr/>
          </p:nvSpPr>
          <p:spPr bwMode="auto">
            <a:xfrm>
              <a:off x="971" y="2960"/>
              <a:ext cx="58" cy="6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4" name="Line 19"/>
            <p:cNvSpPr>
              <a:spLocks noChangeShapeType="1"/>
            </p:cNvSpPr>
            <p:nvPr/>
          </p:nvSpPr>
          <p:spPr bwMode="auto">
            <a:xfrm flipH="1">
              <a:off x="1167" y="2972"/>
              <a:ext cx="236" cy="6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5" name="Line 20"/>
            <p:cNvSpPr>
              <a:spLocks noChangeShapeType="1"/>
            </p:cNvSpPr>
            <p:nvPr/>
          </p:nvSpPr>
          <p:spPr bwMode="auto">
            <a:xfrm flipH="1">
              <a:off x="1306" y="2948"/>
              <a:ext cx="537" cy="6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Rectangle 21"/>
            <p:cNvSpPr>
              <a:spLocks noChangeArrowheads="1"/>
            </p:cNvSpPr>
            <p:nvPr/>
          </p:nvSpPr>
          <p:spPr bwMode="auto">
            <a:xfrm>
              <a:off x="659" y="3629"/>
              <a:ext cx="8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>
                  <a:latin typeface="Arial" charset="0"/>
                </a:rPr>
                <a:t>unsigned</a:t>
              </a:r>
            </a:p>
          </p:txBody>
        </p:sp>
        <p:sp>
          <p:nvSpPr>
            <p:cNvPr id="6167" name="Line 22"/>
            <p:cNvSpPr>
              <a:spLocks noChangeShapeType="1"/>
            </p:cNvSpPr>
            <p:nvPr/>
          </p:nvSpPr>
          <p:spPr bwMode="auto">
            <a:xfrm>
              <a:off x="2770" y="1700"/>
              <a:ext cx="193" cy="10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Line 23"/>
            <p:cNvSpPr>
              <a:spLocks noChangeShapeType="1"/>
            </p:cNvSpPr>
            <p:nvPr/>
          </p:nvSpPr>
          <p:spPr bwMode="auto">
            <a:xfrm>
              <a:off x="1380" y="2352"/>
              <a:ext cx="6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609600" y="647700"/>
            <a:ext cx="7848600" cy="990600"/>
          </a:xfrm>
        </p:spPr>
        <p:txBody>
          <a:bodyPr/>
          <a:lstStyle/>
          <a:p>
            <a:r>
              <a:rPr lang="en-US" sz="3200">
                <a:solidFill>
                  <a:srgbClr val="000000"/>
                </a:solidFill>
                <a:latin typeface="Times New Roman" charset="0"/>
              </a:rPr>
              <a:t>Using </a:t>
            </a:r>
            <a:r>
              <a:rPr lang="en-US" sz="3200">
                <a:solidFill>
                  <a:srgbClr val="000000"/>
                </a:solidFill>
                <a:latin typeface="Courier New" charset="0"/>
              </a:rPr>
              <a:t>enum</a:t>
            </a:r>
            <a:r>
              <a:rPr lang="en-US" sz="3200">
                <a:solidFill>
                  <a:srgbClr val="000000"/>
                </a:solidFill>
                <a:latin typeface="Times New Roman" charset="0"/>
              </a:rPr>
              <a:t> type Control Variable with </a:t>
            </a:r>
            <a:r>
              <a:rPr lang="en-US" sz="3200">
                <a:solidFill>
                  <a:srgbClr val="000000"/>
                </a:solidFill>
                <a:latin typeface="Arial Rounded MT Bold" charset="0"/>
              </a:rPr>
              <a:t>for </a:t>
            </a:r>
            <a:r>
              <a:rPr lang="en-US" sz="3200">
                <a:solidFill>
                  <a:srgbClr val="000000"/>
                </a:solidFill>
                <a:latin typeface="Times New Roman" charset="0"/>
              </a:rPr>
              <a:t>Loop</a:t>
            </a:r>
            <a:endParaRPr lang="en-US">
              <a:latin typeface="Times New Roman" charset="0"/>
            </a:endParaRP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7848600" cy="462915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 err="1">
                <a:latin typeface="Courier" charset="0"/>
              </a:rPr>
              <a:t>MonthType</a:t>
            </a:r>
            <a:r>
              <a:rPr lang="en-US" sz="2200" b="1" dirty="0">
                <a:latin typeface="Courier" charset="0"/>
              </a:rPr>
              <a:t>  month;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200" b="1" dirty="0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for  (month = JAN; month &lt;= DEC;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      month = </a:t>
            </a:r>
            <a:r>
              <a:rPr lang="en-US" sz="2200" b="1" dirty="0" err="1">
                <a:latin typeface="Courier" charset="0"/>
              </a:rPr>
              <a:t>MonthType</a:t>
            </a:r>
            <a:r>
              <a:rPr lang="en-US" sz="2200" b="1" dirty="0">
                <a:latin typeface="Courier" charset="0"/>
              </a:rPr>
              <a:t> (month + 1))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solidFill>
                  <a:srgbClr val="990000"/>
                </a:solidFill>
                <a:latin typeface="Courier" charset="0"/>
              </a:rPr>
              <a:t>// Requires use of type cast to increment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{</a:t>
            </a:r>
            <a:endParaRPr lang="en-US" sz="2200" b="1" dirty="0">
              <a:solidFill>
                <a:srgbClr val="990000"/>
              </a:solidFill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     </a:t>
            </a:r>
            <a:r>
              <a:rPr lang="en-US" sz="2200" b="1" dirty="0" err="1">
                <a:latin typeface="Courier" charset="0"/>
              </a:rPr>
              <a:t>WriteOutName</a:t>
            </a:r>
            <a:r>
              <a:rPr lang="en-US" sz="2200" b="1" dirty="0">
                <a:latin typeface="Courier" charset="0"/>
              </a:rPr>
              <a:t> (month);   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    </a:t>
            </a:r>
            <a:r>
              <a:rPr lang="en-US" sz="2200" b="1" dirty="0">
                <a:solidFill>
                  <a:srgbClr val="990000"/>
                </a:solidFill>
                <a:latin typeface="Courier" charset="0"/>
              </a:rPr>
              <a:t>// Function call to perform output </a:t>
            </a:r>
          </a:p>
          <a:p>
            <a:pPr>
              <a:lnSpc>
                <a:spcPct val="10000"/>
              </a:lnSpc>
              <a:buFont typeface="Monotype Sorts" charset="0"/>
              <a:buNone/>
            </a:pPr>
            <a:r>
              <a:rPr lang="en-US" sz="2200" dirty="0">
                <a:latin typeface="Courier" charset="0"/>
              </a:rPr>
              <a:t>		.</a:t>
            </a:r>
          </a:p>
          <a:p>
            <a:pPr>
              <a:lnSpc>
                <a:spcPct val="10000"/>
              </a:lnSpc>
              <a:buFont typeface="Monotype Sorts" charset="0"/>
              <a:buNone/>
            </a:pPr>
            <a:r>
              <a:rPr lang="en-US" sz="2200" dirty="0">
                <a:latin typeface="Courier" charset="0"/>
              </a:rPr>
              <a:t>		.</a:t>
            </a:r>
          </a:p>
          <a:p>
            <a:pPr>
              <a:lnSpc>
                <a:spcPct val="10000"/>
              </a:lnSpc>
              <a:buFont typeface="Monotype Sorts" charset="0"/>
              <a:buNone/>
            </a:pPr>
            <a:r>
              <a:rPr lang="en-US" sz="2200" dirty="0">
                <a:latin typeface="Courier" charset="0"/>
              </a:rPr>
              <a:t>		.</a:t>
            </a:r>
            <a:endParaRPr lang="en-US" sz="2200" b="1" dirty="0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}</a:t>
            </a:r>
            <a:endParaRPr lang="en-US" sz="22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 hidden="1"/>
          <p:cNvSpPr>
            <a:spLocks noChangeArrowheads="1"/>
          </p:cNvSpPr>
          <p:nvPr/>
        </p:nvSpPr>
        <p:spPr bwMode="auto">
          <a:xfrm>
            <a:off x="466725" y="304800"/>
            <a:ext cx="8291513" cy="626745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1175" y="876300"/>
            <a:ext cx="8334375" cy="569595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200" b="1" dirty="0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void   </a:t>
            </a:r>
            <a:r>
              <a:rPr lang="en-US" sz="2200" b="1" dirty="0" err="1">
                <a:latin typeface="Courier" charset="0"/>
              </a:rPr>
              <a:t>WriteOutName</a:t>
            </a:r>
            <a:r>
              <a:rPr lang="en-US" sz="2200" b="1" dirty="0">
                <a:latin typeface="Courier" charset="0"/>
              </a:rPr>
              <a:t> ( /*  in  */  </a:t>
            </a:r>
            <a:r>
              <a:rPr lang="en-US" sz="2200" b="1" dirty="0" err="1">
                <a:latin typeface="Courier" charset="0"/>
              </a:rPr>
              <a:t>MonthType</a:t>
            </a:r>
            <a:r>
              <a:rPr lang="en-US" sz="2200" b="1" dirty="0">
                <a:latin typeface="Courier" charset="0"/>
              </a:rPr>
              <a:t>   month)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200" b="1" dirty="0">
                <a:solidFill>
                  <a:srgbClr val="990000"/>
                </a:solidFill>
                <a:latin typeface="Courier" charset="0"/>
              </a:rPr>
              <a:t>// Prints out month name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200" b="1" dirty="0">
                <a:solidFill>
                  <a:srgbClr val="990000"/>
                </a:solidFill>
                <a:latin typeface="Courier" charset="0"/>
              </a:rPr>
              <a:t>// Precondition:  month is assigned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200" b="1" dirty="0">
                <a:solidFill>
                  <a:srgbClr val="990000"/>
                </a:solidFill>
                <a:latin typeface="Courier" charset="0"/>
              </a:rPr>
              <a:t>// </a:t>
            </a:r>
            <a:r>
              <a:rPr lang="en-US" sz="2200" b="1" dirty="0" err="1">
                <a:solidFill>
                  <a:srgbClr val="990000"/>
                </a:solidFill>
                <a:latin typeface="Courier" charset="0"/>
              </a:rPr>
              <a:t>Postcondition</a:t>
            </a:r>
            <a:r>
              <a:rPr lang="en-US" sz="2200" b="1" dirty="0">
                <a:solidFill>
                  <a:srgbClr val="990000"/>
                </a:solidFill>
                <a:latin typeface="Courier" charset="0"/>
              </a:rPr>
              <a:t>: month name has been </a:t>
            </a:r>
            <a:endParaRPr lang="en-US" sz="2200" b="1" dirty="0" smtClean="0">
              <a:solidFill>
                <a:srgbClr val="990000"/>
              </a:solidFill>
              <a:latin typeface="Courier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200" b="1" dirty="0" smtClean="0">
                <a:solidFill>
                  <a:srgbClr val="990000"/>
                </a:solidFill>
                <a:latin typeface="Courier" charset="0"/>
              </a:rPr>
              <a:t>// written </a:t>
            </a:r>
            <a:r>
              <a:rPr lang="en-US" sz="2200" b="1" dirty="0">
                <a:solidFill>
                  <a:srgbClr val="990000"/>
                </a:solidFill>
                <a:latin typeface="Courier" charset="0"/>
              </a:rPr>
              <a:t>out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endParaRPr lang="en-US" sz="2200" b="1" dirty="0">
              <a:solidFill>
                <a:srgbClr val="A50021"/>
              </a:solidFill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285750" y="914400"/>
            <a:ext cx="8477250" cy="4529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ourier" charset="0"/>
              </a:rPr>
              <a:t>{	switch (month)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latin typeface="Courier" charset="0"/>
              </a:rPr>
              <a:t>	{  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latin typeface="Courier" charset="0"/>
              </a:rPr>
              <a:t>       	</a:t>
            </a:r>
            <a:r>
              <a:rPr lang="en-US" dirty="0" smtClean="0">
                <a:latin typeface="Courier" charset="0"/>
              </a:rPr>
              <a:t>case </a:t>
            </a:r>
            <a:r>
              <a:rPr lang="en-US" dirty="0">
                <a:latin typeface="Courier" charset="0"/>
              </a:rPr>
              <a:t>JAN : </a:t>
            </a:r>
            <a:r>
              <a:rPr lang="en-US" dirty="0" err="1">
                <a:latin typeface="Courier" charset="0"/>
              </a:rPr>
              <a:t>cout</a:t>
            </a:r>
            <a:r>
              <a:rPr lang="en-US" dirty="0">
                <a:latin typeface="Courier" charset="0"/>
              </a:rPr>
              <a:t> &lt;&lt; “ January ”;   break;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latin typeface="Courier" charset="0"/>
              </a:rPr>
              <a:t>		case FEB : </a:t>
            </a:r>
            <a:r>
              <a:rPr lang="en-US" dirty="0" err="1">
                <a:latin typeface="Courier" charset="0"/>
              </a:rPr>
              <a:t>cout</a:t>
            </a:r>
            <a:r>
              <a:rPr lang="en-US" dirty="0">
                <a:latin typeface="Courier" charset="0"/>
              </a:rPr>
              <a:t> &lt;&lt; “ February:    break;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latin typeface="Courier" charset="0"/>
              </a:rPr>
              <a:t>		case MAR : </a:t>
            </a:r>
            <a:r>
              <a:rPr lang="en-US" dirty="0" err="1">
                <a:latin typeface="Courier" charset="0"/>
              </a:rPr>
              <a:t>cout</a:t>
            </a:r>
            <a:r>
              <a:rPr lang="en-US" dirty="0">
                <a:latin typeface="Courier" charset="0"/>
              </a:rPr>
              <a:t> &lt;&lt; “ March ”;	  break;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latin typeface="Courier" charset="0"/>
              </a:rPr>
              <a:t>		case APR : </a:t>
            </a:r>
            <a:r>
              <a:rPr lang="en-US" dirty="0" err="1">
                <a:latin typeface="Courier" charset="0"/>
              </a:rPr>
              <a:t>cout</a:t>
            </a:r>
            <a:r>
              <a:rPr lang="en-US" dirty="0">
                <a:latin typeface="Courier" charset="0"/>
              </a:rPr>
              <a:t> &lt;&lt; “ April ”;	  break;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latin typeface="Courier" charset="0"/>
              </a:rPr>
              <a:t> 		case MAY : </a:t>
            </a:r>
            <a:r>
              <a:rPr lang="en-US" dirty="0" err="1">
                <a:latin typeface="Courier" charset="0"/>
              </a:rPr>
              <a:t>cout</a:t>
            </a:r>
            <a:r>
              <a:rPr lang="en-US" dirty="0">
                <a:latin typeface="Courier" charset="0"/>
              </a:rPr>
              <a:t> &lt;&lt; “ May ”;	  break;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latin typeface="Courier" charset="0"/>
              </a:rPr>
              <a:t>		case JUN : </a:t>
            </a:r>
            <a:r>
              <a:rPr lang="en-US" dirty="0" err="1">
                <a:latin typeface="Courier" charset="0"/>
              </a:rPr>
              <a:t>cout</a:t>
            </a:r>
            <a:r>
              <a:rPr lang="en-US" dirty="0">
                <a:latin typeface="Courier" charset="0"/>
              </a:rPr>
              <a:t> &lt;&lt; “ June ”;	  break;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latin typeface="Courier" charset="0"/>
              </a:rPr>
              <a:t>		case JUL : </a:t>
            </a:r>
            <a:r>
              <a:rPr lang="en-US" dirty="0" err="1">
                <a:latin typeface="Courier" charset="0"/>
              </a:rPr>
              <a:t>cout</a:t>
            </a:r>
            <a:r>
              <a:rPr lang="en-US" dirty="0">
                <a:latin typeface="Courier" charset="0"/>
              </a:rPr>
              <a:t> &lt;&lt; “ July ”;	  break;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latin typeface="Courier" charset="0"/>
              </a:rPr>
              <a:t>		case AUG : </a:t>
            </a:r>
            <a:r>
              <a:rPr lang="en-US" dirty="0" err="1">
                <a:latin typeface="Courier" charset="0"/>
              </a:rPr>
              <a:t>cout</a:t>
            </a:r>
            <a:r>
              <a:rPr lang="en-US" dirty="0">
                <a:latin typeface="Courier" charset="0"/>
              </a:rPr>
              <a:t> &lt;&lt; “ August ”;	  break;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latin typeface="Courier" charset="0"/>
              </a:rPr>
              <a:t>		case SEP : </a:t>
            </a:r>
            <a:r>
              <a:rPr lang="en-US" dirty="0" err="1">
                <a:latin typeface="Courier" charset="0"/>
              </a:rPr>
              <a:t>cout</a:t>
            </a:r>
            <a:r>
              <a:rPr lang="en-US" dirty="0">
                <a:latin typeface="Courier" charset="0"/>
              </a:rPr>
              <a:t> &lt;&lt; “ September ”; break;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latin typeface="Courier" charset="0"/>
              </a:rPr>
              <a:t>		case OCT : </a:t>
            </a:r>
            <a:r>
              <a:rPr lang="en-US" dirty="0" err="1">
                <a:latin typeface="Courier" charset="0"/>
              </a:rPr>
              <a:t>cout</a:t>
            </a:r>
            <a:r>
              <a:rPr lang="en-US" dirty="0">
                <a:latin typeface="Courier" charset="0"/>
              </a:rPr>
              <a:t> &lt;&lt; “ October ”;     break;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latin typeface="Courier" charset="0"/>
              </a:rPr>
              <a:t> 		case NOV : </a:t>
            </a:r>
            <a:r>
              <a:rPr lang="en-US" dirty="0" err="1">
                <a:latin typeface="Courier" charset="0"/>
              </a:rPr>
              <a:t>cout</a:t>
            </a:r>
            <a:r>
              <a:rPr lang="en-US" dirty="0">
                <a:latin typeface="Courier" charset="0"/>
              </a:rPr>
              <a:t> &lt;&lt; “ November ”; break;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latin typeface="Courier" charset="0"/>
              </a:rPr>
              <a:t>		case DEC : </a:t>
            </a:r>
            <a:r>
              <a:rPr lang="en-US" dirty="0" err="1">
                <a:latin typeface="Courier" charset="0"/>
              </a:rPr>
              <a:t>cout</a:t>
            </a:r>
            <a:r>
              <a:rPr lang="en-US" dirty="0">
                <a:latin typeface="Courier" charset="0"/>
              </a:rPr>
              <a:t> &lt;&lt; “ December ”; break;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latin typeface="Courier" charset="0"/>
              </a:rPr>
              <a:t>	}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latin typeface="Courier" charset="0"/>
              </a:rPr>
              <a:t>}	</a:t>
            </a:r>
            <a:r>
              <a:rPr lang="en-US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4" hidden="1"/>
          <p:cNvSpPr>
            <a:spLocks noChangeArrowheads="1"/>
          </p:cNvSpPr>
          <p:nvPr/>
        </p:nvSpPr>
        <p:spPr bwMode="auto">
          <a:xfrm>
            <a:off x="466725" y="1398588"/>
            <a:ext cx="8067675" cy="5287962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2900" y="1477963"/>
            <a:ext cx="8232775" cy="5022850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sz="2200" b="1" dirty="0" err="1">
                <a:latin typeface="Courier" charset="0"/>
              </a:rPr>
              <a:t>enum</a:t>
            </a:r>
            <a:r>
              <a:rPr lang="en-US" sz="2200" b="1" dirty="0">
                <a:latin typeface="Courier" charset="0"/>
              </a:rPr>
              <a:t> </a:t>
            </a:r>
            <a:r>
              <a:rPr lang="en-US" sz="2200" b="1" dirty="0" err="1">
                <a:latin typeface="Courier" charset="0"/>
              </a:rPr>
              <a:t>SchoolType</a:t>
            </a:r>
            <a:r>
              <a:rPr lang="en-US" sz="2200" b="1" dirty="0">
                <a:latin typeface="Courier" charset="0"/>
              </a:rPr>
              <a:t> {PRE_SCHOOL, ELEM_SCHOOL,	            MIDDLE_SCHOOL,  HIGH_SCHOOL,  COLLEGE };</a:t>
            </a:r>
          </a:p>
          <a:p>
            <a:pPr>
              <a:lnSpc>
                <a:spcPct val="30000"/>
              </a:lnSpc>
              <a:buFont typeface="Monotype Sorts" charset="0"/>
              <a:buNone/>
            </a:pPr>
            <a:r>
              <a:rPr lang="en-US" sz="2200" dirty="0">
                <a:latin typeface="Courier" charset="0"/>
              </a:rPr>
              <a:t>	</a:t>
            </a:r>
          </a:p>
          <a:p>
            <a:pPr>
              <a:lnSpc>
                <a:spcPct val="30000"/>
              </a:lnSpc>
              <a:buFont typeface="Monotype Sorts" charset="0"/>
              <a:buNone/>
            </a:pPr>
            <a:r>
              <a:rPr lang="en-US" sz="2200" dirty="0">
                <a:latin typeface="Courier" charset="0"/>
              </a:rPr>
              <a:t>	</a:t>
            </a:r>
          </a:p>
          <a:p>
            <a:pPr>
              <a:lnSpc>
                <a:spcPct val="30000"/>
              </a:lnSpc>
              <a:buFont typeface="Monotype Sorts" charset="0"/>
              <a:buNone/>
            </a:pPr>
            <a:r>
              <a:rPr lang="en-US" sz="2200" dirty="0">
                <a:latin typeface="Courier" charset="0"/>
              </a:rPr>
              <a:t>	</a:t>
            </a:r>
            <a:endParaRPr lang="en-US" sz="2200" b="1" dirty="0">
              <a:latin typeface="Courier" charset="0"/>
            </a:endParaRP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490538"/>
            <a:ext cx="9302750" cy="993775"/>
          </a:xfrm>
        </p:spPr>
        <p:txBody>
          <a:bodyPr/>
          <a:lstStyle/>
          <a:p>
            <a:r>
              <a:rPr lang="en-US" sz="3600">
                <a:latin typeface="Times New Roman" charset="0"/>
              </a:rPr>
              <a:t>Function with </a:t>
            </a:r>
            <a:r>
              <a:rPr lang="en-US" sz="3600">
                <a:latin typeface="Courier New" charset="0"/>
              </a:rPr>
              <a:t>enum</a:t>
            </a:r>
            <a:r>
              <a:rPr lang="en-US" sz="3600">
                <a:latin typeface="Times New Roman" charset="0"/>
              </a:rPr>
              <a:t> Type Return Value</a:t>
            </a:r>
            <a:r>
              <a:rPr lang="en-US">
                <a:latin typeface="Times New Roman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533400" y="1009650"/>
            <a:ext cx="786765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Monotype Sorts" charset="0"/>
              <a:buNone/>
            </a:pPr>
            <a:r>
              <a:rPr lang="en-US" dirty="0" err="1">
                <a:latin typeface="Courier" charset="0"/>
              </a:rPr>
              <a:t>SchoolType</a:t>
            </a:r>
            <a:r>
              <a:rPr lang="en-US" dirty="0">
                <a:latin typeface="Courier" charset="0"/>
              </a:rPr>
              <a:t>   </a:t>
            </a:r>
            <a:r>
              <a:rPr lang="en-US" dirty="0" err="1">
                <a:latin typeface="Courier" charset="0"/>
              </a:rPr>
              <a:t>GetSchoolData</a:t>
            </a:r>
            <a:r>
              <a:rPr lang="en-US" dirty="0">
                <a:latin typeface="Courier" charset="0"/>
              </a:rPr>
              <a:t> (void)</a:t>
            </a:r>
          </a:p>
          <a:p>
            <a:endParaRPr lang="en-US" dirty="0">
              <a:latin typeface="Courier" charset="0"/>
            </a:endParaRPr>
          </a:p>
          <a:p>
            <a:r>
              <a:rPr lang="en-US" dirty="0">
                <a:solidFill>
                  <a:srgbClr val="990000"/>
                </a:solidFill>
                <a:latin typeface="Courier" charset="0"/>
              </a:rPr>
              <a:t>// Obtains information from keyboard to </a:t>
            </a:r>
            <a:endParaRPr lang="en-US" dirty="0" smtClean="0">
              <a:solidFill>
                <a:srgbClr val="990000"/>
              </a:solidFill>
              <a:latin typeface="Courier" charset="0"/>
            </a:endParaRPr>
          </a:p>
          <a:p>
            <a:r>
              <a:rPr lang="en-US" dirty="0" smtClean="0">
                <a:solidFill>
                  <a:srgbClr val="990000"/>
                </a:solidFill>
                <a:latin typeface="Courier" charset="0"/>
              </a:rPr>
              <a:t>// determine </a:t>
            </a:r>
            <a:r>
              <a:rPr lang="en-US" dirty="0">
                <a:solidFill>
                  <a:srgbClr val="990000"/>
                </a:solidFill>
                <a:latin typeface="Courier" charset="0"/>
              </a:rPr>
              <a:t>level</a:t>
            </a:r>
          </a:p>
          <a:p>
            <a:r>
              <a:rPr lang="en-US" dirty="0">
                <a:solidFill>
                  <a:srgbClr val="990000"/>
                </a:solidFill>
                <a:latin typeface="Courier" charset="0"/>
              </a:rPr>
              <a:t>// </a:t>
            </a:r>
            <a:r>
              <a:rPr lang="en-US" dirty="0" err="1">
                <a:solidFill>
                  <a:srgbClr val="990000"/>
                </a:solidFill>
                <a:latin typeface="Courier" charset="0"/>
              </a:rPr>
              <a:t>Postcondition</a:t>
            </a:r>
            <a:r>
              <a:rPr lang="en-US" dirty="0">
                <a:solidFill>
                  <a:srgbClr val="990000"/>
                </a:solidFill>
                <a:latin typeface="Courier" charset="0"/>
              </a:rPr>
              <a:t>: Return value == </a:t>
            </a:r>
            <a:endParaRPr lang="en-US" dirty="0" smtClean="0">
              <a:solidFill>
                <a:srgbClr val="990000"/>
              </a:solidFill>
              <a:latin typeface="Courier" charset="0"/>
            </a:endParaRPr>
          </a:p>
          <a:p>
            <a:r>
              <a:rPr lang="en-US" dirty="0" smtClean="0">
                <a:solidFill>
                  <a:srgbClr val="990000"/>
                </a:solidFill>
                <a:latin typeface="Courier" charset="0"/>
              </a:rPr>
              <a:t>//                       personal </a:t>
            </a:r>
            <a:r>
              <a:rPr lang="en-US" dirty="0">
                <a:solidFill>
                  <a:srgbClr val="990000"/>
                </a:solidFill>
                <a:latin typeface="Courier" charset="0"/>
              </a:rPr>
              <a:t>school level</a:t>
            </a:r>
          </a:p>
          <a:p>
            <a:r>
              <a:rPr lang="en-US" dirty="0">
                <a:latin typeface="Courier" charset="0"/>
              </a:rPr>
              <a:t>{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Courier" charset="0"/>
              </a:rPr>
              <a:t>    </a:t>
            </a:r>
            <a:r>
              <a:rPr lang="en-US" dirty="0" err="1">
                <a:latin typeface="Courier" charset="0"/>
              </a:rPr>
              <a:t>SchoolType</a:t>
            </a:r>
            <a:r>
              <a:rPr lang="en-US" dirty="0">
                <a:latin typeface="Courier" charset="0"/>
              </a:rPr>
              <a:t>  </a:t>
            </a:r>
            <a:r>
              <a:rPr lang="en-US" dirty="0" err="1">
                <a:latin typeface="Courier" charset="0"/>
              </a:rPr>
              <a:t>schoolLevel</a:t>
            </a:r>
            <a:r>
              <a:rPr lang="en-US" dirty="0">
                <a:latin typeface="Courier" charset="0"/>
              </a:rPr>
              <a:t>; 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Courier" charset="0"/>
              </a:rPr>
              <a:t>    </a:t>
            </a:r>
            <a:r>
              <a:rPr lang="en-US" dirty="0" err="1">
                <a:latin typeface="Courier" charset="0"/>
              </a:rPr>
              <a:t>int</a:t>
            </a:r>
            <a:r>
              <a:rPr lang="en-US" dirty="0">
                <a:latin typeface="Courier" charset="0"/>
              </a:rPr>
              <a:t> age;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Courier" charset="0"/>
              </a:rPr>
              <a:t>    </a:t>
            </a:r>
            <a:r>
              <a:rPr lang="en-US" dirty="0" err="1">
                <a:latin typeface="Courier" charset="0"/>
              </a:rPr>
              <a:t>int</a:t>
            </a:r>
            <a:r>
              <a:rPr lang="en-US" dirty="0">
                <a:latin typeface="Courier" charset="0"/>
              </a:rPr>
              <a:t> </a:t>
            </a:r>
            <a:r>
              <a:rPr lang="en-US" dirty="0" err="1">
                <a:latin typeface="Courier" charset="0"/>
              </a:rPr>
              <a:t>lastGrade</a:t>
            </a:r>
            <a:r>
              <a:rPr lang="en-US" dirty="0">
                <a:latin typeface="Courier" charset="0"/>
              </a:rPr>
              <a:t>; </a:t>
            </a:r>
            <a:endParaRPr lang="en-US" dirty="0" smtClean="0">
              <a:latin typeface="Courier" charset="0"/>
            </a:endParaRPr>
          </a:p>
          <a:p>
            <a:pPr>
              <a:buFont typeface="Monotype Sorts" charset="0"/>
              <a:buNone/>
            </a:pPr>
            <a:r>
              <a:rPr lang="en-US" dirty="0" smtClean="0">
                <a:solidFill>
                  <a:srgbClr val="990000"/>
                </a:solidFill>
                <a:latin typeface="Courier" charset="0"/>
              </a:rPr>
              <a:t>    // Prompt for information</a:t>
            </a:r>
            <a:endParaRPr lang="en-US" dirty="0">
              <a:latin typeface="Courier" charset="0"/>
            </a:endParaRPr>
          </a:p>
          <a:p>
            <a:pPr>
              <a:buFont typeface="Monotype Sorts" charset="0"/>
              <a:buNone/>
            </a:pPr>
            <a:r>
              <a:rPr lang="en-US" dirty="0">
                <a:latin typeface="Courier" charset="0"/>
              </a:rPr>
              <a:t>    </a:t>
            </a:r>
            <a:r>
              <a:rPr lang="en-US" dirty="0" err="1">
                <a:latin typeface="Courier" charset="0"/>
              </a:rPr>
              <a:t>cout</a:t>
            </a:r>
            <a:r>
              <a:rPr lang="en-US" dirty="0">
                <a:latin typeface="Courier" charset="0"/>
              </a:rPr>
              <a:t>  &lt;&lt; “Enter age :  “; </a:t>
            </a:r>
            <a:endParaRPr lang="en-US" i="1" dirty="0">
              <a:solidFill>
                <a:srgbClr val="CC0000"/>
              </a:solidFill>
              <a:latin typeface="Courier" charset="0"/>
            </a:endParaRPr>
          </a:p>
          <a:p>
            <a:pPr>
              <a:buFont typeface="Monotype Sorts" charset="0"/>
              <a:buNone/>
            </a:pPr>
            <a:r>
              <a:rPr lang="en-US" dirty="0">
                <a:latin typeface="Courier" charset="0"/>
              </a:rPr>
              <a:t>    </a:t>
            </a:r>
            <a:r>
              <a:rPr lang="en-US" dirty="0" err="1">
                <a:latin typeface="Courier" charset="0"/>
              </a:rPr>
              <a:t>cin</a:t>
            </a:r>
            <a:r>
              <a:rPr lang="en-US" dirty="0">
                <a:latin typeface="Courier" charset="0"/>
              </a:rPr>
              <a:t>  &gt;&gt; age;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3238" y="647700"/>
            <a:ext cx="8208962" cy="5970588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000" b="1" dirty="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if  (age  &lt;   6)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    </a:t>
            </a:r>
            <a:r>
              <a:rPr lang="en-US" sz="2000" b="1" dirty="0" err="1">
                <a:latin typeface="Courier" charset="0"/>
              </a:rPr>
              <a:t>schoolLevel</a:t>
            </a:r>
            <a:r>
              <a:rPr lang="en-US" sz="2000" b="1" dirty="0">
                <a:latin typeface="Courier" charset="0"/>
              </a:rPr>
              <a:t> = PRE_SCHOOL;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000" b="1" dirty="0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else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{	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  </a:t>
            </a:r>
            <a:r>
              <a:rPr lang="en-US" sz="2000" b="1" dirty="0" err="1" smtClean="0">
                <a:latin typeface="Courier" charset="0"/>
              </a:rPr>
              <a:t>cout</a:t>
            </a:r>
            <a:r>
              <a:rPr lang="en-US" sz="2000" b="1" dirty="0" smtClean="0">
                <a:latin typeface="Courier" charset="0"/>
              </a:rPr>
              <a:t> &lt;</a:t>
            </a:r>
            <a:r>
              <a:rPr lang="en-US" sz="2000" b="1" dirty="0">
                <a:latin typeface="Courier" charset="0"/>
              </a:rPr>
              <a:t>&lt;  “Enter last grade completed in </a:t>
            </a:r>
            <a:r>
              <a:rPr lang="en-US" sz="2000" b="1" dirty="0" smtClean="0">
                <a:latin typeface="Courier" charset="0"/>
              </a:rPr>
              <a:t>“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</a:t>
            </a:r>
            <a:r>
              <a:rPr lang="en-US" sz="2000" b="1" dirty="0" smtClean="0">
                <a:latin typeface="Courier" charset="0"/>
              </a:rPr>
              <a:t>          &lt;&lt;  “ school</a:t>
            </a:r>
            <a:r>
              <a:rPr lang="en-US" sz="2000" b="1" dirty="0">
                <a:latin typeface="Courier" charset="0"/>
              </a:rPr>
              <a:t>: “;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  </a:t>
            </a:r>
            <a:r>
              <a:rPr lang="en-US" sz="2000" b="1" dirty="0" err="1" smtClean="0">
                <a:latin typeface="Courier" charset="0"/>
              </a:rPr>
              <a:t>cin</a:t>
            </a:r>
            <a:r>
              <a:rPr lang="en-US" sz="2000" b="1" dirty="0" smtClean="0">
                <a:latin typeface="Courier" charset="0"/>
              </a:rPr>
              <a:t>  </a:t>
            </a:r>
            <a:r>
              <a:rPr lang="en-US" sz="2000" b="1" dirty="0">
                <a:latin typeface="Courier" charset="0"/>
              </a:rPr>
              <a:t>&gt;&gt; </a:t>
            </a:r>
            <a:r>
              <a:rPr lang="en-US" sz="2000" b="1" dirty="0" err="1">
                <a:latin typeface="Courier" charset="0"/>
              </a:rPr>
              <a:t>lastGrade</a:t>
            </a:r>
            <a:r>
              <a:rPr lang="en-US" sz="2000" b="1" dirty="0">
                <a:latin typeface="Courier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723900" y="1000125"/>
            <a:ext cx="7753350" cy="3754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dirty="0">
                <a:latin typeface="Courier" charset="0"/>
              </a:rPr>
              <a:t> if  (</a:t>
            </a:r>
            <a:r>
              <a:rPr lang="en-US" sz="2200" dirty="0" err="1">
                <a:latin typeface="Courier" charset="0"/>
              </a:rPr>
              <a:t>lastGrade</a:t>
            </a:r>
            <a:r>
              <a:rPr lang="en-US" sz="2200" dirty="0">
                <a:latin typeface="Courier" charset="0"/>
              </a:rPr>
              <a:t>  &lt;  5)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dirty="0">
                <a:latin typeface="Courier" charset="0"/>
              </a:rPr>
              <a:t>            </a:t>
            </a:r>
            <a:r>
              <a:rPr lang="en-US" sz="2200" dirty="0" err="1">
                <a:latin typeface="Courier" charset="0"/>
              </a:rPr>
              <a:t>schoolLevel</a:t>
            </a:r>
            <a:r>
              <a:rPr lang="en-US" sz="2200" dirty="0">
                <a:latin typeface="Courier" charset="0"/>
              </a:rPr>
              <a:t>  =  ELEM_SCHOOL;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dirty="0">
                <a:latin typeface="Courier" charset="0"/>
              </a:rPr>
              <a:t>        else if  (</a:t>
            </a:r>
            <a:r>
              <a:rPr lang="en-US" sz="2200" dirty="0" err="1">
                <a:latin typeface="Courier" charset="0"/>
              </a:rPr>
              <a:t>lastGrade</a:t>
            </a:r>
            <a:r>
              <a:rPr lang="en-US" sz="2200" dirty="0">
                <a:latin typeface="Courier" charset="0"/>
              </a:rPr>
              <a:t>  &lt;  8)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dirty="0">
                <a:latin typeface="Courier" charset="0"/>
              </a:rPr>
              <a:t>            </a:t>
            </a:r>
            <a:r>
              <a:rPr lang="en-US" sz="2200" dirty="0" err="1">
                <a:latin typeface="Courier" charset="0"/>
              </a:rPr>
              <a:t>schoolLevel</a:t>
            </a:r>
            <a:r>
              <a:rPr lang="en-US" sz="2200" dirty="0">
                <a:latin typeface="Courier" charset="0"/>
              </a:rPr>
              <a:t>  =  MIDDLE_SCHOOL;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dirty="0">
                <a:latin typeface="Courier" charset="0"/>
              </a:rPr>
              <a:t>		 else if  (</a:t>
            </a:r>
            <a:r>
              <a:rPr lang="en-US" sz="2200" dirty="0" err="1">
                <a:latin typeface="Courier" charset="0"/>
              </a:rPr>
              <a:t>lastGrade</a:t>
            </a:r>
            <a:r>
              <a:rPr lang="en-US" sz="2200" dirty="0">
                <a:latin typeface="Courier" charset="0"/>
              </a:rPr>
              <a:t>  &lt; 12)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dirty="0">
                <a:latin typeface="Courier" charset="0"/>
              </a:rPr>
              <a:t>		     </a:t>
            </a:r>
            <a:r>
              <a:rPr lang="en-US" sz="2200" dirty="0" err="1">
                <a:latin typeface="Courier" charset="0"/>
              </a:rPr>
              <a:t>schoolLevel</a:t>
            </a:r>
            <a:r>
              <a:rPr lang="en-US" sz="2200" dirty="0">
                <a:latin typeface="Courier" charset="0"/>
              </a:rPr>
              <a:t>  =  HIGH_SCHOOL;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dirty="0">
                <a:latin typeface="Courier" charset="0"/>
              </a:rPr>
              <a:t>		 else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dirty="0">
                <a:latin typeface="Courier" charset="0"/>
              </a:rPr>
              <a:t>		     </a:t>
            </a:r>
            <a:r>
              <a:rPr lang="en-US" sz="2200" dirty="0" err="1">
                <a:latin typeface="Courier" charset="0"/>
              </a:rPr>
              <a:t>schoolLevel</a:t>
            </a:r>
            <a:r>
              <a:rPr lang="en-US" sz="2200" dirty="0">
                <a:latin typeface="Courier" charset="0"/>
              </a:rPr>
              <a:t>  =  COLLEGE;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dirty="0">
                <a:latin typeface="Courier" charset="0"/>
              </a:rPr>
              <a:t>    </a:t>
            </a:r>
            <a:r>
              <a:rPr lang="en-US" sz="2200" dirty="0" smtClean="0">
                <a:latin typeface="Courier" charset="0"/>
              </a:rPr>
              <a:t>}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dirty="0" smtClean="0">
                <a:solidFill>
                  <a:srgbClr val="990000"/>
                </a:solidFill>
                <a:latin typeface="Courier" charset="0"/>
              </a:rPr>
              <a:t>    // Return </a:t>
            </a:r>
            <a:r>
              <a:rPr lang="en-US" sz="2200" dirty="0" err="1" smtClean="0">
                <a:solidFill>
                  <a:srgbClr val="990000"/>
                </a:solidFill>
                <a:latin typeface="Courier" charset="0"/>
              </a:rPr>
              <a:t>enum</a:t>
            </a:r>
            <a:r>
              <a:rPr lang="en-US" sz="2200" dirty="0" smtClean="0">
                <a:solidFill>
                  <a:srgbClr val="990000"/>
                </a:solidFill>
                <a:latin typeface="Courier" charset="0"/>
              </a:rPr>
              <a:t> type value</a:t>
            </a:r>
            <a:endParaRPr lang="en-US" sz="2200" dirty="0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dirty="0">
                <a:latin typeface="Courier" charset="0"/>
              </a:rPr>
              <a:t>    return  </a:t>
            </a:r>
            <a:r>
              <a:rPr lang="en-US" sz="2200" dirty="0" err="1">
                <a:latin typeface="Courier" charset="0"/>
              </a:rPr>
              <a:t>schoolLevel</a:t>
            </a:r>
            <a:r>
              <a:rPr lang="en-US" sz="2200" dirty="0">
                <a:latin typeface="Courier" charset="0"/>
              </a:rPr>
              <a:t>;</a:t>
            </a:r>
            <a:r>
              <a:rPr lang="en-US" sz="2200" dirty="0">
                <a:solidFill>
                  <a:srgbClr val="CC0000"/>
                </a:solidFill>
                <a:latin typeface="Courier" charset="0"/>
              </a:rPr>
              <a:t>  </a:t>
            </a:r>
            <a:endParaRPr lang="en-US" sz="2200" dirty="0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dirty="0">
                <a:latin typeface="Courier" charset="0"/>
              </a:rPr>
              <a:t>}	</a:t>
            </a:r>
            <a:r>
              <a:rPr lang="en-US" sz="2200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Multifile C++ Programs 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581150"/>
            <a:ext cx="8105775" cy="4595813"/>
          </a:xfrm>
        </p:spPr>
        <p:txBody>
          <a:bodyPr/>
          <a:lstStyle/>
          <a:p>
            <a:pPr>
              <a:buSzPct val="150000"/>
              <a:buFont typeface="Wingdings" charset="0"/>
              <a:buChar char="§"/>
            </a:pPr>
            <a:r>
              <a:rPr lang="en-US" sz="2800" b="1">
                <a:latin typeface="Arial" charset="0"/>
              </a:rPr>
              <a:t>C++ programs often consist of several different files with extensions such as .h and .cpp</a:t>
            </a:r>
            <a:endParaRPr lang="en-US" sz="2800">
              <a:latin typeface="Arial" charset="0"/>
            </a:endParaRPr>
          </a:p>
          <a:p>
            <a:pPr>
              <a:buSzPct val="150000"/>
              <a:buFont typeface="Wingdings" charset="0"/>
              <a:buChar char="§"/>
            </a:pPr>
            <a:r>
              <a:rPr lang="en-US" sz="2800" b="1">
                <a:latin typeface="Arial" charset="0"/>
              </a:rPr>
              <a:t>Related typedef statements, const values, enum type declarations, and similar items are often placed in </a:t>
            </a:r>
            <a:r>
              <a:rPr lang="en-US" sz="2800" b="1">
                <a:solidFill>
                  <a:srgbClr val="990000"/>
                </a:solidFill>
                <a:latin typeface="Arial" charset="0"/>
              </a:rPr>
              <a:t>user-written header files</a:t>
            </a:r>
            <a:r>
              <a:rPr lang="en-US" sz="2800" b="1">
                <a:latin typeface="Arial" charset="0"/>
              </a:rPr>
              <a:t> </a:t>
            </a:r>
            <a:endParaRPr lang="en-US" sz="2800">
              <a:latin typeface="Arial" charset="0"/>
            </a:endParaRPr>
          </a:p>
          <a:p>
            <a:pPr>
              <a:buSzPct val="150000"/>
              <a:buFont typeface="Wingdings" charset="0"/>
              <a:buChar char="§"/>
            </a:pPr>
            <a:r>
              <a:rPr lang="en-US" sz="2800" b="1">
                <a:latin typeface="Arial" charset="0"/>
              </a:rPr>
              <a:t>By using the</a:t>
            </a:r>
            <a:r>
              <a:rPr lang="en-US" sz="2800">
                <a:latin typeface="Arial" charset="0"/>
              </a:rPr>
              <a:t> </a:t>
            </a:r>
            <a:r>
              <a:rPr lang="en-US" sz="2800" b="1">
                <a:latin typeface="Courier New" charset="0"/>
              </a:rPr>
              <a:t>#include</a:t>
            </a:r>
            <a:r>
              <a:rPr lang="en-US" sz="2800">
                <a:latin typeface="Arial" charset="0"/>
              </a:rPr>
              <a:t> </a:t>
            </a:r>
            <a:r>
              <a:rPr lang="en-US" sz="2800" b="1">
                <a:latin typeface="Arial" charset="0"/>
              </a:rPr>
              <a:t>preprocessor directive, the contents of these header files are inserted into any program file that uses them </a:t>
            </a:r>
            <a:r>
              <a:rPr lang="en-US" sz="2800">
                <a:latin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Inserting Header Files</a:t>
            </a:r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346075" y="1770063"/>
            <a:ext cx="3484563" cy="457993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5108575" y="3290888"/>
            <a:ext cx="3373438" cy="28575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5162550" y="1768475"/>
            <a:ext cx="3375025" cy="10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07" name="Line 9"/>
          <p:cNvSpPr>
            <a:spLocks noChangeShapeType="1"/>
          </p:cNvSpPr>
          <p:nvPr/>
        </p:nvSpPr>
        <p:spPr bwMode="auto">
          <a:xfrm flipH="1" flipV="1">
            <a:off x="3325813" y="2801938"/>
            <a:ext cx="1817687" cy="1392237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Line 7"/>
          <p:cNvSpPr>
            <a:spLocks noChangeShapeType="1"/>
          </p:cNvSpPr>
          <p:nvPr/>
        </p:nvSpPr>
        <p:spPr bwMode="auto">
          <a:xfrm flipH="1" flipV="1">
            <a:off x="3635375" y="2198688"/>
            <a:ext cx="1690688" cy="19050"/>
          </a:xfrm>
          <a:prstGeom prst="line">
            <a:avLst/>
          </a:prstGeom>
          <a:noFill/>
          <a:ln w="76200">
            <a:solidFill>
              <a:srgbClr val="99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9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28588" y="1414463"/>
            <a:ext cx="8701087" cy="5221287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sz="1800" dirty="0">
                <a:solidFill>
                  <a:schemeClr val="folHlink"/>
                </a:solidFill>
                <a:latin typeface="Arial" charset="0"/>
              </a:rPr>
              <a:t>						</a:t>
            </a:r>
            <a:endParaRPr lang="en-US" sz="1800" dirty="0">
              <a:latin typeface="Arial" charset="0"/>
            </a:endParaRPr>
          </a:p>
          <a:p>
            <a:pPr>
              <a:buFont typeface="Monotype Sorts" charset="0"/>
              <a:buNone/>
            </a:pPr>
            <a:r>
              <a:rPr lang="en-US" sz="1800" b="1" dirty="0">
                <a:latin typeface="Arial" charset="0"/>
              </a:rPr>
              <a:t> 	</a:t>
            </a:r>
            <a:r>
              <a:rPr lang="en-US" sz="1800" b="1" dirty="0">
                <a:latin typeface="Courier" charset="0"/>
              </a:rPr>
              <a:t>#include  &lt;</a:t>
            </a:r>
            <a:r>
              <a:rPr lang="en-US" sz="1800" b="1" dirty="0" err="1">
                <a:latin typeface="Courier" charset="0"/>
              </a:rPr>
              <a:t>iostream</a:t>
            </a:r>
            <a:r>
              <a:rPr lang="en-US" sz="1800" b="1" dirty="0">
                <a:latin typeface="Courier" charset="0"/>
              </a:rPr>
              <a:t>&gt;</a:t>
            </a:r>
            <a:r>
              <a:rPr lang="en-US" sz="1800" b="1" i="1" dirty="0">
                <a:latin typeface="Courier" charset="0"/>
              </a:rPr>
              <a:t> 	</a:t>
            </a:r>
          </a:p>
          <a:p>
            <a:pPr>
              <a:buNone/>
            </a:pPr>
            <a:r>
              <a:rPr lang="en-US" sz="1800" b="1" dirty="0" smtClean="0">
                <a:latin typeface="Courier" charset="0"/>
              </a:rPr>
              <a:t>                                       </a:t>
            </a:r>
            <a:r>
              <a:rPr lang="en-US" sz="1800" b="1" dirty="0" smtClean="0">
                <a:solidFill>
                  <a:srgbClr val="990000"/>
                </a:solidFill>
                <a:latin typeface="Courier" charset="0"/>
              </a:rPr>
              <a:t>// </a:t>
            </a:r>
            <a:r>
              <a:rPr lang="en-US" sz="1800" b="1" dirty="0" err="1" smtClean="0">
                <a:solidFill>
                  <a:srgbClr val="990000"/>
                </a:solidFill>
                <a:latin typeface="Courier" charset="0"/>
              </a:rPr>
              <a:t>iostream</a:t>
            </a:r>
            <a:endParaRPr lang="en-US" sz="1800" b="1" dirty="0">
              <a:latin typeface="Courier" charset="0"/>
            </a:endParaRPr>
          </a:p>
          <a:p>
            <a:pPr>
              <a:buFont typeface="Monotype Sorts" charset="0"/>
              <a:buNone/>
            </a:pPr>
            <a:r>
              <a:rPr lang="en-US" sz="1800" b="1" dirty="0">
                <a:latin typeface="Courier" charset="0"/>
              </a:rPr>
              <a:t> 	#include  “</a:t>
            </a:r>
            <a:r>
              <a:rPr lang="en-US" sz="1800" b="1" dirty="0" err="1">
                <a:latin typeface="Courier" charset="0"/>
              </a:rPr>
              <a:t>school.h</a:t>
            </a:r>
            <a:r>
              <a:rPr lang="en-US" sz="1800" b="1" dirty="0">
                <a:latin typeface="Courier" charset="0"/>
              </a:rPr>
              <a:t>” 		      </a:t>
            </a:r>
          </a:p>
          <a:p>
            <a:pPr>
              <a:buFont typeface="Monotype Sorts" charset="0"/>
              <a:buNone/>
            </a:pPr>
            <a:r>
              <a:rPr lang="en-US" sz="1800" b="1" dirty="0">
                <a:latin typeface="Courier" charset="0"/>
              </a:rPr>
              <a:t>						</a:t>
            </a:r>
          </a:p>
          <a:p>
            <a:pPr>
              <a:buFont typeface="Monotype Sorts" charset="0"/>
              <a:buNone/>
            </a:pPr>
            <a:r>
              <a:rPr lang="en-US" sz="1800" b="1" dirty="0">
                <a:latin typeface="Courier" charset="0"/>
              </a:rPr>
              <a:t>	</a:t>
            </a:r>
            <a:r>
              <a:rPr lang="en-US" sz="1800" b="1" dirty="0" err="1">
                <a:latin typeface="Courier" charset="0"/>
              </a:rPr>
              <a:t>int</a:t>
            </a:r>
            <a:r>
              <a:rPr lang="en-US" sz="1800" b="1" dirty="0">
                <a:latin typeface="Courier" charset="0"/>
              </a:rPr>
              <a:t>   main () 			</a:t>
            </a:r>
          </a:p>
          <a:p>
            <a:pPr>
              <a:buFont typeface="Monotype Sorts" charset="0"/>
              <a:buNone/>
            </a:pPr>
            <a:r>
              <a:rPr lang="en-US" sz="1800" b="1" dirty="0">
                <a:latin typeface="Courier" charset="0"/>
              </a:rPr>
              <a:t>	{					     </a:t>
            </a:r>
            <a:r>
              <a:rPr lang="en-US" sz="1800" b="1" dirty="0" err="1">
                <a:latin typeface="Courier" charset="0"/>
              </a:rPr>
              <a:t>enum</a:t>
            </a:r>
            <a:r>
              <a:rPr lang="en-US" sz="1800" b="1" dirty="0">
                <a:latin typeface="Courier" charset="0"/>
              </a:rPr>
              <a:t>  </a:t>
            </a:r>
            <a:r>
              <a:rPr lang="en-US" sz="1800" b="1" dirty="0" err="1">
                <a:latin typeface="Courier" charset="0"/>
              </a:rPr>
              <a:t>SchoolType</a:t>
            </a:r>
            <a:r>
              <a:rPr lang="en-US" sz="1800" b="1" dirty="0">
                <a:latin typeface="Courier" charset="0"/>
              </a:rPr>
              <a:t> </a:t>
            </a:r>
          </a:p>
          <a:p>
            <a:pPr>
              <a:buFont typeface="Monotype Sorts" charset="0"/>
              <a:buNone/>
            </a:pPr>
            <a:r>
              <a:rPr lang="en-US" sz="1800" dirty="0">
                <a:latin typeface="Courier" charset="0"/>
              </a:rPr>
              <a:t> </a:t>
            </a:r>
            <a:r>
              <a:rPr lang="en-US" sz="1800" b="1" dirty="0">
                <a:latin typeface="Courier" charset="0"/>
              </a:rPr>
              <a:t>						     { PRE_SCHOOL, </a:t>
            </a:r>
          </a:p>
          <a:p>
            <a:pPr>
              <a:buFont typeface="Monotype Sorts" charset="0"/>
              <a:buNone/>
            </a:pPr>
            <a:r>
              <a:rPr lang="en-US" sz="1800" b="1" dirty="0">
                <a:latin typeface="Courier" charset="0"/>
              </a:rPr>
              <a:t>	</a:t>
            </a:r>
            <a:r>
              <a:rPr lang="en-US" sz="1800" dirty="0">
                <a:latin typeface="Courier" charset="0"/>
              </a:rPr>
              <a:t>	. 		 		       </a:t>
            </a:r>
            <a:r>
              <a:rPr lang="en-US" sz="1800" b="1" dirty="0">
                <a:latin typeface="Courier" charset="0"/>
              </a:rPr>
              <a:t>ELEM_SCHOOL, </a:t>
            </a:r>
            <a:r>
              <a:rPr lang="en-US" sz="1800" dirty="0">
                <a:latin typeface="Courier" charset="0"/>
              </a:rPr>
              <a:t>		. </a:t>
            </a:r>
            <a:r>
              <a:rPr lang="en-US" sz="1800" b="1" dirty="0">
                <a:latin typeface="Courier" charset="0"/>
              </a:rPr>
              <a:t>				                    MIDDLE_SCHOOL,</a:t>
            </a:r>
          </a:p>
          <a:p>
            <a:pPr>
              <a:buFont typeface="Monotype Sorts" charset="0"/>
              <a:buNone/>
            </a:pPr>
            <a:r>
              <a:rPr lang="en-US" sz="1800" dirty="0">
                <a:latin typeface="Courier" charset="0"/>
              </a:rPr>
              <a:t>		.</a:t>
            </a:r>
            <a:r>
              <a:rPr lang="en-US" sz="1800" b="1" dirty="0">
                <a:latin typeface="Courier" charset="0"/>
              </a:rPr>
              <a:t> 				       HIGH_SCHOOL,</a:t>
            </a:r>
            <a:r>
              <a:rPr lang="en-US" sz="1800" dirty="0">
                <a:latin typeface="Courier" charset="0"/>
              </a:rPr>
              <a:t> </a:t>
            </a:r>
            <a:r>
              <a:rPr lang="en-US" sz="1800" b="1" dirty="0">
                <a:latin typeface="Courier" charset="0"/>
              </a:rPr>
              <a:t>	      					                    COLLEGE };</a:t>
            </a:r>
            <a:r>
              <a:rPr lang="en-US" sz="1800" dirty="0">
                <a:latin typeface="Courier" charset="0"/>
              </a:rPr>
              <a:t> </a:t>
            </a:r>
            <a:endParaRPr lang="en-US" sz="1800" b="1" dirty="0">
              <a:latin typeface="Courier" charset="0"/>
            </a:endParaRPr>
          </a:p>
          <a:p>
            <a:pPr>
              <a:buFont typeface="Monotype Sorts" charset="0"/>
              <a:buNone/>
            </a:pPr>
            <a:r>
              <a:rPr lang="en-US" sz="1800" b="1" dirty="0">
                <a:latin typeface="Courier" charset="0"/>
              </a:rPr>
              <a:t>	}	</a:t>
            </a:r>
            <a:r>
              <a:rPr lang="en-US" sz="1800" b="1" dirty="0">
                <a:latin typeface="Arial" charset="0"/>
              </a:rPr>
              <a:t> 		   </a:t>
            </a:r>
            <a:r>
              <a:rPr lang="en-US" sz="1800" dirty="0">
                <a:latin typeface="Arial" charset="0"/>
              </a:rPr>
              <a:t> 					         </a:t>
            </a:r>
            <a:r>
              <a:rPr lang="en-US" sz="1800" b="1" dirty="0">
                <a:latin typeface="Arial" charset="0"/>
              </a:rPr>
              <a:t>	</a:t>
            </a:r>
          </a:p>
          <a:p>
            <a:pPr>
              <a:buFont typeface="Monotype Sorts" charset="0"/>
              <a:buNone/>
            </a:pPr>
            <a:endParaRPr lang="en-US" sz="18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803275" y="685800"/>
            <a:ext cx="7696200" cy="762000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Structured Data Type       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95450"/>
            <a:ext cx="7753350" cy="4933950"/>
          </a:xfrm>
          <a:noFill/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sz="2400" b="1">
                <a:latin typeface="Arial" charset="0"/>
              </a:rPr>
              <a:t>	</a:t>
            </a:r>
            <a:r>
              <a:rPr lang="en-US" sz="2800" b="1">
                <a:latin typeface="Arial" charset="0"/>
              </a:rPr>
              <a:t>A </a:t>
            </a:r>
            <a:r>
              <a:rPr lang="en-US" sz="2800" b="1">
                <a:solidFill>
                  <a:srgbClr val="990000"/>
                </a:solidFill>
                <a:latin typeface="Arial" charset="0"/>
              </a:rPr>
              <a:t>structured </a:t>
            </a:r>
            <a:r>
              <a:rPr lang="en-US" sz="2800" b="1">
                <a:latin typeface="Arial" charset="0"/>
              </a:rPr>
              <a:t>data type is a type in which each value is a collection of component items  </a:t>
            </a:r>
          </a:p>
          <a:p>
            <a:pPr lvl="1"/>
            <a:r>
              <a:rPr lang="en-US" sz="2400" b="1">
                <a:latin typeface="Arial" charset="0"/>
              </a:rPr>
              <a:t>The entire collection has a single name </a:t>
            </a:r>
          </a:p>
          <a:p>
            <a:pPr lvl="1"/>
            <a:r>
              <a:rPr lang="en-US" sz="2400" b="1">
                <a:latin typeface="Arial" charset="0"/>
              </a:rPr>
              <a:t>Each component can be accessed individually </a:t>
            </a:r>
          </a:p>
          <a:p>
            <a:pPr lvl="1"/>
            <a:r>
              <a:rPr lang="en-US" sz="2400" b="1">
                <a:latin typeface="Arial" charset="0"/>
              </a:rPr>
              <a:t>Used to bundle together related data of various types for convenient access under the same identifier</a:t>
            </a:r>
          </a:p>
          <a:p>
            <a:pPr lvl="1"/>
            <a:endParaRPr lang="en-US" sz="2000" b="1">
              <a:latin typeface="Arial" charset="0"/>
            </a:endParaRPr>
          </a:p>
          <a:p>
            <a:pPr>
              <a:buFont typeface="Monotype Sorts" charset="0"/>
              <a:buNone/>
            </a:pPr>
            <a:r>
              <a:rPr lang="en-US" sz="2400" b="1">
                <a:latin typeface="Arial" charset="0"/>
              </a:rPr>
              <a:t>				</a:t>
            </a:r>
            <a:r>
              <a:rPr lang="en-US" sz="2800" b="1">
                <a:solidFill>
                  <a:srgbClr val="990000"/>
                </a:solidFill>
                <a:latin typeface="Arial" charset="0"/>
              </a:rPr>
              <a:t>For example . . .</a:t>
            </a:r>
            <a:endParaRPr lang="en-US" sz="2400" b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By definition, 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4688" y="2000250"/>
            <a:ext cx="7685087" cy="4433888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>
                <a:latin typeface="Arial" charset="0"/>
              </a:rPr>
              <a:t>The size of a C++ char value is always 1 byte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80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80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80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>
                <a:solidFill>
                  <a:srgbClr val="CC0000"/>
                </a:solidFill>
                <a:latin typeface="Arial" charset="0"/>
              </a:rPr>
              <a:t>		 </a:t>
            </a:r>
            <a:r>
              <a:rPr lang="en-US" sz="2800">
                <a:solidFill>
                  <a:srgbClr val="990000"/>
                </a:solidFill>
                <a:latin typeface="Arial" charset="0"/>
              </a:rPr>
              <a:t>exactly one byte of memory space</a:t>
            </a:r>
            <a:endParaRPr lang="en-US" sz="280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80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120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>
                <a:latin typeface="Arial" charset="0"/>
              </a:rPr>
              <a:t>Sizes of other data type values in C++ are machine-dependent 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800">
              <a:latin typeface="Arial" charset="0"/>
            </a:endParaRP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3259138" y="2832100"/>
            <a:ext cx="1673225" cy="10683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3694113" y="3035300"/>
            <a:ext cx="8334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4000">
                <a:latin typeface="Arial" charset="0"/>
              </a:rPr>
              <a:t>‘A’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50813"/>
            <a:ext cx="7918450" cy="1173162"/>
          </a:xfrm>
          <a:noFill/>
        </p:spPr>
        <p:txBody>
          <a:bodyPr/>
          <a:lstStyle/>
          <a:p>
            <a:r>
              <a:rPr lang="en-US">
                <a:latin typeface="Courier New" charset="0"/>
              </a:rPr>
              <a:t>struct  AnimalType</a:t>
            </a:r>
            <a:endParaRPr lang="en-US">
              <a:latin typeface="Times New Roman" charset="0"/>
            </a:endParaRP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443038"/>
            <a:ext cx="8629650" cy="5278437"/>
          </a:xfr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 err="1">
                <a:latin typeface="Courier" charset="0"/>
              </a:rPr>
              <a:t>enum</a:t>
            </a:r>
            <a:r>
              <a:rPr lang="en-US" sz="2200" b="1" dirty="0">
                <a:latin typeface="Courier" charset="0"/>
              </a:rPr>
              <a:t>  </a:t>
            </a:r>
            <a:r>
              <a:rPr lang="en-US" sz="2200" b="1" dirty="0" err="1">
                <a:latin typeface="Courier" charset="0"/>
              </a:rPr>
              <a:t>HealthType</a:t>
            </a:r>
            <a:r>
              <a:rPr lang="en-US" sz="2200" b="1" dirty="0">
                <a:latin typeface="Courier" charset="0"/>
              </a:rPr>
              <a:t>  { Poor, Fair, Good, Excellent };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endParaRPr lang="en-US" sz="2200" b="1" dirty="0">
              <a:latin typeface="Courier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200" b="1" dirty="0" err="1">
                <a:latin typeface="Courier" charset="0"/>
              </a:rPr>
              <a:t>struct</a:t>
            </a:r>
            <a:r>
              <a:rPr lang="en-US" sz="2200" b="1" dirty="0">
                <a:latin typeface="Courier" charset="0"/>
              </a:rPr>
              <a:t>  </a:t>
            </a:r>
            <a:r>
              <a:rPr lang="en-US" sz="2200" b="1" dirty="0" err="1" smtClean="0">
                <a:latin typeface="Courier" charset="0"/>
              </a:rPr>
              <a:t>AnimalType</a:t>
            </a:r>
            <a:r>
              <a:rPr lang="en-US" sz="2200" b="1" i="1" dirty="0" smtClean="0">
                <a:solidFill>
                  <a:schemeClr val="folHlink"/>
                </a:solidFill>
                <a:latin typeface="Courier" charset="0"/>
              </a:rPr>
              <a:t> </a:t>
            </a:r>
            <a:r>
              <a:rPr lang="en-US" sz="2200" b="1" dirty="0" smtClean="0">
                <a:solidFill>
                  <a:srgbClr val="990000"/>
                </a:solidFill>
                <a:latin typeface="Courier" charset="0"/>
              </a:rPr>
              <a:t>/</a:t>
            </a:r>
            <a:r>
              <a:rPr lang="en-US" sz="2200" b="1" dirty="0">
                <a:solidFill>
                  <a:srgbClr val="990000"/>
                </a:solidFill>
                <a:latin typeface="Courier" charset="0"/>
              </a:rPr>
              <a:t>/ Declares a  </a:t>
            </a:r>
            <a:r>
              <a:rPr lang="en-US" sz="2200" b="1" dirty="0" err="1">
                <a:solidFill>
                  <a:srgbClr val="990000"/>
                </a:solidFill>
                <a:latin typeface="Courier" charset="0"/>
              </a:rPr>
              <a:t>struct</a:t>
            </a:r>
            <a:r>
              <a:rPr lang="en-US" sz="2200" b="1" dirty="0">
                <a:solidFill>
                  <a:srgbClr val="990000"/>
                </a:solidFill>
                <a:latin typeface="Courier" charset="0"/>
              </a:rPr>
              <a:t> data type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{</a:t>
            </a:r>
            <a:r>
              <a:rPr lang="en-US" sz="2200" b="1" dirty="0">
                <a:solidFill>
                  <a:schemeClr val="tx2"/>
                </a:solidFill>
                <a:latin typeface="Courier" charset="0"/>
              </a:rPr>
              <a:t>				 </a:t>
            </a:r>
            <a:r>
              <a:rPr lang="en-US" sz="2200" b="1" dirty="0" smtClean="0">
                <a:solidFill>
                  <a:schemeClr val="tx2"/>
                </a:solidFill>
                <a:latin typeface="Courier" charset="0"/>
              </a:rPr>
              <a:t>  </a:t>
            </a:r>
            <a:r>
              <a:rPr lang="en-US" sz="2200" b="1" dirty="0" smtClean="0">
                <a:solidFill>
                  <a:srgbClr val="990000"/>
                </a:solidFill>
                <a:latin typeface="Courier" charset="0"/>
              </a:rPr>
              <a:t>/</a:t>
            </a:r>
            <a:r>
              <a:rPr lang="en-US" sz="2200" b="1" dirty="0">
                <a:solidFill>
                  <a:srgbClr val="990000"/>
                </a:solidFill>
                <a:latin typeface="Courier" charset="0"/>
              </a:rPr>
              <a:t>/  does not allocate memory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    long     id;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    string   name;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    string   genus;                                    </a:t>
            </a:r>
            <a:endParaRPr lang="en-US" sz="2200" b="1" dirty="0" smtClean="0">
              <a:latin typeface="Courier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200" b="1" dirty="0">
                <a:solidFill>
                  <a:srgbClr val="0000CC"/>
                </a:solidFill>
                <a:latin typeface="Courier" charset="0"/>
              </a:rPr>
              <a:t> </a:t>
            </a:r>
            <a:r>
              <a:rPr lang="en-US" sz="2200" b="1" dirty="0" smtClean="0">
                <a:solidFill>
                  <a:srgbClr val="0000CC"/>
                </a:solidFill>
                <a:latin typeface="Courier" charset="0"/>
              </a:rPr>
              <a:t>                                 </a:t>
            </a:r>
            <a:r>
              <a:rPr lang="en-US" sz="2200" b="1" dirty="0" err="1" smtClean="0">
                <a:solidFill>
                  <a:srgbClr val="0000CC"/>
                </a:solidFill>
                <a:latin typeface="Courier" charset="0"/>
              </a:rPr>
              <a:t>struct</a:t>
            </a:r>
            <a:r>
              <a:rPr lang="en-US" sz="2200" b="1" dirty="0" smtClean="0">
                <a:solidFill>
                  <a:srgbClr val="0000CC"/>
                </a:solidFill>
                <a:latin typeface="Courier" charset="0"/>
              </a:rPr>
              <a:t> </a:t>
            </a:r>
            <a:r>
              <a:rPr lang="en-US" sz="2200" b="1" dirty="0">
                <a:solidFill>
                  <a:srgbClr val="0000CC"/>
                </a:solidFill>
                <a:latin typeface="Courier" charset="0"/>
              </a:rPr>
              <a:t>members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    string   species;        		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    string   country;                             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    </a:t>
            </a:r>
            <a:r>
              <a:rPr lang="en-US" sz="2200" b="1" dirty="0" err="1">
                <a:latin typeface="Courier" charset="0"/>
              </a:rPr>
              <a:t>int</a:t>
            </a:r>
            <a:r>
              <a:rPr lang="en-US" sz="2200" b="1" dirty="0">
                <a:latin typeface="Courier" charset="0"/>
              </a:rPr>
              <a:t>      age;     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    float    weight;    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    </a:t>
            </a:r>
            <a:r>
              <a:rPr lang="en-US" sz="2200" b="1" dirty="0" err="1">
                <a:latin typeface="Courier" charset="0"/>
              </a:rPr>
              <a:t>HealthType</a:t>
            </a:r>
            <a:r>
              <a:rPr lang="en-US" sz="2200" b="1" dirty="0">
                <a:latin typeface="Courier" charset="0"/>
              </a:rPr>
              <a:t>  health;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};</a:t>
            </a:r>
          </a:p>
        </p:txBody>
      </p:sp>
      <p:sp>
        <p:nvSpPr>
          <p:cNvPr id="56325" name="Text Box 7" hidden="1"/>
          <p:cNvSpPr txBox="1">
            <a:spLocks noChangeArrowheads="1"/>
          </p:cNvSpPr>
          <p:nvPr/>
        </p:nvSpPr>
        <p:spPr bwMode="auto">
          <a:xfrm>
            <a:off x="8382000" y="6172200"/>
            <a:ext cx="438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390CCC7E-3CD1-4D40-B44A-92F0245A05BC}" type="slidenum">
              <a:rPr lang="en-US" sz="1400"/>
              <a:pPr eaLnBrk="1" hangingPunct="1">
                <a:spcBef>
                  <a:spcPct val="50000"/>
                </a:spcBef>
              </a:pPr>
              <a:t>50</a:t>
            </a:fld>
            <a:endParaRPr lang="en-US" sz="1400"/>
          </a:p>
        </p:txBody>
      </p:sp>
      <p:sp>
        <p:nvSpPr>
          <p:cNvPr id="56326" name="Line 14"/>
          <p:cNvSpPr>
            <a:spLocks noChangeShapeType="1"/>
          </p:cNvSpPr>
          <p:nvPr/>
        </p:nvSpPr>
        <p:spPr bwMode="auto">
          <a:xfrm>
            <a:off x="3352800" y="2857500"/>
            <a:ext cx="2603500" cy="863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Line 15"/>
          <p:cNvSpPr>
            <a:spLocks noChangeShapeType="1"/>
          </p:cNvSpPr>
          <p:nvPr/>
        </p:nvSpPr>
        <p:spPr bwMode="auto">
          <a:xfrm flipV="1">
            <a:off x="4279044" y="3759199"/>
            <a:ext cx="1689956" cy="151705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7848600" cy="876300"/>
          </a:xfrm>
        </p:spPr>
        <p:txBody>
          <a:bodyPr/>
          <a:lstStyle/>
          <a:p>
            <a:r>
              <a:rPr lang="en-US">
                <a:latin typeface="Andale Mono" charset="0"/>
              </a:rPr>
              <a:t>struct AnimalType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endParaRPr lang="en-US" b="1">
              <a:latin typeface="Courier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800" b="1">
                <a:solidFill>
                  <a:srgbClr val="990000"/>
                </a:solidFill>
                <a:latin typeface="Courier" charset="0"/>
              </a:rPr>
              <a:t>// Declare  variables of AnimalType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endParaRPr lang="en-US" sz="2800" b="1">
              <a:latin typeface="Courier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800" b="1">
                <a:latin typeface="Courier" charset="0"/>
              </a:rPr>
              <a:t>AnimalType thisAnimal;	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800" b="1">
                <a:latin typeface="Courier" charset="0"/>
              </a:rPr>
              <a:t>AnimalType anotherAnimal</a:t>
            </a:r>
            <a:endParaRPr lang="en-US" sz="2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879475" y="400050"/>
            <a:ext cx="7848600" cy="1143000"/>
          </a:xfrm>
          <a:noFill/>
        </p:spPr>
        <p:txBody>
          <a:bodyPr/>
          <a:lstStyle/>
          <a:p>
            <a:r>
              <a:rPr lang="en-US">
                <a:latin typeface="Courier New" charset="0"/>
              </a:rPr>
              <a:t>struct</a:t>
            </a:r>
            <a:r>
              <a:rPr lang="en-US">
                <a:latin typeface="Times New Roman" charset="0"/>
              </a:rPr>
              <a:t> type Declaration</a:t>
            </a:r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842963" y="2190750"/>
            <a:ext cx="7462837" cy="398145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90550" y="1600200"/>
            <a:ext cx="7862888" cy="4960938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solidFill>
                  <a:srgbClr val="990000"/>
                </a:solidFill>
                <a:latin typeface="Arial" charset="0"/>
              </a:rPr>
              <a:t> SYNTAX</a:t>
            </a:r>
            <a:endParaRPr lang="en-US" sz="2000" dirty="0">
              <a:solidFill>
                <a:srgbClr val="990000"/>
              </a:solidFill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dirty="0">
                <a:latin typeface="Arial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000" b="1" dirty="0">
                <a:latin typeface="Arial" charset="0"/>
              </a:rPr>
              <a:t>    </a:t>
            </a:r>
            <a:r>
              <a:rPr lang="en-US" sz="2000" b="1" dirty="0" err="1">
                <a:latin typeface="Arial" charset="0"/>
              </a:rPr>
              <a:t>struct</a:t>
            </a:r>
            <a:r>
              <a:rPr lang="en-US" sz="2000" b="1" dirty="0">
                <a:latin typeface="Arial" charset="0"/>
              </a:rPr>
              <a:t>  </a:t>
            </a:r>
            <a:r>
              <a:rPr lang="en-US" sz="2000" b="1" dirty="0" err="1">
                <a:latin typeface="Arial" charset="0"/>
              </a:rPr>
              <a:t>TypeName</a:t>
            </a:r>
            <a:r>
              <a:rPr lang="en-US" sz="2000" b="1" dirty="0">
                <a:latin typeface="Arial" charset="0"/>
              </a:rPr>
              <a:t>	      </a:t>
            </a:r>
            <a:r>
              <a:rPr lang="en-US" sz="2000" b="1" dirty="0">
                <a:solidFill>
                  <a:srgbClr val="990000"/>
                </a:solidFill>
                <a:latin typeface="Arial" charset="0"/>
              </a:rPr>
              <a:t>// Does not  allocate memory</a:t>
            </a:r>
            <a:endParaRPr lang="en-US" sz="2000" b="1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000" b="1" dirty="0">
                <a:latin typeface="Arial" charset="0"/>
              </a:rPr>
              <a:t>    {				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000" b="1" dirty="0">
                <a:latin typeface="Arial" charset="0"/>
              </a:rPr>
              <a:t>	     </a:t>
            </a:r>
            <a:r>
              <a:rPr lang="en-US" sz="2000" b="1" dirty="0" err="1">
                <a:latin typeface="Arial" charset="0"/>
              </a:rPr>
              <a:t>MemberList</a:t>
            </a:r>
            <a:endParaRPr lang="en-US" sz="2000" b="1" dirty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000" b="1" dirty="0">
                <a:latin typeface="Arial" charset="0"/>
              </a:rPr>
              <a:t>    };</a:t>
            </a: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0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784225" y="438150"/>
            <a:ext cx="7848600" cy="1143000"/>
          </a:xfrm>
          <a:noFill/>
        </p:spPr>
        <p:txBody>
          <a:bodyPr/>
          <a:lstStyle/>
          <a:p>
            <a:r>
              <a:rPr lang="en-US">
                <a:latin typeface="Courier New" charset="0"/>
              </a:rPr>
              <a:t>struct</a:t>
            </a:r>
            <a:r>
              <a:rPr lang="en-US">
                <a:latin typeface="Times New Roman" charset="0"/>
              </a:rPr>
              <a:t> type Declaration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05000"/>
            <a:ext cx="7883525" cy="4529138"/>
          </a:xfrm>
          <a:noFill/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sz="2800" b="1">
                <a:latin typeface="Arial" charset="0"/>
              </a:rPr>
              <a:t>The struct declaration names a type and names the members of the struct</a:t>
            </a:r>
          </a:p>
          <a:p>
            <a:pPr>
              <a:buFont typeface="Monotype Sorts" charset="0"/>
              <a:buNone/>
            </a:pPr>
            <a:endParaRPr lang="en-US" sz="2000" b="1">
              <a:latin typeface="Arial" charset="0"/>
            </a:endParaRPr>
          </a:p>
          <a:p>
            <a:pPr>
              <a:buFont typeface="Monotype Sorts" charset="0"/>
              <a:buNone/>
            </a:pPr>
            <a:r>
              <a:rPr lang="en-US" sz="2800" b="1">
                <a:latin typeface="Arial" charset="0"/>
              </a:rPr>
              <a:t>It </a:t>
            </a:r>
            <a:r>
              <a:rPr lang="en-US" sz="2800" b="1">
                <a:solidFill>
                  <a:srgbClr val="990000"/>
                </a:solidFill>
                <a:latin typeface="Arial" charset="0"/>
              </a:rPr>
              <a:t>does not allocate memory</a:t>
            </a:r>
            <a:r>
              <a:rPr lang="en-US" sz="2800" b="1">
                <a:solidFill>
                  <a:srgbClr val="CC0000"/>
                </a:solidFill>
                <a:latin typeface="Arial" charset="0"/>
              </a:rPr>
              <a:t> </a:t>
            </a:r>
            <a:r>
              <a:rPr lang="en-US" sz="2800" b="1">
                <a:latin typeface="Arial" charset="0"/>
              </a:rPr>
              <a:t>for any variables  of that type!</a:t>
            </a:r>
          </a:p>
          <a:p>
            <a:pPr>
              <a:buFont typeface="Monotype Sorts" charset="0"/>
              <a:buNone/>
            </a:pPr>
            <a:endParaRPr lang="en-US" sz="2000" b="1">
              <a:latin typeface="Arial" charset="0"/>
            </a:endParaRPr>
          </a:p>
          <a:p>
            <a:pPr>
              <a:buFont typeface="Monotype Sorts" charset="0"/>
              <a:buNone/>
            </a:pPr>
            <a:r>
              <a:rPr lang="en-US" sz="2800" b="1">
                <a:latin typeface="Arial" charset="0"/>
              </a:rPr>
              <a:t>You still need to declare your struct variables</a:t>
            </a:r>
            <a:endParaRPr lang="en-US" sz="2800">
              <a:latin typeface="Arial" charset="0"/>
            </a:endParaRPr>
          </a:p>
          <a:p>
            <a:pPr>
              <a:buFont typeface="Monotype Sorts" charset="0"/>
              <a:buNone/>
            </a:pPr>
            <a:endParaRPr lang="en-US" sz="2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84200" y="708025"/>
            <a:ext cx="7848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More about</a:t>
            </a:r>
            <a:r>
              <a:rPr lang="en-US" dirty="0">
                <a:latin typeface="Arial Rounded MT Bold" pitchFamily="34" charset="0"/>
                <a:ea typeface="+mj-ea"/>
              </a:rPr>
              <a:t> </a:t>
            </a:r>
            <a:br>
              <a:rPr lang="en-US" dirty="0">
                <a:latin typeface="Arial Rounded MT Bold" pitchFamily="34" charset="0"/>
                <a:ea typeface="+mj-ea"/>
              </a:rPr>
            </a:br>
            <a:r>
              <a:rPr lang="en-US" dirty="0">
                <a:latin typeface="Courier New" pitchFamily="49" charset="0"/>
                <a:ea typeface="+mj-ea"/>
              </a:rPr>
              <a:t>struct</a:t>
            </a:r>
            <a:r>
              <a:rPr lang="en-US" dirty="0">
                <a:ea typeface="+mj-ea"/>
              </a:rPr>
              <a:t> type declarations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704975"/>
            <a:ext cx="7800975" cy="4783138"/>
          </a:xfrm>
          <a:noFill/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b="1">
                <a:latin typeface="Arial" charset="0"/>
              </a:rPr>
              <a:t>Scope of a struct</a:t>
            </a:r>
          </a:p>
          <a:p>
            <a:pPr lvl="1">
              <a:buFont typeface="Times" charset="0"/>
              <a:buChar char="•"/>
            </a:pPr>
            <a:r>
              <a:rPr lang="en-US" b="1">
                <a:latin typeface="Arial" charset="0"/>
              </a:rPr>
              <a:t>If the struct type declaration precedes all functions, it will be visible throughout the rest of the file  </a:t>
            </a:r>
          </a:p>
          <a:p>
            <a:pPr lvl="1">
              <a:buFont typeface="Times" charset="0"/>
              <a:buChar char="•"/>
            </a:pPr>
            <a:r>
              <a:rPr lang="en-US" b="1">
                <a:latin typeface="Arial" charset="0"/>
              </a:rPr>
              <a:t>If it is placed within a function, only that function can use it</a:t>
            </a:r>
          </a:p>
          <a:p>
            <a:pPr>
              <a:buFont typeface="Monotype Sorts" charset="0"/>
              <a:buNone/>
            </a:pPr>
            <a:endParaRPr lang="en-US" b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7848600" cy="1085850"/>
          </a:xfrm>
        </p:spPr>
        <p:txBody>
          <a:bodyPr/>
          <a:lstStyle/>
          <a:p>
            <a:r>
              <a:rPr lang="en-US" sz="4000">
                <a:latin typeface="Times New Roman" charset="0"/>
              </a:rPr>
              <a:t>More about </a:t>
            </a:r>
            <a:r>
              <a:rPr lang="en-US" sz="4000">
                <a:latin typeface="Andale Mono" charset="0"/>
              </a:rPr>
              <a:t>struct </a:t>
            </a:r>
            <a:r>
              <a:rPr lang="en-US" sz="4000">
                <a:latin typeface="Times New Roman" charset="0"/>
              </a:rPr>
              <a:t>type declarations</a:t>
            </a:r>
          </a:p>
        </p:txBody>
      </p:sp>
      <p:sp>
        <p:nvSpPr>
          <p:cNvPr id="62467" name="Content Placeholder 3"/>
          <p:cNvSpPr>
            <a:spLocks noGrp="1"/>
          </p:cNvSpPr>
          <p:nvPr>
            <p:ph idx="1"/>
          </p:nvPr>
        </p:nvSpPr>
        <p:spPr>
          <a:xfrm>
            <a:off x="609600" y="1981200"/>
            <a:ext cx="7848600" cy="4419600"/>
          </a:xfrm>
        </p:spPr>
        <p:txBody>
          <a:bodyPr/>
          <a:lstStyle/>
          <a:p>
            <a:pPr>
              <a:buFont typeface="Wingdings" charset="0"/>
              <a:buChar char="§"/>
            </a:pPr>
            <a:r>
              <a:rPr lang="en-US" sz="2800" b="1">
                <a:latin typeface="Arial" charset="0"/>
              </a:rPr>
              <a:t>It is common to place struct type declarations in a (.h) header file and #include that file</a:t>
            </a:r>
          </a:p>
          <a:p>
            <a:pPr>
              <a:buFont typeface="Monotype Sorts" charset="0"/>
              <a:buNone/>
            </a:pPr>
            <a:endParaRPr lang="en-US" sz="1800" b="1">
              <a:latin typeface="Arial" charset="0"/>
            </a:endParaRPr>
          </a:p>
          <a:p>
            <a:pPr>
              <a:buFont typeface="Wingdings" charset="0"/>
              <a:buChar char="§"/>
            </a:pPr>
            <a:r>
              <a:rPr lang="en-US" sz="2800" b="1">
                <a:latin typeface="Arial" charset="0"/>
              </a:rPr>
              <a:t>It is possible for members of </a:t>
            </a:r>
            <a:r>
              <a:rPr lang="en-US" sz="2800" b="1" i="1">
                <a:latin typeface="Arial" charset="0"/>
              </a:rPr>
              <a:t>different</a:t>
            </a:r>
            <a:r>
              <a:rPr lang="en-US" sz="2800" b="1">
                <a:latin typeface="Arial" charset="0"/>
              </a:rPr>
              <a:t> struct types to have the same identifiers; </a:t>
            </a:r>
          </a:p>
          <a:p>
            <a:pPr>
              <a:buFont typeface="Wingdings" charset="0"/>
              <a:buChar char="§"/>
            </a:pPr>
            <a:endParaRPr lang="en-US" sz="2800" b="1">
              <a:latin typeface="Arial" charset="0"/>
            </a:endParaRPr>
          </a:p>
          <a:p>
            <a:pPr>
              <a:buFont typeface="Wingdings" charset="0"/>
              <a:buChar char="§"/>
            </a:pPr>
            <a:r>
              <a:rPr lang="en-US" sz="2800" b="1">
                <a:latin typeface="Arial" charset="0"/>
              </a:rPr>
              <a:t>Also a non-struct variable may have the same identifier as a structure member</a:t>
            </a:r>
          </a:p>
          <a:p>
            <a:pPr>
              <a:buFont typeface="Monotype Sorts" charset="0"/>
              <a:buNone/>
            </a:pPr>
            <a:endParaRPr lang="en-US" sz="2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784225" y="514350"/>
            <a:ext cx="7848600" cy="1143000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Accessing</a:t>
            </a:r>
            <a:r>
              <a:rPr lang="en-US">
                <a:latin typeface="Arial Rounded MT Bold" charset="0"/>
              </a:rPr>
              <a:t> </a:t>
            </a:r>
            <a:r>
              <a:rPr lang="en-US">
                <a:latin typeface="Courier New" charset="0"/>
              </a:rPr>
              <a:t>struct</a:t>
            </a:r>
            <a:r>
              <a:rPr lang="en-US">
                <a:latin typeface="Times New Roman" charset="0"/>
              </a:rPr>
              <a:t> Members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790700"/>
            <a:ext cx="8496300" cy="4686300"/>
          </a:xfrm>
        </p:spPr>
        <p:txBody>
          <a:bodyPr>
            <a:normAutofit lnSpcReduction="10000"/>
          </a:bodyPr>
          <a:lstStyle/>
          <a:p>
            <a:pPr>
              <a:buFont typeface="Monotype Sorts"/>
              <a:buNone/>
              <a:defRPr/>
            </a:pPr>
            <a:r>
              <a:rPr lang="en-US" sz="2800" b="1" dirty="0">
                <a:ea typeface="+mn-ea"/>
              </a:rPr>
              <a:t>Dot (period) is the </a:t>
            </a:r>
            <a:r>
              <a:rPr lang="en-US" sz="2800" b="1" dirty="0">
                <a:solidFill>
                  <a:srgbClr val="990000"/>
                </a:solidFill>
                <a:ea typeface="+mn-ea"/>
              </a:rPr>
              <a:t>member selection operator</a:t>
            </a:r>
            <a:r>
              <a:rPr lang="en-US" sz="2800" b="1" dirty="0">
                <a:ea typeface="+mn-ea"/>
              </a:rPr>
              <a:t> </a:t>
            </a:r>
          </a:p>
          <a:p>
            <a:pPr>
              <a:buFont typeface="Monotype Sorts"/>
              <a:buNone/>
              <a:defRPr/>
            </a:pPr>
            <a:endParaRPr lang="en-US" sz="2800" b="1" dirty="0">
              <a:ea typeface="+mn-ea"/>
            </a:endParaRPr>
          </a:p>
          <a:p>
            <a:pPr>
              <a:buFont typeface="Monotype Sorts"/>
              <a:buNone/>
              <a:defRPr/>
            </a:pPr>
            <a:r>
              <a:rPr lang="en-US" sz="2800" b="1" dirty="0">
                <a:ea typeface="+mn-ea"/>
              </a:rPr>
              <a:t>After the struct type declaration, the various members can be used in your program only when they are preceded by a struct variable name and a dot</a:t>
            </a:r>
            <a:r>
              <a:rPr lang="en-US" sz="2800" dirty="0">
                <a:ea typeface="+mn-ea"/>
              </a:rPr>
              <a:t>  </a:t>
            </a:r>
          </a:p>
          <a:p>
            <a:pPr>
              <a:buFont typeface="Monotype Sorts"/>
              <a:buNone/>
              <a:defRPr/>
            </a:pPr>
            <a:endParaRPr lang="en-US" sz="2800" b="1" dirty="0">
              <a:ea typeface="+mn-ea"/>
            </a:endParaRPr>
          </a:p>
          <a:p>
            <a:pPr>
              <a:buFont typeface="Monotype Sorts"/>
              <a:buNone/>
              <a:defRPr/>
            </a:pPr>
            <a:r>
              <a:rPr lang="en-US" sz="2800" b="1" dirty="0">
                <a:solidFill>
                  <a:srgbClr val="0000CC"/>
                </a:solidFill>
                <a:ea typeface="+mn-ea"/>
              </a:rPr>
              <a:t>EXAMPLES</a:t>
            </a:r>
            <a:endParaRPr lang="en-US" sz="2800" b="1" dirty="0">
              <a:ea typeface="+mn-ea"/>
            </a:endParaRPr>
          </a:p>
          <a:p>
            <a:pPr>
              <a:buFont typeface="Monotype Sorts"/>
              <a:buNone/>
              <a:defRPr/>
            </a:pPr>
            <a:r>
              <a:rPr lang="en-US" sz="2800" b="1" dirty="0">
                <a:ea typeface="+mn-ea"/>
              </a:rPr>
              <a:t>			</a:t>
            </a:r>
            <a:r>
              <a:rPr lang="en-US" sz="2800" b="1" dirty="0">
                <a:latin typeface="Courier"/>
                <a:ea typeface="+mn-ea"/>
              </a:rPr>
              <a:t>thisAnimal.weight</a:t>
            </a:r>
          </a:p>
          <a:p>
            <a:pPr>
              <a:buFont typeface="Monotype Sorts"/>
              <a:buNone/>
              <a:defRPr/>
            </a:pPr>
            <a:r>
              <a:rPr lang="en-US" sz="2800" b="1" dirty="0">
                <a:latin typeface="Courier"/>
                <a:ea typeface="+mn-ea"/>
              </a:rPr>
              <a:t>			anotherAnimal.country</a:t>
            </a:r>
            <a:endParaRPr lang="en-US" sz="2800" dirty="0">
              <a:latin typeface="Courier"/>
              <a:ea typeface="+mn-ea"/>
            </a:endParaRPr>
          </a:p>
          <a:p>
            <a:pPr>
              <a:buFont typeface="Monotype Sorts"/>
              <a:buNone/>
              <a:defRPr/>
            </a:pPr>
            <a:endParaRPr lang="en-US" sz="28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5" hidden="1"/>
          <p:cNvSpPr>
            <a:spLocks noChangeArrowheads="1"/>
          </p:cNvSpPr>
          <p:nvPr/>
        </p:nvSpPr>
        <p:spPr bwMode="auto">
          <a:xfrm>
            <a:off x="95250" y="1568450"/>
            <a:ext cx="8907463" cy="474503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>
          <a:xfrm>
            <a:off x="481013" y="246063"/>
            <a:ext cx="7848600" cy="990600"/>
          </a:xfrm>
          <a:noFill/>
        </p:spPr>
        <p:txBody>
          <a:bodyPr/>
          <a:lstStyle/>
          <a:p>
            <a:r>
              <a:rPr lang="en-US" sz="3200">
                <a:latin typeface="Arial" charset="0"/>
              </a:rPr>
              <a:t>Operations on struct Members</a:t>
            </a:r>
            <a:r>
              <a:rPr lang="en-US" sz="3200">
                <a:solidFill>
                  <a:srgbClr val="990000"/>
                </a:solidFill>
                <a:latin typeface="Arial" charset="0"/>
              </a:rPr>
              <a:t>  	</a:t>
            </a:r>
            <a:endParaRPr lang="en-US" sz="3200">
              <a:solidFill>
                <a:srgbClr val="990033"/>
              </a:solidFill>
              <a:latin typeface="Arial" charset="0"/>
            </a:endParaRP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785938"/>
            <a:ext cx="8469312" cy="473710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Font typeface="Monotype Sorts" charset="0"/>
              <a:buNone/>
            </a:pPr>
            <a:r>
              <a:rPr lang="en-US" sz="2800" b="1">
                <a:latin typeface="Arial" charset="0"/>
              </a:rPr>
              <a:t>The type of the member determines the </a:t>
            </a:r>
          </a:p>
          <a:p>
            <a:pPr marL="0" indent="0">
              <a:lnSpc>
                <a:spcPct val="90000"/>
              </a:lnSpc>
              <a:buFont typeface="Monotype Sorts" charset="0"/>
              <a:buNone/>
            </a:pPr>
            <a:r>
              <a:rPr lang="en-US" sz="2800" b="1">
                <a:latin typeface="Arial" charset="0"/>
              </a:rPr>
              <a:t>allowable operations</a:t>
            </a:r>
          </a:p>
          <a:p>
            <a:pPr marL="0" indent="0">
              <a:lnSpc>
                <a:spcPct val="90000"/>
              </a:lnSpc>
              <a:buFont typeface="Monotype Sorts" charset="0"/>
              <a:buNone/>
            </a:pPr>
            <a:endParaRPr lang="en-US" sz="2800" b="1">
              <a:latin typeface="Arial" charset="0"/>
            </a:endParaRPr>
          </a:p>
          <a:p>
            <a:pPr lvl="1">
              <a:lnSpc>
                <a:spcPct val="90000"/>
              </a:lnSpc>
              <a:buFont typeface="Monotype Sorts" charset="0"/>
              <a:buNone/>
            </a:pPr>
            <a:r>
              <a:rPr lang="en-US" sz="2400" b="1">
                <a:latin typeface="Courier" charset="0"/>
              </a:rPr>
              <a:t>thisAnimal.age  =  18;</a:t>
            </a:r>
            <a:endParaRPr lang="en-US" sz="2400" b="1">
              <a:solidFill>
                <a:schemeClr val="tx2"/>
              </a:solidFill>
              <a:latin typeface="Courier" charset="0"/>
            </a:endParaRPr>
          </a:p>
          <a:p>
            <a:pPr lvl="1">
              <a:lnSpc>
                <a:spcPct val="90000"/>
              </a:lnSpc>
              <a:buFont typeface="Monotype Sorts" charset="0"/>
              <a:buNone/>
            </a:pPr>
            <a:r>
              <a:rPr lang="en-US" sz="2400" b="1">
                <a:latin typeface="Courier" charset="0"/>
              </a:rPr>
              <a:t>thisAnimal.id   =  2037581;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r>
              <a:rPr lang="en-US" sz="2400" b="1">
                <a:latin typeface="Courier" charset="0"/>
              </a:rPr>
              <a:t>cin  &gt;&gt;  thisAnimal.weight;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r>
              <a:rPr lang="en-US" sz="2400" b="1">
                <a:latin typeface="Courier" charset="0"/>
              </a:rPr>
              <a:t>getline (cin, thisAnimal.species);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r>
              <a:rPr lang="en-US" sz="2400" b="1">
                <a:latin typeface="Courier" charset="0"/>
              </a:rPr>
              <a:t>thisAnimal.name = </a:t>
            </a:r>
            <a:r>
              <a:rPr lang="ja-JP" altLang="en-US" sz="2400" b="1">
                <a:latin typeface="Courier" charset="0"/>
              </a:rPr>
              <a:t>“</a:t>
            </a:r>
            <a:r>
              <a:rPr lang="en-US" sz="2400" b="1">
                <a:latin typeface="Courier" charset="0"/>
              </a:rPr>
              <a:t>giant panda</a:t>
            </a:r>
            <a:r>
              <a:rPr lang="ja-JP" altLang="en-US" sz="2400" b="1">
                <a:latin typeface="Courier" charset="0"/>
              </a:rPr>
              <a:t>”</a:t>
            </a:r>
            <a:r>
              <a:rPr lang="en-US" sz="2400" b="1">
                <a:latin typeface="Courier" charset="0"/>
              </a:rPr>
              <a:t>;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r>
              <a:rPr lang="en-US" sz="2400" b="1">
                <a:latin typeface="Courier" charset="0"/>
              </a:rPr>
              <a:t>thisAnimal.genus[0] = toupper(thisAnimal.genus[0]);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r>
              <a:rPr lang="en-US" sz="2400" b="1">
                <a:latin typeface="Courier" charset="0"/>
              </a:rPr>
              <a:t>thisAnimal.age++;</a:t>
            </a:r>
          </a:p>
          <a:p>
            <a:pPr marL="0" indent="0">
              <a:lnSpc>
                <a:spcPct val="90000"/>
              </a:lnSpc>
              <a:buFont typeface="Monotype Sorts" charset="0"/>
              <a:buNone/>
            </a:pPr>
            <a:endParaRPr lang="en-US" sz="1200" b="1">
              <a:solidFill>
                <a:schemeClr val="tx2"/>
              </a:solidFill>
              <a:latin typeface="Arial" charset="0"/>
            </a:endParaRPr>
          </a:p>
          <a:p>
            <a:pPr marL="0" indent="0">
              <a:lnSpc>
                <a:spcPct val="90000"/>
              </a:lnSpc>
              <a:buFont typeface="Monotype Sorts" charset="0"/>
              <a:buNone/>
            </a:pPr>
            <a:endParaRPr lang="en-US" sz="2800" b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803275" y="723900"/>
            <a:ext cx="7696200" cy="762000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Aggregate Operation       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8700" y="1827213"/>
            <a:ext cx="6919913" cy="3275012"/>
          </a:xfrm>
          <a:noFill/>
        </p:spPr>
        <p:txBody>
          <a:bodyPr/>
          <a:lstStyle/>
          <a:p>
            <a:pPr>
              <a:buFont typeface="Monotype Sorts" charset="0"/>
              <a:buNone/>
            </a:pPr>
            <a:endParaRPr lang="en-US" sz="2000" b="1">
              <a:latin typeface="Arial" charset="0"/>
            </a:endParaRPr>
          </a:p>
          <a:p>
            <a:pPr>
              <a:buClrTx/>
              <a:buFontTx/>
              <a:buNone/>
            </a:pPr>
            <a:r>
              <a:rPr lang="en-US" sz="2800" b="1">
                <a:latin typeface="Arial" charset="0"/>
              </a:rPr>
              <a:t>	An</a:t>
            </a:r>
            <a:r>
              <a:rPr lang="en-US" sz="2800" b="1">
                <a:solidFill>
                  <a:srgbClr val="990000"/>
                </a:solidFill>
                <a:latin typeface="Arial" charset="0"/>
              </a:rPr>
              <a:t> aggregation operation </a:t>
            </a:r>
            <a:r>
              <a:rPr lang="en-US" sz="2800" b="1">
                <a:latin typeface="Arial" charset="0"/>
              </a:rPr>
              <a:t>is an operation on a data structure as a whole, as opposed to an operation on an individual component of the data structure </a:t>
            </a:r>
          </a:p>
          <a:p>
            <a:pPr>
              <a:buFont typeface="Monotype Sorts" charset="0"/>
              <a:buNone/>
            </a:pPr>
            <a:endParaRPr lang="en-US" sz="2800" b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803275" y="514350"/>
            <a:ext cx="7848600" cy="1143000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Aggregate</a:t>
            </a:r>
            <a:r>
              <a:rPr lang="en-US">
                <a:latin typeface="Arial Rounded MT Bold" charset="0"/>
              </a:rPr>
              <a:t> </a:t>
            </a:r>
            <a:r>
              <a:rPr lang="en-US">
                <a:latin typeface="Courier New" charset="0"/>
              </a:rPr>
              <a:t>struct </a:t>
            </a:r>
            <a:r>
              <a:rPr lang="en-US">
                <a:latin typeface="Times New Roman" charset="0"/>
              </a:rPr>
              <a:t>Operations 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854200"/>
            <a:ext cx="8559800" cy="4781550"/>
          </a:xfrm>
          <a:noFill/>
        </p:spPr>
        <p:txBody>
          <a:bodyPr/>
          <a:lstStyle/>
          <a:p>
            <a:pPr>
              <a:buFont typeface="Wingdings" charset="0"/>
              <a:buChar char="§"/>
            </a:pPr>
            <a:r>
              <a:rPr lang="en-US" sz="2800" b="1">
                <a:latin typeface="Arial" charset="0"/>
              </a:rPr>
              <a:t>Operations valid on struct type variables are</a:t>
            </a:r>
          </a:p>
          <a:p>
            <a:pPr lvl="1">
              <a:buFont typeface="Wingdings" charset="0"/>
              <a:buChar char="§"/>
            </a:pPr>
            <a:r>
              <a:rPr lang="en-US" sz="2400" b="1">
                <a:latin typeface="Arial" charset="0"/>
              </a:rPr>
              <a:t>Assignment to another struct variable of the same type </a:t>
            </a:r>
          </a:p>
          <a:p>
            <a:pPr lvl="1">
              <a:buFont typeface="Wingdings" charset="0"/>
              <a:buChar char="§"/>
            </a:pPr>
            <a:r>
              <a:rPr lang="en-US" sz="2400" b="1">
                <a:latin typeface="Arial" charset="0"/>
              </a:rPr>
              <a:t>Pass as an argument  (by value or by reference)</a:t>
            </a:r>
          </a:p>
          <a:p>
            <a:pPr>
              <a:buSzPct val="80000"/>
              <a:buFont typeface="Wingdings" charset="0"/>
              <a:buChar char="§"/>
            </a:pPr>
            <a:endParaRPr lang="en-US" sz="2400" b="1">
              <a:latin typeface="Arial" charset="0"/>
            </a:endParaRPr>
          </a:p>
          <a:p>
            <a:pPr lvl="1">
              <a:buFont typeface="Wingdings" charset="0"/>
              <a:buChar char="§"/>
            </a:pPr>
            <a:r>
              <a:rPr lang="en-US" sz="2400" b="1">
                <a:latin typeface="Arial" charset="0"/>
              </a:rPr>
              <a:t>Return as value of a function</a:t>
            </a:r>
            <a:r>
              <a:rPr lang="en-US" sz="2400">
                <a:latin typeface="Arial" charset="0"/>
              </a:rPr>
              <a:t> </a:t>
            </a:r>
          </a:p>
          <a:p>
            <a:pPr>
              <a:buFont typeface="Wingdings" charset="0"/>
              <a:buChar char="§"/>
            </a:pPr>
            <a:r>
              <a:rPr lang="en-US" sz="2800" b="1">
                <a:latin typeface="Arial" charset="0"/>
              </a:rPr>
              <a:t>I/O, arithmetic, and comparisons of entire struct variables are NOT ALLOWED!</a:t>
            </a:r>
            <a:endParaRPr lang="en-US">
              <a:latin typeface="Arial" charset="0"/>
            </a:endParaRPr>
          </a:p>
          <a:p>
            <a:pPr>
              <a:buFont typeface="Monotype Sorts" charset="0"/>
              <a:buNone/>
            </a:pPr>
            <a:endParaRPr lang="en-US" sz="2400">
              <a:latin typeface="Arial" charset="0"/>
            </a:endParaRPr>
          </a:p>
          <a:p>
            <a:pPr>
              <a:buFont typeface="Monotype Sorts" charset="0"/>
              <a:buNone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534400" cy="9906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Using one byte (= 8 bits)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390900"/>
            <a:ext cx="8234363" cy="2747963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sz="2800" b="1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sz="2800" b="1" i="1">
                <a:solidFill>
                  <a:srgbClr val="010000"/>
                </a:solidFill>
                <a:latin typeface="Arial" charset="0"/>
              </a:rPr>
              <a:t>How many different numbers can be 	represented using 0’s and 1’s?</a:t>
            </a:r>
            <a:endParaRPr lang="en-US" sz="2400" b="1" i="1">
              <a:solidFill>
                <a:srgbClr val="010000"/>
              </a:solidFill>
              <a:latin typeface="Arial" charset="0"/>
            </a:endParaRPr>
          </a:p>
          <a:p>
            <a:pPr>
              <a:buFont typeface="Monotype Sorts" charset="0"/>
              <a:buNone/>
            </a:pPr>
            <a:endParaRPr lang="en-US" sz="1000" b="1">
              <a:latin typeface="Times New Roman" charset="0"/>
            </a:endParaRPr>
          </a:p>
          <a:p>
            <a:pPr>
              <a:buFont typeface="Monotype Sorts" charset="0"/>
              <a:buNone/>
            </a:pPr>
            <a:r>
              <a:rPr lang="en-US" sz="2400" b="1">
                <a:latin typeface="Arial" charset="0"/>
              </a:rPr>
              <a:t>Each bit can hold either a 0 or a 1.  So there are just two choices for each bit, and there are 8 bits.</a:t>
            </a:r>
          </a:p>
          <a:p>
            <a:pPr>
              <a:buFont typeface="Monotype Sorts" charset="0"/>
              <a:buNone/>
            </a:pPr>
            <a:endParaRPr lang="en-US" sz="2400" b="1">
              <a:latin typeface="Arial" charset="0"/>
            </a:endParaRPr>
          </a:p>
          <a:p>
            <a:pPr>
              <a:buFont typeface="Monotype Sorts" charset="0"/>
              <a:buNone/>
            </a:pPr>
            <a:r>
              <a:rPr lang="en-US" sz="2800" b="1">
                <a:latin typeface="Arial" charset="0"/>
              </a:rPr>
              <a:t>       2 </a:t>
            </a:r>
            <a:r>
              <a:rPr lang="en-US" sz="2400" b="1">
                <a:latin typeface="Arial" charset="0"/>
              </a:rPr>
              <a:t>x</a:t>
            </a:r>
            <a:r>
              <a:rPr lang="en-US" sz="2800" b="1">
                <a:latin typeface="Arial" charset="0"/>
              </a:rPr>
              <a:t> 2 </a:t>
            </a:r>
            <a:r>
              <a:rPr lang="en-US" sz="2400" b="1">
                <a:latin typeface="Arial" charset="0"/>
              </a:rPr>
              <a:t>x</a:t>
            </a:r>
            <a:r>
              <a:rPr lang="en-US" sz="2800" b="1">
                <a:latin typeface="Arial" charset="0"/>
              </a:rPr>
              <a:t> 2 </a:t>
            </a:r>
            <a:r>
              <a:rPr lang="en-US" sz="2400" b="1">
                <a:latin typeface="Arial" charset="0"/>
              </a:rPr>
              <a:t>x</a:t>
            </a:r>
            <a:r>
              <a:rPr lang="en-US" sz="2800" b="1">
                <a:latin typeface="Arial" charset="0"/>
              </a:rPr>
              <a:t> 2 </a:t>
            </a:r>
            <a:r>
              <a:rPr lang="en-US" sz="2400" b="1">
                <a:latin typeface="Arial" charset="0"/>
              </a:rPr>
              <a:t>x</a:t>
            </a:r>
            <a:r>
              <a:rPr lang="en-US" sz="2800" b="1">
                <a:latin typeface="Arial" charset="0"/>
              </a:rPr>
              <a:t> 2 </a:t>
            </a:r>
            <a:r>
              <a:rPr lang="en-US" sz="2400" b="1">
                <a:latin typeface="Arial" charset="0"/>
              </a:rPr>
              <a:t>x</a:t>
            </a:r>
            <a:r>
              <a:rPr lang="en-US" sz="2800" b="1">
                <a:latin typeface="Arial" charset="0"/>
              </a:rPr>
              <a:t> 2 </a:t>
            </a:r>
            <a:r>
              <a:rPr lang="en-US" sz="2400" b="1">
                <a:latin typeface="Arial" charset="0"/>
              </a:rPr>
              <a:t>x</a:t>
            </a:r>
            <a:r>
              <a:rPr lang="en-US" sz="2800" b="1">
                <a:latin typeface="Arial" charset="0"/>
              </a:rPr>
              <a:t> 2 </a:t>
            </a:r>
            <a:r>
              <a:rPr lang="en-US" sz="2400" b="1">
                <a:latin typeface="Arial" charset="0"/>
              </a:rPr>
              <a:t>x</a:t>
            </a:r>
            <a:r>
              <a:rPr lang="en-US" sz="2800" b="1">
                <a:latin typeface="Arial" charset="0"/>
              </a:rPr>
              <a:t> 2 = 2</a:t>
            </a:r>
            <a:r>
              <a:rPr lang="en-US" sz="2800" b="1" baseline="50000">
                <a:latin typeface="Arial" charset="0"/>
              </a:rPr>
              <a:t>8</a:t>
            </a:r>
            <a:r>
              <a:rPr lang="en-US" sz="2800" b="1">
                <a:latin typeface="Arial" charset="0"/>
              </a:rPr>
              <a:t>  = 256</a:t>
            </a:r>
            <a:endParaRPr lang="en-US" sz="2400" b="1">
              <a:latin typeface="Arial" charset="0"/>
            </a:endParaRPr>
          </a:p>
          <a:p>
            <a:pPr>
              <a:buFont typeface="Monotype Sorts" charset="0"/>
              <a:buNone/>
            </a:pPr>
            <a:endParaRPr lang="en-US" sz="2400" b="1">
              <a:latin typeface="Arial" charset="0"/>
            </a:endParaRPr>
          </a:p>
        </p:txBody>
      </p:sp>
      <p:sp>
        <p:nvSpPr>
          <p:cNvPr id="8197" name="Line 4"/>
          <p:cNvSpPr>
            <a:spLocks noChangeShapeType="1"/>
          </p:cNvSpPr>
          <p:nvPr/>
        </p:nvSpPr>
        <p:spPr bwMode="auto">
          <a:xfrm>
            <a:off x="4425950" y="2292350"/>
            <a:ext cx="0" cy="677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198" name="Group 14"/>
          <p:cNvGrpSpPr>
            <a:grpSpLocks/>
          </p:cNvGrpSpPr>
          <p:nvPr/>
        </p:nvGrpSpPr>
        <p:grpSpPr bwMode="auto">
          <a:xfrm>
            <a:off x="971550" y="2292350"/>
            <a:ext cx="6743700" cy="677863"/>
            <a:chOff x="612" y="1444"/>
            <a:chExt cx="4248" cy="427"/>
          </a:xfrm>
        </p:grpSpPr>
        <p:grpSp>
          <p:nvGrpSpPr>
            <p:cNvPr id="8200" name="Group 12"/>
            <p:cNvGrpSpPr>
              <a:grpSpLocks/>
            </p:cNvGrpSpPr>
            <p:nvPr/>
          </p:nvGrpSpPr>
          <p:grpSpPr bwMode="auto">
            <a:xfrm>
              <a:off x="612" y="1444"/>
              <a:ext cx="4248" cy="423"/>
              <a:chOff x="612" y="1444"/>
              <a:chExt cx="4248" cy="423"/>
            </a:xfrm>
          </p:grpSpPr>
          <p:sp>
            <p:nvSpPr>
              <p:cNvPr id="8202" name="Rectangle 5"/>
              <p:cNvSpPr>
                <a:spLocks noChangeArrowheads="1"/>
              </p:cNvSpPr>
              <p:nvPr/>
            </p:nvSpPr>
            <p:spPr bwMode="auto">
              <a:xfrm>
                <a:off x="612" y="1448"/>
                <a:ext cx="4248" cy="419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8203" name="Line 6"/>
              <p:cNvSpPr>
                <a:spLocks noChangeShapeType="1"/>
              </p:cNvSpPr>
              <p:nvPr/>
            </p:nvSpPr>
            <p:spPr bwMode="auto">
              <a:xfrm>
                <a:off x="1646" y="1444"/>
                <a:ext cx="0" cy="4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4" name="Line 7"/>
              <p:cNvSpPr>
                <a:spLocks noChangeShapeType="1"/>
              </p:cNvSpPr>
              <p:nvPr/>
            </p:nvSpPr>
            <p:spPr bwMode="auto">
              <a:xfrm>
                <a:off x="1073" y="1460"/>
                <a:ext cx="0" cy="4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5" name="Line 8"/>
              <p:cNvSpPr>
                <a:spLocks noChangeShapeType="1"/>
              </p:cNvSpPr>
              <p:nvPr/>
            </p:nvSpPr>
            <p:spPr bwMode="auto">
              <a:xfrm>
                <a:off x="2207" y="1451"/>
                <a:ext cx="0" cy="4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6" name="Line 9"/>
              <p:cNvSpPr>
                <a:spLocks noChangeShapeType="1"/>
              </p:cNvSpPr>
              <p:nvPr/>
            </p:nvSpPr>
            <p:spPr bwMode="auto">
              <a:xfrm>
                <a:off x="3307" y="1455"/>
                <a:ext cx="0" cy="4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7" name="Line 10"/>
              <p:cNvSpPr>
                <a:spLocks noChangeShapeType="1"/>
              </p:cNvSpPr>
              <p:nvPr/>
            </p:nvSpPr>
            <p:spPr bwMode="auto">
              <a:xfrm>
                <a:off x="3829" y="1459"/>
                <a:ext cx="0" cy="4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08" name="Line 11"/>
              <p:cNvSpPr>
                <a:spLocks noChangeShapeType="1"/>
              </p:cNvSpPr>
              <p:nvPr/>
            </p:nvSpPr>
            <p:spPr bwMode="auto">
              <a:xfrm flipH="1">
                <a:off x="4368" y="1447"/>
                <a:ext cx="4" cy="4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01" name="Line 13"/>
            <p:cNvSpPr>
              <a:spLocks noChangeShapeType="1"/>
            </p:cNvSpPr>
            <p:nvPr/>
          </p:nvSpPr>
          <p:spPr bwMode="auto">
            <a:xfrm>
              <a:off x="2753" y="1456"/>
              <a:ext cx="0" cy="4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9" name="Rectangle 15"/>
          <p:cNvSpPr>
            <a:spLocks noChangeArrowheads="1"/>
          </p:cNvSpPr>
          <p:nvPr/>
        </p:nvSpPr>
        <p:spPr bwMode="auto">
          <a:xfrm>
            <a:off x="1165225" y="2413000"/>
            <a:ext cx="6338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>
                <a:latin typeface="Arial" charset="0"/>
              </a:rPr>
              <a:t>0        1         1        0        0        0        1        1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4" hidden="1"/>
          <p:cNvSpPr>
            <a:spLocks noChangeArrowheads="1"/>
          </p:cNvSpPr>
          <p:nvPr/>
        </p:nvSpPr>
        <p:spPr bwMode="auto">
          <a:xfrm>
            <a:off x="236538" y="1212850"/>
            <a:ext cx="8907462" cy="4165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88950"/>
            <a:ext cx="7848600" cy="774700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Aggregate </a:t>
            </a:r>
            <a:r>
              <a:rPr lang="en-US">
                <a:latin typeface="Courier New" charset="0"/>
              </a:rPr>
              <a:t>struct</a:t>
            </a:r>
            <a:r>
              <a:rPr lang="en-US">
                <a:latin typeface="Times New Roman" charset="0"/>
              </a:rPr>
              <a:t> Operations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90650"/>
            <a:ext cx="8664575" cy="5427663"/>
          </a:xfrm>
          <a:noFill/>
        </p:spPr>
        <p:txBody>
          <a:bodyPr/>
          <a:lstStyle/>
          <a:p>
            <a:pPr>
              <a:buNone/>
            </a:pPr>
            <a:r>
              <a:rPr lang="en-US" sz="2200" b="1" dirty="0" smtClean="0">
                <a:solidFill>
                  <a:srgbClr val="990033"/>
                </a:solidFill>
                <a:latin typeface="Courier" charset="0"/>
              </a:rPr>
              <a:t>// Assignment</a:t>
            </a:r>
            <a:endParaRPr lang="en-US" sz="2200" b="1" dirty="0" smtClean="0">
              <a:latin typeface="Courier" charset="0"/>
            </a:endParaRPr>
          </a:p>
          <a:p>
            <a:pPr>
              <a:buFont typeface="Monotype Sorts" charset="0"/>
              <a:buNone/>
            </a:pPr>
            <a:r>
              <a:rPr lang="en-US" sz="2200" b="1" dirty="0" err="1" smtClean="0">
                <a:latin typeface="Courier" charset="0"/>
              </a:rPr>
              <a:t>anotherAnimal</a:t>
            </a:r>
            <a:r>
              <a:rPr lang="en-US" sz="2200" b="1" dirty="0" smtClean="0">
                <a:latin typeface="Courier" charset="0"/>
              </a:rPr>
              <a:t> </a:t>
            </a:r>
            <a:r>
              <a:rPr lang="en-US" sz="2200" b="1" dirty="0">
                <a:latin typeface="Courier" charset="0"/>
              </a:rPr>
              <a:t>= </a:t>
            </a:r>
            <a:r>
              <a:rPr lang="en-US" sz="2200" b="1" dirty="0" err="1">
                <a:latin typeface="Courier" charset="0"/>
              </a:rPr>
              <a:t>thisAnimal</a:t>
            </a:r>
            <a:r>
              <a:rPr lang="en-US" sz="2200" b="1" dirty="0">
                <a:latin typeface="Courier" charset="0"/>
              </a:rPr>
              <a:t>;  </a:t>
            </a:r>
          </a:p>
          <a:p>
            <a:pPr>
              <a:buFont typeface="Monotype Sorts" charset="0"/>
              <a:buNone/>
            </a:pPr>
            <a:endParaRPr lang="en-US" sz="2200" b="1" dirty="0" smtClean="0">
              <a:latin typeface="Courier" charset="0"/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990033"/>
                </a:solidFill>
                <a:latin typeface="Courier" charset="0"/>
              </a:rPr>
              <a:t>// Value parameter</a:t>
            </a:r>
            <a:endParaRPr lang="en-US" sz="2200" b="1" dirty="0">
              <a:latin typeface="Courier" charset="0"/>
            </a:endParaRPr>
          </a:p>
          <a:p>
            <a:pPr>
              <a:buFont typeface="Monotype Sorts" charset="0"/>
              <a:buNone/>
            </a:pPr>
            <a:r>
              <a:rPr lang="en-US" sz="2200" b="1" dirty="0" err="1">
                <a:latin typeface="Courier" charset="0"/>
              </a:rPr>
              <a:t>WriteOut</a:t>
            </a:r>
            <a:r>
              <a:rPr lang="en-US" sz="2200" b="1" dirty="0">
                <a:latin typeface="Courier" charset="0"/>
              </a:rPr>
              <a:t>(</a:t>
            </a:r>
            <a:r>
              <a:rPr lang="en-US" sz="2200" b="1" dirty="0" err="1">
                <a:latin typeface="Courier" charset="0"/>
              </a:rPr>
              <a:t>thisAnimal</a:t>
            </a:r>
            <a:r>
              <a:rPr lang="en-US" sz="2200" b="1" dirty="0">
                <a:latin typeface="Courier" charset="0"/>
              </a:rPr>
              <a:t>); </a:t>
            </a:r>
          </a:p>
          <a:p>
            <a:pPr>
              <a:buFont typeface="Monotype Sorts" charset="0"/>
              <a:buNone/>
            </a:pPr>
            <a:endParaRPr lang="en-US" sz="2200" b="1" dirty="0" smtClean="0">
              <a:latin typeface="Courier" charset="0"/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990033"/>
                </a:solidFill>
                <a:latin typeface="Courier" charset="0"/>
              </a:rPr>
              <a:t>// Reference parameter</a:t>
            </a:r>
            <a:endParaRPr lang="en-US" sz="2200" b="1" dirty="0">
              <a:latin typeface="Courier" charset="0"/>
            </a:endParaRPr>
          </a:p>
          <a:p>
            <a:pPr>
              <a:buFont typeface="Monotype Sorts" charset="0"/>
              <a:buNone/>
            </a:pPr>
            <a:r>
              <a:rPr lang="en-US" sz="2200" b="1" dirty="0" err="1">
                <a:latin typeface="Courier" charset="0"/>
              </a:rPr>
              <a:t>ChangeWeightAndAge</a:t>
            </a:r>
            <a:r>
              <a:rPr lang="en-US" sz="2200" b="1" dirty="0">
                <a:latin typeface="Courier" charset="0"/>
              </a:rPr>
              <a:t>(</a:t>
            </a:r>
            <a:r>
              <a:rPr lang="en-US" sz="2200" b="1" dirty="0" err="1">
                <a:latin typeface="Courier" charset="0"/>
              </a:rPr>
              <a:t>thisAnimal</a:t>
            </a:r>
            <a:r>
              <a:rPr lang="en-US" sz="2200" b="1" dirty="0">
                <a:latin typeface="Courier" charset="0"/>
              </a:rPr>
              <a:t>); </a:t>
            </a:r>
          </a:p>
          <a:p>
            <a:pPr>
              <a:buFont typeface="Monotype Sorts" charset="0"/>
              <a:buNone/>
            </a:pPr>
            <a:endParaRPr lang="en-US" sz="2200" b="1" dirty="0" smtClean="0">
              <a:latin typeface="Courier" charset="0"/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990033"/>
                </a:solidFill>
                <a:latin typeface="Courier" charset="0"/>
              </a:rPr>
              <a:t>// Function return value</a:t>
            </a:r>
            <a:endParaRPr lang="en-US" sz="2200" b="1" dirty="0">
              <a:latin typeface="Courier" charset="0"/>
            </a:endParaRPr>
          </a:p>
          <a:p>
            <a:pPr>
              <a:buFont typeface="Monotype Sorts" charset="0"/>
              <a:buNone/>
            </a:pPr>
            <a:r>
              <a:rPr lang="en-US" sz="2200" b="1" dirty="0" err="1">
                <a:latin typeface="Courier" charset="0"/>
              </a:rPr>
              <a:t>thisAnimal</a:t>
            </a:r>
            <a:r>
              <a:rPr lang="en-US" sz="2200" b="1" dirty="0">
                <a:latin typeface="Courier" charset="0"/>
              </a:rPr>
              <a:t> = </a:t>
            </a:r>
            <a:r>
              <a:rPr lang="en-US" sz="2200" b="1" dirty="0" err="1">
                <a:latin typeface="Courier" charset="0"/>
              </a:rPr>
              <a:t>GetAnimalData</a:t>
            </a:r>
            <a:r>
              <a:rPr lang="en-US" sz="2200" b="1" dirty="0">
                <a:latin typeface="Courier" charset="0"/>
              </a:rPr>
              <a:t>();    </a:t>
            </a:r>
          </a:p>
          <a:p>
            <a:pPr>
              <a:buFont typeface="Monotype Sorts" charset="0"/>
              <a:buNone/>
            </a:pPr>
            <a:endParaRPr lang="en-US" sz="2200" b="1" dirty="0">
              <a:latin typeface="Courier" charset="0"/>
            </a:endParaRPr>
          </a:p>
          <a:p>
            <a:pPr>
              <a:buFont typeface="Monotype Sorts" charset="0"/>
              <a:buNone/>
            </a:pPr>
            <a:endParaRPr lang="en-US" sz="2200" b="1" dirty="0">
              <a:latin typeface="Arial" charset="0"/>
            </a:endParaRPr>
          </a:p>
          <a:p>
            <a:pPr>
              <a:buFont typeface="Monotype Sorts" charset="0"/>
              <a:buNone/>
            </a:pPr>
            <a:endParaRPr lang="en-US" sz="22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8125" y="938213"/>
            <a:ext cx="8669338" cy="6284912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void  </a:t>
            </a:r>
            <a:r>
              <a:rPr lang="en-US" sz="2200" b="1" dirty="0" err="1">
                <a:latin typeface="Courier" charset="0"/>
              </a:rPr>
              <a:t>WriteOut</a:t>
            </a:r>
            <a:r>
              <a:rPr lang="en-US" sz="2200" b="1" dirty="0">
                <a:latin typeface="Courier" charset="0"/>
              </a:rPr>
              <a:t>( /*  in  */ </a:t>
            </a:r>
            <a:r>
              <a:rPr lang="en-US" sz="2200" b="1" dirty="0" err="1" smtClean="0">
                <a:latin typeface="Courier" charset="0"/>
              </a:rPr>
              <a:t>AnimalType</a:t>
            </a:r>
            <a:r>
              <a:rPr lang="en-US" sz="2200" b="1" dirty="0" smtClean="0">
                <a:latin typeface="Courier" charset="0"/>
              </a:rPr>
              <a:t> </a:t>
            </a:r>
            <a:r>
              <a:rPr lang="en-US" sz="2200" b="1" dirty="0" err="1" smtClean="0">
                <a:latin typeface="Courier" charset="0"/>
              </a:rPr>
              <a:t>thisAnimal</a:t>
            </a:r>
            <a:r>
              <a:rPr lang="en-US" sz="2200" b="1" dirty="0">
                <a:latin typeface="Courier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200" b="1" dirty="0">
                <a:solidFill>
                  <a:srgbClr val="990000"/>
                </a:solidFill>
                <a:latin typeface="Courier" charset="0"/>
              </a:rPr>
              <a:t>// Prints out values of all members of </a:t>
            </a:r>
            <a:r>
              <a:rPr lang="en-US" sz="2200" b="1" dirty="0" err="1">
                <a:solidFill>
                  <a:srgbClr val="990000"/>
                </a:solidFill>
                <a:latin typeface="Courier" charset="0"/>
              </a:rPr>
              <a:t>thisAnimal</a:t>
            </a:r>
            <a:endParaRPr lang="en-US" sz="2200" b="1" dirty="0">
              <a:solidFill>
                <a:srgbClr val="990000"/>
              </a:solidFill>
              <a:latin typeface="Courier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200" b="1" dirty="0">
                <a:solidFill>
                  <a:srgbClr val="990000"/>
                </a:solidFill>
                <a:latin typeface="Courier" charset="0"/>
              </a:rPr>
              <a:t>// Precondition: all members of </a:t>
            </a:r>
            <a:r>
              <a:rPr lang="en-US" sz="2200" b="1" dirty="0" err="1">
                <a:solidFill>
                  <a:srgbClr val="990000"/>
                </a:solidFill>
                <a:latin typeface="Courier" charset="0"/>
              </a:rPr>
              <a:t>thisAnimal</a:t>
            </a:r>
            <a:r>
              <a:rPr lang="en-US" sz="2200" b="1" dirty="0">
                <a:solidFill>
                  <a:srgbClr val="990000"/>
                </a:solidFill>
                <a:latin typeface="Courier" charset="0"/>
              </a:rPr>
              <a:t> </a:t>
            </a:r>
            <a:endParaRPr lang="en-US" sz="2200" b="1" dirty="0" smtClean="0">
              <a:solidFill>
                <a:srgbClr val="990000"/>
              </a:solidFill>
              <a:latin typeface="Courier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200" b="1" dirty="0" smtClean="0">
                <a:solidFill>
                  <a:srgbClr val="990000"/>
                </a:solidFill>
                <a:latin typeface="Courier" charset="0"/>
              </a:rPr>
              <a:t>//   are </a:t>
            </a:r>
            <a:r>
              <a:rPr lang="en-US" sz="2200" b="1" dirty="0">
                <a:solidFill>
                  <a:srgbClr val="990000"/>
                </a:solidFill>
                <a:latin typeface="Courier" charset="0"/>
              </a:rPr>
              <a:t>assigned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0"/>
              <a:buNone/>
            </a:pPr>
            <a:r>
              <a:rPr lang="en-US" sz="2200" b="1" dirty="0">
                <a:solidFill>
                  <a:srgbClr val="990000"/>
                </a:solidFill>
                <a:latin typeface="Courier" charset="0"/>
              </a:rPr>
              <a:t>// </a:t>
            </a:r>
            <a:r>
              <a:rPr lang="en-US" sz="2200" b="1" dirty="0" err="1">
                <a:solidFill>
                  <a:srgbClr val="990000"/>
                </a:solidFill>
                <a:latin typeface="Courier" charset="0"/>
              </a:rPr>
              <a:t>Postcondition:all</a:t>
            </a:r>
            <a:r>
              <a:rPr lang="en-US" sz="2200" b="1" dirty="0">
                <a:solidFill>
                  <a:srgbClr val="990000"/>
                </a:solidFill>
                <a:latin typeface="Courier" charset="0"/>
              </a:rPr>
              <a:t> members have been written 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781050" y="782638"/>
            <a:ext cx="7791450" cy="2840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latin typeface="Courier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Courier" charset="0"/>
              </a:rPr>
              <a:t>    </a:t>
            </a:r>
            <a:r>
              <a:rPr lang="en-US" sz="2200" dirty="0" err="1">
                <a:latin typeface="Courier" charset="0"/>
              </a:rPr>
              <a:t>cout</a:t>
            </a:r>
            <a:r>
              <a:rPr lang="en-US" sz="2200" dirty="0">
                <a:latin typeface="Courier" charset="0"/>
              </a:rPr>
              <a:t> &lt;&lt; </a:t>
            </a:r>
            <a:r>
              <a:rPr lang="ja-JP" altLang="en-US" sz="2200" dirty="0">
                <a:latin typeface="Courier" charset="0"/>
              </a:rPr>
              <a:t>“</a:t>
            </a:r>
            <a:r>
              <a:rPr lang="en-US" sz="2200" dirty="0">
                <a:latin typeface="Courier" charset="0"/>
              </a:rPr>
              <a:t>ID # </a:t>
            </a:r>
            <a:r>
              <a:rPr lang="ja-JP" altLang="en-US" sz="2200" dirty="0">
                <a:latin typeface="Courier" charset="0"/>
              </a:rPr>
              <a:t>“</a:t>
            </a:r>
            <a:r>
              <a:rPr lang="en-US" sz="2200" dirty="0">
                <a:latin typeface="Courier" charset="0"/>
              </a:rPr>
              <a:t> &lt;&lt; </a:t>
            </a:r>
            <a:r>
              <a:rPr lang="en-US" sz="2200" dirty="0" err="1">
                <a:latin typeface="Courier" charset="0"/>
              </a:rPr>
              <a:t>thisAnimal.id</a:t>
            </a:r>
            <a:r>
              <a:rPr lang="en-US" sz="2200" dirty="0">
                <a:latin typeface="Courier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Courier" charset="0"/>
              </a:rPr>
              <a:t>         &lt;&lt; </a:t>
            </a:r>
            <a:r>
              <a:rPr lang="en-US" sz="2200" dirty="0" err="1">
                <a:latin typeface="Courier" charset="0"/>
              </a:rPr>
              <a:t>thisAnimal.name</a:t>
            </a:r>
            <a:r>
              <a:rPr lang="en-US" sz="2200" dirty="0">
                <a:latin typeface="Courier" charset="0"/>
              </a:rPr>
              <a:t>  &lt;&lt; </a:t>
            </a:r>
            <a:r>
              <a:rPr lang="en-US" sz="2200" dirty="0" err="1">
                <a:latin typeface="Courier" charset="0"/>
              </a:rPr>
              <a:t>endl</a:t>
            </a:r>
            <a:r>
              <a:rPr lang="en-US" sz="2200" dirty="0">
                <a:latin typeface="Courier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2200" dirty="0">
              <a:latin typeface="Courier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latin typeface="Courier" charset="0"/>
              </a:rPr>
              <a:t>	  </a:t>
            </a:r>
            <a:r>
              <a:rPr lang="en-US" sz="2200" dirty="0" err="1" smtClean="0">
                <a:latin typeface="Courier" charset="0"/>
              </a:rPr>
              <a:t>cout</a:t>
            </a:r>
            <a:r>
              <a:rPr lang="en-US" sz="2200" dirty="0" smtClean="0">
                <a:latin typeface="Courier" charset="0"/>
              </a:rPr>
              <a:t> &lt;</a:t>
            </a:r>
            <a:r>
              <a:rPr lang="en-US" sz="2200" dirty="0">
                <a:latin typeface="Courier" charset="0"/>
              </a:rPr>
              <a:t>&lt; </a:t>
            </a:r>
            <a:r>
              <a:rPr lang="en-US" sz="2200" dirty="0" err="1">
                <a:latin typeface="Courier" charset="0"/>
              </a:rPr>
              <a:t>thisAnimal.genus</a:t>
            </a:r>
            <a:r>
              <a:rPr lang="en-US" sz="2200" dirty="0">
                <a:latin typeface="Courier" charset="0"/>
              </a:rPr>
              <a:t> </a:t>
            </a:r>
            <a:endParaRPr lang="en-US" sz="2200" dirty="0" smtClean="0">
              <a:latin typeface="Courier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latin typeface="Courier" charset="0"/>
              </a:rPr>
              <a:t> </a:t>
            </a:r>
            <a:r>
              <a:rPr lang="en-US" sz="2200" dirty="0" smtClean="0">
                <a:latin typeface="Courier" charset="0"/>
              </a:rPr>
              <a:t>            &lt;</a:t>
            </a:r>
            <a:r>
              <a:rPr lang="en-US" sz="2200" dirty="0">
                <a:latin typeface="Courier" charset="0"/>
              </a:rPr>
              <a:t>&lt; </a:t>
            </a:r>
            <a:r>
              <a:rPr lang="en-US" sz="2200" dirty="0" err="1">
                <a:latin typeface="Courier" charset="0"/>
              </a:rPr>
              <a:t>thisAnimal.species</a:t>
            </a:r>
            <a:r>
              <a:rPr lang="en-US" sz="2200" dirty="0">
                <a:latin typeface="Courier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Courier" charset="0"/>
              </a:rPr>
              <a:t>         </a:t>
            </a:r>
            <a:r>
              <a:rPr lang="en-US" sz="2200" dirty="0" smtClean="0">
                <a:latin typeface="Courier" charset="0"/>
              </a:rPr>
              <a:t>    &lt;</a:t>
            </a:r>
            <a:r>
              <a:rPr lang="en-US" sz="2200" dirty="0">
                <a:latin typeface="Courier" charset="0"/>
              </a:rPr>
              <a:t>&lt; </a:t>
            </a:r>
            <a:r>
              <a:rPr lang="en-US" sz="2200" dirty="0" err="1">
                <a:latin typeface="Courier" charset="0"/>
              </a:rPr>
              <a:t>endl</a:t>
            </a:r>
            <a:r>
              <a:rPr lang="en-US" sz="2200" dirty="0">
                <a:latin typeface="Courier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2200" dirty="0">
              <a:latin typeface="Courier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latin typeface="Courier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ChangeArrowheads="1"/>
          </p:cNvSpPr>
          <p:nvPr/>
        </p:nvSpPr>
        <p:spPr bwMode="auto">
          <a:xfrm>
            <a:off x="476250" y="1143000"/>
            <a:ext cx="8267700" cy="344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 err="1">
                <a:latin typeface="Courier" charset="0"/>
              </a:rPr>
              <a:t>cout</a:t>
            </a:r>
            <a:r>
              <a:rPr lang="en-US" sz="2200" dirty="0">
                <a:latin typeface="Courier" charset="0"/>
              </a:rPr>
              <a:t> &lt;&lt; </a:t>
            </a:r>
            <a:r>
              <a:rPr lang="en-US" sz="2200" dirty="0" err="1">
                <a:latin typeface="Courier" charset="0"/>
              </a:rPr>
              <a:t>thisAnimal.country</a:t>
            </a:r>
            <a:r>
              <a:rPr lang="en-US" sz="2200" dirty="0">
                <a:latin typeface="Courier" charset="0"/>
              </a:rPr>
              <a:t> &lt;&lt; </a:t>
            </a:r>
            <a:r>
              <a:rPr lang="en-US" sz="2200" dirty="0" err="1">
                <a:latin typeface="Courier" charset="0"/>
              </a:rPr>
              <a:t>endl</a:t>
            </a:r>
            <a:r>
              <a:rPr lang="en-US" sz="2200" dirty="0">
                <a:latin typeface="Courier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2200" dirty="0">
              <a:latin typeface="Courier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latin typeface="Courier" charset="0"/>
              </a:rPr>
              <a:t>    </a:t>
            </a:r>
            <a:r>
              <a:rPr lang="en-US" sz="2200" dirty="0" err="1">
                <a:latin typeface="Courier" charset="0"/>
              </a:rPr>
              <a:t>cout</a:t>
            </a:r>
            <a:r>
              <a:rPr lang="en-US" sz="2200" dirty="0">
                <a:latin typeface="Courier" charset="0"/>
              </a:rPr>
              <a:t> &lt;&lt; </a:t>
            </a:r>
            <a:r>
              <a:rPr lang="en-US" sz="2200" dirty="0" err="1">
                <a:latin typeface="Courier" charset="0"/>
              </a:rPr>
              <a:t>thisAnimal.age</a:t>
            </a:r>
            <a:r>
              <a:rPr lang="en-US" sz="2200" dirty="0">
                <a:latin typeface="Courier" charset="0"/>
              </a:rPr>
              <a:t> &lt;&lt; </a:t>
            </a:r>
            <a:r>
              <a:rPr lang="ja-JP" altLang="en-US" sz="2200" dirty="0">
                <a:latin typeface="Courier" charset="0"/>
              </a:rPr>
              <a:t>“</a:t>
            </a:r>
            <a:r>
              <a:rPr lang="en-US" sz="2200" dirty="0">
                <a:latin typeface="Courier" charset="0"/>
              </a:rPr>
              <a:t> years </a:t>
            </a:r>
            <a:r>
              <a:rPr lang="ja-JP" altLang="en-US" sz="2200" dirty="0">
                <a:latin typeface="Courier" charset="0"/>
              </a:rPr>
              <a:t>“</a:t>
            </a:r>
            <a:r>
              <a:rPr lang="en-US" sz="2200" dirty="0">
                <a:latin typeface="Courier" charset="0"/>
              </a:rPr>
              <a:t> &lt;&lt; </a:t>
            </a:r>
            <a:r>
              <a:rPr lang="en-US" sz="2200" dirty="0" err="1">
                <a:latin typeface="Courier" charset="0"/>
              </a:rPr>
              <a:t>endl</a:t>
            </a:r>
            <a:r>
              <a:rPr lang="en-US" sz="2200" dirty="0">
                <a:latin typeface="Courier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2200" dirty="0">
              <a:latin typeface="Courier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latin typeface="Courier" charset="0"/>
              </a:rPr>
              <a:t>    </a:t>
            </a:r>
            <a:r>
              <a:rPr lang="en-US" sz="2200" dirty="0" err="1">
                <a:latin typeface="Courier" charset="0"/>
              </a:rPr>
              <a:t>cout</a:t>
            </a:r>
            <a:r>
              <a:rPr lang="en-US" sz="2200" dirty="0">
                <a:latin typeface="Courier" charset="0"/>
              </a:rPr>
              <a:t> &lt;&lt; </a:t>
            </a:r>
            <a:r>
              <a:rPr lang="en-US" sz="2200" dirty="0" err="1">
                <a:latin typeface="Courier" charset="0"/>
              </a:rPr>
              <a:t>thisAnimal.weight</a:t>
            </a:r>
            <a:r>
              <a:rPr lang="en-US" sz="2200" dirty="0">
                <a:latin typeface="Courier" charset="0"/>
              </a:rPr>
              <a:t> &lt;&lt; </a:t>
            </a:r>
            <a:r>
              <a:rPr lang="ja-JP" altLang="en-US" sz="2200" dirty="0">
                <a:latin typeface="Courier" charset="0"/>
              </a:rPr>
              <a:t>“</a:t>
            </a:r>
            <a:r>
              <a:rPr lang="en-US" sz="2200" dirty="0">
                <a:latin typeface="Courier" charset="0"/>
              </a:rPr>
              <a:t> lbs. </a:t>
            </a:r>
            <a:r>
              <a:rPr lang="ja-JP" altLang="en-US" sz="2200" dirty="0">
                <a:latin typeface="Courier" charset="0"/>
              </a:rPr>
              <a:t>“</a:t>
            </a:r>
            <a:r>
              <a:rPr lang="en-US" sz="2200" dirty="0">
                <a:latin typeface="Courier" charset="0"/>
              </a:rPr>
              <a:t> </a:t>
            </a:r>
            <a:endParaRPr lang="en-US" sz="2200" dirty="0" smtClean="0">
              <a:latin typeface="Courier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latin typeface="Courier" charset="0"/>
              </a:rPr>
              <a:t> </a:t>
            </a:r>
            <a:r>
              <a:rPr lang="en-US" sz="2200" dirty="0" smtClean="0">
                <a:latin typeface="Courier" charset="0"/>
              </a:rPr>
              <a:t>        &lt;</a:t>
            </a:r>
            <a:r>
              <a:rPr lang="en-US" sz="2200" dirty="0">
                <a:latin typeface="Courier" charset="0"/>
              </a:rPr>
              <a:t>&lt; </a:t>
            </a:r>
            <a:r>
              <a:rPr lang="en-US" sz="2200" dirty="0" err="1">
                <a:latin typeface="Courier" charset="0"/>
              </a:rPr>
              <a:t>endl</a:t>
            </a:r>
            <a:r>
              <a:rPr lang="en-US" sz="2200" dirty="0">
                <a:latin typeface="Courier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2200" dirty="0">
              <a:latin typeface="Courier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latin typeface="Courier" charset="0"/>
              </a:rPr>
              <a:t>	  </a:t>
            </a:r>
            <a:r>
              <a:rPr lang="en-US" sz="2200" dirty="0" err="1">
                <a:latin typeface="Courier" charset="0"/>
              </a:rPr>
              <a:t>cout</a:t>
            </a:r>
            <a:r>
              <a:rPr lang="en-US" sz="2200" dirty="0">
                <a:latin typeface="Courier" charset="0"/>
              </a:rPr>
              <a:t> &lt;&lt; </a:t>
            </a:r>
            <a:r>
              <a:rPr lang="ja-JP" altLang="en-US" sz="2200" dirty="0">
                <a:latin typeface="Courier" charset="0"/>
              </a:rPr>
              <a:t>“</a:t>
            </a:r>
            <a:r>
              <a:rPr lang="en-US" sz="2200" dirty="0">
                <a:latin typeface="Courier" charset="0"/>
              </a:rPr>
              <a:t>General health : </a:t>
            </a:r>
            <a:r>
              <a:rPr lang="ja-JP" altLang="en-US" sz="2200" dirty="0">
                <a:latin typeface="Courier" charset="0"/>
              </a:rPr>
              <a:t>“</a:t>
            </a:r>
            <a:r>
              <a:rPr lang="en-US" sz="2200" dirty="0">
                <a:latin typeface="Courier" charset="0"/>
              </a:rPr>
              <a:t>; </a:t>
            </a:r>
          </a:p>
          <a:p>
            <a:pPr>
              <a:lnSpc>
                <a:spcPct val="90000"/>
              </a:lnSpc>
            </a:pPr>
            <a:endParaRPr lang="en-US" sz="2200" dirty="0">
              <a:latin typeface="Courier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latin typeface="Courier" charset="0"/>
              </a:rPr>
              <a:t>    </a:t>
            </a:r>
            <a:r>
              <a:rPr lang="en-US" sz="2200" dirty="0" err="1">
                <a:latin typeface="Courier" charset="0"/>
              </a:rPr>
              <a:t>WriteWord</a:t>
            </a:r>
            <a:r>
              <a:rPr lang="en-US" sz="2200" dirty="0">
                <a:latin typeface="Courier" charset="0"/>
              </a:rPr>
              <a:t> (</a:t>
            </a:r>
            <a:r>
              <a:rPr lang="en-US" sz="2200" dirty="0" err="1">
                <a:latin typeface="Courier" charset="0"/>
              </a:rPr>
              <a:t>thisAnimal.health</a:t>
            </a:r>
            <a:r>
              <a:rPr lang="en-US" sz="2200" dirty="0">
                <a:latin typeface="Courier" charset="0"/>
              </a:rPr>
              <a:t>);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dirty="0">
                <a:latin typeface="Courier" charset="0"/>
              </a:rPr>
              <a:t>}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 hidden="1"/>
          <p:cNvSpPr>
            <a:spLocks noChangeArrowheads="1"/>
          </p:cNvSpPr>
          <p:nvPr/>
        </p:nvSpPr>
        <p:spPr bwMode="auto">
          <a:xfrm>
            <a:off x="209550" y="2178050"/>
            <a:ext cx="8720138" cy="362426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6875" y="1543050"/>
            <a:ext cx="8077200" cy="5067300"/>
          </a:xfrm>
          <a:noFill/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void </a:t>
            </a:r>
            <a:r>
              <a:rPr lang="en-US" sz="2000" b="1" dirty="0" err="1">
                <a:latin typeface="Courier" charset="0"/>
              </a:rPr>
              <a:t>ChangeAge</a:t>
            </a:r>
            <a:r>
              <a:rPr lang="en-US" sz="2000" b="1" dirty="0">
                <a:latin typeface="Courier" charset="0"/>
              </a:rPr>
              <a:t>(/* </a:t>
            </a:r>
            <a:r>
              <a:rPr lang="en-US" sz="2000" b="1" dirty="0" err="1">
                <a:latin typeface="Courier" charset="0"/>
              </a:rPr>
              <a:t>inout</a:t>
            </a:r>
            <a:r>
              <a:rPr lang="en-US" sz="2000" b="1" dirty="0">
                <a:latin typeface="Courier" charset="0"/>
              </a:rPr>
              <a:t> */ </a:t>
            </a:r>
            <a:r>
              <a:rPr lang="en-US" sz="2000" b="1" dirty="0" err="1">
                <a:latin typeface="Courier" charset="0"/>
              </a:rPr>
              <a:t>AnimalType</a:t>
            </a:r>
            <a:r>
              <a:rPr lang="en-US" sz="2000" b="1" dirty="0">
                <a:latin typeface="Courier" charset="0"/>
              </a:rPr>
              <a:t>&amp; </a:t>
            </a:r>
            <a:r>
              <a:rPr lang="en-US" sz="2000" b="1" dirty="0" err="1">
                <a:latin typeface="Courier" charset="0"/>
              </a:rPr>
              <a:t>thisAnimal</a:t>
            </a:r>
            <a:r>
              <a:rPr lang="en-US" sz="2000" b="1" dirty="0">
                <a:latin typeface="Courier" charset="0"/>
              </a:rPr>
              <a:t>)</a:t>
            </a:r>
          </a:p>
          <a:p>
            <a:pPr>
              <a:buFont typeface="Monotype Sorts" charset="0"/>
              <a:buNone/>
            </a:pPr>
            <a:endParaRPr lang="en-US" sz="2000" b="1" dirty="0">
              <a:latin typeface="Courier" charset="0"/>
            </a:endParaRPr>
          </a:p>
          <a:p>
            <a:pPr>
              <a:spcBef>
                <a:spcPct val="0"/>
              </a:spcBef>
              <a:buFont typeface="Monotype Sorts" charset="0"/>
              <a:buNone/>
            </a:pPr>
            <a:r>
              <a:rPr lang="en-US" sz="2000" b="1" dirty="0">
                <a:solidFill>
                  <a:srgbClr val="990000"/>
                </a:solidFill>
                <a:latin typeface="Courier" charset="0"/>
              </a:rPr>
              <a:t>// Adds 1 to age</a:t>
            </a:r>
          </a:p>
          <a:p>
            <a:pPr>
              <a:spcBef>
                <a:spcPct val="0"/>
              </a:spcBef>
              <a:buFont typeface="Monotype Sorts" charset="0"/>
              <a:buNone/>
            </a:pPr>
            <a:r>
              <a:rPr lang="en-US" sz="2000" b="1" dirty="0">
                <a:solidFill>
                  <a:srgbClr val="990000"/>
                </a:solidFill>
                <a:latin typeface="Courier" charset="0"/>
              </a:rPr>
              <a:t>// Precondition: </a:t>
            </a:r>
            <a:r>
              <a:rPr lang="en-US" sz="2000" b="1" dirty="0" err="1">
                <a:solidFill>
                  <a:srgbClr val="990000"/>
                </a:solidFill>
                <a:latin typeface="Courier" charset="0"/>
              </a:rPr>
              <a:t>thisAnimal.age</a:t>
            </a:r>
            <a:r>
              <a:rPr lang="en-US" sz="2000" b="1" dirty="0">
                <a:solidFill>
                  <a:srgbClr val="990000"/>
                </a:solidFill>
                <a:latin typeface="Courier" charset="0"/>
              </a:rPr>
              <a:t> is assigned  </a:t>
            </a:r>
          </a:p>
          <a:p>
            <a:pPr>
              <a:spcBef>
                <a:spcPct val="0"/>
              </a:spcBef>
              <a:buFont typeface="Monotype Sorts" charset="0"/>
              <a:buNone/>
            </a:pPr>
            <a:r>
              <a:rPr lang="en-US" sz="2000" b="1" dirty="0">
                <a:solidFill>
                  <a:srgbClr val="990000"/>
                </a:solidFill>
                <a:latin typeface="Courier" charset="0"/>
              </a:rPr>
              <a:t>// </a:t>
            </a:r>
            <a:r>
              <a:rPr lang="en-US" sz="2000" b="1" dirty="0" err="1">
                <a:solidFill>
                  <a:srgbClr val="990000"/>
                </a:solidFill>
                <a:latin typeface="Courier" charset="0"/>
              </a:rPr>
              <a:t>Postcondition:thisAnimal.age</a:t>
            </a:r>
            <a:r>
              <a:rPr lang="en-US" sz="2000" b="1" dirty="0">
                <a:solidFill>
                  <a:srgbClr val="990000"/>
                </a:solidFill>
                <a:latin typeface="Courier" charset="0"/>
              </a:rPr>
              <a:t> == </a:t>
            </a:r>
          </a:p>
          <a:p>
            <a:pPr>
              <a:spcBef>
                <a:spcPct val="0"/>
              </a:spcBef>
              <a:buFont typeface="Monotype Sorts" charset="0"/>
              <a:buNone/>
            </a:pPr>
            <a:r>
              <a:rPr lang="en-US" sz="2000" b="1" dirty="0">
                <a:solidFill>
                  <a:srgbClr val="990000"/>
                </a:solidFill>
                <a:latin typeface="Courier" charset="0"/>
              </a:rPr>
              <a:t>//   </a:t>
            </a:r>
            <a:r>
              <a:rPr lang="en-US" sz="2000" b="1" dirty="0" err="1">
                <a:solidFill>
                  <a:srgbClr val="990000"/>
                </a:solidFill>
                <a:latin typeface="Courier" charset="0"/>
              </a:rPr>
              <a:t>thisAnimal.age@entry</a:t>
            </a:r>
            <a:r>
              <a:rPr lang="en-US" sz="2000" b="1" dirty="0">
                <a:solidFill>
                  <a:srgbClr val="990000"/>
                </a:solidFill>
                <a:latin typeface="Courier" charset="0"/>
              </a:rPr>
              <a:t> + 1</a:t>
            </a:r>
          </a:p>
          <a:p>
            <a:pPr>
              <a:spcBef>
                <a:spcPct val="0"/>
              </a:spcBef>
              <a:buFont typeface="Monotype Sorts" charset="0"/>
              <a:buNone/>
            </a:pPr>
            <a:endParaRPr lang="en-US" sz="2000" b="1" dirty="0">
              <a:solidFill>
                <a:srgbClr val="990000"/>
              </a:solidFill>
              <a:latin typeface="Courier" charset="0"/>
            </a:endParaRPr>
          </a:p>
          <a:p>
            <a:pPr>
              <a:spcBef>
                <a:spcPct val="0"/>
              </a:spcBef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{	</a:t>
            </a:r>
          </a:p>
          <a:p>
            <a:pPr>
              <a:spcBef>
                <a:spcPct val="0"/>
              </a:spcBef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	</a:t>
            </a:r>
          </a:p>
          <a:p>
            <a:pPr>
              <a:spcBef>
                <a:spcPct val="0"/>
              </a:spcBef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</a:t>
            </a:r>
            <a:r>
              <a:rPr lang="en-US" sz="2000" b="1" dirty="0" err="1">
                <a:latin typeface="Courier" charset="0"/>
              </a:rPr>
              <a:t>thisAnimal.age</a:t>
            </a:r>
            <a:r>
              <a:rPr lang="en-US" sz="2000" b="1" dirty="0">
                <a:latin typeface="Courier" charset="0"/>
              </a:rPr>
              <a:t>++;</a:t>
            </a:r>
          </a:p>
          <a:p>
            <a:pPr>
              <a:spcBef>
                <a:spcPct val="0"/>
              </a:spcBef>
              <a:buFont typeface="Monotype Sorts" charset="0"/>
              <a:buNone/>
            </a:pPr>
            <a:endParaRPr lang="en-US" sz="2000" b="1" dirty="0">
              <a:latin typeface="Courier" charset="0"/>
            </a:endParaRPr>
          </a:p>
          <a:p>
            <a:pPr>
              <a:spcBef>
                <a:spcPct val="0"/>
              </a:spcBef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} 			</a:t>
            </a:r>
          </a:p>
        </p:txBody>
      </p:sp>
      <p:sp>
        <p:nvSpPr>
          <p:cNvPr id="71685" name="Rectangle 4"/>
          <p:cNvSpPr>
            <a:spLocks noGrp="1" noChangeArrowheads="1"/>
          </p:cNvSpPr>
          <p:nvPr>
            <p:ph type="title"/>
          </p:nvPr>
        </p:nvSpPr>
        <p:spPr>
          <a:xfrm>
            <a:off x="176213" y="190500"/>
            <a:ext cx="8891587" cy="1143000"/>
          </a:xfrm>
          <a:noFill/>
        </p:spPr>
        <p:txBody>
          <a:bodyPr/>
          <a:lstStyle/>
          <a:p>
            <a:r>
              <a:rPr lang="en-US" sz="4000">
                <a:latin typeface="Times New Roman" charset="0"/>
              </a:rPr>
              <a:t>Passing a </a:t>
            </a:r>
            <a:r>
              <a:rPr lang="en-US" sz="4000">
                <a:latin typeface="Courier New" charset="0"/>
              </a:rPr>
              <a:t>struct</a:t>
            </a:r>
            <a:r>
              <a:rPr lang="en-US" sz="4000">
                <a:latin typeface="Times New Roman" charset="0"/>
              </a:rPr>
              <a:t> Type by Reference</a:t>
            </a:r>
            <a:r>
              <a:rPr lang="en-US">
                <a:latin typeface="Times New Roman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 hidden="1"/>
          <p:cNvSpPr>
            <a:spLocks noChangeArrowheads="1"/>
          </p:cNvSpPr>
          <p:nvPr/>
        </p:nvSpPr>
        <p:spPr bwMode="auto">
          <a:xfrm>
            <a:off x="209550" y="261938"/>
            <a:ext cx="8702675" cy="640715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" y="838200"/>
            <a:ext cx="8759825" cy="5795963"/>
          </a:xfrm>
          <a:noFill/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sz="2200" b="1" dirty="0" err="1">
                <a:latin typeface="Courier" charset="0"/>
              </a:rPr>
              <a:t>AnimalType</a:t>
            </a:r>
            <a:r>
              <a:rPr lang="en-US" sz="2200" b="1" dirty="0">
                <a:latin typeface="Courier" charset="0"/>
              </a:rPr>
              <a:t> </a:t>
            </a:r>
            <a:r>
              <a:rPr lang="en-US" sz="2200" b="1" dirty="0" err="1">
                <a:latin typeface="Courier" charset="0"/>
              </a:rPr>
              <a:t>GetAnimalData</a:t>
            </a:r>
            <a:r>
              <a:rPr lang="en-US" sz="2200" b="1" dirty="0">
                <a:latin typeface="Courier" charset="0"/>
              </a:rPr>
              <a:t> ()</a:t>
            </a:r>
          </a:p>
          <a:p>
            <a:pPr>
              <a:spcBef>
                <a:spcPct val="0"/>
              </a:spcBef>
              <a:buFont typeface="Monotype Sorts" charset="0"/>
              <a:buNone/>
            </a:pPr>
            <a:endParaRPr lang="en-US" sz="2200" b="1" dirty="0">
              <a:solidFill>
                <a:srgbClr val="009900"/>
              </a:solidFill>
              <a:latin typeface="Courier" charset="0"/>
            </a:endParaRPr>
          </a:p>
          <a:p>
            <a:pPr>
              <a:spcBef>
                <a:spcPct val="0"/>
              </a:spcBef>
              <a:buFont typeface="Monotype Sorts" charset="0"/>
              <a:buNone/>
            </a:pPr>
            <a:r>
              <a:rPr lang="en-US" sz="2200" b="1" dirty="0">
                <a:solidFill>
                  <a:srgbClr val="990000"/>
                </a:solidFill>
                <a:latin typeface="Courier" charset="0"/>
              </a:rPr>
              <a:t>// Obtains all information about an animal from </a:t>
            </a:r>
            <a:endParaRPr lang="en-US" sz="2200" b="1" dirty="0" smtClean="0">
              <a:solidFill>
                <a:srgbClr val="990000"/>
              </a:solidFill>
              <a:latin typeface="Courier" charset="0"/>
            </a:endParaRPr>
          </a:p>
          <a:p>
            <a:pPr>
              <a:spcBef>
                <a:spcPct val="0"/>
              </a:spcBef>
              <a:buFont typeface="Monotype Sorts" charset="0"/>
              <a:buNone/>
            </a:pPr>
            <a:r>
              <a:rPr lang="en-US" sz="2200" b="1" dirty="0" smtClean="0">
                <a:solidFill>
                  <a:srgbClr val="990000"/>
                </a:solidFill>
                <a:latin typeface="Courier" charset="0"/>
              </a:rPr>
              <a:t>// keyboard</a:t>
            </a:r>
            <a:endParaRPr lang="en-US" sz="2200" b="1" dirty="0">
              <a:solidFill>
                <a:srgbClr val="990000"/>
              </a:solidFill>
              <a:latin typeface="Courier" charset="0"/>
            </a:endParaRPr>
          </a:p>
          <a:p>
            <a:pPr>
              <a:spcBef>
                <a:spcPct val="0"/>
              </a:spcBef>
              <a:buFont typeface="Monotype Sorts" charset="0"/>
              <a:buNone/>
            </a:pPr>
            <a:r>
              <a:rPr lang="en-US" sz="2200" b="1" dirty="0">
                <a:solidFill>
                  <a:srgbClr val="990000"/>
                </a:solidFill>
                <a:latin typeface="Courier" charset="0"/>
              </a:rPr>
              <a:t>// </a:t>
            </a:r>
            <a:r>
              <a:rPr lang="en-US" sz="2200" b="1" dirty="0" err="1">
                <a:solidFill>
                  <a:srgbClr val="990000"/>
                </a:solidFill>
                <a:latin typeface="Courier" charset="0"/>
              </a:rPr>
              <a:t>Postcondition</a:t>
            </a:r>
            <a:r>
              <a:rPr lang="en-US" sz="2200" b="1" dirty="0">
                <a:solidFill>
                  <a:srgbClr val="990000"/>
                </a:solidFill>
                <a:latin typeface="Courier" charset="0"/>
              </a:rPr>
              <a:t>:</a:t>
            </a:r>
          </a:p>
          <a:p>
            <a:pPr>
              <a:spcBef>
                <a:spcPct val="0"/>
              </a:spcBef>
              <a:buFont typeface="Monotype Sorts" charset="0"/>
              <a:buNone/>
            </a:pPr>
            <a:r>
              <a:rPr lang="en-US" sz="2200" b="1" dirty="0">
                <a:solidFill>
                  <a:srgbClr val="990000"/>
                </a:solidFill>
                <a:latin typeface="Courier" charset="0"/>
              </a:rPr>
              <a:t>//   Return value == </a:t>
            </a:r>
            <a:r>
              <a:rPr lang="en-US" sz="2200" b="1" dirty="0" err="1">
                <a:solidFill>
                  <a:srgbClr val="990000"/>
                </a:solidFill>
                <a:latin typeface="Courier" charset="0"/>
              </a:rPr>
              <a:t>AnimalType</a:t>
            </a:r>
            <a:r>
              <a:rPr lang="en-US" sz="2200" b="1" dirty="0">
                <a:solidFill>
                  <a:srgbClr val="990000"/>
                </a:solidFill>
                <a:latin typeface="Courier" charset="0"/>
              </a:rPr>
              <a:t> members entered at </a:t>
            </a:r>
            <a:endParaRPr lang="en-US" sz="2200" b="1" dirty="0" smtClean="0">
              <a:solidFill>
                <a:srgbClr val="990000"/>
              </a:solidFill>
              <a:latin typeface="Courier" charset="0"/>
            </a:endParaRPr>
          </a:p>
          <a:p>
            <a:pPr>
              <a:spcBef>
                <a:spcPct val="0"/>
              </a:spcBef>
              <a:buFont typeface="Monotype Sorts" charset="0"/>
              <a:buNone/>
            </a:pPr>
            <a:r>
              <a:rPr lang="en-US" sz="2200" b="1" dirty="0" smtClean="0">
                <a:solidFill>
                  <a:srgbClr val="990000"/>
                </a:solidFill>
                <a:latin typeface="Courier" charset="0"/>
              </a:rPr>
              <a:t>//   </a:t>
            </a:r>
            <a:r>
              <a:rPr lang="en-US" sz="2200" b="1" dirty="0" err="1" smtClean="0">
                <a:solidFill>
                  <a:srgbClr val="990000"/>
                </a:solidFill>
                <a:latin typeface="Courier" charset="0"/>
              </a:rPr>
              <a:t>kbd</a:t>
            </a:r>
            <a:endParaRPr lang="en-US" sz="2200" b="1" dirty="0">
              <a:solidFill>
                <a:srgbClr val="990000"/>
              </a:solidFill>
              <a:latin typeface="Courier" charset="0"/>
            </a:endParaRPr>
          </a:p>
          <a:p>
            <a:pPr>
              <a:buFont typeface="Monotype Sorts" charset="0"/>
              <a:buNone/>
            </a:pPr>
            <a:r>
              <a:rPr lang="en-US" sz="2200" b="1" dirty="0" smtClean="0">
                <a:latin typeface="Courier" charset="0"/>
              </a:rPr>
              <a:t>{</a:t>
            </a:r>
            <a:r>
              <a:rPr lang="en-US" sz="2200" b="1" dirty="0">
                <a:latin typeface="Courier" charset="0"/>
              </a:rPr>
              <a:t>		</a:t>
            </a:r>
          </a:p>
        </p:txBody>
      </p:sp>
      <p:sp>
        <p:nvSpPr>
          <p:cNvPr id="72709" name="Text Box 4" hidden="1"/>
          <p:cNvSpPr txBox="1">
            <a:spLocks noChangeArrowheads="1"/>
          </p:cNvSpPr>
          <p:nvPr/>
        </p:nvSpPr>
        <p:spPr bwMode="auto">
          <a:xfrm>
            <a:off x="8343900" y="6305550"/>
            <a:ext cx="438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Monotype Sort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fld id="{0269C2E4-97BD-F145-90C0-B0CDE40638C6}" type="slidenum">
              <a:rPr lang="en-US" sz="1400"/>
              <a:pPr eaLnBrk="1" hangingPunct="1">
                <a:spcBef>
                  <a:spcPct val="50000"/>
                </a:spcBef>
              </a:pPr>
              <a:t>65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457200" y="1304925"/>
            <a:ext cx="792480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latin typeface="Courier" charset="0"/>
              </a:rPr>
              <a:t>{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Courier" charset="0"/>
              </a:rPr>
              <a:t>	  </a:t>
            </a:r>
            <a:r>
              <a:rPr lang="en-US" dirty="0" err="1">
                <a:latin typeface="Courier" charset="0"/>
              </a:rPr>
              <a:t>AnimalType</a:t>
            </a:r>
            <a:r>
              <a:rPr lang="en-US" dirty="0">
                <a:latin typeface="Courier" charset="0"/>
              </a:rPr>
              <a:t>  </a:t>
            </a:r>
            <a:r>
              <a:rPr lang="en-US" dirty="0" err="1">
                <a:latin typeface="Courier" charset="0"/>
              </a:rPr>
              <a:t>thisAnimal</a:t>
            </a:r>
            <a:r>
              <a:rPr lang="en-US" dirty="0">
                <a:latin typeface="Courier" charset="0"/>
              </a:rPr>
              <a:t>; 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Courier" charset="0"/>
              </a:rPr>
              <a:t>	  char response; 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Courier" charset="0"/>
              </a:rPr>
              <a:t>	  do  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Courier" charset="0"/>
              </a:rPr>
              <a:t>    {	</a:t>
            </a:r>
          </a:p>
          <a:p>
            <a:pPr>
              <a:buFont typeface="Monotype Sorts" charset="0"/>
              <a:buNone/>
            </a:pPr>
            <a:r>
              <a:rPr lang="en-US" dirty="0">
                <a:solidFill>
                  <a:srgbClr val="990000"/>
                </a:solidFill>
                <a:latin typeface="Courier" charset="0"/>
              </a:rPr>
              <a:t>    // Have user enter members until they are </a:t>
            </a:r>
            <a:endParaRPr lang="en-US" dirty="0" smtClean="0">
              <a:solidFill>
                <a:srgbClr val="990000"/>
              </a:solidFill>
              <a:latin typeface="Courier" charset="0"/>
            </a:endParaRPr>
          </a:p>
          <a:p>
            <a:pPr>
              <a:buFont typeface="Monotype Sorts" charset="0"/>
              <a:buNone/>
            </a:pPr>
            <a:r>
              <a:rPr lang="en-US" dirty="0" smtClean="0">
                <a:solidFill>
                  <a:srgbClr val="990000"/>
                </a:solidFill>
                <a:latin typeface="Courier" charset="0"/>
              </a:rPr>
              <a:t>    // correct</a:t>
            </a:r>
            <a:endParaRPr lang="en-US" dirty="0">
              <a:solidFill>
                <a:srgbClr val="990000"/>
              </a:solidFill>
              <a:latin typeface="Courier" charset="0"/>
            </a:endParaRPr>
          </a:p>
          <a:p>
            <a:pPr>
              <a:buFont typeface="Monotype Sorts" charset="0"/>
              <a:buNone/>
            </a:pPr>
            <a:r>
              <a:rPr lang="en-US" dirty="0">
                <a:latin typeface="Courier" charset="0"/>
              </a:rPr>
              <a:t>			.</a:t>
            </a:r>
          </a:p>
          <a:p>
            <a:pPr>
              <a:buFont typeface="Monotype Sorts" charset="0"/>
              <a:buNone/>
            </a:pPr>
            <a:endParaRPr lang="en-US" dirty="0">
              <a:latin typeface="Courier" charset="0"/>
            </a:endParaRPr>
          </a:p>
          <a:p>
            <a:pPr>
              <a:buFont typeface="Monotype Sorts" charset="0"/>
              <a:buNone/>
            </a:pPr>
            <a:r>
              <a:rPr lang="en-US" dirty="0">
                <a:latin typeface="Courier" charset="0"/>
              </a:rPr>
              <a:t>			.</a:t>
            </a:r>
          </a:p>
          <a:p>
            <a:pPr>
              <a:buFont typeface="Monotype Sorts" charset="0"/>
              <a:buNone/>
            </a:pPr>
            <a:endParaRPr lang="en-US" dirty="0">
              <a:latin typeface="Courier" charset="0"/>
            </a:endParaRPr>
          </a:p>
          <a:p>
            <a:pPr>
              <a:buFont typeface="Monotype Sorts" charset="0"/>
              <a:buNone/>
            </a:pPr>
            <a:r>
              <a:rPr lang="en-US" dirty="0">
                <a:latin typeface="Courier" charset="0"/>
              </a:rPr>
              <a:t>			.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Courier" charset="0"/>
              </a:rPr>
              <a:t>	  }  while (response != </a:t>
            </a:r>
            <a:r>
              <a:rPr lang="ja-JP" altLang="en-US" dirty="0">
                <a:latin typeface="Courier" charset="0"/>
              </a:rPr>
              <a:t>‘</a:t>
            </a:r>
            <a:r>
              <a:rPr lang="en-US" dirty="0">
                <a:latin typeface="Courier" charset="0"/>
              </a:rPr>
              <a:t>Y</a:t>
            </a:r>
            <a:r>
              <a:rPr lang="ja-JP" altLang="en-US" dirty="0">
                <a:latin typeface="Courier" charset="0"/>
              </a:rPr>
              <a:t>’</a:t>
            </a:r>
            <a:r>
              <a:rPr lang="en-US" dirty="0">
                <a:latin typeface="Courier" charset="0"/>
              </a:rPr>
              <a:t>);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Courier" charset="0"/>
              </a:rPr>
              <a:t>	  return  </a:t>
            </a:r>
            <a:r>
              <a:rPr lang="en-US" dirty="0" err="1">
                <a:latin typeface="Courier" charset="0"/>
              </a:rPr>
              <a:t>thisAnimal</a:t>
            </a:r>
            <a:r>
              <a:rPr lang="en-US" dirty="0">
                <a:latin typeface="Courier" charset="0"/>
              </a:rPr>
              <a:t>;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Courier" charset="0"/>
              </a:rPr>
              <a:t>}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400050"/>
            <a:ext cx="7848600" cy="1143000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Hierarchical Structures 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25" y="1495425"/>
            <a:ext cx="7315200" cy="4837113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Char char="§"/>
            </a:pPr>
            <a:r>
              <a:rPr lang="en-US" sz="2800" b="1" dirty="0">
                <a:latin typeface="Arial" charset="0"/>
              </a:rPr>
              <a:t>The type of a </a:t>
            </a:r>
            <a:r>
              <a:rPr lang="en-US" sz="2800" b="1" dirty="0" err="1">
                <a:latin typeface="Arial" charset="0"/>
              </a:rPr>
              <a:t>struct</a:t>
            </a:r>
            <a:r>
              <a:rPr lang="en-US" sz="2800" b="1" dirty="0">
                <a:latin typeface="Arial" charset="0"/>
              </a:rPr>
              <a:t> member can be another </a:t>
            </a:r>
            <a:r>
              <a:rPr lang="en-US" sz="2800" b="1" dirty="0" err="1">
                <a:latin typeface="Arial" charset="0"/>
              </a:rPr>
              <a:t>struct</a:t>
            </a:r>
            <a:r>
              <a:rPr lang="en-US" sz="2800" b="1" dirty="0">
                <a:latin typeface="Arial" charset="0"/>
              </a:rPr>
              <a:t> type  </a:t>
            </a:r>
          </a:p>
          <a:p>
            <a:pPr>
              <a:lnSpc>
                <a:spcPct val="90000"/>
              </a:lnSpc>
              <a:buFont typeface="Wingdings" charset="0"/>
              <a:buChar char="§"/>
            </a:pPr>
            <a:endParaRPr lang="en-US" sz="2800" b="1" dirty="0">
              <a:latin typeface="Arial" charset="0"/>
            </a:endParaRPr>
          </a:p>
          <a:p>
            <a:pPr>
              <a:lnSpc>
                <a:spcPct val="90000"/>
              </a:lnSpc>
              <a:buFont typeface="Wingdings" charset="0"/>
              <a:buChar char="§"/>
            </a:pPr>
            <a:r>
              <a:rPr lang="en-US" sz="2800" b="1" dirty="0">
                <a:latin typeface="Arial" charset="0"/>
              </a:rPr>
              <a:t>This is called nested or hierarchical structures</a:t>
            </a:r>
            <a:r>
              <a:rPr lang="en-US" sz="2800" dirty="0">
                <a:latin typeface="Arial" charset="0"/>
              </a:rPr>
              <a:t> </a:t>
            </a:r>
          </a:p>
          <a:p>
            <a:pPr>
              <a:lnSpc>
                <a:spcPct val="90000"/>
              </a:lnSpc>
              <a:buFont typeface="Wingdings" charset="0"/>
              <a:buChar char="§"/>
            </a:pPr>
            <a:endParaRPr lang="en-US" sz="2800" dirty="0">
              <a:latin typeface="Arial" charset="0"/>
            </a:endParaRPr>
          </a:p>
          <a:p>
            <a:pPr>
              <a:lnSpc>
                <a:spcPct val="90000"/>
              </a:lnSpc>
              <a:buFont typeface="Wingdings" charset="0"/>
              <a:buChar char="§"/>
            </a:pPr>
            <a:r>
              <a:rPr lang="en-US" sz="2800" b="1" dirty="0">
                <a:latin typeface="Arial" charset="0"/>
              </a:rPr>
              <a:t>Hierarchical structures are very useful when there is much detailed information in each record</a:t>
            </a:r>
            <a:endParaRPr lang="en-US" sz="2800" dirty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sz="2800" dirty="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dirty="0">
                <a:latin typeface="Arial" charset="0"/>
              </a:rPr>
              <a:t>					</a:t>
            </a:r>
            <a:r>
              <a:rPr lang="en-US" sz="2800" b="1" dirty="0">
                <a:solidFill>
                  <a:srgbClr val="990000"/>
                </a:solidFill>
                <a:latin typeface="Arial" charset="0"/>
              </a:rPr>
              <a:t>For example . . .</a:t>
            </a:r>
            <a:endParaRPr lang="en-US" sz="2800" dirty="0">
              <a:solidFill>
                <a:srgbClr val="990000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784225" y="419100"/>
            <a:ext cx="7848600" cy="1143000"/>
          </a:xfrm>
          <a:noFill/>
        </p:spPr>
        <p:txBody>
          <a:bodyPr/>
          <a:lstStyle/>
          <a:p>
            <a:r>
              <a:rPr lang="en-US">
                <a:latin typeface="Courier New" charset="0"/>
              </a:rPr>
              <a:t>struct MachineRec</a:t>
            </a:r>
            <a:endParaRPr lang="en-US">
              <a:latin typeface="Times New Roman" charset="0"/>
            </a:endParaRP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1816100"/>
            <a:ext cx="7900987" cy="4416425"/>
          </a:xfrm>
          <a:noFill/>
        </p:spPr>
        <p:txBody>
          <a:bodyPr/>
          <a:lstStyle/>
          <a:p>
            <a:pPr>
              <a:buFont typeface="Wingdings" charset="0"/>
              <a:buChar char="§"/>
            </a:pPr>
            <a:r>
              <a:rPr lang="en-US" sz="2800" b="1">
                <a:latin typeface="Arial" charset="0"/>
              </a:rPr>
              <a:t>Information about each machine in a shop contains:</a:t>
            </a:r>
          </a:p>
          <a:p>
            <a:pPr>
              <a:buFont typeface="Wingdings" charset="0"/>
              <a:buChar char="§"/>
            </a:pPr>
            <a:endParaRPr lang="en-US" sz="2800" b="1">
              <a:latin typeface="Arial" charset="0"/>
            </a:endParaRPr>
          </a:p>
          <a:p>
            <a:pPr>
              <a:buFont typeface="Wingdings" charset="0"/>
              <a:buChar char="§"/>
            </a:pPr>
            <a:r>
              <a:rPr lang="en-US" sz="2800" b="1">
                <a:latin typeface="Arial" charset="0"/>
              </a:rPr>
              <a:t>   an idNumber;</a:t>
            </a:r>
          </a:p>
          <a:p>
            <a:pPr>
              <a:buFont typeface="Wingdings" charset="0"/>
              <a:buChar char="§"/>
            </a:pPr>
            <a:endParaRPr lang="en-US" sz="2800" b="1">
              <a:latin typeface="Arial" charset="0"/>
            </a:endParaRPr>
          </a:p>
          <a:p>
            <a:pPr>
              <a:buFont typeface="Wingdings" charset="0"/>
              <a:buChar char="§"/>
            </a:pPr>
            <a:r>
              <a:rPr lang="en-US" sz="2800" b="1">
                <a:latin typeface="Arial" charset="0"/>
              </a:rPr>
              <a:t>   a written description;</a:t>
            </a:r>
          </a:p>
          <a:p>
            <a:pPr>
              <a:buFont typeface="Wingdings" charset="0"/>
              <a:buChar char="§"/>
            </a:pPr>
            <a:endParaRPr lang="en-US" sz="1000" b="1">
              <a:latin typeface="Arial" charset="0"/>
            </a:endParaRPr>
          </a:p>
          <a:p>
            <a:pPr>
              <a:buFont typeface="Wingdings" charset="0"/>
              <a:buChar char="§"/>
            </a:pPr>
            <a:endParaRPr lang="en-US" sz="2400" b="1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609600" y="590550"/>
            <a:ext cx="7848600" cy="781050"/>
          </a:xfrm>
        </p:spPr>
        <p:txBody>
          <a:bodyPr/>
          <a:lstStyle/>
          <a:p>
            <a:r>
              <a:rPr lang="en-US">
                <a:latin typeface="Andale Mono" charset="0"/>
              </a:rPr>
              <a:t>struct MachineRec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§"/>
            </a:pPr>
            <a:r>
              <a:rPr lang="en-US" b="1">
                <a:latin typeface="Arial" charset="0"/>
              </a:rPr>
              <a:t>the purchase date;</a:t>
            </a:r>
          </a:p>
          <a:p>
            <a:pPr>
              <a:buFont typeface="Wingdings" charset="0"/>
              <a:buChar char="§"/>
            </a:pPr>
            <a:endParaRPr lang="en-US" sz="1100" b="1">
              <a:latin typeface="Arial" charset="0"/>
            </a:endParaRPr>
          </a:p>
          <a:p>
            <a:pPr>
              <a:buFont typeface="Wingdings" charset="0"/>
              <a:buChar char="§"/>
            </a:pPr>
            <a:r>
              <a:rPr lang="en-US" b="1">
                <a:latin typeface="Arial" charset="0"/>
              </a:rPr>
              <a:t> the cost;</a:t>
            </a:r>
          </a:p>
          <a:p>
            <a:pPr>
              <a:buFont typeface="Wingdings" charset="0"/>
              <a:buChar char="§"/>
            </a:pPr>
            <a:endParaRPr lang="en-US" sz="1100" b="1">
              <a:latin typeface="Arial" charset="0"/>
            </a:endParaRPr>
          </a:p>
          <a:p>
            <a:pPr>
              <a:buFont typeface="Wingdings" charset="0"/>
              <a:buChar char="§"/>
            </a:pPr>
            <a:r>
              <a:rPr lang="en-US" b="1">
                <a:latin typeface="Arial" charset="0"/>
              </a:rPr>
              <a:t>and a history (including failure rate, number of  days down;</a:t>
            </a:r>
          </a:p>
          <a:p>
            <a:pPr>
              <a:buFont typeface="Wingdings" charset="0"/>
              <a:buChar char="§"/>
            </a:pPr>
            <a:r>
              <a:rPr lang="en-US" b="1">
                <a:latin typeface="Arial" charset="0"/>
              </a:rPr>
              <a:t> and date of last service);</a:t>
            </a:r>
          </a:p>
          <a:p>
            <a:pPr>
              <a:buFont typeface="Wingdings" charset="0"/>
              <a:buChar char="§"/>
            </a:pPr>
            <a:endParaRPr lang="en-US" sz="2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74650" y="1074738"/>
            <a:ext cx="8534400" cy="9906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Using two bytes (= 16 bits)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188" y="3227388"/>
            <a:ext cx="8789987" cy="3402012"/>
          </a:xfrm>
        </p:spPr>
        <p:txBody>
          <a:bodyPr/>
          <a:lstStyle/>
          <a:p>
            <a:pPr marL="0" indent="0">
              <a:buFont typeface="Monotype Sorts" charset="0"/>
              <a:buNone/>
            </a:pPr>
            <a:r>
              <a:rPr lang="en-US" sz="2800" b="1">
                <a:latin typeface="Arial" charset="0"/>
              </a:rPr>
              <a:t>				2</a:t>
            </a:r>
            <a:r>
              <a:rPr lang="en-US" sz="2800" b="1" baseline="50000">
                <a:latin typeface="Arial" charset="0"/>
              </a:rPr>
              <a:t>16</a:t>
            </a:r>
            <a:r>
              <a:rPr lang="en-US" sz="2800" b="1">
                <a:latin typeface="Arial" charset="0"/>
              </a:rPr>
              <a:t>   =   65,536  </a:t>
            </a:r>
          </a:p>
          <a:p>
            <a:pPr marL="0" indent="0">
              <a:buFont typeface="Monotype Sorts" charset="0"/>
              <a:buNone/>
            </a:pPr>
            <a:endParaRPr lang="en-US" sz="800" b="1">
              <a:latin typeface="Arial" charset="0"/>
            </a:endParaRPr>
          </a:p>
          <a:p>
            <a:pPr marL="0" indent="0">
              <a:buFont typeface="Monotype Sorts" charset="0"/>
              <a:buNone/>
            </a:pPr>
            <a:r>
              <a:rPr lang="en-US" sz="2800" b="1">
                <a:solidFill>
                  <a:schemeClr val="tx2"/>
                </a:solidFill>
                <a:latin typeface="Arial" charset="0"/>
              </a:rPr>
              <a:t>  </a:t>
            </a:r>
            <a:r>
              <a:rPr lang="en-US" sz="2800" b="1">
                <a:solidFill>
                  <a:srgbClr val="990000"/>
                </a:solidFill>
                <a:latin typeface="Arial" charset="0"/>
              </a:rPr>
              <a:t>So 65, 636 different numbers can be represented</a:t>
            </a:r>
            <a:r>
              <a:rPr lang="en-US" sz="2800" b="1">
                <a:solidFill>
                  <a:schemeClr val="tx2"/>
                </a:solidFill>
                <a:latin typeface="Arial" charset="0"/>
              </a:rPr>
              <a:t> </a:t>
            </a:r>
            <a:endParaRPr lang="en-US" sz="1000" b="1">
              <a:latin typeface="Arial" charset="0"/>
            </a:endParaRPr>
          </a:p>
          <a:p>
            <a:pPr marL="0" indent="0">
              <a:buFont typeface="Monotype Sorts" charset="0"/>
              <a:buNone/>
            </a:pPr>
            <a:r>
              <a:rPr lang="en-US" sz="2400" b="1">
                <a:latin typeface="Arial" charset="0"/>
              </a:rPr>
              <a:t>  </a:t>
            </a:r>
            <a:r>
              <a:rPr lang="en-US" sz="2800" b="1">
                <a:solidFill>
                  <a:srgbClr val="010000"/>
                </a:solidFill>
                <a:latin typeface="Arial" charset="0"/>
              </a:rPr>
              <a:t>If we wish to have only one number representing the integer zero, and half of the remaining numbers positive, and half negative, we can obtain the 65,536 numbers in the range </a:t>
            </a:r>
            <a:r>
              <a:rPr lang="en-US" sz="2800" b="1">
                <a:solidFill>
                  <a:srgbClr val="990000"/>
                </a:solidFill>
                <a:latin typeface="Arial" charset="0"/>
              </a:rPr>
              <a:t>-32,768 . . . . 0 . . . . 32,767</a:t>
            </a:r>
            <a:endParaRPr lang="en-US" sz="2800" b="1">
              <a:latin typeface="Arial" charset="0"/>
            </a:endParaRPr>
          </a:p>
        </p:txBody>
      </p:sp>
      <p:grpSp>
        <p:nvGrpSpPr>
          <p:cNvPr id="9221" name="Group 28"/>
          <p:cNvGrpSpPr>
            <a:grpSpLocks/>
          </p:cNvGrpSpPr>
          <p:nvPr/>
        </p:nvGrpSpPr>
        <p:grpSpPr bwMode="auto">
          <a:xfrm>
            <a:off x="58738" y="2274888"/>
            <a:ext cx="9039225" cy="460375"/>
            <a:chOff x="37" y="1433"/>
            <a:chExt cx="5694" cy="290"/>
          </a:xfrm>
        </p:grpSpPr>
        <p:grpSp>
          <p:nvGrpSpPr>
            <p:cNvPr id="9222" name="Group 15"/>
            <p:cNvGrpSpPr>
              <a:grpSpLocks/>
            </p:cNvGrpSpPr>
            <p:nvPr/>
          </p:nvGrpSpPr>
          <p:grpSpPr bwMode="auto">
            <a:xfrm>
              <a:off x="2888" y="1433"/>
              <a:ext cx="2843" cy="287"/>
              <a:chOff x="2888" y="1433"/>
              <a:chExt cx="2843" cy="287"/>
            </a:xfrm>
          </p:grpSpPr>
          <p:grpSp>
            <p:nvGrpSpPr>
              <p:cNvPr id="9235" name="Group 13"/>
              <p:cNvGrpSpPr>
                <a:grpSpLocks/>
              </p:cNvGrpSpPr>
              <p:nvPr/>
            </p:nvGrpSpPr>
            <p:grpSpPr bwMode="auto">
              <a:xfrm>
                <a:off x="2888" y="1433"/>
                <a:ext cx="2843" cy="287"/>
                <a:chOff x="2888" y="1433"/>
                <a:chExt cx="2843" cy="287"/>
              </a:xfrm>
            </p:grpSpPr>
            <p:grpSp>
              <p:nvGrpSpPr>
                <p:cNvPr id="9237" name="Group 11"/>
                <p:cNvGrpSpPr>
                  <a:grpSpLocks/>
                </p:cNvGrpSpPr>
                <p:nvPr/>
              </p:nvGrpSpPr>
              <p:grpSpPr bwMode="auto">
                <a:xfrm>
                  <a:off x="2888" y="1433"/>
                  <a:ext cx="2843" cy="283"/>
                  <a:chOff x="2888" y="1433"/>
                  <a:chExt cx="2843" cy="283"/>
                </a:xfrm>
              </p:grpSpPr>
              <p:sp>
                <p:nvSpPr>
                  <p:cNvPr id="9239" name="Rectangle 4"/>
                  <p:cNvSpPr>
                    <a:spLocks noChangeArrowheads="1"/>
                  </p:cNvSpPr>
                  <p:nvPr/>
                </p:nvSpPr>
                <p:spPr bwMode="auto">
                  <a:xfrm>
                    <a:off x="2888" y="1438"/>
                    <a:ext cx="2843" cy="278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en-US"/>
                  </a:p>
                </p:txBody>
              </p:sp>
              <p:sp>
                <p:nvSpPr>
                  <p:cNvPr id="9240" name="Line 5"/>
                  <p:cNvSpPr>
                    <a:spLocks noChangeShapeType="1"/>
                  </p:cNvSpPr>
                  <p:nvPr/>
                </p:nvSpPr>
                <p:spPr bwMode="auto">
                  <a:xfrm>
                    <a:off x="3579" y="1433"/>
                    <a:ext cx="0" cy="279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41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3195" y="1445"/>
                    <a:ext cx="0" cy="27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42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3955" y="1439"/>
                    <a:ext cx="0" cy="27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43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4692" y="1440"/>
                    <a:ext cx="0" cy="27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44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5042" y="1443"/>
                    <a:ext cx="0" cy="27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45" name="Line 1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403" y="1436"/>
                    <a:ext cx="2" cy="27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238" name="Line 12"/>
                <p:cNvSpPr>
                  <a:spLocks noChangeShapeType="1"/>
                </p:cNvSpPr>
                <p:nvPr/>
              </p:nvSpPr>
              <p:spPr bwMode="auto">
                <a:xfrm>
                  <a:off x="4321" y="1442"/>
                  <a:ext cx="0" cy="2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236" name="Rectangle 14"/>
              <p:cNvSpPr>
                <a:spLocks noChangeArrowheads="1"/>
              </p:cNvSpPr>
              <p:nvPr/>
            </p:nvSpPr>
            <p:spPr bwMode="auto">
              <a:xfrm>
                <a:off x="2968" y="1457"/>
                <a:ext cx="2682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1912" tIns="30162" rIns="61912" bIns="30162">
                <a:spAutoFit/>
              </a:bodyPr>
              <a:lstStyle/>
              <a:p>
                <a:pPr defTabSz="411163" eaLnBrk="0" hangingPunct="0"/>
                <a:r>
                  <a:rPr lang="en-US">
                    <a:latin typeface="Arial" charset="0"/>
                  </a:rPr>
                  <a:t>0      1      0      0       1      0      1      0</a:t>
                </a:r>
              </a:p>
            </p:txBody>
          </p:sp>
        </p:grpSp>
        <p:grpSp>
          <p:nvGrpSpPr>
            <p:cNvPr id="9223" name="Group 27"/>
            <p:cNvGrpSpPr>
              <a:grpSpLocks/>
            </p:cNvGrpSpPr>
            <p:nvPr/>
          </p:nvGrpSpPr>
          <p:grpSpPr bwMode="auto">
            <a:xfrm>
              <a:off x="37" y="1436"/>
              <a:ext cx="2843" cy="287"/>
              <a:chOff x="37" y="1436"/>
              <a:chExt cx="2843" cy="287"/>
            </a:xfrm>
          </p:grpSpPr>
          <p:grpSp>
            <p:nvGrpSpPr>
              <p:cNvPr id="9224" name="Group 25"/>
              <p:cNvGrpSpPr>
                <a:grpSpLocks/>
              </p:cNvGrpSpPr>
              <p:nvPr/>
            </p:nvGrpSpPr>
            <p:grpSpPr bwMode="auto">
              <a:xfrm>
                <a:off x="37" y="1436"/>
                <a:ext cx="2843" cy="287"/>
                <a:chOff x="37" y="1436"/>
                <a:chExt cx="2843" cy="287"/>
              </a:xfrm>
            </p:grpSpPr>
            <p:grpSp>
              <p:nvGrpSpPr>
                <p:cNvPr id="9226" name="Group 23"/>
                <p:cNvGrpSpPr>
                  <a:grpSpLocks/>
                </p:cNvGrpSpPr>
                <p:nvPr/>
              </p:nvGrpSpPr>
              <p:grpSpPr bwMode="auto">
                <a:xfrm>
                  <a:off x="37" y="1436"/>
                  <a:ext cx="2843" cy="283"/>
                  <a:chOff x="37" y="1436"/>
                  <a:chExt cx="2843" cy="283"/>
                </a:xfrm>
              </p:grpSpPr>
              <p:sp>
                <p:nvSpPr>
                  <p:cNvPr id="9228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37" y="1441"/>
                    <a:ext cx="2843" cy="278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en-US"/>
                  </a:p>
                </p:txBody>
              </p:sp>
              <p:sp>
                <p:nvSpPr>
                  <p:cNvPr id="9229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728" y="1436"/>
                    <a:ext cx="0" cy="279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30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344" y="1448"/>
                    <a:ext cx="0" cy="27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31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1442"/>
                    <a:ext cx="0" cy="27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32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1841" y="1443"/>
                    <a:ext cx="0" cy="27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33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191" y="1446"/>
                    <a:ext cx="0" cy="27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34" name="Line 2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52" y="1439"/>
                    <a:ext cx="2" cy="27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227" name="Line 24"/>
                <p:cNvSpPr>
                  <a:spLocks noChangeShapeType="1"/>
                </p:cNvSpPr>
                <p:nvPr/>
              </p:nvSpPr>
              <p:spPr bwMode="auto">
                <a:xfrm>
                  <a:off x="1470" y="1445"/>
                  <a:ext cx="0" cy="27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225" name="Rectangle 26"/>
              <p:cNvSpPr>
                <a:spLocks noChangeArrowheads="1"/>
              </p:cNvSpPr>
              <p:nvPr/>
            </p:nvSpPr>
            <p:spPr bwMode="auto">
              <a:xfrm>
                <a:off x="117" y="1460"/>
                <a:ext cx="2682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1912" tIns="30162" rIns="61912" bIns="30162">
                <a:spAutoFit/>
              </a:bodyPr>
              <a:lstStyle/>
              <a:p>
                <a:pPr defTabSz="411163" eaLnBrk="0" hangingPunct="0"/>
                <a:r>
                  <a:rPr lang="en-US">
                    <a:latin typeface="Arial" charset="0"/>
                  </a:rPr>
                  <a:t>0     1       1       0      0      0      1      1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 hidden="1"/>
          <p:cNvSpPr>
            <a:spLocks noChangeArrowheads="1"/>
          </p:cNvSpPr>
          <p:nvPr/>
        </p:nvSpPr>
        <p:spPr bwMode="auto">
          <a:xfrm>
            <a:off x="209550" y="38100"/>
            <a:ext cx="8702675" cy="6592888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5138" y="800100"/>
            <a:ext cx="8172450" cy="5810250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 err="1">
                <a:latin typeface="Courier" charset="0"/>
              </a:rPr>
              <a:t>struct</a:t>
            </a:r>
            <a:r>
              <a:rPr lang="en-US" sz="2000" b="1" dirty="0">
                <a:latin typeface="Courier" charset="0"/>
              </a:rPr>
              <a:t>  </a:t>
            </a:r>
            <a:r>
              <a:rPr lang="en-US" sz="2000" b="1" dirty="0" err="1">
                <a:latin typeface="Courier" charset="0"/>
              </a:rPr>
              <a:t>DateType</a:t>
            </a:r>
            <a:endParaRPr lang="en-US" sz="2000" b="1" dirty="0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{	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</a:t>
            </a:r>
            <a:r>
              <a:rPr lang="en-US" sz="2000" b="1" dirty="0" err="1">
                <a:latin typeface="Courier" charset="0"/>
              </a:rPr>
              <a:t>int</a:t>
            </a:r>
            <a:r>
              <a:rPr lang="en-US" sz="2000" b="1" dirty="0">
                <a:latin typeface="Courier" charset="0"/>
              </a:rPr>
              <a:t>    month;       </a:t>
            </a:r>
            <a:r>
              <a:rPr lang="en-US" sz="2000" b="1" dirty="0" smtClean="0">
                <a:solidFill>
                  <a:srgbClr val="990000"/>
                </a:solidFill>
                <a:latin typeface="Courier" charset="0"/>
              </a:rPr>
              <a:t>/</a:t>
            </a:r>
            <a:r>
              <a:rPr lang="en-US" sz="2000" b="1" dirty="0">
                <a:solidFill>
                  <a:srgbClr val="990000"/>
                </a:solidFill>
                <a:latin typeface="Courier" charset="0"/>
              </a:rPr>
              <a:t>/  Assume 1 . . 12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</a:t>
            </a:r>
            <a:r>
              <a:rPr lang="en-US" sz="2000" b="1" dirty="0" err="1">
                <a:latin typeface="Courier" charset="0"/>
              </a:rPr>
              <a:t>int</a:t>
            </a:r>
            <a:r>
              <a:rPr lang="en-US" sz="2000" b="1" dirty="0">
                <a:latin typeface="Courier" charset="0"/>
              </a:rPr>
              <a:t>    day;		</a:t>
            </a:r>
            <a:r>
              <a:rPr lang="en-US" sz="2000" b="1" dirty="0">
                <a:solidFill>
                  <a:srgbClr val="990000"/>
                </a:solidFill>
                <a:latin typeface="Courier" charset="0"/>
              </a:rPr>
              <a:t>//  Assume  1 . . 31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</a:t>
            </a:r>
            <a:r>
              <a:rPr lang="en-US" sz="2000" b="1" dirty="0" err="1">
                <a:latin typeface="Courier" charset="0"/>
              </a:rPr>
              <a:t>int</a:t>
            </a:r>
            <a:r>
              <a:rPr lang="en-US" sz="2000" b="1" dirty="0">
                <a:latin typeface="Courier" charset="0"/>
              </a:rPr>
              <a:t>    year; 		</a:t>
            </a:r>
            <a:r>
              <a:rPr lang="en-US" sz="2000" b="1" dirty="0">
                <a:solidFill>
                  <a:srgbClr val="990000"/>
                </a:solidFill>
                <a:latin typeface="Courier" charset="0"/>
              </a:rPr>
              <a:t>//  Assume 1900 . . 2050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};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 err="1">
                <a:latin typeface="Courier" charset="0"/>
              </a:rPr>
              <a:t>struct</a:t>
            </a:r>
            <a:r>
              <a:rPr lang="en-US" sz="2000" b="1" dirty="0">
                <a:latin typeface="Courier" charset="0"/>
              </a:rPr>
              <a:t>  </a:t>
            </a:r>
            <a:r>
              <a:rPr lang="en-US" sz="2000" b="1" dirty="0" err="1">
                <a:latin typeface="Courier" charset="0"/>
              </a:rPr>
              <a:t>StatisticsType</a:t>
            </a:r>
            <a:endParaRPr lang="en-US" sz="2000" b="1" dirty="0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{	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float  </a:t>
            </a:r>
            <a:r>
              <a:rPr lang="en-US" sz="2000" b="1" dirty="0" err="1">
                <a:latin typeface="Courier" charset="0"/>
              </a:rPr>
              <a:t>failRate</a:t>
            </a:r>
            <a:r>
              <a:rPr lang="en-US" sz="2000" b="1" dirty="0" smtClean="0">
                <a:latin typeface="Courier" charset="0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 smtClean="0">
                <a:solidFill>
                  <a:srgbClr val="990000"/>
                </a:solidFill>
                <a:latin typeface="Courier" charset="0"/>
              </a:rPr>
              <a:t>    // </a:t>
            </a:r>
            <a:r>
              <a:rPr lang="en-US" sz="2000" b="1" dirty="0" err="1" smtClean="0">
                <a:solidFill>
                  <a:srgbClr val="990000"/>
                </a:solidFill>
                <a:latin typeface="Courier" charset="0"/>
              </a:rPr>
              <a:t>DateType</a:t>
            </a:r>
            <a:r>
              <a:rPr lang="en-US" sz="2000" b="1" dirty="0" smtClean="0">
                <a:solidFill>
                  <a:srgbClr val="990000"/>
                </a:solidFill>
                <a:latin typeface="Courier" charset="0"/>
              </a:rPr>
              <a:t> is a </a:t>
            </a:r>
            <a:r>
              <a:rPr lang="en-US" sz="2000" b="1" dirty="0" err="1" smtClean="0">
                <a:solidFill>
                  <a:srgbClr val="990000"/>
                </a:solidFill>
                <a:latin typeface="Courier" charset="0"/>
              </a:rPr>
              <a:t>struct</a:t>
            </a:r>
            <a:r>
              <a:rPr lang="en-US" sz="2000" b="1" dirty="0" smtClean="0">
                <a:solidFill>
                  <a:srgbClr val="990000"/>
                </a:solidFill>
                <a:latin typeface="Courier" charset="0"/>
              </a:rPr>
              <a:t> type</a:t>
            </a:r>
            <a:endParaRPr lang="en-US" sz="2000" b="1" dirty="0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	  </a:t>
            </a:r>
            <a:r>
              <a:rPr lang="en-US" sz="2000" b="1" dirty="0" err="1" smtClean="0">
                <a:latin typeface="Courier" charset="0"/>
              </a:rPr>
              <a:t>DateType</a:t>
            </a:r>
            <a:r>
              <a:rPr lang="en-US" sz="2000" b="1" dirty="0" smtClean="0">
                <a:latin typeface="Courier" charset="0"/>
              </a:rPr>
              <a:t> </a:t>
            </a:r>
            <a:r>
              <a:rPr lang="en-US" sz="2000" b="1" dirty="0" err="1" smtClean="0">
                <a:latin typeface="Courier" charset="0"/>
              </a:rPr>
              <a:t>lastServiced</a:t>
            </a:r>
            <a:r>
              <a:rPr lang="en-US" sz="2000" b="1" dirty="0" smtClean="0">
                <a:latin typeface="Courier" charset="0"/>
              </a:rPr>
              <a:t>; </a:t>
            </a:r>
            <a:endParaRPr lang="en-US" sz="2000" b="1" dirty="0">
              <a:solidFill>
                <a:srgbClr val="990000"/>
              </a:solidFill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	  </a:t>
            </a:r>
            <a:r>
              <a:rPr lang="en-US" sz="2000" b="1" dirty="0" err="1">
                <a:latin typeface="Courier" charset="0"/>
              </a:rPr>
              <a:t>int</a:t>
            </a:r>
            <a:r>
              <a:rPr lang="en-US" sz="2000" b="1" dirty="0">
                <a:latin typeface="Courier" charset="0"/>
              </a:rPr>
              <a:t> </a:t>
            </a:r>
            <a:r>
              <a:rPr lang="en-US" sz="2000" b="1" dirty="0" err="1">
                <a:latin typeface="Courier" charset="0"/>
              </a:rPr>
              <a:t>downDays</a:t>
            </a:r>
            <a:r>
              <a:rPr lang="en-US" sz="2000" b="1" dirty="0">
                <a:latin typeface="Courier" charset="0"/>
              </a:rPr>
              <a:t>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5750" y="1257300"/>
            <a:ext cx="8453782" cy="3754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defRPr/>
            </a:pPr>
            <a:r>
              <a:rPr lang="en-US" sz="2200" kern="0" dirty="0">
                <a:solidFill>
                  <a:srgbClr val="000000"/>
                </a:solidFill>
                <a:latin typeface="Courier"/>
                <a:ea typeface="+mn-ea"/>
              </a:rPr>
              <a:t>struct MachineRec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defRPr/>
            </a:pPr>
            <a:r>
              <a:rPr lang="en-US" sz="2200" kern="0" dirty="0">
                <a:solidFill>
                  <a:srgbClr val="000000"/>
                </a:solidFill>
                <a:latin typeface="Courier"/>
                <a:ea typeface="+mn-ea"/>
              </a:rPr>
              <a:t>{	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defRPr/>
            </a:pPr>
            <a:r>
              <a:rPr lang="en-US" sz="2200" kern="0" dirty="0">
                <a:solidFill>
                  <a:srgbClr val="000000"/>
                </a:solidFill>
                <a:latin typeface="Courier"/>
                <a:ea typeface="+mn-ea"/>
              </a:rPr>
              <a:t>    int idNumber;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defRPr/>
            </a:pPr>
            <a:r>
              <a:rPr lang="en-US" sz="2200" kern="0" dirty="0">
                <a:solidFill>
                  <a:srgbClr val="000000"/>
                </a:solidFill>
                <a:latin typeface="Courier"/>
                <a:ea typeface="+mn-ea"/>
              </a:rPr>
              <a:t>	  string description</a:t>
            </a:r>
            <a:r>
              <a:rPr lang="en-US" sz="2200" kern="0" dirty="0" smtClean="0">
                <a:solidFill>
                  <a:srgbClr val="000000"/>
                </a:solidFill>
                <a:latin typeface="Courier"/>
                <a:ea typeface="+mn-ea"/>
              </a:rPr>
              <a:t>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defRPr/>
            </a:pPr>
            <a:r>
              <a:rPr lang="en-US" sz="2200" kern="0" dirty="0" smtClean="0">
                <a:solidFill>
                  <a:srgbClr val="990000"/>
                </a:solidFill>
                <a:latin typeface="Courier"/>
              </a:rPr>
              <a:t>    /</a:t>
            </a:r>
            <a:r>
              <a:rPr lang="en-US" sz="2200" kern="0" dirty="0">
                <a:solidFill>
                  <a:srgbClr val="990000"/>
                </a:solidFill>
                <a:latin typeface="Courier"/>
              </a:rPr>
              <a:t>/ </a:t>
            </a:r>
            <a:r>
              <a:rPr lang="en-US" sz="2200" kern="0" dirty="0" err="1">
                <a:solidFill>
                  <a:srgbClr val="990000"/>
                </a:solidFill>
                <a:latin typeface="Courier"/>
              </a:rPr>
              <a:t>StatisticsType</a:t>
            </a:r>
            <a:r>
              <a:rPr lang="en-US" sz="2200" kern="0" dirty="0">
                <a:solidFill>
                  <a:srgbClr val="990000"/>
                </a:solidFill>
                <a:latin typeface="Courier"/>
              </a:rPr>
              <a:t> is a </a:t>
            </a:r>
            <a:r>
              <a:rPr lang="en-US" sz="2200" kern="0" dirty="0" err="1" smtClean="0">
                <a:solidFill>
                  <a:srgbClr val="990000"/>
                </a:solidFill>
                <a:latin typeface="Courier"/>
              </a:rPr>
              <a:t>struct</a:t>
            </a:r>
            <a:endParaRPr lang="en-US" sz="2200" kern="0" dirty="0">
              <a:solidFill>
                <a:srgbClr val="000000"/>
              </a:solidFill>
              <a:latin typeface="Courier"/>
              <a:ea typeface="+mn-ea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defRPr/>
            </a:pPr>
            <a:r>
              <a:rPr lang="en-US" sz="2200" kern="0" dirty="0">
                <a:solidFill>
                  <a:srgbClr val="000000"/>
                </a:solidFill>
                <a:latin typeface="Courier"/>
                <a:ea typeface="+mn-ea"/>
              </a:rPr>
              <a:t>	  StatisticsType  history; 	  </a:t>
            </a:r>
            <a:endParaRPr lang="en-US" sz="2200" kern="0" dirty="0" smtClean="0">
              <a:solidFill>
                <a:srgbClr val="000000"/>
              </a:solidFill>
              <a:latin typeface="Courier"/>
              <a:ea typeface="+mn-ea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defRPr/>
            </a:pPr>
            <a:r>
              <a:rPr lang="en-US" sz="2200" kern="0" dirty="0">
                <a:solidFill>
                  <a:srgbClr val="000000"/>
                </a:solidFill>
                <a:latin typeface="Courier"/>
                <a:ea typeface="+mn-ea"/>
              </a:rPr>
              <a:t> </a:t>
            </a:r>
            <a:r>
              <a:rPr lang="en-US" sz="2200" kern="0" dirty="0" smtClean="0">
                <a:solidFill>
                  <a:srgbClr val="000000"/>
                </a:solidFill>
                <a:latin typeface="Courier"/>
                <a:ea typeface="+mn-ea"/>
              </a:rPr>
              <a:t>   </a:t>
            </a:r>
            <a:r>
              <a:rPr lang="en-US" sz="2200" kern="0" dirty="0" err="1" smtClean="0">
                <a:solidFill>
                  <a:srgbClr val="000000"/>
                </a:solidFill>
                <a:latin typeface="Courier"/>
                <a:ea typeface="+mn-ea"/>
              </a:rPr>
              <a:t>DateType</a:t>
            </a:r>
            <a:r>
              <a:rPr lang="en-US" sz="2200" kern="0" dirty="0">
                <a:solidFill>
                  <a:srgbClr val="000000"/>
                </a:solidFill>
                <a:latin typeface="Courier"/>
                <a:ea typeface="+mn-ea"/>
              </a:rPr>
              <a:t>	 purchaseDate; 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defRPr/>
            </a:pPr>
            <a:r>
              <a:rPr lang="en-US" sz="2200" kern="0" dirty="0">
                <a:solidFill>
                  <a:srgbClr val="000000"/>
                </a:solidFill>
                <a:latin typeface="Courier"/>
                <a:ea typeface="+mn-ea"/>
              </a:rPr>
              <a:t>    float cost;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defRPr/>
            </a:pPr>
            <a:r>
              <a:rPr lang="en-US" sz="2200" kern="0" dirty="0">
                <a:solidFill>
                  <a:srgbClr val="000000"/>
                </a:solidFill>
                <a:latin typeface="Courier"/>
                <a:ea typeface="+mn-ea"/>
              </a:rPr>
              <a:t>};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rgbClr val="000000"/>
              </a:buClr>
              <a:buSzPct val="75000"/>
              <a:defRPr/>
            </a:pPr>
            <a:r>
              <a:rPr lang="en-US" sz="2200" kern="0" dirty="0">
                <a:solidFill>
                  <a:srgbClr val="000000"/>
                </a:solidFill>
                <a:latin typeface="Courier"/>
                <a:ea typeface="+mn-ea"/>
              </a:rPr>
              <a:t>MachineRec  machine; </a:t>
            </a:r>
            <a:endParaRPr lang="en-US" sz="2200" kern="0" dirty="0">
              <a:solidFill>
                <a:srgbClr val="CC0000"/>
              </a:solidFill>
              <a:latin typeface="Courier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7"/>
          <p:cNvSpPr>
            <a:spLocks noChangeArrowheads="1"/>
          </p:cNvSpPr>
          <p:nvPr/>
        </p:nvSpPr>
        <p:spPr bwMode="auto">
          <a:xfrm>
            <a:off x="538162" y="3484944"/>
            <a:ext cx="7958137" cy="2615819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>
          <a:xfrm>
            <a:off x="411425" y="0"/>
            <a:ext cx="8534400" cy="990600"/>
          </a:xfrm>
          <a:noFill/>
        </p:spPr>
        <p:txBody>
          <a:bodyPr/>
          <a:lstStyle/>
          <a:p>
            <a:r>
              <a:rPr lang="en-US" dirty="0">
                <a:latin typeface="Times New Roman" charset="0"/>
              </a:rPr>
              <a:t>Unions in C++</a:t>
            </a:r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46375" y="803275"/>
            <a:ext cx="8121650" cy="4992688"/>
          </a:xfrm>
          <a:noFill/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sz="2800" b="1" dirty="0">
                <a:solidFill>
                  <a:srgbClr val="990000"/>
                </a:solidFill>
                <a:latin typeface="Arial" charset="0"/>
              </a:rPr>
              <a:t>DEFINITION</a:t>
            </a:r>
            <a:endParaRPr lang="en-US" sz="2400" b="1" dirty="0">
              <a:solidFill>
                <a:srgbClr val="990000"/>
              </a:solidFill>
              <a:latin typeface="Arial" charset="0"/>
            </a:endParaRPr>
          </a:p>
          <a:p>
            <a:pPr>
              <a:buFont typeface="Monotype Sorts" charset="0"/>
              <a:buNone/>
            </a:pPr>
            <a:endParaRPr lang="en-US" sz="800" b="1" dirty="0">
              <a:latin typeface="Times New Roman" charset="0"/>
            </a:endParaRPr>
          </a:p>
          <a:p>
            <a:pPr>
              <a:buFont typeface="Monotype Sorts" charset="0"/>
              <a:buNone/>
            </a:pPr>
            <a:r>
              <a:rPr lang="en-US" sz="2800" b="1" dirty="0">
                <a:latin typeface="Arial" charset="0"/>
              </a:rPr>
              <a:t>A union is a </a:t>
            </a:r>
            <a:r>
              <a:rPr lang="en-US" sz="2800" b="1" dirty="0" err="1">
                <a:latin typeface="Arial" charset="0"/>
              </a:rPr>
              <a:t>struct</a:t>
            </a:r>
            <a:r>
              <a:rPr lang="en-US" sz="2800" b="1" dirty="0">
                <a:latin typeface="Arial" charset="0"/>
              </a:rPr>
              <a:t> that holds only one of its members at a time during program execution.</a:t>
            </a:r>
          </a:p>
          <a:p>
            <a:pPr>
              <a:buFont typeface="Monotype Sorts" charset="0"/>
              <a:buNone/>
            </a:pPr>
            <a:endParaRPr lang="en-US" sz="1000" b="1" dirty="0">
              <a:latin typeface="Arial" charset="0"/>
            </a:endParaRPr>
          </a:p>
          <a:p>
            <a:pPr>
              <a:buFont typeface="Monotype Sorts" charset="0"/>
              <a:buNone/>
            </a:pPr>
            <a:r>
              <a:rPr lang="en-US" sz="2800" b="1" dirty="0">
                <a:solidFill>
                  <a:srgbClr val="990000"/>
                </a:solidFill>
                <a:latin typeface="Arial" charset="0"/>
              </a:rPr>
              <a:t>EXAMPLE</a:t>
            </a:r>
            <a:endParaRPr lang="en-US" sz="2400" b="1" dirty="0">
              <a:solidFill>
                <a:srgbClr val="990000"/>
              </a:solidFill>
              <a:latin typeface="Arial" charset="0"/>
            </a:endParaRPr>
          </a:p>
          <a:p>
            <a:pPr>
              <a:buFont typeface="Monotype Sorts" charset="0"/>
              <a:buNone/>
            </a:pPr>
            <a:endParaRPr lang="en-US" sz="1000" b="1" dirty="0">
              <a:latin typeface="Times New Roman" charset="0"/>
            </a:endParaRPr>
          </a:p>
          <a:p>
            <a:pPr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union </a:t>
            </a:r>
            <a:r>
              <a:rPr lang="en-US" sz="2000" b="1" dirty="0" err="1">
                <a:latin typeface="Courier" charset="0"/>
              </a:rPr>
              <a:t>WeightType</a:t>
            </a:r>
            <a:endParaRPr lang="en-US" sz="2000" b="1" dirty="0">
              <a:latin typeface="Courier" charset="0"/>
            </a:endParaRPr>
          </a:p>
          <a:p>
            <a:pPr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{</a:t>
            </a:r>
          </a:p>
          <a:p>
            <a:pPr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long </a:t>
            </a:r>
            <a:r>
              <a:rPr lang="en-US" sz="2000" b="1" dirty="0" err="1">
                <a:latin typeface="Courier" charset="0"/>
              </a:rPr>
              <a:t>wtInOunces</a:t>
            </a:r>
            <a:r>
              <a:rPr lang="en-US" sz="2000" b="1" dirty="0">
                <a:latin typeface="Courier" charset="0"/>
              </a:rPr>
              <a:t>;            </a:t>
            </a:r>
            <a:r>
              <a:rPr lang="en-US" sz="2000" b="1" dirty="0" smtClean="0">
                <a:solidFill>
                  <a:srgbClr val="C00000"/>
                </a:solidFill>
                <a:latin typeface="Courier" charset="0"/>
              </a:rPr>
              <a:t>Only </a:t>
            </a:r>
            <a:r>
              <a:rPr lang="en-US" sz="2000" b="1" dirty="0">
                <a:solidFill>
                  <a:srgbClr val="C00000"/>
                </a:solidFill>
                <a:latin typeface="Courier" charset="0"/>
              </a:rPr>
              <a:t>one at at time</a:t>
            </a:r>
          </a:p>
          <a:p>
            <a:pPr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</a:t>
            </a:r>
            <a:r>
              <a:rPr lang="en-US" sz="2000" b="1" dirty="0" err="1">
                <a:latin typeface="Courier" charset="0"/>
              </a:rPr>
              <a:t>int</a:t>
            </a:r>
            <a:r>
              <a:rPr lang="en-US" sz="2000" b="1" dirty="0">
                <a:latin typeface="Courier" charset="0"/>
              </a:rPr>
              <a:t>  </a:t>
            </a:r>
            <a:r>
              <a:rPr lang="en-US" sz="2000" b="1" dirty="0" err="1">
                <a:latin typeface="Courier" charset="0"/>
              </a:rPr>
              <a:t>wtInPounds</a:t>
            </a:r>
            <a:r>
              <a:rPr lang="en-US" sz="2000" b="1" dirty="0">
                <a:latin typeface="Courier" charset="0"/>
              </a:rPr>
              <a:t>;	                       </a:t>
            </a:r>
            <a:endParaRPr lang="en-US" sz="2000" b="1" dirty="0">
              <a:solidFill>
                <a:srgbClr val="990000"/>
              </a:solidFill>
              <a:latin typeface="Courier" charset="0"/>
            </a:endParaRPr>
          </a:p>
          <a:p>
            <a:pPr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   float </a:t>
            </a:r>
            <a:r>
              <a:rPr lang="en-US" sz="2000" b="1" dirty="0" err="1">
                <a:latin typeface="Courier" charset="0"/>
              </a:rPr>
              <a:t>wtInTons</a:t>
            </a:r>
            <a:r>
              <a:rPr lang="en-US" sz="2000" b="1" dirty="0">
                <a:latin typeface="Courier" charset="0"/>
              </a:rPr>
              <a:t>;</a:t>
            </a:r>
          </a:p>
          <a:p>
            <a:pPr>
              <a:buFont typeface="Monotype Sorts" charset="0"/>
              <a:buNone/>
            </a:pPr>
            <a:r>
              <a:rPr lang="en-US" sz="2000" b="1" dirty="0">
                <a:latin typeface="Courier" charset="0"/>
              </a:rPr>
              <a:t> };</a:t>
            </a:r>
            <a:r>
              <a:rPr lang="en-US" sz="2000" b="1" dirty="0">
                <a:latin typeface="Arial" charset="0"/>
              </a:rPr>
              <a:t>         </a:t>
            </a:r>
          </a:p>
        </p:txBody>
      </p:sp>
      <p:sp>
        <p:nvSpPr>
          <p:cNvPr id="80902" name="Line 5"/>
          <p:cNvSpPr>
            <a:spLocks noChangeShapeType="1"/>
          </p:cNvSpPr>
          <p:nvPr/>
        </p:nvSpPr>
        <p:spPr bwMode="auto">
          <a:xfrm>
            <a:off x="3957638" y="4852828"/>
            <a:ext cx="1441974" cy="8324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Line 6"/>
          <p:cNvSpPr>
            <a:spLocks noChangeShapeType="1"/>
          </p:cNvSpPr>
          <p:nvPr/>
        </p:nvSpPr>
        <p:spPr bwMode="auto">
          <a:xfrm flipV="1">
            <a:off x="3929063" y="4936076"/>
            <a:ext cx="1499124" cy="945452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4" hidden="1"/>
          <p:cNvSpPr>
            <a:spLocks noChangeArrowheads="1"/>
          </p:cNvSpPr>
          <p:nvPr/>
        </p:nvSpPr>
        <p:spPr bwMode="auto">
          <a:xfrm>
            <a:off x="338138" y="1570038"/>
            <a:ext cx="8440737" cy="5045075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34400" cy="990600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Using  Unions</a:t>
            </a: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6888" y="1331913"/>
            <a:ext cx="8085137" cy="4992687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1600" b="1" dirty="0">
              <a:latin typeface="Arial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800" b="1" dirty="0" smtClean="0">
                <a:solidFill>
                  <a:srgbClr val="990000"/>
                </a:solidFill>
                <a:latin typeface="Courier" charset="0"/>
              </a:rPr>
              <a:t>// Declares a union type</a:t>
            </a:r>
            <a:endParaRPr lang="en-US" sz="2800" b="1" dirty="0" smtClean="0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 dirty="0" smtClean="0">
                <a:latin typeface="Courier" charset="0"/>
              </a:rPr>
              <a:t>union  </a:t>
            </a:r>
            <a:r>
              <a:rPr lang="en-US" sz="2800" b="1" dirty="0" err="1" smtClean="0">
                <a:latin typeface="Courier" charset="0"/>
              </a:rPr>
              <a:t>WeightType</a:t>
            </a:r>
            <a:endParaRPr lang="en-US" sz="2800" b="1" dirty="0">
              <a:solidFill>
                <a:srgbClr val="990000"/>
              </a:solidFill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 dirty="0">
                <a:latin typeface="Courier" charset="0"/>
              </a:rPr>
              <a:t>{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 dirty="0">
                <a:latin typeface="Courier" charset="0"/>
              </a:rPr>
              <a:t>    long  </a:t>
            </a:r>
            <a:r>
              <a:rPr lang="en-US" sz="2800" b="1" dirty="0" err="1">
                <a:latin typeface="Courier" charset="0"/>
              </a:rPr>
              <a:t>wtInOunces</a:t>
            </a:r>
            <a:r>
              <a:rPr lang="en-US" sz="2800" b="1" dirty="0">
                <a:latin typeface="Courier" charset="0"/>
              </a:rPr>
              <a:t>;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 dirty="0">
                <a:latin typeface="Courier" charset="0"/>
              </a:rPr>
              <a:t>    </a:t>
            </a:r>
            <a:r>
              <a:rPr lang="en-US" sz="2800" b="1" dirty="0" err="1">
                <a:latin typeface="Courier" charset="0"/>
              </a:rPr>
              <a:t>int</a:t>
            </a:r>
            <a:r>
              <a:rPr lang="en-US" sz="2800" b="1" dirty="0">
                <a:latin typeface="Courier" charset="0"/>
              </a:rPr>
              <a:t>   </a:t>
            </a:r>
            <a:r>
              <a:rPr lang="en-US" sz="2800" b="1" dirty="0" err="1">
                <a:latin typeface="Courier" charset="0"/>
              </a:rPr>
              <a:t>wtInPounds</a:t>
            </a:r>
            <a:r>
              <a:rPr lang="en-US" sz="2800" b="1" dirty="0">
                <a:latin typeface="Courier" charset="0"/>
              </a:rPr>
              <a:t>;		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 dirty="0">
                <a:latin typeface="Courier" charset="0"/>
              </a:rPr>
              <a:t>    float </a:t>
            </a:r>
            <a:r>
              <a:rPr lang="en-US" sz="2800" b="1" dirty="0" err="1">
                <a:latin typeface="Courier" charset="0"/>
              </a:rPr>
              <a:t>wtInTons</a:t>
            </a:r>
            <a:r>
              <a:rPr lang="en-US" sz="2800" b="1" dirty="0">
                <a:latin typeface="Courier" charset="0"/>
              </a:rPr>
              <a:t>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 dirty="0">
                <a:latin typeface="Courier" charset="0"/>
              </a:rPr>
              <a:t> };  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800" b="1" dirty="0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800" b="1" dirty="0"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>
          <a:xfrm>
            <a:off x="609600" y="552450"/>
            <a:ext cx="7848600" cy="81915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Using Unions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800" b="1" dirty="0" smtClean="0">
                <a:solidFill>
                  <a:srgbClr val="990000"/>
                </a:solidFill>
                <a:latin typeface="Courier" charset="0"/>
              </a:rPr>
              <a:t>// Declares a union variable</a:t>
            </a:r>
            <a:endParaRPr lang="en-US" sz="2800" b="1" dirty="0" smtClean="0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 dirty="0" err="1" smtClean="0">
                <a:latin typeface="Courier" charset="0"/>
              </a:rPr>
              <a:t>WeightType</a:t>
            </a:r>
            <a:r>
              <a:rPr lang="en-US" sz="2800" b="1" dirty="0" smtClean="0">
                <a:latin typeface="Courier" charset="0"/>
              </a:rPr>
              <a:t>   </a:t>
            </a:r>
            <a:r>
              <a:rPr lang="en-US" sz="2800" b="1" dirty="0">
                <a:latin typeface="Courier" charset="0"/>
              </a:rPr>
              <a:t>weight;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 dirty="0" err="1">
                <a:latin typeface="Courier" charset="0"/>
              </a:rPr>
              <a:t>weight.wtInTons</a:t>
            </a:r>
            <a:r>
              <a:rPr lang="en-US" sz="2800" b="1" dirty="0">
                <a:latin typeface="Courier" charset="0"/>
              </a:rPr>
              <a:t> = 4.83;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800" b="1" dirty="0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 dirty="0">
                <a:solidFill>
                  <a:srgbClr val="990000"/>
                </a:solidFill>
                <a:latin typeface="Courier" charset="0"/>
              </a:rPr>
              <a:t>//  Weight in tons is no longer </a:t>
            </a:r>
            <a:endParaRPr lang="en-US" sz="2800" b="1" dirty="0" smtClean="0">
              <a:solidFill>
                <a:srgbClr val="990000"/>
              </a:solidFill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 dirty="0" smtClean="0">
                <a:solidFill>
                  <a:srgbClr val="990000"/>
                </a:solidFill>
                <a:latin typeface="Courier" charset="0"/>
              </a:rPr>
              <a:t>//  needed</a:t>
            </a:r>
            <a:endParaRPr lang="en-US" sz="2800" b="1" dirty="0">
              <a:solidFill>
                <a:srgbClr val="990000"/>
              </a:solidFill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 dirty="0">
                <a:solidFill>
                  <a:srgbClr val="990000"/>
                </a:solidFill>
                <a:latin typeface="Courier" charset="0"/>
              </a:rPr>
              <a:t>//  Reuse the memory space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800" b="1" dirty="0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 dirty="0" err="1">
                <a:latin typeface="Courier" charset="0"/>
              </a:rPr>
              <a:t>weight.wtInPounds</a:t>
            </a:r>
            <a:r>
              <a:rPr lang="en-US" sz="2800" b="1" dirty="0">
                <a:latin typeface="Courier" charset="0"/>
              </a:rPr>
              <a:t> = 35;</a:t>
            </a:r>
            <a:endParaRPr lang="en-US" sz="28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ChangeArrowheads="1"/>
          </p:cNvSpPr>
          <p:nvPr/>
        </p:nvSpPr>
        <p:spPr bwMode="auto">
          <a:xfrm>
            <a:off x="381000" y="4343400"/>
            <a:ext cx="8382000" cy="17526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>
                <a:latin typeface="Times New Roman" charset="0"/>
              </a:rPr>
              <a:t>Pointer Variables in C++</a:t>
            </a:r>
            <a:endParaRPr lang="en-US" dirty="0">
              <a:latin typeface="Times New Roman" charset="0"/>
            </a:endParaRPr>
          </a:p>
        </p:txBody>
      </p:sp>
      <p:sp>
        <p:nvSpPr>
          <p:cNvPr id="7987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591550" cy="50292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>
                <a:latin typeface="Arial" charset="0"/>
              </a:rPr>
              <a:t>A </a:t>
            </a:r>
            <a:r>
              <a:rPr lang="en-US" sz="2800" b="1" dirty="0">
                <a:solidFill>
                  <a:srgbClr val="A50021"/>
                </a:solidFill>
                <a:latin typeface="Arial" charset="0"/>
              </a:rPr>
              <a:t>pointer variable</a:t>
            </a:r>
            <a:r>
              <a:rPr lang="en-US" sz="2800" b="1" dirty="0">
                <a:latin typeface="Arial" charset="0"/>
              </a:rPr>
              <a:t> is a variable whose value is the address of a location in memory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800" b="1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Arial" charset="0"/>
              </a:rPr>
              <a:t>To declare a pointer variable, you specify the type of value that the pointer will point to, for example: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dirty="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b="1" dirty="0">
                <a:latin typeface="Courier" charset="0"/>
              </a:rPr>
              <a:t> </a:t>
            </a:r>
            <a:r>
              <a:rPr lang="en-US" sz="2200" b="1" dirty="0" err="1" smtClean="0">
                <a:latin typeface="Courier" charset="0"/>
              </a:rPr>
              <a:t>int</a:t>
            </a:r>
            <a:r>
              <a:rPr lang="en-US" sz="2200" b="1" dirty="0">
                <a:latin typeface="Courier" charset="0"/>
              </a:rPr>
              <a:t>* </a:t>
            </a:r>
            <a:r>
              <a:rPr lang="en-US" sz="2200" b="1" dirty="0" err="1" smtClean="0">
                <a:latin typeface="Courier" charset="0"/>
              </a:rPr>
              <a:t>ptr</a:t>
            </a:r>
            <a:r>
              <a:rPr lang="en-US" sz="2200" b="1" dirty="0">
                <a:latin typeface="Courier" charset="0"/>
              </a:rPr>
              <a:t>;</a:t>
            </a:r>
            <a:r>
              <a:rPr lang="en-US" sz="2200" b="1" dirty="0">
                <a:solidFill>
                  <a:srgbClr val="CC0000"/>
                </a:solidFill>
                <a:latin typeface="Courier" charset="0"/>
              </a:rPr>
              <a:t> </a:t>
            </a:r>
            <a:r>
              <a:rPr lang="en-US" sz="2200" b="1" dirty="0">
                <a:solidFill>
                  <a:srgbClr val="A50021"/>
                </a:solidFill>
                <a:latin typeface="Courier" charset="0"/>
              </a:rPr>
              <a:t>// </a:t>
            </a:r>
            <a:r>
              <a:rPr lang="en-US" sz="2200" b="1" dirty="0" err="1">
                <a:solidFill>
                  <a:srgbClr val="A50021"/>
                </a:solidFill>
                <a:latin typeface="Courier" charset="0"/>
              </a:rPr>
              <a:t>ptr</a:t>
            </a:r>
            <a:r>
              <a:rPr lang="en-US" sz="2200" b="1" dirty="0">
                <a:solidFill>
                  <a:srgbClr val="A50021"/>
                </a:solidFill>
                <a:latin typeface="Courier" charset="0"/>
              </a:rPr>
              <a:t> will hold the address of an </a:t>
            </a:r>
            <a:r>
              <a:rPr lang="en-US" sz="2200" b="1" dirty="0" err="1">
                <a:solidFill>
                  <a:srgbClr val="A50021"/>
                </a:solidFill>
                <a:latin typeface="Courier" charset="0"/>
              </a:rPr>
              <a:t>int</a:t>
            </a:r>
            <a:endParaRPr lang="en-US" sz="2200" b="1" dirty="0">
              <a:solidFill>
                <a:srgbClr val="CC3300"/>
              </a:solidFill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200" b="1" dirty="0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200" b="1" dirty="0">
                <a:latin typeface="Courier" charset="0"/>
              </a:rPr>
              <a:t> </a:t>
            </a:r>
            <a:r>
              <a:rPr lang="en-US" sz="2200" b="1" dirty="0" smtClean="0">
                <a:latin typeface="Courier" charset="0"/>
              </a:rPr>
              <a:t>char</a:t>
            </a:r>
            <a:r>
              <a:rPr lang="en-US" sz="2200" b="1" dirty="0">
                <a:latin typeface="Courier" charset="0"/>
              </a:rPr>
              <a:t>*  q; </a:t>
            </a:r>
            <a:r>
              <a:rPr lang="en-US" sz="2200" b="1" dirty="0" smtClean="0">
                <a:solidFill>
                  <a:srgbClr val="A50021"/>
                </a:solidFill>
                <a:latin typeface="Courier" charset="0"/>
              </a:rPr>
              <a:t>/</a:t>
            </a:r>
            <a:r>
              <a:rPr lang="en-US" sz="2200" b="1" dirty="0">
                <a:solidFill>
                  <a:srgbClr val="A50021"/>
                </a:solidFill>
                <a:latin typeface="Courier" charset="0"/>
              </a:rPr>
              <a:t>/ q will hold the address of a char</a:t>
            </a:r>
            <a:endParaRPr lang="en-US" sz="2200" b="1" dirty="0">
              <a:solidFill>
                <a:srgbClr val="CC0000"/>
              </a:solidFill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000" b="1" dirty="0">
              <a:solidFill>
                <a:srgbClr val="CC0000"/>
              </a:solidFill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000" b="1" dirty="0">
                <a:latin typeface="Arial" charset="0"/>
              </a:rPr>
              <a:t>       </a:t>
            </a:r>
            <a:endParaRPr lang="en-US" sz="2400" b="1" dirty="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b="1" dirty="0">
                <a:latin typeface="Arial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49255313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ChangeArrowheads="1"/>
          </p:cNvSpPr>
          <p:nvPr/>
        </p:nvSpPr>
        <p:spPr bwMode="auto">
          <a:xfrm>
            <a:off x="304800" y="1828800"/>
            <a:ext cx="3657600" cy="32766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267700" cy="5181600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dirty="0">
                <a:latin typeface="Courier New" charset="0"/>
              </a:rPr>
              <a:t>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 dirty="0">
                <a:latin typeface="Courier New" charset="0"/>
              </a:rPr>
              <a:t> </a:t>
            </a:r>
            <a:r>
              <a:rPr lang="en-US" sz="2800" b="1" dirty="0" err="1">
                <a:latin typeface="Courier" charset="0"/>
              </a:rPr>
              <a:t>int</a:t>
            </a:r>
            <a:r>
              <a:rPr lang="en-US" sz="2800" b="1" dirty="0">
                <a:latin typeface="Courier" charset="0"/>
              </a:rPr>
              <a:t>  x</a:t>
            </a:r>
            <a:r>
              <a:rPr lang="en-US" sz="2800" b="1" dirty="0" smtClean="0">
                <a:latin typeface="Courier" charset="0"/>
              </a:rPr>
              <a:t>; </a:t>
            </a:r>
            <a:endParaRPr lang="en-US" sz="2800" b="1" dirty="0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 dirty="0">
                <a:latin typeface="Courier" charset="0"/>
              </a:rPr>
              <a:t> x = 12;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1800" dirty="0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1800" dirty="0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 dirty="0">
                <a:latin typeface="Courier" charset="0"/>
              </a:rPr>
              <a:t> </a:t>
            </a:r>
            <a:r>
              <a:rPr lang="en-US" sz="2800" b="1" dirty="0" err="1">
                <a:latin typeface="Courier" charset="0"/>
              </a:rPr>
              <a:t>int</a:t>
            </a:r>
            <a:r>
              <a:rPr lang="en-US" sz="2800" b="1" dirty="0">
                <a:latin typeface="Courier" charset="0"/>
              </a:rPr>
              <a:t>*  </a:t>
            </a:r>
            <a:r>
              <a:rPr lang="en-US" sz="2800" b="1" dirty="0" err="1">
                <a:latin typeface="Courier" charset="0"/>
              </a:rPr>
              <a:t>ptr</a:t>
            </a:r>
            <a:r>
              <a:rPr lang="en-US" sz="2800" b="1" dirty="0">
                <a:latin typeface="Courier" charset="0"/>
              </a:rPr>
              <a:t>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 dirty="0">
                <a:latin typeface="Courier" charset="0"/>
              </a:rPr>
              <a:t> </a:t>
            </a:r>
            <a:r>
              <a:rPr lang="en-US" sz="2800" b="1" dirty="0" err="1">
                <a:latin typeface="Courier" charset="0"/>
              </a:rPr>
              <a:t>ptr</a:t>
            </a:r>
            <a:r>
              <a:rPr lang="en-US" sz="2800" b="1" dirty="0">
                <a:latin typeface="Courier" charset="0"/>
              </a:rPr>
              <a:t> = &amp;x;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1800" dirty="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1200" dirty="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400" b="1" dirty="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 dirty="0">
                <a:latin typeface="Arial" charset="0"/>
              </a:rPr>
              <a:t>NOTE:  Because </a:t>
            </a:r>
            <a:r>
              <a:rPr lang="en-US" sz="2800" b="1" dirty="0" err="1">
                <a:latin typeface="Arial" charset="0"/>
              </a:rPr>
              <a:t>ptr</a:t>
            </a:r>
            <a:r>
              <a:rPr lang="en-US" sz="2800" b="1" dirty="0">
                <a:latin typeface="Arial" charset="0"/>
              </a:rPr>
              <a:t> holds the address of x,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 dirty="0">
                <a:latin typeface="Arial" charset="0"/>
              </a:rPr>
              <a:t>             we say that </a:t>
            </a:r>
            <a:r>
              <a:rPr lang="en-US" sz="2800" b="1" dirty="0" err="1">
                <a:latin typeface="Arial" charset="0"/>
              </a:rPr>
              <a:t>ptr</a:t>
            </a:r>
            <a:r>
              <a:rPr lang="en-US" sz="2800" b="1" dirty="0">
                <a:latin typeface="Arial" charset="0"/>
              </a:rPr>
              <a:t> </a:t>
            </a:r>
            <a:r>
              <a:rPr lang="ja-JP" altLang="en-US" sz="2800" b="1" dirty="0">
                <a:latin typeface="Arial" charset="0"/>
              </a:rPr>
              <a:t>“</a:t>
            </a:r>
            <a:r>
              <a:rPr lang="en-US" sz="2800" b="1" dirty="0">
                <a:latin typeface="Arial" charset="0"/>
              </a:rPr>
              <a:t>points to</a:t>
            </a:r>
            <a:r>
              <a:rPr lang="ja-JP" altLang="en-US" sz="2800" b="1" dirty="0">
                <a:latin typeface="Arial" charset="0"/>
              </a:rPr>
              <a:t>”</a:t>
            </a:r>
            <a:r>
              <a:rPr lang="en-US" sz="2800" b="1" dirty="0">
                <a:latin typeface="Arial" charset="0"/>
              </a:rPr>
              <a:t> x</a:t>
            </a:r>
            <a:endParaRPr lang="en-US" sz="2800" dirty="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 dirty="0">
                <a:latin typeface="Courier New" charset="0"/>
              </a:rPr>
              <a:t> </a:t>
            </a:r>
            <a:r>
              <a:rPr lang="en-US" sz="2800" dirty="0">
                <a:latin typeface="Arial" charset="0"/>
              </a:rPr>
              <a:t> </a:t>
            </a:r>
          </a:p>
        </p:txBody>
      </p:sp>
      <p:sp>
        <p:nvSpPr>
          <p:cNvPr id="80905" name="Rectangle 8"/>
          <p:cNvSpPr>
            <a:spLocks noChangeArrowheads="1"/>
          </p:cNvSpPr>
          <p:nvPr/>
        </p:nvSpPr>
        <p:spPr bwMode="auto">
          <a:xfrm>
            <a:off x="4937125" y="1790700"/>
            <a:ext cx="3425825" cy="2924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2000" b="1" dirty="0">
                <a:solidFill>
                  <a:srgbClr val="CC0000"/>
                </a:solidFill>
                <a:latin typeface="Courier"/>
                <a:cs typeface="Courier"/>
              </a:rPr>
              <a:t>                    </a:t>
            </a:r>
            <a:r>
              <a:rPr lang="en-US" sz="2000" b="1" dirty="0" smtClean="0">
                <a:solidFill>
                  <a:srgbClr val="CC0000"/>
                </a:solidFill>
                <a:latin typeface="Courier"/>
                <a:cs typeface="Courier"/>
              </a:rPr>
              <a:t>  </a:t>
            </a:r>
          </a:p>
          <a:p>
            <a:r>
              <a:rPr lang="en-US" dirty="0">
                <a:solidFill>
                  <a:srgbClr val="CC0000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CC0000"/>
                </a:solidFill>
                <a:latin typeface="Courier"/>
                <a:cs typeface="Courier"/>
              </a:rPr>
              <a:t>         </a:t>
            </a:r>
          </a:p>
          <a:p>
            <a:r>
              <a:rPr lang="en-US" b="1" dirty="0">
                <a:solidFill>
                  <a:srgbClr val="CC0000"/>
                </a:solidFill>
                <a:latin typeface="Courier"/>
                <a:cs typeface="Courier"/>
              </a:rPr>
              <a:t> </a:t>
            </a:r>
            <a:r>
              <a:rPr lang="en-US" b="1" dirty="0" smtClean="0">
                <a:solidFill>
                  <a:srgbClr val="CC0000"/>
                </a:solidFill>
                <a:latin typeface="Courier"/>
                <a:cs typeface="Courier"/>
              </a:rPr>
              <a:t>         </a:t>
            </a:r>
            <a:endParaRPr lang="en-US" b="1" dirty="0">
              <a:latin typeface="Courier"/>
              <a:cs typeface="Courier"/>
            </a:endParaRPr>
          </a:p>
          <a:p>
            <a:endParaRPr lang="en-US" sz="2000" b="1" dirty="0">
              <a:latin typeface="Courier"/>
              <a:cs typeface="Courier"/>
            </a:endParaRPr>
          </a:p>
          <a:p>
            <a:endParaRPr lang="en-US" b="1" dirty="0">
              <a:latin typeface="Courier"/>
              <a:cs typeface="Courier"/>
            </a:endParaRPr>
          </a:p>
          <a:p>
            <a:endParaRPr lang="en-US" sz="1400" b="1" dirty="0">
              <a:latin typeface="Courier"/>
              <a:cs typeface="Courier"/>
            </a:endParaRPr>
          </a:p>
          <a:p>
            <a:r>
              <a:rPr lang="en-US" sz="2000" b="1" dirty="0">
                <a:latin typeface="Courier"/>
                <a:cs typeface="Courier"/>
              </a:rPr>
              <a:t>    </a:t>
            </a:r>
            <a:endParaRPr lang="en-US" b="1" dirty="0">
              <a:latin typeface="Courier"/>
              <a:cs typeface="Courier"/>
            </a:endParaRPr>
          </a:p>
          <a:p>
            <a:endParaRPr lang="en-US" sz="1000" b="1" dirty="0">
              <a:latin typeface="Courier"/>
              <a:cs typeface="Courier"/>
            </a:endParaRPr>
          </a:p>
          <a:p>
            <a:r>
              <a:rPr lang="en-US" sz="2000" b="1" dirty="0">
                <a:latin typeface="Courier"/>
                <a:cs typeface="Courier"/>
              </a:rPr>
              <a:t> </a:t>
            </a:r>
          </a:p>
          <a:p>
            <a:r>
              <a:rPr lang="en-US" sz="2000" b="1" dirty="0">
                <a:latin typeface="Courier"/>
                <a:cs typeface="Courier"/>
              </a:rPr>
              <a:t>           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latin typeface="Times New Roman" charset="0"/>
              </a:rPr>
              <a:t>Using a Pointer Variable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59350" y="2189163"/>
            <a:ext cx="2969619" cy="2794202"/>
            <a:chOff x="4959350" y="2189163"/>
            <a:chExt cx="2969619" cy="2794202"/>
          </a:xfrm>
        </p:grpSpPr>
        <p:sp>
          <p:nvSpPr>
            <p:cNvPr id="80904" name="Line 7"/>
            <p:cNvSpPr>
              <a:spLocks noChangeShapeType="1"/>
            </p:cNvSpPr>
            <p:nvPr/>
          </p:nvSpPr>
          <p:spPr bwMode="auto">
            <a:xfrm flipV="1">
              <a:off x="5527675" y="2479675"/>
              <a:ext cx="833438" cy="136683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7590390" y="2222378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"/>
                  <a:cs typeface="Courier"/>
                </a:rPr>
                <a:t>x</a:t>
              </a:r>
              <a:endParaRPr lang="en-US" dirty="0">
                <a:latin typeface="Courier"/>
                <a:cs typeface="Courie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08767" y="4022663"/>
              <a:ext cx="6464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"/>
                  <a:cs typeface="Courier"/>
                </a:rPr>
                <a:t>ptr</a:t>
              </a:r>
              <a:endParaRPr lang="en-US" dirty="0">
                <a:latin typeface="Courier"/>
                <a:cs typeface="Courier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518046" y="2767852"/>
              <a:ext cx="8003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C0000"/>
                  </a:solidFill>
                  <a:latin typeface="Courier"/>
                  <a:cs typeface="Courier"/>
                </a:rPr>
                <a:t>2000</a:t>
              </a:r>
              <a:endParaRPr lang="en-US" dirty="0">
                <a:solidFill>
                  <a:srgbClr val="CC0000"/>
                </a:solidFill>
                <a:latin typeface="Courier"/>
                <a:cs typeface="Courier"/>
              </a:endParaRPr>
            </a:p>
          </p:txBody>
        </p:sp>
        <p:sp>
          <p:nvSpPr>
            <p:cNvPr id="80902" name="Rectangle 5"/>
            <p:cNvSpPr>
              <a:spLocks noChangeArrowheads="1"/>
            </p:cNvSpPr>
            <p:nvPr/>
          </p:nvSpPr>
          <p:spPr bwMode="auto">
            <a:xfrm>
              <a:off x="6369050" y="2189163"/>
              <a:ext cx="1168400" cy="566737"/>
            </a:xfrm>
            <a:prstGeom prst="rect">
              <a:avLst/>
            </a:prstGeom>
            <a:solidFill>
              <a:srgbClr val="CCFFFF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urier"/>
                  <a:cs typeface="Courier"/>
                </a:rPr>
                <a:t>12</a:t>
              </a:r>
              <a:endParaRPr lang="en-US" dirty="0">
                <a:latin typeface="Courier"/>
                <a:cs typeface="Courier"/>
              </a:endParaRPr>
            </a:p>
          </p:txBody>
        </p:sp>
        <p:sp>
          <p:nvSpPr>
            <p:cNvPr id="80903" name="Rectangle 6"/>
            <p:cNvSpPr>
              <a:spLocks noChangeArrowheads="1"/>
            </p:cNvSpPr>
            <p:nvPr/>
          </p:nvSpPr>
          <p:spPr bwMode="auto">
            <a:xfrm>
              <a:off x="4959350" y="3886200"/>
              <a:ext cx="1549400" cy="685800"/>
            </a:xfrm>
            <a:prstGeom prst="rect">
              <a:avLst/>
            </a:prstGeom>
            <a:solidFill>
              <a:srgbClr val="CCFFFF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urier"/>
                  <a:cs typeface="Courier"/>
                </a:rPr>
                <a:t>2000</a:t>
              </a:r>
              <a:endParaRPr lang="en-US" dirty="0">
                <a:latin typeface="Courier"/>
                <a:cs typeface="Courier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39860" y="4583255"/>
              <a:ext cx="8003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Courier"/>
                  <a:cs typeface="Courier"/>
                </a:rPr>
                <a:t>3</a:t>
              </a:r>
              <a:r>
                <a:rPr lang="en-US" dirty="0" smtClean="0">
                  <a:solidFill>
                    <a:srgbClr val="CC0000"/>
                  </a:solidFill>
                  <a:latin typeface="Courier"/>
                  <a:cs typeface="Courier"/>
                </a:rPr>
                <a:t>000</a:t>
              </a:r>
              <a:endParaRPr lang="en-US" dirty="0">
                <a:solidFill>
                  <a:srgbClr val="CC0000"/>
                </a:solidFill>
                <a:latin typeface="Courier"/>
                <a:cs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72528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90500" y="1641413"/>
            <a:ext cx="8305800" cy="4762500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dirty="0">
                <a:latin typeface="Courier New" charset="0"/>
              </a:rPr>
              <a:t>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 dirty="0">
                <a:latin typeface="Courier New" charset="0"/>
              </a:rPr>
              <a:t> 	</a:t>
            </a:r>
            <a:r>
              <a:rPr lang="en-US" sz="2800" b="1" dirty="0" err="1" smtClean="0">
                <a:latin typeface="Courier" charset="0"/>
              </a:rPr>
              <a:t>int</a:t>
            </a:r>
            <a:r>
              <a:rPr lang="en-US" sz="2800" b="1" dirty="0" smtClean="0">
                <a:latin typeface="Courier" charset="0"/>
              </a:rPr>
              <a:t>  </a:t>
            </a:r>
            <a:r>
              <a:rPr lang="en-US" sz="2800" b="1" dirty="0">
                <a:latin typeface="Courier" charset="0"/>
              </a:rPr>
              <a:t>x;</a:t>
            </a:r>
            <a:endParaRPr lang="en-US" sz="2800" dirty="0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 dirty="0">
                <a:latin typeface="Courier" charset="0"/>
              </a:rPr>
              <a:t> 	x = 12;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1800" dirty="0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1800" dirty="0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 dirty="0">
                <a:latin typeface="Courier" charset="0"/>
              </a:rPr>
              <a:t> 	</a:t>
            </a:r>
            <a:r>
              <a:rPr lang="en-US" sz="2800" b="1" dirty="0" err="1">
                <a:latin typeface="Courier" charset="0"/>
              </a:rPr>
              <a:t>int</a:t>
            </a:r>
            <a:r>
              <a:rPr lang="en-US" sz="2800" b="1" dirty="0">
                <a:latin typeface="Courier" charset="0"/>
              </a:rPr>
              <a:t>*  </a:t>
            </a:r>
            <a:r>
              <a:rPr lang="en-US" sz="2800" b="1" dirty="0" err="1">
                <a:latin typeface="Courier" charset="0"/>
              </a:rPr>
              <a:t>ptr</a:t>
            </a:r>
            <a:r>
              <a:rPr lang="en-US" sz="2800" b="1" dirty="0">
                <a:latin typeface="Courier" charset="0"/>
              </a:rPr>
              <a:t>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 dirty="0">
                <a:latin typeface="Courier" charset="0"/>
              </a:rPr>
              <a:t> 	</a:t>
            </a:r>
            <a:r>
              <a:rPr lang="en-US" sz="2800" b="1" dirty="0" err="1">
                <a:latin typeface="Courier" charset="0"/>
              </a:rPr>
              <a:t>ptr</a:t>
            </a:r>
            <a:r>
              <a:rPr lang="en-US" sz="2800" b="1" dirty="0">
                <a:latin typeface="Courier" charset="0"/>
              </a:rPr>
              <a:t> = &amp;x;                             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1200" dirty="0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 dirty="0">
                <a:latin typeface="Courier" charset="0"/>
              </a:rPr>
              <a:t> 	</a:t>
            </a:r>
            <a:r>
              <a:rPr lang="en-US" sz="2800" b="1" dirty="0" err="1">
                <a:latin typeface="Courier" charset="0"/>
              </a:rPr>
              <a:t>cout</a:t>
            </a:r>
            <a:r>
              <a:rPr lang="en-US" sz="2800" b="1" dirty="0">
                <a:latin typeface="Courier" charset="0"/>
              </a:rPr>
              <a:t>  &lt;&lt;  *</a:t>
            </a:r>
            <a:r>
              <a:rPr lang="en-US" sz="2800" b="1" dirty="0" err="1">
                <a:latin typeface="Courier" charset="0"/>
              </a:rPr>
              <a:t>ptr</a:t>
            </a:r>
            <a:r>
              <a:rPr lang="en-US" sz="2800" b="1" dirty="0">
                <a:latin typeface="Courier" charset="0"/>
              </a:rPr>
              <a:t>;</a:t>
            </a:r>
            <a:endParaRPr lang="en-US" sz="2800" b="1" dirty="0">
              <a:latin typeface="Courier New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1800" dirty="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400" b="1" dirty="0">
              <a:solidFill>
                <a:srgbClr val="A50021"/>
              </a:solidFill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b="1" dirty="0">
                <a:solidFill>
                  <a:srgbClr val="A50021"/>
                </a:solidFill>
                <a:latin typeface="Arial" charset="0"/>
              </a:rPr>
              <a:t>NOTE:  The value pointed to by </a:t>
            </a:r>
            <a:r>
              <a:rPr lang="en-US" sz="2400" b="1" dirty="0" err="1">
                <a:solidFill>
                  <a:srgbClr val="A50021"/>
                </a:solidFill>
                <a:latin typeface="Arial" charset="0"/>
              </a:rPr>
              <a:t>ptr</a:t>
            </a:r>
            <a:r>
              <a:rPr lang="en-US" sz="2400" b="1" dirty="0">
                <a:solidFill>
                  <a:srgbClr val="A50021"/>
                </a:solidFill>
                <a:latin typeface="Arial" charset="0"/>
              </a:rPr>
              <a:t> is denoted by *</a:t>
            </a:r>
            <a:r>
              <a:rPr lang="en-US" sz="2400" b="1" dirty="0" err="1">
                <a:solidFill>
                  <a:srgbClr val="A50021"/>
                </a:solidFill>
                <a:latin typeface="Arial" charset="0"/>
              </a:rPr>
              <a:t>ptr</a:t>
            </a:r>
            <a:r>
              <a:rPr lang="en-US" sz="2400" b="1" dirty="0">
                <a:latin typeface="Arial" charset="0"/>
              </a:rPr>
              <a:t> </a:t>
            </a:r>
            <a:endParaRPr lang="en-US" sz="2400" dirty="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400" b="1" dirty="0">
                <a:latin typeface="Courier New" charset="0"/>
              </a:rPr>
              <a:t> </a:t>
            </a:r>
            <a:r>
              <a:rPr lang="en-US" sz="2400" dirty="0">
                <a:latin typeface="Arial" charset="0"/>
              </a:rPr>
              <a:t> </a:t>
            </a:r>
          </a:p>
        </p:txBody>
      </p:sp>
      <p:sp>
        <p:nvSpPr>
          <p:cNvPr id="81923" name="Rectangle 2"/>
          <p:cNvSpPr>
            <a:spLocks noChangeArrowheads="1"/>
          </p:cNvSpPr>
          <p:nvPr/>
        </p:nvSpPr>
        <p:spPr bwMode="auto">
          <a:xfrm>
            <a:off x="381000" y="2133600"/>
            <a:ext cx="3962400" cy="365760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7" name="Rectangle 9"/>
          <p:cNvSpPr>
            <a:spLocks noGrp="1" noChangeArrowheads="1"/>
          </p:cNvSpPr>
          <p:nvPr>
            <p:ph type="title"/>
          </p:nvPr>
        </p:nvSpPr>
        <p:spPr>
          <a:xfrm>
            <a:off x="590550" y="381000"/>
            <a:ext cx="7848600" cy="1143000"/>
          </a:xfrm>
          <a:noFill/>
        </p:spPr>
        <p:txBody>
          <a:bodyPr/>
          <a:lstStyle/>
          <a:p>
            <a:r>
              <a:rPr lang="en-US" dirty="0">
                <a:latin typeface="Times New Roman" charset="0"/>
              </a:rPr>
              <a:t>Unary operator * is the indirection (deference) operator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959350" y="2189163"/>
            <a:ext cx="2969619" cy="2794202"/>
            <a:chOff x="4959350" y="2189163"/>
            <a:chExt cx="2969619" cy="2794202"/>
          </a:xfrm>
        </p:grpSpPr>
        <p:sp>
          <p:nvSpPr>
            <p:cNvPr id="20" name="Line 7"/>
            <p:cNvSpPr>
              <a:spLocks noChangeShapeType="1"/>
            </p:cNvSpPr>
            <p:nvPr/>
          </p:nvSpPr>
          <p:spPr bwMode="auto">
            <a:xfrm flipV="1">
              <a:off x="5527675" y="2479675"/>
              <a:ext cx="833438" cy="136683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90390" y="2222378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"/>
                  <a:cs typeface="Courier"/>
                </a:rPr>
                <a:t>x</a:t>
              </a:r>
              <a:endParaRPr lang="en-US" dirty="0">
                <a:latin typeface="Courier"/>
                <a:cs typeface="Courier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608767" y="4022663"/>
              <a:ext cx="6464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"/>
                  <a:cs typeface="Courier"/>
                </a:rPr>
                <a:t>ptr</a:t>
              </a:r>
              <a:endParaRPr lang="en-US" dirty="0">
                <a:latin typeface="Courier"/>
                <a:cs typeface="Courier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18046" y="2767852"/>
              <a:ext cx="8003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C0000"/>
                  </a:solidFill>
                  <a:latin typeface="Courier"/>
                  <a:cs typeface="Courier"/>
                </a:rPr>
                <a:t>2000</a:t>
              </a:r>
              <a:endParaRPr lang="en-US" dirty="0">
                <a:solidFill>
                  <a:srgbClr val="CC0000"/>
                </a:solidFill>
                <a:latin typeface="Courier"/>
                <a:cs typeface="Courier"/>
              </a:endParaRPr>
            </a:p>
          </p:txBody>
        </p:sp>
        <p:sp>
          <p:nvSpPr>
            <p:cNvPr id="24" name="Rectangle 5"/>
            <p:cNvSpPr>
              <a:spLocks noChangeArrowheads="1"/>
            </p:cNvSpPr>
            <p:nvPr/>
          </p:nvSpPr>
          <p:spPr bwMode="auto">
            <a:xfrm>
              <a:off x="6369050" y="2189163"/>
              <a:ext cx="1168400" cy="566737"/>
            </a:xfrm>
            <a:prstGeom prst="rect">
              <a:avLst/>
            </a:prstGeom>
            <a:solidFill>
              <a:srgbClr val="CCFFFF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urier"/>
                  <a:cs typeface="Courier"/>
                </a:rPr>
                <a:t>12</a:t>
              </a:r>
              <a:endParaRPr lang="en-US" dirty="0">
                <a:latin typeface="Courier"/>
                <a:cs typeface="Courier"/>
              </a:endParaRP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4959350" y="3886200"/>
              <a:ext cx="1549400" cy="685800"/>
            </a:xfrm>
            <a:prstGeom prst="rect">
              <a:avLst/>
            </a:prstGeom>
            <a:solidFill>
              <a:srgbClr val="CCFFFF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urier"/>
                  <a:cs typeface="Courier"/>
                </a:rPr>
                <a:t>2000</a:t>
              </a:r>
              <a:endParaRPr lang="en-US" dirty="0">
                <a:latin typeface="Courier"/>
                <a:cs typeface="Courier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39860" y="4583255"/>
              <a:ext cx="8003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Courier"/>
                  <a:cs typeface="Courier"/>
                </a:rPr>
                <a:t>3</a:t>
              </a:r>
              <a:r>
                <a:rPr lang="en-US" dirty="0" smtClean="0">
                  <a:solidFill>
                    <a:srgbClr val="CC0000"/>
                  </a:solidFill>
                  <a:latin typeface="Courier"/>
                  <a:cs typeface="Courier"/>
                </a:rPr>
                <a:t>000</a:t>
              </a:r>
              <a:endParaRPr lang="en-US" dirty="0">
                <a:solidFill>
                  <a:srgbClr val="CC0000"/>
                </a:solidFill>
                <a:latin typeface="Courier"/>
                <a:cs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878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ChangeArrowheads="1"/>
          </p:cNvSpPr>
          <p:nvPr/>
        </p:nvSpPr>
        <p:spPr bwMode="auto">
          <a:xfrm>
            <a:off x="381000" y="1752600"/>
            <a:ext cx="3048000" cy="40386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305800" cy="4591050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dirty="0">
                <a:latin typeface="Courier New" charset="0"/>
              </a:rPr>
              <a:t>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 dirty="0">
                <a:latin typeface="Courier New" charset="0"/>
              </a:rPr>
              <a:t> </a:t>
            </a:r>
            <a:r>
              <a:rPr lang="en-US" sz="2800" b="1" dirty="0" err="1">
                <a:latin typeface="Courier" charset="0"/>
              </a:rPr>
              <a:t>int</a:t>
            </a:r>
            <a:r>
              <a:rPr lang="en-US" sz="2800" b="1" dirty="0">
                <a:latin typeface="Courier" charset="0"/>
              </a:rPr>
              <a:t>  x;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 dirty="0">
                <a:latin typeface="Courier" charset="0"/>
              </a:rPr>
              <a:t> x = 12;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1800" dirty="0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1800" dirty="0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 dirty="0">
                <a:latin typeface="Courier" charset="0"/>
              </a:rPr>
              <a:t> </a:t>
            </a:r>
            <a:r>
              <a:rPr lang="en-US" sz="2800" b="1" dirty="0" err="1">
                <a:latin typeface="Courier" charset="0"/>
              </a:rPr>
              <a:t>int</a:t>
            </a:r>
            <a:r>
              <a:rPr lang="en-US" sz="2800" b="1" dirty="0">
                <a:latin typeface="Courier" charset="0"/>
              </a:rPr>
              <a:t>*  </a:t>
            </a:r>
            <a:r>
              <a:rPr lang="en-US" sz="2800" b="1" dirty="0" err="1">
                <a:latin typeface="Courier" charset="0"/>
              </a:rPr>
              <a:t>ptr</a:t>
            </a:r>
            <a:r>
              <a:rPr lang="en-US" sz="2800" b="1" dirty="0">
                <a:latin typeface="Courier" charset="0"/>
              </a:rPr>
              <a:t>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 dirty="0">
                <a:latin typeface="Courier" charset="0"/>
              </a:rPr>
              <a:t> </a:t>
            </a:r>
            <a:r>
              <a:rPr lang="en-US" sz="2800" b="1" dirty="0" err="1">
                <a:latin typeface="Courier" charset="0"/>
              </a:rPr>
              <a:t>ptr</a:t>
            </a:r>
            <a:r>
              <a:rPr lang="en-US" sz="2800" b="1" dirty="0">
                <a:latin typeface="Courier" charset="0"/>
              </a:rPr>
              <a:t> = &amp;x;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1800" dirty="0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 dirty="0">
                <a:latin typeface="Courier" charset="0"/>
              </a:rPr>
              <a:t> *</a:t>
            </a:r>
            <a:r>
              <a:rPr lang="en-US" sz="2800" b="1" dirty="0" err="1">
                <a:latin typeface="Courier" charset="0"/>
              </a:rPr>
              <a:t>ptr</a:t>
            </a:r>
            <a:r>
              <a:rPr lang="en-US" sz="2800" b="1" dirty="0">
                <a:latin typeface="Courier" charset="0"/>
              </a:rPr>
              <a:t> = 5;    </a:t>
            </a:r>
            <a:r>
              <a:rPr lang="en-US" sz="2800" b="1" dirty="0" smtClean="0">
                <a:latin typeface="Courier" charset="0"/>
              </a:rPr>
              <a:t> </a:t>
            </a:r>
            <a:r>
              <a:rPr lang="en-US" sz="2800" b="1" dirty="0" smtClean="0">
                <a:solidFill>
                  <a:srgbClr val="A50021"/>
                </a:solidFill>
                <a:latin typeface="Courier" charset="0"/>
              </a:rPr>
              <a:t>/</a:t>
            </a:r>
            <a:r>
              <a:rPr lang="en-US" sz="2800" b="1" dirty="0">
                <a:solidFill>
                  <a:srgbClr val="A50021"/>
                </a:solidFill>
                <a:latin typeface="Courier" charset="0"/>
              </a:rPr>
              <a:t>/ Changes the value 	</a:t>
            </a:r>
            <a:r>
              <a:rPr lang="en-US" sz="2800" b="1" dirty="0">
                <a:solidFill>
                  <a:srgbClr val="A50021"/>
                </a:solidFill>
                <a:latin typeface="Courier New" charset="0"/>
              </a:rPr>
              <a:t>	</a:t>
            </a:r>
            <a:r>
              <a:rPr lang="en-US" sz="2800" b="1" dirty="0" smtClean="0">
                <a:solidFill>
                  <a:srgbClr val="A50021"/>
                </a:solidFill>
                <a:latin typeface="Courier New" charset="0"/>
              </a:rPr>
              <a:t>      /</a:t>
            </a:r>
            <a:r>
              <a:rPr lang="en-US" sz="2800" b="1" dirty="0">
                <a:solidFill>
                  <a:srgbClr val="A50021"/>
                </a:solidFill>
                <a:latin typeface="Courier New" charset="0"/>
              </a:rPr>
              <a:t>/  at address </a:t>
            </a:r>
            <a:r>
              <a:rPr lang="en-US" sz="2800" b="1" dirty="0" err="1">
                <a:solidFill>
                  <a:srgbClr val="A50021"/>
                </a:solidFill>
                <a:latin typeface="Courier New" charset="0"/>
              </a:rPr>
              <a:t>ptr</a:t>
            </a:r>
            <a:r>
              <a:rPr lang="en-US" sz="2800" b="1" dirty="0">
                <a:solidFill>
                  <a:srgbClr val="A50021"/>
                </a:solidFill>
                <a:latin typeface="Courier New" charset="0"/>
              </a:rPr>
              <a:t> to 5</a:t>
            </a:r>
            <a:endParaRPr lang="en-US" sz="2800" b="1" dirty="0">
              <a:latin typeface="Courier New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1800" dirty="0">
              <a:latin typeface="Arial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 dirty="0">
                <a:latin typeface="Courier New" charset="0"/>
              </a:rPr>
              <a:t> </a:t>
            </a:r>
            <a:r>
              <a:rPr lang="en-US" sz="2800" dirty="0">
                <a:latin typeface="Arial" charset="0"/>
              </a:rPr>
              <a:t> </a:t>
            </a:r>
          </a:p>
        </p:txBody>
      </p:sp>
      <p:sp>
        <p:nvSpPr>
          <p:cNvPr id="82949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171450"/>
            <a:ext cx="7848600" cy="1143000"/>
          </a:xfrm>
          <a:noFill/>
        </p:spPr>
        <p:txBody>
          <a:bodyPr/>
          <a:lstStyle/>
          <a:p>
            <a:r>
              <a:rPr lang="en-US" dirty="0">
                <a:latin typeface="Times New Roman" charset="0"/>
              </a:rPr>
              <a:t>Using the Dereference Operator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445260" y="1947272"/>
            <a:ext cx="2969619" cy="2794202"/>
            <a:chOff x="4959350" y="2189163"/>
            <a:chExt cx="2969619" cy="2794202"/>
          </a:xfrm>
        </p:grpSpPr>
        <p:sp>
          <p:nvSpPr>
            <p:cNvPr id="14" name="Line 7"/>
            <p:cNvSpPr>
              <a:spLocks noChangeShapeType="1"/>
            </p:cNvSpPr>
            <p:nvPr/>
          </p:nvSpPr>
          <p:spPr bwMode="auto">
            <a:xfrm flipV="1">
              <a:off x="5527675" y="2479675"/>
              <a:ext cx="833438" cy="136683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0390" y="2222378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"/>
                  <a:cs typeface="Courier"/>
                </a:rPr>
                <a:t>x</a:t>
              </a:r>
              <a:endParaRPr lang="en-US" dirty="0">
                <a:latin typeface="Courier"/>
                <a:cs typeface="Courier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08767" y="4022663"/>
              <a:ext cx="6464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"/>
                  <a:cs typeface="Courier"/>
                </a:rPr>
                <a:t>ptr</a:t>
              </a:r>
              <a:endParaRPr lang="en-US" dirty="0">
                <a:latin typeface="Courier"/>
                <a:cs typeface="Courier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18046" y="2767852"/>
              <a:ext cx="8003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C0000"/>
                  </a:solidFill>
                  <a:latin typeface="Courier"/>
                  <a:cs typeface="Courier"/>
                </a:rPr>
                <a:t>2000</a:t>
              </a:r>
              <a:endParaRPr lang="en-US" dirty="0">
                <a:solidFill>
                  <a:srgbClr val="CC0000"/>
                </a:solidFill>
                <a:latin typeface="Courier"/>
                <a:cs typeface="Courier"/>
              </a:endParaRPr>
            </a:p>
          </p:txBody>
        </p:sp>
        <p:sp>
          <p:nvSpPr>
            <p:cNvPr id="18" name="Rectangle 5"/>
            <p:cNvSpPr>
              <a:spLocks noChangeArrowheads="1"/>
            </p:cNvSpPr>
            <p:nvPr/>
          </p:nvSpPr>
          <p:spPr bwMode="auto">
            <a:xfrm>
              <a:off x="6369050" y="2189163"/>
              <a:ext cx="1168400" cy="566737"/>
            </a:xfrm>
            <a:prstGeom prst="rect">
              <a:avLst/>
            </a:prstGeom>
            <a:solidFill>
              <a:srgbClr val="CCFFFF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trike="sngStrike" dirty="0" smtClean="0">
                  <a:latin typeface="Courier"/>
                  <a:cs typeface="Courier"/>
                </a:rPr>
                <a:t>12</a:t>
              </a:r>
              <a:r>
                <a:rPr lang="en-US" dirty="0" smtClean="0">
                  <a:latin typeface="Courier"/>
                  <a:cs typeface="Courier"/>
                </a:rPr>
                <a:t> 5</a:t>
              </a:r>
              <a:endParaRPr lang="en-US" dirty="0">
                <a:latin typeface="Courier"/>
                <a:cs typeface="Courier"/>
              </a:endParaRPr>
            </a:p>
          </p:txBody>
        </p:sp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4959350" y="3886200"/>
              <a:ext cx="1549400" cy="685800"/>
            </a:xfrm>
            <a:prstGeom prst="rect">
              <a:avLst/>
            </a:prstGeom>
            <a:solidFill>
              <a:srgbClr val="CCFFFF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>
                  <a:latin typeface="Courier"/>
                  <a:cs typeface="Courier"/>
                </a:rPr>
                <a:t>2000</a:t>
              </a:r>
              <a:endParaRPr lang="en-US" dirty="0">
                <a:latin typeface="Courier"/>
                <a:cs typeface="Courier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39860" y="4583255"/>
              <a:ext cx="8003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Courier"/>
                  <a:cs typeface="Courier"/>
                </a:rPr>
                <a:t>3</a:t>
              </a:r>
              <a:r>
                <a:rPr lang="en-US" dirty="0" smtClean="0">
                  <a:solidFill>
                    <a:srgbClr val="CC0000"/>
                  </a:solidFill>
                  <a:latin typeface="Courier"/>
                  <a:cs typeface="Courier"/>
                </a:rPr>
                <a:t>000</a:t>
              </a:r>
              <a:endParaRPr lang="en-US" dirty="0">
                <a:solidFill>
                  <a:srgbClr val="CC0000"/>
                </a:solidFill>
                <a:latin typeface="Courier"/>
                <a:cs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050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ChangeArrowheads="1"/>
          </p:cNvSpPr>
          <p:nvPr/>
        </p:nvSpPr>
        <p:spPr bwMode="auto">
          <a:xfrm>
            <a:off x="381000" y="1524000"/>
            <a:ext cx="2514600" cy="4648200"/>
          </a:xfrm>
          <a:prstGeom prst="rect">
            <a:avLst/>
          </a:prstGeom>
          <a:solidFill>
            <a:srgbClr val="FF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199"/>
            <a:ext cx="8534400" cy="4840159"/>
          </a:xfrm>
          <a:noFill/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dirty="0">
                <a:latin typeface="Courier New" charset="0"/>
              </a:rPr>
              <a:t> </a:t>
            </a:r>
            <a:r>
              <a:rPr lang="en-US" sz="2800" b="1" dirty="0">
                <a:latin typeface="Courier" charset="0"/>
              </a:rPr>
              <a:t>char  </a:t>
            </a:r>
            <a:r>
              <a:rPr lang="en-US" sz="2800" b="1" dirty="0" err="1">
                <a:latin typeface="Courier" charset="0"/>
              </a:rPr>
              <a:t>ch</a:t>
            </a:r>
            <a:r>
              <a:rPr lang="en-US" sz="2800" b="1" dirty="0">
                <a:latin typeface="Courier" charset="0"/>
              </a:rPr>
              <a:t>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 dirty="0">
                <a:latin typeface="Courier" charset="0"/>
              </a:rPr>
              <a:t> </a:t>
            </a:r>
            <a:r>
              <a:rPr lang="en-US" sz="2800" b="1" dirty="0" err="1">
                <a:latin typeface="Courier" charset="0"/>
              </a:rPr>
              <a:t>ch</a:t>
            </a:r>
            <a:r>
              <a:rPr lang="en-US" sz="2800" b="1" dirty="0">
                <a:latin typeface="Courier" charset="0"/>
              </a:rPr>
              <a:t> =  </a:t>
            </a:r>
            <a:r>
              <a:rPr lang="ja-JP" altLang="en-US" sz="2800" b="1" dirty="0">
                <a:latin typeface="Courier" charset="0"/>
              </a:rPr>
              <a:t>‘</a:t>
            </a:r>
            <a:r>
              <a:rPr lang="en-US" sz="2800" b="1" dirty="0">
                <a:latin typeface="Courier" charset="0"/>
              </a:rPr>
              <a:t>A</a:t>
            </a:r>
            <a:r>
              <a:rPr lang="ja-JP" altLang="en-US" sz="2800" b="1" dirty="0">
                <a:latin typeface="Courier" charset="0"/>
              </a:rPr>
              <a:t>’</a:t>
            </a:r>
            <a:r>
              <a:rPr lang="en-US" sz="2800" b="1" dirty="0">
                <a:latin typeface="Courier" charset="0"/>
              </a:rPr>
              <a:t>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1400" b="1" dirty="0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 dirty="0">
                <a:latin typeface="Courier" charset="0"/>
              </a:rPr>
              <a:t> char*  q;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 dirty="0">
                <a:latin typeface="Courier" charset="0"/>
              </a:rPr>
              <a:t> q  = &amp;</a:t>
            </a:r>
            <a:r>
              <a:rPr lang="en-US" sz="2800" b="1" dirty="0" err="1">
                <a:latin typeface="Courier" charset="0"/>
              </a:rPr>
              <a:t>ch</a:t>
            </a:r>
            <a:r>
              <a:rPr lang="en-US" sz="2800" b="1" dirty="0">
                <a:latin typeface="Courier" charset="0"/>
              </a:rPr>
              <a:t>;</a:t>
            </a:r>
            <a:r>
              <a:rPr lang="en-US" sz="1800" dirty="0">
                <a:latin typeface="Courier" charset="0"/>
              </a:rPr>
              <a:t> 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1800" dirty="0">
              <a:latin typeface="Courier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 dirty="0">
                <a:latin typeface="Courier" charset="0"/>
              </a:rPr>
              <a:t> *q = </a:t>
            </a:r>
            <a:r>
              <a:rPr lang="ja-JP" altLang="en-US" sz="2800" b="1" dirty="0">
                <a:latin typeface="Courier" charset="0"/>
              </a:rPr>
              <a:t>‘</a:t>
            </a:r>
            <a:r>
              <a:rPr lang="en-US" sz="2800" b="1" dirty="0">
                <a:latin typeface="Courier" charset="0"/>
              </a:rPr>
              <a:t>Z</a:t>
            </a:r>
            <a:r>
              <a:rPr lang="ja-JP" altLang="en-US" sz="2800" b="1" dirty="0">
                <a:latin typeface="Courier" charset="0"/>
              </a:rPr>
              <a:t>’</a:t>
            </a:r>
            <a:r>
              <a:rPr lang="en-US" sz="2800" b="1" dirty="0">
                <a:latin typeface="Courier" charset="0"/>
              </a:rPr>
              <a:t>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 dirty="0">
                <a:latin typeface="Courier" charset="0"/>
              </a:rPr>
              <a:t> char*  p;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 dirty="0">
                <a:latin typeface="Courier" charset="0"/>
              </a:rPr>
              <a:t> p = q;     </a:t>
            </a:r>
            <a:r>
              <a:rPr lang="en-US" sz="2800" b="1" dirty="0" smtClean="0">
                <a:solidFill>
                  <a:srgbClr val="A50021"/>
                </a:solidFill>
                <a:latin typeface="Courier" charset="0"/>
              </a:rPr>
              <a:t>/</a:t>
            </a:r>
            <a:r>
              <a:rPr lang="en-US" sz="2800" b="1" dirty="0">
                <a:solidFill>
                  <a:srgbClr val="A50021"/>
                </a:solidFill>
                <a:latin typeface="Courier" charset="0"/>
              </a:rPr>
              <a:t>/ The </a:t>
            </a:r>
            <a:r>
              <a:rPr lang="en-US" sz="2800" b="1" dirty="0" err="1">
                <a:solidFill>
                  <a:srgbClr val="A50021"/>
                </a:solidFill>
                <a:latin typeface="Courier" charset="0"/>
              </a:rPr>
              <a:t>rhs</a:t>
            </a:r>
            <a:r>
              <a:rPr lang="en-US" sz="2800" b="1" dirty="0">
                <a:solidFill>
                  <a:srgbClr val="A50021"/>
                </a:solidFill>
                <a:latin typeface="Courier" charset="0"/>
              </a:rPr>
              <a:t> has value 4000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 dirty="0">
                <a:latin typeface="Courier" charset="0"/>
              </a:rPr>
              <a:t>            </a:t>
            </a:r>
            <a:r>
              <a:rPr lang="en-US" sz="2800" b="1" dirty="0" smtClean="0">
                <a:solidFill>
                  <a:srgbClr val="A50021"/>
                </a:solidFill>
                <a:latin typeface="Courier" charset="0"/>
              </a:rPr>
              <a:t>/</a:t>
            </a:r>
            <a:r>
              <a:rPr lang="en-US" sz="2800" b="1" dirty="0">
                <a:solidFill>
                  <a:srgbClr val="A50021"/>
                </a:solidFill>
                <a:latin typeface="Courier" charset="0"/>
              </a:rPr>
              <a:t>/ Now p and q both </a:t>
            </a:r>
            <a:r>
              <a:rPr lang="en-US" sz="2800" b="1" dirty="0" smtClean="0">
                <a:solidFill>
                  <a:srgbClr val="A50021"/>
                </a:solidFill>
                <a:latin typeface="Courier" charset="0"/>
              </a:rPr>
              <a:t>point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r>
              <a:rPr lang="en-US" sz="2800" b="1" dirty="0">
                <a:solidFill>
                  <a:srgbClr val="A50021"/>
                </a:solidFill>
                <a:latin typeface="Courier" charset="0"/>
              </a:rPr>
              <a:t> </a:t>
            </a:r>
            <a:r>
              <a:rPr lang="en-US" sz="2800" b="1" dirty="0" smtClean="0">
                <a:solidFill>
                  <a:srgbClr val="A50021"/>
                </a:solidFill>
                <a:latin typeface="Courier" charset="0"/>
              </a:rPr>
              <a:t>           // </a:t>
            </a:r>
            <a:r>
              <a:rPr lang="en-US" sz="2800" b="1" dirty="0">
                <a:solidFill>
                  <a:srgbClr val="A50021"/>
                </a:solidFill>
                <a:latin typeface="Courier" charset="0"/>
              </a:rPr>
              <a:t>to </a:t>
            </a:r>
            <a:r>
              <a:rPr lang="en-US" sz="2800" b="1" dirty="0" err="1" smtClean="0">
                <a:solidFill>
                  <a:srgbClr val="A50021"/>
                </a:solidFill>
                <a:latin typeface="Courier" charset="0"/>
              </a:rPr>
              <a:t>ch.</a:t>
            </a:r>
            <a:endParaRPr lang="en-US" sz="2800" dirty="0">
              <a:latin typeface="Arial" charset="0"/>
            </a:endParaRPr>
          </a:p>
        </p:txBody>
      </p:sp>
      <p:sp>
        <p:nvSpPr>
          <p:cNvPr id="83973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914400"/>
          </a:xfrm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Another Example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492682" y="1523962"/>
            <a:ext cx="3123533" cy="2794202"/>
            <a:chOff x="4959350" y="2189163"/>
            <a:chExt cx="3123533" cy="2794202"/>
          </a:xfrm>
        </p:grpSpPr>
        <p:sp>
          <p:nvSpPr>
            <p:cNvPr id="16" name="Line 7"/>
            <p:cNvSpPr>
              <a:spLocks noChangeShapeType="1"/>
            </p:cNvSpPr>
            <p:nvPr/>
          </p:nvSpPr>
          <p:spPr bwMode="auto">
            <a:xfrm flipV="1">
              <a:off x="5527675" y="2479675"/>
              <a:ext cx="833438" cy="136683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90390" y="2222378"/>
              <a:ext cx="492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Courier"/>
                  <a:cs typeface="Courier"/>
                </a:rPr>
                <a:t>ch</a:t>
              </a:r>
              <a:endParaRPr lang="en-US" dirty="0">
                <a:latin typeface="Courier"/>
                <a:cs typeface="Courier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608767" y="4022663"/>
              <a:ext cx="3513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"/>
                  <a:cs typeface="Courier"/>
                </a:rPr>
                <a:t>q</a:t>
              </a:r>
              <a:endParaRPr lang="en-US" dirty="0">
                <a:latin typeface="Courier"/>
                <a:cs typeface="Courier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18046" y="2767852"/>
              <a:ext cx="8003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Courier"/>
                  <a:cs typeface="Courier"/>
                </a:rPr>
                <a:t>4</a:t>
              </a:r>
              <a:r>
                <a:rPr lang="en-US" dirty="0" smtClean="0">
                  <a:solidFill>
                    <a:srgbClr val="CC0000"/>
                  </a:solidFill>
                  <a:latin typeface="Courier"/>
                  <a:cs typeface="Courier"/>
                </a:rPr>
                <a:t>000</a:t>
              </a:r>
              <a:endParaRPr lang="en-US" dirty="0">
                <a:solidFill>
                  <a:srgbClr val="CC0000"/>
                </a:solidFill>
                <a:latin typeface="Courier"/>
                <a:cs typeface="Courier"/>
              </a:endParaRPr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6369050" y="2189163"/>
              <a:ext cx="1168400" cy="566737"/>
            </a:xfrm>
            <a:prstGeom prst="rect">
              <a:avLst/>
            </a:prstGeom>
            <a:solidFill>
              <a:srgbClr val="CCFFFF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trike="sngStrike" dirty="0" smtClean="0">
                  <a:latin typeface="Courier"/>
                  <a:cs typeface="Courier"/>
                </a:rPr>
                <a:t>A</a:t>
              </a:r>
              <a:r>
                <a:rPr lang="en-US" dirty="0" smtClean="0">
                  <a:latin typeface="Courier"/>
                  <a:cs typeface="Courier"/>
                </a:rPr>
                <a:t> Z</a:t>
              </a:r>
              <a:endParaRPr lang="en-US" dirty="0">
                <a:latin typeface="Courier"/>
                <a:cs typeface="Courier"/>
              </a:endParaRPr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4959350" y="3886200"/>
              <a:ext cx="1549400" cy="685800"/>
            </a:xfrm>
            <a:prstGeom prst="rect">
              <a:avLst/>
            </a:prstGeom>
            <a:solidFill>
              <a:srgbClr val="CCFFFF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ourier"/>
                  <a:cs typeface="Courier"/>
                </a:rPr>
                <a:t>4</a:t>
              </a:r>
              <a:r>
                <a:rPr lang="en-US" dirty="0" smtClean="0">
                  <a:latin typeface="Courier"/>
                  <a:cs typeface="Courier"/>
                </a:rPr>
                <a:t>000</a:t>
              </a:r>
              <a:endParaRPr lang="en-US" dirty="0">
                <a:latin typeface="Courier"/>
                <a:cs typeface="Courier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39860" y="4583255"/>
              <a:ext cx="8003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C0000"/>
                  </a:solidFill>
                  <a:latin typeface="Courier"/>
                  <a:cs typeface="Courier"/>
                </a:rPr>
                <a:t>5000</a:t>
              </a:r>
              <a:endParaRPr lang="en-US" dirty="0">
                <a:solidFill>
                  <a:srgbClr val="CC0000"/>
                </a:solidFill>
                <a:latin typeface="Courier"/>
                <a:cs typeface="Courier"/>
              </a:endParaRPr>
            </a:p>
          </p:txBody>
        </p:sp>
      </p:grp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6366736" y="3176862"/>
            <a:ext cx="1549400" cy="685800"/>
          </a:xfrm>
          <a:prstGeom prst="rect">
            <a:avLst/>
          </a:prstGeom>
          <a:solidFill>
            <a:srgbClr val="CCFFFF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ourier"/>
                <a:cs typeface="Courier"/>
              </a:rPr>
              <a:t>4</a:t>
            </a:r>
            <a:r>
              <a:rPr lang="en-US" dirty="0" smtClean="0">
                <a:latin typeface="Courier"/>
                <a:cs typeface="Courier"/>
              </a:rPr>
              <a:t>000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46048" y="3902936"/>
            <a:ext cx="800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00"/>
                </a:solidFill>
                <a:latin typeface="Courier"/>
                <a:cs typeface="Courier"/>
              </a:rPr>
              <a:t>6</a:t>
            </a:r>
            <a:r>
              <a:rPr lang="en-US" dirty="0" smtClean="0">
                <a:solidFill>
                  <a:srgbClr val="CC0000"/>
                </a:solidFill>
                <a:latin typeface="Courier"/>
                <a:cs typeface="Courier"/>
              </a:rPr>
              <a:t>000</a:t>
            </a:r>
            <a:endParaRPr lang="en-US" dirty="0">
              <a:solidFill>
                <a:srgbClr val="CC0000"/>
              </a:solidFill>
              <a:latin typeface="Courier"/>
              <a:cs typeface="Courier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031273" y="3358679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p</a:t>
            </a:r>
          </a:p>
        </p:txBody>
      </p:sp>
      <p:cxnSp>
        <p:nvCxnSpPr>
          <p:cNvPr id="3" name="Straight Arrow Connector 2"/>
          <p:cNvCxnSpPr>
            <a:stCxn id="23" idx="0"/>
            <a:endCxn id="20" idx="3"/>
          </p:cNvCxnSpPr>
          <p:nvPr/>
        </p:nvCxnSpPr>
        <p:spPr bwMode="auto">
          <a:xfrm flipH="1" flipV="1">
            <a:off x="6070782" y="1807331"/>
            <a:ext cx="1070654" cy="136953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7421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charset="0"/>
              </a:rPr>
              <a:t>Some Integral Types </a:t>
            </a:r>
          </a:p>
        </p:txBody>
      </p:sp>
      <p:grpSp>
        <p:nvGrpSpPr>
          <p:cNvPr id="10244" name="Group 8"/>
          <p:cNvGrpSpPr>
            <a:grpSpLocks/>
          </p:cNvGrpSpPr>
          <p:nvPr/>
        </p:nvGrpSpPr>
        <p:grpSpPr bwMode="auto">
          <a:xfrm>
            <a:off x="263525" y="1925638"/>
            <a:ext cx="8642350" cy="4054475"/>
            <a:chOff x="166" y="1333"/>
            <a:chExt cx="5444" cy="2554"/>
          </a:xfrm>
        </p:grpSpPr>
        <p:grpSp>
          <p:nvGrpSpPr>
            <p:cNvPr id="10245" name="Group 6"/>
            <p:cNvGrpSpPr>
              <a:grpSpLocks/>
            </p:cNvGrpSpPr>
            <p:nvPr/>
          </p:nvGrpSpPr>
          <p:grpSpPr bwMode="auto">
            <a:xfrm>
              <a:off x="166" y="1333"/>
              <a:ext cx="5444" cy="2554"/>
              <a:chOff x="166" y="1333"/>
              <a:chExt cx="5444" cy="2554"/>
            </a:xfrm>
          </p:grpSpPr>
          <p:sp>
            <p:nvSpPr>
              <p:cNvPr id="10247" name="Rectangle 3"/>
              <p:cNvSpPr>
                <a:spLocks noChangeArrowheads="1"/>
              </p:cNvSpPr>
              <p:nvPr/>
            </p:nvSpPr>
            <p:spPr bwMode="auto">
              <a:xfrm>
                <a:off x="181" y="1333"/>
                <a:ext cx="5379" cy="255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0248" name="Rectangle 4"/>
              <p:cNvSpPr>
                <a:spLocks noChangeArrowheads="1"/>
              </p:cNvSpPr>
              <p:nvPr/>
            </p:nvSpPr>
            <p:spPr bwMode="auto">
              <a:xfrm>
                <a:off x="166" y="1424"/>
                <a:ext cx="5444" cy="2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/>
                <a:r>
                  <a:rPr lang="en-US">
                    <a:solidFill>
                      <a:srgbClr val="990000"/>
                    </a:solidFill>
                    <a:latin typeface="Arial" charset="0"/>
                  </a:rPr>
                  <a:t>Type  	    Size in Bytes	Minimum Value           Maximum Value</a:t>
                </a:r>
              </a:p>
              <a:p>
                <a:pPr eaLnBrk="0" hangingPunct="0"/>
                <a:endParaRPr lang="en-US">
                  <a:solidFill>
                    <a:srgbClr val="990000"/>
                  </a:solidFill>
                  <a:latin typeface="Arial" charset="0"/>
                </a:endParaRPr>
              </a:p>
              <a:p>
                <a:pPr eaLnBrk="0" hangingPunct="0"/>
                <a:r>
                  <a:rPr lang="en-US" sz="2400">
                    <a:latin typeface="Arial" charset="0"/>
                  </a:rPr>
                  <a:t>char		1		-128			127</a:t>
                </a:r>
              </a:p>
              <a:p>
                <a:pPr eaLnBrk="0" hangingPunct="0"/>
                <a:endParaRPr lang="en-US" sz="2400">
                  <a:latin typeface="Arial" charset="0"/>
                </a:endParaRPr>
              </a:p>
              <a:p>
                <a:pPr eaLnBrk="0" hangingPunct="0"/>
                <a:r>
                  <a:rPr lang="en-US" sz="2400">
                    <a:latin typeface="Arial" charset="0"/>
                  </a:rPr>
                  <a:t>short		2		-32,768		32,767</a:t>
                </a:r>
              </a:p>
              <a:p>
                <a:pPr eaLnBrk="0" hangingPunct="0"/>
                <a:endParaRPr lang="en-US" sz="2400">
                  <a:latin typeface="Arial" charset="0"/>
                </a:endParaRPr>
              </a:p>
              <a:p>
                <a:pPr eaLnBrk="0" hangingPunct="0"/>
                <a:r>
                  <a:rPr lang="en-US" sz="2400">
                    <a:latin typeface="Arial" charset="0"/>
                  </a:rPr>
                  <a:t>int		2		-32,768		32,767</a:t>
                </a:r>
              </a:p>
              <a:p>
                <a:pPr eaLnBrk="0" hangingPunct="0"/>
                <a:endParaRPr lang="en-US" sz="2400">
                  <a:latin typeface="Arial" charset="0"/>
                </a:endParaRPr>
              </a:p>
              <a:p>
                <a:pPr eaLnBrk="0" hangingPunct="0"/>
                <a:r>
                  <a:rPr lang="en-US" sz="2400">
                    <a:latin typeface="Arial" charset="0"/>
                  </a:rPr>
                  <a:t>long		4		-2,147,483,648        2,147,483,647</a:t>
                </a:r>
                <a:endParaRPr lang="en-US">
                  <a:latin typeface="Arial" charset="0"/>
                </a:endParaRPr>
              </a:p>
              <a:p>
                <a:pPr eaLnBrk="0" hangingPunct="0"/>
                <a:endParaRPr lang="en-US" sz="1800">
                  <a:solidFill>
                    <a:srgbClr val="CC6600"/>
                  </a:solidFill>
                  <a:latin typeface="Arial" charset="0"/>
                </a:endParaRPr>
              </a:p>
              <a:p>
                <a:pPr eaLnBrk="0" hangingPunct="0"/>
                <a:r>
                  <a:rPr lang="en-US" sz="1800">
                    <a:solidFill>
                      <a:srgbClr val="990000"/>
                    </a:solidFill>
                    <a:latin typeface="Arial" charset="0"/>
                  </a:rPr>
                  <a:t>NOTE:  Values given for one machine; actual sizes are machine-dependent</a:t>
                </a:r>
                <a:endParaRPr lang="en-US" sz="1800">
                  <a:solidFill>
                    <a:srgbClr val="CC6600"/>
                  </a:solidFill>
                  <a:latin typeface="Arial" charset="0"/>
                </a:endParaRPr>
              </a:p>
            </p:txBody>
          </p:sp>
          <p:sp>
            <p:nvSpPr>
              <p:cNvPr id="10249" name="Line 5"/>
              <p:cNvSpPr>
                <a:spLocks noChangeShapeType="1"/>
              </p:cNvSpPr>
              <p:nvPr/>
            </p:nvSpPr>
            <p:spPr bwMode="auto">
              <a:xfrm>
                <a:off x="189" y="3548"/>
                <a:ext cx="53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46" name="Line 7"/>
            <p:cNvSpPr>
              <a:spLocks noChangeShapeType="1"/>
            </p:cNvSpPr>
            <p:nvPr/>
          </p:nvSpPr>
          <p:spPr bwMode="auto">
            <a:xfrm>
              <a:off x="181" y="1710"/>
              <a:ext cx="53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C0000"/>
                </a:solidFill>
              </a:rPr>
              <a:t>Arithmetic expressions</a:t>
            </a:r>
            <a:r>
              <a:rPr lang="en-US" dirty="0" smtClean="0"/>
              <a:t> are made up of variables, constants, operators, and parenthesis.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>
                <a:solidFill>
                  <a:srgbClr val="CC0000"/>
                </a:solidFill>
              </a:rPr>
              <a:t>Pointer expressions</a:t>
            </a:r>
            <a:r>
              <a:rPr lang="en-US" dirty="0" smtClean="0"/>
              <a:t> are composed of pointer variables, pointer constants, pointer operators, and parenthesis.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36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C++, there is only one literal pointer:</a:t>
            </a:r>
          </a:p>
          <a:p>
            <a:pPr lvl="1"/>
            <a:r>
              <a:rPr lang="en-US" dirty="0" smtClean="0"/>
              <a:t>The value 0 (the NULL pointer)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Programmers prefer to use the named constant </a:t>
            </a:r>
            <a:r>
              <a:rPr lang="en-US" b="1" dirty="0" smtClean="0">
                <a:solidFill>
                  <a:srgbClr val="CC0000"/>
                </a:solidFill>
              </a:rPr>
              <a:t>NULL</a:t>
            </a:r>
            <a:r>
              <a:rPr lang="en-US" dirty="0" smtClean="0">
                <a:solidFill>
                  <a:srgbClr val="CC0000"/>
                </a:solidFill>
              </a:rPr>
              <a:t> </a:t>
            </a:r>
            <a:r>
              <a:rPr lang="en-US" dirty="0" smtClean="0"/>
              <a:t>defined in </a:t>
            </a:r>
            <a:r>
              <a:rPr lang="en-US" dirty="0" err="1" smtClean="0">
                <a:latin typeface="Courier"/>
                <a:cs typeface="Courier"/>
              </a:rPr>
              <a:t>cstddef</a:t>
            </a:r>
            <a:r>
              <a:rPr lang="en-US" dirty="0" smtClean="0"/>
              <a:t>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7151" y="3265534"/>
            <a:ext cx="4063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"/>
                <a:cs typeface="Courier"/>
              </a:rPr>
              <a:t>c</a:t>
            </a:r>
            <a:r>
              <a:rPr lang="en-US" sz="2800" dirty="0" smtClean="0">
                <a:latin typeface="Courier"/>
                <a:cs typeface="Courier"/>
              </a:rPr>
              <a:t>har* </a:t>
            </a:r>
            <a:r>
              <a:rPr lang="en-US" sz="2800" dirty="0" err="1" smtClean="0">
                <a:latin typeface="Courier"/>
                <a:cs typeface="Courier"/>
              </a:rPr>
              <a:t>charPtr</a:t>
            </a:r>
            <a:r>
              <a:rPr lang="en-US" sz="2800" dirty="0" smtClean="0">
                <a:latin typeface="Courier"/>
                <a:cs typeface="Courier"/>
              </a:rPr>
              <a:t> = 0;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3469" y="5126293"/>
            <a:ext cx="47097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"/>
                <a:cs typeface="Courier"/>
              </a:rPr>
              <a:t>#include &lt;</a:t>
            </a:r>
            <a:r>
              <a:rPr lang="en-US" sz="2800" dirty="0" err="1" smtClean="0">
                <a:latin typeface="Courier"/>
                <a:cs typeface="Courier"/>
              </a:rPr>
              <a:t>cstddef</a:t>
            </a:r>
            <a:r>
              <a:rPr lang="en-US" sz="2800" dirty="0" smtClean="0">
                <a:latin typeface="Courier"/>
                <a:cs typeface="Courier"/>
              </a:rPr>
              <a:t>&gt;</a:t>
            </a:r>
          </a:p>
          <a:p>
            <a:r>
              <a:rPr lang="en-US" sz="2800" dirty="0" smtClean="0">
                <a:latin typeface="Courier"/>
                <a:cs typeface="Courier"/>
              </a:rPr>
              <a:t>char* </a:t>
            </a:r>
            <a:r>
              <a:rPr lang="en-US" sz="2800" dirty="0" err="1" smtClean="0">
                <a:latin typeface="Courier"/>
                <a:cs typeface="Courier"/>
              </a:rPr>
              <a:t>charPtr</a:t>
            </a:r>
            <a:r>
              <a:rPr lang="en-US" sz="2800" dirty="0" smtClean="0">
                <a:latin typeface="Courier"/>
                <a:cs typeface="Courier"/>
              </a:rPr>
              <a:t> = NULL;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8757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to </a:t>
            </a:r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Pointers can point to any type of variable, including </a:t>
            </a:r>
            <a:r>
              <a:rPr lang="en-US" dirty="0" err="1" smtClean="0"/>
              <a:t>structs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301" y="3235297"/>
            <a:ext cx="541771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s</a:t>
            </a:r>
            <a:r>
              <a:rPr lang="en-US" dirty="0" err="1" smtClean="0">
                <a:latin typeface="Courier"/>
                <a:cs typeface="Courier"/>
              </a:rPr>
              <a:t>truct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PatientRec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{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idNum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height;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weight;</a:t>
            </a:r>
          </a:p>
          <a:p>
            <a:r>
              <a:rPr lang="en-US" dirty="0" smtClean="0">
                <a:latin typeface="Courier"/>
                <a:cs typeface="Courier"/>
              </a:rPr>
              <a:t>};</a:t>
            </a:r>
          </a:p>
          <a:p>
            <a:r>
              <a:rPr lang="en-US" dirty="0" err="1" smtClean="0">
                <a:latin typeface="Courier"/>
                <a:cs typeface="Courier"/>
              </a:rPr>
              <a:t>PatientRec</a:t>
            </a:r>
            <a:r>
              <a:rPr lang="en-US" dirty="0" smtClean="0">
                <a:latin typeface="Courier"/>
                <a:cs typeface="Courier"/>
              </a:rPr>
              <a:t> patient;</a:t>
            </a:r>
          </a:p>
          <a:p>
            <a:r>
              <a:rPr lang="en-US" dirty="0" err="1" smtClean="0">
                <a:latin typeface="Courier"/>
                <a:cs typeface="Courier"/>
              </a:rPr>
              <a:t>PatientRec</a:t>
            </a:r>
            <a:r>
              <a:rPr lang="en-US" dirty="0" smtClean="0">
                <a:latin typeface="Courier"/>
                <a:cs typeface="Courier"/>
              </a:rPr>
              <a:t>* </a:t>
            </a:r>
            <a:r>
              <a:rPr lang="en-US" dirty="0" err="1" smtClean="0">
                <a:latin typeface="Courier"/>
                <a:cs typeface="Courier"/>
              </a:rPr>
              <a:t>patientPtr</a:t>
            </a:r>
            <a:r>
              <a:rPr lang="en-US" dirty="0" smtClean="0">
                <a:latin typeface="Courier"/>
                <a:cs typeface="Courier"/>
              </a:rPr>
              <a:t> = &amp;patient;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3427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to </a:t>
            </a:r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Pointers can point to any type of variable, including </a:t>
            </a:r>
            <a:r>
              <a:rPr lang="en-US" dirty="0" err="1" smtClean="0"/>
              <a:t>structs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301" y="3235297"/>
            <a:ext cx="541771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s</a:t>
            </a:r>
            <a:r>
              <a:rPr lang="en-US" dirty="0" err="1" smtClean="0">
                <a:latin typeface="Courier"/>
                <a:cs typeface="Courier"/>
              </a:rPr>
              <a:t>truct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PatientRec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{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idNum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height;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weight;</a:t>
            </a:r>
          </a:p>
          <a:p>
            <a:r>
              <a:rPr lang="en-US" dirty="0" smtClean="0">
                <a:latin typeface="Courier"/>
                <a:cs typeface="Courier"/>
              </a:rPr>
              <a:t>};</a:t>
            </a:r>
          </a:p>
          <a:p>
            <a:r>
              <a:rPr lang="en-US" dirty="0" err="1" smtClean="0">
                <a:latin typeface="Courier"/>
                <a:cs typeface="Courier"/>
              </a:rPr>
              <a:t>PatientRec</a:t>
            </a:r>
            <a:r>
              <a:rPr lang="en-US" dirty="0" smtClean="0">
                <a:latin typeface="Courier"/>
                <a:cs typeface="Courier"/>
              </a:rPr>
              <a:t> patient;</a:t>
            </a:r>
          </a:p>
          <a:p>
            <a:r>
              <a:rPr lang="en-US" dirty="0" err="1" smtClean="0">
                <a:latin typeface="Courier"/>
                <a:cs typeface="Courier"/>
              </a:rPr>
              <a:t>PatientRec</a:t>
            </a:r>
            <a:r>
              <a:rPr lang="en-US" dirty="0" smtClean="0">
                <a:latin typeface="Courier"/>
                <a:cs typeface="Courier"/>
              </a:rPr>
              <a:t>* </a:t>
            </a:r>
            <a:r>
              <a:rPr lang="en-US" dirty="0" err="1" smtClean="0">
                <a:latin typeface="Courier"/>
                <a:cs typeface="Courier"/>
              </a:rPr>
              <a:t>patientPtr</a:t>
            </a:r>
            <a:r>
              <a:rPr lang="en-US" dirty="0" smtClean="0">
                <a:latin typeface="Courier"/>
                <a:cs typeface="Courier"/>
              </a:rPr>
              <a:t> = &amp;patient;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74578" y="3960972"/>
            <a:ext cx="36646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0000"/>
                </a:solidFill>
                <a:latin typeface="Arial"/>
                <a:cs typeface="Arial"/>
              </a:rPr>
              <a:t>A pointer variable of</a:t>
            </a:r>
          </a:p>
          <a:p>
            <a:r>
              <a:rPr lang="en-US" dirty="0" smtClean="0">
                <a:solidFill>
                  <a:srgbClr val="CC0000"/>
                </a:solidFill>
                <a:latin typeface="Arial"/>
                <a:cs typeface="Arial"/>
              </a:rPr>
              <a:t>Type “pointer to </a:t>
            </a:r>
            <a:r>
              <a:rPr lang="en-US" dirty="0" err="1" smtClean="0">
                <a:solidFill>
                  <a:srgbClr val="CC0000"/>
                </a:solidFill>
                <a:latin typeface="Arial"/>
                <a:cs typeface="Arial"/>
              </a:rPr>
              <a:t>PatientRec</a:t>
            </a:r>
            <a:r>
              <a:rPr lang="en-US" dirty="0" smtClean="0">
                <a:solidFill>
                  <a:srgbClr val="CC0000"/>
                </a:solidFill>
                <a:latin typeface="Arial"/>
                <a:cs typeface="Arial"/>
              </a:rPr>
              <a:t>”</a:t>
            </a:r>
            <a:endParaRPr lang="en-US" dirty="0">
              <a:solidFill>
                <a:srgbClr val="CC0000"/>
              </a:solidFill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4369766" y="4671528"/>
            <a:ext cx="619932" cy="83150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990000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76928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Pointers, </a:t>
            </a:r>
            <a:r>
              <a:rPr lang="en-US" sz="4000" dirty="0" err="1" smtClean="0"/>
              <a:t>Structs</a:t>
            </a:r>
            <a:r>
              <a:rPr lang="en-US" sz="4000" dirty="0" smtClean="0"/>
              <a:t>, &amp; Expressions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I access a </a:t>
            </a:r>
            <a:r>
              <a:rPr lang="en-US" dirty="0" err="1" smtClean="0"/>
              <a:t>struct</a:t>
            </a:r>
            <a:r>
              <a:rPr lang="en-US" dirty="0" smtClean="0"/>
              <a:t> member variable using a pointer to a </a:t>
            </a:r>
            <a:r>
              <a:rPr lang="en-US" dirty="0" err="1" smtClean="0"/>
              <a:t>struct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5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Pointers, </a:t>
            </a:r>
            <a:r>
              <a:rPr lang="en-US" sz="4000" dirty="0" err="1" smtClean="0"/>
              <a:t>Structs</a:t>
            </a:r>
            <a:r>
              <a:rPr lang="en-US" sz="4000" dirty="0" smtClean="0"/>
              <a:t>, &amp; Expressions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I access a </a:t>
            </a:r>
            <a:r>
              <a:rPr lang="en-US" dirty="0" err="1" smtClean="0"/>
              <a:t>struct</a:t>
            </a:r>
            <a:r>
              <a:rPr lang="en-US" dirty="0" smtClean="0"/>
              <a:t> member variable using a pointer to a </a:t>
            </a:r>
            <a:r>
              <a:rPr lang="en-US" dirty="0" err="1" smtClean="0"/>
              <a:t>struct</a:t>
            </a:r>
            <a:r>
              <a:rPr lang="en-US" dirty="0" smtClean="0"/>
              <a:t>?</a:t>
            </a:r>
          </a:p>
          <a:p>
            <a:r>
              <a:rPr lang="en-US" b="1" dirty="0" smtClean="0"/>
              <a:t>Approach #1: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43302" y="3764435"/>
            <a:ext cx="6002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"/>
                <a:cs typeface="Courier"/>
              </a:rPr>
              <a:t>(*</a:t>
            </a:r>
            <a:r>
              <a:rPr lang="en-US" sz="2800" dirty="0" err="1" smtClean="0">
                <a:latin typeface="Courier"/>
                <a:cs typeface="Courier"/>
              </a:rPr>
              <a:t>patientPtr</a:t>
            </a:r>
            <a:r>
              <a:rPr lang="en-US" sz="2800" dirty="0" smtClean="0">
                <a:latin typeface="Courier"/>
                <a:cs typeface="Courier"/>
              </a:rPr>
              <a:t>).weight = 160;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676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Pointers, </a:t>
            </a:r>
            <a:r>
              <a:rPr lang="en-US" sz="4000" dirty="0" err="1" smtClean="0"/>
              <a:t>Structs</a:t>
            </a:r>
            <a:r>
              <a:rPr lang="en-US" sz="4000" dirty="0" smtClean="0"/>
              <a:t>, &amp; Expressions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I access a </a:t>
            </a:r>
            <a:r>
              <a:rPr lang="en-US" dirty="0" err="1" smtClean="0"/>
              <a:t>struct</a:t>
            </a:r>
            <a:r>
              <a:rPr lang="en-US" dirty="0" smtClean="0"/>
              <a:t> member variable using a pointer to a </a:t>
            </a:r>
            <a:r>
              <a:rPr lang="en-US" dirty="0" err="1" smtClean="0"/>
              <a:t>struct</a:t>
            </a:r>
            <a:r>
              <a:rPr lang="en-US" dirty="0" smtClean="0"/>
              <a:t>?</a:t>
            </a:r>
          </a:p>
          <a:p>
            <a:r>
              <a:rPr lang="en-US" b="1" dirty="0" smtClean="0"/>
              <a:t>Approach #1: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43302" y="3764435"/>
            <a:ext cx="6002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"/>
                <a:cs typeface="Courier"/>
              </a:rPr>
              <a:t>(*</a:t>
            </a:r>
            <a:r>
              <a:rPr lang="en-US" sz="2800" dirty="0" err="1" smtClean="0">
                <a:latin typeface="Courier"/>
                <a:cs typeface="Courier"/>
              </a:rPr>
              <a:t>patientPtr</a:t>
            </a:r>
            <a:r>
              <a:rPr lang="en-US" sz="2800" dirty="0" smtClean="0">
                <a:latin typeface="Courier"/>
                <a:cs typeface="Courier"/>
              </a:rPr>
              <a:t>).weight = 160;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33028" y="4363547"/>
            <a:ext cx="35487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0000"/>
                </a:solidFill>
                <a:latin typeface="Arial"/>
                <a:cs typeface="Arial"/>
              </a:rPr>
              <a:t>First, dereference. We need</a:t>
            </a:r>
          </a:p>
          <a:p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t</a:t>
            </a:r>
            <a:r>
              <a:rPr lang="en-US" dirty="0" smtClean="0">
                <a:solidFill>
                  <a:srgbClr val="CC0000"/>
                </a:solidFill>
                <a:latin typeface="Arial"/>
                <a:cs typeface="Arial"/>
              </a:rPr>
              <a:t>o use parenthesis because</a:t>
            </a:r>
          </a:p>
          <a:p>
            <a:r>
              <a:rPr lang="en-US" dirty="0" smtClean="0">
                <a:solidFill>
                  <a:srgbClr val="CC0000"/>
                </a:solidFill>
                <a:latin typeface="Arial"/>
                <a:cs typeface="Arial"/>
              </a:rPr>
              <a:t>the ‘.’ operator has higher</a:t>
            </a:r>
          </a:p>
          <a:p>
            <a:r>
              <a:rPr lang="en-US" dirty="0" smtClean="0">
                <a:solidFill>
                  <a:srgbClr val="CC0000"/>
                </a:solidFill>
                <a:latin typeface="Arial"/>
                <a:cs typeface="Arial"/>
              </a:rPr>
              <a:t>precedence.</a:t>
            </a:r>
            <a:endParaRPr lang="en-US" dirty="0">
              <a:solidFill>
                <a:srgbClr val="CC0000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28791" y="3787979"/>
            <a:ext cx="2806303" cy="530355"/>
          </a:xfrm>
          <a:prstGeom prst="rect">
            <a:avLst/>
          </a:prstGeom>
          <a:solidFill>
            <a:srgbClr val="A50021">
              <a:alpha val="32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2338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Pointers, </a:t>
            </a:r>
            <a:r>
              <a:rPr lang="en-US" sz="4000" dirty="0" err="1" smtClean="0"/>
              <a:t>Structs</a:t>
            </a:r>
            <a:r>
              <a:rPr lang="en-US" sz="4000" dirty="0" smtClean="0"/>
              <a:t>, &amp; Expressions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I access a </a:t>
            </a:r>
            <a:r>
              <a:rPr lang="en-US" dirty="0" err="1" smtClean="0"/>
              <a:t>struct</a:t>
            </a:r>
            <a:r>
              <a:rPr lang="en-US" dirty="0" smtClean="0"/>
              <a:t> member variable using a pointer to a </a:t>
            </a:r>
            <a:r>
              <a:rPr lang="en-US" dirty="0" err="1" smtClean="0"/>
              <a:t>struct</a:t>
            </a:r>
            <a:r>
              <a:rPr lang="en-US" dirty="0" smtClean="0"/>
              <a:t>?</a:t>
            </a:r>
          </a:p>
          <a:p>
            <a:r>
              <a:rPr lang="en-US" b="1" dirty="0" smtClean="0"/>
              <a:t>Approach #1: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43302" y="3764435"/>
            <a:ext cx="6002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"/>
                <a:cs typeface="Courier"/>
              </a:rPr>
              <a:t>(*</a:t>
            </a:r>
            <a:r>
              <a:rPr lang="en-US" sz="2800" dirty="0" err="1" smtClean="0">
                <a:latin typeface="Courier"/>
                <a:cs typeface="Courier"/>
              </a:rPr>
              <a:t>patientPtr</a:t>
            </a:r>
            <a:r>
              <a:rPr lang="en-US" sz="2800" dirty="0" smtClean="0">
                <a:latin typeface="Courier"/>
                <a:cs typeface="Courier"/>
              </a:rPr>
              <a:t>).weight = 160;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33028" y="4363547"/>
            <a:ext cx="26650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0000"/>
                </a:solidFill>
                <a:latin typeface="Arial"/>
                <a:cs typeface="Arial"/>
              </a:rPr>
              <a:t>Then, we access the</a:t>
            </a:r>
          </a:p>
          <a:p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m</a:t>
            </a:r>
            <a:r>
              <a:rPr lang="en-US" dirty="0" smtClean="0">
                <a:solidFill>
                  <a:srgbClr val="CC0000"/>
                </a:solidFill>
                <a:latin typeface="Arial"/>
                <a:cs typeface="Arial"/>
              </a:rPr>
              <a:t>ember variable.</a:t>
            </a:r>
            <a:endParaRPr lang="en-US" dirty="0">
              <a:solidFill>
                <a:srgbClr val="CC0000"/>
              </a:solidFill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03739" y="3787979"/>
            <a:ext cx="1520734" cy="530355"/>
          </a:xfrm>
          <a:prstGeom prst="rect">
            <a:avLst/>
          </a:prstGeom>
          <a:solidFill>
            <a:srgbClr val="A50021">
              <a:alpha val="32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4924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Pointers, </a:t>
            </a:r>
            <a:r>
              <a:rPr lang="en-US" sz="4000" dirty="0" err="1" smtClean="0"/>
              <a:t>Structs</a:t>
            </a:r>
            <a:r>
              <a:rPr lang="en-US" sz="4000" dirty="0" smtClean="0"/>
              <a:t>, &amp; Expressions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I access a </a:t>
            </a:r>
            <a:r>
              <a:rPr lang="en-US" dirty="0" err="1" smtClean="0"/>
              <a:t>struct</a:t>
            </a:r>
            <a:r>
              <a:rPr lang="en-US" dirty="0" smtClean="0"/>
              <a:t> member variable using a pointer to a </a:t>
            </a:r>
            <a:r>
              <a:rPr lang="en-US" dirty="0" err="1" smtClean="0"/>
              <a:t>struct</a:t>
            </a:r>
            <a:r>
              <a:rPr lang="en-US" dirty="0" smtClean="0"/>
              <a:t>?</a:t>
            </a:r>
          </a:p>
          <a:p>
            <a:r>
              <a:rPr lang="en-US" b="1" dirty="0" smtClean="0"/>
              <a:t>Approach #1: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 smtClean="0"/>
              <a:t>Approach #2: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43302" y="3764435"/>
            <a:ext cx="6002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"/>
                <a:cs typeface="Courier"/>
              </a:rPr>
              <a:t>(*</a:t>
            </a:r>
            <a:r>
              <a:rPr lang="en-US" sz="2800" dirty="0" err="1" smtClean="0">
                <a:latin typeface="Courier"/>
                <a:cs typeface="Courier"/>
              </a:rPr>
              <a:t>patientPtr</a:t>
            </a:r>
            <a:r>
              <a:rPr lang="en-US" sz="2800" dirty="0" smtClean="0">
                <a:latin typeface="Courier"/>
                <a:cs typeface="Courier"/>
              </a:rPr>
              <a:t>).weight = 160;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5702" y="5343707"/>
            <a:ext cx="5571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Courier"/>
                <a:cs typeface="Courier"/>
              </a:rPr>
              <a:t>patientPtr</a:t>
            </a:r>
            <a:r>
              <a:rPr lang="en-US" sz="2800" dirty="0" smtClean="0">
                <a:latin typeface="Courier"/>
                <a:cs typeface="Courier"/>
              </a:rPr>
              <a:t>-&gt;weight = 160;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3672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Pointers, </a:t>
            </a:r>
            <a:r>
              <a:rPr lang="en-US" sz="4000" dirty="0" err="1" smtClean="0"/>
              <a:t>Structs</a:t>
            </a:r>
            <a:r>
              <a:rPr lang="en-US" sz="4000" dirty="0" smtClean="0"/>
              <a:t>, &amp; Expressions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I access a </a:t>
            </a:r>
            <a:r>
              <a:rPr lang="en-US" dirty="0" err="1" smtClean="0"/>
              <a:t>struct</a:t>
            </a:r>
            <a:r>
              <a:rPr lang="en-US" dirty="0" smtClean="0"/>
              <a:t> member variable using a pointer to a </a:t>
            </a:r>
            <a:r>
              <a:rPr lang="en-US" dirty="0" err="1" smtClean="0"/>
              <a:t>struct</a:t>
            </a:r>
            <a:r>
              <a:rPr lang="en-US" dirty="0" smtClean="0"/>
              <a:t>?</a:t>
            </a:r>
          </a:p>
          <a:p>
            <a:r>
              <a:rPr lang="en-US" b="1" dirty="0" smtClean="0"/>
              <a:t>Approach #1: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 smtClean="0"/>
              <a:t>Approach #2: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43302" y="3764435"/>
            <a:ext cx="6002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urier"/>
                <a:cs typeface="Courier"/>
              </a:rPr>
              <a:t>(*</a:t>
            </a:r>
            <a:r>
              <a:rPr lang="en-US" sz="2800" dirty="0" err="1" smtClean="0">
                <a:latin typeface="Courier"/>
                <a:cs typeface="Courier"/>
              </a:rPr>
              <a:t>patientPtr</a:t>
            </a:r>
            <a:r>
              <a:rPr lang="en-US" sz="2800" dirty="0" smtClean="0">
                <a:latin typeface="Courier"/>
                <a:cs typeface="Courier"/>
              </a:rPr>
              <a:t>).weight = 160;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5702" y="5343707"/>
            <a:ext cx="5571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Courier"/>
                <a:cs typeface="Courier"/>
              </a:rPr>
              <a:t>patientPtr</a:t>
            </a:r>
            <a:r>
              <a:rPr lang="en-US" sz="2800" dirty="0" smtClean="0">
                <a:latin typeface="Courier"/>
                <a:cs typeface="Courier"/>
              </a:rPr>
              <a:t>-&gt;weight = 160;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61012" y="4332188"/>
            <a:ext cx="4367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C0000"/>
                </a:solidFill>
                <a:latin typeface="Arial"/>
                <a:cs typeface="Arial"/>
              </a:rPr>
              <a:t>Because member access is so common we use the ‘-&gt;’ operator as a shorthand for * and ().</a:t>
            </a:r>
            <a:endParaRPr lang="en-US" dirty="0">
              <a:solidFill>
                <a:srgbClr val="CC0000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433409" y="5387329"/>
            <a:ext cx="1724544" cy="530355"/>
          </a:xfrm>
          <a:prstGeom prst="rect">
            <a:avLst/>
          </a:prstGeom>
          <a:solidFill>
            <a:srgbClr val="A50021">
              <a:alpha val="32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"/>
              <a:cs typeface="Courie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0076" y="6005539"/>
            <a:ext cx="5720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C0000"/>
                </a:solidFill>
                <a:latin typeface="Arial"/>
                <a:cs typeface="Arial"/>
              </a:rPr>
              <a:t>Approach #1 and #2 “do the same thing”!</a:t>
            </a:r>
            <a:endParaRPr lang="en-US" dirty="0">
              <a:solidFill>
                <a:srgbClr val="CC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946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7150"/>
            <a:ext cx="7696200" cy="1371600"/>
          </a:xfrm>
        </p:spPr>
        <p:txBody>
          <a:bodyPr/>
          <a:lstStyle/>
          <a:p>
            <a:r>
              <a:rPr lang="en-US">
                <a:latin typeface="Times New Roman" charset="0"/>
              </a:rPr>
              <a:t>Data Type </a:t>
            </a:r>
            <a:r>
              <a:rPr lang="en-US">
                <a:latin typeface="Courier New" charset="0"/>
              </a:rPr>
              <a:t>bool</a:t>
            </a:r>
            <a:r>
              <a:rPr lang="en-US" sz="4000">
                <a:latin typeface="Courier New" charset="0"/>
              </a:rPr>
              <a:t> 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90563" y="1771650"/>
            <a:ext cx="7651750" cy="3733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>
                <a:latin typeface="Arial" charset="0"/>
              </a:rPr>
              <a:t>Domain contains only 2 values, true and false      </a:t>
            </a:r>
          </a:p>
          <a:p>
            <a:pPr>
              <a:lnSpc>
                <a:spcPct val="90000"/>
              </a:lnSpc>
            </a:pPr>
            <a:endParaRPr lang="en-US" sz="2800" b="1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b="1">
                <a:latin typeface="Arial" charset="0"/>
              </a:rPr>
              <a:t>Allowable operation are the logical (!,  &amp;&amp;,  ||)  and relational operations 		</a:t>
            </a:r>
            <a:endParaRPr lang="en-US" sz="2800" b="1">
              <a:solidFill>
                <a:srgbClr val="990066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pointer variables, reference variables contain the addresses of other variables: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This declares a variable that contains the address of a </a:t>
            </a:r>
            <a:r>
              <a:rPr lang="en-US" dirty="0" err="1" smtClean="0">
                <a:latin typeface="Courier"/>
                <a:cs typeface="Courier"/>
              </a:rPr>
              <a:t>PatientRec</a:t>
            </a:r>
            <a:r>
              <a:rPr lang="en-US" dirty="0" smtClean="0"/>
              <a:t> variable.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302" y="3764435"/>
            <a:ext cx="5140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Courier"/>
                <a:cs typeface="Courier"/>
              </a:rPr>
              <a:t>PatientRec</a:t>
            </a:r>
            <a:r>
              <a:rPr lang="en-US" sz="2800" dirty="0" smtClean="0">
                <a:latin typeface="Courier"/>
                <a:cs typeface="Courier"/>
              </a:rPr>
              <a:t>&amp; </a:t>
            </a:r>
            <a:r>
              <a:rPr lang="en-US" sz="2800" dirty="0" err="1" smtClean="0">
                <a:latin typeface="Courier"/>
                <a:cs typeface="Courier"/>
              </a:rPr>
              <a:t>patientRef</a:t>
            </a:r>
            <a:r>
              <a:rPr lang="en-US" sz="2800" dirty="0" smtClean="0">
                <a:latin typeface="Courier"/>
                <a:cs typeface="Courier"/>
              </a:rPr>
              <a:t>;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8523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versus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C0000"/>
                </a:solidFill>
              </a:rPr>
              <a:t>Similarities</a:t>
            </a:r>
          </a:p>
          <a:p>
            <a:pPr lvl="1"/>
            <a:r>
              <a:rPr lang="en-US" dirty="0" smtClean="0"/>
              <a:t>Both contain addresses of data objects.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>
                <a:solidFill>
                  <a:srgbClr val="CC0000"/>
                </a:solidFill>
              </a:rPr>
              <a:t>Differences</a:t>
            </a:r>
          </a:p>
          <a:p>
            <a:pPr lvl="1"/>
            <a:r>
              <a:rPr lang="en-US" dirty="0" smtClean="0"/>
              <a:t>Pointers require * for dereference and &amp; to get the address of a data object.</a:t>
            </a:r>
          </a:p>
          <a:p>
            <a:pPr lvl="1"/>
            <a:r>
              <a:rPr lang="en-US" dirty="0" smtClean="0"/>
              <a:t>References do this automatically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69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Reference/Pointer Comparison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37301" y="2478683"/>
            <a:ext cx="34875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 err="1" smtClean="0">
                <a:latin typeface="Courier"/>
                <a:cs typeface="Courier"/>
              </a:rPr>
              <a:t>nt</a:t>
            </a:r>
            <a:r>
              <a:rPr lang="en-US" sz="1800" dirty="0" smtClean="0">
                <a:latin typeface="Courier"/>
                <a:cs typeface="Courier"/>
              </a:rPr>
              <a:t> gamma = 26;</a:t>
            </a:r>
          </a:p>
          <a:p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 err="1" smtClean="0">
                <a:latin typeface="Courier"/>
                <a:cs typeface="Courier"/>
              </a:rPr>
              <a:t>nt</a:t>
            </a:r>
            <a:r>
              <a:rPr lang="en-US" sz="1800" dirty="0" smtClean="0">
                <a:latin typeface="Courier"/>
                <a:cs typeface="Courier"/>
              </a:rPr>
              <a:t>&amp; </a:t>
            </a:r>
            <a:r>
              <a:rPr lang="en-US" sz="1800" dirty="0" err="1" smtClean="0">
                <a:latin typeface="Courier"/>
                <a:cs typeface="Courier"/>
              </a:rPr>
              <a:t>intRef</a:t>
            </a:r>
            <a:r>
              <a:rPr lang="en-US" sz="1800" dirty="0" smtClean="0">
                <a:latin typeface="Courier"/>
                <a:cs typeface="Courier"/>
              </a:rPr>
              <a:t> = gamma;</a:t>
            </a:r>
          </a:p>
          <a:p>
            <a:r>
              <a:rPr lang="en-US" sz="1800" dirty="0" smtClean="0">
                <a:solidFill>
                  <a:srgbClr val="CC0000"/>
                </a:solidFill>
                <a:latin typeface="Courier"/>
                <a:cs typeface="Courier"/>
              </a:rPr>
              <a:t>// </a:t>
            </a:r>
            <a:r>
              <a:rPr lang="en-US" sz="1800" dirty="0" err="1" smtClean="0">
                <a:solidFill>
                  <a:srgbClr val="CC0000"/>
                </a:solidFill>
                <a:latin typeface="Courier"/>
                <a:cs typeface="Courier"/>
              </a:rPr>
              <a:t>intRef</a:t>
            </a:r>
            <a:r>
              <a:rPr lang="en-US" sz="1800" dirty="0" smtClean="0">
                <a:solidFill>
                  <a:srgbClr val="CC0000"/>
                </a:solidFill>
                <a:latin typeface="Courier"/>
                <a:cs typeface="Courier"/>
              </a:rPr>
              <a:t> is a reference</a:t>
            </a:r>
          </a:p>
          <a:p>
            <a:r>
              <a:rPr lang="en-US" sz="1800" dirty="0" smtClean="0">
                <a:solidFill>
                  <a:srgbClr val="CC0000"/>
                </a:solidFill>
                <a:latin typeface="Courier"/>
                <a:cs typeface="Courier"/>
              </a:rPr>
              <a:t>// variable that points</a:t>
            </a:r>
          </a:p>
          <a:p>
            <a:r>
              <a:rPr lang="en-US" sz="1800" dirty="0" smtClean="0">
                <a:solidFill>
                  <a:srgbClr val="CC0000"/>
                </a:solidFill>
                <a:latin typeface="Courier"/>
                <a:cs typeface="Courier"/>
              </a:rPr>
              <a:t>// to gamma.</a:t>
            </a:r>
          </a:p>
          <a:p>
            <a:endParaRPr lang="en-US" sz="1800" dirty="0">
              <a:latin typeface="Courier"/>
              <a:cs typeface="Courier"/>
            </a:endParaRPr>
          </a:p>
          <a:p>
            <a:r>
              <a:rPr lang="en-US" sz="1800" dirty="0" err="1" smtClean="0">
                <a:latin typeface="Courier"/>
                <a:cs typeface="Courier"/>
              </a:rPr>
              <a:t>intRef</a:t>
            </a:r>
            <a:r>
              <a:rPr lang="en-US" sz="1800" dirty="0" smtClean="0">
                <a:latin typeface="Courier"/>
                <a:cs typeface="Courier"/>
              </a:rPr>
              <a:t> = 35;</a:t>
            </a:r>
          </a:p>
          <a:p>
            <a:r>
              <a:rPr lang="en-US" sz="1800" dirty="0" smtClean="0">
                <a:solidFill>
                  <a:srgbClr val="CC0000"/>
                </a:solidFill>
                <a:latin typeface="Courier"/>
                <a:cs typeface="Courier"/>
              </a:rPr>
              <a:t>// gamma == 35</a:t>
            </a:r>
          </a:p>
          <a:p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err="1" smtClean="0">
                <a:latin typeface="Courier"/>
                <a:cs typeface="Courier"/>
              </a:rPr>
              <a:t>intRef</a:t>
            </a:r>
            <a:r>
              <a:rPr lang="en-US" sz="1800" dirty="0" smtClean="0">
                <a:latin typeface="Courier"/>
                <a:cs typeface="Courier"/>
              </a:rPr>
              <a:t> = </a:t>
            </a:r>
            <a:r>
              <a:rPr lang="en-US" sz="1800" dirty="0" err="1" smtClean="0">
                <a:latin typeface="Courier"/>
                <a:cs typeface="Courier"/>
              </a:rPr>
              <a:t>intRef</a:t>
            </a:r>
            <a:r>
              <a:rPr lang="en-US" sz="1800" dirty="0" smtClean="0">
                <a:latin typeface="Courier"/>
                <a:cs typeface="Courier"/>
              </a:rPr>
              <a:t> + 3;</a:t>
            </a:r>
          </a:p>
          <a:p>
            <a:r>
              <a:rPr lang="en-US" sz="1800" dirty="0" smtClean="0">
                <a:solidFill>
                  <a:srgbClr val="CC0000"/>
                </a:solidFill>
                <a:latin typeface="Courier"/>
                <a:cs typeface="Courier"/>
              </a:rPr>
              <a:t>// gamma == 38</a:t>
            </a:r>
            <a:endParaRPr lang="en-US" sz="1800" dirty="0">
              <a:solidFill>
                <a:srgbClr val="CC0000"/>
              </a:solidFill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30849" y="1881723"/>
            <a:ext cx="445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Arial"/>
                <a:cs typeface="Arial"/>
              </a:rPr>
              <a:t>Using a Reference Variable</a:t>
            </a:r>
            <a:endParaRPr lang="en-US" sz="2400" i="1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7240" y="2474285"/>
            <a:ext cx="34875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 err="1" smtClean="0">
                <a:latin typeface="Courier"/>
                <a:cs typeface="Courier"/>
              </a:rPr>
              <a:t>nt</a:t>
            </a:r>
            <a:r>
              <a:rPr lang="en-US" sz="1800" dirty="0" smtClean="0">
                <a:latin typeface="Courier"/>
                <a:cs typeface="Courier"/>
              </a:rPr>
              <a:t> gamma = 26;</a:t>
            </a:r>
          </a:p>
          <a:p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 err="1" smtClean="0">
                <a:latin typeface="Courier"/>
                <a:cs typeface="Courier"/>
              </a:rPr>
              <a:t>nt</a:t>
            </a:r>
            <a:r>
              <a:rPr lang="en-US" sz="1800" dirty="0">
                <a:latin typeface="Courier"/>
                <a:cs typeface="Courier"/>
              </a:rPr>
              <a:t>*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 smtClean="0">
                <a:latin typeface="Courier"/>
                <a:cs typeface="Courier"/>
              </a:rPr>
              <a:t>intPtr</a:t>
            </a:r>
            <a:r>
              <a:rPr lang="en-US" sz="1800" dirty="0" smtClean="0">
                <a:latin typeface="Courier"/>
                <a:cs typeface="Courier"/>
              </a:rPr>
              <a:t> = gamma;</a:t>
            </a:r>
          </a:p>
          <a:p>
            <a:r>
              <a:rPr lang="en-US" sz="1800" dirty="0" smtClean="0">
                <a:solidFill>
                  <a:srgbClr val="CC0000"/>
                </a:solidFill>
                <a:latin typeface="Courier"/>
                <a:cs typeface="Courier"/>
              </a:rPr>
              <a:t>// </a:t>
            </a:r>
            <a:r>
              <a:rPr lang="en-US" sz="1800" dirty="0" err="1" smtClean="0">
                <a:solidFill>
                  <a:srgbClr val="CC0000"/>
                </a:solidFill>
                <a:latin typeface="Courier"/>
                <a:cs typeface="Courier"/>
              </a:rPr>
              <a:t>intPtr</a:t>
            </a:r>
            <a:r>
              <a:rPr lang="en-US" sz="1800" dirty="0" smtClean="0">
                <a:solidFill>
                  <a:srgbClr val="CC0000"/>
                </a:solidFill>
                <a:latin typeface="Courier"/>
                <a:cs typeface="Courier"/>
              </a:rPr>
              <a:t> is a pointer</a:t>
            </a:r>
          </a:p>
          <a:p>
            <a:r>
              <a:rPr lang="en-US" sz="1800" dirty="0" smtClean="0">
                <a:solidFill>
                  <a:srgbClr val="CC0000"/>
                </a:solidFill>
                <a:latin typeface="Courier"/>
                <a:cs typeface="Courier"/>
              </a:rPr>
              <a:t>// variable that points</a:t>
            </a:r>
          </a:p>
          <a:p>
            <a:r>
              <a:rPr lang="en-US" sz="1800" dirty="0" smtClean="0">
                <a:solidFill>
                  <a:srgbClr val="CC0000"/>
                </a:solidFill>
                <a:latin typeface="Courier"/>
                <a:cs typeface="Courier"/>
              </a:rPr>
              <a:t>// to gamma.</a:t>
            </a:r>
          </a:p>
          <a:p>
            <a:endParaRPr lang="en-US" sz="1800" dirty="0">
              <a:latin typeface="Courier"/>
              <a:cs typeface="Courier"/>
            </a:endParaRPr>
          </a:p>
          <a:p>
            <a:r>
              <a:rPr lang="en-US" sz="1800" dirty="0" smtClean="0">
                <a:latin typeface="Courier"/>
                <a:cs typeface="Courier"/>
              </a:rPr>
              <a:t>*</a:t>
            </a:r>
            <a:r>
              <a:rPr lang="en-US" sz="1800" dirty="0" err="1" smtClean="0">
                <a:latin typeface="Courier"/>
                <a:cs typeface="Courier"/>
              </a:rPr>
              <a:t>intRef</a:t>
            </a:r>
            <a:r>
              <a:rPr lang="en-US" sz="1800" dirty="0" smtClean="0">
                <a:latin typeface="Courier"/>
                <a:cs typeface="Courier"/>
              </a:rPr>
              <a:t> = 35;</a:t>
            </a:r>
          </a:p>
          <a:p>
            <a:r>
              <a:rPr lang="en-US" sz="1800" dirty="0" smtClean="0">
                <a:solidFill>
                  <a:srgbClr val="CC0000"/>
                </a:solidFill>
                <a:latin typeface="Courier"/>
                <a:cs typeface="Courier"/>
              </a:rPr>
              <a:t>// gamma == 35</a:t>
            </a:r>
          </a:p>
          <a:p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smtClean="0">
                <a:latin typeface="Courier"/>
                <a:cs typeface="Courier"/>
              </a:rPr>
              <a:t>*</a:t>
            </a:r>
            <a:r>
              <a:rPr lang="en-US" sz="1800" dirty="0" err="1" smtClean="0">
                <a:latin typeface="Courier"/>
                <a:cs typeface="Courier"/>
              </a:rPr>
              <a:t>intRef</a:t>
            </a:r>
            <a:r>
              <a:rPr lang="en-US" sz="1800" dirty="0" smtClean="0">
                <a:latin typeface="Courier"/>
                <a:cs typeface="Courier"/>
              </a:rPr>
              <a:t> = *</a:t>
            </a:r>
            <a:r>
              <a:rPr lang="en-US" sz="1800" dirty="0" err="1" smtClean="0">
                <a:latin typeface="Courier"/>
                <a:cs typeface="Courier"/>
              </a:rPr>
              <a:t>intRef</a:t>
            </a:r>
            <a:r>
              <a:rPr lang="en-US" sz="1800" dirty="0" smtClean="0">
                <a:latin typeface="Courier"/>
                <a:cs typeface="Courier"/>
              </a:rPr>
              <a:t> + 3;</a:t>
            </a:r>
          </a:p>
          <a:p>
            <a:r>
              <a:rPr lang="en-US" sz="1800" dirty="0" smtClean="0">
                <a:solidFill>
                  <a:srgbClr val="CC0000"/>
                </a:solidFill>
                <a:latin typeface="Courier"/>
                <a:cs typeface="Courier"/>
              </a:rPr>
              <a:t>// gamma == 38</a:t>
            </a:r>
            <a:endParaRPr lang="en-US" sz="1800" dirty="0">
              <a:solidFill>
                <a:srgbClr val="CC0000"/>
              </a:solidFill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0788" y="1877325"/>
            <a:ext cx="4452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Arial"/>
                <a:cs typeface="Arial"/>
              </a:rPr>
              <a:t>Using a Pointer Variable</a:t>
            </a:r>
            <a:endParaRPr lang="en-US" sz="2400" i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94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763588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n-US" sz="44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"/>
                <a:ea typeface="+mn-ea"/>
                <a:cs typeface="Courier"/>
              </a:rPr>
              <a:t>C++  Data Types</a:t>
            </a:r>
            <a:endParaRPr lang="en-US" sz="44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"/>
              <a:ea typeface="+mn-ea"/>
              <a:cs typeface="Courier"/>
            </a:endParaRPr>
          </a:p>
        </p:txBody>
      </p:sp>
      <p:sp>
        <p:nvSpPr>
          <p:cNvPr id="88068" name="Line 4"/>
          <p:cNvSpPr>
            <a:spLocks noChangeShapeType="1"/>
          </p:cNvSpPr>
          <p:nvPr/>
        </p:nvSpPr>
        <p:spPr bwMode="auto">
          <a:xfrm flipH="1">
            <a:off x="2382838" y="1524000"/>
            <a:ext cx="1046162" cy="952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600">
              <a:latin typeface="Courier"/>
              <a:cs typeface="Courier"/>
            </a:endParaRPr>
          </a:p>
        </p:txBody>
      </p:sp>
      <p:sp>
        <p:nvSpPr>
          <p:cNvPr id="88069" name="Line 5"/>
          <p:cNvSpPr>
            <a:spLocks noChangeShapeType="1"/>
          </p:cNvSpPr>
          <p:nvPr/>
        </p:nvSpPr>
        <p:spPr bwMode="auto">
          <a:xfrm>
            <a:off x="3962400" y="1524000"/>
            <a:ext cx="2514600" cy="3200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600">
              <a:latin typeface="Courier"/>
              <a:cs typeface="Courier"/>
            </a:endParaRPr>
          </a:p>
        </p:txBody>
      </p:sp>
      <p:sp>
        <p:nvSpPr>
          <p:cNvPr id="88074" name="Oval 2"/>
          <p:cNvSpPr>
            <a:spLocks noChangeArrowheads="1"/>
          </p:cNvSpPr>
          <p:nvPr/>
        </p:nvSpPr>
        <p:spPr bwMode="auto">
          <a:xfrm>
            <a:off x="5867399" y="4648199"/>
            <a:ext cx="2990483" cy="1655123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600">
              <a:latin typeface="Courier"/>
              <a:cs typeface="Courier"/>
            </a:endParaRPr>
          </a:p>
        </p:txBody>
      </p:sp>
      <p:grpSp>
        <p:nvGrpSpPr>
          <p:cNvPr id="88075" name="Group 14"/>
          <p:cNvGrpSpPr>
            <a:grpSpLocks/>
          </p:cNvGrpSpPr>
          <p:nvPr/>
        </p:nvGrpSpPr>
        <p:grpSpPr bwMode="auto">
          <a:xfrm>
            <a:off x="6067425" y="4670425"/>
            <a:ext cx="2647950" cy="1223963"/>
            <a:chOff x="3351" y="3398"/>
            <a:chExt cx="1668" cy="771"/>
          </a:xfrm>
        </p:grpSpPr>
        <p:sp>
          <p:nvSpPr>
            <p:cNvPr id="88093" name="Rectangle 15"/>
            <p:cNvSpPr>
              <a:spLocks noChangeArrowheads="1"/>
            </p:cNvSpPr>
            <p:nvPr/>
          </p:nvSpPr>
          <p:spPr bwMode="auto">
            <a:xfrm>
              <a:off x="3591" y="3398"/>
              <a:ext cx="73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b="1">
                  <a:solidFill>
                    <a:srgbClr val="CC0000"/>
                  </a:solidFill>
                  <a:latin typeface="Courier"/>
                  <a:cs typeface="Courier"/>
                </a:rPr>
                <a:t> </a:t>
              </a:r>
              <a:r>
                <a:rPr lang="en-US" sz="1600" b="1">
                  <a:solidFill>
                    <a:srgbClr val="0000CC"/>
                  </a:solidFill>
                  <a:latin typeface="Courier"/>
                  <a:cs typeface="Courier"/>
                </a:rPr>
                <a:t>address</a:t>
              </a:r>
              <a:endParaRPr lang="en-US" sz="1600" b="1">
                <a:solidFill>
                  <a:srgbClr val="CC0000"/>
                </a:solidFill>
                <a:latin typeface="Courier"/>
                <a:cs typeface="Courier"/>
              </a:endParaRPr>
            </a:p>
          </p:txBody>
        </p:sp>
        <p:sp>
          <p:nvSpPr>
            <p:cNvPr id="88094" name="Line 16"/>
            <p:cNvSpPr>
              <a:spLocks noChangeShapeType="1"/>
            </p:cNvSpPr>
            <p:nvPr/>
          </p:nvSpPr>
          <p:spPr bwMode="auto">
            <a:xfrm flipH="1">
              <a:off x="3553" y="3648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Courier"/>
                <a:cs typeface="Courier"/>
              </a:endParaRPr>
            </a:p>
          </p:txBody>
        </p:sp>
        <p:sp>
          <p:nvSpPr>
            <p:cNvPr id="88095" name="Line 17"/>
            <p:cNvSpPr>
              <a:spLocks noChangeShapeType="1"/>
            </p:cNvSpPr>
            <p:nvPr/>
          </p:nvSpPr>
          <p:spPr bwMode="auto">
            <a:xfrm>
              <a:off x="4177" y="3648"/>
              <a:ext cx="33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Courier"/>
                <a:cs typeface="Courier"/>
              </a:endParaRPr>
            </a:p>
          </p:txBody>
        </p:sp>
        <p:sp>
          <p:nvSpPr>
            <p:cNvPr id="88096" name="Rectangle 18"/>
            <p:cNvSpPr>
              <a:spLocks noChangeArrowheads="1"/>
            </p:cNvSpPr>
            <p:nvPr/>
          </p:nvSpPr>
          <p:spPr bwMode="auto">
            <a:xfrm>
              <a:off x="3351" y="3955"/>
              <a:ext cx="166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b="1" dirty="0">
                  <a:latin typeface="Courier"/>
                  <a:cs typeface="Courier"/>
                </a:rPr>
                <a:t>pointer    reference</a:t>
              </a:r>
            </a:p>
          </p:txBody>
        </p:sp>
      </p:grpSp>
      <p:sp>
        <p:nvSpPr>
          <p:cNvPr id="88076" name="Rectangle 19"/>
          <p:cNvSpPr>
            <a:spLocks noChangeArrowheads="1"/>
          </p:cNvSpPr>
          <p:nvPr/>
        </p:nvSpPr>
        <p:spPr bwMode="auto">
          <a:xfrm>
            <a:off x="1738313" y="2384425"/>
            <a:ext cx="924732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b="1">
                <a:solidFill>
                  <a:srgbClr val="A50021"/>
                </a:solidFill>
                <a:latin typeface="Courier"/>
                <a:cs typeface="Courier"/>
              </a:rPr>
              <a:t>simple</a:t>
            </a:r>
          </a:p>
        </p:txBody>
      </p:sp>
      <p:sp>
        <p:nvSpPr>
          <p:cNvPr id="88077" name="Line 20"/>
          <p:cNvSpPr>
            <a:spLocks noChangeShapeType="1"/>
          </p:cNvSpPr>
          <p:nvPr/>
        </p:nvSpPr>
        <p:spPr bwMode="auto">
          <a:xfrm flipH="1">
            <a:off x="1220788" y="2781300"/>
            <a:ext cx="762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600">
              <a:latin typeface="Courier"/>
              <a:cs typeface="Courier"/>
            </a:endParaRPr>
          </a:p>
        </p:txBody>
      </p:sp>
      <p:sp>
        <p:nvSpPr>
          <p:cNvPr id="88078" name="Line 21"/>
          <p:cNvSpPr>
            <a:spLocks noChangeShapeType="1"/>
          </p:cNvSpPr>
          <p:nvPr/>
        </p:nvSpPr>
        <p:spPr bwMode="auto">
          <a:xfrm>
            <a:off x="2592388" y="2781300"/>
            <a:ext cx="1447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600">
              <a:latin typeface="Courier"/>
              <a:cs typeface="Courier"/>
            </a:endParaRPr>
          </a:p>
        </p:txBody>
      </p:sp>
      <p:sp>
        <p:nvSpPr>
          <p:cNvPr id="88079" name="Rectangle 22"/>
          <p:cNvSpPr>
            <a:spLocks noChangeArrowheads="1"/>
          </p:cNvSpPr>
          <p:nvPr/>
        </p:nvSpPr>
        <p:spPr bwMode="auto">
          <a:xfrm>
            <a:off x="671513" y="3421063"/>
            <a:ext cx="2532745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b="1" dirty="0">
                <a:solidFill>
                  <a:srgbClr val="A50021"/>
                </a:solidFill>
                <a:latin typeface="Courier"/>
                <a:cs typeface="Courier"/>
              </a:rPr>
              <a:t> integral  </a:t>
            </a:r>
            <a:r>
              <a:rPr lang="en-US" sz="1600" b="1" dirty="0" smtClean="0">
                <a:solidFill>
                  <a:srgbClr val="A50021"/>
                </a:solidFill>
                <a:latin typeface="Courier"/>
                <a:cs typeface="Courier"/>
              </a:rPr>
              <a:t>    </a:t>
            </a:r>
            <a:r>
              <a:rPr lang="en-US" sz="1600" b="1" dirty="0" err="1" smtClean="0">
                <a:latin typeface="Courier"/>
                <a:cs typeface="Courier"/>
              </a:rPr>
              <a:t>enum</a:t>
            </a:r>
            <a:endParaRPr lang="en-US" sz="1600" b="1" dirty="0">
              <a:latin typeface="Courier"/>
              <a:cs typeface="Courier"/>
            </a:endParaRPr>
          </a:p>
        </p:txBody>
      </p:sp>
      <p:sp>
        <p:nvSpPr>
          <p:cNvPr id="88080" name="Rectangle 23"/>
          <p:cNvSpPr>
            <a:spLocks noChangeArrowheads="1"/>
          </p:cNvSpPr>
          <p:nvPr/>
        </p:nvSpPr>
        <p:spPr bwMode="auto">
          <a:xfrm>
            <a:off x="1588" y="4335463"/>
            <a:ext cx="3756738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b="1">
                <a:latin typeface="Courier"/>
                <a:cs typeface="Courier"/>
              </a:rPr>
              <a:t>char</a:t>
            </a:r>
            <a:r>
              <a:rPr lang="en-US" sz="1600" b="1">
                <a:solidFill>
                  <a:srgbClr val="990066"/>
                </a:solidFill>
                <a:latin typeface="Courier"/>
                <a:cs typeface="Courier"/>
              </a:rPr>
              <a:t> </a:t>
            </a:r>
            <a:r>
              <a:rPr lang="en-US" sz="1600" b="1">
                <a:latin typeface="Courier"/>
                <a:cs typeface="Courier"/>
              </a:rPr>
              <a:t> short   int  long  bool</a:t>
            </a:r>
          </a:p>
        </p:txBody>
      </p:sp>
      <p:sp>
        <p:nvSpPr>
          <p:cNvPr id="88081" name="Line 24"/>
          <p:cNvSpPr>
            <a:spLocks noChangeShapeType="1"/>
          </p:cNvSpPr>
          <p:nvPr/>
        </p:nvSpPr>
        <p:spPr bwMode="auto">
          <a:xfrm flipH="1">
            <a:off x="611188" y="3771900"/>
            <a:ext cx="381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600">
              <a:latin typeface="Courier"/>
              <a:cs typeface="Courier"/>
            </a:endParaRPr>
          </a:p>
        </p:txBody>
      </p:sp>
      <p:sp>
        <p:nvSpPr>
          <p:cNvPr id="88082" name="Line 25"/>
          <p:cNvSpPr>
            <a:spLocks noChangeShapeType="1"/>
          </p:cNvSpPr>
          <p:nvPr/>
        </p:nvSpPr>
        <p:spPr bwMode="auto">
          <a:xfrm flipH="1">
            <a:off x="1068388" y="3771900"/>
            <a:ext cx="76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600">
              <a:latin typeface="Courier"/>
              <a:cs typeface="Courier"/>
            </a:endParaRPr>
          </a:p>
        </p:txBody>
      </p:sp>
      <p:sp>
        <p:nvSpPr>
          <p:cNvPr id="88083" name="Line 26"/>
          <p:cNvSpPr>
            <a:spLocks noChangeShapeType="1"/>
          </p:cNvSpPr>
          <p:nvPr/>
        </p:nvSpPr>
        <p:spPr bwMode="auto">
          <a:xfrm>
            <a:off x="1373188" y="37719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600">
              <a:latin typeface="Courier"/>
              <a:cs typeface="Courier"/>
            </a:endParaRPr>
          </a:p>
        </p:txBody>
      </p:sp>
      <p:sp>
        <p:nvSpPr>
          <p:cNvPr id="88084" name="Line 27"/>
          <p:cNvSpPr>
            <a:spLocks noChangeShapeType="1"/>
          </p:cNvSpPr>
          <p:nvPr/>
        </p:nvSpPr>
        <p:spPr bwMode="auto">
          <a:xfrm>
            <a:off x="1601788" y="3771900"/>
            <a:ext cx="685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600">
              <a:latin typeface="Courier"/>
              <a:cs typeface="Courier"/>
            </a:endParaRPr>
          </a:p>
        </p:txBody>
      </p:sp>
      <p:grpSp>
        <p:nvGrpSpPr>
          <p:cNvPr id="88085" name="Group 28"/>
          <p:cNvGrpSpPr>
            <a:grpSpLocks/>
          </p:cNvGrpSpPr>
          <p:nvPr/>
        </p:nvGrpSpPr>
        <p:grpSpPr bwMode="auto">
          <a:xfrm>
            <a:off x="2405063" y="3375026"/>
            <a:ext cx="3509962" cy="2157413"/>
            <a:chOff x="1467" y="2342"/>
            <a:chExt cx="2211" cy="1359"/>
          </a:xfrm>
        </p:grpSpPr>
        <p:sp>
          <p:nvSpPr>
            <p:cNvPr id="88088" name="Rectangle 29"/>
            <p:cNvSpPr>
              <a:spLocks noChangeArrowheads="1"/>
            </p:cNvSpPr>
            <p:nvPr/>
          </p:nvSpPr>
          <p:spPr bwMode="auto">
            <a:xfrm>
              <a:off x="2333" y="2342"/>
              <a:ext cx="739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b="1" dirty="0">
                  <a:solidFill>
                    <a:srgbClr val="A50021"/>
                  </a:solidFill>
                  <a:latin typeface="Courier"/>
                  <a:cs typeface="Courier"/>
                </a:rPr>
                <a:t>floating</a:t>
              </a:r>
            </a:p>
          </p:txBody>
        </p:sp>
        <p:sp>
          <p:nvSpPr>
            <p:cNvPr id="88089" name="Rectangle 30"/>
            <p:cNvSpPr>
              <a:spLocks noChangeArrowheads="1"/>
            </p:cNvSpPr>
            <p:nvPr/>
          </p:nvSpPr>
          <p:spPr bwMode="auto">
            <a:xfrm>
              <a:off x="1467" y="3487"/>
              <a:ext cx="221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b="1">
                  <a:latin typeface="Courier"/>
                  <a:cs typeface="Courier"/>
                </a:rPr>
                <a:t>float  double   long double</a:t>
              </a:r>
            </a:p>
          </p:txBody>
        </p:sp>
        <p:sp>
          <p:nvSpPr>
            <p:cNvPr id="88090" name="Line 31"/>
            <p:cNvSpPr>
              <a:spLocks noChangeShapeType="1"/>
            </p:cNvSpPr>
            <p:nvPr/>
          </p:nvSpPr>
          <p:spPr bwMode="auto">
            <a:xfrm flipH="1">
              <a:off x="1777" y="2592"/>
              <a:ext cx="96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Courier"/>
                <a:cs typeface="Courier"/>
              </a:endParaRPr>
            </a:p>
          </p:txBody>
        </p:sp>
        <p:sp>
          <p:nvSpPr>
            <p:cNvPr id="88091" name="Line 32"/>
            <p:cNvSpPr>
              <a:spLocks noChangeShapeType="1"/>
            </p:cNvSpPr>
            <p:nvPr/>
          </p:nvSpPr>
          <p:spPr bwMode="auto">
            <a:xfrm>
              <a:off x="2833" y="2592"/>
              <a:ext cx="96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Courier"/>
                <a:cs typeface="Courier"/>
              </a:endParaRPr>
            </a:p>
          </p:txBody>
        </p:sp>
        <p:sp>
          <p:nvSpPr>
            <p:cNvPr id="88092" name="Line 33"/>
            <p:cNvSpPr>
              <a:spLocks noChangeShapeType="1"/>
            </p:cNvSpPr>
            <p:nvPr/>
          </p:nvSpPr>
          <p:spPr bwMode="auto">
            <a:xfrm flipH="1">
              <a:off x="2209" y="2592"/>
              <a:ext cx="576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Courier"/>
                <a:cs typeface="Courier"/>
              </a:endParaRPr>
            </a:p>
          </p:txBody>
        </p:sp>
      </p:grpSp>
      <p:sp>
        <p:nvSpPr>
          <p:cNvPr id="88086" name="Line 34"/>
          <p:cNvSpPr>
            <a:spLocks noChangeShapeType="1"/>
          </p:cNvSpPr>
          <p:nvPr/>
        </p:nvSpPr>
        <p:spPr bwMode="auto">
          <a:xfrm>
            <a:off x="1754188" y="3771900"/>
            <a:ext cx="1219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600">
              <a:latin typeface="Courier"/>
              <a:cs typeface="Courier"/>
            </a:endParaRPr>
          </a:p>
        </p:txBody>
      </p:sp>
      <p:sp>
        <p:nvSpPr>
          <p:cNvPr id="88087" name="Line 35"/>
          <p:cNvSpPr>
            <a:spLocks noChangeShapeType="1"/>
          </p:cNvSpPr>
          <p:nvPr/>
        </p:nvSpPr>
        <p:spPr bwMode="auto">
          <a:xfrm>
            <a:off x="2266950" y="2781300"/>
            <a:ext cx="495300" cy="742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600">
              <a:latin typeface="Courier"/>
              <a:cs typeface="Courier"/>
            </a:endParaRPr>
          </a:p>
        </p:txBody>
      </p:sp>
      <p:sp>
        <p:nvSpPr>
          <p:cNvPr id="37" name="Line 6"/>
          <p:cNvSpPr>
            <a:spLocks noChangeShapeType="1"/>
          </p:cNvSpPr>
          <p:nvPr/>
        </p:nvSpPr>
        <p:spPr bwMode="auto">
          <a:xfrm>
            <a:off x="6134100" y="1466850"/>
            <a:ext cx="1303338" cy="1028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600">
              <a:latin typeface="Courier"/>
              <a:cs typeface="Courier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6689725" y="2384425"/>
            <a:ext cx="1417255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b="1" dirty="0">
                <a:solidFill>
                  <a:srgbClr val="A50021"/>
                </a:solidFill>
                <a:latin typeface="Courier"/>
                <a:cs typeface="Courier"/>
              </a:rPr>
              <a:t>structured</a:t>
            </a:r>
          </a:p>
        </p:txBody>
      </p:sp>
      <p:sp>
        <p:nvSpPr>
          <p:cNvPr id="41" name="Line 11"/>
          <p:cNvSpPr>
            <a:spLocks noChangeShapeType="1"/>
          </p:cNvSpPr>
          <p:nvPr/>
        </p:nvSpPr>
        <p:spPr bwMode="auto">
          <a:xfrm>
            <a:off x="7780338" y="2800350"/>
            <a:ext cx="152400" cy="639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600">
              <a:latin typeface="Courier"/>
              <a:cs typeface="Courier"/>
            </a:endParaRPr>
          </a:p>
        </p:txBody>
      </p:sp>
      <p:sp>
        <p:nvSpPr>
          <p:cNvPr id="42" name="Line 12"/>
          <p:cNvSpPr>
            <a:spLocks noChangeShapeType="1"/>
          </p:cNvSpPr>
          <p:nvPr/>
        </p:nvSpPr>
        <p:spPr bwMode="auto">
          <a:xfrm flipH="1">
            <a:off x="7113588" y="2800350"/>
            <a:ext cx="361950" cy="704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600">
              <a:latin typeface="Courier"/>
              <a:cs typeface="Courier"/>
            </a:endParaRPr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5670550" y="3421063"/>
            <a:ext cx="2771692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    </a:t>
            </a:r>
            <a:r>
              <a:rPr lang="en-US" sz="1600" b="1" dirty="0" err="1" smtClean="0">
                <a:latin typeface="Courier"/>
                <a:cs typeface="Courier"/>
              </a:rPr>
              <a:t>struct</a:t>
            </a:r>
            <a:r>
              <a:rPr lang="en-US" sz="1600" b="1" dirty="0" smtClean="0">
                <a:latin typeface="Courier"/>
                <a:cs typeface="Courier"/>
              </a:rPr>
              <a:t>   union</a:t>
            </a:r>
            <a:endParaRPr lang="en-US" sz="1600" b="1" dirty="0">
              <a:solidFill>
                <a:schemeClr val="tx2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2806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FFFFFF"/>
      </a:lt1>
      <a:dk2>
        <a:srgbClr val="003366"/>
      </a:dk2>
      <a:lt2>
        <a:srgbClr val="FFFFCC"/>
      </a:lt2>
      <a:accent1>
        <a:srgbClr val="FFFF99"/>
      </a:accent1>
      <a:accent2>
        <a:srgbClr val="9999FF"/>
      </a:accent2>
      <a:accent3>
        <a:srgbClr val="FFFFFF"/>
      </a:accent3>
      <a:accent4>
        <a:srgbClr val="000000"/>
      </a:accent4>
      <a:accent5>
        <a:srgbClr val="FFFFCA"/>
      </a:accent5>
      <a:accent6>
        <a:srgbClr val="8A8AE7"/>
      </a:accent6>
      <a:hlink>
        <a:srgbClr val="FFCC00"/>
      </a:hlink>
      <a:folHlink>
        <a:srgbClr val="006666"/>
      </a:folHlink>
    </a:clrScheme>
    <a:fontScheme name="Double Line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onotype Sorts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Monotype Sorts" pitchFamily="2" charset="2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4377</TotalTime>
  <Words>2985</Words>
  <Application>Microsoft Office PowerPoint</Application>
  <PresentationFormat>On-screen Show (4:3)</PresentationFormat>
  <Paragraphs>942</Paragraphs>
  <Slides>93</Slides>
  <Notes>60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94" baseType="lpstr">
      <vt:lpstr>Double Lines</vt:lpstr>
      <vt:lpstr>Chapter 10  Simple Data Types:  Built-In and User-Defined </vt:lpstr>
      <vt:lpstr>Chapter 10 Topics</vt:lpstr>
      <vt:lpstr>Chapter 10 Topics</vt:lpstr>
      <vt:lpstr>PowerPoint Presentation</vt:lpstr>
      <vt:lpstr>By definition, </vt:lpstr>
      <vt:lpstr>Using one byte (= 8 bits)</vt:lpstr>
      <vt:lpstr>Using two bytes (= 16 bits)</vt:lpstr>
      <vt:lpstr>Some Integral Types </vt:lpstr>
      <vt:lpstr>Data Type bool </vt:lpstr>
      <vt:lpstr>Operator sizeof</vt:lpstr>
      <vt:lpstr>The only guarantees made by C++ are . . . </vt:lpstr>
      <vt:lpstr>. . . and the following three other C++ guarantees </vt:lpstr>
      <vt:lpstr>Exponential (Scientific) Notation</vt:lpstr>
      <vt:lpstr>Floating Point Types </vt:lpstr>
      <vt:lpstr>More about Floating Point Types</vt:lpstr>
      <vt:lpstr>Header Files  climits and cfloat</vt:lpstr>
      <vt:lpstr>Header Files climits and cfloat </vt:lpstr>
      <vt:lpstr>PowerPoint Presentation</vt:lpstr>
      <vt:lpstr>ASCII  and  EBCDIC </vt:lpstr>
      <vt:lpstr>ASCII (Printable) Character Set    0     1      2      3      4      5     6      7      8      9  </vt:lpstr>
      <vt:lpstr>PowerPoint Presentation</vt:lpstr>
      <vt:lpstr>typedef statement       </vt:lpstr>
      <vt:lpstr>typedef statement</vt:lpstr>
      <vt:lpstr>Combined Assignment Operators</vt:lpstr>
      <vt:lpstr>A statement to subtract 10 from weight</vt:lpstr>
      <vt:lpstr>A statement to divide money by 5.0</vt:lpstr>
      <vt:lpstr>A statement to double profits</vt:lpstr>
      <vt:lpstr>A  statement to raise cost 15%</vt:lpstr>
      <vt:lpstr>Enumeration Types       </vt:lpstr>
      <vt:lpstr>enum Type Declaration</vt:lpstr>
      <vt:lpstr>Declaring enum Type Variables</vt:lpstr>
      <vt:lpstr>Storage of enum Type Variables</vt:lpstr>
      <vt:lpstr>Use Type Cast to Increment enum Type Variables</vt:lpstr>
      <vt:lpstr>Use Type Cast to Increment enum Type Variable, cont...   </vt:lpstr>
      <vt:lpstr>More about enum Type</vt:lpstr>
      <vt:lpstr>More about enum Type</vt:lpstr>
      <vt:lpstr>PowerPoint Presentation</vt:lpstr>
      <vt:lpstr>PowerPoint Presentation</vt:lpstr>
      <vt:lpstr>Using enum type Control Variable with for Loop</vt:lpstr>
      <vt:lpstr>Using enum type Control Variable with for Loop</vt:lpstr>
      <vt:lpstr>PowerPoint Presentation</vt:lpstr>
      <vt:lpstr>PowerPoint Presentation</vt:lpstr>
      <vt:lpstr>Function with enum Type Return Value </vt:lpstr>
      <vt:lpstr>PowerPoint Presentation</vt:lpstr>
      <vt:lpstr>PowerPoint Presentation</vt:lpstr>
      <vt:lpstr>PowerPoint Presentation</vt:lpstr>
      <vt:lpstr>Multifile C++ Programs </vt:lpstr>
      <vt:lpstr>Inserting Header Files</vt:lpstr>
      <vt:lpstr>Structured Data Type       </vt:lpstr>
      <vt:lpstr>struct  AnimalType</vt:lpstr>
      <vt:lpstr>struct AnimalType</vt:lpstr>
      <vt:lpstr>struct type Declaration</vt:lpstr>
      <vt:lpstr>struct type Declaration</vt:lpstr>
      <vt:lpstr>More about  struct type declarations</vt:lpstr>
      <vt:lpstr>More about struct type declarations</vt:lpstr>
      <vt:lpstr>Accessing struct Members </vt:lpstr>
      <vt:lpstr>Operations on struct Members   </vt:lpstr>
      <vt:lpstr>Aggregate Operation       </vt:lpstr>
      <vt:lpstr>Aggregate struct Operations </vt:lpstr>
      <vt:lpstr>Aggregate struct Operations</vt:lpstr>
      <vt:lpstr>PowerPoint Presentation</vt:lpstr>
      <vt:lpstr>PowerPoint Presentation</vt:lpstr>
      <vt:lpstr>PowerPoint Presentation</vt:lpstr>
      <vt:lpstr>Passing a struct Type by Reference </vt:lpstr>
      <vt:lpstr>PowerPoint Presentation</vt:lpstr>
      <vt:lpstr>PowerPoint Presentation</vt:lpstr>
      <vt:lpstr>Hierarchical Structures </vt:lpstr>
      <vt:lpstr>struct MachineRec</vt:lpstr>
      <vt:lpstr>struct MachineRec</vt:lpstr>
      <vt:lpstr>PowerPoint Presentation</vt:lpstr>
      <vt:lpstr>PowerPoint Presentation</vt:lpstr>
      <vt:lpstr>Unions in C++</vt:lpstr>
      <vt:lpstr>Using  Unions</vt:lpstr>
      <vt:lpstr>Using Unions</vt:lpstr>
      <vt:lpstr>Pointer Variables in C++</vt:lpstr>
      <vt:lpstr>Using a Pointer Variable</vt:lpstr>
      <vt:lpstr>Unary operator * is the indirection (deference) operator</vt:lpstr>
      <vt:lpstr>Using the Dereference Operator</vt:lpstr>
      <vt:lpstr>Another Example</vt:lpstr>
      <vt:lpstr>Pointer Expressions</vt:lpstr>
      <vt:lpstr>Pointer Constants</vt:lpstr>
      <vt:lpstr>Pointers to Structs</vt:lpstr>
      <vt:lpstr>Pointers to Structs</vt:lpstr>
      <vt:lpstr>Pointers, Structs, &amp; Expressions</vt:lpstr>
      <vt:lpstr>Pointers, Structs, &amp; Expressions</vt:lpstr>
      <vt:lpstr>Pointers, Structs, &amp; Expressions</vt:lpstr>
      <vt:lpstr>Pointers, Structs, &amp; Expressions</vt:lpstr>
      <vt:lpstr>Pointers, Structs, &amp; Expressions</vt:lpstr>
      <vt:lpstr>Pointers, Structs, &amp; Expressions</vt:lpstr>
      <vt:lpstr>Reference Types</vt:lpstr>
      <vt:lpstr>Reference versus Pointers</vt:lpstr>
      <vt:lpstr>Reference/Pointer Comparison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and Problem Solving with C++, 2/e</dc:title>
  <dc:subject>C++ simple data types, char, enum, promotion, demotion</dc:subject>
  <dc:creator>Sylvia Sorkin</dc:creator>
  <cp:lastModifiedBy>Jenna Rogers</cp:lastModifiedBy>
  <cp:revision>635</cp:revision>
  <dcterms:created xsi:type="dcterms:W3CDTF">1995-05-28T16:12:40Z</dcterms:created>
  <dcterms:modified xsi:type="dcterms:W3CDTF">2013-02-06T19:10:24Z</dcterms:modified>
</cp:coreProperties>
</file>