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27" r:id="rId2"/>
    <p:sldId id="364" r:id="rId3"/>
    <p:sldId id="365" r:id="rId4"/>
    <p:sldId id="356" r:id="rId5"/>
    <p:sldId id="260" r:id="rId6"/>
    <p:sldId id="257" r:id="rId7"/>
    <p:sldId id="268" r:id="rId8"/>
    <p:sldId id="286" r:id="rId9"/>
    <p:sldId id="366" r:id="rId10"/>
    <p:sldId id="285" r:id="rId11"/>
    <p:sldId id="265" r:id="rId12"/>
    <p:sldId id="295" r:id="rId13"/>
    <p:sldId id="296" r:id="rId14"/>
    <p:sldId id="297" r:id="rId15"/>
    <p:sldId id="298" r:id="rId16"/>
    <p:sldId id="299" r:id="rId17"/>
    <p:sldId id="301" r:id="rId18"/>
    <p:sldId id="300" r:id="rId19"/>
    <p:sldId id="269" r:id="rId20"/>
    <p:sldId id="362" r:id="rId21"/>
    <p:sldId id="267" r:id="rId22"/>
    <p:sldId id="259" r:id="rId23"/>
    <p:sldId id="367" r:id="rId24"/>
    <p:sldId id="368" r:id="rId25"/>
    <p:sldId id="302" r:id="rId26"/>
    <p:sldId id="266" r:id="rId27"/>
    <p:sldId id="284" r:id="rId28"/>
    <p:sldId id="369" r:id="rId29"/>
    <p:sldId id="303" r:id="rId30"/>
    <p:sldId id="370" r:id="rId31"/>
    <p:sldId id="294" r:id="rId32"/>
    <p:sldId id="318" r:id="rId33"/>
    <p:sldId id="372" r:id="rId34"/>
    <p:sldId id="373" r:id="rId35"/>
    <p:sldId id="374" r:id="rId36"/>
    <p:sldId id="375" r:id="rId37"/>
    <p:sldId id="307" r:id="rId38"/>
    <p:sldId id="319" r:id="rId39"/>
    <p:sldId id="283" r:id="rId40"/>
    <p:sldId id="320" r:id="rId41"/>
    <p:sldId id="376" r:id="rId42"/>
    <p:sldId id="377" r:id="rId43"/>
    <p:sldId id="378" r:id="rId44"/>
    <p:sldId id="379" r:id="rId45"/>
    <p:sldId id="380" r:id="rId46"/>
    <p:sldId id="381" r:id="rId47"/>
    <p:sldId id="275" r:id="rId48"/>
    <p:sldId id="382" r:id="rId49"/>
    <p:sldId id="323" r:id="rId50"/>
    <p:sldId id="324" r:id="rId51"/>
    <p:sldId id="263" r:id="rId52"/>
    <p:sldId id="326" r:id="rId53"/>
    <p:sldId id="347" r:id="rId54"/>
    <p:sldId id="383" r:id="rId55"/>
    <p:sldId id="348" r:id="rId56"/>
    <p:sldId id="349" r:id="rId57"/>
    <p:sldId id="350" r:id="rId58"/>
    <p:sldId id="352" r:id="rId59"/>
    <p:sldId id="358" r:id="rId60"/>
    <p:sldId id="384" r:id="rId61"/>
    <p:sldId id="354" r:id="rId62"/>
    <p:sldId id="355" r:id="rId63"/>
    <p:sldId id="331" r:id="rId64"/>
    <p:sldId id="359" r:id="rId65"/>
    <p:sldId id="333" r:id="rId66"/>
    <p:sldId id="387" r:id="rId67"/>
    <p:sldId id="386" r:id="rId68"/>
    <p:sldId id="335" r:id="rId69"/>
    <p:sldId id="361" r:id="rId70"/>
    <p:sldId id="336" r:id="rId71"/>
    <p:sldId id="337" r:id="rId72"/>
    <p:sldId id="338" r:id="rId73"/>
    <p:sldId id="339" r:id="rId74"/>
    <p:sldId id="388" r:id="rId75"/>
    <p:sldId id="389" r:id="rId76"/>
    <p:sldId id="341" r:id="rId77"/>
    <p:sldId id="342" r:id="rId78"/>
    <p:sldId id="390" r:id="rId79"/>
    <p:sldId id="392" r:id="rId80"/>
    <p:sldId id="344" r:id="rId81"/>
    <p:sldId id="393" r:id="rId82"/>
    <p:sldId id="345" r:id="rId83"/>
    <p:sldId id="394" r:id="rId84"/>
    <p:sldId id="346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5" r:id="rId93"/>
    <p:sldId id="402" r:id="rId94"/>
    <p:sldId id="403" r:id="rId95"/>
    <p:sldId id="404" r:id="rId96"/>
    <p:sldId id="406" r:id="rId97"/>
    <p:sldId id="407" r:id="rId98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Goldings" initials="jg" lastIdx="9" clrIdx="0"/>
  <p:cmAuthor id="1" name="Tim Richard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66"/>
    <a:srgbClr val="990033"/>
    <a:srgbClr val="FFCC99"/>
    <a:srgbClr val="006600"/>
    <a:srgbClr val="A50021"/>
    <a:srgbClr val="FFCCCC"/>
    <a:srgbClr val="CC0000"/>
    <a:srgbClr val="9B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-96" y="-126"/>
      </p:cViewPr>
      <p:guideLst>
        <p:guide orient="horz" pos="2016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352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t" anchorCtr="0" compatLnSpc="1">
            <a:prstTxWarp prst="textNoShape">
              <a:avLst/>
            </a:prstTxWarp>
          </a:bodyPr>
          <a:lstStyle>
            <a:lvl1pPr defTabSz="965200">
              <a:defRPr sz="1100" b="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 b="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5488"/>
            <a:ext cx="4778375" cy="358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85" tIns="48593" rIns="97185" bIns="485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b" anchorCtr="0" compatLnSpc="1">
            <a:prstTxWarp prst="textNoShape">
              <a:avLst/>
            </a:prstTxWarp>
          </a:bodyPr>
          <a:lstStyle>
            <a:lvl1pPr defTabSz="965200">
              <a:defRPr sz="1100" b="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 b="0" i="1"/>
            </a:lvl1pPr>
          </a:lstStyle>
          <a:p>
            <a:fld id="{73867543-B4D7-4346-AF03-7751AE4B35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D02A6-09BA-504F-969F-DB2010E9388F}" type="slidenum">
              <a:rPr lang="en-US" sz="1100" b="0"/>
              <a:pPr/>
              <a:t>1</a:t>
            </a:fld>
            <a:endParaRPr lang="en-US" sz="1100" b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B240F3-D315-AD4B-9FAA-998A8CAA05EF}" type="slidenum">
              <a:rPr lang="en-US" sz="1100" b="0"/>
              <a:pPr/>
              <a:t>12</a:t>
            </a:fld>
            <a:endParaRPr lang="en-US" sz="1100" b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3639BA-027B-B343-B4C7-0DD4589F91FE}" type="slidenum">
              <a:rPr lang="en-US" sz="1100" b="0"/>
              <a:pPr/>
              <a:t>13</a:t>
            </a:fld>
            <a:endParaRPr lang="en-US" sz="1100" b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D4DE6E-0FAB-D041-9FFC-42FDDB79C3CB}" type="slidenum">
              <a:rPr lang="en-US" sz="1100" b="0"/>
              <a:pPr/>
              <a:t>14</a:t>
            </a:fld>
            <a:endParaRPr lang="en-US" sz="1100" b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A0FFF9-C784-B543-A491-90E38BB3AFFD}" type="slidenum">
              <a:rPr lang="en-US" sz="1100" b="0"/>
              <a:pPr/>
              <a:t>15</a:t>
            </a:fld>
            <a:endParaRPr lang="en-US" sz="1100" b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81D4D4-A972-2943-A80B-730916F87F9C}" type="slidenum">
              <a:rPr lang="en-US" sz="1100" b="0"/>
              <a:pPr/>
              <a:t>16</a:t>
            </a:fld>
            <a:endParaRPr lang="en-US" sz="1100" b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FD6BF3-D0FB-9F40-86AC-78FDE2B3A2CD}" type="slidenum">
              <a:rPr lang="en-US" sz="1100" b="0"/>
              <a:pPr/>
              <a:t>17</a:t>
            </a:fld>
            <a:endParaRPr lang="en-US" sz="1100" b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953F79-7770-474B-99FB-69C19C3E46D6}" type="slidenum">
              <a:rPr lang="en-US" sz="1100" b="0"/>
              <a:pPr/>
              <a:t>18</a:t>
            </a:fld>
            <a:endParaRPr lang="en-US" sz="1100" b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8311A1-74D0-B045-9CC8-805DE0F4785B}" type="slidenum">
              <a:rPr lang="en-US" sz="1100" b="0"/>
              <a:pPr/>
              <a:t>19</a:t>
            </a:fld>
            <a:endParaRPr lang="en-US" sz="1100" b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5AAF2D-4284-C24A-9606-2432FA03F88A}" type="slidenum">
              <a:rPr lang="en-US" sz="1100" b="0"/>
              <a:pPr/>
              <a:t>20</a:t>
            </a:fld>
            <a:endParaRPr lang="en-US" sz="1100" b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8989CA-915D-7744-9B47-16FBA96C6D11}" type="slidenum">
              <a:rPr lang="en-US" sz="1100" b="0"/>
              <a:pPr/>
              <a:t>21</a:t>
            </a:fld>
            <a:endParaRPr lang="en-US" sz="1100" b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6DB4BC-E10B-DA48-A716-1C0172A28AE1}" type="slidenum">
              <a:rPr lang="en-US" sz="1100" b="0"/>
              <a:pPr/>
              <a:t>2</a:t>
            </a:fld>
            <a:endParaRPr lang="en-US" sz="1100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F03F9B-E75C-ED41-A42D-E46D43A45FFC}" type="slidenum">
              <a:rPr lang="en-US" sz="1100" b="0"/>
              <a:pPr/>
              <a:t>22</a:t>
            </a:fld>
            <a:endParaRPr lang="en-US" sz="1100" b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B3B28F-2701-ED40-9363-BA0E577F6D87}" type="slidenum">
              <a:rPr lang="en-US" sz="1100" b="0"/>
              <a:pPr/>
              <a:t>25</a:t>
            </a:fld>
            <a:endParaRPr lang="en-US" sz="1100" b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C797D4-EC5E-D34A-9C49-AFBBE301A033}" type="slidenum">
              <a:rPr lang="en-US" sz="1100" b="0"/>
              <a:pPr/>
              <a:t>26</a:t>
            </a:fld>
            <a:endParaRPr lang="en-US" sz="1100" b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D3AB0D-8019-DD4B-8E55-FD2E6E072DF5}" type="slidenum">
              <a:rPr lang="en-US" sz="1100" b="0"/>
              <a:pPr/>
              <a:t>27</a:t>
            </a:fld>
            <a:endParaRPr lang="en-US" sz="1100" b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E13A27-59A1-0F45-95F6-CAB713252514}" type="slidenum">
              <a:rPr lang="en-US" sz="1100" b="0"/>
              <a:pPr/>
              <a:t>29</a:t>
            </a:fld>
            <a:endParaRPr lang="en-US" sz="1100" b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303192-D08F-C946-A303-BACD8D79F63A}" type="slidenum">
              <a:rPr lang="en-US" sz="1100" b="0"/>
              <a:pPr/>
              <a:t>31</a:t>
            </a:fld>
            <a:endParaRPr lang="en-US" sz="1100" b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EAEDE2-E634-9C45-A7D3-AF8CCA285D34}" type="slidenum">
              <a:rPr lang="en-US" sz="1100" b="0"/>
              <a:pPr/>
              <a:t>32</a:t>
            </a:fld>
            <a:endParaRPr lang="en-US" sz="1100" b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4C96CA-E960-964D-8879-179B63AD4523}" type="slidenum">
              <a:rPr lang="en-US" sz="1100" b="0"/>
              <a:pPr/>
              <a:t>37</a:t>
            </a:fld>
            <a:endParaRPr lang="en-US" sz="1100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A4FCEC-D70C-184D-ABC0-5D40B8A62FBA}" type="slidenum">
              <a:rPr lang="en-US" sz="1100" b="0"/>
              <a:pPr/>
              <a:t>38</a:t>
            </a:fld>
            <a:endParaRPr lang="en-US" sz="1100" b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8BB4C6-FDAE-3549-B843-44DF3B966A40}" type="slidenum">
              <a:rPr lang="en-US" sz="1100" b="0"/>
              <a:pPr/>
              <a:t>39</a:t>
            </a:fld>
            <a:endParaRPr lang="en-US" sz="1100" b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08AD08-4EA2-BF4A-AB79-AAA9221EA618}" type="slidenum">
              <a:rPr lang="en-US" sz="1100" b="0"/>
              <a:pPr/>
              <a:t>4</a:t>
            </a:fld>
            <a:endParaRPr lang="en-US" sz="1100" b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5E747A-BB29-1C48-9207-68EB1AF8292A}" type="slidenum">
              <a:rPr lang="en-US" sz="1100" b="0"/>
              <a:pPr/>
              <a:t>40</a:t>
            </a:fld>
            <a:endParaRPr lang="en-US" sz="1100" b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BBFBB0-C701-3742-A368-A4F979529B5E}" type="slidenum">
              <a:rPr lang="en-US" sz="1100" b="0"/>
              <a:pPr/>
              <a:t>47</a:t>
            </a:fld>
            <a:endParaRPr lang="en-US" sz="1100" b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4A24D2-746B-7848-AE8B-E13C0329B9F9}" type="slidenum">
              <a:rPr lang="en-US" sz="1100" b="0"/>
              <a:pPr/>
              <a:t>49</a:t>
            </a:fld>
            <a:endParaRPr lang="en-US" sz="1100" b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94E974-A2D7-EA4F-A92F-AAEE9EEF7931}" type="slidenum">
              <a:rPr lang="en-US" sz="1100" b="0"/>
              <a:pPr/>
              <a:t>50</a:t>
            </a:fld>
            <a:endParaRPr lang="en-US" sz="1100" b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5962C4-3850-AD4C-A694-B2CC1873C836}" type="slidenum">
              <a:rPr lang="en-US" sz="1100" b="0"/>
              <a:pPr/>
              <a:t>51</a:t>
            </a:fld>
            <a:endParaRPr lang="en-US" sz="1100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11BFC6-9D88-9E4D-9460-3F43C97C24BE}" type="slidenum">
              <a:rPr lang="en-US" sz="1100" b="0"/>
              <a:pPr/>
              <a:t>52</a:t>
            </a:fld>
            <a:endParaRPr lang="en-US" sz="1100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60E893-7C3A-8148-8FF9-1DF90B7C756E}" type="slidenum">
              <a:rPr lang="en-US" sz="1100" b="0"/>
              <a:pPr/>
              <a:t>53</a:t>
            </a:fld>
            <a:endParaRPr lang="en-US" sz="1100" b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9E1CE7-7DC1-DC41-A170-FB95DAAFE7C3}" type="slidenum">
              <a:rPr lang="en-US" sz="1100" b="0"/>
              <a:pPr/>
              <a:t>54</a:t>
            </a:fld>
            <a:endParaRPr lang="en-US" sz="1100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551A7A-E5D0-3441-A786-82EA9D09F729}" type="slidenum">
              <a:rPr lang="en-US" sz="1100" b="0"/>
              <a:pPr/>
              <a:t>55</a:t>
            </a:fld>
            <a:endParaRPr lang="en-US" sz="1100" b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43C62D-857D-5A45-904F-DDD7205C1B94}" type="slidenum">
              <a:rPr lang="en-US" sz="1100" b="0"/>
              <a:pPr/>
              <a:t>56</a:t>
            </a:fld>
            <a:endParaRPr lang="en-US" sz="1100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F438BF-5B22-AD47-88B7-07F63D9BC305}" type="slidenum">
              <a:rPr lang="en-US" sz="1100" b="0"/>
              <a:pPr/>
              <a:t>5</a:t>
            </a:fld>
            <a:endParaRPr lang="en-US" sz="1100" b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D07CAF-B9DA-1B4F-B21A-5789E0251EA9}" type="slidenum">
              <a:rPr lang="en-US" sz="1100" b="0"/>
              <a:pPr/>
              <a:t>57</a:t>
            </a:fld>
            <a:endParaRPr lang="en-US" sz="1100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E8214E-FB3B-F44E-B1C4-E9C7C2AFE4CA}" type="slidenum">
              <a:rPr lang="en-US" sz="1100" b="0"/>
              <a:pPr/>
              <a:t>58</a:t>
            </a:fld>
            <a:endParaRPr lang="en-US" sz="1100" b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FAA1E8-A7D6-014B-B66F-8B51F42CDF0B}" type="slidenum">
              <a:rPr lang="en-US" sz="1100" b="0"/>
              <a:pPr/>
              <a:t>59</a:t>
            </a:fld>
            <a:endParaRPr lang="en-US" sz="1100" b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E74172-8650-3345-AC4B-B3495CE99251}" type="slidenum">
              <a:rPr lang="en-US" sz="1100" b="0"/>
              <a:pPr/>
              <a:t>61</a:t>
            </a:fld>
            <a:endParaRPr lang="en-US" sz="1100" b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C0A3E8-8D0B-4D44-923B-1775D68CE6B7}" type="slidenum">
              <a:rPr lang="en-US" sz="1100" b="0"/>
              <a:pPr/>
              <a:t>62</a:t>
            </a:fld>
            <a:endParaRPr lang="en-US" sz="1100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777068-17C8-8A48-9CA7-4F4C9B5BE908}" type="slidenum">
              <a:rPr lang="en-US" sz="1100" b="0"/>
              <a:pPr/>
              <a:t>63</a:t>
            </a:fld>
            <a:endParaRPr lang="en-US" sz="1100" b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41A28C-0ED3-B941-8BA5-300EF4BE8FD1}" type="slidenum">
              <a:rPr lang="en-US" sz="1100" b="0"/>
              <a:pPr/>
              <a:t>64</a:t>
            </a:fld>
            <a:endParaRPr lang="en-US" sz="1100" b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95D7C5-798F-C545-8CD6-60DF8E84AA76}" type="slidenum">
              <a:rPr lang="en-US" sz="1100" b="0"/>
              <a:pPr/>
              <a:t>65</a:t>
            </a:fld>
            <a:endParaRPr lang="en-US" sz="1100" b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7580B7-9BC2-8143-A146-31528613EB22}" type="slidenum">
              <a:rPr lang="en-US" sz="1100" b="0"/>
              <a:pPr/>
              <a:t>67</a:t>
            </a:fld>
            <a:endParaRPr lang="en-US" sz="1100" b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954D6F-F67E-A64C-80D9-7064688318BF}" type="slidenum">
              <a:rPr lang="en-US" sz="1100" b="0"/>
              <a:pPr/>
              <a:t>68</a:t>
            </a:fld>
            <a:endParaRPr lang="en-US" sz="1100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DB6D2F-65D6-2248-A452-5918649844E8}" type="slidenum">
              <a:rPr lang="en-US" sz="1100" b="0"/>
              <a:pPr/>
              <a:t>6</a:t>
            </a:fld>
            <a:endParaRPr lang="en-US" sz="1100" b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7F5FE-CB8B-244E-838D-C8EC5377E819}" type="slidenum">
              <a:rPr lang="en-US" sz="1100" b="0"/>
              <a:pPr/>
              <a:t>69</a:t>
            </a:fld>
            <a:endParaRPr lang="en-US" sz="1100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6932B5-C19D-1544-B664-845BF33796E4}" type="slidenum">
              <a:rPr lang="en-US" sz="1100" b="0"/>
              <a:pPr/>
              <a:t>70</a:t>
            </a:fld>
            <a:endParaRPr lang="en-US" sz="1100" b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C121D3-2577-994C-A683-A95EDA6DEB81}" type="slidenum">
              <a:rPr lang="en-US" sz="1100" b="0"/>
              <a:pPr/>
              <a:t>71</a:t>
            </a:fld>
            <a:endParaRPr lang="en-US" sz="1100" b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8BBB60-CE95-2B40-BB70-DF6FB1FDC93A}" type="slidenum">
              <a:rPr lang="en-US" sz="1100" b="0"/>
              <a:pPr/>
              <a:t>72</a:t>
            </a:fld>
            <a:endParaRPr lang="en-US" sz="1100" b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106B6E-035B-CB4D-BDB3-AE910848D846}" type="slidenum">
              <a:rPr lang="en-US" sz="1100" b="0"/>
              <a:pPr/>
              <a:t>73</a:t>
            </a:fld>
            <a:endParaRPr lang="en-US" sz="1100" b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4D6317-7683-E24B-956F-39C37215BD33}" type="slidenum">
              <a:rPr lang="en-US" sz="1100" b="0"/>
              <a:pPr/>
              <a:t>76</a:t>
            </a:fld>
            <a:endParaRPr lang="en-US" sz="1100" b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75CCD6-1E84-BD4E-A478-42932E9CC337}" type="slidenum">
              <a:rPr lang="en-US" sz="1100" b="0"/>
              <a:pPr/>
              <a:t>77</a:t>
            </a:fld>
            <a:endParaRPr lang="en-US" sz="1100" b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D7FE19-DB13-D341-ABBD-50DC88CB2A8A}" type="slidenum">
              <a:rPr lang="en-US" sz="1100" b="0"/>
              <a:pPr/>
              <a:t>78</a:t>
            </a:fld>
            <a:endParaRPr lang="en-US" sz="1100" b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0179F-2547-A147-A2CD-A93F1596D795}" type="slidenum">
              <a:rPr lang="en-US" sz="1100" b="0"/>
              <a:pPr/>
              <a:t>80</a:t>
            </a:fld>
            <a:endParaRPr lang="en-US" sz="1100" b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73C3DB-A2F7-534B-AD9E-5998BC098ECA}" type="slidenum">
              <a:rPr lang="en-US" sz="1100" b="0"/>
              <a:pPr/>
              <a:t>82</a:t>
            </a:fld>
            <a:endParaRPr lang="en-US" sz="1100" b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4E7ED9-8ECB-D442-A895-FCC6A9E3D036}" type="slidenum">
              <a:rPr lang="en-US" sz="1100" b="0"/>
              <a:pPr/>
              <a:t>7</a:t>
            </a:fld>
            <a:endParaRPr lang="en-US" sz="1100" b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DD3A7D-222E-6B43-AB0E-A79E6BB99BA4}" type="slidenum">
              <a:rPr lang="en-US" sz="1100" b="0"/>
              <a:pPr/>
              <a:t>84</a:t>
            </a:fld>
            <a:endParaRPr lang="en-US" sz="1100" b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CAE5CA-D055-044B-9CE0-3EB2C0760B4A}" type="slidenum">
              <a:rPr lang="en-US" sz="1100" b="0"/>
              <a:pPr/>
              <a:t>8</a:t>
            </a:fld>
            <a:endParaRPr lang="en-US" sz="1100" b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72F6E1-E732-8D40-A204-2221BED3FDFC}" type="slidenum">
              <a:rPr lang="en-US" sz="1100" b="0"/>
              <a:pPr/>
              <a:t>10</a:t>
            </a:fld>
            <a:endParaRPr lang="en-US" sz="1100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CF4696-8B50-C542-9BEB-73651168E54E}" type="slidenum">
              <a:rPr lang="en-US" sz="1100" b="0"/>
              <a:pPr/>
              <a:t>11</a:t>
            </a:fld>
            <a:endParaRPr lang="en-US" sz="1100" b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C35151-1473-1046-A302-08C5C1FC3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99426-5D6F-B648-B73E-053FC81C89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050FD-5D49-9747-8919-D9FBC63D27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784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114800"/>
            <a:ext cx="784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07F81-9780-754C-BF38-F8656729A8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D8E3C-FFA3-9B48-8008-ED868FE53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4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58143-B7CD-EF40-8EEB-87204053E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546FB-5924-2141-928D-7D70F53CB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96461-AABF-B84A-879B-84F082F65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6DE0E-6854-D64A-9F06-7E400C1AE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8A58-C036-954E-8FCD-8364303D86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007CC-3162-3442-BE5B-29CE4C72D8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4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92AFC-58AF-A84F-A16E-6EA529E953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1631F33-A7EB-BD4D-A674-C34A7C5E56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  <p:sldLayoutId id="214748371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charset="0"/>
        <a:buChar char="l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Monotype Sort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343400" y="4800600"/>
            <a:ext cx="4572000" cy="1143000"/>
          </a:xfrm>
        </p:spPr>
        <p:txBody>
          <a:bodyPr/>
          <a:lstStyle/>
          <a:p>
            <a:r>
              <a:rPr lang="en-US" sz="4000" b="0" dirty="0">
                <a:solidFill>
                  <a:schemeClr val="bg1"/>
                </a:solidFill>
                <a:latin typeface="Times New Roman" charset="0"/>
              </a:rPr>
              <a:t>Chapter 11</a:t>
            </a:r>
            <a:br>
              <a:rPr lang="en-US" sz="4000" b="0" dirty="0">
                <a:solidFill>
                  <a:schemeClr val="bg1"/>
                </a:solidFill>
                <a:latin typeface="Times New Roman" charset="0"/>
              </a:rPr>
            </a:br>
            <a:r>
              <a:rPr lang="en-US" b="0" dirty="0">
                <a:solidFill>
                  <a:schemeClr val="bg1"/>
                </a:solidFill>
                <a:latin typeface="Times New Roman" charset="0"/>
              </a:rPr>
              <a:t/>
            </a:r>
            <a:br>
              <a:rPr lang="en-US" b="0" dirty="0">
                <a:solidFill>
                  <a:schemeClr val="bg1"/>
                </a:solidFill>
                <a:latin typeface="Times New Roman" charset="0"/>
              </a:rPr>
            </a:br>
            <a:r>
              <a:rPr lang="en-US" sz="3600" b="0" dirty="0">
                <a:solidFill>
                  <a:schemeClr val="bg1"/>
                </a:solidFill>
                <a:latin typeface="Times New Roman" charset="0"/>
              </a:rPr>
              <a:t>Arrays</a:t>
            </a:r>
            <a:r>
              <a:rPr lang="en-US" sz="3600" dirty="0">
                <a:solidFill>
                  <a:schemeClr val="folHlink"/>
                </a:solidFill>
                <a:latin typeface="Arial Rounded MT Bold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2"/>
          <p:cNvSpPr>
            <a:spLocks noChangeArrowheads="1"/>
          </p:cNvSpPr>
          <p:nvPr/>
        </p:nvSpPr>
        <p:spPr bwMode="auto">
          <a:xfrm>
            <a:off x="228600" y="3200400"/>
            <a:ext cx="82296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Another Example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810000"/>
          </a:xfrm>
          <a:noFill/>
        </p:spPr>
        <p:txBody>
          <a:bodyPr/>
          <a:lstStyle/>
          <a:p>
            <a:r>
              <a:rPr lang="en-US" sz="2800" b="1">
                <a:latin typeface="Arial" charset="0"/>
              </a:rPr>
              <a:t>Declare an array called </a:t>
            </a:r>
            <a:r>
              <a:rPr lang="en-US" sz="2800" b="1">
                <a:latin typeface="Courier New" charset="0"/>
              </a:rPr>
              <a:t>temps</a:t>
            </a:r>
            <a:r>
              <a:rPr lang="en-US" sz="2800" b="1">
                <a:latin typeface="Arial" charset="0"/>
              </a:rPr>
              <a:t> which will hold up to 5 individual float values</a:t>
            </a:r>
          </a:p>
          <a:p>
            <a:pPr>
              <a:buFont typeface="Monotype Sorts" charset="0"/>
              <a:buNone/>
            </a:pPr>
            <a:endParaRPr lang="en-US" sz="280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>
                <a:latin typeface="Arial" charset="0"/>
              </a:rPr>
              <a:t>float  temps[5];	</a:t>
            </a:r>
            <a:r>
              <a:rPr lang="en-US" sz="2400" b="1">
                <a:solidFill>
                  <a:srgbClr val="A50021"/>
                </a:solidFill>
                <a:latin typeface="Arial" charset="0"/>
              </a:rPr>
              <a:t>// Declaration allocates memory</a:t>
            </a:r>
            <a:endParaRPr lang="en-US" sz="2400" b="1" i="1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400" b="1" i="1">
              <a:latin typeface="Arial" charset="0"/>
            </a:endParaRPr>
          </a:p>
        </p:txBody>
      </p: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844550" y="4806950"/>
            <a:ext cx="6616700" cy="609600"/>
            <a:chOff x="532" y="3072"/>
            <a:chExt cx="4168" cy="384"/>
          </a:xfrm>
        </p:grpSpPr>
        <p:sp>
          <p:nvSpPr>
            <p:cNvPr id="12307" name="Rectangle 4"/>
            <p:cNvSpPr>
              <a:spLocks noChangeArrowheads="1"/>
            </p:cNvSpPr>
            <p:nvPr/>
          </p:nvSpPr>
          <p:spPr bwMode="auto">
            <a:xfrm>
              <a:off x="532" y="3076"/>
              <a:ext cx="4168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5"/>
            <p:cNvSpPr>
              <a:spLocks noChangeShapeType="1"/>
            </p:cNvSpPr>
            <p:nvPr/>
          </p:nvSpPr>
          <p:spPr bwMode="auto">
            <a:xfrm>
              <a:off x="1344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6"/>
            <p:cNvSpPr>
              <a:spLocks noChangeShapeType="1"/>
            </p:cNvSpPr>
            <p:nvPr/>
          </p:nvSpPr>
          <p:spPr bwMode="auto">
            <a:xfrm>
              <a:off x="2160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7"/>
            <p:cNvSpPr>
              <a:spLocks noChangeShapeType="1"/>
            </p:cNvSpPr>
            <p:nvPr/>
          </p:nvSpPr>
          <p:spPr bwMode="auto">
            <a:xfrm>
              <a:off x="2976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8"/>
            <p:cNvSpPr>
              <a:spLocks noChangeShapeType="1"/>
            </p:cNvSpPr>
            <p:nvPr/>
          </p:nvSpPr>
          <p:spPr bwMode="auto">
            <a:xfrm>
              <a:off x="3840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822325" y="5470525"/>
            <a:ext cx="658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temps[0]    temps[1]    temps[2]    temps[3]    temps[4]</a:t>
            </a: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746125" y="4449763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50021"/>
                </a:solidFill>
              </a:rPr>
              <a:t>7000          7004          7008           7012           7016</a:t>
            </a:r>
            <a:r>
              <a:rPr lang="en-US" dirty="0"/>
              <a:t>        </a:t>
            </a:r>
          </a:p>
        </p:txBody>
      </p:sp>
      <p:sp>
        <p:nvSpPr>
          <p:cNvPr id="12297" name="Line 12"/>
          <p:cNvSpPr>
            <a:spLocks noChangeShapeType="1"/>
          </p:cNvSpPr>
          <p:nvPr/>
        </p:nvSpPr>
        <p:spPr bwMode="auto">
          <a:xfrm flipV="1">
            <a:off x="2438400" y="2971800"/>
            <a:ext cx="1447800" cy="304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3260725" y="2667000"/>
            <a:ext cx="459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      </a:t>
            </a:r>
            <a:r>
              <a:rPr lang="en-US">
                <a:solidFill>
                  <a:srgbClr val="A50021"/>
                </a:solidFill>
              </a:rPr>
              <a:t>number of elements in the array</a:t>
            </a: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1712119" y="6019800"/>
            <a:ext cx="3433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indexes or subscripts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2300" name="Line 15"/>
          <p:cNvSpPr>
            <a:spLocks noChangeShapeType="1"/>
          </p:cNvSpPr>
          <p:nvPr/>
        </p:nvSpPr>
        <p:spPr bwMode="auto">
          <a:xfrm>
            <a:off x="1445419" y="5829300"/>
            <a:ext cx="533400" cy="228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6"/>
          <p:cNvSpPr>
            <a:spLocks noChangeShapeType="1"/>
          </p:cNvSpPr>
          <p:nvPr/>
        </p:nvSpPr>
        <p:spPr bwMode="auto">
          <a:xfrm>
            <a:off x="3124200" y="5867400"/>
            <a:ext cx="76200" cy="228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7"/>
          <p:cNvSpPr>
            <a:spLocks noChangeShapeType="1"/>
          </p:cNvSpPr>
          <p:nvPr/>
        </p:nvSpPr>
        <p:spPr bwMode="auto">
          <a:xfrm flipH="1">
            <a:off x="3697287" y="5867399"/>
            <a:ext cx="838200" cy="235903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8"/>
          <p:cNvSpPr>
            <a:spLocks noChangeShapeType="1"/>
          </p:cNvSpPr>
          <p:nvPr/>
        </p:nvSpPr>
        <p:spPr bwMode="auto">
          <a:xfrm flipH="1">
            <a:off x="4343400" y="5791200"/>
            <a:ext cx="1295400" cy="304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 flipH="1">
            <a:off x="4724400" y="5981383"/>
            <a:ext cx="2286000" cy="228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20"/>
          <p:cNvSpPr>
            <a:spLocks noChangeArrowheads="1"/>
          </p:cNvSpPr>
          <p:nvPr/>
        </p:nvSpPr>
        <p:spPr bwMode="auto">
          <a:xfrm>
            <a:off x="365125" y="3916363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Base Address</a:t>
            </a:r>
          </a:p>
        </p:txBody>
      </p:sp>
      <p:sp>
        <p:nvSpPr>
          <p:cNvPr id="12306" name="Line 21"/>
          <p:cNvSpPr>
            <a:spLocks noChangeShapeType="1"/>
          </p:cNvSpPr>
          <p:nvPr/>
        </p:nvSpPr>
        <p:spPr bwMode="auto">
          <a:xfrm>
            <a:off x="685800" y="4267200"/>
            <a:ext cx="152400" cy="228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09600" y="5257800"/>
            <a:ext cx="7620000" cy="8382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Declaration of an Array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71600"/>
            <a:ext cx="80010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</a:rPr>
              <a:t>The index is also called the </a:t>
            </a:r>
            <a:r>
              <a:rPr lang="en-US" sz="2800" b="1" dirty="0">
                <a:solidFill>
                  <a:srgbClr val="A50021"/>
                </a:solidFill>
                <a:latin typeface="Arial" charset="0"/>
              </a:rPr>
              <a:t>subscript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0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</a:rPr>
              <a:t>In C++, the first array element always has subscript 0,  the second array element has subscript 1, etc.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0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</a:rPr>
              <a:t>The </a:t>
            </a:r>
            <a:r>
              <a:rPr lang="en-US" sz="2800" b="1" dirty="0">
                <a:solidFill>
                  <a:srgbClr val="A50021"/>
                </a:solidFill>
                <a:latin typeface="Arial" charset="0"/>
              </a:rPr>
              <a:t>base address</a:t>
            </a:r>
            <a:r>
              <a:rPr lang="en-US" sz="2800" b="1" dirty="0">
                <a:latin typeface="Arial" charset="0"/>
              </a:rPr>
              <a:t> of an array is its beginning address in memory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solidFill>
                  <a:srgbClr val="A50021"/>
                </a:solidFill>
                <a:latin typeface="Arial" charset="0"/>
              </a:rPr>
              <a:t>SYNTAX</a:t>
            </a:r>
            <a:endParaRPr lang="en-US" sz="28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  </a:t>
            </a:r>
            <a:r>
              <a:rPr lang="en-US" sz="2800" b="1" dirty="0" err="1">
                <a:latin typeface="Arial" charset="0"/>
              </a:rPr>
              <a:t>DataType</a:t>
            </a:r>
            <a:r>
              <a:rPr lang="en-US" sz="2800" b="1" dirty="0">
                <a:latin typeface="Arial" charset="0"/>
              </a:rPr>
              <a:t>  </a:t>
            </a:r>
            <a:r>
              <a:rPr lang="en-US" sz="2800" b="1" dirty="0" err="1">
                <a:latin typeface="Arial" charset="0"/>
              </a:rPr>
              <a:t>ArrayName</a:t>
            </a:r>
            <a:r>
              <a:rPr lang="en-US" sz="2800" b="1" dirty="0">
                <a:latin typeface="Arial" charset="0"/>
              </a:rPr>
              <a:t>[</a:t>
            </a:r>
            <a:r>
              <a:rPr lang="en-US" sz="2800" b="1" dirty="0" err="1">
                <a:latin typeface="Arial" charset="0"/>
              </a:rPr>
              <a:t>ConstIntExpression</a:t>
            </a:r>
            <a:r>
              <a:rPr lang="en-US" sz="2800" b="1" dirty="0">
                <a:latin typeface="Arial" charset="0"/>
              </a:rPr>
              <a:t>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2"/>
          <p:cNvSpPr>
            <a:spLocks noChangeArrowheads="1"/>
          </p:cNvSpPr>
          <p:nvPr/>
        </p:nvSpPr>
        <p:spPr bwMode="auto">
          <a:xfrm>
            <a:off x="228600" y="3124200"/>
            <a:ext cx="82296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Yet Another Example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077200" cy="3657600"/>
          </a:xfrm>
          <a:noFill/>
        </p:spPr>
        <p:txBody>
          <a:bodyPr/>
          <a:lstStyle/>
          <a:p>
            <a:r>
              <a:rPr lang="en-US" sz="2800" b="1">
                <a:latin typeface="Arial" charset="0"/>
              </a:rPr>
              <a:t>Declare an array called </a:t>
            </a:r>
            <a:r>
              <a:rPr lang="en-US" sz="2800" b="1">
                <a:latin typeface="Courier New" charset="0"/>
              </a:rPr>
              <a:t>name</a:t>
            </a:r>
            <a:r>
              <a:rPr lang="en-US" sz="2800" b="1">
                <a:latin typeface="Arial" charset="0"/>
              </a:rPr>
              <a:t> which will hold up to 10 individual </a:t>
            </a:r>
            <a:r>
              <a:rPr lang="en-US" sz="2800" b="1">
                <a:latin typeface="Andale Mono" charset="0"/>
              </a:rPr>
              <a:t>char</a:t>
            </a:r>
            <a:r>
              <a:rPr lang="en-US" sz="2800" b="1">
                <a:latin typeface="Arial" charset="0"/>
              </a:rPr>
              <a:t> values</a:t>
            </a:r>
            <a:endParaRPr lang="en-US" sz="2800">
              <a:solidFill>
                <a:schemeClr val="tx2"/>
              </a:solidFill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80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>
                <a:latin typeface="Arial" charset="0"/>
              </a:rPr>
              <a:t>char  name[10];	    </a:t>
            </a:r>
            <a:r>
              <a:rPr lang="en-US" sz="2400" b="1">
                <a:solidFill>
                  <a:srgbClr val="A50021"/>
                </a:solidFill>
                <a:latin typeface="Arial" charset="0"/>
              </a:rPr>
              <a:t>// Declaration allocates memory</a:t>
            </a:r>
            <a:endParaRPr lang="en-US" sz="2400" b="1" i="1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400" b="1" i="1">
              <a:latin typeface="Arial" charset="0"/>
            </a:endParaRPr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 flipV="1">
            <a:off x="2438400" y="2971800"/>
            <a:ext cx="1447800" cy="304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3260725" y="2667000"/>
            <a:ext cx="459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      </a:t>
            </a:r>
            <a:r>
              <a:rPr lang="en-US">
                <a:solidFill>
                  <a:srgbClr val="CC0000"/>
                </a:solidFill>
              </a:rPr>
              <a:t>number of elements in the array</a:t>
            </a:r>
          </a:p>
        </p:txBody>
      </p:sp>
      <p:grpSp>
        <p:nvGrpSpPr>
          <p:cNvPr id="14344" name="Group 11"/>
          <p:cNvGrpSpPr>
            <a:grpSpLocks/>
          </p:cNvGrpSpPr>
          <p:nvPr/>
        </p:nvGrpSpPr>
        <p:grpSpPr bwMode="auto">
          <a:xfrm>
            <a:off x="234950" y="4876800"/>
            <a:ext cx="4254500" cy="609600"/>
            <a:chOff x="148" y="3072"/>
            <a:chExt cx="2680" cy="384"/>
          </a:xfrm>
        </p:grpSpPr>
        <p:sp>
          <p:nvSpPr>
            <p:cNvPr id="14355" name="Rectangle 6"/>
            <p:cNvSpPr>
              <a:spLocks noChangeArrowheads="1"/>
            </p:cNvSpPr>
            <p:nvPr/>
          </p:nvSpPr>
          <p:spPr bwMode="auto">
            <a:xfrm>
              <a:off x="148" y="3076"/>
              <a:ext cx="2680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>
              <a:off x="669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>
              <a:off x="1194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>
              <a:off x="1720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10"/>
            <p:cNvSpPr>
              <a:spLocks noChangeShapeType="1"/>
            </p:cNvSpPr>
            <p:nvPr/>
          </p:nvSpPr>
          <p:spPr bwMode="auto">
            <a:xfrm>
              <a:off x="2275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77788" y="5713413"/>
            <a:ext cx="8804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name[0]  name[1]  name[2]  name[3]  name[4]                     .   .   .   .   .                       name[9]</a:t>
            </a: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136525" y="4449763"/>
            <a:ext cx="8420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 6000    6001    6002    6003    6004    6005    6006    6007    6008    6009</a:t>
            </a:r>
            <a:endParaRPr lang="en-US"/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288925" y="3840163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Base Address</a:t>
            </a:r>
          </a:p>
        </p:txBody>
      </p:sp>
      <p:sp>
        <p:nvSpPr>
          <p:cNvPr id="14348" name="Line 15"/>
          <p:cNvSpPr>
            <a:spLocks noChangeShapeType="1"/>
          </p:cNvSpPr>
          <p:nvPr/>
        </p:nvSpPr>
        <p:spPr bwMode="auto">
          <a:xfrm>
            <a:off x="457200" y="4191000"/>
            <a:ext cx="152400" cy="228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9" name="Group 21"/>
          <p:cNvGrpSpPr>
            <a:grpSpLocks/>
          </p:cNvGrpSpPr>
          <p:nvPr/>
        </p:nvGrpSpPr>
        <p:grpSpPr bwMode="auto">
          <a:xfrm>
            <a:off x="4502150" y="4876800"/>
            <a:ext cx="4254500" cy="609600"/>
            <a:chOff x="2836" y="3072"/>
            <a:chExt cx="2680" cy="384"/>
          </a:xfrm>
        </p:grpSpPr>
        <p:sp>
          <p:nvSpPr>
            <p:cNvPr id="14350" name="Rectangle 16"/>
            <p:cNvSpPr>
              <a:spLocks noChangeArrowheads="1"/>
            </p:cNvSpPr>
            <p:nvPr/>
          </p:nvSpPr>
          <p:spPr bwMode="auto">
            <a:xfrm>
              <a:off x="2836" y="3076"/>
              <a:ext cx="2680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7"/>
            <p:cNvSpPr>
              <a:spLocks noChangeShapeType="1"/>
            </p:cNvSpPr>
            <p:nvPr/>
          </p:nvSpPr>
          <p:spPr bwMode="auto">
            <a:xfrm>
              <a:off x="3358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8"/>
            <p:cNvSpPr>
              <a:spLocks noChangeShapeType="1"/>
            </p:cNvSpPr>
            <p:nvPr/>
          </p:nvSpPr>
          <p:spPr bwMode="auto">
            <a:xfrm>
              <a:off x="3882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19"/>
            <p:cNvSpPr>
              <a:spLocks noChangeShapeType="1"/>
            </p:cNvSpPr>
            <p:nvPr/>
          </p:nvSpPr>
          <p:spPr bwMode="auto">
            <a:xfrm>
              <a:off x="4409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20"/>
            <p:cNvSpPr>
              <a:spLocks noChangeShapeType="1"/>
            </p:cNvSpPr>
            <p:nvPr/>
          </p:nvSpPr>
          <p:spPr bwMode="auto">
            <a:xfrm>
              <a:off x="4963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Assigning Values to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Individual Array Elements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915400" cy="2971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b="1" dirty="0" smtClean="0">
                <a:latin typeface="Courier" charset="0"/>
                <a:ea typeface="+mn-ea"/>
              </a:rPr>
              <a:t>float temps[5];</a:t>
            </a:r>
            <a:r>
              <a:rPr lang="en-US" sz="2200" dirty="0" smtClean="0">
                <a:latin typeface="Courier" charset="0"/>
                <a:ea typeface="+mn-ea"/>
              </a:rPr>
              <a:t> </a:t>
            </a:r>
            <a:r>
              <a:rPr lang="en-US" sz="2200" b="1" dirty="0" err="1" smtClean="0">
                <a:latin typeface="Courier" charset="0"/>
                <a:ea typeface="+mn-ea"/>
              </a:rPr>
              <a:t>int</a:t>
            </a:r>
            <a:r>
              <a:rPr lang="en-US" sz="2200" b="1" dirty="0" smtClean="0">
                <a:latin typeface="Courier" charset="0"/>
                <a:ea typeface="+mn-ea"/>
              </a:rPr>
              <a:t> m = 4; </a:t>
            </a:r>
            <a:r>
              <a:rPr lang="en-US" sz="22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// Allocates memory</a:t>
            </a:r>
            <a:endParaRPr lang="en-US" sz="2200" b="1" dirty="0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b="1" dirty="0" smtClean="0">
                <a:latin typeface="Courier" charset="0"/>
                <a:ea typeface="+mn-ea"/>
              </a:rPr>
              <a:t>temps[2] = 98.6;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b="1" dirty="0" smtClean="0">
                <a:latin typeface="Courier" charset="0"/>
                <a:ea typeface="+mn-ea"/>
              </a:rPr>
              <a:t>temps[3] = 101.2;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b="1" dirty="0" smtClean="0">
                <a:latin typeface="Courier" charset="0"/>
                <a:ea typeface="+mn-ea"/>
              </a:rPr>
              <a:t>temps[0] = 99.4;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b="1" dirty="0" smtClean="0">
                <a:latin typeface="Courier" charset="0"/>
                <a:ea typeface="+mn-ea"/>
              </a:rPr>
              <a:t>temps[m] = temps[3] / 2.0;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b="1" dirty="0" smtClean="0">
                <a:latin typeface="Courier" charset="0"/>
                <a:ea typeface="+mn-ea"/>
              </a:rPr>
              <a:t>temps[1] = temps[3] - 1.2;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b="1" i="1" dirty="0" smtClean="0">
                <a:solidFill>
                  <a:srgbClr val="A50021"/>
                </a:solidFill>
                <a:latin typeface="Courier" charset="0"/>
                <a:ea typeface="+mn-ea"/>
              </a:rPr>
              <a:t>// What value is assigned?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1" i="1" dirty="0" smtClean="0">
              <a:ea typeface="+mn-ea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44550" y="5241925"/>
            <a:ext cx="6616700" cy="609600"/>
            <a:chOff x="532" y="3456"/>
            <a:chExt cx="4168" cy="384"/>
          </a:xfrm>
        </p:grpSpPr>
        <p:sp>
          <p:nvSpPr>
            <p:cNvPr id="15369" name="Rectangle 4"/>
            <p:cNvSpPr>
              <a:spLocks noChangeArrowheads="1"/>
            </p:cNvSpPr>
            <p:nvPr/>
          </p:nvSpPr>
          <p:spPr bwMode="auto">
            <a:xfrm>
              <a:off x="532" y="3460"/>
              <a:ext cx="4168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5"/>
            <p:cNvSpPr>
              <a:spLocks noChangeShapeType="1"/>
            </p:cNvSpPr>
            <p:nvPr/>
          </p:nvSpPr>
          <p:spPr bwMode="auto">
            <a:xfrm>
              <a:off x="1344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6"/>
            <p:cNvSpPr>
              <a:spLocks noChangeShapeType="1"/>
            </p:cNvSpPr>
            <p:nvPr/>
          </p:nvSpPr>
          <p:spPr bwMode="auto">
            <a:xfrm>
              <a:off x="2160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7"/>
            <p:cNvSpPr>
              <a:spLocks noChangeShapeType="1"/>
            </p:cNvSpPr>
            <p:nvPr/>
          </p:nvSpPr>
          <p:spPr bwMode="auto">
            <a:xfrm>
              <a:off x="2976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8"/>
            <p:cNvSpPr>
              <a:spLocks noChangeShapeType="1"/>
            </p:cNvSpPr>
            <p:nvPr/>
          </p:nvSpPr>
          <p:spPr bwMode="auto">
            <a:xfrm>
              <a:off x="3840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822325" y="5851525"/>
            <a:ext cx="658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temps[0]    temps[1]    temps[2]    temps[3]    temps[4]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761365" y="4784725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50021"/>
                </a:solidFill>
              </a:rPr>
              <a:t>7000          7004          7008           7012           7016</a:t>
            </a:r>
            <a:r>
              <a:rPr lang="en-US" dirty="0"/>
              <a:t>        </a:t>
            </a:r>
          </a:p>
        </p:txBody>
      </p:sp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898525" y="5318125"/>
            <a:ext cx="619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   99.4          </a:t>
            </a:r>
            <a:r>
              <a:rPr lang="en-US" sz="2400" dirty="0">
                <a:solidFill>
                  <a:srgbClr val="CC0000"/>
                </a:solidFill>
              </a:rPr>
              <a:t>?  </a:t>
            </a:r>
            <a:r>
              <a:rPr lang="en-US" sz="2400" dirty="0"/>
              <a:t>         98.6       101.2        50.6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3"/>
          <p:cNvSpPr>
            <a:spLocks noChangeArrowheads="1"/>
          </p:cNvSpPr>
          <p:nvPr/>
        </p:nvSpPr>
        <p:spPr bwMode="auto">
          <a:xfrm>
            <a:off x="457200" y="1600200"/>
            <a:ext cx="8001000" cy="3352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i="1">
                <a:latin typeface="Times New Roman" charset="0"/>
              </a:rPr>
              <a:t>What values are assigned?</a:t>
            </a:r>
            <a:endParaRPr lang="en-US">
              <a:latin typeface="Times New Roman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30480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float temps[5];</a:t>
            </a:r>
            <a:r>
              <a:rPr lang="en-US" sz="2200" dirty="0">
                <a:latin typeface="Courier" charset="0"/>
              </a:rPr>
              <a:t> 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Allocates memory</a:t>
            </a:r>
            <a:r>
              <a:rPr lang="en-US" sz="2200" b="1" i="1" dirty="0">
                <a:solidFill>
                  <a:srgbClr val="A50021"/>
                </a:solidFill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for (m = 0; m &lt; 5; m++)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 temps[m] = 100.0 + m * 0.2 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}</a:t>
            </a:r>
          </a:p>
        </p:txBody>
      </p:sp>
      <p:grpSp>
        <p:nvGrpSpPr>
          <p:cNvPr id="16390" name="Group 9"/>
          <p:cNvGrpSpPr>
            <a:grpSpLocks/>
          </p:cNvGrpSpPr>
          <p:nvPr/>
        </p:nvGrpSpPr>
        <p:grpSpPr bwMode="auto">
          <a:xfrm>
            <a:off x="844550" y="5380038"/>
            <a:ext cx="6616700" cy="609600"/>
            <a:chOff x="532" y="3456"/>
            <a:chExt cx="4168" cy="384"/>
          </a:xfrm>
        </p:grpSpPr>
        <p:sp>
          <p:nvSpPr>
            <p:cNvPr id="16394" name="Rectangle 4"/>
            <p:cNvSpPr>
              <a:spLocks noChangeArrowheads="1"/>
            </p:cNvSpPr>
            <p:nvPr/>
          </p:nvSpPr>
          <p:spPr bwMode="auto">
            <a:xfrm>
              <a:off x="532" y="3460"/>
              <a:ext cx="4168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5"/>
            <p:cNvSpPr>
              <a:spLocks noChangeShapeType="1"/>
            </p:cNvSpPr>
            <p:nvPr/>
          </p:nvSpPr>
          <p:spPr bwMode="auto">
            <a:xfrm>
              <a:off x="1344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6"/>
            <p:cNvSpPr>
              <a:spLocks noChangeShapeType="1"/>
            </p:cNvSpPr>
            <p:nvPr/>
          </p:nvSpPr>
          <p:spPr bwMode="auto">
            <a:xfrm>
              <a:off x="2160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7"/>
            <p:cNvSpPr>
              <a:spLocks noChangeShapeType="1"/>
            </p:cNvSpPr>
            <p:nvPr/>
          </p:nvSpPr>
          <p:spPr bwMode="auto">
            <a:xfrm>
              <a:off x="2976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8"/>
            <p:cNvSpPr>
              <a:spLocks noChangeShapeType="1"/>
            </p:cNvSpPr>
            <p:nvPr/>
          </p:nvSpPr>
          <p:spPr bwMode="auto">
            <a:xfrm>
              <a:off x="3840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844550" y="6003925"/>
            <a:ext cx="658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temps[0]    temps[1]    temps[2]    temps[3]    temps[4]</a:t>
            </a: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746125" y="4983163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 7000          7004          7008           7012           7016</a:t>
            </a:r>
            <a:r>
              <a:rPr lang="en-US"/>
              <a:t>        </a:t>
            </a: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867568" y="5456238"/>
            <a:ext cx="649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    </a:t>
            </a:r>
            <a:r>
              <a:rPr lang="en-US" sz="2400" dirty="0">
                <a:solidFill>
                  <a:srgbClr val="CC0000"/>
                </a:solidFill>
              </a:rPr>
              <a:t>?              ?             ?              ?              ? </a:t>
            </a:r>
            <a:r>
              <a:rPr lang="en-US" sz="2400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i="1">
                <a:latin typeface="Times New Roman" charset="0"/>
              </a:rPr>
              <a:t>Now what values are printed?</a:t>
            </a:r>
            <a:endParaRPr lang="en-US">
              <a:latin typeface="Times New Roman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3276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float temps[5];</a:t>
            </a:r>
            <a:r>
              <a:rPr lang="en-US" sz="2200" dirty="0">
                <a:latin typeface="Courier" charset="0"/>
              </a:rPr>
              <a:t>	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Allocates memory</a:t>
            </a:r>
            <a:endParaRPr lang="en-US" sz="2200" b="1" i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m;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. . . . 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for (m = 4; m &gt;= 0; m--)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 </a:t>
            </a:r>
            <a:r>
              <a:rPr lang="en-US" sz="2200" b="1" dirty="0" err="1">
                <a:latin typeface="Courier" charset="0"/>
              </a:rPr>
              <a:t>cout</a:t>
            </a:r>
            <a:r>
              <a:rPr lang="en-US" sz="2200" b="1" dirty="0">
                <a:latin typeface="Courier" charset="0"/>
              </a:rPr>
              <a:t>  &lt;&lt;  temps[m] &lt;&lt; </a:t>
            </a:r>
            <a:r>
              <a:rPr lang="en-US" sz="2200" b="1" dirty="0" err="1">
                <a:latin typeface="Courier" charset="0"/>
              </a:rPr>
              <a:t>endl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Arial" charset="0"/>
            </a:endParaRPr>
          </a:p>
        </p:txBody>
      </p:sp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844550" y="4834890"/>
            <a:ext cx="6616700" cy="609600"/>
            <a:chOff x="532" y="3456"/>
            <a:chExt cx="4168" cy="384"/>
          </a:xfrm>
        </p:grpSpPr>
        <p:sp>
          <p:nvSpPr>
            <p:cNvPr id="17417" name="Rectangle 4"/>
            <p:cNvSpPr>
              <a:spLocks noChangeArrowheads="1"/>
            </p:cNvSpPr>
            <p:nvPr/>
          </p:nvSpPr>
          <p:spPr bwMode="auto">
            <a:xfrm>
              <a:off x="532" y="3460"/>
              <a:ext cx="4168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>
              <a:off x="1344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2160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7"/>
            <p:cNvSpPr>
              <a:spLocks noChangeShapeType="1"/>
            </p:cNvSpPr>
            <p:nvPr/>
          </p:nvSpPr>
          <p:spPr bwMode="auto">
            <a:xfrm>
              <a:off x="2976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8"/>
            <p:cNvSpPr>
              <a:spLocks noChangeShapeType="1"/>
            </p:cNvSpPr>
            <p:nvPr/>
          </p:nvSpPr>
          <p:spPr bwMode="auto">
            <a:xfrm>
              <a:off x="3840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807085" y="5505133"/>
            <a:ext cx="658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temps[0]    temps[1]    temps[2]    temps[3]    temps[4]</a:t>
            </a:r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746125" y="4343400"/>
            <a:ext cx="691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     7000          7004          7008           7012           7016</a:t>
            </a:r>
            <a:r>
              <a:rPr lang="en-US" dirty="0"/>
              <a:t>        </a:t>
            </a:r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883285" y="4911090"/>
            <a:ext cx="652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  100.0      100.2       100.4      100.6       100.8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3"/>
          <p:cNvSpPr>
            <a:spLocks noChangeArrowheads="1"/>
          </p:cNvSpPr>
          <p:nvPr/>
        </p:nvSpPr>
        <p:spPr bwMode="auto">
          <a:xfrm>
            <a:off x="381000" y="1676400"/>
            <a:ext cx="84582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Variable Subscripts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30480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float temps[5];</a:t>
            </a:r>
            <a:r>
              <a:rPr lang="en-US" sz="2200" dirty="0">
                <a:latin typeface="Courier" charset="0"/>
              </a:rPr>
              <a:t>	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Allocates memory </a:t>
            </a:r>
          </a:p>
          <a:p>
            <a:pPr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m = 3;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. . . . . </a:t>
            </a:r>
            <a:r>
              <a:rPr lang="en-US" sz="2200" b="1" dirty="0" smtClean="0">
                <a:latin typeface="Courier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dirty="0">
                <a:latin typeface="Arial" charset="0"/>
              </a:rPr>
              <a:t>			</a:t>
            </a:r>
            <a:r>
              <a:rPr lang="en-US" sz="2200" b="1" i="1" dirty="0">
                <a:latin typeface="Arial" charset="0"/>
              </a:rPr>
              <a:t>What is  temps[m + 1] ?</a:t>
            </a:r>
            <a:endParaRPr lang="en-US" sz="2200" i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200" i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200" i="1" dirty="0">
                <a:latin typeface="Arial" charset="0"/>
              </a:rPr>
              <a:t>			</a:t>
            </a:r>
            <a:r>
              <a:rPr lang="en-US" sz="2200" b="1" i="1" dirty="0">
                <a:latin typeface="Arial" charset="0"/>
              </a:rPr>
              <a:t>What is  temps[m] + 1 ?</a:t>
            </a:r>
            <a:endParaRPr lang="en-US" sz="2200" i="1" dirty="0">
              <a:latin typeface="Arial" charset="0"/>
            </a:endParaRPr>
          </a:p>
        </p:txBody>
      </p:sp>
      <p:grpSp>
        <p:nvGrpSpPr>
          <p:cNvPr id="18438" name="Group 9"/>
          <p:cNvGrpSpPr>
            <a:grpSpLocks/>
          </p:cNvGrpSpPr>
          <p:nvPr/>
        </p:nvGrpSpPr>
        <p:grpSpPr bwMode="auto">
          <a:xfrm>
            <a:off x="844550" y="5181600"/>
            <a:ext cx="6616700" cy="609600"/>
            <a:chOff x="532" y="3456"/>
            <a:chExt cx="4168" cy="384"/>
          </a:xfrm>
        </p:grpSpPr>
        <p:sp>
          <p:nvSpPr>
            <p:cNvPr id="18442" name="Rectangle 4"/>
            <p:cNvSpPr>
              <a:spLocks noChangeArrowheads="1"/>
            </p:cNvSpPr>
            <p:nvPr/>
          </p:nvSpPr>
          <p:spPr bwMode="auto">
            <a:xfrm>
              <a:off x="532" y="3460"/>
              <a:ext cx="4168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5"/>
            <p:cNvSpPr>
              <a:spLocks noChangeShapeType="1"/>
            </p:cNvSpPr>
            <p:nvPr/>
          </p:nvSpPr>
          <p:spPr bwMode="auto">
            <a:xfrm>
              <a:off x="1344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6"/>
            <p:cNvSpPr>
              <a:spLocks noChangeShapeType="1"/>
            </p:cNvSpPr>
            <p:nvPr/>
          </p:nvSpPr>
          <p:spPr bwMode="auto">
            <a:xfrm>
              <a:off x="2160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7"/>
            <p:cNvSpPr>
              <a:spLocks noChangeShapeType="1"/>
            </p:cNvSpPr>
            <p:nvPr/>
          </p:nvSpPr>
          <p:spPr bwMode="auto">
            <a:xfrm>
              <a:off x="2976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8"/>
            <p:cNvSpPr>
              <a:spLocks noChangeShapeType="1"/>
            </p:cNvSpPr>
            <p:nvPr/>
          </p:nvSpPr>
          <p:spPr bwMode="auto">
            <a:xfrm>
              <a:off x="3840" y="34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822325" y="5943600"/>
            <a:ext cx="658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temps[0]    temps[1]    temps[2]    temps[3]    temps[4]</a:t>
            </a: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746125" y="4724400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A50021"/>
                </a:solidFill>
              </a:rPr>
              <a:t>7000          7004          7008           7012           7016</a:t>
            </a:r>
            <a:r>
              <a:rPr lang="en-US"/>
              <a:t>        </a:t>
            </a:r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898525" y="5287963"/>
            <a:ext cx="652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  100.0      100.2       100.4      100.6       100.8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 Closer Look at the Compiler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6576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float temps[5]; </a:t>
            </a:r>
            <a:r>
              <a:rPr lang="en-US" sz="2800" b="1">
                <a:solidFill>
                  <a:srgbClr val="A50021"/>
                </a:solidFill>
                <a:latin typeface="Courier" charset="0"/>
              </a:rPr>
              <a:t>// Allocates memory</a:t>
            </a:r>
            <a:endParaRPr lang="en-US" sz="2800" b="1" i="1">
              <a:latin typeface="Courier" charset="0"/>
            </a:endParaRPr>
          </a:p>
          <a:p>
            <a:pPr>
              <a:buFont typeface="Monotype Sorts" charset="0"/>
              <a:buNone/>
            </a:pPr>
            <a:endParaRPr lang="en-US" sz="140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To the compiler, the value of the identifier</a:t>
            </a:r>
            <a:r>
              <a:rPr lang="en-US" sz="2800" b="1">
                <a:latin typeface="Arial Rounded MT Bold" charset="0"/>
              </a:rPr>
              <a:t> </a:t>
            </a:r>
            <a:r>
              <a:rPr lang="en-US" sz="2800" b="1">
                <a:solidFill>
                  <a:srgbClr val="A50021"/>
                </a:solidFill>
                <a:latin typeface="Courier New" charset="0"/>
              </a:rPr>
              <a:t>temps</a:t>
            </a:r>
            <a:r>
              <a:rPr lang="en-US" sz="2800" b="1">
                <a:latin typeface="Arial Rounded MT Bold" charset="0"/>
              </a:rPr>
              <a:t> </a:t>
            </a:r>
            <a:r>
              <a:rPr lang="en-US" sz="2800" b="1">
                <a:latin typeface="Arial" charset="0"/>
              </a:rPr>
              <a:t>is the base address of the array</a:t>
            </a:r>
            <a:r>
              <a:rPr lang="en-US" sz="2800">
                <a:solidFill>
                  <a:srgbClr val="CC0066"/>
                </a:solidFill>
                <a:latin typeface="Arial" charset="0"/>
              </a:rPr>
              <a:t>  </a:t>
            </a:r>
          </a:p>
          <a:p>
            <a:pPr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We say </a:t>
            </a:r>
            <a:r>
              <a:rPr lang="en-US" sz="2800" b="1">
                <a:latin typeface="Courier New" charset="0"/>
              </a:rPr>
              <a:t>temps</a:t>
            </a:r>
            <a:r>
              <a:rPr lang="en-US" sz="2800" b="1">
                <a:latin typeface="Arial" charset="0"/>
              </a:rPr>
              <a:t> is a pointer (because its value is an address);  it </a:t>
            </a:r>
            <a:r>
              <a:rPr lang="ja-JP" altLang="en-US" sz="2800" b="1">
                <a:latin typeface="Arial" charset="0"/>
              </a:rPr>
              <a:t>“</a:t>
            </a:r>
            <a:r>
              <a:rPr lang="en-US" sz="2800" b="1">
                <a:latin typeface="Arial" charset="0"/>
              </a:rPr>
              <a:t>points</a:t>
            </a:r>
            <a:r>
              <a:rPr lang="ja-JP" altLang="en-US" sz="2800" b="1">
                <a:latin typeface="Arial" charset="0"/>
              </a:rPr>
              <a:t>”</a:t>
            </a:r>
            <a:r>
              <a:rPr lang="en-US" sz="2800" b="1">
                <a:latin typeface="Arial" charset="0"/>
              </a:rPr>
              <a:t> to a memory location</a:t>
            </a:r>
            <a:endParaRPr lang="en-US" sz="2800">
              <a:solidFill>
                <a:srgbClr val="CC0066"/>
              </a:solidFill>
              <a:latin typeface="Arial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98525" y="4602163"/>
            <a:ext cx="6715125" cy="1722437"/>
            <a:chOff x="566" y="2899"/>
            <a:chExt cx="4230" cy="1018"/>
          </a:xfrm>
        </p:grpSpPr>
        <p:grpSp>
          <p:nvGrpSpPr>
            <p:cNvPr id="19462" name="Group 9"/>
            <p:cNvGrpSpPr>
              <a:grpSpLocks/>
            </p:cNvGrpSpPr>
            <p:nvPr/>
          </p:nvGrpSpPr>
          <p:grpSpPr bwMode="auto">
            <a:xfrm>
              <a:off x="628" y="3216"/>
              <a:ext cx="4168" cy="384"/>
              <a:chOff x="628" y="3216"/>
              <a:chExt cx="4168" cy="384"/>
            </a:xfrm>
          </p:grpSpPr>
          <p:sp>
            <p:nvSpPr>
              <p:cNvPr id="19466" name="Rectangle 4"/>
              <p:cNvSpPr>
                <a:spLocks noChangeArrowheads="1"/>
              </p:cNvSpPr>
              <p:nvPr/>
            </p:nvSpPr>
            <p:spPr bwMode="auto">
              <a:xfrm>
                <a:off x="628" y="3220"/>
                <a:ext cx="4168" cy="37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Line 5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Line 6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" name="Line 7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Line 8"/>
              <p:cNvSpPr>
                <a:spLocks noChangeShapeType="1"/>
              </p:cNvSpPr>
              <p:nvPr/>
            </p:nvSpPr>
            <p:spPr bwMode="auto">
              <a:xfrm>
                <a:off x="3936" y="32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3" name="Rectangle 10"/>
            <p:cNvSpPr>
              <a:spLocks noChangeArrowheads="1"/>
            </p:cNvSpPr>
            <p:nvPr/>
          </p:nvSpPr>
          <p:spPr bwMode="auto">
            <a:xfrm>
              <a:off x="614" y="3667"/>
              <a:ext cx="4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temps[0]    temps[1]    temps[2]    temps[3]    temps[4]</a:t>
              </a:r>
            </a:p>
          </p:txBody>
        </p:sp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566" y="2899"/>
              <a:ext cx="41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9B001F"/>
                  </a:solidFill>
                </a:rPr>
                <a:t> 7000</a:t>
              </a:r>
              <a:r>
                <a:rPr lang="en-US"/>
                <a:t>          7004          7008           7012           7016        </a:t>
              </a:r>
            </a:p>
          </p:txBody>
        </p:sp>
        <p:sp>
          <p:nvSpPr>
            <p:cNvPr id="19465" name="Rectangle 12"/>
            <p:cNvSpPr>
              <a:spLocks noChangeArrowheads="1"/>
            </p:cNvSpPr>
            <p:nvPr/>
          </p:nvSpPr>
          <p:spPr bwMode="auto">
            <a:xfrm>
              <a:off x="710" y="3254"/>
              <a:ext cx="38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100.0      100.2       100.4      100.6       100.8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4" hidden="1"/>
          <p:cNvSpPr>
            <a:spLocks noChangeArrowheads="1"/>
          </p:cNvSpPr>
          <p:nvPr/>
        </p:nvSpPr>
        <p:spPr bwMode="auto">
          <a:xfrm>
            <a:off x="762000" y="1524000"/>
            <a:ext cx="7467600" cy="3124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Initializing in a Declaration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600200"/>
            <a:ext cx="6783387" cy="31242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ages[5] ={ 40, 13, 20, 19, 36 };</a:t>
            </a:r>
            <a:r>
              <a:rPr lang="en-US" sz="2200" dirty="0">
                <a:latin typeface="Courier" charset="0"/>
              </a:rPr>
              <a:t> </a:t>
            </a: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for (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m = 0; m &lt; 5; m++)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    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cout</a:t>
            </a:r>
            <a:r>
              <a:rPr lang="en-US" sz="2200" b="1" dirty="0">
                <a:latin typeface="Courier" charset="0"/>
              </a:rPr>
              <a:t>  &lt;&lt; ages[m];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}</a:t>
            </a:r>
          </a:p>
        </p:txBody>
      </p:sp>
      <p:grpSp>
        <p:nvGrpSpPr>
          <p:cNvPr id="20486" name="Group 13"/>
          <p:cNvGrpSpPr>
            <a:grpSpLocks/>
          </p:cNvGrpSpPr>
          <p:nvPr/>
        </p:nvGrpSpPr>
        <p:grpSpPr bwMode="auto">
          <a:xfrm>
            <a:off x="898525" y="4602163"/>
            <a:ext cx="6715125" cy="1616075"/>
            <a:chOff x="566" y="2899"/>
            <a:chExt cx="4230" cy="1018"/>
          </a:xfrm>
        </p:grpSpPr>
        <p:grpSp>
          <p:nvGrpSpPr>
            <p:cNvPr id="20487" name="Group 9"/>
            <p:cNvGrpSpPr>
              <a:grpSpLocks/>
            </p:cNvGrpSpPr>
            <p:nvPr/>
          </p:nvGrpSpPr>
          <p:grpSpPr bwMode="auto">
            <a:xfrm>
              <a:off x="628" y="3216"/>
              <a:ext cx="4168" cy="384"/>
              <a:chOff x="628" y="3216"/>
              <a:chExt cx="4168" cy="384"/>
            </a:xfrm>
          </p:grpSpPr>
          <p:sp>
            <p:nvSpPr>
              <p:cNvPr id="20491" name="Rectangle 4"/>
              <p:cNvSpPr>
                <a:spLocks noChangeArrowheads="1"/>
              </p:cNvSpPr>
              <p:nvPr/>
            </p:nvSpPr>
            <p:spPr bwMode="auto">
              <a:xfrm>
                <a:off x="628" y="3220"/>
                <a:ext cx="4168" cy="37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5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Line 6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4" name="Line 7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Line 8"/>
              <p:cNvSpPr>
                <a:spLocks noChangeShapeType="1"/>
              </p:cNvSpPr>
              <p:nvPr/>
            </p:nvSpPr>
            <p:spPr bwMode="auto">
              <a:xfrm>
                <a:off x="3936" y="32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88" name="Rectangle 10"/>
            <p:cNvSpPr>
              <a:spLocks noChangeArrowheads="1"/>
            </p:cNvSpPr>
            <p:nvPr/>
          </p:nvSpPr>
          <p:spPr bwMode="auto">
            <a:xfrm>
              <a:off x="614" y="3667"/>
              <a:ext cx="39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ages[0]     ages[1]      ages[2]      ages[3]       ages[4]</a:t>
              </a:r>
            </a:p>
          </p:txBody>
        </p:sp>
        <p:sp>
          <p:nvSpPr>
            <p:cNvPr id="20489" name="Rectangle 11"/>
            <p:cNvSpPr>
              <a:spLocks noChangeArrowheads="1"/>
            </p:cNvSpPr>
            <p:nvPr/>
          </p:nvSpPr>
          <p:spPr bwMode="auto">
            <a:xfrm>
              <a:off x="566" y="2899"/>
              <a:ext cx="3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6000          6002           6004          6006            6008</a:t>
              </a:r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662" y="3254"/>
              <a:ext cx="41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    </a:t>
              </a:r>
              <a:r>
                <a:rPr lang="en-US" sz="2400">
                  <a:solidFill>
                    <a:srgbClr val="CC0000"/>
                  </a:solidFill>
                </a:rPr>
                <a:t>40           13         20            19              36 </a:t>
              </a:r>
              <a:r>
                <a:rPr lang="en-US" sz="2400"/>
                <a:t>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Passing Arrays as Arguments</a:t>
            </a:r>
            <a:endParaRPr lang="en-US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6858000" cy="3505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Arial" charset="0"/>
              </a:rPr>
              <a:t>In C++, </a:t>
            </a:r>
            <a:r>
              <a:rPr lang="en-US" b="1">
                <a:solidFill>
                  <a:srgbClr val="A50021"/>
                </a:solidFill>
                <a:latin typeface="Arial" charset="0"/>
              </a:rPr>
              <a:t>arrays are </a:t>
            </a:r>
            <a:r>
              <a:rPr lang="en-US" b="1" i="1">
                <a:solidFill>
                  <a:srgbClr val="A50021"/>
                </a:solidFill>
                <a:latin typeface="Arial" charset="0"/>
              </a:rPr>
              <a:t>always</a:t>
            </a:r>
            <a:r>
              <a:rPr lang="en-US" b="1">
                <a:solidFill>
                  <a:srgbClr val="A50021"/>
                </a:solidFill>
                <a:latin typeface="Arial" charset="0"/>
              </a:rPr>
              <a:t> passed by reference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Arial" charset="0"/>
              </a:rPr>
              <a:t>Whenever an array is passed as an argument, its base address is sent to the called function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508000"/>
            <a:ext cx="7772400" cy="8001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Chapter 11 Topics</a:t>
            </a:r>
            <a:endParaRPr lang="en-US" b="0">
              <a:latin typeface="Times New Roman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604963"/>
            <a:ext cx="7810500" cy="4948237"/>
          </a:xfrm>
          <a:noFill/>
        </p:spPr>
        <p:txBody>
          <a:bodyPr/>
          <a:lstStyle/>
          <a:p>
            <a:pPr>
              <a:buSzPct val="60000"/>
            </a:pPr>
            <a:endParaRPr lang="en-US" sz="2800" b="1">
              <a:latin typeface="Times New Roman" charset="0"/>
            </a:endParaRPr>
          </a:p>
          <a:p>
            <a:pPr>
              <a:buSzPct val="60000"/>
            </a:pPr>
            <a:endParaRPr lang="en-US" sz="2800" b="1">
              <a:latin typeface="Times New Roman" charset="0"/>
            </a:endParaRPr>
          </a:p>
          <a:p>
            <a:pPr>
              <a:buSzPct val="60000"/>
            </a:pPr>
            <a:r>
              <a:rPr lang="en-US" sz="2800" b="1">
                <a:latin typeface="Times New Roman" charset="0"/>
              </a:rPr>
              <a:t>Declaring and Using a One-Dimensional Array</a:t>
            </a:r>
          </a:p>
          <a:p>
            <a:pPr>
              <a:buSzPct val="60000"/>
            </a:pPr>
            <a:r>
              <a:rPr lang="en-US" sz="2800" b="1">
                <a:latin typeface="Times New Roman" charset="0"/>
              </a:rPr>
              <a:t>Passing an Array as a Function Argument</a:t>
            </a:r>
          </a:p>
          <a:p>
            <a:pPr>
              <a:buSzPct val="60000"/>
            </a:pPr>
            <a:r>
              <a:rPr lang="en-US" sz="2800" b="1">
                <a:latin typeface="Times New Roman" charset="0"/>
              </a:rPr>
              <a:t>Using </a:t>
            </a:r>
            <a:r>
              <a:rPr lang="en-US" sz="2800" b="1">
                <a:latin typeface="Courier New" charset="0"/>
              </a:rPr>
              <a:t>const</a:t>
            </a:r>
            <a:r>
              <a:rPr lang="en-US" sz="2800" b="1">
                <a:latin typeface="Times New Roman" charset="0"/>
              </a:rPr>
              <a:t> in Function Prototypes</a:t>
            </a:r>
          </a:p>
          <a:p>
            <a:pPr>
              <a:buSzPct val="60000"/>
            </a:pPr>
            <a:r>
              <a:rPr lang="en-US" sz="2800" b="1">
                <a:latin typeface="Times New Roman" charset="0"/>
              </a:rPr>
              <a:t>Using an Array of </a:t>
            </a:r>
            <a:r>
              <a:rPr lang="en-US" sz="2800" b="1">
                <a:latin typeface="Courier New" charset="0"/>
              </a:rPr>
              <a:t>struct</a:t>
            </a:r>
            <a:r>
              <a:rPr lang="en-US" sz="2800" b="1">
                <a:latin typeface="Times New Roman" charset="0"/>
              </a:rPr>
              <a:t> or </a:t>
            </a:r>
            <a:r>
              <a:rPr lang="en-US" sz="2800" b="1">
                <a:latin typeface="Courier New" charset="0"/>
              </a:rPr>
              <a:t>class</a:t>
            </a:r>
            <a:r>
              <a:rPr lang="en-US" sz="2800" b="1">
                <a:latin typeface="Times New Roman" charset="0"/>
              </a:rPr>
              <a:t>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763000" cy="1219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>
                <a:solidFill>
                  <a:schemeClr val="accent2"/>
                </a:solidFill>
                <a:latin typeface="Times New Roman" charset="0"/>
              </a:rPr>
            </a:br>
            <a:r>
              <a:rPr lang="en-US">
                <a:latin typeface="Times New Roman" charset="0"/>
              </a:rPr>
              <a:t>In C++,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No Aggregate Array Operations</a:t>
            </a:r>
            <a:endParaRPr lang="en-US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315200" cy="4419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Arial" charset="0"/>
              </a:rPr>
              <a:t>The only thing you can do with an entire array as a whole (aggregate) is to </a:t>
            </a:r>
            <a:r>
              <a:rPr lang="en-US" b="1">
                <a:solidFill>
                  <a:srgbClr val="A50021"/>
                </a:solidFill>
                <a:latin typeface="Arial" charset="0"/>
              </a:rPr>
              <a:t>pass it as an argument</a:t>
            </a:r>
            <a:r>
              <a:rPr lang="en-US" b="1">
                <a:latin typeface="Arial" charset="0"/>
              </a:rPr>
              <a:t> to a function </a:t>
            </a:r>
          </a:p>
          <a:p>
            <a:pPr>
              <a:lnSpc>
                <a:spcPct val="90000"/>
              </a:lnSpc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A50021"/>
                </a:solidFill>
                <a:latin typeface="Arial" charset="0"/>
              </a:rPr>
              <a:t>Exception:</a:t>
            </a:r>
            <a:r>
              <a:rPr lang="en-US" b="1">
                <a:latin typeface="Arial" charset="0"/>
              </a:rPr>
              <a:t> aggregate I/O is permitted for C strings (special kinds of char arrays) </a:t>
            </a:r>
            <a:endParaRPr lang="en-US" sz="36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36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Using Arrays as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Arguments to Functions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0386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>
                <a:latin typeface="Arial" charset="0"/>
              </a:rPr>
              <a:t>   Generally, functions that work with arrays require two items of information:                             </a:t>
            </a:r>
          </a:p>
          <a:p>
            <a:pPr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 lvl="1"/>
            <a:r>
              <a:rPr lang="en-US" b="1">
                <a:latin typeface="Arial" charset="0"/>
              </a:rPr>
              <a:t>The beginning memory address of the array (base address) and</a:t>
            </a:r>
          </a:p>
          <a:p>
            <a:pPr lvl="1"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 lvl="1"/>
            <a:r>
              <a:rPr lang="en-US" b="1">
                <a:latin typeface="Arial" charset="0"/>
              </a:rPr>
              <a:t>The number of elements to process in the array 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76200" y="1066800"/>
            <a:ext cx="8915400" cy="502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669925" y="1736725"/>
            <a:ext cx="8143268" cy="31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200" dirty="0">
                <a:latin typeface="Courier" charset="0"/>
              </a:rPr>
              <a:t>#include &lt;</a:t>
            </a:r>
            <a:r>
              <a:rPr lang="en-US" sz="2200" dirty="0" err="1">
                <a:latin typeface="Courier" charset="0"/>
              </a:rPr>
              <a:t>iomanip</a:t>
            </a:r>
            <a:r>
              <a:rPr lang="en-US" sz="2200" dirty="0">
                <a:latin typeface="Courier" charset="0"/>
              </a:rPr>
              <a:t>&gt;</a:t>
            </a:r>
          </a:p>
          <a:p>
            <a:r>
              <a:rPr lang="en-US" sz="2200" dirty="0">
                <a:latin typeface="Courier" charset="0"/>
              </a:rPr>
              <a:t>#include &lt;</a:t>
            </a:r>
            <a:r>
              <a:rPr lang="en-US" sz="2200" dirty="0" err="1">
                <a:latin typeface="Courier" charset="0"/>
              </a:rPr>
              <a:t>iostream</a:t>
            </a:r>
            <a:r>
              <a:rPr lang="en-US" sz="2200" dirty="0">
                <a:latin typeface="Courier" charset="0"/>
              </a:rPr>
              <a:t>&gt;</a:t>
            </a:r>
          </a:p>
          <a:p>
            <a:r>
              <a:rPr lang="en-US" sz="2200" dirty="0">
                <a:latin typeface="Courier" charset="0"/>
              </a:rPr>
              <a:t>void  Obtain (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[],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); </a:t>
            </a:r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Prototypes here</a:t>
            </a:r>
            <a:r>
              <a:rPr lang="en-US" sz="2200" dirty="0">
                <a:latin typeface="Courier" charset="0"/>
              </a:rPr>
              <a:t> </a:t>
            </a:r>
          </a:p>
          <a:p>
            <a:r>
              <a:rPr lang="en-US" sz="2200" dirty="0">
                <a:latin typeface="Courier" charset="0"/>
              </a:rPr>
              <a:t>void  </a:t>
            </a:r>
            <a:r>
              <a:rPr lang="en-US" sz="2200" dirty="0" err="1">
                <a:latin typeface="Courier" charset="0"/>
              </a:rPr>
              <a:t>FindWarmest</a:t>
            </a:r>
            <a:r>
              <a:rPr lang="en-US" sz="2200" dirty="0">
                <a:latin typeface="Courier" charset="0"/>
              </a:rPr>
              <a:t> (</a:t>
            </a:r>
            <a:r>
              <a:rPr lang="en-US" sz="2200" dirty="0" err="1">
                <a:solidFill>
                  <a:schemeClr val="accent2"/>
                </a:solidFill>
                <a:latin typeface="Courier" charset="0"/>
              </a:rPr>
              <a:t>const</a:t>
            </a:r>
            <a:r>
              <a:rPr lang="en-US" sz="2200" dirty="0">
                <a:solidFill>
                  <a:schemeClr val="accent2"/>
                </a:solidFill>
                <a:latin typeface="Courier" charset="0"/>
              </a:rPr>
              <a:t> </a:t>
            </a:r>
            <a:r>
              <a:rPr lang="en-US" sz="2200" dirty="0">
                <a:latin typeface="Courier" charset="0"/>
              </a:rPr>
              <a:t>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[], 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 ,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&amp;);</a:t>
            </a:r>
          </a:p>
          <a:p>
            <a:r>
              <a:rPr lang="en-US" sz="2200" dirty="0">
                <a:latin typeface="Courier" charset="0"/>
              </a:rPr>
              <a:t>void  </a:t>
            </a:r>
            <a:r>
              <a:rPr lang="en-US" sz="2200" dirty="0" err="1">
                <a:latin typeface="Courier" charset="0"/>
              </a:rPr>
              <a:t>FindAverage</a:t>
            </a:r>
            <a:r>
              <a:rPr lang="en-US" sz="2200" dirty="0">
                <a:latin typeface="Courier" charset="0"/>
              </a:rPr>
              <a:t>  (</a:t>
            </a:r>
            <a:r>
              <a:rPr lang="en-US" sz="2200" dirty="0" err="1">
                <a:solidFill>
                  <a:schemeClr val="accent2"/>
                </a:solidFill>
                <a:latin typeface="Courier" charset="0"/>
              </a:rPr>
              <a:t>const</a:t>
            </a:r>
            <a:r>
              <a:rPr lang="en-US" sz="2200" dirty="0">
                <a:solidFill>
                  <a:schemeClr val="accent2"/>
                </a:solidFill>
                <a:latin typeface="Courier" charset="0"/>
              </a:rPr>
              <a:t> </a:t>
            </a:r>
            <a:r>
              <a:rPr lang="en-US" sz="2200" dirty="0">
                <a:latin typeface="Courier" charset="0"/>
              </a:rPr>
              <a:t>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[], 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 ,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&amp;);</a:t>
            </a:r>
          </a:p>
          <a:p>
            <a:r>
              <a:rPr lang="en-US" sz="2200" dirty="0">
                <a:latin typeface="Courier" charset="0"/>
              </a:rPr>
              <a:t>void  Print (</a:t>
            </a:r>
            <a:r>
              <a:rPr lang="en-US" sz="2200" dirty="0" err="1">
                <a:solidFill>
                  <a:schemeClr val="accent2"/>
                </a:solidFill>
                <a:latin typeface="Courier" charset="0"/>
              </a:rPr>
              <a:t>const</a:t>
            </a:r>
            <a:r>
              <a:rPr lang="en-US" sz="2200" dirty="0">
                <a:solidFill>
                  <a:schemeClr val="accent2"/>
                </a:solidFill>
                <a:latin typeface="Courier" charset="0"/>
              </a:rPr>
              <a:t> </a:t>
            </a:r>
            <a:r>
              <a:rPr lang="en-US" sz="2200" dirty="0">
                <a:latin typeface="Courier" charset="0"/>
              </a:rPr>
              <a:t>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[],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);</a:t>
            </a:r>
          </a:p>
          <a:p>
            <a:endParaRPr lang="en-US" sz="2200" dirty="0">
              <a:latin typeface="Courier" charset="0"/>
            </a:endParaRPr>
          </a:p>
          <a:p>
            <a:r>
              <a:rPr lang="en-US" sz="2200" dirty="0">
                <a:latin typeface="Courier" charset="0"/>
              </a:rPr>
              <a:t>using  namespace  </a:t>
            </a:r>
            <a:r>
              <a:rPr lang="en-US" sz="2200" dirty="0" err="1">
                <a:latin typeface="Courier" charset="0"/>
              </a:rPr>
              <a:t>std</a:t>
            </a:r>
            <a:r>
              <a:rPr lang="en-US" sz="2200" dirty="0">
                <a:latin typeface="Courier" charset="0"/>
              </a:rPr>
              <a:t>;</a:t>
            </a:r>
          </a:p>
          <a:p>
            <a:endParaRPr lang="en-US" sz="2200" i="1" dirty="0">
              <a:latin typeface="Courier" charset="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143000"/>
          </a:xfrm>
          <a:noFill/>
        </p:spPr>
        <p:txBody>
          <a:bodyPr/>
          <a:lstStyle/>
          <a:p>
            <a:r>
              <a:rPr lang="en-US" sz="3600" dirty="0">
                <a:latin typeface="Times New Roman" charset="0"/>
              </a:rPr>
              <a:t>Example with Array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Example 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main ( )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{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</a:t>
            </a: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Array to hold up to 31 temperatures</a:t>
            </a:r>
            <a:endParaRPr lang="en-US" sz="2200" b="1" kern="1200" dirty="0" smtClean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temp[31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numDays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average;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hottest;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m;</a:t>
            </a:r>
          </a:p>
          <a:p>
            <a:pPr>
              <a:buFont typeface="Monotype Sorts" pitchFamily="2" charset="2"/>
              <a:buNone/>
              <a:defRPr/>
            </a:pPr>
            <a:endParaRPr lang="en-US" sz="22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Example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cout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&lt;&lt;  </a:t>
            </a:r>
            <a:r>
              <a:rPr lang="ja-JP" altLang="en-US" sz="2200" b="1" dirty="0">
                <a:solidFill>
                  <a:srgbClr val="000000"/>
                </a:solidFill>
                <a:latin typeface="Courier" charset="0"/>
              </a:rPr>
              <a:t>“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How many daily temperatures? </a:t>
            </a:r>
            <a:r>
              <a:rPr lang="ja-JP" altLang="en-US" sz="2200" b="1" dirty="0">
                <a:solidFill>
                  <a:srgbClr val="000000"/>
                </a:solidFill>
                <a:latin typeface="Courier" charset="0"/>
              </a:rPr>
              <a:t>”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cin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&gt;&gt;  </a:t>
            </a: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numDays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endParaRPr lang="en-US" sz="2200" b="1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Obtain(temp, </a:t>
            </a: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numDays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);   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Call passes value of </a:t>
            </a:r>
            <a:r>
              <a:rPr lang="en-US" sz="2200" b="1" dirty="0" err="1">
                <a:solidFill>
                  <a:srgbClr val="A50021"/>
                </a:solidFill>
                <a:latin typeface="Courier" charset="0"/>
              </a:rPr>
              <a:t>numDays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 </a:t>
            </a:r>
            <a:endParaRPr lang="en-US" sz="2200" b="1" dirty="0" smtClean="0">
              <a:solidFill>
                <a:srgbClr val="A50021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 </a:t>
            </a:r>
            <a:r>
              <a:rPr lang="en-US" sz="2200" b="1" dirty="0" smtClean="0">
                <a:solidFill>
                  <a:srgbClr val="A50021"/>
                </a:solidFill>
                <a:latin typeface="Courier" charset="0"/>
              </a:rPr>
              <a:t> // and 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address temp</a:t>
            </a:r>
            <a:endParaRPr lang="en-US" sz="2200" b="1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cout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&lt;&lt;  </a:t>
            </a: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numDays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&lt;&lt;  </a:t>
            </a:r>
            <a:r>
              <a:rPr lang="ja-JP" altLang="en-US" sz="2200" b="1" dirty="0">
                <a:solidFill>
                  <a:srgbClr val="000000"/>
                </a:solidFill>
                <a:latin typeface="Courier" charset="0"/>
              </a:rPr>
              <a:t>“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temperatures</a:t>
            </a:r>
            <a:r>
              <a:rPr lang="ja-JP" altLang="en-US" sz="2200" b="1" dirty="0">
                <a:solidFill>
                  <a:srgbClr val="000000"/>
                </a:solidFill>
                <a:latin typeface="Courier" charset="0"/>
              </a:rPr>
              <a:t>“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</a:t>
            </a:r>
            <a:endParaRPr lang="en-US" sz="2200" b="1" dirty="0" smtClean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" charset="0"/>
              </a:rPr>
              <a:t>     &lt;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&lt; </a:t>
            </a: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endl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Print (temp, </a:t>
            </a: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numDays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pPr marL="0" indent="0">
              <a:buFont typeface="Monotype Sorts" charset="0"/>
              <a:buNone/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 hidden="1"/>
          <p:cNvSpPr>
            <a:spLocks noChangeArrowheads="1"/>
          </p:cNvSpPr>
          <p:nvPr/>
        </p:nvSpPr>
        <p:spPr bwMode="auto">
          <a:xfrm>
            <a:off x="76200" y="1600200"/>
            <a:ext cx="8915400" cy="502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93725" y="2133600"/>
            <a:ext cx="8261350" cy="31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200" dirty="0" err="1">
                <a:latin typeface="Courier" charset="0"/>
              </a:rPr>
              <a:t>FindAverage</a:t>
            </a:r>
            <a:r>
              <a:rPr lang="en-US" sz="2200" dirty="0">
                <a:latin typeface="Courier" charset="0"/>
              </a:rPr>
              <a:t> (temp, </a:t>
            </a:r>
            <a:r>
              <a:rPr lang="en-US" sz="2200" dirty="0" err="1">
                <a:latin typeface="Courier" charset="0"/>
              </a:rPr>
              <a:t>numDays</a:t>
            </a:r>
            <a:r>
              <a:rPr lang="en-US" sz="2200" dirty="0">
                <a:latin typeface="Courier" charset="0"/>
              </a:rPr>
              <a:t>, average);</a:t>
            </a:r>
          </a:p>
          <a:p>
            <a:r>
              <a:rPr lang="en-US" sz="2200" dirty="0" err="1">
                <a:latin typeface="Courier" charset="0"/>
              </a:rPr>
              <a:t>FindWarmest</a:t>
            </a:r>
            <a:r>
              <a:rPr lang="en-US" sz="2200" dirty="0">
                <a:latin typeface="Courier" charset="0"/>
              </a:rPr>
              <a:t> (temp, </a:t>
            </a:r>
            <a:r>
              <a:rPr lang="en-US" sz="2200" dirty="0" err="1">
                <a:latin typeface="Courier" charset="0"/>
              </a:rPr>
              <a:t>numDays</a:t>
            </a:r>
            <a:r>
              <a:rPr lang="en-US" sz="2200" dirty="0">
                <a:latin typeface="Courier" charset="0"/>
              </a:rPr>
              <a:t>, hottest);</a:t>
            </a:r>
          </a:p>
          <a:p>
            <a:endParaRPr lang="en-US" sz="2200" dirty="0">
              <a:latin typeface="Courier" charset="0"/>
            </a:endParaRPr>
          </a:p>
          <a:p>
            <a:r>
              <a:rPr lang="en-US" sz="2200" dirty="0" err="1">
                <a:latin typeface="Courier" charset="0"/>
              </a:rPr>
              <a:t>cout</a:t>
            </a:r>
            <a:r>
              <a:rPr lang="en-US" sz="2200" dirty="0">
                <a:latin typeface="Courier" charset="0"/>
              </a:rPr>
              <a:t>  &lt;&lt;  </a:t>
            </a:r>
            <a:r>
              <a:rPr lang="en-US" sz="2200" dirty="0" err="1">
                <a:latin typeface="Courier" charset="0"/>
              </a:rPr>
              <a:t>endl</a:t>
            </a:r>
            <a:r>
              <a:rPr lang="en-US" sz="2200" dirty="0">
                <a:latin typeface="Courier" charset="0"/>
              </a:rPr>
              <a:t>  </a:t>
            </a:r>
            <a:r>
              <a:rPr lang="en-US" sz="2200" dirty="0" smtClean="0">
                <a:latin typeface="Courier" charset="0"/>
              </a:rPr>
              <a:t> &lt;</a:t>
            </a:r>
            <a:r>
              <a:rPr lang="en-US" sz="2200" dirty="0">
                <a:latin typeface="Courier" charset="0"/>
              </a:rPr>
              <a:t>&lt; 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Average was: 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 </a:t>
            </a:r>
            <a:endParaRPr lang="en-US" sz="2200" dirty="0" smtClean="0">
              <a:latin typeface="Courier" charset="0"/>
            </a:endParaRPr>
          </a:p>
          <a:p>
            <a:r>
              <a:rPr lang="en-US" sz="2200" dirty="0">
                <a:latin typeface="Courier" charset="0"/>
              </a:rPr>
              <a:t> </a:t>
            </a:r>
            <a:r>
              <a:rPr lang="en-US" sz="2200" dirty="0" smtClean="0">
                <a:latin typeface="Courier" charset="0"/>
              </a:rPr>
              <a:t>     &lt;</a:t>
            </a:r>
            <a:r>
              <a:rPr lang="en-US" sz="2200" dirty="0">
                <a:latin typeface="Courier" charset="0"/>
              </a:rPr>
              <a:t>&lt; </a:t>
            </a:r>
            <a:r>
              <a:rPr lang="en-US" sz="2200" dirty="0" smtClean="0">
                <a:latin typeface="Courier" charset="0"/>
              </a:rPr>
              <a:t>average &lt;</a:t>
            </a:r>
            <a:r>
              <a:rPr lang="en-US" sz="2200" dirty="0">
                <a:latin typeface="Courier" charset="0"/>
              </a:rPr>
              <a:t>&lt; </a:t>
            </a:r>
            <a:r>
              <a:rPr lang="en-US" sz="2200" dirty="0" err="1">
                <a:latin typeface="Courier" charset="0"/>
              </a:rPr>
              <a:t>endl</a:t>
            </a:r>
            <a:r>
              <a:rPr lang="en-US" sz="2200" dirty="0">
                <a:latin typeface="Courier" charset="0"/>
              </a:rPr>
              <a:t>;</a:t>
            </a:r>
          </a:p>
          <a:p>
            <a:r>
              <a:rPr lang="en-US" sz="2200" dirty="0" err="1">
                <a:latin typeface="Courier" charset="0"/>
              </a:rPr>
              <a:t>cout</a:t>
            </a:r>
            <a:r>
              <a:rPr lang="en-US" sz="2200" dirty="0">
                <a:latin typeface="Courier" charset="0"/>
              </a:rPr>
              <a:t>  &lt;&lt; 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Highest was: 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  </a:t>
            </a:r>
            <a:endParaRPr lang="en-US" sz="2200" dirty="0" smtClean="0">
              <a:latin typeface="Courier" charset="0"/>
            </a:endParaRPr>
          </a:p>
          <a:p>
            <a:r>
              <a:rPr lang="en-US" sz="2200" dirty="0">
                <a:latin typeface="Courier" charset="0"/>
              </a:rPr>
              <a:t> </a:t>
            </a:r>
            <a:r>
              <a:rPr lang="en-US" sz="2200" dirty="0" smtClean="0">
                <a:latin typeface="Courier" charset="0"/>
              </a:rPr>
              <a:t>     &lt;</a:t>
            </a:r>
            <a:r>
              <a:rPr lang="en-US" sz="2200" dirty="0">
                <a:latin typeface="Courier" charset="0"/>
              </a:rPr>
              <a:t>&lt; hottest  &lt;&lt; </a:t>
            </a:r>
            <a:r>
              <a:rPr lang="en-US" sz="2200" dirty="0" err="1">
                <a:latin typeface="Courier" charset="0"/>
              </a:rPr>
              <a:t>endl</a:t>
            </a:r>
            <a:r>
              <a:rPr lang="en-US" sz="2200" dirty="0">
                <a:latin typeface="Courier" charset="0"/>
              </a:rPr>
              <a:t>;</a:t>
            </a:r>
          </a:p>
          <a:p>
            <a:r>
              <a:rPr lang="en-US" sz="2200" dirty="0">
                <a:latin typeface="Courier" charset="0"/>
              </a:rPr>
              <a:t>    return 0;</a:t>
            </a:r>
          </a:p>
          <a:p>
            <a:r>
              <a:rPr lang="en-US" sz="2200" dirty="0">
                <a:latin typeface="Courier" charset="0"/>
              </a:rPr>
              <a:t>}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Example continued...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1"/>
          <p:cNvSpPr>
            <a:spLocks noChangeArrowheads="1"/>
          </p:cNvSpPr>
          <p:nvPr/>
        </p:nvSpPr>
        <p:spPr bwMode="auto">
          <a:xfrm>
            <a:off x="304800" y="1905000"/>
            <a:ext cx="8610600" cy="1295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Memory Allocated for Array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3434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>
                <a:latin typeface="Arial" charset="0"/>
              </a:rPr>
              <a:t> </a:t>
            </a:r>
          </a:p>
        </p:txBody>
      </p:sp>
      <p:grpSp>
        <p:nvGrpSpPr>
          <p:cNvPr id="28678" name="Group 19"/>
          <p:cNvGrpSpPr>
            <a:grpSpLocks/>
          </p:cNvGrpSpPr>
          <p:nvPr/>
        </p:nvGrpSpPr>
        <p:grpSpPr bwMode="auto">
          <a:xfrm>
            <a:off x="212725" y="3505200"/>
            <a:ext cx="8801100" cy="2087563"/>
            <a:chOff x="134" y="2208"/>
            <a:chExt cx="5544" cy="1315"/>
          </a:xfrm>
        </p:grpSpPr>
        <p:grpSp>
          <p:nvGrpSpPr>
            <p:cNvPr id="28680" name="Group 15"/>
            <p:cNvGrpSpPr>
              <a:grpSpLocks/>
            </p:cNvGrpSpPr>
            <p:nvPr/>
          </p:nvGrpSpPr>
          <p:grpSpPr bwMode="auto">
            <a:xfrm>
              <a:off x="134" y="2208"/>
              <a:ext cx="5544" cy="1315"/>
              <a:chOff x="134" y="2208"/>
              <a:chExt cx="5544" cy="1315"/>
            </a:xfrm>
          </p:grpSpPr>
          <p:grpSp>
            <p:nvGrpSpPr>
              <p:cNvPr id="28684" name="Group 9"/>
              <p:cNvGrpSpPr>
                <a:grpSpLocks/>
              </p:cNvGrpSpPr>
              <p:nvPr/>
            </p:nvGrpSpPr>
            <p:grpSpPr bwMode="auto">
              <a:xfrm>
                <a:off x="196" y="2832"/>
                <a:ext cx="2680" cy="384"/>
                <a:chOff x="196" y="2832"/>
                <a:chExt cx="2680" cy="384"/>
              </a:xfrm>
            </p:grpSpPr>
            <p:sp>
              <p:nvSpPr>
                <p:cNvPr id="28690" name="Rectangle 4"/>
                <p:cNvSpPr>
                  <a:spLocks noChangeArrowheads="1"/>
                </p:cNvSpPr>
                <p:nvPr/>
              </p:nvSpPr>
              <p:spPr bwMode="auto">
                <a:xfrm>
                  <a:off x="196" y="2836"/>
                  <a:ext cx="2680" cy="37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1" name="Line 5"/>
                <p:cNvSpPr>
                  <a:spLocks noChangeShapeType="1"/>
                </p:cNvSpPr>
                <p:nvPr/>
              </p:nvSpPr>
              <p:spPr bwMode="auto">
                <a:xfrm>
                  <a:off x="717" y="2832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2" name="Line 6"/>
                <p:cNvSpPr>
                  <a:spLocks noChangeShapeType="1"/>
                </p:cNvSpPr>
                <p:nvPr/>
              </p:nvSpPr>
              <p:spPr bwMode="auto">
                <a:xfrm>
                  <a:off x="1242" y="2832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3" name="Line 7"/>
                <p:cNvSpPr>
                  <a:spLocks noChangeShapeType="1"/>
                </p:cNvSpPr>
                <p:nvPr/>
              </p:nvSpPr>
              <p:spPr bwMode="auto">
                <a:xfrm>
                  <a:off x="1768" y="2832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4" name="Line 8"/>
                <p:cNvSpPr>
                  <a:spLocks noChangeShapeType="1"/>
                </p:cNvSpPr>
                <p:nvPr/>
              </p:nvSpPr>
              <p:spPr bwMode="auto">
                <a:xfrm>
                  <a:off x="2323" y="2832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685" name="Rectangle 10"/>
              <p:cNvSpPr>
                <a:spLocks noChangeArrowheads="1"/>
              </p:cNvSpPr>
              <p:nvPr/>
            </p:nvSpPr>
            <p:spPr bwMode="auto">
              <a:xfrm>
                <a:off x="193" y="3311"/>
                <a:ext cx="54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temp[0]  temp[1]  temp[2]  temp[3]  temp[4]                  .   .   .   .   .                           temp[30]</a:t>
                </a:r>
              </a:p>
            </p:txBody>
          </p:sp>
          <p:sp>
            <p:nvSpPr>
              <p:cNvPr id="28686" name="Rectangle 11"/>
              <p:cNvSpPr>
                <a:spLocks noChangeArrowheads="1"/>
              </p:cNvSpPr>
              <p:nvPr/>
            </p:nvSpPr>
            <p:spPr bwMode="auto">
              <a:xfrm>
                <a:off x="134" y="2563"/>
                <a:ext cx="6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6000  </a:t>
                </a:r>
              </a:p>
            </p:txBody>
          </p:sp>
          <p:sp>
            <p:nvSpPr>
              <p:cNvPr id="28687" name="Rectangle 12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32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400">
                    <a:solidFill>
                      <a:srgbClr val="A50021"/>
                    </a:solidFill>
                  </a:rPr>
                  <a:t>Base Address</a:t>
                </a:r>
                <a:endParaRPr lang="en-US" sz="2400">
                  <a:solidFill>
                    <a:srgbClr val="CC0000"/>
                  </a:solidFill>
                </a:endParaRPr>
              </a:p>
            </p:txBody>
          </p:sp>
          <p:sp>
            <p:nvSpPr>
              <p:cNvPr id="28688" name="Line 13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9" name="Rectangle 14"/>
              <p:cNvSpPr>
                <a:spLocks noChangeArrowheads="1"/>
              </p:cNvSpPr>
              <p:nvPr/>
            </p:nvSpPr>
            <p:spPr bwMode="auto">
              <a:xfrm>
                <a:off x="2884" y="2836"/>
                <a:ext cx="2680" cy="37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1" name="Line 16"/>
            <p:cNvSpPr>
              <a:spLocks noChangeShapeType="1"/>
            </p:cNvSpPr>
            <p:nvPr/>
          </p:nvSpPr>
          <p:spPr bwMode="auto">
            <a:xfrm>
              <a:off x="4457" y="283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>
              <a:off x="5011" y="283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18"/>
            <p:cNvSpPr>
              <a:spLocks noChangeArrowheads="1"/>
            </p:cNvSpPr>
            <p:nvPr/>
          </p:nvSpPr>
          <p:spPr bwMode="auto">
            <a:xfrm>
              <a:off x="326" y="2870"/>
              <a:ext cx="3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50      65      70      62      68              . . . . . .</a:t>
              </a:r>
            </a:p>
          </p:txBody>
        </p:sp>
      </p:grpSp>
      <p:sp>
        <p:nvSpPr>
          <p:cNvPr id="28679" name="Rectangle 20"/>
          <p:cNvSpPr>
            <a:spLocks noChangeArrowheads="1"/>
          </p:cNvSpPr>
          <p:nvPr/>
        </p:nvSpPr>
        <p:spPr bwMode="auto">
          <a:xfrm>
            <a:off x="457200" y="2133600"/>
            <a:ext cx="8001000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200" dirty="0" smtClean="0">
                <a:solidFill>
                  <a:srgbClr val="A50021"/>
                </a:solidFill>
                <a:latin typeface="Courier" charset="0"/>
              </a:rPr>
              <a:t>// Array to hold up to 31 temperatures</a:t>
            </a:r>
            <a:endParaRPr lang="en-US" sz="2200" dirty="0" smtClean="0">
              <a:latin typeface="Courier" charset="0"/>
            </a:endParaRPr>
          </a:p>
          <a:p>
            <a:r>
              <a:rPr lang="en-US" sz="2200" dirty="0" err="1" smtClean="0">
                <a:latin typeface="Courier" charset="0"/>
              </a:rPr>
              <a:t>int</a:t>
            </a:r>
            <a:r>
              <a:rPr lang="en-US" sz="2200" dirty="0" smtClean="0">
                <a:latin typeface="Courier" charset="0"/>
              </a:rPr>
              <a:t> </a:t>
            </a:r>
            <a:r>
              <a:rPr lang="en-US" sz="2200" dirty="0">
                <a:latin typeface="Courier" charset="0"/>
              </a:rPr>
              <a:t>temp[31]; </a:t>
            </a:r>
            <a:endParaRPr lang="en-US" sz="2200" i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1000" y="1066800"/>
            <a:ext cx="8382000" cy="31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200" dirty="0">
                <a:latin typeface="Courier" charset="0"/>
              </a:rPr>
              <a:t>void Obtain ( </a:t>
            </a:r>
            <a:r>
              <a:rPr lang="en-US" sz="2200" dirty="0">
                <a:solidFill>
                  <a:schemeClr val="accent2"/>
                </a:solidFill>
                <a:latin typeface="Courier" charset="0"/>
              </a:rPr>
              <a:t>/* out */</a:t>
            </a:r>
            <a:r>
              <a:rPr lang="en-US" sz="2200" dirty="0">
                <a:latin typeface="Courier" charset="0"/>
              </a:rPr>
              <a:t> 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  temp[] ,</a:t>
            </a:r>
          </a:p>
          <a:p>
            <a:r>
              <a:rPr lang="en-US" sz="2200" dirty="0">
                <a:latin typeface="Courier" charset="0"/>
              </a:rPr>
              <a:t>	         </a:t>
            </a:r>
            <a:r>
              <a:rPr lang="en-US" sz="2200" dirty="0">
                <a:solidFill>
                  <a:schemeClr val="accent2"/>
                </a:solidFill>
                <a:latin typeface="Courier" charset="0"/>
              </a:rPr>
              <a:t>/* in */</a:t>
            </a:r>
            <a:r>
              <a:rPr lang="en-US" sz="2200" dirty="0">
                <a:latin typeface="Courier" charset="0"/>
              </a:rPr>
              <a:t> 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  number )	</a:t>
            </a:r>
          </a:p>
          <a:p>
            <a:endParaRPr lang="en-US" sz="2200" dirty="0">
              <a:latin typeface="Courier" charset="0"/>
            </a:endParaRP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User enters number temperatures at keyboard</a:t>
            </a:r>
            <a:endParaRPr lang="en-US" sz="2200" dirty="0">
              <a:latin typeface="Courier" charset="0"/>
            </a:endParaRPr>
          </a:p>
          <a:p>
            <a:endParaRPr lang="en-US" sz="2200" dirty="0">
              <a:solidFill>
                <a:srgbClr val="006600"/>
              </a:solidFill>
              <a:latin typeface="Courier" charset="0"/>
            </a:endParaRP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Precondition:</a:t>
            </a: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   number is assigned  &amp;&amp;  number &gt; 0</a:t>
            </a: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</a:t>
            </a:r>
            <a:r>
              <a:rPr lang="en-US" sz="2200" dirty="0" err="1">
                <a:solidFill>
                  <a:srgbClr val="A50021"/>
                </a:solidFill>
                <a:latin typeface="Courier" charset="0"/>
              </a:rPr>
              <a:t>Postcondition</a:t>
            </a:r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:</a:t>
            </a: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   temp[0 . . number -1]  are assigned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914400" y="1295400"/>
            <a:ext cx="7162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latin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</a:rPr>
              <a:t>   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  m;</a:t>
            </a:r>
          </a:p>
          <a:p>
            <a:endParaRPr lang="en-US" sz="2200" dirty="0">
              <a:latin typeface="Courier" charset="0"/>
            </a:endParaRPr>
          </a:p>
          <a:p>
            <a:r>
              <a:rPr lang="en-US" sz="2200" dirty="0">
                <a:latin typeface="Courier" charset="0"/>
              </a:rPr>
              <a:t>    for (m = 0; m &lt; number;  m++)</a:t>
            </a:r>
          </a:p>
          <a:p>
            <a:r>
              <a:rPr lang="en-US" sz="2200" dirty="0">
                <a:latin typeface="Courier" charset="0"/>
              </a:rPr>
              <a:t>    {</a:t>
            </a:r>
          </a:p>
          <a:p>
            <a:r>
              <a:rPr lang="en-US" sz="2200" dirty="0">
                <a:latin typeface="Courier" charset="0"/>
              </a:rPr>
              <a:t>        </a:t>
            </a:r>
            <a:r>
              <a:rPr lang="en-US" sz="2200" dirty="0" err="1">
                <a:latin typeface="Courier" charset="0"/>
              </a:rPr>
              <a:t>cout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Enter a temperature :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;</a:t>
            </a:r>
          </a:p>
          <a:p>
            <a:r>
              <a:rPr lang="en-US" sz="2200" dirty="0">
                <a:latin typeface="Courier" charset="0"/>
              </a:rPr>
              <a:t>        </a:t>
            </a:r>
            <a:r>
              <a:rPr lang="en-US" sz="2200" dirty="0" err="1">
                <a:latin typeface="Courier" charset="0"/>
              </a:rPr>
              <a:t>cin</a:t>
            </a:r>
            <a:r>
              <a:rPr lang="en-US" sz="2200" dirty="0">
                <a:latin typeface="Courier" charset="0"/>
              </a:rPr>
              <a:t> &gt;&gt;  temp[m];</a:t>
            </a:r>
          </a:p>
          <a:p>
            <a:r>
              <a:rPr lang="en-US" sz="2200" dirty="0">
                <a:latin typeface="Courier" charset="0"/>
              </a:rPr>
              <a:t>    }</a:t>
            </a:r>
          </a:p>
          <a:p>
            <a:r>
              <a:rPr lang="en-US" sz="2200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04800" y="1295400"/>
            <a:ext cx="8534400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200" dirty="0">
                <a:latin typeface="Courier" charset="0"/>
              </a:rPr>
              <a:t>void Print ( /* in */  </a:t>
            </a:r>
            <a:r>
              <a:rPr lang="en-US" sz="2200" dirty="0" err="1">
                <a:solidFill>
                  <a:schemeClr val="accent2"/>
                </a:solidFill>
                <a:latin typeface="Courier" charset="0"/>
              </a:rPr>
              <a:t>const</a:t>
            </a:r>
            <a:r>
              <a:rPr lang="en-US" sz="2200" dirty="0">
                <a:latin typeface="Courier" charset="0"/>
              </a:rPr>
              <a:t> 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  temp[],</a:t>
            </a:r>
          </a:p>
          <a:p>
            <a:r>
              <a:rPr lang="en-US" sz="2200" dirty="0">
                <a:latin typeface="Courier" charset="0"/>
              </a:rPr>
              <a:t>	       /* in */  </a:t>
            </a:r>
            <a:r>
              <a:rPr lang="en-US" sz="2200" dirty="0" err="1">
                <a:latin typeface="Courier" charset="0"/>
              </a:rPr>
              <a:t>int</a:t>
            </a:r>
            <a:r>
              <a:rPr lang="en-US" sz="2200" dirty="0">
                <a:latin typeface="Courier" charset="0"/>
              </a:rPr>
              <a:t>  number )	</a:t>
            </a:r>
          </a:p>
          <a:p>
            <a:endParaRPr lang="en-US" sz="2200" dirty="0">
              <a:latin typeface="Courier" charset="0"/>
            </a:endParaRP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Prints number  temperature values to screen</a:t>
            </a: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Precondition:</a:t>
            </a: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   number is assigned  &amp;&amp;  number &gt; 0</a:t>
            </a: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   temp[0 . . number -1] are assigned</a:t>
            </a: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</a:t>
            </a:r>
            <a:r>
              <a:rPr lang="en-US" sz="2200" dirty="0" err="1">
                <a:solidFill>
                  <a:srgbClr val="A50021"/>
                </a:solidFill>
                <a:latin typeface="Courier" charset="0"/>
              </a:rPr>
              <a:t>Postcondition</a:t>
            </a:r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:</a:t>
            </a:r>
          </a:p>
          <a:p>
            <a:r>
              <a:rPr lang="en-US" sz="2200" dirty="0">
                <a:solidFill>
                  <a:srgbClr val="A50021"/>
                </a:solidFill>
                <a:latin typeface="Courier" charset="0"/>
              </a:rPr>
              <a:t>//    temp[0 . . number -1] printed 5 per line </a:t>
            </a:r>
          </a:p>
          <a:p>
            <a:endParaRPr lang="en-US" sz="2200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Chapter 11 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</a:pPr>
            <a:endParaRPr lang="en-US" sz="2800" b="1">
              <a:latin typeface="Times New Roman" charset="0"/>
            </a:endParaRPr>
          </a:p>
          <a:p>
            <a:pPr>
              <a:buSzPct val="60000"/>
            </a:pPr>
            <a:r>
              <a:rPr lang="en-US" sz="2800" b="1">
                <a:latin typeface="Times New Roman" charset="0"/>
              </a:rPr>
              <a:t>Using an </a:t>
            </a:r>
            <a:r>
              <a:rPr lang="en-US" sz="2800" b="1">
                <a:latin typeface="Courier New" charset="0"/>
              </a:rPr>
              <a:t>enum</a:t>
            </a:r>
            <a:r>
              <a:rPr lang="en-US" sz="2800" b="1">
                <a:latin typeface="Times New Roman" charset="0"/>
              </a:rPr>
              <a:t> Index Type for an Array</a:t>
            </a:r>
          </a:p>
          <a:p>
            <a:pPr>
              <a:buSzPct val="60000"/>
            </a:pPr>
            <a:r>
              <a:rPr lang="en-US" sz="2800" b="1">
                <a:latin typeface="Times New Roman" charset="0"/>
              </a:rPr>
              <a:t>Declaring and Using a Two-Dimensional Array</a:t>
            </a:r>
          </a:p>
          <a:p>
            <a:pPr>
              <a:buSzPct val="60000"/>
            </a:pPr>
            <a:r>
              <a:rPr lang="en-US" sz="2800" b="1">
                <a:latin typeface="Times New Roman" charset="0"/>
              </a:rPr>
              <a:t>Two-Dimensional Arrays as Function Parameters</a:t>
            </a:r>
          </a:p>
          <a:p>
            <a:pPr>
              <a:buSzPct val="60000"/>
            </a:pPr>
            <a:r>
              <a:rPr lang="en-US" sz="2800" b="1">
                <a:latin typeface="Times New Roman" charset="0"/>
              </a:rPr>
              <a:t>Declaring a Multidimensional Array </a:t>
            </a:r>
          </a:p>
          <a:p>
            <a:pPr>
              <a:buFont typeface="Monotype Sorts" charset="0"/>
              <a:buNone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066800" y="1295400"/>
            <a:ext cx="71628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int</a:t>
            </a:r>
            <a:r>
              <a:rPr lang="en-US" sz="2200" dirty="0"/>
              <a:t>  m;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  &lt;&lt;   </a:t>
            </a:r>
            <a:r>
              <a:rPr lang="ja-JP" altLang="en-US" sz="2200" dirty="0"/>
              <a:t>“</a:t>
            </a:r>
            <a:r>
              <a:rPr lang="en-US" sz="2200" dirty="0"/>
              <a:t>You entered: </a:t>
            </a:r>
            <a:r>
              <a:rPr lang="ja-JP" altLang="en-US" sz="2200" dirty="0"/>
              <a:t>“</a:t>
            </a:r>
            <a:r>
              <a:rPr lang="en-US" sz="2200" dirty="0"/>
              <a:t>;</a:t>
            </a:r>
          </a:p>
          <a:p>
            <a:r>
              <a:rPr lang="en-US" sz="2200" dirty="0"/>
              <a:t>    for (m = 0; m &lt; number;  m++)</a:t>
            </a:r>
          </a:p>
          <a:p>
            <a:r>
              <a:rPr lang="en-US" sz="2200" dirty="0"/>
              <a:t>    {   </a:t>
            </a:r>
          </a:p>
          <a:p>
            <a:r>
              <a:rPr lang="en-US" sz="2200" dirty="0"/>
              <a:t>         if  (m % 5 == 0)</a:t>
            </a:r>
          </a:p>
          <a:p>
            <a:r>
              <a:rPr lang="en-US" sz="2200" dirty="0"/>
              <a:t>             </a:t>
            </a:r>
            <a:r>
              <a:rPr lang="en-US" sz="2200" dirty="0" err="1"/>
              <a:t>cout</a:t>
            </a:r>
            <a:r>
              <a:rPr lang="en-US" sz="2200" dirty="0"/>
              <a:t>  &lt;&lt;  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r>
              <a:rPr lang="en-US" sz="2200" dirty="0"/>
              <a:t>   	   </a:t>
            </a:r>
            <a:r>
              <a:rPr lang="en-US" sz="2200" dirty="0" err="1"/>
              <a:t>cout</a:t>
            </a:r>
            <a:r>
              <a:rPr lang="en-US" sz="2200" dirty="0"/>
              <a:t>  &lt;&lt;  </a:t>
            </a:r>
            <a:r>
              <a:rPr lang="en-US" sz="2200" dirty="0" err="1"/>
              <a:t>setw</a:t>
            </a:r>
            <a:r>
              <a:rPr lang="en-US" sz="2200" dirty="0"/>
              <a:t>(7) &lt;&lt; temp[m];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Use of </a:t>
            </a:r>
            <a:r>
              <a:rPr lang="en-US">
                <a:solidFill>
                  <a:schemeClr val="accent2"/>
                </a:solidFill>
                <a:latin typeface="Courier New" charset="0"/>
              </a:rPr>
              <a:t>const</a:t>
            </a:r>
            <a:endParaRPr lang="en-US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Because the identifier of an array holds the base address of the array, &amp; is never needed for an array in the parameter list :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0000"/>
                </a:solidFill>
                <a:latin typeface="Arial" charset="0"/>
              </a:rPr>
              <a:t>Arrays are always passed by reference 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To prevent elements of an array used as an argument from being unintentionally changed by the function: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You place </a:t>
            </a:r>
            <a:r>
              <a:rPr lang="en-US" sz="2800" b="1">
                <a:solidFill>
                  <a:schemeClr val="accent2"/>
                </a:solidFill>
                <a:latin typeface="Arial" charset="0"/>
              </a:rPr>
              <a:t>const</a:t>
            </a:r>
            <a:r>
              <a:rPr lang="en-US" sz="2800" b="1">
                <a:latin typeface="Arial" charset="0"/>
              </a:rPr>
              <a:t> in the function prototype and heading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"/>
          <p:cNvSpPr>
            <a:spLocks noChangeArrowheads="1"/>
          </p:cNvSpPr>
          <p:nvPr/>
        </p:nvSpPr>
        <p:spPr bwMode="auto">
          <a:xfrm>
            <a:off x="381000" y="2743200"/>
            <a:ext cx="8382000" cy="2743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Use of </a:t>
            </a:r>
            <a:r>
              <a:rPr lang="en-US">
                <a:solidFill>
                  <a:schemeClr val="accent2"/>
                </a:solidFill>
                <a:latin typeface="Courier New" charset="0"/>
              </a:rPr>
              <a:t>const</a:t>
            </a:r>
            <a:r>
              <a:rPr lang="en-US">
                <a:latin typeface="Times New Roman" charset="0"/>
              </a:rPr>
              <a:t> in prototypes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void  Obtain (int[], int);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	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void  FindWarmest (</a:t>
            </a:r>
            <a:r>
              <a:rPr lang="en-US" sz="2400" b="1">
                <a:solidFill>
                  <a:schemeClr val="accent2"/>
                </a:solidFill>
                <a:latin typeface="Arial" charset="0"/>
              </a:rPr>
              <a:t>const </a:t>
            </a:r>
            <a:r>
              <a:rPr lang="en-US" sz="2400" b="1">
                <a:latin typeface="Arial" charset="0"/>
              </a:rPr>
              <a:t> int[],  int , int &amp;);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void  FindAverage (</a:t>
            </a:r>
            <a:r>
              <a:rPr lang="en-US" sz="2400" b="1">
                <a:solidFill>
                  <a:schemeClr val="accent2"/>
                </a:solidFill>
                <a:latin typeface="Arial" charset="0"/>
              </a:rPr>
              <a:t>const</a:t>
            </a:r>
            <a:r>
              <a:rPr lang="en-US" sz="2400" b="1">
                <a:latin typeface="Arial" charset="0"/>
              </a:rPr>
              <a:t>  int[],  int , int &amp;);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void  Print (</a:t>
            </a:r>
            <a:r>
              <a:rPr lang="en-US" sz="2400" b="1">
                <a:solidFill>
                  <a:schemeClr val="accent2"/>
                </a:solidFill>
                <a:latin typeface="Arial" charset="0"/>
              </a:rPr>
              <a:t>const</a:t>
            </a:r>
            <a:r>
              <a:rPr lang="en-US" sz="2400" b="1">
                <a:latin typeface="Arial" charset="0"/>
              </a:rPr>
              <a:t>  int[], int);</a:t>
            </a:r>
          </a:p>
          <a:p>
            <a:pPr>
              <a:buFont typeface="Monotype Sorts" charset="0"/>
              <a:buNone/>
            </a:pPr>
            <a:endParaRPr lang="en-US" sz="2000" b="1">
              <a:latin typeface="Arial" charset="0"/>
            </a:endParaRP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 flipV="1">
            <a:off x="2514600" y="2133600"/>
            <a:ext cx="609600" cy="762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3111500" y="1858963"/>
            <a:ext cx="5756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Do not use const with outgoing array because</a:t>
            </a:r>
          </a:p>
          <a:p>
            <a:r>
              <a:rPr lang="en-US">
                <a:solidFill>
                  <a:srgbClr val="A50021"/>
                </a:solidFill>
              </a:rPr>
              <a:t>function is supposed to change array values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3565525" y="5592763"/>
            <a:ext cx="5305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use const with incoming array values to </a:t>
            </a:r>
          </a:p>
          <a:p>
            <a:r>
              <a:rPr lang="en-US">
                <a:solidFill>
                  <a:schemeClr val="tx2"/>
                </a:solidFill>
              </a:rPr>
              <a:t>prevent unintentional changes by function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>
            <a:off x="2895600" y="5562600"/>
            <a:ext cx="9906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>
            <a:off x="3657600" y="4724400"/>
            <a:ext cx="381000" cy="838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3733800" y="3962400"/>
            <a:ext cx="304800" cy="1752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6858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Example, cont...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void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FindAverage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( /* in */ </a:t>
            </a:r>
            <a:r>
              <a:rPr lang="en-US" sz="2200" b="1" kern="1200" dirty="0" err="1" smtClean="0">
                <a:solidFill>
                  <a:srgbClr val="3333CC"/>
                </a:solidFill>
                <a:latin typeface="Courier" charset="0"/>
                <a:ea typeface="+mn-ea"/>
              </a:rPr>
              <a:t>const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temp[],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          /* in */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number,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          /* out */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&amp;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avg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)	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Determines average of temp[0 . . number-1]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Precondition: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  number is assigned  &amp;&amp;  number &gt; 0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  temp[0 . . number -1] are assigned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</a:t>
            </a:r>
            <a:r>
              <a:rPr lang="en-US" sz="2200" b="1" kern="1200" dirty="0" err="1" smtClean="0">
                <a:solidFill>
                  <a:srgbClr val="A50021"/>
                </a:solidFill>
                <a:latin typeface="Courier" charset="0"/>
                <a:ea typeface="+mn-ea"/>
              </a:rPr>
              <a:t>Postcondition</a:t>
            </a: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: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  </a:t>
            </a:r>
            <a:r>
              <a:rPr lang="en-US" sz="2200" b="1" kern="1200" dirty="0" err="1" smtClean="0">
                <a:solidFill>
                  <a:srgbClr val="A50021"/>
                </a:solidFill>
                <a:latin typeface="Courier" charset="0"/>
                <a:ea typeface="+mn-ea"/>
              </a:rPr>
              <a:t>avg</a:t>
            </a: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 == average of temp[0 . . number-1]</a:t>
            </a:r>
          </a:p>
          <a:p>
            <a:pPr>
              <a:buFont typeface="Monotype Sorts" pitchFamily="2" charset="2"/>
              <a:buNone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35845" name="Rectangle 4" hidden="1"/>
          <p:cNvSpPr>
            <a:spLocks noChangeArrowheads="1"/>
          </p:cNvSpPr>
          <p:nvPr/>
        </p:nvSpPr>
        <p:spPr bwMode="auto">
          <a:xfrm>
            <a:off x="2286000" y="-465138"/>
            <a:ext cx="4572000" cy="778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void FindAverage( /* in */ const int  temp[],</a:t>
            </a:r>
          </a:p>
          <a:p>
            <a:r>
              <a:rPr lang="en-US"/>
              <a:t>                  /* in */   int  number,</a:t>
            </a:r>
          </a:p>
          <a:p>
            <a:r>
              <a:rPr lang="en-US"/>
              <a:t>                  /* out */  int &amp;  avg)	</a:t>
            </a:r>
          </a:p>
          <a:p>
            <a:r>
              <a:rPr lang="en-US"/>
              <a:t>// Determines average of temp[0 . . number-1]</a:t>
            </a:r>
          </a:p>
          <a:p>
            <a:r>
              <a:rPr lang="en-US"/>
              <a:t>// Precondition:</a:t>
            </a:r>
          </a:p>
          <a:p>
            <a:r>
              <a:rPr lang="en-US"/>
              <a:t>//   number is assigned  &amp;&amp;  number &gt; 0</a:t>
            </a:r>
          </a:p>
          <a:p>
            <a:r>
              <a:rPr lang="en-US"/>
              <a:t>//   temp[0 . . number -1] are assigned</a:t>
            </a:r>
          </a:p>
          <a:p>
            <a:r>
              <a:rPr lang="en-US"/>
              <a:t>// Postcondition:</a:t>
            </a:r>
          </a:p>
          <a:p>
            <a:r>
              <a:rPr lang="en-US"/>
              <a:t>//   avg == average of temp[0 . . number-1]</a:t>
            </a:r>
          </a:p>
          <a:p>
            <a:r>
              <a:rPr lang="en-US"/>
              <a:t>{</a:t>
            </a:r>
          </a:p>
          <a:p>
            <a:r>
              <a:rPr lang="en-US"/>
              <a:t>     int  m;</a:t>
            </a:r>
          </a:p>
          <a:p>
            <a:r>
              <a:rPr lang="en-US"/>
              <a:t>     int  total = 0;</a:t>
            </a:r>
          </a:p>
          <a:p>
            <a:r>
              <a:rPr lang="en-US"/>
              <a:t>     for (m = 0; m &lt; number;  m++)</a:t>
            </a:r>
          </a:p>
          <a:p>
            <a:r>
              <a:rPr lang="en-US"/>
              <a:t>     {   </a:t>
            </a:r>
          </a:p>
          <a:p>
            <a:r>
              <a:rPr lang="en-US"/>
              <a:t>         total = total + temp[m];</a:t>
            </a:r>
          </a:p>
          <a:p>
            <a:r>
              <a:rPr lang="en-US"/>
              <a:t>     }</a:t>
            </a:r>
          </a:p>
          <a:p>
            <a:r>
              <a:rPr lang="en-US"/>
              <a:t>     avg = </a:t>
            </a:r>
          </a:p>
          <a:p>
            <a:r>
              <a:rPr lang="en-US"/>
              <a:t>         int (float(total) / float(number) + .5);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Example,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{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m;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total = 0;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for (m = 0; m &lt; number;  m++)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{   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 total = total + temp[m];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}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avg</a:t>
            </a: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= 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(float(total) / float(number) + .5);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0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}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void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FindWarmest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( /* in */ </a:t>
            </a:r>
            <a:r>
              <a:rPr lang="en-US" sz="2200" b="1" kern="1200" dirty="0" err="1" smtClean="0">
                <a:solidFill>
                  <a:srgbClr val="3333CC"/>
                </a:solidFill>
                <a:latin typeface="Courier" charset="0"/>
                <a:ea typeface="+mn-ea"/>
              </a:rPr>
              <a:t>const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temp[],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            /* in */    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number,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            /* out */   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&amp; largest)	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endParaRPr lang="en-US" sz="2200" b="1" kern="1200" dirty="0" smtClean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Determines largest of temp[0 . . number-1]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Precondition: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   number is assigned  &amp;&amp;  number &gt; 0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   temp[0 . . number -1] are assigned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</a:t>
            </a:r>
            <a:r>
              <a:rPr lang="en-US" sz="2200" b="1" kern="1200" dirty="0" err="1" smtClean="0">
                <a:solidFill>
                  <a:srgbClr val="A50021"/>
                </a:solidFill>
                <a:latin typeface="Courier" charset="0"/>
                <a:ea typeface="+mn-ea"/>
              </a:rPr>
              <a:t>Postcondition</a:t>
            </a: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: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   largest== largest value in 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  <a:ea typeface="+mn-ea"/>
              </a:rPr>
              <a:t>//    temp[0 . . number-1]</a:t>
            </a:r>
            <a:endParaRPr lang="en-US" sz="22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762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Another Example,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{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</a:t>
            </a:r>
            <a:r>
              <a:rPr lang="en-US" sz="2200" b="1" kern="1200" dirty="0" err="1" smtClean="0">
                <a:solidFill>
                  <a:srgbClr val="000000"/>
                </a:solidFill>
                <a:latin typeface="Courier" charset="0"/>
                <a:ea typeface="+mn-ea"/>
              </a:rPr>
              <a:t>int</a:t>
            </a: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m;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A50021"/>
                </a:solidFill>
                <a:latin typeface="Courier" charset="0"/>
              </a:rPr>
              <a:t>    /</a:t>
            </a:r>
            <a:r>
              <a:rPr lang="en-US" sz="2200" b="1" kern="1200" dirty="0">
                <a:solidFill>
                  <a:srgbClr val="A50021"/>
                </a:solidFill>
                <a:latin typeface="Courier" charset="0"/>
              </a:rPr>
              <a:t>/ Initialize to first element</a:t>
            </a:r>
            <a:endParaRPr lang="en-US" sz="2200" b="1" kern="1200" dirty="0" smtClean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largest = temp[0]; </a:t>
            </a:r>
            <a:endParaRPr lang="en-US" sz="2200" b="1" kern="1200" dirty="0" smtClean="0">
              <a:solidFill>
                <a:srgbClr val="A50021"/>
              </a:solidFill>
              <a:latin typeface="Courier" charset="0"/>
              <a:ea typeface="+mn-ea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endParaRPr lang="en-US" sz="2200" b="1" kern="1200" dirty="0" smtClean="0">
              <a:solidFill>
                <a:srgbClr val="000000"/>
              </a:solidFill>
              <a:latin typeface="Courier" charset="0"/>
              <a:ea typeface="+mn-ea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for (m = 0; m &lt; number;  m++)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{   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if (temp[m]  &gt; largest)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        largest  =  temp[m];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    }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sz="2200" b="1" kern="1200" dirty="0" smtClean="0">
                <a:solidFill>
                  <a:srgbClr val="000000"/>
                </a:solidFill>
                <a:latin typeface="Courier" charset="0"/>
                <a:ea typeface="+mn-ea"/>
              </a:rPr>
              <a:t>}</a:t>
            </a:r>
            <a:endParaRPr lang="en-US" sz="2200" b="1" kern="1200" dirty="0" smtClean="0">
              <a:solidFill>
                <a:srgbClr val="000000"/>
              </a:solidFill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2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Using Arrays for Counters</a:t>
            </a:r>
            <a:endParaRPr lang="en-US">
              <a:solidFill>
                <a:srgbClr val="008080"/>
              </a:solidFill>
              <a:latin typeface="Times New Roman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447800"/>
            <a:ext cx="7315200" cy="914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</a:rPr>
              <a:t>Write a program to count the number of each alphabetic letter in a text file</a:t>
            </a:r>
            <a:r>
              <a:rPr lang="en-US" dirty="0">
                <a:latin typeface="Arial" charset="0"/>
              </a:rPr>
              <a:t> 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850900" y="2438400"/>
            <a:ext cx="3187700" cy="3644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800" b="0" u="sng" dirty="0"/>
              <a:t>letter		ASCII</a:t>
            </a:r>
            <a:endParaRPr lang="en-US" sz="2800" b="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  </a:t>
            </a:r>
            <a:r>
              <a:rPr lang="ja-JP" altLang="en-US" sz="2400" dirty="0"/>
              <a:t>‘</a:t>
            </a:r>
            <a:r>
              <a:rPr lang="en-US" sz="2400" dirty="0"/>
              <a:t>A</a:t>
            </a:r>
            <a:r>
              <a:rPr lang="ja-JP" altLang="en-US" sz="2400" dirty="0"/>
              <a:t>’</a:t>
            </a:r>
            <a:r>
              <a:rPr lang="en-US" sz="2400" dirty="0"/>
              <a:t>		  65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  </a:t>
            </a:r>
            <a:r>
              <a:rPr lang="ja-JP" altLang="en-US" sz="2400" dirty="0"/>
              <a:t>‘</a:t>
            </a:r>
            <a:r>
              <a:rPr lang="en-US" sz="2400" dirty="0"/>
              <a:t>B</a:t>
            </a:r>
            <a:r>
              <a:rPr lang="ja-JP" altLang="en-US" sz="2400" dirty="0"/>
              <a:t>’</a:t>
            </a:r>
            <a:r>
              <a:rPr lang="en-US" sz="2400" dirty="0"/>
              <a:t>		  66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  </a:t>
            </a:r>
            <a:r>
              <a:rPr lang="ja-JP" altLang="en-US" sz="2400" dirty="0"/>
              <a:t>‘</a:t>
            </a:r>
            <a:r>
              <a:rPr lang="en-US" sz="2400" dirty="0"/>
              <a:t>C</a:t>
            </a:r>
            <a:r>
              <a:rPr lang="ja-JP" altLang="en-US" sz="2400" dirty="0"/>
              <a:t>’</a:t>
            </a:r>
            <a:r>
              <a:rPr lang="en-US" sz="2400" dirty="0"/>
              <a:t>		  67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  </a:t>
            </a:r>
            <a:r>
              <a:rPr lang="ja-JP" altLang="en-US" sz="2400" dirty="0"/>
              <a:t>‘</a:t>
            </a:r>
            <a:r>
              <a:rPr lang="en-US" sz="2400" dirty="0"/>
              <a:t>D</a:t>
            </a:r>
            <a:r>
              <a:rPr lang="ja-JP" altLang="en-US" sz="2400" dirty="0"/>
              <a:t>’</a:t>
            </a:r>
            <a:r>
              <a:rPr lang="en-US" sz="2400" dirty="0"/>
              <a:t>		  68</a:t>
            </a:r>
            <a:endParaRPr lang="en-US" sz="2400" b="0" dirty="0"/>
          </a:p>
          <a:p>
            <a:pPr marL="342900" indent="-342900">
              <a:spcBef>
                <a:spcPct val="20000"/>
              </a:spcBef>
            </a:pPr>
            <a:r>
              <a:rPr lang="en-US" sz="1600" b="0" dirty="0">
                <a:latin typeface="Arial Black" charset="0"/>
              </a:rPr>
              <a:t>    .                          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0" dirty="0">
                <a:latin typeface="Arial Black" charset="0"/>
              </a:rPr>
              <a:t>    .                          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0" dirty="0">
                <a:latin typeface="Arial Black" charset="0"/>
              </a:rPr>
              <a:t>    .                          .</a:t>
            </a:r>
            <a:endParaRPr lang="en-US" sz="18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  </a:t>
            </a:r>
            <a:r>
              <a:rPr lang="ja-JP" altLang="en-US" sz="2400" dirty="0"/>
              <a:t>‘</a:t>
            </a:r>
            <a:r>
              <a:rPr lang="en-US" sz="2400" dirty="0"/>
              <a:t>Z</a:t>
            </a:r>
            <a:r>
              <a:rPr lang="ja-JP" altLang="en-US" sz="2400" dirty="0"/>
              <a:t>’</a:t>
            </a:r>
            <a:r>
              <a:rPr lang="en-US" sz="2400" dirty="0"/>
              <a:t>		  90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654550" y="3124200"/>
            <a:ext cx="3340100" cy="29591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505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800" b="0" dirty="0"/>
              <a:t> This is my text file.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0" dirty="0"/>
              <a:t> It contains many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0" dirty="0"/>
              <a:t> things!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0" dirty="0"/>
              <a:t> 5 + 8 is not 14.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0" dirty="0"/>
              <a:t> Is it?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4708525" y="24384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A:\my.dat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152400"/>
            <a:ext cx="7848600" cy="11430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 </a:t>
            </a:r>
            <a:r>
              <a:rPr lang="en-US" sz="3600" dirty="0" err="1">
                <a:latin typeface="Courier New" charset="0"/>
              </a:rPr>
              <a:t>const</a:t>
            </a:r>
            <a:r>
              <a:rPr lang="en-US" sz="3600" dirty="0">
                <a:latin typeface="Courier New" charset="0"/>
              </a:rPr>
              <a:t> </a:t>
            </a:r>
            <a:r>
              <a:rPr lang="en-US" sz="3600" dirty="0" err="1">
                <a:latin typeface="Courier New" charset="0"/>
              </a:rPr>
              <a:t>int</a:t>
            </a:r>
            <a:r>
              <a:rPr lang="en-US" sz="3600" dirty="0">
                <a:latin typeface="Courier New" charset="0"/>
              </a:rPr>
              <a:t> SIZE 91;</a:t>
            </a:r>
            <a:br>
              <a:rPr lang="en-US" sz="3600" dirty="0">
                <a:latin typeface="Courier New" charset="0"/>
              </a:rPr>
            </a:br>
            <a:r>
              <a:rPr lang="en-US" sz="3600" dirty="0" err="1">
                <a:latin typeface="Courier New" charset="0"/>
              </a:rPr>
              <a:t>int</a:t>
            </a:r>
            <a:r>
              <a:rPr lang="en-US" sz="3600" dirty="0">
                <a:latin typeface="Courier New" charset="0"/>
              </a:rPr>
              <a:t> </a:t>
            </a:r>
            <a:r>
              <a:rPr lang="en-US" sz="3600" dirty="0" err="1">
                <a:latin typeface="Courier New" charset="0"/>
              </a:rPr>
              <a:t>freqCount</a:t>
            </a:r>
            <a:r>
              <a:rPr lang="en-US" sz="3600" dirty="0">
                <a:latin typeface="Courier New" charset="0"/>
              </a:rPr>
              <a:t>[SIZE];</a:t>
            </a:r>
            <a:endParaRPr lang="en-US" dirty="0">
              <a:latin typeface="Arial Rounded MT Bold" charset="0"/>
            </a:endParaRPr>
          </a:p>
        </p:txBody>
      </p:sp>
      <p:grpSp>
        <p:nvGrpSpPr>
          <p:cNvPr id="40964" name="Group 20"/>
          <p:cNvGrpSpPr>
            <a:grpSpLocks/>
          </p:cNvGrpSpPr>
          <p:nvPr/>
        </p:nvGrpSpPr>
        <p:grpSpPr bwMode="auto">
          <a:xfrm>
            <a:off x="1279525" y="1295400"/>
            <a:ext cx="6340475" cy="4868863"/>
            <a:chOff x="230" y="1156"/>
            <a:chExt cx="3994" cy="3067"/>
          </a:xfrm>
        </p:grpSpPr>
        <p:sp>
          <p:nvSpPr>
            <p:cNvPr id="40965" name="AutoShape 11"/>
            <p:cNvSpPr>
              <a:spLocks noChangeArrowheads="1"/>
            </p:cNvSpPr>
            <p:nvPr/>
          </p:nvSpPr>
          <p:spPr bwMode="auto">
            <a:xfrm>
              <a:off x="2116" y="1156"/>
              <a:ext cx="1384" cy="1048"/>
            </a:xfrm>
            <a:prstGeom prst="leftArrow">
              <a:avLst>
                <a:gd name="adj1" fmla="val 75009"/>
                <a:gd name="adj2" fmla="val 66024"/>
              </a:avLst>
            </a:prstGeom>
            <a:solidFill>
              <a:srgbClr val="FFCCCC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3"/>
            <p:cNvSpPr>
              <a:spLocks noChangeArrowheads="1"/>
            </p:cNvSpPr>
            <p:nvPr/>
          </p:nvSpPr>
          <p:spPr bwMode="auto">
            <a:xfrm>
              <a:off x="1695" y="1156"/>
              <a:ext cx="292" cy="29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4"/>
            <p:cNvSpPr>
              <a:spLocks noChangeShapeType="1"/>
            </p:cNvSpPr>
            <p:nvPr/>
          </p:nvSpPr>
          <p:spPr bwMode="auto">
            <a:xfrm flipH="1">
              <a:off x="1691" y="1429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5"/>
            <p:cNvSpPr>
              <a:spLocks noChangeShapeType="1"/>
            </p:cNvSpPr>
            <p:nvPr/>
          </p:nvSpPr>
          <p:spPr bwMode="auto">
            <a:xfrm flipH="1">
              <a:off x="1691" y="2932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Rectangle 6"/>
            <p:cNvSpPr>
              <a:spLocks noChangeArrowheads="1"/>
            </p:cNvSpPr>
            <p:nvPr/>
          </p:nvSpPr>
          <p:spPr bwMode="auto">
            <a:xfrm>
              <a:off x="230" y="1173"/>
              <a:ext cx="1664" cy="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freqCount[0]           0</a:t>
              </a:r>
            </a:p>
            <a:p>
              <a:endParaRPr lang="en-US"/>
            </a:p>
            <a:p>
              <a:r>
                <a:rPr lang="en-US"/>
                <a:t>freqCount[1]           0</a:t>
              </a:r>
            </a:p>
            <a:p>
              <a:r>
                <a:rPr lang="en-US" sz="1600" b="0">
                  <a:latin typeface="Arial Black" charset="0"/>
                </a:rPr>
                <a:t>       .                           .</a:t>
              </a:r>
              <a:endParaRPr lang="en-US"/>
            </a:p>
            <a:p>
              <a:pPr>
                <a:spcBef>
                  <a:spcPct val="20000"/>
                </a:spcBef>
              </a:pPr>
              <a:r>
                <a:rPr lang="en-US" sz="1600" b="0">
                  <a:latin typeface="Arial Black" charset="0"/>
                </a:rPr>
                <a:t>       .                           .</a:t>
              </a:r>
            </a:p>
            <a:p>
              <a:pPr>
                <a:spcBef>
                  <a:spcPct val="20000"/>
                </a:spcBef>
              </a:pPr>
              <a:r>
                <a:rPr lang="en-US" sz="1600" b="0">
                  <a:latin typeface="Arial Black" charset="0"/>
                </a:rPr>
                <a:t>       .                           .</a:t>
              </a:r>
              <a:endParaRPr lang="en-US"/>
            </a:p>
            <a:p>
              <a:r>
                <a:rPr lang="en-US"/>
                <a:t>freqCount[65]         2</a:t>
              </a:r>
            </a:p>
            <a:p>
              <a:endParaRPr lang="en-US"/>
            </a:p>
            <a:p>
              <a:r>
                <a:rPr lang="en-US"/>
                <a:t>freqCount[66]         0</a:t>
              </a:r>
            </a:p>
            <a:p>
              <a:pPr>
                <a:spcBef>
                  <a:spcPct val="20000"/>
                </a:spcBef>
              </a:pPr>
              <a:r>
                <a:rPr lang="en-US" sz="1600" b="0">
                  <a:latin typeface="Arial Black" charset="0"/>
                </a:rPr>
                <a:t>       .                           .</a:t>
              </a:r>
            </a:p>
            <a:p>
              <a:pPr>
                <a:spcBef>
                  <a:spcPct val="20000"/>
                </a:spcBef>
              </a:pPr>
              <a:r>
                <a:rPr lang="en-US" sz="1600" b="0">
                  <a:latin typeface="Arial Black" charset="0"/>
                </a:rPr>
                <a:t>       .                           .</a:t>
              </a:r>
            </a:p>
            <a:p>
              <a:r>
                <a:rPr lang="en-US" sz="1600" b="0">
                  <a:latin typeface="Arial Black" charset="0"/>
                </a:rPr>
                <a:t>       </a:t>
              </a:r>
              <a:endParaRPr lang="en-US" sz="1200"/>
            </a:p>
            <a:p>
              <a:r>
                <a:rPr lang="en-US"/>
                <a:t>freqCount[89]         1</a:t>
              </a:r>
            </a:p>
            <a:p>
              <a:r>
                <a:rPr lang="en-US"/>
                <a:t> </a:t>
              </a:r>
            </a:p>
            <a:p>
              <a:r>
                <a:rPr lang="en-US"/>
                <a:t>freqCount[90]         0</a:t>
              </a:r>
            </a:p>
          </p:txBody>
        </p:sp>
        <p:sp>
          <p:nvSpPr>
            <p:cNvPr id="40970" name="Line 7"/>
            <p:cNvSpPr>
              <a:spLocks noChangeShapeType="1"/>
            </p:cNvSpPr>
            <p:nvPr/>
          </p:nvSpPr>
          <p:spPr bwMode="auto">
            <a:xfrm flipH="1">
              <a:off x="1691" y="3508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 flipH="1">
              <a:off x="1691" y="3796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9"/>
            <p:cNvSpPr>
              <a:spLocks noChangeShapeType="1"/>
            </p:cNvSpPr>
            <p:nvPr/>
          </p:nvSpPr>
          <p:spPr bwMode="auto">
            <a:xfrm flipH="1">
              <a:off x="1691" y="2265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10"/>
            <p:cNvSpPr>
              <a:spLocks noChangeArrowheads="1"/>
            </p:cNvSpPr>
            <p:nvPr/>
          </p:nvSpPr>
          <p:spPr bwMode="auto">
            <a:xfrm>
              <a:off x="2390" y="1173"/>
              <a:ext cx="1736" cy="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sz="2400" dirty="0">
                  <a:solidFill>
                    <a:srgbClr val="A50021"/>
                  </a:solidFill>
                </a:rPr>
                <a:t>   unused</a:t>
              </a:r>
              <a:endParaRPr lang="en-US" dirty="0">
                <a:solidFill>
                  <a:srgbClr val="CC0000"/>
                </a:solidFill>
              </a:endParaRPr>
            </a:p>
            <a:p>
              <a:r>
                <a:rPr lang="en-US" sz="1600" b="0" dirty="0">
                  <a:latin typeface="Arial Black" charset="0"/>
                </a:rPr>
                <a:t> </a:t>
              </a:r>
              <a:endParaRPr lang="en-US" dirty="0"/>
            </a:p>
            <a:p>
              <a:endParaRPr lang="en-US" sz="1600" b="0" dirty="0">
                <a:latin typeface="Arial Black" charset="0"/>
              </a:endParaRPr>
            </a:p>
            <a:p>
              <a:endParaRPr lang="en-US" sz="1600" b="0" dirty="0">
                <a:latin typeface="Arial Black" charset="0"/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counts  </a:t>
              </a:r>
              <a:r>
                <a:rPr lang="ja-JP" altLang="en-US" dirty="0">
                  <a:solidFill>
                    <a:schemeClr val="tx2"/>
                  </a:solidFill>
                </a:rPr>
                <a:t>‘</a:t>
              </a: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ja-JP" altLang="en-US" dirty="0">
                  <a:solidFill>
                    <a:schemeClr val="tx2"/>
                  </a:solidFill>
                </a:rPr>
                <a:t>’</a:t>
              </a:r>
              <a:r>
                <a:rPr lang="en-US" dirty="0">
                  <a:solidFill>
                    <a:schemeClr val="tx2"/>
                  </a:solidFill>
                </a:rPr>
                <a:t>  and  </a:t>
              </a:r>
              <a:r>
                <a:rPr lang="ja-JP" altLang="en-US" dirty="0">
                  <a:solidFill>
                    <a:schemeClr val="tx2"/>
                  </a:solidFill>
                </a:rPr>
                <a:t>‘</a:t>
              </a: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ja-JP" altLang="en-US" dirty="0">
                  <a:solidFill>
                    <a:schemeClr val="tx2"/>
                  </a:solidFill>
                </a:rPr>
                <a:t>’</a:t>
              </a:r>
              <a:endParaRPr lang="en-US" dirty="0">
                <a:solidFill>
                  <a:schemeClr val="tx2"/>
                </a:solidFill>
              </a:endParaRP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counts  </a:t>
              </a:r>
              <a:r>
                <a:rPr lang="ja-JP" altLang="en-US" dirty="0">
                  <a:solidFill>
                    <a:schemeClr val="tx2"/>
                  </a:solidFill>
                </a:rPr>
                <a:t>‘</a:t>
              </a:r>
              <a:r>
                <a:rPr lang="en-US" dirty="0">
                  <a:solidFill>
                    <a:schemeClr val="tx2"/>
                  </a:solidFill>
                </a:rPr>
                <a:t>B</a:t>
              </a:r>
              <a:r>
                <a:rPr lang="ja-JP" altLang="en-US" dirty="0">
                  <a:solidFill>
                    <a:schemeClr val="tx2"/>
                  </a:solidFill>
                </a:rPr>
                <a:t>’</a:t>
              </a:r>
              <a:r>
                <a:rPr lang="en-US" dirty="0">
                  <a:solidFill>
                    <a:schemeClr val="tx2"/>
                  </a:solidFill>
                </a:rPr>
                <a:t>  and  </a:t>
              </a:r>
              <a:r>
                <a:rPr lang="ja-JP" altLang="en-US" dirty="0">
                  <a:solidFill>
                    <a:schemeClr val="tx2"/>
                  </a:solidFill>
                </a:rPr>
                <a:t>‘</a:t>
              </a:r>
              <a:r>
                <a:rPr lang="en-US" dirty="0">
                  <a:solidFill>
                    <a:schemeClr val="tx2"/>
                  </a:solidFill>
                </a:rPr>
                <a:t>b</a:t>
              </a:r>
              <a:r>
                <a:rPr lang="ja-JP" altLang="en-US" dirty="0">
                  <a:solidFill>
                    <a:schemeClr val="tx2"/>
                  </a:solidFill>
                </a:rPr>
                <a:t>’</a:t>
              </a:r>
              <a:endParaRPr lang="en-US" dirty="0">
                <a:solidFill>
                  <a:schemeClr val="tx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Arial Black" charset="0"/>
                </a:rPr>
                <a:t>       .                      </a:t>
              </a:r>
            </a:p>
            <a:p>
              <a:pPr>
                <a:spcBef>
                  <a:spcPct val="200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Arial Black" charset="0"/>
                </a:rPr>
                <a:t>       .                     </a:t>
              </a:r>
            </a:p>
            <a:p>
              <a:r>
                <a:rPr lang="en-US" sz="1600" dirty="0">
                  <a:solidFill>
                    <a:schemeClr val="tx2"/>
                  </a:solidFill>
                  <a:latin typeface="Arial Black" charset="0"/>
                </a:rPr>
                <a:t>       .                     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counts </a:t>
              </a:r>
              <a:r>
                <a:rPr lang="ja-JP" altLang="en-US" dirty="0">
                  <a:solidFill>
                    <a:schemeClr val="tx2"/>
                  </a:solidFill>
                </a:rPr>
                <a:t>‘</a:t>
              </a:r>
              <a:r>
                <a:rPr lang="en-US" dirty="0">
                  <a:solidFill>
                    <a:schemeClr val="tx2"/>
                  </a:solidFill>
                </a:rPr>
                <a:t> Y</a:t>
              </a:r>
              <a:r>
                <a:rPr lang="ja-JP" altLang="en-US" dirty="0">
                  <a:solidFill>
                    <a:schemeClr val="tx2"/>
                  </a:solidFill>
                </a:rPr>
                <a:t>’</a:t>
              </a:r>
              <a:r>
                <a:rPr lang="en-US" dirty="0">
                  <a:solidFill>
                    <a:schemeClr val="tx2"/>
                  </a:solidFill>
                </a:rPr>
                <a:t> and  </a:t>
              </a:r>
              <a:r>
                <a:rPr lang="ja-JP" altLang="en-US" dirty="0">
                  <a:solidFill>
                    <a:schemeClr val="tx2"/>
                  </a:solidFill>
                </a:rPr>
                <a:t>‘</a:t>
              </a:r>
              <a:r>
                <a:rPr lang="en-US" dirty="0">
                  <a:solidFill>
                    <a:schemeClr val="tx2"/>
                  </a:solidFill>
                </a:rPr>
                <a:t>y</a:t>
              </a:r>
              <a:r>
                <a:rPr lang="ja-JP" altLang="en-US" dirty="0">
                  <a:solidFill>
                    <a:schemeClr val="tx2"/>
                  </a:solidFill>
                </a:rPr>
                <a:t>’</a:t>
              </a:r>
              <a:endParaRPr lang="en-US" dirty="0">
                <a:solidFill>
                  <a:schemeClr val="tx2"/>
                </a:solidFill>
              </a:endParaRP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counts  </a:t>
              </a:r>
              <a:r>
                <a:rPr lang="ja-JP" altLang="en-US" dirty="0">
                  <a:solidFill>
                    <a:schemeClr val="tx2"/>
                  </a:solidFill>
                </a:rPr>
                <a:t>‘</a:t>
              </a:r>
              <a:r>
                <a:rPr lang="en-US" dirty="0">
                  <a:solidFill>
                    <a:schemeClr val="tx2"/>
                  </a:solidFill>
                </a:rPr>
                <a:t>Z</a:t>
              </a:r>
              <a:r>
                <a:rPr lang="ja-JP" altLang="en-US" dirty="0">
                  <a:solidFill>
                    <a:schemeClr val="tx2"/>
                  </a:solidFill>
                </a:rPr>
                <a:t>’</a:t>
              </a:r>
              <a:r>
                <a:rPr lang="en-US" dirty="0">
                  <a:solidFill>
                    <a:schemeClr val="tx2"/>
                  </a:solidFill>
                </a:rPr>
                <a:t> and  </a:t>
              </a:r>
              <a:r>
                <a:rPr lang="ja-JP" altLang="en-US" dirty="0">
                  <a:solidFill>
                    <a:schemeClr val="tx2"/>
                  </a:solidFill>
                </a:rPr>
                <a:t>‘</a:t>
              </a:r>
              <a:r>
                <a:rPr lang="en-US" dirty="0">
                  <a:solidFill>
                    <a:schemeClr val="tx2"/>
                  </a:solidFill>
                </a:rPr>
                <a:t>z</a:t>
              </a:r>
              <a:r>
                <a:rPr lang="ja-JP" altLang="en-US" dirty="0">
                  <a:solidFill>
                    <a:schemeClr val="tx2"/>
                  </a:solidFill>
                </a:rPr>
                <a:t>’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40974" name="Group 17"/>
            <p:cNvGrpSpPr>
              <a:grpSpLocks/>
            </p:cNvGrpSpPr>
            <p:nvPr/>
          </p:nvGrpSpPr>
          <p:grpSpPr bwMode="auto">
            <a:xfrm>
              <a:off x="2064" y="2256"/>
              <a:ext cx="2160" cy="1920"/>
              <a:chOff x="2064" y="2256"/>
              <a:chExt cx="2160" cy="1920"/>
            </a:xfrm>
          </p:grpSpPr>
          <p:sp>
            <p:nvSpPr>
              <p:cNvPr id="40977" name="Line 12"/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254" cy="10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8" name="Line 13"/>
              <p:cNvSpPr>
                <a:spLocks noChangeShapeType="1"/>
              </p:cNvSpPr>
              <p:nvPr/>
            </p:nvSpPr>
            <p:spPr bwMode="auto">
              <a:xfrm>
                <a:off x="2064" y="3264"/>
                <a:ext cx="254" cy="9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9" name="Line 14"/>
              <p:cNvSpPr>
                <a:spLocks noChangeShapeType="1"/>
              </p:cNvSpPr>
              <p:nvPr/>
            </p:nvSpPr>
            <p:spPr bwMode="auto">
              <a:xfrm>
                <a:off x="2318" y="2256"/>
                <a:ext cx="190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0" name="Line 15"/>
              <p:cNvSpPr>
                <a:spLocks noChangeShapeType="1"/>
              </p:cNvSpPr>
              <p:nvPr/>
            </p:nvSpPr>
            <p:spPr bwMode="auto">
              <a:xfrm>
                <a:off x="2318" y="4176"/>
                <a:ext cx="190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1" name="Line 16"/>
              <p:cNvSpPr>
                <a:spLocks noChangeShapeType="1"/>
              </p:cNvSpPr>
              <p:nvPr/>
            </p:nvSpPr>
            <p:spPr bwMode="auto">
              <a:xfrm>
                <a:off x="4224" y="2256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5" name="Line 18"/>
            <p:cNvSpPr>
              <a:spLocks noChangeShapeType="1"/>
            </p:cNvSpPr>
            <p:nvPr/>
          </p:nvSpPr>
          <p:spPr bwMode="auto">
            <a:xfrm flipH="1">
              <a:off x="1691" y="1785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19"/>
            <p:cNvSpPr>
              <a:spLocks noChangeShapeType="1"/>
            </p:cNvSpPr>
            <p:nvPr/>
          </p:nvSpPr>
          <p:spPr bwMode="auto">
            <a:xfrm flipH="1">
              <a:off x="1691" y="2601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848600" cy="6096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Main Module Pseudocode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077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                                                              </a:t>
            </a:r>
            <a:r>
              <a:rPr lang="en-US" sz="3900" b="1" i="1" smtClean="0">
                <a:ea typeface="+mn-ea"/>
              </a:rPr>
              <a:t>Level 0</a:t>
            </a:r>
            <a:endParaRPr lang="en-US" sz="3900" b="1" smtClean="0"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Open dataFile (and verify success)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Zero out freqCount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Read ch from dataFile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WHILE NOT EOF on dataFile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	If ch is alphabetic character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		If ch is lowercase alphabetic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		         Change ch to uppercase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		Increment freqCount[ch] by 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	Read ch from dataFile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Print characters and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Oval 2"/>
          <p:cNvSpPr>
            <a:spLocks noChangeArrowheads="1"/>
          </p:cNvSpPr>
          <p:nvPr/>
        </p:nvSpPr>
        <p:spPr bwMode="auto">
          <a:xfrm>
            <a:off x="5638800" y="2286000"/>
            <a:ext cx="3429000" cy="22860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763588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400" b="0">
                <a:effectLst>
                  <a:outerShdw blurRad="38100" dist="38100" dir="2700000" algn="tl">
                    <a:srgbClr val="DDDDDD"/>
                  </a:outerShdw>
                </a:effectLst>
              </a:rPr>
              <a:t>C++  Data Types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2382838" y="1524000"/>
            <a:ext cx="10461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4857750" y="1447800"/>
            <a:ext cx="1220788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6134100" y="1466850"/>
            <a:ext cx="1303338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6689725" y="2384425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A50021"/>
                </a:solidFill>
              </a:rPr>
              <a:t>structured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5670550" y="3421063"/>
            <a:ext cx="3465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array</a:t>
            </a:r>
            <a:r>
              <a:rPr lang="en-US"/>
              <a:t>   struct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  union   class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154" name="Group 9"/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6177" name="Line 10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11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12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Line 13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5" name="Group 14"/>
          <p:cNvGrpSpPr>
            <a:grpSpLocks/>
          </p:cNvGrpSpPr>
          <p:nvPr/>
        </p:nvGrpSpPr>
        <p:grpSpPr bwMode="auto">
          <a:xfrm>
            <a:off x="5319713" y="5051425"/>
            <a:ext cx="2466975" cy="1281113"/>
            <a:chOff x="3351" y="3398"/>
            <a:chExt cx="1554" cy="807"/>
          </a:xfrm>
        </p:grpSpPr>
        <p:sp>
          <p:nvSpPr>
            <p:cNvPr id="6173" name="Rectangle 15"/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rgbClr val="A50021"/>
                  </a:solidFill>
                </a:rPr>
                <a:t> address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6174" name="Line 16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17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18"/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pointer    reference</a:t>
              </a:r>
            </a:p>
          </p:txBody>
        </p:sp>
      </p:grpSp>
      <p:sp>
        <p:nvSpPr>
          <p:cNvPr id="6156" name="Rectangle 19"/>
          <p:cNvSpPr>
            <a:spLocks noChangeArrowheads="1"/>
          </p:cNvSpPr>
          <p:nvPr/>
        </p:nvSpPr>
        <p:spPr bwMode="auto">
          <a:xfrm>
            <a:off x="1738313" y="238442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A50021"/>
                </a:solidFill>
              </a:rPr>
              <a:t>simple</a:t>
            </a:r>
          </a:p>
        </p:txBody>
      </p:sp>
      <p:sp>
        <p:nvSpPr>
          <p:cNvPr id="6157" name="Line 20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21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22"/>
          <p:cNvSpPr>
            <a:spLocks noChangeArrowheads="1"/>
          </p:cNvSpPr>
          <p:nvPr/>
        </p:nvSpPr>
        <p:spPr bwMode="auto">
          <a:xfrm>
            <a:off x="671513" y="3421063"/>
            <a:ext cx="268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 integral            </a:t>
            </a:r>
            <a:r>
              <a:rPr lang="en-US"/>
              <a:t>enum</a:t>
            </a:r>
          </a:p>
        </p:txBody>
      </p:sp>
      <p:sp>
        <p:nvSpPr>
          <p:cNvPr id="6160" name="Rectangle 23"/>
          <p:cNvSpPr>
            <a:spLocks noChangeArrowheads="1"/>
          </p:cNvSpPr>
          <p:nvPr/>
        </p:nvSpPr>
        <p:spPr bwMode="auto">
          <a:xfrm>
            <a:off x="1588" y="4335463"/>
            <a:ext cx="3367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char</a:t>
            </a:r>
            <a:r>
              <a:rPr lang="en-US">
                <a:solidFill>
                  <a:srgbClr val="990066"/>
                </a:solidFill>
              </a:rPr>
              <a:t> </a:t>
            </a:r>
            <a:r>
              <a:rPr lang="en-US"/>
              <a:t> short   int  long  bool</a:t>
            </a:r>
          </a:p>
        </p:txBody>
      </p:sp>
      <p:sp>
        <p:nvSpPr>
          <p:cNvPr id="6161" name="Line 24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25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26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27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5" name="Group 28"/>
          <p:cNvGrpSpPr>
            <a:grpSpLocks/>
          </p:cNvGrpSpPr>
          <p:nvPr/>
        </p:nvGrpSpPr>
        <p:grpSpPr bwMode="auto">
          <a:xfrm>
            <a:off x="2405063" y="3421063"/>
            <a:ext cx="3341687" cy="2168525"/>
            <a:chOff x="1467" y="2371"/>
            <a:chExt cx="2105" cy="1366"/>
          </a:xfrm>
        </p:grpSpPr>
        <p:sp>
          <p:nvSpPr>
            <p:cNvPr id="6168" name="Rectangle 29"/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floating</a:t>
              </a:r>
            </a:p>
          </p:txBody>
        </p:sp>
        <p:sp>
          <p:nvSpPr>
            <p:cNvPr id="6169" name="Rectangle 30"/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float  double   long double</a:t>
              </a:r>
            </a:p>
          </p:txBody>
        </p:sp>
        <p:sp>
          <p:nvSpPr>
            <p:cNvPr id="6170" name="Line 31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32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33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6" name="Line 34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35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 hidden="1"/>
          <p:cNvSpPr>
            <a:spLocks noChangeArrowheads="1"/>
          </p:cNvSpPr>
          <p:nvPr/>
        </p:nvSpPr>
        <p:spPr bwMode="auto">
          <a:xfrm>
            <a:off x="0" y="1981200"/>
            <a:ext cx="8915400" cy="434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8768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Program counts frequency of each alphabetic 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  character in text file.</a:t>
            </a:r>
          </a:p>
          <a:p>
            <a:pPr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#include &lt; </a:t>
            </a:r>
            <a:r>
              <a:rPr lang="en-US" sz="2200" b="1" dirty="0" err="1">
                <a:latin typeface="Courier" charset="0"/>
              </a:rPr>
              <a:t>fstream</a:t>
            </a:r>
            <a:r>
              <a:rPr lang="en-US" sz="2200" b="1" dirty="0">
                <a:latin typeface="Courier" charset="0"/>
              </a:rPr>
              <a:t> &gt;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#include &lt; </a:t>
            </a:r>
            <a:r>
              <a:rPr lang="en-US" sz="2200" b="1" dirty="0" err="1">
                <a:latin typeface="Courier" charset="0"/>
              </a:rPr>
              <a:t>iostream</a:t>
            </a:r>
            <a:r>
              <a:rPr lang="en-US" sz="2200" b="1" dirty="0">
                <a:latin typeface="Courier" charset="0"/>
              </a:rPr>
              <a:t> &gt;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#include &lt; </a:t>
            </a:r>
            <a:r>
              <a:rPr lang="en-US" sz="2200" b="1" dirty="0" err="1">
                <a:latin typeface="Courier" charset="0"/>
              </a:rPr>
              <a:t>cctype</a:t>
            </a:r>
            <a:r>
              <a:rPr lang="en-US" sz="2200" b="1" dirty="0">
                <a:latin typeface="Courier" charset="0"/>
              </a:rPr>
              <a:t> &gt;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</a:t>
            </a:r>
          </a:p>
          <a:p>
            <a:pPr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const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SIZE=91;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void </a:t>
            </a:r>
            <a:r>
              <a:rPr lang="en-US" sz="2200" b="1" dirty="0" err="1">
                <a:latin typeface="Courier" charset="0"/>
              </a:rPr>
              <a:t>PrintOccurrences</a:t>
            </a:r>
            <a:r>
              <a:rPr lang="en-US" sz="2200" b="1" dirty="0">
                <a:latin typeface="Courier" charset="0"/>
              </a:rPr>
              <a:t>(</a:t>
            </a:r>
            <a:r>
              <a:rPr lang="en-US" sz="2200" b="1" dirty="0" err="1">
                <a:solidFill>
                  <a:schemeClr val="accent2"/>
                </a:solidFill>
                <a:latin typeface="Courier" charset="0"/>
              </a:rPr>
              <a:t>const</a:t>
            </a:r>
            <a:r>
              <a:rPr lang="en-US" sz="2200" b="1" dirty="0">
                <a:solidFill>
                  <a:schemeClr val="accent2"/>
                </a:solidFill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[]); 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Prototype</a:t>
            </a:r>
            <a:r>
              <a:rPr lang="en-US" sz="2200" b="1" dirty="0">
                <a:solidFill>
                  <a:srgbClr val="CC0000"/>
                </a:solidFill>
                <a:latin typeface="Courier" charset="0"/>
              </a:rPr>
              <a:t> </a:t>
            </a:r>
          </a:p>
          <a:p>
            <a:pPr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848600" cy="11430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Counting Frequency of Alphabetic Characters</a:t>
            </a:r>
            <a:endParaRPr lang="en-US" sz="4000" i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ea typeface="+mj-ea"/>
              </a:rPr>
              <a:t>Counting Frequency of Alphabetic Characters </a:t>
            </a:r>
            <a:endParaRPr lang="en-US" sz="4000">
              <a:ea typeface="+mj-ea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main ()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ifstream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dataFile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freqCount</a:t>
            </a:r>
            <a:r>
              <a:rPr lang="en-US" sz="2200" b="1" dirty="0">
                <a:latin typeface="Courier" charset="0"/>
              </a:rPr>
              <a:t>[SIZE];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char </a:t>
            </a:r>
            <a:r>
              <a:rPr lang="en-US" sz="2200" b="1" dirty="0" err="1">
                <a:latin typeface="Courier" charset="0"/>
              </a:rPr>
              <a:t>ch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 char index;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ea typeface="+mj-ea"/>
              </a:rPr>
              <a:t>Counting Frequency of Alphabetic Characters</a:t>
            </a:r>
            <a:endParaRPr lang="en-US" sz="4000">
              <a:ea typeface="+mj-ea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dataFile.open</a:t>
            </a:r>
            <a:r>
              <a:rPr lang="en-US" sz="2000" b="1" dirty="0">
                <a:latin typeface="Courier" charset="0"/>
              </a:rPr>
              <a:t> (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 err="1">
                <a:latin typeface="Courier" charset="0"/>
              </a:rPr>
              <a:t>my.dat</a:t>
            </a:r>
            <a:r>
              <a:rPr lang="ja-JP" altLang="en-US" sz="2000" b="1" dirty="0">
                <a:latin typeface="Courier" charset="0"/>
              </a:rPr>
              <a:t>”</a:t>
            </a:r>
            <a:r>
              <a:rPr lang="en-US" sz="2000" b="1" dirty="0">
                <a:latin typeface="Courier" charset="0"/>
              </a:rPr>
              <a:t>);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Open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CC0000"/>
                </a:solidFill>
                <a:latin typeface="Courier" charset="0"/>
              </a:rPr>
              <a:t> </a:t>
            </a:r>
            <a:r>
              <a:rPr lang="en-US" sz="2000" b="1" dirty="0">
                <a:latin typeface="Courier" charset="0"/>
              </a:rPr>
              <a:t>if  (! </a:t>
            </a:r>
            <a:r>
              <a:rPr lang="en-US" sz="2000" b="1" dirty="0" err="1">
                <a:latin typeface="Courier" charset="0"/>
              </a:rPr>
              <a:t>dataFile</a:t>
            </a:r>
            <a:r>
              <a:rPr lang="en-US" sz="2000" b="1" dirty="0">
                <a:latin typeface="Courier" charset="0"/>
              </a:rPr>
              <a:t>)         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</a:rPr>
              <a:t>/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 Verify success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</a:t>
            </a:r>
            <a:r>
              <a:rPr lang="en-US" sz="2000" b="1" dirty="0" err="1">
                <a:latin typeface="Courier" charset="0"/>
              </a:rPr>
              <a:t>cout</a:t>
            </a:r>
            <a:r>
              <a:rPr lang="en-US" sz="2000" b="1" dirty="0">
                <a:latin typeface="Courier" charset="0"/>
              </a:rPr>
              <a:t>  &lt;&lt; 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 CAN</a:t>
            </a:r>
            <a:r>
              <a:rPr lang="ja-JP" altLang="en-US" sz="2000" b="1" dirty="0">
                <a:latin typeface="Courier" charset="0"/>
              </a:rPr>
              <a:t>’</a:t>
            </a:r>
            <a:r>
              <a:rPr lang="en-US" sz="2000" b="1" dirty="0">
                <a:latin typeface="Courier" charset="0"/>
              </a:rPr>
              <a:t>T OPEN INPUT FILE ! </a:t>
            </a:r>
            <a:r>
              <a:rPr lang="ja-JP" altLang="en-US" sz="2000" b="1" dirty="0">
                <a:latin typeface="Courier" charset="0"/>
              </a:rPr>
              <a:t>“</a:t>
            </a:r>
            <a:r>
              <a:rPr lang="en-US" sz="2000" b="1" dirty="0"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       &lt;&lt; </a:t>
            </a:r>
            <a:r>
              <a:rPr lang="en-US" sz="2000" b="1" dirty="0" err="1">
                <a:latin typeface="Courier" charset="0"/>
              </a:rPr>
              <a:t>endl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return  1;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for (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m = 0; m &lt; SIZE;  m++)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Zero array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 </a:t>
            </a:r>
            <a:r>
              <a:rPr lang="en-US" sz="2000" b="1" dirty="0" err="1">
                <a:latin typeface="Courier" charset="0"/>
              </a:rPr>
              <a:t>freqCount</a:t>
            </a:r>
            <a:r>
              <a:rPr lang="en-US" sz="2000" b="1" dirty="0">
                <a:latin typeface="Courier" charset="0"/>
              </a:rPr>
              <a:t>[m]  =  0;</a:t>
            </a:r>
          </a:p>
          <a:p>
            <a:pPr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848600" cy="1295400"/>
          </a:xfrm>
        </p:spPr>
        <p:txBody>
          <a:bodyPr/>
          <a:lstStyle/>
          <a:p>
            <a:r>
              <a:rPr lang="en-US" sz="3600">
                <a:latin typeface="Times New Roman" charset="0"/>
              </a:rPr>
              <a:t/>
            </a:r>
            <a:br>
              <a:rPr lang="en-US" sz="3600">
                <a:latin typeface="Times New Roman" charset="0"/>
              </a:rPr>
            </a:br>
            <a:r>
              <a:rPr lang="en-US" sz="3600">
                <a:latin typeface="Times New Roman" charset="0"/>
              </a:rPr>
              <a:t>Counting Frequency of Alphabetic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// Read file one character at a time</a:t>
            </a:r>
            <a:endParaRPr lang="en-US" sz="2000" b="1" dirty="0" smtClean="0">
              <a:latin typeface="Courier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</a:t>
            </a:r>
            <a:r>
              <a:rPr lang="en-US" sz="2000" b="1" dirty="0" err="1" smtClean="0">
                <a:latin typeface="Courier" charset="0"/>
                <a:ea typeface="+mn-ea"/>
              </a:rPr>
              <a:t>dataFile.get</a:t>
            </a:r>
            <a:r>
              <a:rPr lang="en-US" sz="2000" b="1" dirty="0" smtClean="0">
                <a:latin typeface="Courier" charset="0"/>
                <a:ea typeface="+mn-ea"/>
              </a:rPr>
              <a:t> (</a:t>
            </a:r>
            <a:r>
              <a:rPr lang="en-US" sz="2000" b="1" dirty="0" err="1" smtClean="0">
                <a:latin typeface="Courier" charset="0"/>
                <a:ea typeface="+mn-ea"/>
              </a:rPr>
              <a:t>ch</a:t>
            </a:r>
            <a:r>
              <a:rPr lang="en-US" sz="2000" b="1" dirty="0" smtClean="0">
                <a:latin typeface="Courier" charset="0"/>
                <a:ea typeface="+mn-ea"/>
              </a:rPr>
              <a:t>);  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// Priming read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    </a:t>
            </a:r>
            <a:r>
              <a:rPr lang="en-US" sz="2000" b="1" dirty="0" smtClean="0">
                <a:latin typeface="Courier" charset="0"/>
                <a:ea typeface="+mn-ea"/>
              </a:rPr>
              <a:t>while (</a:t>
            </a:r>
            <a:r>
              <a:rPr lang="en-US" sz="2000" b="1" dirty="0" err="1" smtClean="0">
                <a:latin typeface="Courier" charset="0"/>
                <a:ea typeface="+mn-ea"/>
              </a:rPr>
              <a:t>dataFile</a:t>
            </a:r>
            <a:r>
              <a:rPr lang="en-US" sz="2000" b="1" dirty="0" smtClean="0">
                <a:latin typeface="Courier" charset="0"/>
                <a:ea typeface="+mn-ea"/>
              </a:rPr>
              <a:t>)	</a:t>
            </a:r>
            <a:r>
              <a:rPr lang="en-US" sz="2000" b="1" dirty="0" smtClean="0">
                <a:solidFill>
                  <a:srgbClr val="A50021"/>
                </a:solidFill>
                <a:latin typeface="Courier" charset="0"/>
                <a:ea typeface="+mn-ea"/>
              </a:rPr>
              <a:t>// While read successful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		  if (</a:t>
            </a:r>
            <a:r>
              <a:rPr lang="en-US" sz="2000" b="1" dirty="0" err="1" smtClean="0">
                <a:latin typeface="Courier" charset="0"/>
                <a:ea typeface="+mn-ea"/>
              </a:rPr>
              <a:t>isalpha</a:t>
            </a:r>
            <a:r>
              <a:rPr lang="en-US" sz="2000" b="1" dirty="0" smtClean="0">
                <a:latin typeface="Courier" charset="0"/>
                <a:ea typeface="+mn-ea"/>
              </a:rPr>
              <a:t> (</a:t>
            </a:r>
            <a:r>
              <a:rPr lang="en-US" sz="2000" b="1" dirty="0" err="1" smtClean="0">
                <a:latin typeface="Courier" charset="0"/>
                <a:ea typeface="+mn-ea"/>
              </a:rPr>
              <a:t>ch</a:t>
            </a:r>
            <a:r>
              <a:rPr lang="en-US" sz="2000" b="1" dirty="0" smtClean="0">
                <a:latin typeface="Courier" charset="0"/>
                <a:ea typeface="+mn-ea"/>
              </a:rPr>
              <a:t>))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		  {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            if (</a:t>
            </a:r>
            <a:r>
              <a:rPr lang="en-US" sz="2000" b="1" dirty="0" err="1" smtClean="0">
                <a:latin typeface="Courier" charset="0"/>
                <a:ea typeface="+mn-ea"/>
              </a:rPr>
              <a:t>islower</a:t>
            </a:r>
            <a:r>
              <a:rPr lang="en-US" sz="2000" b="1" dirty="0" smtClean="0">
                <a:latin typeface="Courier" charset="0"/>
                <a:ea typeface="+mn-ea"/>
              </a:rPr>
              <a:t> (</a:t>
            </a:r>
            <a:r>
              <a:rPr lang="en-US" sz="2000" b="1" dirty="0" err="1" smtClean="0">
                <a:latin typeface="Courier" charset="0"/>
                <a:ea typeface="+mn-ea"/>
              </a:rPr>
              <a:t>ch</a:t>
            </a:r>
            <a:r>
              <a:rPr lang="en-US" sz="2000" b="1" dirty="0" smtClean="0">
                <a:latin typeface="Courier" charset="0"/>
                <a:ea typeface="+mn-ea"/>
              </a:rPr>
              <a:t>))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		          </a:t>
            </a:r>
            <a:r>
              <a:rPr lang="en-US" sz="2000" b="1" dirty="0" err="1" smtClean="0">
                <a:latin typeface="Courier" charset="0"/>
                <a:ea typeface="+mn-ea"/>
              </a:rPr>
              <a:t>ch</a:t>
            </a:r>
            <a:r>
              <a:rPr lang="en-US" sz="2000" b="1" dirty="0" smtClean="0">
                <a:latin typeface="Courier" charset="0"/>
                <a:ea typeface="+mn-ea"/>
              </a:rPr>
              <a:t>  =  </a:t>
            </a:r>
            <a:r>
              <a:rPr lang="en-US" sz="2000" b="1" dirty="0" err="1" smtClean="0">
                <a:latin typeface="Courier" charset="0"/>
                <a:ea typeface="+mn-ea"/>
              </a:rPr>
              <a:t>toupper</a:t>
            </a:r>
            <a:r>
              <a:rPr lang="en-US" sz="2000" b="1" dirty="0" smtClean="0">
                <a:latin typeface="Courier" charset="0"/>
                <a:ea typeface="+mn-ea"/>
              </a:rPr>
              <a:t> (</a:t>
            </a:r>
            <a:r>
              <a:rPr lang="en-US" sz="2000" b="1" dirty="0" err="1" smtClean="0">
                <a:latin typeface="Courier" charset="0"/>
                <a:ea typeface="+mn-ea"/>
              </a:rPr>
              <a:t>ch</a:t>
            </a:r>
            <a:r>
              <a:rPr lang="en-US" sz="2000" b="1" dirty="0" smtClean="0">
                <a:latin typeface="Courier" charset="0"/>
                <a:ea typeface="+mn-ea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		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dirty="0" smtClean="0">
                <a:latin typeface="Courier" charset="0"/>
                <a:ea typeface="+mn-ea"/>
              </a:rPr>
              <a:t>			</a:t>
            </a:r>
            <a:r>
              <a:rPr lang="en-US" sz="2000" b="1" dirty="0" err="1" smtClean="0">
                <a:latin typeface="Courier" charset="0"/>
                <a:ea typeface="+mn-ea"/>
              </a:rPr>
              <a:t>freqCount</a:t>
            </a:r>
            <a:r>
              <a:rPr lang="en-US" sz="2000" b="1" dirty="0" smtClean="0">
                <a:latin typeface="Courier" charset="0"/>
                <a:ea typeface="+mn-ea"/>
              </a:rPr>
              <a:t>[</a:t>
            </a:r>
            <a:r>
              <a:rPr lang="en-US" sz="2000" b="1" dirty="0" err="1" smtClean="0">
                <a:latin typeface="Courier" charset="0"/>
                <a:ea typeface="+mn-ea"/>
              </a:rPr>
              <a:t>ch</a:t>
            </a:r>
            <a:r>
              <a:rPr lang="en-US" sz="2000" b="1" dirty="0" smtClean="0">
                <a:latin typeface="Courier" charset="0"/>
                <a:ea typeface="+mn-ea"/>
              </a:rPr>
              <a:t>]  =  </a:t>
            </a:r>
            <a:r>
              <a:rPr lang="en-US" sz="2000" b="1" dirty="0" err="1" smtClean="0">
                <a:latin typeface="Courier" charset="0"/>
                <a:ea typeface="+mn-ea"/>
              </a:rPr>
              <a:t>freqCount</a:t>
            </a:r>
            <a:r>
              <a:rPr lang="en-US" sz="2000" b="1" dirty="0" smtClean="0">
                <a:latin typeface="Courier" charset="0"/>
                <a:ea typeface="+mn-ea"/>
              </a:rPr>
              <a:t>[</a:t>
            </a:r>
            <a:r>
              <a:rPr lang="en-US" sz="2000" b="1" dirty="0" err="1" smtClean="0">
                <a:latin typeface="Courier" charset="0"/>
                <a:ea typeface="+mn-ea"/>
              </a:rPr>
              <a:t>ch</a:t>
            </a:r>
            <a:r>
              <a:rPr lang="en-US" sz="2000" b="1" dirty="0" smtClean="0">
                <a:latin typeface="Courier" charset="0"/>
                <a:ea typeface="+mn-ea"/>
              </a:rPr>
              <a:t>] + 1;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3600">
                <a:latin typeface="Times New Roman" charset="0"/>
              </a:rPr>
              <a:t/>
            </a:r>
            <a:br>
              <a:rPr lang="en-US" sz="3600">
                <a:latin typeface="Times New Roman" charset="0"/>
              </a:rPr>
            </a:br>
            <a:r>
              <a:rPr lang="en-US" sz="3600">
                <a:latin typeface="Times New Roman" charset="0"/>
              </a:rPr>
              <a:t/>
            </a:r>
            <a:br>
              <a:rPr lang="en-US" sz="3600">
                <a:latin typeface="Times New Roman" charset="0"/>
              </a:rPr>
            </a:br>
            <a:r>
              <a:rPr lang="en-US" sz="3600">
                <a:latin typeface="Times New Roman" charset="0"/>
              </a:rPr>
              <a:t>Counting Frequency of Alphabetic Characters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	  </a:t>
            </a:r>
            <a:r>
              <a:rPr lang="en-US" sz="2000" b="1" dirty="0" err="1">
                <a:latin typeface="Courier" charset="0"/>
              </a:rPr>
              <a:t>dataFile</a:t>
            </a:r>
            <a:r>
              <a:rPr lang="en-US" sz="2000" b="1" dirty="0">
                <a:latin typeface="Courier" charset="0"/>
              </a:rPr>
              <a:t>. get (</a:t>
            </a:r>
            <a:r>
              <a:rPr lang="en-US" sz="2000" b="1" dirty="0" err="1">
                <a:latin typeface="Courier" charset="0"/>
              </a:rPr>
              <a:t>ch</a:t>
            </a:r>
            <a:r>
              <a:rPr lang="en-US" sz="2000" b="1" dirty="0">
                <a:latin typeface="Courier" charset="0"/>
              </a:rPr>
              <a:t>); 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Get next character</a:t>
            </a:r>
            <a:endParaRPr lang="en-US" sz="2000" b="1" dirty="0">
              <a:solidFill>
                <a:srgbClr val="CC0000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}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</a:t>
            </a:r>
            <a:r>
              <a:rPr lang="en-US" sz="2000" b="1" dirty="0" err="1">
                <a:latin typeface="Courier" charset="0"/>
              </a:rPr>
              <a:t>PrintOccurrences</a:t>
            </a:r>
            <a:r>
              <a:rPr lang="en-US" sz="2000" b="1" dirty="0">
                <a:latin typeface="Courier" charset="0"/>
              </a:rPr>
              <a:t> (</a:t>
            </a:r>
            <a:r>
              <a:rPr lang="en-US" sz="2000" b="1" dirty="0" err="1">
                <a:latin typeface="Courier" charset="0"/>
              </a:rPr>
              <a:t>freqCount</a:t>
            </a:r>
            <a:r>
              <a:rPr lang="en-US" sz="2000" b="1" dirty="0">
                <a:latin typeface="Courier" charset="0"/>
              </a:rPr>
              <a:t>);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return  0;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</a:t>
            </a:r>
          </a:p>
          <a:p>
            <a:pPr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990600"/>
          </a:xfrm>
        </p:spPr>
        <p:txBody>
          <a:bodyPr/>
          <a:lstStyle/>
          <a:p>
            <a:r>
              <a:rPr lang="en-US" sz="3600">
                <a:latin typeface="Times New Roman" charset="0"/>
              </a:rPr>
              <a:t>Counting Frequency of Alphabetic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pPr marL="0" indent="0"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void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PrintOccurrences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(</a:t>
            </a:r>
          </a:p>
          <a:p>
            <a:pPr marL="0" indent="0"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  /* in */ </a:t>
            </a:r>
            <a:r>
              <a:rPr lang="en-US" sz="2000" b="1" dirty="0" err="1">
                <a:solidFill>
                  <a:srgbClr val="3333CC"/>
                </a:solidFill>
                <a:latin typeface="Courier" charset="0"/>
              </a:rPr>
              <a:t>const</a:t>
            </a:r>
            <a:r>
              <a:rPr lang="en-US" sz="2000" b="1" dirty="0">
                <a:solidFill>
                  <a:srgbClr val="3333CC"/>
                </a:solidFill>
                <a:latin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freqCount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[]) </a:t>
            </a:r>
          </a:p>
          <a:p>
            <a:pPr marL="0" indent="0"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Prints each alphabet character and its frequency</a:t>
            </a:r>
          </a:p>
          <a:p>
            <a:pPr marL="0" indent="0"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Precondition:</a:t>
            </a:r>
          </a:p>
          <a:p>
            <a:pPr marL="0" indent="0"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	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freqCount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[</a:t>
            </a:r>
            <a:r>
              <a:rPr lang="ja-JP" altLang="en-US" sz="2000" b="1" dirty="0">
                <a:solidFill>
                  <a:srgbClr val="A50021"/>
                </a:solidFill>
                <a:latin typeface="Courier" charset="0"/>
              </a:rPr>
              <a:t>‘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A</a:t>
            </a:r>
            <a:r>
              <a:rPr lang="ja-JP" altLang="en-US" sz="2000" b="1" dirty="0">
                <a:solidFill>
                  <a:srgbClr val="A50021"/>
                </a:solidFill>
                <a:latin typeface="Courier" charset="0"/>
              </a:rPr>
              <a:t>’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. . </a:t>
            </a:r>
            <a:r>
              <a:rPr lang="ja-JP" altLang="en-US" sz="2000" b="1" dirty="0">
                <a:solidFill>
                  <a:srgbClr val="A50021"/>
                </a:solidFill>
                <a:latin typeface="Courier" charset="0"/>
              </a:rPr>
              <a:t>‘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Z</a:t>
            </a:r>
            <a:r>
              <a:rPr lang="ja-JP" altLang="en-US" sz="2000" b="1" dirty="0">
                <a:solidFill>
                  <a:srgbClr val="A50021"/>
                </a:solidFill>
                <a:latin typeface="Courier" charset="0"/>
              </a:rPr>
              <a:t>’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] are assigned</a:t>
            </a:r>
          </a:p>
          <a:p>
            <a:pPr marL="0" indent="0"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 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Postcondition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:</a:t>
            </a:r>
          </a:p>
          <a:p>
            <a:pPr marL="0" indent="0"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//	</a:t>
            </a:r>
            <a:r>
              <a:rPr lang="en-US" sz="2000" b="1" dirty="0" err="1">
                <a:solidFill>
                  <a:srgbClr val="A50021"/>
                </a:solidFill>
                <a:latin typeface="Courier" charset="0"/>
              </a:rPr>
              <a:t>freqCount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[</a:t>
            </a:r>
            <a:r>
              <a:rPr lang="ja-JP" altLang="en-US" sz="2000" b="1" dirty="0">
                <a:solidFill>
                  <a:srgbClr val="A50021"/>
                </a:solidFill>
                <a:latin typeface="Courier" charset="0"/>
              </a:rPr>
              <a:t>‘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A</a:t>
            </a:r>
            <a:r>
              <a:rPr lang="ja-JP" altLang="en-US" sz="2000" b="1" dirty="0">
                <a:solidFill>
                  <a:srgbClr val="A50021"/>
                </a:solidFill>
                <a:latin typeface="Courier" charset="0"/>
              </a:rPr>
              <a:t>’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 . . </a:t>
            </a:r>
            <a:r>
              <a:rPr lang="ja-JP" altLang="en-US" sz="2000" b="1" dirty="0">
                <a:solidFill>
                  <a:srgbClr val="A50021"/>
                </a:solidFill>
                <a:latin typeface="Courier" charset="0"/>
              </a:rPr>
              <a:t>‘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Z</a:t>
            </a:r>
            <a:r>
              <a:rPr lang="ja-JP" altLang="en-US" sz="2000" b="1" dirty="0">
                <a:solidFill>
                  <a:srgbClr val="A50021"/>
                </a:solidFill>
                <a:latin typeface="Courier" charset="0"/>
              </a:rPr>
              <a:t>’</a:t>
            </a:r>
            <a:r>
              <a:rPr lang="en-US" sz="2000" b="1" dirty="0">
                <a:solidFill>
                  <a:srgbClr val="A50021"/>
                </a:solidFill>
                <a:latin typeface="Courier" charset="0"/>
              </a:rPr>
              <a:t>] have been printed</a:t>
            </a:r>
          </a:p>
          <a:p>
            <a:pPr marL="0" indent="0"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8486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ea typeface="+mj-ea"/>
              </a:rPr>
              <a:t>Counting Frequency of Alphabetic Characters</a:t>
            </a:r>
            <a:endParaRPr lang="en-US" sz="400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8486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{	</a:t>
            </a: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</a:rPr>
              <a:t>char  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index;</a:t>
            </a: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</a:rPr>
              <a:t>cout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&lt;&lt;  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“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File contained 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“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&lt;&lt;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endl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</a:rPr>
              <a:t>cout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&lt;&lt;  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“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LETTER      OCCURRENCES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”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&lt;&lt;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endl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</a:rPr>
              <a:t>for   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( index = 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A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;  index &lt; = 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Z</a:t>
            </a:r>
            <a:r>
              <a:rPr lang="ja-JP" altLang="en-US" sz="2000" b="1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;  index ++)</a:t>
            </a: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cout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&lt;&lt;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setw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(4) &lt;&lt; index &lt;&lt;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setw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(10)  </a:t>
            </a: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</a:rPr>
              <a:t>           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&lt;&lt;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freqCount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[index] &lt;&lt;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</a:rPr>
              <a:t>endl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lnSpc>
                <a:spcPct val="80000"/>
              </a:lnSpc>
              <a:buClrTx/>
              <a:buSzTx/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More about Array Indexes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  <a:noFill/>
        </p:spPr>
        <p:txBody>
          <a:bodyPr/>
          <a:lstStyle/>
          <a:p>
            <a:r>
              <a:rPr lang="en-US" sz="2800" b="1">
                <a:latin typeface="Arial" charset="0"/>
              </a:rPr>
              <a:t>Array indexes can be any integral type including </a:t>
            </a:r>
            <a:r>
              <a:rPr lang="en-US" sz="2800" b="1">
                <a:latin typeface="Courier New" charset="0"/>
              </a:rPr>
              <a:t>char</a:t>
            </a:r>
            <a:r>
              <a:rPr lang="en-US" sz="2800" b="1">
                <a:latin typeface="Arial" charset="0"/>
              </a:rPr>
              <a:t> and </a:t>
            </a:r>
            <a:r>
              <a:rPr lang="en-US" sz="2800" b="1">
                <a:latin typeface="Courier New" charset="0"/>
              </a:rPr>
              <a:t>enum</a:t>
            </a:r>
            <a:r>
              <a:rPr lang="en-US" sz="2800" b="1">
                <a:latin typeface="Arial" charset="0"/>
              </a:rPr>
              <a:t> types </a:t>
            </a:r>
          </a:p>
          <a:p>
            <a:r>
              <a:rPr lang="en-US" sz="2800" b="1">
                <a:latin typeface="Arial" charset="0"/>
              </a:rPr>
              <a:t>The index must be within the range 0 through the declared array size minus one  </a:t>
            </a:r>
          </a:p>
          <a:p>
            <a:r>
              <a:rPr lang="en-US" sz="2800" b="1">
                <a:latin typeface="Arial" charset="0"/>
              </a:rPr>
              <a:t>It is the 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programmer</a:t>
            </a:r>
            <a:r>
              <a:rPr lang="ja-JP" altLang="en-US" sz="2800" b="1">
                <a:solidFill>
                  <a:srgbClr val="A50021"/>
                </a:solidFill>
                <a:latin typeface="Arial" charset="0"/>
              </a:rPr>
              <a:t>’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s responsibility </a:t>
            </a:r>
            <a:r>
              <a:rPr lang="en-US" sz="2800" b="1">
                <a:latin typeface="Arial" charset="0"/>
              </a:rPr>
              <a:t>to make sure that an array index does not go out of bounds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More About Array Indexes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The index value determines which memory location is accessed</a:t>
            </a:r>
            <a:endParaRPr lang="en-US" sz="10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Using an index value outside this range causes the program to access memory locations outside the array  </a:t>
            </a:r>
          </a:p>
          <a:p>
            <a:pPr>
              <a:buFont typeface="Monotype Sorts" charset="0"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76200" y="1828800"/>
            <a:ext cx="8915400" cy="167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76200" y="4114800"/>
            <a:ext cx="8915400" cy="18256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Array with </a:t>
            </a:r>
            <a:r>
              <a:rPr lang="en-US">
                <a:latin typeface="Courier New" charset="0"/>
              </a:rPr>
              <a:t>enum</a:t>
            </a:r>
            <a:r>
              <a:rPr lang="en-US">
                <a:latin typeface="Times New Roman" charset="0"/>
              </a:rPr>
              <a:t> Index Type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724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CC0000"/>
                </a:solidFill>
                <a:latin typeface="Arial" charset="0"/>
              </a:rPr>
              <a:t>DECLARATION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enum</a:t>
            </a:r>
            <a:r>
              <a:rPr lang="en-US" sz="2200" b="1" dirty="0">
                <a:latin typeface="Courier" charset="0"/>
              </a:rPr>
              <a:t> Department { WOMENS,  MENS,  CHILDRENS,            		        LINENS, HOUSEWARES, ELECTRONICS };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float  </a:t>
            </a:r>
            <a:r>
              <a:rPr lang="en-US" sz="2200" b="1" dirty="0" err="1">
                <a:latin typeface="Courier" charset="0"/>
              </a:rPr>
              <a:t>salesAmt</a:t>
            </a:r>
            <a:r>
              <a:rPr lang="en-US" sz="2200" b="1" dirty="0">
                <a:latin typeface="Courier" charset="0"/>
              </a:rPr>
              <a:t>[6];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Department which;</a:t>
            </a: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CC0000"/>
                </a:solidFill>
                <a:latin typeface="Arial" charset="0"/>
              </a:rPr>
              <a:t>USE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for (which = WOMENS; which &lt;= ELECTRONICS;                                                     which = Department(which + 1))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cout</a:t>
            </a:r>
            <a:r>
              <a:rPr lang="en-US" sz="2200" b="1" dirty="0">
                <a:latin typeface="Courier" charset="0"/>
              </a:rPr>
              <a:t>  &lt;&lt;  </a:t>
            </a:r>
            <a:r>
              <a:rPr lang="en-US" sz="2200" b="1" dirty="0" err="1">
                <a:latin typeface="Courier" charset="0"/>
              </a:rPr>
              <a:t>salesAmt</a:t>
            </a:r>
            <a:r>
              <a:rPr lang="en-US" sz="2200" b="1" dirty="0">
                <a:latin typeface="Courier" charset="0"/>
              </a:rPr>
              <a:t>[which] &lt;&lt; </a:t>
            </a:r>
            <a:r>
              <a:rPr lang="en-US" sz="2200" b="1" dirty="0" err="1">
                <a:latin typeface="Courier" charset="0"/>
              </a:rPr>
              <a:t>endl</a:t>
            </a:r>
            <a:r>
              <a:rPr lang="en-US" sz="2200" b="1" dirty="0">
                <a:latin typeface="Courier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696200" cy="762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Structured Data Type      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7213"/>
            <a:ext cx="7162800" cy="4040187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A </a:t>
            </a:r>
            <a:r>
              <a:rPr lang="en-US" sz="2800" b="1">
                <a:solidFill>
                  <a:srgbClr val="A50021"/>
                </a:solidFill>
                <a:latin typeface="Arial" charset="0"/>
              </a:rPr>
              <a:t>structured data type</a:t>
            </a:r>
            <a:r>
              <a:rPr lang="en-US" sz="2800" b="1">
                <a:latin typeface="Arial" charset="0"/>
              </a:rPr>
              <a:t> is a type that</a:t>
            </a:r>
          </a:p>
          <a:p>
            <a:pPr>
              <a:buFont typeface="Monotype Sorts" charset="0"/>
              <a:buNone/>
            </a:pPr>
            <a:endParaRPr lang="en-US" sz="2800" b="1">
              <a:latin typeface="Arial" charset="0"/>
            </a:endParaRPr>
          </a:p>
          <a:p>
            <a:pPr lvl="1"/>
            <a:r>
              <a:rPr lang="en-US" b="1">
                <a:latin typeface="Arial" charset="0"/>
              </a:rPr>
              <a:t>Stores a collection of individual components with one variable name </a:t>
            </a:r>
          </a:p>
          <a:p>
            <a:pPr lvl="1">
              <a:buFont typeface="Monotype Sorts" charset="0"/>
              <a:buNone/>
            </a:pPr>
            <a:endParaRPr lang="en-US" b="1">
              <a:latin typeface="Arial" charset="0"/>
            </a:endParaRPr>
          </a:p>
          <a:p>
            <a:pPr lvl="1"/>
            <a:r>
              <a:rPr lang="en-US" b="1">
                <a:latin typeface="Arial" charset="0"/>
              </a:rPr>
              <a:t>And allows individual components to be stored and retrieved by their position within the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84994" y="0"/>
            <a:ext cx="7848600" cy="11430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Courier New" charset="0"/>
              </a:rPr>
              <a:t>float </a:t>
            </a:r>
            <a:r>
              <a:rPr lang="en-US" dirty="0" err="1">
                <a:latin typeface="Courier New" charset="0"/>
              </a:rPr>
              <a:t>salesAmt</a:t>
            </a:r>
            <a:r>
              <a:rPr lang="en-US" dirty="0">
                <a:latin typeface="Courier New" charset="0"/>
              </a:rPr>
              <a:t>[6];</a:t>
            </a:r>
            <a:endParaRPr lang="en-US" dirty="0">
              <a:latin typeface="Arial Rounded MT Bold" charset="0"/>
            </a:endParaRP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243840" y="1378988"/>
            <a:ext cx="6694488" cy="470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dirty="0" err="1"/>
              <a:t>salesAmt</a:t>
            </a:r>
            <a:r>
              <a:rPr lang="en-US" dirty="0"/>
              <a:t>[WOMENS]            (</a:t>
            </a:r>
            <a:r>
              <a:rPr lang="en-US" dirty="0" err="1"/>
              <a:t>i</a:t>
            </a:r>
            <a:r>
              <a:rPr lang="en-US" dirty="0"/>
              <a:t>. e.  </a:t>
            </a:r>
            <a:r>
              <a:rPr lang="en-US" dirty="0" err="1"/>
              <a:t>salesAmt</a:t>
            </a:r>
            <a:r>
              <a:rPr lang="en-US" dirty="0"/>
              <a:t>[0]) 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r>
              <a:rPr lang="en-US" dirty="0" err="1"/>
              <a:t>salesAmt</a:t>
            </a:r>
            <a:r>
              <a:rPr lang="en-US" dirty="0"/>
              <a:t>[MENS] 	         (</a:t>
            </a:r>
            <a:r>
              <a:rPr lang="en-US" dirty="0" err="1"/>
              <a:t>i</a:t>
            </a:r>
            <a:r>
              <a:rPr lang="en-US" dirty="0"/>
              <a:t>. e.  </a:t>
            </a:r>
            <a:r>
              <a:rPr lang="en-US" dirty="0" err="1"/>
              <a:t>salesAmt</a:t>
            </a:r>
            <a:r>
              <a:rPr lang="en-US" dirty="0"/>
              <a:t>[1]) </a:t>
            </a:r>
          </a:p>
          <a:p>
            <a:r>
              <a:rPr lang="en-US" sz="1600" b="0" dirty="0">
                <a:latin typeface="Arial Black" charset="0"/>
              </a:rPr>
              <a:t>      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salesAmt</a:t>
            </a:r>
            <a:r>
              <a:rPr lang="en-US" dirty="0"/>
              <a:t>[CHILDRENS]        (</a:t>
            </a:r>
            <a:r>
              <a:rPr lang="en-US" dirty="0" err="1"/>
              <a:t>i</a:t>
            </a:r>
            <a:r>
              <a:rPr lang="en-US" dirty="0"/>
              <a:t>. e.  </a:t>
            </a:r>
            <a:r>
              <a:rPr lang="en-US" dirty="0" err="1"/>
              <a:t>salesAmt</a:t>
            </a:r>
            <a:r>
              <a:rPr lang="en-US" dirty="0"/>
              <a:t>[2])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salesAmt</a:t>
            </a:r>
            <a:r>
              <a:rPr lang="en-US" dirty="0"/>
              <a:t>[LINENS] 	         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. e.  </a:t>
            </a:r>
            <a:r>
              <a:rPr lang="en-US" dirty="0" err="1"/>
              <a:t>salesAmt</a:t>
            </a:r>
            <a:r>
              <a:rPr lang="en-US" dirty="0"/>
              <a:t>[3]) 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 err="1"/>
              <a:t>salesAmt</a:t>
            </a:r>
            <a:r>
              <a:rPr lang="en-US" dirty="0"/>
              <a:t>[HOUSEWARES]   (</a:t>
            </a:r>
            <a:r>
              <a:rPr lang="en-US" dirty="0" err="1"/>
              <a:t>i</a:t>
            </a:r>
            <a:r>
              <a:rPr lang="en-US" dirty="0"/>
              <a:t>. e.  </a:t>
            </a:r>
            <a:r>
              <a:rPr lang="en-US" dirty="0" err="1"/>
              <a:t>salesAmt</a:t>
            </a:r>
            <a:r>
              <a:rPr lang="en-US" dirty="0"/>
              <a:t>[4]) 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 err="1"/>
              <a:t>salesAmt</a:t>
            </a:r>
            <a:r>
              <a:rPr lang="en-US" dirty="0"/>
              <a:t>[ELECTRONICS]    (</a:t>
            </a:r>
            <a:r>
              <a:rPr lang="en-US" dirty="0" err="1"/>
              <a:t>i</a:t>
            </a:r>
            <a:r>
              <a:rPr lang="en-US" dirty="0"/>
              <a:t>. e.  </a:t>
            </a:r>
            <a:r>
              <a:rPr lang="en-US" dirty="0" err="1"/>
              <a:t>salesAmt</a:t>
            </a:r>
            <a:r>
              <a:rPr lang="en-US" dirty="0"/>
              <a:t>[5])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4291013" y="1862138"/>
            <a:ext cx="4365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 sz="2400">
                <a:solidFill>
                  <a:srgbClr val="CC0000"/>
                </a:solidFill>
              </a:rPr>
              <a:t>   </a:t>
            </a:r>
          </a:p>
        </p:txBody>
      </p:sp>
      <p:grpSp>
        <p:nvGrpSpPr>
          <p:cNvPr id="53254" name="Group 10"/>
          <p:cNvGrpSpPr>
            <a:grpSpLocks/>
          </p:cNvGrpSpPr>
          <p:nvPr/>
        </p:nvGrpSpPr>
        <p:grpSpPr bwMode="auto">
          <a:xfrm>
            <a:off x="7086600" y="1219200"/>
            <a:ext cx="1066800" cy="5029200"/>
            <a:chOff x="4283" y="1108"/>
            <a:chExt cx="300" cy="2968"/>
          </a:xfrm>
        </p:grpSpPr>
        <p:sp>
          <p:nvSpPr>
            <p:cNvPr id="53256" name="Rectangle 5"/>
            <p:cNvSpPr>
              <a:spLocks noChangeArrowheads="1"/>
            </p:cNvSpPr>
            <p:nvPr/>
          </p:nvSpPr>
          <p:spPr bwMode="auto">
            <a:xfrm>
              <a:off x="4287" y="1108"/>
              <a:ext cx="292" cy="29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Line 6"/>
            <p:cNvSpPr>
              <a:spLocks noChangeShapeType="1"/>
            </p:cNvSpPr>
            <p:nvPr/>
          </p:nvSpPr>
          <p:spPr bwMode="auto">
            <a:xfrm flipH="1">
              <a:off x="4283" y="1573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Line 7"/>
            <p:cNvSpPr>
              <a:spLocks noChangeShapeType="1"/>
            </p:cNvSpPr>
            <p:nvPr/>
          </p:nvSpPr>
          <p:spPr bwMode="auto">
            <a:xfrm flipH="1">
              <a:off x="4283" y="3124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Line 8"/>
            <p:cNvSpPr>
              <a:spLocks noChangeShapeType="1"/>
            </p:cNvSpPr>
            <p:nvPr/>
          </p:nvSpPr>
          <p:spPr bwMode="auto">
            <a:xfrm flipH="1">
              <a:off x="4283" y="3604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Line 9"/>
            <p:cNvSpPr>
              <a:spLocks noChangeShapeType="1"/>
            </p:cNvSpPr>
            <p:nvPr/>
          </p:nvSpPr>
          <p:spPr bwMode="auto">
            <a:xfrm flipH="1">
              <a:off x="4283" y="2121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5" name="Line 11"/>
          <p:cNvSpPr>
            <a:spLocks noChangeShapeType="1"/>
          </p:cNvSpPr>
          <p:nvPr/>
        </p:nvSpPr>
        <p:spPr bwMode="auto">
          <a:xfrm flipH="1">
            <a:off x="7086600" y="4114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7"/>
          <p:cNvSpPr>
            <a:spLocks noChangeArrowheads="1"/>
          </p:cNvSpPr>
          <p:nvPr/>
        </p:nvSpPr>
        <p:spPr bwMode="auto">
          <a:xfrm>
            <a:off x="419100" y="4191000"/>
            <a:ext cx="8305800" cy="167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9906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Parallel Arrays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153400" cy="4800600"/>
          </a:xfrm>
        </p:spPr>
        <p:txBody>
          <a:bodyPr/>
          <a:lstStyle/>
          <a:p>
            <a:pPr indent="0">
              <a:buFont typeface="Monotype Sorts" pitchFamily="2" charset="2"/>
              <a:buNone/>
              <a:defRPr/>
            </a:pPr>
            <a:r>
              <a:rPr lang="en-US" sz="2800" b="1" dirty="0" smtClean="0">
                <a:solidFill>
                  <a:srgbClr val="A50021"/>
                </a:solidFill>
                <a:ea typeface="+mn-ea"/>
              </a:rPr>
              <a:t>Parallel arrays</a:t>
            </a:r>
            <a:r>
              <a:rPr lang="en-US" sz="2800" b="1" dirty="0" smtClean="0">
                <a:ea typeface="+mn-ea"/>
              </a:rPr>
              <a:t> are two or more arrays that have the same index range and whose elements contain related information, possibly of different data types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b="1" dirty="0" smtClean="0"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  <a:ea typeface="+mn-ea"/>
              </a:rPr>
              <a:t>EXAMPLE</a:t>
            </a:r>
            <a:endParaRPr lang="en-US" sz="2400" b="1" dirty="0" smtClean="0">
              <a:solidFill>
                <a:schemeClr val="tx2"/>
              </a:solidFill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000" b="1" dirty="0" smtClean="0">
              <a:latin typeface="Times New Roman" pitchFamily="18" charset="0"/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</a:t>
            </a:r>
            <a:r>
              <a:rPr lang="en-US" sz="2400" b="1" dirty="0" err="1" smtClean="0">
                <a:ea typeface="+mn-ea"/>
              </a:rPr>
              <a:t>const</a:t>
            </a:r>
            <a:r>
              <a:rPr lang="en-US" sz="2400" b="1" dirty="0" smtClean="0">
                <a:ea typeface="+mn-ea"/>
              </a:rPr>
              <a:t>  </a:t>
            </a:r>
            <a:r>
              <a:rPr lang="en-US" sz="2400" b="1" dirty="0" err="1" smtClean="0">
                <a:ea typeface="+mn-ea"/>
              </a:rPr>
              <a:t>int</a:t>
            </a:r>
            <a:r>
              <a:rPr lang="en-US" sz="2400" b="1" dirty="0" smtClean="0">
                <a:ea typeface="+mn-ea"/>
              </a:rPr>
              <a:t>  SIZE  50;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</a:t>
            </a:r>
            <a:r>
              <a:rPr lang="en-US" sz="2400" b="1" dirty="0" err="1" smtClean="0">
                <a:ea typeface="+mn-ea"/>
              </a:rPr>
              <a:t>int</a:t>
            </a:r>
            <a:r>
              <a:rPr lang="en-US" sz="2400" b="1" dirty="0" smtClean="0">
                <a:ea typeface="+mn-ea"/>
              </a:rPr>
              <a:t>       </a:t>
            </a:r>
            <a:r>
              <a:rPr lang="en-US" sz="2400" b="1" dirty="0" err="1" smtClean="0">
                <a:ea typeface="+mn-ea"/>
              </a:rPr>
              <a:t>idNumber</a:t>
            </a:r>
            <a:r>
              <a:rPr lang="en-US" sz="2400" b="1" dirty="0" smtClean="0">
                <a:ea typeface="+mn-ea"/>
              </a:rPr>
              <a:t>[SIZE];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 smtClean="0">
                <a:ea typeface="+mn-ea"/>
              </a:rPr>
              <a:t> float    </a:t>
            </a:r>
            <a:r>
              <a:rPr lang="en-US" sz="2400" b="1" dirty="0" err="1" smtClean="0">
                <a:ea typeface="+mn-ea"/>
              </a:rPr>
              <a:t>hourlyWage</a:t>
            </a:r>
            <a:r>
              <a:rPr lang="en-US" sz="2400" b="1" dirty="0" smtClean="0">
                <a:ea typeface="+mn-ea"/>
              </a:rPr>
              <a:t>[SIZE];                 </a:t>
            </a:r>
            <a:r>
              <a:rPr lang="en-US" sz="2400" b="1" dirty="0" smtClean="0">
                <a:solidFill>
                  <a:srgbClr val="CC0000"/>
                </a:solidFill>
                <a:ea typeface="+mn-ea"/>
              </a:rPr>
              <a:t>parallel arrays</a:t>
            </a: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4191000" y="4953000"/>
            <a:ext cx="1524000" cy="355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 flipV="1">
            <a:off x="4572000" y="5562600"/>
            <a:ext cx="1143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8" hidden="1"/>
          <p:cNvSpPr>
            <a:spLocks noChangeArrowheads="1"/>
          </p:cNvSpPr>
          <p:nvPr/>
        </p:nvSpPr>
        <p:spPr bwMode="auto">
          <a:xfrm>
            <a:off x="76200" y="76200"/>
            <a:ext cx="8915400" cy="1447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794125" y="1862138"/>
            <a:ext cx="436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 sz="2400">
                <a:solidFill>
                  <a:srgbClr val="CC0000"/>
                </a:solidFill>
              </a:rPr>
              <a:t>   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6602413" y="1447800"/>
            <a:ext cx="1163637" cy="48704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 flipH="1">
            <a:off x="6596063" y="2420938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6596063" y="5111750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 flipH="1">
            <a:off x="6596063" y="5797550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H="1">
            <a:off x="6596063" y="3138488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6629400" y="4038600"/>
            <a:ext cx="1128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Rectangle 10"/>
          <p:cNvSpPr>
            <a:spLocks noChangeArrowheads="1"/>
          </p:cNvSpPr>
          <p:nvPr/>
        </p:nvSpPr>
        <p:spPr bwMode="auto">
          <a:xfrm>
            <a:off x="2479675" y="1758950"/>
            <a:ext cx="942975" cy="47117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 flipH="1">
            <a:off x="2473325" y="2420938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 flipH="1">
            <a:off x="2473325" y="5111750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3"/>
          <p:cNvSpPr>
            <a:spLocks noChangeShapeType="1"/>
          </p:cNvSpPr>
          <p:nvPr/>
        </p:nvSpPr>
        <p:spPr bwMode="auto">
          <a:xfrm flipH="1">
            <a:off x="2473325" y="5797550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 flipH="1">
            <a:off x="2473325" y="3138488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2514600" y="3886200"/>
            <a:ext cx="917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Oval 16"/>
          <p:cNvSpPr>
            <a:spLocks noChangeArrowheads="1"/>
          </p:cNvSpPr>
          <p:nvPr/>
        </p:nvSpPr>
        <p:spPr bwMode="auto">
          <a:xfrm>
            <a:off x="177800" y="1625600"/>
            <a:ext cx="7874000" cy="787400"/>
          </a:xfrm>
          <a:prstGeom prst="ellipse">
            <a:avLst/>
          </a:prstGeom>
          <a:noFill/>
          <a:ln w="508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Rectangle 17"/>
          <p:cNvSpPr>
            <a:spLocks noChangeArrowheads="1"/>
          </p:cNvSpPr>
          <p:nvPr/>
        </p:nvSpPr>
        <p:spPr bwMode="auto">
          <a:xfrm>
            <a:off x="349885" y="1862138"/>
            <a:ext cx="8474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dirty="0" err="1"/>
              <a:t>idNumber</a:t>
            </a:r>
            <a:r>
              <a:rPr lang="en-US" dirty="0"/>
              <a:t>[0]          4562       	</a:t>
            </a:r>
            <a:r>
              <a:rPr lang="en-US" dirty="0" err="1"/>
              <a:t>hourlyWage</a:t>
            </a:r>
            <a:r>
              <a:rPr lang="en-US" dirty="0"/>
              <a:t>[0]             9.68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r>
              <a:rPr lang="en-US" dirty="0" err="1"/>
              <a:t>idNumber</a:t>
            </a:r>
            <a:r>
              <a:rPr lang="en-US" dirty="0"/>
              <a:t>[1] 	     1235        	</a:t>
            </a:r>
            <a:r>
              <a:rPr lang="en-US" dirty="0" err="1"/>
              <a:t>hourlyWage</a:t>
            </a:r>
            <a:r>
              <a:rPr lang="en-US" dirty="0"/>
              <a:t>[1]           45.75</a:t>
            </a:r>
          </a:p>
          <a:p>
            <a:r>
              <a:rPr lang="en-US" sz="1600" b="0" dirty="0">
                <a:latin typeface="Arial Black" charset="0"/>
              </a:rPr>
              <a:t>       </a:t>
            </a:r>
            <a:endParaRPr lang="en-US" dirty="0"/>
          </a:p>
          <a:p>
            <a:pPr lvl="1"/>
            <a:r>
              <a:rPr lang="en-US" dirty="0"/>
              <a:t>                         6278</a:t>
            </a:r>
          </a:p>
          <a:p>
            <a:r>
              <a:rPr lang="en-US" dirty="0" err="1"/>
              <a:t>idNumber</a:t>
            </a:r>
            <a:r>
              <a:rPr lang="en-US" dirty="0"/>
              <a:t>[2] 	                           </a:t>
            </a:r>
            <a:r>
              <a:rPr lang="en-US" dirty="0" err="1"/>
              <a:t>hourlyWage</a:t>
            </a:r>
            <a:r>
              <a:rPr lang="en-US" dirty="0"/>
              <a:t>[2]           12.71  </a:t>
            </a:r>
          </a:p>
          <a:p>
            <a:endParaRPr lang="en-US" dirty="0"/>
          </a:p>
          <a:p>
            <a:r>
              <a:rPr lang="en-US" dirty="0"/>
              <a:t>       .                          .                        .                                 .</a:t>
            </a:r>
          </a:p>
          <a:p>
            <a:r>
              <a:rPr lang="en-US" dirty="0"/>
              <a:t>       .                          .                        .                                 .</a:t>
            </a:r>
          </a:p>
          <a:p>
            <a:r>
              <a:rPr lang="en-US" dirty="0"/>
              <a:t>       .                          .                        .                                 .</a:t>
            </a:r>
          </a:p>
          <a:p>
            <a:endParaRPr lang="en-US" sz="1200" dirty="0"/>
          </a:p>
          <a:p>
            <a:r>
              <a:rPr lang="en-US" dirty="0" err="1"/>
              <a:t>idNumber</a:t>
            </a:r>
            <a:r>
              <a:rPr lang="en-US" dirty="0"/>
              <a:t>[48]        8754    	</a:t>
            </a:r>
            <a:r>
              <a:rPr lang="en-US" dirty="0" err="1"/>
              <a:t>hourlyWage</a:t>
            </a:r>
            <a:r>
              <a:rPr lang="en-US" dirty="0"/>
              <a:t>[48]         67.96</a:t>
            </a:r>
          </a:p>
          <a:p>
            <a:endParaRPr lang="en-US" dirty="0"/>
          </a:p>
          <a:p>
            <a:r>
              <a:rPr lang="en-US" dirty="0" err="1"/>
              <a:t>idNumber</a:t>
            </a:r>
            <a:r>
              <a:rPr lang="en-US" dirty="0"/>
              <a:t>[49]        2460 	</a:t>
            </a:r>
            <a:r>
              <a:rPr lang="en-US" dirty="0" err="1"/>
              <a:t>hourlyWage</a:t>
            </a:r>
            <a:r>
              <a:rPr lang="en-US" dirty="0"/>
              <a:t>[49]           8.97</a:t>
            </a:r>
          </a:p>
        </p:txBody>
      </p:sp>
      <p:sp>
        <p:nvSpPr>
          <p:cNvPr id="55315" name="Rectangle 18"/>
          <p:cNvSpPr>
            <a:spLocks noChangeArrowheads="1"/>
          </p:cNvSpPr>
          <p:nvPr/>
        </p:nvSpPr>
        <p:spPr bwMode="auto">
          <a:xfrm>
            <a:off x="152400" y="228600"/>
            <a:ext cx="89154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 dirty="0" err="1"/>
              <a:t>const</a:t>
            </a: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 SIZE  50;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      </a:t>
            </a:r>
            <a:r>
              <a:rPr lang="en-US" sz="2400" dirty="0" err="1"/>
              <a:t>idNumber</a:t>
            </a:r>
            <a:r>
              <a:rPr lang="en-US" sz="2400" dirty="0"/>
              <a:t>[SIZE];        </a:t>
            </a:r>
            <a:r>
              <a:rPr lang="en-US" sz="2400" dirty="0">
                <a:solidFill>
                  <a:schemeClr val="accent2"/>
                </a:solidFill>
              </a:rPr>
              <a:t>// Parallel arrays hold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float    </a:t>
            </a:r>
            <a:r>
              <a:rPr lang="en-US" sz="2400" dirty="0" err="1"/>
              <a:t>hourlyWage</a:t>
            </a:r>
            <a:r>
              <a:rPr lang="en-US" sz="2400" dirty="0"/>
              <a:t>[SIZE];    </a:t>
            </a:r>
            <a:r>
              <a:rPr lang="en-US" sz="2400" dirty="0">
                <a:solidFill>
                  <a:schemeClr val="accent2"/>
                </a:solidFill>
              </a:rPr>
              <a:t>// Related information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52400" y="1219200"/>
            <a:ext cx="8763000" cy="502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Array of Structures</a:t>
            </a:r>
            <a:r>
              <a:rPr lang="en-US" dirty="0">
                <a:latin typeface="Arial Rounded MT Bold" charset="0"/>
              </a:rPr>
              <a:t> </a:t>
            </a:r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13738" cy="48768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const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MAX_SIZE = 500;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enum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HealthType</a:t>
            </a:r>
            <a:r>
              <a:rPr lang="en-US" sz="2200" b="1" dirty="0">
                <a:latin typeface="Courier" charset="0"/>
              </a:rPr>
              <a:t> { POOR, FAIR, GOOD, EXCELLENT };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struct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AnimalType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// Declares </a:t>
            </a:r>
            <a:r>
              <a:rPr lang="en-US" sz="2200" b="1" dirty="0" err="1">
                <a:solidFill>
                  <a:srgbClr val="9B001F"/>
                </a:solidFill>
                <a:latin typeface="Courier" charset="0"/>
              </a:rPr>
              <a:t>struct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 type</a:t>
            </a:r>
            <a:endParaRPr lang="en-US" sz="2200" b="1" dirty="0">
              <a:solidFill>
                <a:schemeClr val="tx2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4" hidden="1"/>
          <p:cNvSpPr>
            <a:spLocks noChangeArrowheads="1"/>
          </p:cNvSpPr>
          <p:nvPr/>
        </p:nvSpPr>
        <p:spPr bwMode="auto">
          <a:xfrm>
            <a:off x="152400" y="1524000"/>
            <a:ext cx="8763000" cy="502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Array of Structures, cont...</a:t>
            </a:r>
            <a:r>
              <a:rPr lang="en-US">
                <a:latin typeface="Arial Rounded MT Bold" charset="0"/>
              </a:rPr>
              <a:t> 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13738" cy="48768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</a:t>
            </a:r>
            <a:r>
              <a:rPr lang="en-US" sz="2200" b="1" dirty="0">
                <a:solidFill>
                  <a:schemeClr val="tx2"/>
                </a:solidFill>
                <a:latin typeface="Courier" charset="0"/>
              </a:rPr>
              <a:t>					</a:t>
            </a:r>
            <a:endParaRPr lang="en-US" sz="2200" b="1" dirty="0"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long    id;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string  name;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string  genus;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string  species;       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string  country;                             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   age;          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float   weight;         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HealthType</a:t>
            </a:r>
            <a:r>
              <a:rPr lang="en-US" sz="2200" b="1" dirty="0">
                <a:latin typeface="Courier" charset="0"/>
              </a:rPr>
              <a:t> health;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};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200" b="1" dirty="0" smtClean="0">
              <a:latin typeface="Courier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A50021"/>
                </a:solidFill>
                <a:latin typeface="Courier" charset="0"/>
              </a:rPr>
              <a:t>// Declares array</a:t>
            </a:r>
            <a:endParaRPr lang="en-US" sz="2200" b="1" dirty="0"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AnimalType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bronxZoo</a:t>
            </a:r>
            <a:r>
              <a:rPr lang="en-US" sz="2200" b="1" dirty="0">
                <a:latin typeface="Courier" charset="0"/>
              </a:rPr>
              <a:t>[MAX_SIZE];  </a:t>
            </a:r>
            <a:endParaRPr lang="en-US" sz="2200" b="1" dirty="0">
              <a:solidFill>
                <a:schemeClr val="tx2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2509838" y="1733550"/>
            <a:ext cx="5491162" cy="37417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1193800" y="2035175"/>
            <a:ext cx="476250" cy="4711700"/>
            <a:chOff x="752" y="1282"/>
            <a:chExt cx="300" cy="2968"/>
          </a:xfrm>
        </p:grpSpPr>
        <p:sp>
          <p:nvSpPr>
            <p:cNvPr id="58389" name="Rectangle 4"/>
            <p:cNvSpPr>
              <a:spLocks noChangeArrowheads="1"/>
            </p:cNvSpPr>
            <p:nvPr/>
          </p:nvSpPr>
          <p:spPr bwMode="auto">
            <a:xfrm>
              <a:off x="756" y="1282"/>
              <a:ext cx="292" cy="29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Line 5"/>
            <p:cNvSpPr>
              <a:spLocks noChangeShapeType="1"/>
            </p:cNvSpPr>
            <p:nvPr/>
          </p:nvSpPr>
          <p:spPr bwMode="auto">
            <a:xfrm flipH="1">
              <a:off x="752" y="1747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Line 6"/>
            <p:cNvSpPr>
              <a:spLocks noChangeShapeType="1"/>
            </p:cNvSpPr>
            <p:nvPr/>
          </p:nvSpPr>
          <p:spPr bwMode="auto">
            <a:xfrm flipH="1">
              <a:off x="752" y="3298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Line 7"/>
            <p:cNvSpPr>
              <a:spLocks noChangeShapeType="1"/>
            </p:cNvSpPr>
            <p:nvPr/>
          </p:nvSpPr>
          <p:spPr bwMode="auto">
            <a:xfrm flipH="1">
              <a:off x="752" y="3778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3" name="Line 8"/>
            <p:cNvSpPr>
              <a:spLocks noChangeShapeType="1"/>
            </p:cNvSpPr>
            <p:nvPr/>
          </p:nvSpPr>
          <p:spPr bwMode="auto">
            <a:xfrm flipH="1">
              <a:off x="752" y="2295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039225" cy="935038"/>
          </a:xfrm>
          <a:noFill/>
        </p:spPr>
        <p:txBody>
          <a:bodyPr/>
          <a:lstStyle/>
          <a:p>
            <a:r>
              <a:rPr lang="en-US">
                <a:latin typeface="Arial Rounded MT Bold" charset="0"/>
              </a:rPr>
              <a:t> </a:t>
            </a:r>
            <a:r>
              <a:rPr lang="en-US" sz="3600">
                <a:latin typeface="Courier New" charset="0"/>
              </a:rPr>
              <a:t>AnimalType bronxZoo[MAX_SIZE];</a:t>
            </a:r>
            <a:endParaRPr lang="en-US" sz="4000">
              <a:latin typeface="Arial Rounded MT Bold" charset="0"/>
            </a:endParaRPr>
          </a:p>
        </p:txBody>
      </p:sp>
      <p:sp>
        <p:nvSpPr>
          <p:cNvPr id="58374" name="Rectangle 10"/>
          <p:cNvSpPr>
            <a:spLocks noChangeArrowheads="1"/>
          </p:cNvSpPr>
          <p:nvPr/>
        </p:nvSpPr>
        <p:spPr bwMode="auto">
          <a:xfrm>
            <a:off x="198438" y="1558925"/>
            <a:ext cx="276383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     bronxZoo </a:t>
            </a:r>
          </a:p>
          <a:p>
            <a:endParaRPr lang="en-US" sz="1400"/>
          </a:p>
          <a:p>
            <a:r>
              <a:rPr lang="en-US"/>
              <a:t>[0]</a:t>
            </a:r>
            <a:r>
              <a:rPr lang="en-US" sz="1400"/>
              <a:t> 	</a:t>
            </a:r>
          </a:p>
          <a:p>
            <a:r>
              <a:rPr lang="en-US" sz="1400"/>
              <a:t>	</a:t>
            </a:r>
          </a:p>
          <a:p>
            <a:endParaRPr lang="en-US"/>
          </a:p>
          <a:p>
            <a:r>
              <a:rPr lang="en-US"/>
              <a:t>[1]</a:t>
            </a:r>
            <a:endParaRPr lang="en-US" sz="1400"/>
          </a:p>
          <a:p>
            <a:r>
              <a:rPr lang="en-US" sz="1400"/>
              <a:t>	</a:t>
            </a:r>
          </a:p>
          <a:p>
            <a:r>
              <a:rPr lang="en-US" sz="1400"/>
              <a:t>	</a:t>
            </a:r>
          </a:p>
          <a:p>
            <a:endParaRPr lang="en-US"/>
          </a:p>
          <a:p>
            <a:r>
              <a:rPr lang="en-US" sz="1400" b="0">
                <a:latin typeface="Arial Black" charset="0"/>
              </a:rPr>
              <a:t>    .	   .</a:t>
            </a:r>
          </a:p>
          <a:p>
            <a:r>
              <a:rPr lang="en-US" sz="1400" b="0">
                <a:latin typeface="Arial Black" charset="0"/>
              </a:rPr>
              <a:t>		</a:t>
            </a:r>
          </a:p>
          <a:p>
            <a:r>
              <a:rPr lang="en-US" sz="1400" b="0">
                <a:latin typeface="Arial Black" charset="0"/>
              </a:rPr>
              <a:t>    .	   .</a:t>
            </a:r>
          </a:p>
          <a:p>
            <a:endParaRPr lang="en-US" sz="1400" b="0">
              <a:latin typeface="Arial Black" charset="0"/>
            </a:endParaRPr>
          </a:p>
          <a:p>
            <a:r>
              <a:rPr lang="en-US" sz="1400" b="0">
                <a:latin typeface="Arial Black" charset="0"/>
              </a:rPr>
              <a:t>    .	   .</a:t>
            </a:r>
          </a:p>
          <a:p>
            <a:endParaRPr lang="en-US" sz="1400" b="0">
              <a:latin typeface="Arial Black" charset="0"/>
            </a:endParaRPr>
          </a:p>
          <a:p>
            <a:endParaRPr lang="en-US" sz="1400" b="0">
              <a:latin typeface="Arial Black" charset="0"/>
            </a:endParaRPr>
          </a:p>
          <a:p>
            <a:r>
              <a:rPr lang="en-US"/>
              <a:t>[498]</a:t>
            </a:r>
            <a:endParaRPr lang="en-US" sz="1400"/>
          </a:p>
          <a:p>
            <a:r>
              <a:rPr lang="en-US" sz="1400"/>
              <a:t>		</a:t>
            </a:r>
          </a:p>
          <a:p>
            <a:endParaRPr lang="en-US" sz="1400"/>
          </a:p>
          <a:p>
            <a:r>
              <a:rPr lang="en-US"/>
              <a:t>[499]</a:t>
            </a:r>
          </a:p>
        </p:txBody>
      </p:sp>
      <p:sp>
        <p:nvSpPr>
          <p:cNvPr id="58375" name="Rectangle 11"/>
          <p:cNvSpPr>
            <a:spLocks noChangeArrowheads="1"/>
          </p:cNvSpPr>
          <p:nvPr/>
        </p:nvSpPr>
        <p:spPr bwMode="auto">
          <a:xfrm>
            <a:off x="3794125" y="1862138"/>
            <a:ext cx="436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 sz="2400">
                <a:solidFill>
                  <a:srgbClr val="CC0000"/>
                </a:solidFill>
              </a:rPr>
              <a:t>   </a:t>
            </a:r>
          </a:p>
        </p:txBody>
      </p:sp>
      <p:sp>
        <p:nvSpPr>
          <p:cNvPr id="58376" name="Line 13"/>
          <p:cNvSpPr>
            <a:spLocks noChangeShapeType="1"/>
          </p:cNvSpPr>
          <p:nvPr/>
        </p:nvSpPr>
        <p:spPr bwMode="auto">
          <a:xfrm>
            <a:off x="5613400" y="2309813"/>
            <a:ext cx="0" cy="166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Rectangle 28"/>
          <p:cNvSpPr>
            <a:spLocks noChangeArrowheads="1"/>
          </p:cNvSpPr>
          <p:nvPr/>
        </p:nvSpPr>
        <p:spPr bwMode="auto">
          <a:xfrm>
            <a:off x="2530475" y="1871663"/>
            <a:ext cx="5622925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bronxZoo[0].id                   3456219</a:t>
            </a:r>
          </a:p>
          <a:p>
            <a:r>
              <a:rPr lang="en-US" sz="800"/>
              <a:t> </a:t>
            </a:r>
          </a:p>
          <a:p>
            <a:r>
              <a:rPr lang="en-US"/>
              <a:t>bronxZoo[0].name             </a:t>
            </a:r>
            <a:r>
              <a:rPr lang="ja-JP" altLang="en-US"/>
              <a:t>“</a:t>
            </a:r>
            <a:r>
              <a:rPr lang="en-US"/>
              <a:t>camel</a:t>
            </a:r>
            <a:r>
              <a:rPr lang="ja-JP" altLang="en-US"/>
              <a:t>”</a:t>
            </a:r>
            <a:endParaRPr lang="en-US"/>
          </a:p>
          <a:p>
            <a:endParaRPr lang="en-US" sz="800"/>
          </a:p>
          <a:p>
            <a:r>
              <a:rPr lang="en-US"/>
              <a:t>bronxZoo[0].genus            </a:t>
            </a:r>
            <a:r>
              <a:rPr lang="ja-JP" altLang="en-US"/>
              <a:t>“</a:t>
            </a:r>
            <a:r>
              <a:rPr lang="en-US"/>
              <a:t>Camelus</a:t>
            </a:r>
            <a:r>
              <a:rPr lang="ja-JP" altLang="en-US"/>
              <a:t>”</a:t>
            </a:r>
            <a:endParaRPr lang="en-US"/>
          </a:p>
          <a:p>
            <a:endParaRPr lang="en-US" sz="800"/>
          </a:p>
          <a:p>
            <a:r>
              <a:rPr lang="en-US"/>
              <a:t>bronxZoo[0].species         </a:t>
            </a:r>
            <a:r>
              <a:rPr lang="ja-JP" altLang="en-US"/>
              <a:t>“</a:t>
            </a:r>
            <a:r>
              <a:rPr lang="en-US"/>
              <a:t>dromedarius</a:t>
            </a:r>
            <a:r>
              <a:rPr lang="ja-JP" altLang="en-US"/>
              <a:t>”</a:t>
            </a:r>
            <a:endParaRPr lang="en-US"/>
          </a:p>
          <a:p>
            <a:endParaRPr lang="en-US" sz="800"/>
          </a:p>
          <a:p>
            <a:r>
              <a:rPr lang="en-US"/>
              <a:t>bronxZoo[0].country         </a:t>
            </a:r>
            <a:r>
              <a:rPr lang="ja-JP" altLang="en-US"/>
              <a:t>“</a:t>
            </a:r>
            <a:r>
              <a:rPr lang="en-US"/>
              <a:t>India</a:t>
            </a:r>
            <a:r>
              <a:rPr lang="ja-JP" altLang="en-US"/>
              <a:t>”</a:t>
            </a:r>
            <a:endParaRPr lang="en-US"/>
          </a:p>
          <a:p>
            <a:endParaRPr lang="en-US" sz="800"/>
          </a:p>
          <a:p>
            <a:r>
              <a:rPr lang="en-US"/>
              <a:t>bronxZoo[0].age                 10    </a:t>
            </a:r>
          </a:p>
          <a:p>
            <a:endParaRPr lang="en-US" sz="800"/>
          </a:p>
          <a:p>
            <a:r>
              <a:rPr lang="en-US"/>
              <a:t>bronxZoo[0].weight           992.8</a:t>
            </a:r>
          </a:p>
          <a:p>
            <a:endParaRPr lang="en-US" sz="800"/>
          </a:p>
          <a:p>
            <a:r>
              <a:rPr lang="en-US"/>
              <a:t>bronxZoo[0].health           Fair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8378" name="Line 12"/>
          <p:cNvSpPr>
            <a:spLocks noChangeShapeType="1"/>
          </p:cNvSpPr>
          <p:nvPr/>
        </p:nvSpPr>
        <p:spPr bwMode="auto">
          <a:xfrm>
            <a:off x="7696200" y="22860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21"/>
          <p:cNvSpPr>
            <a:spLocks noChangeArrowheads="1"/>
          </p:cNvSpPr>
          <p:nvPr/>
        </p:nvSpPr>
        <p:spPr bwMode="auto">
          <a:xfrm>
            <a:off x="5619750" y="3976688"/>
            <a:ext cx="798513" cy="1260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25"/>
          <p:cNvSpPr>
            <a:spLocks noChangeShapeType="1"/>
          </p:cNvSpPr>
          <p:nvPr/>
        </p:nvSpPr>
        <p:spPr bwMode="auto">
          <a:xfrm>
            <a:off x="5614988" y="4389438"/>
            <a:ext cx="809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26"/>
          <p:cNvSpPr>
            <a:spLocks noChangeArrowheads="1"/>
          </p:cNvSpPr>
          <p:nvPr/>
        </p:nvSpPr>
        <p:spPr bwMode="auto">
          <a:xfrm>
            <a:off x="5638800" y="1828800"/>
            <a:ext cx="2057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27"/>
          <p:cNvSpPr>
            <a:spLocks noChangeShapeType="1"/>
          </p:cNvSpPr>
          <p:nvPr/>
        </p:nvSpPr>
        <p:spPr bwMode="auto">
          <a:xfrm>
            <a:off x="5614988" y="4816475"/>
            <a:ext cx="809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22"/>
          <p:cNvSpPr>
            <a:spLocks noChangeShapeType="1"/>
          </p:cNvSpPr>
          <p:nvPr/>
        </p:nvSpPr>
        <p:spPr bwMode="auto">
          <a:xfrm>
            <a:off x="5638800" y="2657475"/>
            <a:ext cx="2027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23"/>
          <p:cNvSpPr>
            <a:spLocks noChangeShapeType="1"/>
          </p:cNvSpPr>
          <p:nvPr/>
        </p:nvSpPr>
        <p:spPr bwMode="auto">
          <a:xfrm>
            <a:off x="5638800" y="3084513"/>
            <a:ext cx="2027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24"/>
          <p:cNvSpPr>
            <a:spLocks noChangeShapeType="1"/>
          </p:cNvSpPr>
          <p:nvPr/>
        </p:nvSpPr>
        <p:spPr bwMode="auto">
          <a:xfrm>
            <a:off x="5638800" y="3511550"/>
            <a:ext cx="2027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29"/>
          <p:cNvSpPr>
            <a:spLocks noChangeShapeType="1"/>
          </p:cNvSpPr>
          <p:nvPr/>
        </p:nvSpPr>
        <p:spPr bwMode="auto">
          <a:xfrm flipV="1">
            <a:off x="6400800" y="3952875"/>
            <a:ext cx="127158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33"/>
          <p:cNvSpPr>
            <a:spLocks noChangeShapeType="1"/>
          </p:cNvSpPr>
          <p:nvPr/>
        </p:nvSpPr>
        <p:spPr bwMode="auto">
          <a:xfrm flipH="1" flipV="1">
            <a:off x="1524000" y="2286000"/>
            <a:ext cx="5969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AutoShape 37"/>
          <p:cNvSpPr>
            <a:spLocks/>
          </p:cNvSpPr>
          <p:nvPr/>
        </p:nvSpPr>
        <p:spPr bwMode="auto">
          <a:xfrm>
            <a:off x="2057400" y="1752600"/>
            <a:ext cx="457200" cy="3733800"/>
          </a:xfrm>
          <a:prstGeom prst="leftBrace">
            <a:avLst>
              <a:gd name="adj1" fmla="val 680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070975" cy="67786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 sz="3600">
                <a:latin typeface="Courier New" charset="0"/>
              </a:rPr>
              <a:t>AnimalType bronxZoo[MAX_SIZE];</a:t>
            </a:r>
            <a:endParaRPr lang="en-US" sz="4000">
              <a:latin typeface="Arial Rounded MT Bold" charset="0"/>
            </a:endParaRPr>
          </a:p>
        </p:txBody>
      </p:sp>
      <p:grpSp>
        <p:nvGrpSpPr>
          <p:cNvPr id="59396" name="Group 3"/>
          <p:cNvGrpSpPr>
            <a:grpSpLocks/>
          </p:cNvGrpSpPr>
          <p:nvPr/>
        </p:nvGrpSpPr>
        <p:grpSpPr bwMode="auto">
          <a:xfrm>
            <a:off x="1712913" y="1631950"/>
            <a:ext cx="7326312" cy="4711700"/>
            <a:chOff x="1079" y="1316"/>
            <a:chExt cx="4615" cy="2968"/>
          </a:xfrm>
        </p:grpSpPr>
        <p:sp>
          <p:nvSpPr>
            <p:cNvPr id="59407" name="Rectangle 4"/>
            <p:cNvSpPr>
              <a:spLocks noChangeArrowheads="1"/>
            </p:cNvSpPr>
            <p:nvPr/>
          </p:nvSpPr>
          <p:spPr bwMode="auto">
            <a:xfrm>
              <a:off x="1086" y="1316"/>
              <a:ext cx="4594" cy="29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5"/>
            <p:cNvSpPr>
              <a:spLocks noChangeShapeType="1"/>
            </p:cNvSpPr>
            <p:nvPr/>
          </p:nvSpPr>
          <p:spPr bwMode="auto">
            <a:xfrm flipH="1">
              <a:off x="1079" y="1648"/>
              <a:ext cx="46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Line 6"/>
            <p:cNvSpPr>
              <a:spLocks noChangeShapeType="1"/>
            </p:cNvSpPr>
            <p:nvPr/>
          </p:nvSpPr>
          <p:spPr bwMode="auto">
            <a:xfrm flipH="1">
              <a:off x="1080" y="3564"/>
              <a:ext cx="46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Line 7"/>
            <p:cNvSpPr>
              <a:spLocks noChangeShapeType="1"/>
            </p:cNvSpPr>
            <p:nvPr/>
          </p:nvSpPr>
          <p:spPr bwMode="auto">
            <a:xfrm flipH="1">
              <a:off x="1093" y="3933"/>
              <a:ext cx="46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Line 8"/>
            <p:cNvSpPr>
              <a:spLocks noChangeShapeType="1"/>
            </p:cNvSpPr>
            <p:nvPr/>
          </p:nvSpPr>
          <p:spPr bwMode="auto">
            <a:xfrm flipH="1">
              <a:off x="1080" y="2345"/>
              <a:ext cx="46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Line 9"/>
            <p:cNvSpPr>
              <a:spLocks noChangeShapeType="1"/>
            </p:cNvSpPr>
            <p:nvPr/>
          </p:nvSpPr>
          <p:spPr bwMode="auto">
            <a:xfrm flipH="1">
              <a:off x="1092" y="1991"/>
              <a:ext cx="46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Line 10"/>
            <p:cNvSpPr>
              <a:spLocks noChangeShapeType="1"/>
            </p:cNvSpPr>
            <p:nvPr/>
          </p:nvSpPr>
          <p:spPr bwMode="auto">
            <a:xfrm flipH="1">
              <a:off x="1093" y="2704"/>
              <a:ext cx="46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7" name="Rectangle 11"/>
          <p:cNvSpPr>
            <a:spLocks noChangeArrowheads="1"/>
          </p:cNvSpPr>
          <p:nvPr/>
        </p:nvSpPr>
        <p:spPr bwMode="auto">
          <a:xfrm>
            <a:off x="1749424" y="1600836"/>
            <a:ext cx="7275513" cy="555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1627188" y="1146175"/>
            <a:ext cx="758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990033"/>
                </a:solidFill>
              </a:rPr>
              <a:t>  .id          .name     .genus       .species         </a:t>
            </a:r>
            <a:r>
              <a:rPr lang="en-US" sz="1600">
                <a:solidFill>
                  <a:srgbClr val="990033"/>
                </a:solidFill>
              </a:rPr>
              <a:t>.country .age .weight .health</a:t>
            </a:r>
          </a:p>
        </p:txBody>
      </p:sp>
      <p:sp>
        <p:nvSpPr>
          <p:cNvPr id="59399" name="Rectangle 13"/>
          <p:cNvSpPr>
            <a:spLocks noChangeArrowheads="1"/>
          </p:cNvSpPr>
          <p:nvPr/>
        </p:nvSpPr>
        <p:spPr bwMode="auto">
          <a:xfrm>
            <a:off x="9525" y="1784350"/>
            <a:ext cx="9113838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 err="1"/>
              <a:t>bronxZoo</a:t>
            </a:r>
            <a:r>
              <a:rPr lang="en-US" sz="1800" dirty="0"/>
              <a:t>[0]      3456219 </a:t>
            </a:r>
            <a:r>
              <a:rPr lang="ja-JP" altLang="en-US" sz="1800" dirty="0"/>
              <a:t>“</a:t>
            </a:r>
            <a:r>
              <a:rPr lang="en-US" sz="1800" dirty="0"/>
              <a:t>camel</a:t>
            </a:r>
            <a:r>
              <a:rPr lang="ja-JP" altLang="en-US" sz="1800" dirty="0"/>
              <a:t>”</a:t>
            </a:r>
            <a:r>
              <a:rPr lang="en-US" sz="1800" dirty="0"/>
              <a:t> </a:t>
            </a:r>
            <a:r>
              <a:rPr lang="ja-JP" altLang="en-US" sz="1800" dirty="0"/>
              <a:t>“</a:t>
            </a:r>
            <a:r>
              <a:rPr lang="en-US" sz="1800" dirty="0" err="1"/>
              <a:t>Camelus</a:t>
            </a:r>
            <a:r>
              <a:rPr lang="ja-JP" altLang="en-US" sz="1800" dirty="0"/>
              <a:t>”“</a:t>
            </a:r>
            <a:r>
              <a:rPr lang="en-US" sz="1800" dirty="0" err="1"/>
              <a:t>dromedarius</a:t>
            </a:r>
            <a:r>
              <a:rPr lang="ja-JP" altLang="en-US" sz="1800" dirty="0"/>
              <a:t>”</a:t>
            </a:r>
            <a:r>
              <a:rPr lang="en-US" sz="1800" dirty="0"/>
              <a:t> </a:t>
            </a:r>
            <a:r>
              <a:rPr lang="ja-JP" altLang="en-US" sz="1800" dirty="0"/>
              <a:t>“</a:t>
            </a:r>
            <a:r>
              <a:rPr lang="en-US" sz="1800" dirty="0"/>
              <a:t>India</a:t>
            </a:r>
            <a:r>
              <a:rPr lang="ja-JP" altLang="en-US" sz="1800" dirty="0"/>
              <a:t>”</a:t>
            </a:r>
            <a:r>
              <a:rPr lang="en-US" sz="1800" dirty="0"/>
              <a:t>  10  992.8  Fair</a:t>
            </a:r>
            <a:endParaRPr lang="en-US" dirty="0"/>
          </a:p>
          <a:p>
            <a:endParaRPr lang="en-US" dirty="0"/>
          </a:p>
          <a:p>
            <a:r>
              <a:rPr lang="en-US" sz="1800" dirty="0" err="1"/>
              <a:t>bronxZoo</a:t>
            </a:r>
            <a:r>
              <a:rPr lang="en-US" sz="1800" dirty="0"/>
              <a:t>[1]</a:t>
            </a:r>
          </a:p>
          <a:p>
            <a:r>
              <a:rPr lang="en-US" sz="1800" b="0" dirty="0">
                <a:latin typeface="Arial Black" charset="0"/>
              </a:rPr>
              <a:t>       </a:t>
            </a:r>
            <a:endParaRPr lang="en-US" sz="1800" dirty="0"/>
          </a:p>
          <a:p>
            <a:r>
              <a:rPr lang="en-US" sz="1800" dirty="0" err="1"/>
              <a:t>bronxZoo</a:t>
            </a:r>
            <a:r>
              <a:rPr lang="en-US" sz="1800" dirty="0"/>
              <a:t>[2]</a:t>
            </a:r>
          </a:p>
          <a:p>
            <a:r>
              <a:rPr lang="en-US" sz="1800" b="0" dirty="0">
                <a:latin typeface="Arial Black" charset="0"/>
              </a:rPr>
              <a:t>    </a:t>
            </a:r>
          </a:p>
          <a:p>
            <a:r>
              <a:rPr lang="en-US" sz="1800" dirty="0" err="1"/>
              <a:t>bronxZoo</a:t>
            </a:r>
            <a:r>
              <a:rPr lang="en-US" sz="1800" dirty="0"/>
              <a:t>[3]</a:t>
            </a:r>
          </a:p>
          <a:p>
            <a:endParaRPr lang="en-US" sz="1800" dirty="0"/>
          </a:p>
          <a:p>
            <a:pPr>
              <a:spcBef>
                <a:spcPct val="20000"/>
              </a:spcBef>
            </a:pPr>
            <a:r>
              <a:rPr lang="en-US" sz="1800" b="0" dirty="0">
                <a:latin typeface="Arial Black" charset="0"/>
              </a:rPr>
              <a:t>	.                           .</a:t>
            </a:r>
          </a:p>
          <a:p>
            <a:pPr>
              <a:spcBef>
                <a:spcPct val="20000"/>
              </a:spcBef>
            </a:pPr>
            <a:r>
              <a:rPr lang="en-US" sz="1800" b="0" dirty="0">
                <a:latin typeface="Arial Black" charset="0"/>
              </a:rPr>
              <a:t>	.                           . </a:t>
            </a:r>
          </a:p>
          <a:p>
            <a:pPr>
              <a:spcBef>
                <a:spcPct val="20000"/>
              </a:spcBef>
            </a:pPr>
            <a:r>
              <a:rPr lang="en-US" sz="1800" b="0" dirty="0">
                <a:latin typeface="Arial Black" charset="0"/>
              </a:rPr>
              <a:t>	.                           .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 err="1"/>
              <a:t>bronxZoo</a:t>
            </a:r>
            <a:r>
              <a:rPr lang="en-US" sz="1800" dirty="0"/>
              <a:t>[498]</a:t>
            </a:r>
          </a:p>
          <a:p>
            <a:endParaRPr lang="en-US" sz="1800" dirty="0"/>
          </a:p>
          <a:p>
            <a:r>
              <a:rPr lang="en-US" sz="1800" dirty="0" err="1"/>
              <a:t>bronxZoo</a:t>
            </a:r>
            <a:r>
              <a:rPr lang="en-US" sz="1800" dirty="0"/>
              <a:t>[499]</a:t>
            </a:r>
          </a:p>
        </p:txBody>
      </p:sp>
      <p:sp>
        <p:nvSpPr>
          <p:cNvPr id="59400" name="Line 14"/>
          <p:cNvSpPr>
            <a:spLocks noChangeShapeType="1"/>
          </p:cNvSpPr>
          <p:nvPr/>
        </p:nvSpPr>
        <p:spPr bwMode="auto">
          <a:xfrm>
            <a:off x="2722563" y="1633538"/>
            <a:ext cx="0" cy="468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15"/>
          <p:cNvSpPr>
            <a:spLocks noChangeShapeType="1"/>
          </p:cNvSpPr>
          <p:nvPr/>
        </p:nvSpPr>
        <p:spPr bwMode="auto">
          <a:xfrm>
            <a:off x="3659188" y="1635125"/>
            <a:ext cx="0" cy="4708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6"/>
          <p:cNvSpPr>
            <a:spLocks noChangeShapeType="1"/>
          </p:cNvSpPr>
          <p:nvPr/>
        </p:nvSpPr>
        <p:spPr bwMode="auto">
          <a:xfrm>
            <a:off x="4902200" y="1635125"/>
            <a:ext cx="0" cy="468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7"/>
          <p:cNvSpPr>
            <a:spLocks noChangeShapeType="1"/>
          </p:cNvSpPr>
          <p:nvPr/>
        </p:nvSpPr>
        <p:spPr bwMode="auto">
          <a:xfrm>
            <a:off x="6532563" y="1635125"/>
            <a:ext cx="0" cy="468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8"/>
          <p:cNvSpPr>
            <a:spLocks noChangeShapeType="1"/>
          </p:cNvSpPr>
          <p:nvPr/>
        </p:nvSpPr>
        <p:spPr bwMode="auto">
          <a:xfrm>
            <a:off x="7339013" y="1633538"/>
            <a:ext cx="0" cy="472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9"/>
          <p:cNvSpPr>
            <a:spLocks noChangeShapeType="1"/>
          </p:cNvSpPr>
          <p:nvPr/>
        </p:nvSpPr>
        <p:spPr bwMode="auto">
          <a:xfrm>
            <a:off x="7740650" y="1635125"/>
            <a:ext cx="0" cy="4708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20"/>
          <p:cNvSpPr>
            <a:spLocks noChangeShapeType="1"/>
          </p:cNvSpPr>
          <p:nvPr/>
        </p:nvSpPr>
        <p:spPr bwMode="auto">
          <a:xfrm flipH="1">
            <a:off x="8509000" y="1635125"/>
            <a:ext cx="1588" cy="4725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6"/>
          <p:cNvSpPr>
            <a:spLocks noChangeArrowheads="1"/>
          </p:cNvSpPr>
          <p:nvPr/>
        </p:nvSpPr>
        <p:spPr bwMode="auto">
          <a:xfrm>
            <a:off x="381000" y="4343400"/>
            <a:ext cx="8382000" cy="167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381000" y="1905000"/>
            <a:ext cx="8382000" cy="167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56600" cy="1222375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Add 1 </a:t>
            </a:r>
            <a:r>
              <a:rPr lang="en-US" sz="4000">
                <a:solidFill>
                  <a:srgbClr val="FFFF00"/>
                </a:solidFill>
                <a:latin typeface="Times New Roman" charset="0"/>
              </a:rPr>
              <a:t>year</a:t>
            </a:r>
            <a:r>
              <a:rPr lang="en-US" sz="4000">
                <a:latin typeface="Times New Roman" charset="0"/>
              </a:rPr>
              <a:t> to the age member of each element of the </a:t>
            </a:r>
            <a:r>
              <a:rPr lang="en-US" sz="4000">
                <a:latin typeface="Courier New" charset="0"/>
              </a:rPr>
              <a:t>bronxZoo</a:t>
            </a:r>
            <a:r>
              <a:rPr lang="en-US" sz="4000">
                <a:latin typeface="Times New Roman" charset="0"/>
              </a:rPr>
              <a:t> array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5720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</a:t>
            </a:r>
            <a:endParaRPr lang="en-US" sz="2200" b="1" dirty="0" smtClean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 smtClean="0">
                <a:latin typeface="Courier" charset="0"/>
              </a:rPr>
              <a:t>for </a:t>
            </a:r>
            <a:r>
              <a:rPr lang="en-US" sz="2200" b="1" dirty="0">
                <a:latin typeface="Courier" charset="0"/>
              </a:rPr>
              <a:t>(j = 0; j &lt; MAX_SIZE; j++)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   </a:t>
            </a:r>
            <a:r>
              <a:rPr lang="en-US" sz="2200" b="1" dirty="0" err="1">
                <a:latin typeface="Courier" charset="0"/>
              </a:rPr>
              <a:t>bronxZoo</a:t>
            </a:r>
            <a:r>
              <a:rPr lang="en-US" sz="2200" b="1" dirty="0">
                <a:latin typeface="Courier" charset="0"/>
              </a:rPr>
              <a:t>[j].age = </a:t>
            </a:r>
            <a:r>
              <a:rPr lang="en-US" sz="2200" b="1" dirty="0" err="1">
                <a:latin typeface="Courier" charset="0"/>
              </a:rPr>
              <a:t>bronxZoo</a:t>
            </a:r>
            <a:r>
              <a:rPr lang="en-US" sz="2200" b="1" dirty="0">
                <a:latin typeface="Courier" charset="0"/>
              </a:rPr>
              <a:t>[j].age + 1</a:t>
            </a:r>
            <a:r>
              <a:rPr lang="en-US" sz="2200" b="1" dirty="0" smtClean="0">
                <a:latin typeface="Courier" charset="0"/>
              </a:rPr>
              <a:t>;</a:t>
            </a:r>
          </a:p>
          <a:p>
            <a:pPr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endParaRPr lang="en-US" sz="22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>
                <a:solidFill>
                  <a:schemeClr val="folHlink"/>
                </a:solidFill>
                <a:latin typeface="Arial" charset="0"/>
              </a:rPr>
              <a:t>   </a:t>
            </a:r>
            <a:r>
              <a:rPr lang="en-US" sz="2200" b="1" dirty="0" smtClean="0">
                <a:solidFill>
                  <a:schemeClr val="folHlink"/>
                </a:solidFill>
                <a:latin typeface="Arial" charset="0"/>
              </a:rPr>
              <a:t>                           </a:t>
            </a:r>
            <a:r>
              <a:rPr lang="en-US" sz="2200" b="1" dirty="0">
                <a:solidFill>
                  <a:schemeClr val="folHlink"/>
                </a:solidFill>
                <a:latin typeface="Arial" charset="0"/>
              </a:rPr>
              <a:t>OR,</a:t>
            </a:r>
            <a:endParaRPr lang="en-US" sz="22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</a:t>
            </a:r>
          </a:p>
          <a:p>
            <a:pPr>
              <a:buFont typeface="Monotype Sorts" charset="0"/>
              <a:buNone/>
            </a:pPr>
            <a:r>
              <a:rPr lang="en-US" sz="2200" b="1" dirty="0" smtClean="0">
                <a:latin typeface="Courier" charset="0"/>
              </a:rPr>
              <a:t>for </a:t>
            </a:r>
            <a:r>
              <a:rPr lang="en-US" sz="2200" b="1" dirty="0">
                <a:latin typeface="Courier" charset="0"/>
              </a:rPr>
              <a:t>(j = 0; j &lt; MAX_SIZE; j++)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   </a:t>
            </a:r>
            <a:r>
              <a:rPr lang="en-US" sz="2200" b="1" dirty="0" err="1">
                <a:latin typeface="Courier" charset="0"/>
              </a:rPr>
              <a:t>bronxZoo</a:t>
            </a:r>
            <a:r>
              <a:rPr lang="en-US" sz="2200" b="1" dirty="0">
                <a:latin typeface="Courier" charset="0"/>
              </a:rPr>
              <a:t>[j].age++;</a:t>
            </a:r>
          </a:p>
          <a:p>
            <a:pPr>
              <a:buFont typeface="Monotype Sorts" charset="0"/>
              <a:buNone/>
            </a:pPr>
            <a:endParaRPr lang="en-US" sz="22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 hidden="1"/>
          <p:cNvSpPr>
            <a:spLocks noChangeArrowheads="1"/>
          </p:cNvSpPr>
          <p:nvPr/>
        </p:nvSpPr>
        <p:spPr bwMode="auto">
          <a:xfrm>
            <a:off x="304800" y="2438400"/>
            <a:ext cx="8382000" cy="3429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356600" cy="1222375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Find total weight of all elements of the </a:t>
            </a:r>
            <a:r>
              <a:rPr lang="en-US" sz="4000">
                <a:latin typeface="Courier New" charset="0"/>
              </a:rPr>
              <a:t>bronxZoo</a:t>
            </a:r>
            <a:r>
              <a:rPr lang="en-US" sz="4000">
                <a:latin typeface="Times New Roman" charset="0"/>
              </a:rPr>
              <a:t> array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1910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>
                <a:latin typeface="Courier" charset="0"/>
              </a:rPr>
              <a:t>float  total = 0.0;</a:t>
            </a:r>
          </a:p>
          <a:p>
            <a:pPr>
              <a:buFont typeface="Monotype Sorts" charset="0"/>
              <a:buNone/>
            </a:pPr>
            <a:endParaRPr lang="en-US" b="1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b="1">
                <a:latin typeface="Courier" charset="0"/>
              </a:rPr>
              <a:t>for (j = 0; j &lt; MAX_SIZE; j++)</a:t>
            </a:r>
          </a:p>
          <a:p>
            <a:pPr>
              <a:buFont typeface="Monotype Sorts" charset="0"/>
              <a:buNone/>
            </a:pPr>
            <a:r>
              <a:rPr lang="en-US" b="1">
                <a:latin typeface="Courier" charset="0"/>
              </a:rPr>
              <a:t>    total  += bronxZoo[j].weight;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9906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Specification of </a:t>
            </a:r>
            <a:r>
              <a:rPr lang="en-US">
                <a:latin typeface="Courier New" charset="0"/>
              </a:rPr>
              <a:t>Time</a:t>
            </a:r>
            <a:endParaRPr lang="en-US">
              <a:latin typeface="Times New Roman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7975"/>
            <a:ext cx="8686800" cy="5127625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class  Time	 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</a:t>
            </a:r>
            <a:r>
              <a:rPr lang="ja-JP" altLang="en-US" sz="2200" b="1" dirty="0">
                <a:solidFill>
                  <a:srgbClr val="A50021"/>
                </a:solidFill>
                <a:latin typeface="Courier" charset="0"/>
              </a:rPr>
              <a:t>“</a:t>
            </a:r>
            <a:r>
              <a:rPr lang="en-US" sz="2200" b="1" dirty="0" err="1">
                <a:solidFill>
                  <a:srgbClr val="A50021"/>
                </a:solidFill>
                <a:latin typeface="Courier" charset="0"/>
              </a:rPr>
              <a:t>Time.h</a:t>
            </a:r>
            <a:r>
              <a:rPr lang="ja-JP" altLang="en-US" sz="2200" b="1" dirty="0">
                <a:solidFill>
                  <a:srgbClr val="A50021"/>
                </a:solidFill>
                <a:latin typeface="Courier" charset="0"/>
              </a:rPr>
              <a:t>”</a:t>
            </a:r>
            <a:endParaRPr lang="en-US" sz="2200" b="1" dirty="0">
              <a:solidFill>
                <a:srgbClr val="A50021"/>
              </a:solidFill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public : 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//  7 function members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 void Set (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hours,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minutes,</a:t>
            </a:r>
            <a:r>
              <a:rPr lang="en-US" sz="2200" b="1" dirty="0">
                <a:solidFill>
                  <a:srgbClr val="0066FF"/>
                </a:solidFill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seconds);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smtClean="0">
                <a:latin typeface="Courier" charset="0"/>
              </a:rPr>
              <a:t>void </a:t>
            </a:r>
            <a:r>
              <a:rPr lang="en-US" sz="2200" b="1" dirty="0">
                <a:latin typeface="Courier" charset="0"/>
              </a:rPr>
              <a:t>Increment 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 void Write ()  </a:t>
            </a:r>
            <a:r>
              <a:rPr lang="en-US" sz="2200" b="1" dirty="0" err="1">
                <a:latin typeface="Courier" charset="0"/>
              </a:rPr>
              <a:t>const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 </a:t>
            </a:r>
            <a:r>
              <a:rPr lang="en-US" sz="2200" b="1" dirty="0" err="1">
                <a:latin typeface="Courier" charset="0"/>
              </a:rPr>
              <a:t>bool</a:t>
            </a:r>
            <a:r>
              <a:rPr lang="en-US" sz="2200" b="1" dirty="0">
                <a:latin typeface="Courier" charset="0"/>
              </a:rPr>
              <a:t>  Equal (Time   </a:t>
            </a:r>
            <a:r>
              <a:rPr lang="en-US" sz="2200" b="1" dirty="0" err="1">
                <a:latin typeface="Courier" charset="0"/>
              </a:rPr>
              <a:t>otherTime</a:t>
            </a:r>
            <a:r>
              <a:rPr lang="en-US" sz="2200" b="1" dirty="0">
                <a:latin typeface="Courier" charset="0"/>
              </a:rPr>
              <a:t>)  </a:t>
            </a:r>
            <a:r>
              <a:rPr lang="en-US" sz="2200" b="1" dirty="0" err="1">
                <a:latin typeface="Courier" charset="0"/>
              </a:rPr>
              <a:t>const</a:t>
            </a:r>
            <a:r>
              <a:rPr lang="en-US" sz="2200" b="1" dirty="0">
                <a:latin typeface="Courier" charset="0"/>
              </a:rPr>
              <a:t>;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 </a:t>
            </a:r>
            <a:r>
              <a:rPr lang="en-US" sz="2200" b="1" dirty="0" err="1">
                <a:latin typeface="Courier" charset="0"/>
              </a:rPr>
              <a:t>bool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LessThan</a:t>
            </a:r>
            <a:r>
              <a:rPr lang="en-US" sz="2200" b="1" dirty="0">
                <a:latin typeface="Courier" charset="0"/>
              </a:rPr>
              <a:t> (Time  </a:t>
            </a:r>
            <a:r>
              <a:rPr lang="en-US" sz="2200" b="1" dirty="0" err="1">
                <a:latin typeface="Courier" charset="0"/>
              </a:rPr>
              <a:t>otherTime</a:t>
            </a:r>
            <a:r>
              <a:rPr lang="en-US" sz="2200" b="1" dirty="0">
                <a:latin typeface="Courier" charset="0"/>
              </a:rPr>
              <a:t>)  </a:t>
            </a:r>
            <a:r>
              <a:rPr lang="en-US" sz="2200" b="1" dirty="0" err="1">
                <a:latin typeface="Courier" charset="0"/>
              </a:rPr>
              <a:t>const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7"/>
          <p:cNvSpPr>
            <a:spLocks noChangeArrowheads="1"/>
          </p:cNvSpPr>
          <p:nvPr/>
        </p:nvSpPr>
        <p:spPr bwMode="auto">
          <a:xfrm>
            <a:off x="457200" y="1676400"/>
            <a:ext cx="6324600" cy="1447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16"/>
          <p:cNvSpPr>
            <a:spLocks noChangeArrowheads="1"/>
          </p:cNvSpPr>
          <p:nvPr/>
        </p:nvSpPr>
        <p:spPr bwMode="auto">
          <a:xfrm>
            <a:off x="461169" y="4693285"/>
            <a:ext cx="6324600" cy="1524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noFill/>
        </p:spPr>
        <p:txBody>
          <a:bodyPr/>
          <a:lstStyle/>
          <a:p>
            <a:r>
              <a:rPr lang="en-US" sz="3600" dirty="0">
                <a:latin typeface="Times New Roman" charset="0"/>
              </a:rPr>
              <a:t>Declare variables to </a:t>
            </a:r>
            <a:br>
              <a:rPr lang="en-US" sz="3600" dirty="0">
                <a:latin typeface="Times New Roman" charset="0"/>
              </a:rPr>
            </a:br>
            <a:r>
              <a:rPr lang="en-US" sz="3600" dirty="0">
                <a:latin typeface="Times New Roman" charset="0"/>
              </a:rPr>
              <a:t>store and total 3 blood pressures</a:t>
            </a:r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467600" cy="41910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 err="1">
                <a:latin typeface="Arial" charset="0"/>
              </a:rPr>
              <a:t>int</a:t>
            </a:r>
            <a:r>
              <a:rPr lang="en-US" b="1" dirty="0">
                <a:latin typeface="Arial" charset="0"/>
              </a:rPr>
              <a:t>  bp1,  bp2,  bp3;</a:t>
            </a:r>
          </a:p>
          <a:p>
            <a:pPr>
              <a:buFont typeface="Monotype Sorts" charset="0"/>
              <a:buNone/>
            </a:pPr>
            <a:r>
              <a:rPr lang="en-US" b="1" dirty="0" err="1">
                <a:latin typeface="Arial" charset="0"/>
              </a:rPr>
              <a:t>int</a:t>
            </a:r>
            <a:r>
              <a:rPr lang="en-US" b="1" dirty="0">
                <a:latin typeface="Arial" charset="0"/>
              </a:rPr>
              <a:t>  total;</a:t>
            </a:r>
          </a:p>
          <a:p>
            <a:pPr>
              <a:buFont typeface="Monotype Sorts" charset="0"/>
              <a:buNone/>
            </a:pPr>
            <a:endParaRPr lang="en-US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Arial" charset="0"/>
              </a:rPr>
              <a:t>  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3359150" y="3541713"/>
            <a:ext cx="4940300" cy="749300"/>
            <a:chOff x="2116" y="2068"/>
            <a:chExt cx="3112" cy="472"/>
          </a:xfrm>
        </p:grpSpPr>
        <p:sp>
          <p:nvSpPr>
            <p:cNvPr id="8208" name="Rectangle 4"/>
            <p:cNvSpPr>
              <a:spLocks noChangeArrowheads="1"/>
            </p:cNvSpPr>
            <p:nvPr/>
          </p:nvSpPr>
          <p:spPr bwMode="auto">
            <a:xfrm>
              <a:off x="3316" y="2068"/>
              <a:ext cx="808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Rectangle 5"/>
            <p:cNvSpPr>
              <a:spLocks noChangeArrowheads="1"/>
            </p:cNvSpPr>
            <p:nvPr/>
          </p:nvSpPr>
          <p:spPr bwMode="auto">
            <a:xfrm>
              <a:off x="4420" y="2068"/>
              <a:ext cx="808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Rectangle 6"/>
            <p:cNvSpPr>
              <a:spLocks noChangeArrowheads="1"/>
            </p:cNvSpPr>
            <p:nvPr/>
          </p:nvSpPr>
          <p:spPr bwMode="auto">
            <a:xfrm>
              <a:off x="2116" y="2068"/>
              <a:ext cx="808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241925" y="3108325"/>
            <a:ext cx="86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 Rounded MT Bold" charset="0"/>
              </a:rPr>
              <a:t>4002</a:t>
            </a:r>
            <a:endParaRPr lang="en-US">
              <a:latin typeface="Arial Rounded MT Bold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260725" y="3108325"/>
            <a:ext cx="86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 Rounded MT Bold" charset="0"/>
              </a:rPr>
              <a:t>4000</a:t>
            </a:r>
            <a:endParaRPr lang="en-US">
              <a:latin typeface="Arial Rounded MT Bold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994525" y="3108325"/>
            <a:ext cx="86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 Rounded MT Bold" charset="0"/>
              </a:rPr>
              <a:t>4004</a:t>
            </a:r>
            <a:endParaRPr lang="en-US">
              <a:latin typeface="Arial Rounded MT Bold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241925" y="4244658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bp2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256756" y="4244658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bp1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994525" y="426593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bp3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723900" y="5043488"/>
            <a:ext cx="5397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 err="1"/>
              <a:t>cin</a:t>
            </a:r>
            <a:r>
              <a:rPr lang="en-US" sz="3200" dirty="0"/>
              <a:t> &gt;&gt; bp1 &gt;&gt;  bp2 &gt;&gt;  bp3;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723900" y="5653088"/>
            <a:ext cx="517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3200"/>
              <a:t>total =   bp1 +  bp2 +  bp3;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Specification of </a:t>
            </a:r>
            <a:r>
              <a:rPr lang="en-US" sz="4000">
                <a:latin typeface="Andale Mono" charset="0"/>
              </a:rPr>
              <a:t>Time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Time (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initHrs</a:t>
            </a:r>
            <a:r>
              <a:rPr lang="en-US" sz="2200" b="1" dirty="0">
                <a:latin typeface="Courier" charset="0"/>
              </a:rPr>
              <a:t>,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initMins</a:t>
            </a:r>
            <a:r>
              <a:rPr lang="en-US" sz="2200" b="1" dirty="0">
                <a:latin typeface="Courier" charset="0"/>
              </a:rPr>
              <a:t>,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initSecs</a:t>
            </a:r>
            <a:r>
              <a:rPr lang="en-US" sz="2200" b="1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// Constructor</a:t>
            </a:r>
            <a:endParaRPr lang="en-US" sz="2200" b="1" dirty="0">
              <a:solidFill>
                <a:schemeClr val="accent2"/>
              </a:solidFill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Time ();</a:t>
            </a:r>
            <a:r>
              <a:rPr lang="en-US" sz="2200" b="1" dirty="0">
                <a:solidFill>
                  <a:schemeClr val="accent2"/>
                </a:solidFill>
                <a:latin typeface="Courier" charset="0"/>
              </a:rPr>
              <a:t> 				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chemeClr val="accent2"/>
                </a:solidFill>
                <a:latin typeface="Courier" charset="0"/>
              </a:rPr>
              <a:t>    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// Default constructor</a:t>
            </a: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private :	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// Three data members</a:t>
            </a:r>
            <a:endParaRPr lang="en-US" sz="2200" b="1" dirty="0">
              <a:solidFill>
                <a:srgbClr val="CC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hrs</a:t>
            </a:r>
            <a:r>
              <a:rPr lang="en-US" sz="2200" b="1" dirty="0">
                <a:latin typeface="Courier" charset="0"/>
              </a:rPr>
              <a:t>;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mins</a:t>
            </a:r>
            <a:r>
              <a:rPr lang="en-US" sz="2200" b="1" dirty="0">
                <a:latin typeface="Courier" charset="0"/>
              </a:rPr>
              <a:t>;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	 </a:t>
            </a:r>
            <a:r>
              <a:rPr lang="en-US" sz="2200" b="1" dirty="0" err="1">
                <a:latin typeface="Courier" charset="0"/>
              </a:rPr>
              <a:t>secs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};</a:t>
            </a:r>
          </a:p>
          <a:p>
            <a:pPr>
              <a:buFont typeface="Monotype Sorts" charset="0"/>
              <a:buNone/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>
                <a:latin typeface="Arial Rounded MT Bold" charset="0"/>
              </a:rPr>
              <a:t/>
            </a:r>
            <a:br>
              <a:rPr lang="en-US">
                <a:latin typeface="Arial Rounded MT Bold" charset="0"/>
              </a:rPr>
            </a:br>
            <a:endParaRPr lang="en-US">
              <a:latin typeface="Arial Rounded MT Bold" charset="0"/>
            </a:endParaRP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266700" y="838200"/>
            <a:ext cx="7559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400" dirty="0">
                <a:solidFill>
                  <a:srgbClr val="006666"/>
                </a:solidFill>
                <a:latin typeface="Arial Rounded MT Bold" charset="0"/>
              </a:rPr>
              <a:t> </a:t>
            </a:r>
            <a:r>
              <a:rPr lang="en-US" sz="4400" dirty="0">
                <a:latin typeface="Courier New" charset="0"/>
              </a:rPr>
              <a:t>Time</a:t>
            </a:r>
            <a:r>
              <a:rPr lang="en-US" sz="4000" dirty="0">
                <a:latin typeface="Arial Rounded MT Bold" charset="0"/>
              </a:rPr>
              <a:t> </a:t>
            </a:r>
            <a:r>
              <a:rPr lang="en-US" sz="4400" dirty="0">
                <a:latin typeface="Times New Roman" charset="0"/>
              </a:rPr>
              <a:t>Class Instance Diagram</a:t>
            </a:r>
            <a:endParaRPr lang="en-US" sz="4400" dirty="0">
              <a:solidFill>
                <a:schemeClr val="folHlink"/>
              </a:solidFill>
              <a:latin typeface="Times New Roman" charset="0"/>
            </a:endParaRPr>
          </a:p>
        </p:txBody>
      </p:sp>
      <p:grpSp>
        <p:nvGrpSpPr>
          <p:cNvPr id="64517" name="Group 52"/>
          <p:cNvGrpSpPr>
            <a:grpSpLocks/>
          </p:cNvGrpSpPr>
          <p:nvPr/>
        </p:nvGrpSpPr>
        <p:grpSpPr bwMode="auto">
          <a:xfrm>
            <a:off x="2514600" y="1517650"/>
            <a:ext cx="4191000" cy="4711700"/>
            <a:chOff x="1584" y="1104"/>
            <a:chExt cx="2640" cy="2968"/>
          </a:xfrm>
        </p:grpSpPr>
        <p:sp>
          <p:nvSpPr>
            <p:cNvPr id="64518" name="Oval 23"/>
            <p:cNvSpPr>
              <a:spLocks noChangeArrowheads="1"/>
            </p:cNvSpPr>
            <p:nvPr/>
          </p:nvSpPr>
          <p:spPr bwMode="auto">
            <a:xfrm>
              <a:off x="1824" y="1392"/>
              <a:ext cx="2400" cy="26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Oval 25"/>
            <p:cNvSpPr>
              <a:spLocks noChangeArrowheads="1"/>
            </p:cNvSpPr>
            <p:nvPr/>
          </p:nvSpPr>
          <p:spPr bwMode="auto">
            <a:xfrm>
              <a:off x="1584" y="1680"/>
              <a:ext cx="1048" cy="2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Oval 26"/>
            <p:cNvSpPr>
              <a:spLocks noChangeArrowheads="1"/>
            </p:cNvSpPr>
            <p:nvPr/>
          </p:nvSpPr>
          <p:spPr bwMode="auto">
            <a:xfrm>
              <a:off x="1584" y="2352"/>
              <a:ext cx="1048" cy="2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Oval 29"/>
            <p:cNvSpPr>
              <a:spLocks noChangeArrowheads="1"/>
            </p:cNvSpPr>
            <p:nvPr/>
          </p:nvSpPr>
          <p:spPr bwMode="auto">
            <a:xfrm>
              <a:off x="1584" y="2016"/>
              <a:ext cx="1048" cy="2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30"/>
            <p:cNvSpPr>
              <a:spLocks noChangeArrowheads="1"/>
            </p:cNvSpPr>
            <p:nvPr/>
          </p:nvSpPr>
          <p:spPr bwMode="auto">
            <a:xfrm>
              <a:off x="2880" y="1968"/>
              <a:ext cx="904" cy="1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31"/>
            <p:cNvSpPr>
              <a:spLocks noChangeArrowheads="1"/>
            </p:cNvSpPr>
            <p:nvPr/>
          </p:nvSpPr>
          <p:spPr bwMode="auto">
            <a:xfrm>
              <a:off x="2866" y="1949"/>
              <a:ext cx="920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Private data:</a:t>
              </a:r>
            </a:p>
            <a:p>
              <a:endParaRPr lang="en-US" sz="1000">
                <a:latin typeface="Times New Roman" charset="0"/>
              </a:endParaRPr>
            </a:p>
            <a:p>
              <a:r>
                <a:rPr lang="en-US" sz="1800">
                  <a:latin typeface="Times New Roman" charset="0"/>
                </a:rPr>
                <a:t>hrs</a:t>
              </a:r>
            </a:p>
            <a:p>
              <a:endParaRPr lang="en-US" sz="1800">
                <a:latin typeface="Times New Roman" charset="0"/>
              </a:endParaRPr>
            </a:p>
            <a:p>
              <a:r>
                <a:rPr lang="en-US" sz="1800">
                  <a:latin typeface="Times New Roman" charset="0"/>
                </a:rPr>
                <a:t>mins</a:t>
              </a:r>
            </a:p>
            <a:p>
              <a:endParaRPr lang="en-US" sz="1800">
                <a:latin typeface="Times New Roman" charset="0"/>
              </a:endParaRPr>
            </a:p>
            <a:p>
              <a:r>
                <a:rPr lang="en-US" sz="1800">
                  <a:latin typeface="Times New Roman" charset="0"/>
                </a:rPr>
                <a:t>secs</a:t>
              </a:r>
            </a:p>
          </p:txBody>
        </p:sp>
        <p:sp>
          <p:nvSpPr>
            <p:cNvPr id="64524" name="Rectangle 32"/>
            <p:cNvSpPr>
              <a:spLocks noChangeArrowheads="1"/>
            </p:cNvSpPr>
            <p:nvPr/>
          </p:nvSpPr>
          <p:spPr bwMode="auto">
            <a:xfrm>
              <a:off x="1858" y="1695"/>
              <a:ext cx="3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latin typeface="Times New Roman" charset="0"/>
                </a:rPr>
                <a:t> Set</a:t>
              </a:r>
            </a:p>
          </p:txBody>
        </p:sp>
        <p:sp>
          <p:nvSpPr>
            <p:cNvPr id="64525" name="Rectangle 33"/>
            <p:cNvSpPr>
              <a:spLocks noChangeArrowheads="1"/>
            </p:cNvSpPr>
            <p:nvPr/>
          </p:nvSpPr>
          <p:spPr bwMode="auto">
            <a:xfrm>
              <a:off x="1666" y="2031"/>
              <a:ext cx="8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latin typeface="Times New Roman" charset="0"/>
                </a:rPr>
                <a:t>Increment</a:t>
              </a:r>
            </a:p>
          </p:txBody>
        </p:sp>
        <p:sp>
          <p:nvSpPr>
            <p:cNvPr id="64526" name="Rectangle 34"/>
            <p:cNvSpPr>
              <a:spLocks noChangeArrowheads="1"/>
            </p:cNvSpPr>
            <p:nvPr/>
          </p:nvSpPr>
          <p:spPr bwMode="auto">
            <a:xfrm>
              <a:off x="1810" y="2367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latin typeface="Times New Roman" charset="0"/>
                </a:rPr>
                <a:t>Write</a:t>
              </a:r>
            </a:p>
          </p:txBody>
        </p:sp>
        <p:sp>
          <p:nvSpPr>
            <p:cNvPr id="64527" name="Oval 27"/>
            <p:cNvSpPr>
              <a:spLocks noChangeArrowheads="1"/>
            </p:cNvSpPr>
            <p:nvPr/>
          </p:nvSpPr>
          <p:spPr bwMode="auto">
            <a:xfrm>
              <a:off x="1584" y="2736"/>
              <a:ext cx="1048" cy="2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Oval 28"/>
            <p:cNvSpPr>
              <a:spLocks noChangeArrowheads="1"/>
            </p:cNvSpPr>
            <p:nvPr/>
          </p:nvSpPr>
          <p:spPr bwMode="auto">
            <a:xfrm>
              <a:off x="1584" y="3072"/>
              <a:ext cx="1048" cy="2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Rectangle 35"/>
            <p:cNvSpPr>
              <a:spLocks noChangeArrowheads="1"/>
            </p:cNvSpPr>
            <p:nvPr/>
          </p:nvSpPr>
          <p:spPr bwMode="auto">
            <a:xfrm>
              <a:off x="1827" y="2751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latin typeface="Times New Roman" charset="0"/>
                </a:rPr>
                <a:t>Equal</a:t>
              </a:r>
            </a:p>
          </p:txBody>
        </p:sp>
        <p:sp>
          <p:nvSpPr>
            <p:cNvPr id="64530" name="Rectangle 36"/>
            <p:cNvSpPr>
              <a:spLocks noChangeArrowheads="1"/>
            </p:cNvSpPr>
            <p:nvPr/>
          </p:nvSpPr>
          <p:spPr bwMode="auto">
            <a:xfrm>
              <a:off x="1713" y="3062"/>
              <a:ext cx="7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latin typeface="Times New Roman" charset="0"/>
                </a:rPr>
                <a:t>LessThan</a:t>
              </a:r>
            </a:p>
          </p:txBody>
        </p:sp>
        <p:sp>
          <p:nvSpPr>
            <p:cNvPr id="64531" name="Rectangle 37"/>
            <p:cNvSpPr>
              <a:spLocks noChangeArrowheads="1"/>
            </p:cNvSpPr>
            <p:nvPr/>
          </p:nvSpPr>
          <p:spPr bwMode="auto">
            <a:xfrm>
              <a:off x="3264" y="2208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Rectangle 38"/>
            <p:cNvSpPr>
              <a:spLocks noChangeArrowheads="1"/>
            </p:cNvSpPr>
            <p:nvPr/>
          </p:nvSpPr>
          <p:spPr bwMode="auto">
            <a:xfrm>
              <a:off x="3264" y="2544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Rectangle 39"/>
            <p:cNvSpPr>
              <a:spLocks noChangeArrowheads="1"/>
            </p:cNvSpPr>
            <p:nvPr/>
          </p:nvSpPr>
          <p:spPr bwMode="auto">
            <a:xfrm>
              <a:off x="3264" y="2880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Rectangle 41"/>
            <p:cNvSpPr>
              <a:spLocks noChangeArrowheads="1"/>
            </p:cNvSpPr>
            <p:nvPr/>
          </p:nvSpPr>
          <p:spPr bwMode="auto">
            <a:xfrm>
              <a:off x="3298" y="2223"/>
              <a:ext cx="316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latin typeface="Times New Roman" charset="0"/>
                </a:rPr>
                <a:t> 18</a:t>
              </a:r>
            </a:p>
            <a:p>
              <a:r>
                <a:rPr lang="en-US" sz="1200">
                  <a:solidFill>
                    <a:srgbClr val="CC0000"/>
                  </a:solidFill>
                  <a:latin typeface="Times New Roman" charset="0"/>
                </a:rPr>
                <a:t> </a:t>
              </a:r>
            </a:p>
            <a:p>
              <a:r>
                <a:rPr lang="en-US">
                  <a:solidFill>
                    <a:srgbClr val="CC0000"/>
                  </a:solidFill>
                  <a:latin typeface="Times New Roman" charset="0"/>
                </a:rPr>
                <a:t> 30</a:t>
              </a:r>
            </a:p>
            <a:p>
              <a:endParaRPr lang="en-US" sz="1600">
                <a:solidFill>
                  <a:srgbClr val="CC0000"/>
                </a:solidFill>
                <a:latin typeface="Times New Roman" charset="0"/>
              </a:endParaRPr>
            </a:p>
            <a:p>
              <a:r>
                <a:rPr lang="en-US">
                  <a:solidFill>
                    <a:srgbClr val="CC0000"/>
                  </a:solidFill>
                  <a:latin typeface="Times New Roman" charset="0"/>
                </a:rPr>
                <a:t>   0</a:t>
              </a:r>
            </a:p>
          </p:txBody>
        </p:sp>
        <p:sp>
          <p:nvSpPr>
            <p:cNvPr id="64535" name="Text Box 43"/>
            <p:cNvSpPr txBox="1">
              <a:spLocks noChangeArrowheads="1"/>
            </p:cNvSpPr>
            <p:nvPr/>
          </p:nvSpPr>
          <p:spPr bwMode="auto">
            <a:xfrm>
              <a:off x="1920" y="1104"/>
              <a:ext cx="1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latin typeface="Courier New" charset="0"/>
                </a:rPr>
                <a:t>class  Time</a:t>
              </a:r>
              <a:endParaRPr lang="en-US" dirty="0"/>
            </a:p>
          </p:txBody>
        </p:sp>
        <p:sp>
          <p:nvSpPr>
            <p:cNvPr id="64536" name="Oval 46"/>
            <p:cNvSpPr>
              <a:spLocks noChangeArrowheads="1"/>
            </p:cNvSpPr>
            <p:nvPr/>
          </p:nvSpPr>
          <p:spPr bwMode="auto">
            <a:xfrm>
              <a:off x="1584" y="3375"/>
              <a:ext cx="1048" cy="2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47"/>
            <p:cNvSpPr>
              <a:spLocks noChangeArrowheads="1"/>
            </p:cNvSpPr>
            <p:nvPr/>
          </p:nvSpPr>
          <p:spPr bwMode="auto">
            <a:xfrm>
              <a:off x="1584" y="3711"/>
              <a:ext cx="1048" cy="2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Rectangle 48"/>
            <p:cNvSpPr>
              <a:spLocks noChangeArrowheads="1"/>
            </p:cNvSpPr>
            <p:nvPr/>
          </p:nvSpPr>
          <p:spPr bwMode="auto">
            <a:xfrm>
              <a:off x="1714" y="3390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latin typeface="Times New Roman" charset="0"/>
                </a:rPr>
                <a:t>Time</a:t>
              </a:r>
            </a:p>
          </p:txBody>
        </p:sp>
        <p:sp>
          <p:nvSpPr>
            <p:cNvPr id="64539" name="Rectangle 49"/>
            <p:cNvSpPr>
              <a:spLocks noChangeArrowheads="1"/>
            </p:cNvSpPr>
            <p:nvPr/>
          </p:nvSpPr>
          <p:spPr bwMode="auto">
            <a:xfrm>
              <a:off x="1726" y="3726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latin typeface="Times New Roman" charset="0"/>
                </a:rPr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463550" y="1676400"/>
            <a:ext cx="8140700" cy="228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Array of Class Objects</a:t>
            </a:r>
            <a:r>
              <a:rPr lang="en-US">
                <a:latin typeface="Arial Rounded MT Bold" charset="0"/>
              </a:rPr>
              <a:t> 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0550" y="1992313"/>
            <a:ext cx="8027988" cy="18176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smtClean="0">
                <a:ea typeface="+mn-ea"/>
              </a:rPr>
              <a:t> </a:t>
            </a:r>
            <a:r>
              <a:rPr lang="en-US" sz="2800" b="1" smtClean="0">
                <a:latin typeface="Courier" charset="0"/>
                <a:ea typeface="+mn-ea"/>
              </a:rPr>
              <a:t>const  int  MAX_SIZE = 50;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800" b="1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800" b="1" smtClean="0">
                <a:solidFill>
                  <a:srgbClr val="CC0000"/>
                </a:solidFill>
                <a:latin typeface="Courier" charset="0"/>
                <a:ea typeface="+mn-ea"/>
              </a:rPr>
              <a:t>// Declare array of class objects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800" b="1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800" b="1" smtClean="0">
                <a:latin typeface="Courier" charset="0"/>
                <a:ea typeface="+mn-ea"/>
              </a:rPr>
              <a:t> Time  trainSchedule[MAX_SIZE];</a:t>
            </a:r>
            <a:r>
              <a:rPr lang="en-US" sz="2400" b="1" smtClean="0">
                <a:latin typeface="Courier" charset="0"/>
                <a:ea typeface="+mn-ea"/>
              </a:rPr>
              <a:t>	</a:t>
            </a:r>
            <a:endParaRPr lang="en-US" sz="2000" b="1" smtClean="0"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b="1" i="1" smtClean="0">
              <a:solidFill>
                <a:srgbClr val="CC0000"/>
              </a:solidFill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b="1" i="1" smtClean="0">
              <a:solidFill>
                <a:srgbClr val="CC0000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b="1" i="1" smtClean="0">
              <a:solidFill>
                <a:srgbClr val="CC0000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b="1" i="1" smtClean="0">
              <a:solidFill>
                <a:srgbClr val="CC0000"/>
              </a:solidFill>
              <a:ea typeface="+mn-ea"/>
            </a:endParaRP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457200" y="4419600"/>
            <a:ext cx="8001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A50021"/>
                </a:solidFill>
                <a:latin typeface="Times New Roman" charset="0"/>
              </a:rPr>
              <a:t>The default constructor, if there is any constructor, </a:t>
            </a:r>
          </a:p>
          <a:p>
            <a:r>
              <a:rPr lang="en-US" sz="2800">
                <a:solidFill>
                  <a:srgbClr val="A50021"/>
                </a:solidFill>
                <a:latin typeface="Times New Roman" charset="0"/>
              </a:rPr>
              <a:t>is invoked for each element of the array</a:t>
            </a: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Two-Dimensional Array       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696200" cy="3276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A </a:t>
            </a:r>
            <a:r>
              <a:rPr lang="en-US" sz="2800" b="1">
                <a:solidFill>
                  <a:srgbClr val="9B001F"/>
                </a:solidFill>
                <a:latin typeface="Arial" charset="0"/>
              </a:rPr>
              <a:t>two-dimensional array</a:t>
            </a:r>
            <a:r>
              <a:rPr lang="en-US" sz="2800" b="1">
                <a:latin typeface="Arial" charset="0"/>
              </a:rPr>
              <a:t> is a collection of components, all of the same type, structured in two dimensions, (referred to as rows and columns) 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Individual components are accessed by a pair of indexes representing the component</a:t>
            </a:r>
            <a:r>
              <a:rPr lang="ja-JP" altLang="en-US" sz="2800" b="1">
                <a:latin typeface="Arial" charset="0"/>
              </a:rPr>
              <a:t>’</a:t>
            </a:r>
            <a:r>
              <a:rPr lang="en-US" sz="2800" b="1">
                <a:latin typeface="Arial" charset="0"/>
              </a:rPr>
              <a:t>s position in each dimension</a:t>
            </a:r>
            <a:endParaRPr lang="en-US" sz="2800" b="1">
              <a:solidFill>
                <a:srgbClr val="990033"/>
              </a:solidFill>
              <a:latin typeface="Arial Rounded MT Bold" charset="0"/>
            </a:endParaRP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228600" y="4876800"/>
            <a:ext cx="8610600" cy="1371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 err="1">
                <a:latin typeface="Courier" charset="0"/>
              </a:rPr>
              <a:t>DataType</a:t>
            </a:r>
            <a:r>
              <a:rPr lang="en-US" sz="2200" dirty="0">
                <a:latin typeface="Courier" charset="0"/>
              </a:rPr>
              <a:t> </a:t>
            </a:r>
            <a:r>
              <a:rPr lang="en-US" sz="2200" dirty="0" err="1">
                <a:latin typeface="Courier" charset="0"/>
              </a:rPr>
              <a:t>ArrayName</a:t>
            </a:r>
            <a:r>
              <a:rPr lang="en-US" sz="2200" dirty="0">
                <a:latin typeface="Courier" charset="0"/>
              </a:rPr>
              <a:t>[</a:t>
            </a:r>
            <a:r>
              <a:rPr lang="en-US" sz="2200" dirty="0" err="1">
                <a:latin typeface="Courier" charset="0"/>
              </a:rPr>
              <a:t>ConstIntExpr</a:t>
            </a:r>
            <a:r>
              <a:rPr lang="en-US" sz="2200" dirty="0">
                <a:latin typeface="Courier" charset="0"/>
              </a:rPr>
              <a:t>][</a:t>
            </a:r>
            <a:r>
              <a:rPr lang="en-US" sz="2200" dirty="0" err="1">
                <a:latin typeface="Courier" charset="0"/>
              </a:rPr>
              <a:t>ConstIntExpr</a:t>
            </a:r>
            <a:r>
              <a:rPr lang="en-US" sz="2200" dirty="0">
                <a:latin typeface="Courier" charset="0"/>
              </a:rPr>
              <a:t>]...;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8" name="Group 2"/>
          <p:cNvGrpSpPr>
            <a:grpSpLocks/>
          </p:cNvGrpSpPr>
          <p:nvPr/>
        </p:nvGrpSpPr>
        <p:grpSpPr bwMode="auto">
          <a:xfrm>
            <a:off x="2457450" y="3382963"/>
            <a:ext cx="5092700" cy="2895600"/>
            <a:chOff x="1540" y="2304"/>
            <a:chExt cx="3208" cy="1824"/>
          </a:xfrm>
        </p:grpSpPr>
        <p:sp>
          <p:nvSpPr>
            <p:cNvPr id="67602" name="Line 3"/>
            <p:cNvSpPr>
              <a:spLocks noChangeShapeType="1"/>
            </p:cNvSpPr>
            <p:nvPr/>
          </p:nvSpPr>
          <p:spPr bwMode="auto">
            <a:xfrm>
              <a:off x="1828" y="2367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603" name="Group 4"/>
            <p:cNvGrpSpPr>
              <a:grpSpLocks/>
            </p:cNvGrpSpPr>
            <p:nvPr/>
          </p:nvGrpSpPr>
          <p:grpSpPr bwMode="auto">
            <a:xfrm>
              <a:off x="1540" y="2304"/>
              <a:ext cx="3208" cy="1824"/>
              <a:chOff x="1540" y="2304"/>
              <a:chExt cx="3208" cy="1824"/>
            </a:xfrm>
          </p:grpSpPr>
          <p:sp>
            <p:nvSpPr>
              <p:cNvPr id="67604" name="Rectangle 5"/>
              <p:cNvSpPr>
                <a:spLocks noChangeArrowheads="1"/>
              </p:cNvSpPr>
              <p:nvPr/>
            </p:nvSpPr>
            <p:spPr bwMode="auto">
              <a:xfrm>
                <a:off x="1540" y="2308"/>
                <a:ext cx="2916" cy="1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5" name="Line 6"/>
              <p:cNvSpPr>
                <a:spLocks noChangeShapeType="1"/>
              </p:cNvSpPr>
              <p:nvPr/>
            </p:nvSpPr>
            <p:spPr bwMode="auto">
              <a:xfrm>
                <a:off x="182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6" name="Line 7"/>
              <p:cNvSpPr>
                <a:spLocks noChangeShapeType="1"/>
              </p:cNvSpPr>
              <p:nvPr/>
            </p:nvSpPr>
            <p:spPr bwMode="auto">
              <a:xfrm>
                <a:off x="212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7" name="Line 8"/>
              <p:cNvSpPr>
                <a:spLocks noChangeShapeType="1"/>
              </p:cNvSpPr>
              <p:nvPr/>
            </p:nvSpPr>
            <p:spPr bwMode="auto">
              <a:xfrm>
                <a:off x="241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8" name="Line 9"/>
              <p:cNvSpPr>
                <a:spLocks noChangeShapeType="1"/>
              </p:cNvSpPr>
              <p:nvPr/>
            </p:nvSpPr>
            <p:spPr bwMode="auto">
              <a:xfrm>
                <a:off x="270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9" name="Line 10"/>
              <p:cNvSpPr>
                <a:spLocks noChangeShapeType="1"/>
              </p:cNvSpPr>
              <p:nvPr/>
            </p:nvSpPr>
            <p:spPr bwMode="auto">
              <a:xfrm>
                <a:off x="299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0" name="Line 11"/>
              <p:cNvSpPr>
                <a:spLocks noChangeShapeType="1"/>
              </p:cNvSpPr>
              <p:nvPr/>
            </p:nvSpPr>
            <p:spPr bwMode="auto">
              <a:xfrm>
                <a:off x="329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1" name="Line 12"/>
              <p:cNvSpPr>
                <a:spLocks noChangeShapeType="1"/>
              </p:cNvSpPr>
              <p:nvPr/>
            </p:nvSpPr>
            <p:spPr bwMode="auto">
              <a:xfrm>
                <a:off x="358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2" name="Line 13"/>
              <p:cNvSpPr>
                <a:spLocks noChangeShapeType="1"/>
              </p:cNvSpPr>
              <p:nvPr/>
            </p:nvSpPr>
            <p:spPr bwMode="auto">
              <a:xfrm>
                <a:off x="387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3" name="Rectangle 14"/>
              <p:cNvSpPr>
                <a:spLocks noChangeArrowheads="1"/>
              </p:cNvSpPr>
              <p:nvPr/>
            </p:nvSpPr>
            <p:spPr bwMode="auto">
              <a:xfrm>
                <a:off x="4172" y="2308"/>
                <a:ext cx="576" cy="1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4" name="Line 15"/>
              <p:cNvSpPr>
                <a:spLocks noChangeShapeType="1"/>
              </p:cNvSpPr>
              <p:nvPr/>
            </p:nvSpPr>
            <p:spPr bwMode="auto">
              <a:xfrm>
                <a:off x="446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7589" name="Rectangle 21"/>
          <p:cNvSpPr>
            <a:spLocks noChangeArrowheads="1"/>
          </p:cNvSpPr>
          <p:nvPr/>
        </p:nvSpPr>
        <p:spPr bwMode="auto">
          <a:xfrm>
            <a:off x="7526020" y="3382963"/>
            <a:ext cx="444500" cy="2882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23"/>
          <p:cNvSpPr>
            <a:spLocks noChangeArrowheads="1"/>
          </p:cNvSpPr>
          <p:nvPr/>
        </p:nvSpPr>
        <p:spPr bwMode="auto">
          <a:xfrm>
            <a:off x="2422525" y="3124200"/>
            <a:ext cx="487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>
                <a:solidFill>
                  <a:srgbClr val="990033"/>
                </a:solidFill>
              </a:rPr>
              <a:t>[0] [1] [2] [3] [4]  [5] [6] [7] [8] [9][10][11]</a:t>
            </a:r>
          </a:p>
        </p:txBody>
      </p:sp>
      <p:sp>
        <p:nvSpPr>
          <p:cNvPr id="67591" name="Rectangle 24"/>
          <p:cNvSpPr>
            <a:spLocks noChangeArrowheads="1"/>
          </p:cNvSpPr>
          <p:nvPr/>
        </p:nvSpPr>
        <p:spPr bwMode="auto">
          <a:xfrm>
            <a:off x="5721350" y="44259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25"/>
          <p:cNvSpPr>
            <a:spLocks noChangeArrowheads="1"/>
          </p:cNvSpPr>
          <p:nvPr/>
        </p:nvSpPr>
        <p:spPr bwMode="auto">
          <a:xfrm>
            <a:off x="2438400" y="4479925"/>
            <a:ext cx="567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Courier New" charset="0"/>
              </a:rPr>
              <a:t>66 64 72 78 85 90 99 105 98 90 88 80</a:t>
            </a:r>
          </a:p>
        </p:txBody>
      </p:sp>
      <p:sp>
        <p:nvSpPr>
          <p:cNvPr id="67593" name="Line 26"/>
          <p:cNvSpPr>
            <a:spLocks noChangeShapeType="1"/>
          </p:cNvSpPr>
          <p:nvPr/>
        </p:nvSpPr>
        <p:spPr bwMode="auto">
          <a:xfrm flipH="1">
            <a:off x="1600200" y="4800600"/>
            <a:ext cx="419100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27"/>
          <p:cNvSpPr>
            <a:spLocks noChangeArrowheads="1"/>
          </p:cNvSpPr>
          <p:nvPr/>
        </p:nvSpPr>
        <p:spPr bwMode="auto">
          <a:xfrm>
            <a:off x="212725" y="4525963"/>
            <a:ext cx="1327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row 2,</a:t>
            </a:r>
          </a:p>
          <a:p>
            <a:r>
              <a:rPr lang="en-US">
                <a:solidFill>
                  <a:srgbClr val="CC0000"/>
                </a:solidFill>
              </a:rPr>
              <a:t>col 7</a:t>
            </a:r>
          </a:p>
          <a:p>
            <a:r>
              <a:rPr lang="en-US">
                <a:solidFill>
                  <a:srgbClr val="CC0000"/>
                </a:solidFill>
              </a:rPr>
              <a:t>might be</a:t>
            </a:r>
          </a:p>
          <a:p>
            <a:r>
              <a:rPr lang="en-US">
                <a:solidFill>
                  <a:srgbClr val="CC0000"/>
                </a:solidFill>
              </a:rPr>
              <a:t>Arizona</a:t>
            </a:r>
            <a:r>
              <a:rPr lang="ja-JP" altLang="en-US">
                <a:solidFill>
                  <a:srgbClr val="CC0000"/>
                </a:solidFill>
              </a:rPr>
              <a:t>’</a:t>
            </a:r>
            <a:r>
              <a:rPr lang="en-US">
                <a:solidFill>
                  <a:srgbClr val="CC0000"/>
                </a:solidFill>
              </a:rPr>
              <a:t>s</a:t>
            </a:r>
          </a:p>
          <a:p>
            <a:r>
              <a:rPr lang="en-US">
                <a:solidFill>
                  <a:srgbClr val="CC0000"/>
                </a:solidFill>
              </a:rPr>
              <a:t>high for</a:t>
            </a:r>
          </a:p>
          <a:p>
            <a:r>
              <a:rPr lang="en-US">
                <a:solidFill>
                  <a:srgbClr val="CC0000"/>
                </a:solidFill>
              </a:rPr>
              <a:t>August</a:t>
            </a:r>
          </a:p>
        </p:txBody>
      </p:sp>
      <p:sp>
        <p:nvSpPr>
          <p:cNvPr id="67595" name="Line 28"/>
          <p:cNvSpPr>
            <a:spLocks noChangeShapeType="1"/>
          </p:cNvSpPr>
          <p:nvPr/>
        </p:nvSpPr>
        <p:spPr bwMode="auto">
          <a:xfrm>
            <a:off x="5945188" y="4783138"/>
            <a:ext cx="684212" cy="2460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6"/>
          <p:cNvSpPr>
            <a:spLocks noChangeShapeType="1"/>
          </p:cNvSpPr>
          <p:nvPr/>
        </p:nvSpPr>
        <p:spPr bwMode="auto">
          <a:xfrm>
            <a:off x="2438400" y="401796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7"/>
          <p:cNvSpPr>
            <a:spLocks noChangeShapeType="1"/>
          </p:cNvSpPr>
          <p:nvPr/>
        </p:nvSpPr>
        <p:spPr bwMode="auto">
          <a:xfrm>
            <a:off x="2438400" y="441007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9"/>
          <p:cNvSpPr>
            <a:spLocks noChangeShapeType="1"/>
          </p:cNvSpPr>
          <p:nvPr/>
        </p:nvSpPr>
        <p:spPr bwMode="auto">
          <a:xfrm>
            <a:off x="2438400" y="566261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20"/>
          <p:cNvSpPr>
            <a:spLocks noChangeShapeType="1"/>
          </p:cNvSpPr>
          <p:nvPr/>
        </p:nvSpPr>
        <p:spPr bwMode="auto">
          <a:xfrm>
            <a:off x="2438400" y="613251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8"/>
          <p:cNvSpPr>
            <a:spLocks noChangeShapeType="1"/>
          </p:cNvSpPr>
          <p:nvPr/>
        </p:nvSpPr>
        <p:spPr bwMode="auto">
          <a:xfrm>
            <a:off x="2438400" y="483076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212725" y="335280"/>
            <a:ext cx="8610600" cy="6553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solidFill>
                  <a:srgbClr val="9B001F"/>
                </a:solidFill>
                <a:latin typeface="Arial" charset="0"/>
              </a:rPr>
              <a:t>                                                                                        EXAMPLE </a:t>
            </a:r>
            <a:r>
              <a:rPr lang="en-US" sz="2400" b="1" dirty="0">
                <a:latin typeface="Arial" charset="0"/>
              </a:rPr>
              <a:t>-- Array for monthly high temperatures for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Arial" charset="0"/>
              </a:rPr>
              <a:t>                          all 50 states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</a:t>
            </a:r>
            <a:r>
              <a:rPr lang="en-US" sz="2400" b="1" dirty="0" err="1">
                <a:latin typeface="Courier" charset="0"/>
              </a:rPr>
              <a:t>const</a:t>
            </a:r>
            <a:r>
              <a:rPr lang="en-US" sz="2400" b="1" dirty="0">
                <a:latin typeface="Courier" charset="0"/>
              </a:rPr>
              <a:t>  </a:t>
            </a:r>
            <a:r>
              <a:rPr lang="en-US" sz="2400" b="1" dirty="0" err="1">
                <a:latin typeface="Courier" charset="0"/>
              </a:rPr>
              <a:t>int</a:t>
            </a:r>
            <a:r>
              <a:rPr lang="en-US" sz="2400" b="1" dirty="0">
                <a:latin typeface="Courier" charset="0"/>
              </a:rPr>
              <a:t>  NUM_STATES    =  50;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  </a:t>
            </a:r>
            <a:r>
              <a:rPr lang="en-US" sz="2400" b="1" dirty="0" err="1">
                <a:latin typeface="Courier" charset="0"/>
              </a:rPr>
              <a:t>const</a:t>
            </a:r>
            <a:r>
              <a:rPr lang="en-US" sz="2400" b="1" dirty="0">
                <a:latin typeface="Courier" charset="0"/>
              </a:rPr>
              <a:t>  </a:t>
            </a:r>
            <a:r>
              <a:rPr lang="en-US" sz="2400" b="1" dirty="0" err="1">
                <a:latin typeface="Courier" charset="0"/>
              </a:rPr>
              <a:t>int</a:t>
            </a:r>
            <a:r>
              <a:rPr lang="en-US" sz="2400" b="1" dirty="0">
                <a:latin typeface="Courier" charset="0"/>
              </a:rPr>
              <a:t>  NUM_MONTHS  =  12;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  </a:t>
            </a:r>
            <a:r>
              <a:rPr lang="en-US" sz="2400" b="1" dirty="0" err="1">
                <a:latin typeface="Courier" charset="0"/>
              </a:rPr>
              <a:t>int</a:t>
            </a:r>
            <a:r>
              <a:rPr lang="en-US" sz="2400" b="1" dirty="0">
                <a:latin typeface="Courier" charset="0"/>
              </a:rPr>
              <a:t>  </a:t>
            </a:r>
            <a:r>
              <a:rPr lang="en-US" sz="2400" b="1" dirty="0" err="1">
                <a:latin typeface="Courier" charset="0"/>
              </a:rPr>
              <a:t>stateHighs</a:t>
            </a:r>
            <a:r>
              <a:rPr lang="en-US" sz="2400" b="1" dirty="0">
                <a:latin typeface="Courier" charset="0"/>
              </a:rPr>
              <a:t>[NUM_STATES][NUM_MONTHS];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Arial" charset="0"/>
              </a:rPr>
              <a:t>               [0]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Arial" charset="0"/>
              </a:rPr>
              <a:t>               [1]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Arial" charset="0"/>
              </a:rPr>
              <a:t>               [2]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.					  </a:t>
            </a:r>
            <a:r>
              <a:rPr lang="en-US" sz="2000" b="1" dirty="0" err="1">
                <a:solidFill>
                  <a:srgbClr val="FF3300"/>
                </a:solidFill>
                <a:latin typeface="Arial" charset="0"/>
              </a:rPr>
              <a:t>stateHighs</a:t>
            </a:r>
            <a:r>
              <a:rPr lang="en-US" sz="2000" b="1" dirty="0">
                <a:solidFill>
                  <a:srgbClr val="FF3300"/>
                </a:solidFill>
                <a:latin typeface="Arial" charset="0"/>
              </a:rPr>
              <a:t>[2][7]</a:t>
            </a:r>
            <a:endParaRPr lang="en-US" sz="1400" b="1" dirty="0">
              <a:solidFill>
                <a:srgbClr val="FF33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FF3300"/>
                </a:solidFill>
                <a:latin typeface="Arial" charset="0"/>
              </a:rPr>
              <a:t>                 </a:t>
            </a:r>
            <a:r>
              <a:rPr lang="en-US" sz="2000" b="1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</a:t>
            </a:r>
            <a:r>
              <a:rPr lang="en-US" sz="2400" b="1" dirty="0">
                <a:latin typeface="Arial" charset="0"/>
              </a:rPr>
              <a:t>[48]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Arial" charset="0"/>
              </a:rPr>
              <a:t>              [49]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</p:txBody>
      </p:sp>
      <p:sp>
        <p:nvSpPr>
          <p:cNvPr id="67587" name="Rectangle 31"/>
          <p:cNvSpPr>
            <a:spLocks noChangeArrowheads="1"/>
          </p:cNvSpPr>
          <p:nvPr/>
        </p:nvSpPr>
        <p:spPr bwMode="auto">
          <a:xfrm>
            <a:off x="457200" y="1676400"/>
            <a:ext cx="822960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4"/>
          <p:cNvSpPr>
            <a:spLocks noChangeArrowheads="1"/>
          </p:cNvSpPr>
          <p:nvPr/>
        </p:nvSpPr>
        <p:spPr bwMode="auto">
          <a:xfrm>
            <a:off x="7556500" y="3422650"/>
            <a:ext cx="444500" cy="2882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2193925" y="2955925"/>
            <a:ext cx="579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[JAN]         .     .     .             [AUG]     .   .     [DEC]</a:t>
            </a:r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2444750" y="3422650"/>
            <a:ext cx="5092700" cy="2895600"/>
            <a:chOff x="1540" y="2304"/>
            <a:chExt cx="3208" cy="1824"/>
          </a:xfrm>
        </p:grpSpPr>
        <p:sp>
          <p:nvSpPr>
            <p:cNvPr id="68625" name="Line 6"/>
            <p:cNvSpPr>
              <a:spLocks noChangeShapeType="1"/>
            </p:cNvSpPr>
            <p:nvPr/>
          </p:nvSpPr>
          <p:spPr bwMode="auto">
            <a:xfrm>
              <a:off x="1828" y="2367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26" name="Group 7"/>
            <p:cNvGrpSpPr>
              <a:grpSpLocks/>
            </p:cNvGrpSpPr>
            <p:nvPr/>
          </p:nvGrpSpPr>
          <p:grpSpPr bwMode="auto">
            <a:xfrm>
              <a:off x="1540" y="2304"/>
              <a:ext cx="3208" cy="1824"/>
              <a:chOff x="1540" y="2304"/>
              <a:chExt cx="3208" cy="1824"/>
            </a:xfrm>
          </p:grpSpPr>
          <p:sp>
            <p:nvSpPr>
              <p:cNvPr id="68627" name="Rectangle 8"/>
              <p:cNvSpPr>
                <a:spLocks noChangeArrowheads="1"/>
              </p:cNvSpPr>
              <p:nvPr/>
            </p:nvSpPr>
            <p:spPr bwMode="auto">
              <a:xfrm>
                <a:off x="1540" y="2308"/>
                <a:ext cx="2916" cy="1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8" name="Line 9"/>
              <p:cNvSpPr>
                <a:spLocks noChangeShapeType="1"/>
              </p:cNvSpPr>
              <p:nvPr/>
            </p:nvSpPr>
            <p:spPr bwMode="auto">
              <a:xfrm>
                <a:off x="182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9" name="Line 10"/>
              <p:cNvSpPr>
                <a:spLocks noChangeShapeType="1"/>
              </p:cNvSpPr>
              <p:nvPr/>
            </p:nvSpPr>
            <p:spPr bwMode="auto">
              <a:xfrm>
                <a:off x="212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0" name="Line 11"/>
              <p:cNvSpPr>
                <a:spLocks noChangeShapeType="1"/>
              </p:cNvSpPr>
              <p:nvPr/>
            </p:nvSpPr>
            <p:spPr bwMode="auto">
              <a:xfrm>
                <a:off x="241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1" name="Line 12"/>
              <p:cNvSpPr>
                <a:spLocks noChangeShapeType="1"/>
              </p:cNvSpPr>
              <p:nvPr/>
            </p:nvSpPr>
            <p:spPr bwMode="auto">
              <a:xfrm>
                <a:off x="270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2" name="Line 13"/>
              <p:cNvSpPr>
                <a:spLocks noChangeShapeType="1"/>
              </p:cNvSpPr>
              <p:nvPr/>
            </p:nvSpPr>
            <p:spPr bwMode="auto">
              <a:xfrm>
                <a:off x="299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3" name="Line 14"/>
              <p:cNvSpPr>
                <a:spLocks noChangeShapeType="1"/>
              </p:cNvSpPr>
              <p:nvPr/>
            </p:nvSpPr>
            <p:spPr bwMode="auto">
              <a:xfrm>
                <a:off x="329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4" name="Line 15"/>
              <p:cNvSpPr>
                <a:spLocks noChangeShapeType="1"/>
              </p:cNvSpPr>
              <p:nvPr/>
            </p:nvSpPr>
            <p:spPr bwMode="auto">
              <a:xfrm>
                <a:off x="358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5" name="Line 16"/>
              <p:cNvSpPr>
                <a:spLocks noChangeShapeType="1"/>
              </p:cNvSpPr>
              <p:nvPr/>
            </p:nvSpPr>
            <p:spPr bwMode="auto">
              <a:xfrm>
                <a:off x="387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6" name="Rectangle 17"/>
              <p:cNvSpPr>
                <a:spLocks noChangeArrowheads="1"/>
              </p:cNvSpPr>
              <p:nvPr/>
            </p:nvSpPr>
            <p:spPr bwMode="auto">
              <a:xfrm>
                <a:off x="4172" y="2308"/>
                <a:ext cx="576" cy="1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7" name="Line 18"/>
              <p:cNvSpPr>
                <a:spLocks noChangeShapeType="1"/>
              </p:cNvSpPr>
              <p:nvPr/>
            </p:nvSpPr>
            <p:spPr bwMode="auto">
              <a:xfrm>
                <a:off x="446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8614" name="Line 19"/>
          <p:cNvSpPr>
            <a:spLocks noChangeShapeType="1"/>
          </p:cNvSpPr>
          <p:nvPr/>
        </p:nvSpPr>
        <p:spPr bwMode="auto">
          <a:xfrm>
            <a:off x="2438400" y="404812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20"/>
          <p:cNvSpPr>
            <a:spLocks noChangeShapeType="1"/>
          </p:cNvSpPr>
          <p:nvPr/>
        </p:nvSpPr>
        <p:spPr bwMode="auto">
          <a:xfrm>
            <a:off x="2438400" y="4440238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21"/>
          <p:cNvSpPr>
            <a:spLocks noChangeShapeType="1"/>
          </p:cNvSpPr>
          <p:nvPr/>
        </p:nvSpPr>
        <p:spPr bwMode="auto">
          <a:xfrm>
            <a:off x="2438400" y="483076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22"/>
          <p:cNvSpPr>
            <a:spLocks noChangeShapeType="1"/>
          </p:cNvSpPr>
          <p:nvPr/>
        </p:nvSpPr>
        <p:spPr bwMode="auto">
          <a:xfrm>
            <a:off x="2438400" y="569277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23"/>
          <p:cNvSpPr>
            <a:spLocks noChangeShapeType="1"/>
          </p:cNvSpPr>
          <p:nvPr/>
        </p:nvSpPr>
        <p:spPr bwMode="auto">
          <a:xfrm>
            <a:off x="2438400" y="616267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25"/>
          <p:cNvSpPr>
            <a:spLocks noChangeArrowheads="1"/>
          </p:cNvSpPr>
          <p:nvPr/>
        </p:nvSpPr>
        <p:spPr bwMode="auto">
          <a:xfrm>
            <a:off x="5721350" y="44259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26"/>
          <p:cNvSpPr>
            <a:spLocks noChangeArrowheads="1"/>
          </p:cNvSpPr>
          <p:nvPr/>
        </p:nvSpPr>
        <p:spPr bwMode="auto">
          <a:xfrm>
            <a:off x="2424113" y="4449763"/>
            <a:ext cx="567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Courier New" charset="0"/>
              </a:rPr>
              <a:t>66 64 72 78 85 90 99 105 98 90 88 80</a:t>
            </a:r>
          </a:p>
        </p:txBody>
      </p:sp>
      <p:sp>
        <p:nvSpPr>
          <p:cNvPr id="68621" name="Line 27"/>
          <p:cNvSpPr>
            <a:spLocks noChangeShapeType="1"/>
          </p:cNvSpPr>
          <p:nvPr/>
        </p:nvSpPr>
        <p:spPr bwMode="auto">
          <a:xfrm flipH="1">
            <a:off x="1600200" y="4800600"/>
            <a:ext cx="411480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28"/>
          <p:cNvSpPr>
            <a:spLocks noChangeArrowheads="1"/>
          </p:cNvSpPr>
          <p:nvPr/>
        </p:nvSpPr>
        <p:spPr bwMode="auto">
          <a:xfrm>
            <a:off x="212725" y="4525963"/>
            <a:ext cx="1327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row 2,</a:t>
            </a:r>
          </a:p>
          <a:p>
            <a:r>
              <a:rPr lang="en-US">
                <a:solidFill>
                  <a:srgbClr val="CC0000"/>
                </a:solidFill>
              </a:rPr>
              <a:t>col AUG</a:t>
            </a:r>
          </a:p>
          <a:p>
            <a:r>
              <a:rPr lang="en-US">
                <a:solidFill>
                  <a:srgbClr val="CC0000"/>
                </a:solidFill>
              </a:rPr>
              <a:t>could be</a:t>
            </a:r>
          </a:p>
          <a:p>
            <a:r>
              <a:rPr lang="en-US">
                <a:solidFill>
                  <a:srgbClr val="CC0000"/>
                </a:solidFill>
              </a:rPr>
              <a:t>Arizona</a:t>
            </a:r>
            <a:r>
              <a:rPr lang="ja-JP" altLang="en-US">
                <a:solidFill>
                  <a:srgbClr val="CC0000"/>
                </a:solidFill>
              </a:rPr>
              <a:t>’</a:t>
            </a:r>
            <a:r>
              <a:rPr lang="en-US">
                <a:solidFill>
                  <a:srgbClr val="CC0000"/>
                </a:solidFill>
              </a:rPr>
              <a:t>s</a:t>
            </a:r>
          </a:p>
          <a:p>
            <a:r>
              <a:rPr lang="en-US">
                <a:solidFill>
                  <a:srgbClr val="CC0000"/>
                </a:solidFill>
              </a:rPr>
              <a:t>high for</a:t>
            </a:r>
          </a:p>
          <a:p>
            <a:r>
              <a:rPr lang="en-US">
                <a:solidFill>
                  <a:srgbClr val="CC0000"/>
                </a:solidFill>
              </a:rPr>
              <a:t>August</a:t>
            </a:r>
          </a:p>
        </p:txBody>
      </p:sp>
      <p:sp>
        <p:nvSpPr>
          <p:cNvPr id="68623" name="Line 29"/>
          <p:cNvSpPr>
            <a:spLocks noChangeShapeType="1"/>
          </p:cNvSpPr>
          <p:nvPr/>
        </p:nvSpPr>
        <p:spPr bwMode="auto">
          <a:xfrm>
            <a:off x="5945188" y="4783138"/>
            <a:ext cx="684212" cy="2460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2725" y="762000"/>
            <a:ext cx="8534400" cy="62484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100" b="1" dirty="0" err="1">
                <a:latin typeface="Courier" charset="0"/>
              </a:rPr>
              <a:t>enum</a:t>
            </a:r>
            <a:r>
              <a:rPr lang="en-US" sz="2100" b="1" dirty="0">
                <a:latin typeface="Courier" charset="0"/>
              </a:rPr>
              <a:t>  Month { JAN, FEB, MAR, APR, MAY, JUN,  </a:t>
            </a:r>
          </a:p>
          <a:p>
            <a:pPr>
              <a:buFont typeface="Monotype Sorts" charset="0"/>
              <a:buNone/>
            </a:pPr>
            <a:r>
              <a:rPr lang="en-US" sz="2100" b="1" dirty="0">
                <a:latin typeface="Courier" charset="0"/>
              </a:rPr>
              <a:t>	            JUL, AUG, SEP, OCT, NOV, DEC  };</a:t>
            </a:r>
          </a:p>
          <a:p>
            <a:pPr>
              <a:buFont typeface="Monotype Sorts" charset="0"/>
              <a:buNone/>
            </a:pPr>
            <a:r>
              <a:rPr lang="en-US" sz="2100" b="1" dirty="0" err="1">
                <a:latin typeface="Courier" charset="0"/>
              </a:rPr>
              <a:t>const</a:t>
            </a:r>
            <a:r>
              <a:rPr lang="en-US" sz="2100" b="1" dirty="0">
                <a:latin typeface="Courier" charset="0"/>
              </a:rPr>
              <a:t>  </a:t>
            </a:r>
            <a:r>
              <a:rPr lang="en-US" sz="2100" b="1" dirty="0" err="1">
                <a:latin typeface="Courier" charset="0"/>
              </a:rPr>
              <a:t>int</a:t>
            </a:r>
            <a:r>
              <a:rPr lang="en-US" sz="2100" b="1" dirty="0">
                <a:latin typeface="Courier" charset="0"/>
              </a:rPr>
              <a:t>  NUM_MONTHS = 12;</a:t>
            </a:r>
          </a:p>
          <a:p>
            <a:pPr>
              <a:buFont typeface="Monotype Sorts" charset="0"/>
              <a:buNone/>
            </a:pPr>
            <a:r>
              <a:rPr lang="en-US" sz="2100" b="1" dirty="0" err="1">
                <a:latin typeface="Courier" charset="0"/>
              </a:rPr>
              <a:t>const</a:t>
            </a:r>
            <a:r>
              <a:rPr lang="en-US" sz="2100" b="1" dirty="0">
                <a:latin typeface="Courier" charset="0"/>
              </a:rPr>
              <a:t>  </a:t>
            </a:r>
            <a:r>
              <a:rPr lang="en-US" sz="2100" b="1" dirty="0" err="1">
                <a:latin typeface="Courier" charset="0"/>
              </a:rPr>
              <a:t>int</a:t>
            </a:r>
            <a:r>
              <a:rPr lang="en-US" sz="2100" b="1" dirty="0">
                <a:latin typeface="Courier" charset="0"/>
              </a:rPr>
              <a:t>  NUM_STATES = 50;</a:t>
            </a:r>
          </a:p>
          <a:p>
            <a:pPr>
              <a:buFont typeface="Monotype Sorts" charset="0"/>
              <a:buNone/>
            </a:pPr>
            <a:r>
              <a:rPr lang="en-US" sz="2100" b="1" dirty="0" err="1">
                <a:latin typeface="Courier" charset="0"/>
              </a:rPr>
              <a:t>int</a:t>
            </a:r>
            <a:r>
              <a:rPr lang="en-US" sz="2100" b="1" dirty="0">
                <a:latin typeface="Courier" charset="0"/>
              </a:rPr>
              <a:t>  </a:t>
            </a:r>
            <a:r>
              <a:rPr lang="en-US" sz="2100" b="1" dirty="0" err="1">
                <a:latin typeface="Courier" charset="0"/>
              </a:rPr>
              <a:t>stateHighs</a:t>
            </a:r>
            <a:r>
              <a:rPr lang="en-US" sz="2100" b="1" dirty="0">
                <a:latin typeface="Courier" charset="0"/>
              </a:rPr>
              <a:t>[NUM_STATES][NUM_MONTHS];</a:t>
            </a:r>
          </a:p>
          <a:p>
            <a:pPr>
              <a:buFont typeface="Monotype Sorts" charset="0"/>
              <a:buNone/>
            </a:pPr>
            <a:endParaRPr lang="en-US" sz="21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1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100" b="1" dirty="0">
                <a:latin typeface="Arial" charset="0"/>
              </a:rPr>
              <a:t>       </a:t>
            </a:r>
            <a:r>
              <a:rPr lang="en-US" sz="2200" b="1" dirty="0">
                <a:latin typeface="Arial" charset="0"/>
              </a:rPr>
              <a:t>       [0]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            [1]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            [2]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               .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               .					 </a:t>
            </a:r>
            <a:r>
              <a:rPr lang="en-US" sz="2200" b="1" dirty="0" err="1">
                <a:solidFill>
                  <a:srgbClr val="FF3300"/>
                </a:solidFill>
                <a:latin typeface="Arial" charset="0"/>
              </a:rPr>
              <a:t>stateHighs</a:t>
            </a:r>
            <a:r>
              <a:rPr lang="en-US" sz="2200" b="1" dirty="0">
                <a:solidFill>
                  <a:srgbClr val="FF3300"/>
                </a:solidFill>
                <a:latin typeface="Arial" charset="0"/>
              </a:rPr>
              <a:t>[2][AUG]</a:t>
            </a:r>
            <a:endParaRPr lang="en-US" sz="22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               .					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           [48]</a:t>
            </a:r>
          </a:p>
          <a:p>
            <a:pPr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           [49]</a:t>
            </a:r>
          </a:p>
          <a:p>
            <a:pPr>
              <a:buFont typeface="Monotype Sorts" charset="0"/>
              <a:buNone/>
            </a:pPr>
            <a:endParaRPr lang="en-US" sz="21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ea typeface="+mj-ea"/>
              </a:rPr>
              <a:t>Array for Monthly High Temperatures for all 50 states, cont...</a:t>
            </a:r>
            <a:endParaRPr lang="en-US" sz="4000">
              <a:ea typeface="+mj-e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>
              <a:buClr>
                <a:srgbClr val="000000"/>
              </a:buClr>
              <a:buFont typeface="Monotype Sorts" charset="0"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enum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State  {  AL, AK, AZ, AR, CA, CO, CT, DE, FL, GA, HI, ID, IL, IN, IA, KS, KY, LA, ME, MD, MA, MI, MN, MS, MO, MT, NE, NV, NH, NJ, NM, NY, NC, ND, OH, OK, OR, PA, RI, SC, SD, TN, TX, UT, VT, VA, WA, WV, WI, WY };</a:t>
            </a:r>
          </a:p>
          <a:p>
            <a:pPr>
              <a:buClr>
                <a:srgbClr val="000000"/>
              </a:buClr>
              <a:buFont typeface="Monotype Sorts" charset="0"/>
              <a:buNone/>
            </a:pPr>
            <a:endParaRPr lang="en-US" sz="2200" b="1" dirty="0">
              <a:solidFill>
                <a:srgbClr val="000000"/>
              </a:solidFill>
              <a:latin typeface="Courier" charset="0"/>
            </a:endParaRPr>
          </a:p>
          <a:p>
            <a:pPr>
              <a:buClr>
                <a:srgbClr val="000000"/>
              </a:buClr>
              <a:buFont typeface="Monotype Sorts" charset="0"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enum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Month {  JAN, FEB, MAR, APR, MAY, JUN, JUL,</a:t>
            </a:r>
          </a:p>
          <a:p>
            <a:pPr>
              <a:buClr>
                <a:srgbClr val="000000"/>
              </a:buClr>
              <a:buFont typeface="Monotype Sorts" charset="0"/>
              <a:buNone/>
            </a:pP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             AUG, SEP, OCT, NOV, DEC  };</a:t>
            </a:r>
          </a:p>
          <a:p>
            <a:pPr>
              <a:buClr>
                <a:srgbClr val="000000"/>
              </a:buClr>
              <a:buFont typeface="Monotype Sorts" charset="0"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NUM_MONTHS  =  12;</a:t>
            </a:r>
          </a:p>
          <a:p>
            <a:pPr>
              <a:buClr>
                <a:srgbClr val="000000"/>
              </a:buClr>
              <a:buFont typeface="Monotype Sorts" charset="0"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NUM_STATES    =  50;</a:t>
            </a:r>
          </a:p>
          <a:p>
            <a:pPr>
              <a:buClr>
                <a:srgbClr val="000000"/>
              </a:buClr>
              <a:buFont typeface="Monotype Sorts" charset="0"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" charset="0"/>
              </a:rPr>
              <a:t>stateHighs</a:t>
            </a:r>
            <a:r>
              <a:rPr lang="en-US" sz="2200" b="1" dirty="0">
                <a:solidFill>
                  <a:srgbClr val="000000"/>
                </a:solidFill>
                <a:latin typeface="Courier" charset="0"/>
              </a:rPr>
              <a:t>[NUM_STATES][NUM_MONTHS];</a:t>
            </a: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4"/>
          <p:cNvSpPr>
            <a:spLocks noChangeArrowheads="1"/>
          </p:cNvSpPr>
          <p:nvPr/>
        </p:nvSpPr>
        <p:spPr bwMode="auto">
          <a:xfrm>
            <a:off x="7543800" y="3422650"/>
            <a:ext cx="444500" cy="2882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2451100" y="3422650"/>
            <a:ext cx="5092700" cy="2895600"/>
            <a:chOff x="1540" y="2304"/>
            <a:chExt cx="3208" cy="1824"/>
          </a:xfrm>
        </p:grpSpPr>
        <p:sp>
          <p:nvSpPr>
            <p:cNvPr id="70673" name="Line 6"/>
            <p:cNvSpPr>
              <a:spLocks noChangeShapeType="1"/>
            </p:cNvSpPr>
            <p:nvPr/>
          </p:nvSpPr>
          <p:spPr bwMode="auto">
            <a:xfrm>
              <a:off x="1828" y="2367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74" name="Group 7"/>
            <p:cNvGrpSpPr>
              <a:grpSpLocks/>
            </p:cNvGrpSpPr>
            <p:nvPr/>
          </p:nvGrpSpPr>
          <p:grpSpPr bwMode="auto">
            <a:xfrm>
              <a:off x="1540" y="2304"/>
              <a:ext cx="3208" cy="1824"/>
              <a:chOff x="1540" y="2304"/>
              <a:chExt cx="3208" cy="1824"/>
            </a:xfrm>
          </p:grpSpPr>
          <p:sp>
            <p:nvSpPr>
              <p:cNvPr id="70675" name="Rectangle 8"/>
              <p:cNvSpPr>
                <a:spLocks noChangeArrowheads="1"/>
              </p:cNvSpPr>
              <p:nvPr/>
            </p:nvSpPr>
            <p:spPr bwMode="auto">
              <a:xfrm>
                <a:off x="1540" y="2308"/>
                <a:ext cx="2916" cy="1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6" name="Line 9"/>
              <p:cNvSpPr>
                <a:spLocks noChangeShapeType="1"/>
              </p:cNvSpPr>
              <p:nvPr/>
            </p:nvSpPr>
            <p:spPr bwMode="auto">
              <a:xfrm>
                <a:off x="182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7" name="Line 10"/>
              <p:cNvSpPr>
                <a:spLocks noChangeShapeType="1"/>
              </p:cNvSpPr>
              <p:nvPr/>
            </p:nvSpPr>
            <p:spPr bwMode="auto">
              <a:xfrm>
                <a:off x="212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8" name="Line 11"/>
              <p:cNvSpPr>
                <a:spLocks noChangeShapeType="1"/>
              </p:cNvSpPr>
              <p:nvPr/>
            </p:nvSpPr>
            <p:spPr bwMode="auto">
              <a:xfrm>
                <a:off x="241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9" name="Line 12"/>
              <p:cNvSpPr>
                <a:spLocks noChangeShapeType="1"/>
              </p:cNvSpPr>
              <p:nvPr/>
            </p:nvSpPr>
            <p:spPr bwMode="auto">
              <a:xfrm>
                <a:off x="270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0" name="Line 13"/>
              <p:cNvSpPr>
                <a:spLocks noChangeShapeType="1"/>
              </p:cNvSpPr>
              <p:nvPr/>
            </p:nvSpPr>
            <p:spPr bwMode="auto">
              <a:xfrm>
                <a:off x="299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1" name="Line 14"/>
              <p:cNvSpPr>
                <a:spLocks noChangeShapeType="1"/>
              </p:cNvSpPr>
              <p:nvPr/>
            </p:nvSpPr>
            <p:spPr bwMode="auto">
              <a:xfrm>
                <a:off x="329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2" name="Line 15"/>
              <p:cNvSpPr>
                <a:spLocks noChangeShapeType="1"/>
              </p:cNvSpPr>
              <p:nvPr/>
            </p:nvSpPr>
            <p:spPr bwMode="auto">
              <a:xfrm>
                <a:off x="358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3" name="Line 16"/>
              <p:cNvSpPr>
                <a:spLocks noChangeShapeType="1"/>
              </p:cNvSpPr>
              <p:nvPr/>
            </p:nvSpPr>
            <p:spPr bwMode="auto">
              <a:xfrm>
                <a:off x="387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4" name="Rectangle 17"/>
              <p:cNvSpPr>
                <a:spLocks noChangeArrowheads="1"/>
              </p:cNvSpPr>
              <p:nvPr/>
            </p:nvSpPr>
            <p:spPr bwMode="auto">
              <a:xfrm>
                <a:off x="4172" y="2308"/>
                <a:ext cx="576" cy="1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5" name="Line 18"/>
              <p:cNvSpPr>
                <a:spLocks noChangeShapeType="1"/>
              </p:cNvSpPr>
              <p:nvPr/>
            </p:nvSpPr>
            <p:spPr bwMode="auto">
              <a:xfrm>
                <a:off x="446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0661" name="Line 19"/>
          <p:cNvSpPr>
            <a:spLocks noChangeShapeType="1"/>
          </p:cNvSpPr>
          <p:nvPr/>
        </p:nvSpPr>
        <p:spPr bwMode="auto">
          <a:xfrm>
            <a:off x="2438400" y="404812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20"/>
          <p:cNvSpPr>
            <a:spLocks noChangeShapeType="1"/>
          </p:cNvSpPr>
          <p:nvPr/>
        </p:nvSpPr>
        <p:spPr bwMode="auto">
          <a:xfrm>
            <a:off x="2438400" y="4440238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21"/>
          <p:cNvSpPr>
            <a:spLocks noChangeShapeType="1"/>
          </p:cNvSpPr>
          <p:nvPr/>
        </p:nvSpPr>
        <p:spPr bwMode="auto">
          <a:xfrm>
            <a:off x="2438400" y="483076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22"/>
          <p:cNvSpPr>
            <a:spLocks noChangeShapeType="1"/>
          </p:cNvSpPr>
          <p:nvPr/>
        </p:nvSpPr>
        <p:spPr bwMode="auto">
          <a:xfrm>
            <a:off x="2438400" y="569277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23"/>
          <p:cNvSpPr>
            <a:spLocks noChangeShapeType="1"/>
          </p:cNvSpPr>
          <p:nvPr/>
        </p:nvSpPr>
        <p:spPr bwMode="auto">
          <a:xfrm>
            <a:off x="2438400" y="616267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-123825"/>
            <a:ext cx="8305800" cy="65532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endParaRPr lang="en-US" sz="8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4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</a:t>
            </a: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[AL]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[AK]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[AZ]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.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. 				</a:t>
            </a:r>
            <a:endParaRPr lang="en-US" sz="14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.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[WI]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[WY]</a:t>
            </a:r>
          </a:p>
        </p:txBody>
      </p:sp>
      <p:sp>
        <p:nvSpPr>
          <p:cNvPr id="70667" name="Rectangle 3"/>
          <p:cNvSpPr>
            <a:spLocks noChangeArrowheads="1"/>
          </p:cNvSpPr>
          <p:nvPr/>
        </p:nvSpPr>
        <p:spPr bwMode="auto">
          <a:xfrm>
            <a:off x="2368550" y="2952750"/>
            <a:ext cx="601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 [JAN]         .     .     .             [AUG]     .   .     [DEC]</a:t>
            </a:r>
          </a:p>
        </p:txBody>
      </p:sp>
      <p:sp>
        <p:nvSpPr>
          <p:cNvPr id="70668" name="Rectangle 25"/>
          <p:cNvSpPr>
            <a:spLocks noChangeArrowheads="1"/>
          </p:cNvSpPr>
          <p:nvPr/>
        </p:nvSpPr>
        <p:spPr bwMode="auto">
          <a:xfrm>
            <a:off x="5721350" y="44259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26"/>
          <p:cNvSpPr>
            <a:spLocks noChangeArrowheads="1"/>
          </p:cNvSpPr>
          <p:nvPr/>
        </p:nvSpPr>
        <p:spPr bwMode="auto">
          <a:xfrm>
            <a:off x="2424113" y="4449763"/>
            <a:ext cx="567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Courier New" charset="0"/>
              </a:rPr>
              <a:t>66 64 72 78 85 90 99 105 98 90 88 80</a:t>
            </a:r>
          </a:p>
        </p:txBody>
      </p:sp>
      <p:sp>
        <p:nvSpPr>
          <p:cNvPr id="70670" name="Line 27"/>
          <p:cNvSpPr>
            <a:spLocks noChangeShapeType="1"/>
          </p:cNvSpPr>
          <p:nvPr/>
        </p:nvSpPr>
        <p:spPr bwMode="auto">
          <a:xfrm flipH="1" flipV="1">
            <a:off x="2930525" y="1743075"/>
            <a:ext cx="2743200" cy="2819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28"/>
          <p:cNvSpPr>
            <a:spLocks noChangeArrowheads="1"/>
          </p:cNvSpPr>
          <p:nvPr/>
        </p:nvSpPr>
        <p:spPr bwMode="auto">
          <a:xfrm>
            <a:off x="212725" y="914400"/>
            <a:ext cx="8397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CC0000"/>
                </a:solidFill>
              </a:rPr>
              <a:t>row  AZ, col.  AUG holds     </a:t>
            </a:r>
            <a:r>
              <a:rPr lang="en-US" sz="2800">
                <a:solidFill>
                  <a:srgbClr val="FF3300"/>
                </a:solidFill>
              </a:rPr>
              <a:t>stateHighs[AZ][AUG]</a:t>
            </a:r>
            <a:endParaRPr lang="en-US" sz="2800">
              <a:solidFill>
                <a:srgbClr val="CC0000"/>
              </a:solidFill>
            </a:endParaRPr>
          </a:p>
          <a:p>
            <a:r>
              <a:rPr lang="en-US" sz="2800">
                <a:solidFill>
                  <a:srgbClr val="CC0000"/>
                </a:solidFill>
              </a:rPr>
              <a:t>Arizona</a:t>
            </a:r>
            <a:r>
              <a:rPr lang="ja-JP" altLang="en-US" sz="2800">
                <a:solidFill>
                  <a:srgbClr val="CC0000"/>
                </a:solidFill>
              </a:rPr>
              <a:t>’</a:t>
            </a:r>
            <a:r>
              <a:rPr lang="en-US" sz="2800">
                <a:solidFill>
                  <a:srgbClr val="CC0000"/>
                </a:solidFill>
              </a:rPr>
              <a:t>s high for August</a:t>
            </a:r>
          </a:p>
        </p:txBody>
      </p:sp>
      <p:sp>
        <p:nvSpPr>
          <p:cNvPr id="70672" name="Line 29"/>
          <p:cNvSpPr>
            <a:spLocks noChangeShapeType="1"/>
          </p:cNvSpPr>
          <p:nvPr/>
        </p:nvSpPr>
        <p:spPr bwMode="auto">
          <a:xfrm flipV="1">
            <a:off x="6159500" y="1554163"/>
            <a:ext cx="762000" cy="2895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total  = 0;</a:t>
            </a: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month;		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// Without  </a:t>
            </a:r>
            <a:r>
              <a:rPr lang="en-US" sz="2200" b="1" dirty="0" err="1">
                <a:solidFill>
                  <a:srgbClr val="9B001F"/>
                </a:solidFill>
                <a:latin typeface="Courier" charset="0"/>
              </a:rPr>
              <a:t>enum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  types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average;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for (month = 0; month &lt; NUM_MONTHS; month ++)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total = total + </a:t>
            </a:r>
            <a:r>
              <a:rPr lang="en-US" sz="2200" b="1" dirty="0" err="1">
                <a:latin typeface="Courier" charset="0"/>
              </a:rPr>
              <a:t>stateHighs</a:t>
            </a:r>
            <a:r>
              <a:rPr lang="en-US" sz="2200" b="1" dirty="0">
                <a:latin typeface="Courier" charset="0"/>
              </a:rPr>
              <a:t>[2][month];                       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average  =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(total / 12.0  + 0.5);      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								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						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                                                                                            </a:t>
            </a:r>
            <a:r>
              <a:rPr lang="en-US" sz="2200" b="1" dirty="0" smtClean="0">
                <a:latin typeface="Arial" charset="0"/>
              </a:rPr>
              <a:t> </a:t>
            </a:r>
            <a:endParaRPr lang="en-US" sz="2200" b="1" dirty="0">
              <a:solidFill>
                <a:srgbClr val="990033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								      	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5181600"/>
            <a:ext cx="115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average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7086600" y="5105400"/>
            <a:ext cx="9779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1143000"/>
          </a:xfrm>
          <a:noFill/>
        </p:spPr>
        <p:txBody>
          <a:bodyPr/>
          <a:lstStyle/>
          <a:p>
            <a:r>
              <a:rPr lang="en-US" sz="3600">
                <a:latin typeface="Arial" charset="0"/>
              </a:rPr>
              <a:t>Finding the Average High Temperature for Arizona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1910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               total  = 0;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Month month;  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// With  </a:t>
            </a:r>
            <a:r>
              <a:rPr lang="en-US" sz="2200" b="1" dirty="0" err="1">
                <a:solidFill>
                  <a:srgbClr val="9B001F"/>
                </a:solidFill>
                <a:latin typeface="Courier" charset="0"/>
              </a:rPr>
              <a:t>enum</a:t>
            </a:r>
            <a:r>
              <a:rPr lang="en-US" sz="2200" b="1" dirty="0">
                <a:solidFill>
                  <a:srgbClr val="9B001F"/>
                </a:solidFill>
                <a:latin typeface="Courier" charset="0"/>
              </a:rPr>
              <a:t>  types defined</a:t>
            </a: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average;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for (month = JAN; month &lt;= DEC; month = Month(month+1))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  total = total + </a:t>
            </a:r>
            <a:r>
              <a:rPr lang="en-US" sz="2200" b="1" dirty="0" err="1">
                <a:latin typeface="Courier" charset="0"/>
              </a:rPr>
              <a:t>stateHighs</a:t>
            </a:r>
            <a:r>
              <a:rPr lang="en-US" sz="2200" b="1" dirty="0">
                <a:latin typeface="Courier" charset="0"/>
              </a:rPr>
              <a:t>[AZ][month];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average  =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(total / 12.0  + 0.5);     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						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								      	</a:t>
            </a:r>
            <a:endParaRPr lang="en-US" sz="2200" b="1" dirty="0">
              <a:solidFill>
                <a:srgbClr val="990033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								      	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dirty="0">
              <a:latin typeface="Arial" charset="0"/>
            </a:endParaRPr>
          </a:p>
        </p:txBody>
      </p:sp>
      <p:sp>
        <p:nvSpPr>
          <p:cNvPr id="7168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001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latin typeface="Arial" charset="0"/>
                <a:ea typeface="+mj-ea"/>
              </a:rPr>
              <a:t>Finding the Average High Temperature for Arizona, cont...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181600"/>
            <a:ext cx="115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average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086600" y="5105400"/>
            <a:ext cx="9779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85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609600" y="1981200"/>
            <a:ext cx="7772400" cy="2057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530350" y="4502150"/>
            <a:ext cx="66167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848600" cy="1143000"/>
          </a:xfrm>
          <a:noFill/>
        </p:spPr>
        <p:txBody>
          <a:bodyPr/>
          <a:lstStyle/>
          <a:p>
            <a:r>
              <a:rPr lang="en-US" i="1">
                <a:latin typeface="Times New Roman" charset="0"/>
              </a:rPr>
              <a:t>What if you wanted to store and total 1000 blood pressures?</a:t>
            </a:r>
            <a:endParaRPr lang="en-US">
              <a:latin typeface="Times New Roman" charset="0"/>
            </a:endParaRP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7244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                                                                       </a:t>
            </a:r>
            <a:r>
              <a:rPr lang="en-US" sz="2400" b="1" dirty="0" err="1">
                <a:latin typeface="Courier" charset="0"/>
              </a:rPr>
              <a:t>int</a:t>
            </a:r>
            <a:r>
              <a:rPr lang="en-US" sz="2400" b="1" dirty="0">
                <a:latin typeface="Courier" charset="0"/>
              </a:rPr>
              <a:t>  </a:t>
            </a:r>
            <a:r>
              <a:rPr lang="en-US" sz="2400" b="1" dirty="0" err="1">
                <a:latin typeface="Courier" charset="0"/>
              </a:rPr>
              <a:t>bp</a:t>
            </a:r>
            <a:r>
              <a:rPr lang="en-US" sz="2400" b="1" dirty="0">
                <a:latin typeface="Courier" charset="0"/>
              </a:rPr>
              <a:t>[1000];</a:t>
            </a:r>
            <a:r>
              <a:rPr lang="en-US" sz="2400" dirty="0">
                <a:latin typeface="Courier" charset="0"/>
              </a:rPr>
              <a:t>      </a:t>
            </a:r>
          </a:p>
          <a:p>
            <a:pPr>
              <a:buFont typeface="Monotype Sort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Courier" charset="0"/>
              </a:rPr>
              <a:t>	</a:t>
            </a:r>
            <a:r>
              <a:rPr lang="en-US" sz="2400" b="1" dirty="0">
                <a:solidFill>
                  <a:srgbClr val="A50021"/>
                </a:solidFill>
                <a:latin typeface="Courier" charset="0"/>
              </a:rPr>
              <a:t>// Declares an array of 1000 </a:t>
            </a:r>
            <a:r>
              <a:rPr lang="en-US" sz="2400" b="1" dirty="0" err="1">
                <a:solidFill>
                  <a:srgbClr val="A50021"/>
                </a:solidFill>
                <a:latin typeface="Courier" charset="0"/>
              </a:rPr>
              <a:t>int</a:t>
            </a:r>
            <a:r>
              <a:rPr lang="en-US" sz="2400" b="1" dirty="0">
                <a:solidFill>
                  <a:srgbClr val="A50021"/>
                </a:solidFill>
                <a:latin typeface="Courier" charset="0"/>
              </a:rPr>
              <a:t> values</a:t>
            </a:r>
            <a:endParaRPr lang="en-US" sz="2400" i="1" dirty="0">
              <a:solidFill>
                <a:srgbClr val="CC0000"/>
              </a:solidFill>
              <a:latin typeface="Arial" charset="0"/>
            </a:endParaRPr>
          </a:p>
        </p:txBody>
      </p:sp>
      <p:grpSp>
        <p:nvGrpSpPr>
          <p:cNvPr id="9223" name="Group 12"/>
          <p:cNvGrpSpPr>
            <a:grpSpLocks/>
          </p:cNvGrpSpPr>
          <p:nvPr/>
        </p:nvGrpSpPr>
        <p:grpSpPr bwMode="auto">
          <a:xfrm>
            <a:off x="1431925" y="3992563"/>
            <a:ext cx="6715125" cy="2057400"/>
            <a:chOff x="902" y="2515"/>
            <a:chExt cx="4230" cy="1296"/>
          </a:xfrm>
        </p:grpSpPr>
        <p:sp>
          <p:nvSpPr>
            <p:cNvPr id="9224" name="Rectangle 5"/>
            <p:cNvSpPr>
              <a:spLocks noChangeArrowheads="1"/>
            </p:cNvSpPr>
            <p:nvPr/>
          </p:nvSpPr>
          <p:spPr bwMode="auto">
            <a:xfrm>
              <a:off x="964" y="2836"/>
              <a:ext cx="4168" cy="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6"/>
            <p:cNvSpPr>
              <a:spLocks noChangeShapeType="1"/>
            </p:cNvSpPr>
            <p:nvPr/>
          </p:nvSpPr>
          <p:spPr bwMode="auto">
            <a:xfrm>
              <a:off x="1680" y="28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7"/>
            <p:cNvSpPr>
              <a:spLocks noChangeShapeType="1"/>
            </p:cNvSpPr>
            <p:nvPr/>
          </p:nvSpPr>
          <p:spPr bwMode="auto">
            <a:xfrm>
              <a:off x="2400" y="28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8"/>
            <p:cNvSpPr>
              <a:spLocks noChangeShapeType="1"/>
            </p:cNvSpPr>
            <p:nvPr/>
          </p:nvSpPr>
          <p:spPr bwMode="auto">
            <a:xfrm>
              <a:off x="3168" y="28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9"/>
            <p:cNvSpPr>
              <a:spLocks noChangeShapeType="1"/>
            </p:cNvSpPr>
            <p:nvPr/>
          </p:nvSpPr>
          <p:spPr bwMode="auto">
            <a:xfrm>
              <a:off x="4368" y="28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0"/>
            <p:cNvSpPr>
              <a:spLocks noChangeArrowheads="1"/>
            </p:cNvSpPr>
            <p:nvPr/>
          </p:nvSpPr>
          <p:spPr bwMode="auto">
            <a:xfrm>
              <a:off x="902" y="3523"/>
              <a:ext cx="4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bp[0]     bp[1]     bp[2]             . . . .        bp[999]</a:t>
              </a:r>
            </a:p>
          </p:txBody>
        </p:sp>
        <p:sp>
          <p:nvSpPr>
            <p:cNvPr id="9230" name="Rectangle 11"/>
            <p:cNvSpPr>
              <a:spLocks noChangeArrowheads="1"/>
            </p:cNvSpPr>
            <p:nvPr/>
          </p:nvSpPr>
          <p:spPr bwMode="auto">
            <a:xfrm>
              <a:off x="902" y="2515"/>
              <a:ext cx="34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5000         5002         5004         5006</a:t>
              </a:r>
              <a:r>
                <a:rPr lang="en-US"/>
                <a:t>  </a:t>
              </a:r>
            </a:p>
            <a:p>
              <a:endParaRPr lang="en-US"/>
            </a:p>
            <a:p>
              <a:r>
                <a:rPr lang="en-US"/>
                <a:t>				       .   .  .  .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458200" cy="990600"/>
          </a:xfrm>
          <a:noFill/>
        </p:spPr>
        <p:txBody>
          <a:bodyPr/>
          <a:lstStyle/>
          <a:p>
            <a:pPr algn="l"/>
            <a:r>
              <a:rPr lang="en-US" sz="2000">
                <a:latin typeface="Courier" charset="0"/>
              </a:rPr>
              <a:t>const  int  NUM_STATES    =  50;</a:t>
            </a:r>
            <a:r>
              <a:rPr lang="en-US" sz="1600">
                <a:latin typeface="Courier" charset="0"/>
              </a:rPr>
              <a:t/>
            </a:r>
            <a:br>
              <a:rPr lang="en-US" sz="1600">
                <a:latin typeface="Courier" charset="0"/>
              </a:rPr>
            </a:br>
            <a:r>
              <a:rPr lang="en-US" sz="2000">
                <a:latin typeface="Courier" charset="0"/>
              </a:rPr>
              <a:t>const  int  NUM_MONTHS  =  12;</a:t>
            </a:r>
            <a:br>
              <a:rPr lang="en-US" sz="2000">
                <a:latin typeface="Courier" charset="0"/>
              </a:rPr>
            </a:br>
            <a:r>
              <a:rPr lang="en-US" sz="2000">
                <a:latin typeface="Courier" charset="0"/>
              </a:rPr>
              <a:t>int  stateHighs[NUM_STATES][NUM_MONTHS];</a:t>
            </a:r>
            <a:endParaRPr lang="en-US" sz="2000">
              <a:latin typeface="Arial" charset="0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077200" cy="1066800"/>
          </a:xfrm>
          <a:noFill/>
        </p:spPr>
        <p:txBody>
          <a:bodyPr/>
          <a:lstStyle/>
          <a:p>
            <a:r>
              <a:rPr lang="en-US" sz="2400" b="1">
                <a:solidFill>
                  <a:schemeClr val="tx2"/>
                </a:solidFill>
                <a:latin typeface="Arial" charset="0"/>
              </a:rPr>
              <a:t>In memory, C++ stores arrays in row order; the first row is followed by the second row, etc.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73733" name="Rectangle 13"/>
          <p:cNvSpPr>
            <a:spLocks noChangeArrowheads="1"/>
          </p:cNvSpPr>
          <p:nvPr/>
        </p:nvSpPr>
        <p:spPr bwMode="auto">
          <a:xfrm>
            <a:off x="136525" y="3382963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990033"/>
                </a:solidFill>
              </a:rPr>
              <a:t>Base Address</a:t>
            </a:r>
          </a:p>
        </p:txBody>
      </p:sp>
      <p:sp>
        <p:nvSpPr>
          <p:cNvPr id="73734" name="Rectangle 17"/>
          <p:cNvSpPr>
            <a:spLocks noChangeArrowheads="1"/>
          </p:cNvSpPr>
          <p:nvPr/>
        </p:nvSpPr>
        <p:spPr bwMode="auto">
          <a:xfrm>
            <a:off x="8289925" y="4373563"/>
            <a:ext cx="67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990033"/>
                </a:solidFill>
              </a:rPr>
              <a:t>  </a:t>
            </a:r>
            <a:r>
              <a:rPr lang="en-US"/>
              <a:t>. . .</a:t>
            </a:r>
          </a:p>
        </p:txBody>
      </p:sp>
      <p:grpSp>
        <p:nvGrpSpPr>
          <p:cNvPr id="73735" name="Group 18"/>
          <p:cNvGrpSpPr>
            <a:grpSpLocks/>
          </p:cNvGrpSpPr>
          <p:nvPr/>
        </p:nvGrpSpPr>
        <p:grpSpPr bwMode="auto">
          <a:xfrm>
            <a:off x="534988" y="4343400"/>
            <a:ext cx="8228012" cy="533400"/>
            <a:chOff x="337" y="2736"/>
            <a:chExt cx="5183" cy="336"/>
          </a:xfrm>
        </p:grpSpPr>
        <p:grpSp>
          <p:nvGrpSpPr>
            <p:cNvPr id="73755" name="Group 19"/>
            <p:cNvGrpSpPr>
              <a:grpSpLocks/>
            </p:cNvGrpSpPr>
            <p:nvPr/>
          </p:nvGrpSpPr>
          <p:grpSpPr bwMode="auto">
            <a:xfrm>
              <a:off x="337" y="2736"/>
              <a:ext cx="5183" cy="336"/>
              <a:chOff x="337" y="2736"/>
              <a:chExt cx="5183" cy="336"/>
            </a:xfrm>
          </p:grpSpPr>
          <p:grpSp>
            <p:nvGrpSpPr>
              <p:cNvPr id="73757" name="Group 20"/>
              <p:cNvGrpSpPr>
                <a:grpSpLocks/>
              </p:cNvGrpSpPr>
              <p:nvPr/>
            </p:nvGrpSpPr>
            <p:grpSpPr bwMode="auto">
              <a:xfrm>
                <a:off x="337" y="2736"/>
                <a:ext cx="1554" cy="336"/>
                <a:chOff x="337" y="2736"/>
                <a:chExt cx="1554" cy="336"/>
              </a:xfrm>
            </p:grpSpPr>
            <p:grpSp>
              <p:nvGrpSpPr>
                <p:cNvPr id="73787" name="Group 21"/>
                <p:cNvGrpSpPr>
                  <a:grpSpLocks/>
                </p:cNvGrpSpPr>
                <p:nvPr/>
              </p:nvGrpSpPr>
              <p:grpSpPr bwMode="auto">
                <a:xfrm>
                  <a:off x="337" y="2736"/>
                  <a:ext cx="774" cy="336"/>
                  <a:chOff x="337" y="2736"/>
                  <a:chExt cx="774" cy="336"/>
                </a:xfrm>
              </p:grpSpPr>
              <p:sp>
                <p:nvSpPr>
                  <p:cNvPr id="7379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37" y="2740"/>
                    <a:ext cx="774" cy="328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9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87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9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39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9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9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95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788" name="Group 27"/>
                <p:cNvGrpSpPr>
                  <a:grpSpLocks/>
                </p:cNvGrpSpPr>
                <p:nvPr/>
              </p:nvGrpSpPr>
              <p:grpSpPr bwMode="auto">
                <a:xfrm>
                  <a:off x="1119" y="2736"/>
                  <a:ext cx="772" cy="336"/>
                  <a:chOff x="1119" y="2736"/>
                  <a:chExt cx="772" cy="336"/>
                </a:xfrm>
              </p:grpSpPr>
              <p:sp>
                <p:nvSpPr>
                  <p:cNvPr id="7378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119" y="2740"/>
                    <a:ext cx="772" cy="328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9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268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9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419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9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73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9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3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758" name="Group 33"/>
              <p:cNvGrpSpPr>
                <a:grpSpLocks/>
              </p:cNvGrpSpPr>
              <p:nvPr/>
            </p:nvGrpSpPr>
            <p:grpSpPr bwMode="auto">
              <a:xfrm>
                <a:off x="2064" y="2736"/>
                <a:ext cx="3115" cy="336"/>
                <a:chOff x="2064" y="2736"/>
                <a:chExt cx="3115" cy="336"/>
              </a:xfrm>
            </p:grpSpPr>
            <p:grpSp>
              <p:nvGrpSpPr>
                <p:cNvPr id="73761" name="Group 34"/>
                <p:cNvGrpSpPr>
                  <a:grpSpLocks/>
                </p:cNvGrpSpPr>
                <p:nvPr/>
              </p:nvGrpSpPr>
              <p:grpSpPr bwMode="auto">
                <a:xfrm>
                  <a:off x="2064" y="2736"/>
                  <a:ext cx="1554" cy="336"/>
                  <a:chOff x="2064" y="2736"/>
                  <a:chExt cx="1554" cy="336"/>
                </a:xfrm>
              </p:grpSpPr>
              <p:grpSp>
                <p:nvGrpSpPr>
                  <p:cNvPr id="73775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064" y="2736"/>
                    <a:ext cx="774" cy="336"/>
                    <a:chOff x="2064" y="2736"/>
                    <a:chExt cx="774" cy="336"/>
                  </a:xfrm>
                </p:grpSpPr>
                <p:sp>
                  <p:nvSpPr>
                    <p:cNvPr id="73782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740"/>
                      <a:ext cx="774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83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4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84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6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85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86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3776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846" y="2736"/>
                    <a:ext cx="772" cy="336"/>
                    <a:chOff x="2846" y="2736"/>
                    <a:chExt cx="772" cy="336"/>
                  </a:xfrm>
                </p:grpSpPr>
                <p:sp>
                  <p:nvSpPr>
                    <p:cNvPr id="73777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6" y="2740"/>
                      <a:ext cx="772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78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5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79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80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0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81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3762" name="Group 47"/>
                <p:cNvGrpSpPr>
                  <a:grpSpLocks/>
                </p:cNvGrpSpPr>
                <p:nvPr/>
              </p:nvGrpSpPr>
              <p:grpSpPr bwMode="auto">
                <a:xfrm>
                  <a:off x="3626" y="2736"/>
                  <a:ext cx="1553" cy="336"/>
                  <a:chOff x="3626" y="2736"/>
                  <a:chExt cx="1553" cy="336"/>
                </a:xfrm>
              </p:grpSpPr>
              <p:grpSp>
                <p:nvGrpSpPr>
                  <p:cNvPr id="73763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626" y="2736"/>
                    <a:ext cx="773" cy="336"/>
                    <a:chOff x="3626" y="2736"/>
                    <a:chExt cx="773" cy="336"/>
                  </a:xfrm>
                </p:grpSpPr>
                <p:sp>
                  <p:nvSpPr>
                    <p:cNvPr id="73770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26" y="2740"/>
                      <a:ext cx="773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71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4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7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7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73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1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74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0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376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407" y="2736"/>
                    <a:ext cx="772" cy="336"/>
                    <a:chOff x="4407" y="2736"/>
                    <a:chExt cx="772" cy="336"/>
                  </a:xfrm>
                </p:grpSpPr>
                <p:sp>
                  <p:nvSpPr>
                    <p:cNvPr id="73765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7" y="2740"/>
                      <a:ext cx="772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6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57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67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8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68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5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69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21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73759" name="Line 60"/>
              <p:cNvSpPr>
                <a:spLocks noChangeShapeType="1"/>
              </p:cNvSpPr>
              <p:nvPr/>
            </p:nvSpPr>
            <p:spPr bwMode="auto">
              <a:xfrm>
                <a:off x="4992" y="273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0" name="Line 61"/>
              <p:cNvSpPr>
                <a:spLocks noChangeShapeType="1"/>
              </p:cNvSpPr>
              <p:nvPr/>
            </p:nvSpPr>
            <p:spPr bwMode="auto">
              <a:xfrm>
                <a:off x="4992" y="307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56" name="Line 62"/>
            <p:cNvSpPr>
              <a:spLocks noChangeShapeType="1"/>
            </p:cNvSpPr>
            <p:nvPr/>
          </p:nvSpPr>
          <p:spPr bwMode="auto">
            <a:xfrm>
              <a:off x="5328" y="27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6" name="Line 63"/>
          <p:cNvSpPr>
            <a:spLocks noChangeShapeType="1"/>
          </p:cNvSpPr>
          <p:nvPr/>
        </p:nvSpPr>
        <p:spPr bwMode="auto">
          <a:xfrm>
            <a:off x="3962400" y="1752600"/>
            <a:ext cx="304800" cy="304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64"/>
          <p:cNvSpPr>
            <a:spLocks noChangeShapeType="1"/>
          </p:cNvSpPr>
          <p:nvPr/>
        </p:nvSpPr>
        <p:spPr bwMode="auto">
          <a:xfrm>
            <a:off x="5562600" y="1676400"/>
            <a:ext cx="1295400" cy="457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38" name="Group 72"/>
          <p:cNvGrpSpPr>
            <a:grpSpLocks/>
          </p:cNvGrpSpPr>
          <p:nvPr/>
        </p:nvGrpSpPr>
        <p:grpSpPr bwMode="auto">
          <a:xfrm>
            <a:off x="158742" y="1828800"/>
            <a:ext cx="8264532" cy="4627563"/>
            <a:chOff x="326" y="1152"/>
            <a:chExt cx="4998" cy="2915"/>
          </a:xfrm>
        </p:grpSpPr>
        <p:sp>
          <p:nvSpPr>
            <p:cNvPr id="73739" name="Freeform 5"/>
            <p:cNvSpPr>
              <a:spLocks/>
            </p:cNvSpPr>
            <p:nvPr/>
          </p:nvSpPr>
          <p:spPr bwMode="auto">
            <a:xfrm>
              <a:off x="2208" y="3216"/>
              <a:ext cx="1885" cy="227"/>
            </a:xfrm>
            <a:custGeom>
              <a:avLst/>
              <a:gdLst>
                <a:gd name="T0" fmla="*/ 0 w 1885"/>
                <a:gd name="T1" fmla="*/ 0 h 227"/>
                <a:gd name="T2" fmla="*/ 50 w 1885"/>
                <a:gd name="T3" fmla="*/ 64 h 227"/>
                <a:gd name="T4" fmla="*/ 177 w 1885"/>
                <a:gd name="T5" fmla="*/ 99 h 227"/>
                <a:gd name="T6" fmla="*/ 269 w 1885"/>
                <a:gd name="T7" fmla="*/ 99 h 227"/>
                <a:gd name="T8" fmla="*/ 304 w 1885"/>
                <a:gd name="T9" fmla="*/ 88 h 227"/>
                <a:gd name="T10" fmla="*/ 338 w 1885"/>
                <a:gd name="T11" fmla="*/ 88 h 227"/>
                <a:gd name="T12" fmla="*/ 408 w 1885"/>
                <a:gd name="T13" fmla="*/ 88 h 227"/>
                <a:gd name="T14" fmla="*/ 442 w 1885"/>
                <a:gd name="T15" fmla="*/ 76 h 227"/>
                <a:gd name="T16" fmla="*/ 477 w 1885"/>
                <a:gd name="T17" fmla="*/ 76 h 227"/>
                <a:gd name="T18" fmla="*/ 512 w 1885"/>
                <a:gd name="T19" fmla="*/ 76 h 227"/>
                <a:gd name="T20" fmla="*/ 546 w 1885"/>
                <a:gd name="T21" fmla="*/ 76 h 227"/>
                <a:gd name="T22" fmla="*/ 592 w 1885"/>
                <a:gd name="T23" fmla="*/ 76 h 227"/>
                <a:gd name="T24" fmla="*/ 627 w 1885"/>
                <a:gd name="T25" fmla="*/ 76 h 227"/>
                <a:gd name="T26" fmla="*/ 661 w 1885"/>
                <a:gd name="T27" fmla="*/ 76 h 227"/>
                <a:gd name="T28" fmla="*/ 696 w 1885"/>
                <a:gd name="T29" fmla="*/ 76 h 227"/>
                <a:gd name="T30" fmla="*/ 731 w 1885"/>
                <a:gd name="T31" fmla="*/ 99 h 227"/>
                <a:gd name="T32" fmla="*/ 754 w 1885"/>
                <a:gd name="T33" fmla="*/ 145 h 227"/>
                <a:gd name="T34" fmla="*/ 765 w 1885"/>
                <a:gd name="T35" fmla="*/ 191 h 227"/>
                <a:gd name="T36" fmla="*/ 765 w 1885"/>
                <a:gd name="T37" fmla="*/ 226 h 227"/>
                <a:gd name="T38" fmla="*/ 811 w 1885"/>
                <a:gd name="T39" fmla="*/ 191 h 227"/>
                <a:gd name="T40" fmla="*/ 835 w 1885"/>
                <a:gd name="T41" fmla="*/ 168 h 227"/>
                <a:gd name="T42" fmla="*/ 858 w 1885"/>
                <a:gd name="T43" fmla="*/ 134 h 227"/>
                <a:gd name="T44" fmla="*/ 892 w 1885"/>
                <a:gd name="T45" fmla="*/ 111 h 227"/>
                <a:gd name="T46" fmla="*/ 927 w 1885"/>
                <a:gd name="T47" fmla="*/ 111 h 227"/>
                <a:gd name="T48" fmla="*/ 961 w 1885"/>
                <a:gd name="T49" fmla="*/ 122 h 227"/>
                <a:gd name="T50" fmla="*/ 1042 w 1885"/>
                <a:gd name="T51" fmla="*/ 122 h 227"/>
                <a:gd name="T52" fmla="*/ 1077 w 1885"/>
                <a:gd name="T53" fmla="*/ 145 h 227"/>
                <a:gd name="T54" fmla="*/ 1123 w 1885"/>
                <a:gd name="T55" fmla="*/ 145 h 227"/>
                <a:gd name="T56" fmla="*/ 1204 w 1885"/>
                <a:gd name="T57" fmla="*/ 145 h 227"/>
                <a:gd name="T58" fmla="*/ 1238 w 1885"/>
                <a:gd name="T59" fmla="*/ 134 h 227"/>
                <a:gd name="T60" fmla="*/ 1284 w 1885"/>
                <a:gd name="T61" fmla="*/ 145 h 227"/>
                <a:gd name="T62" fmla="*/ 1319 w 1885"/>
                <a:gd name="T63" fmla="*/ 145 h 227"/>
                <a:gd name="T64" fmla="*/ 1354 w 1885"/>
                <a:gd name="T65" fmla="*/ 157 h 227"/>
                <a:gd name="T66" fmla="*/ 1400 w 1885"/>
                <a:gd name="T67" fmla="*/ 157 h 227"/>
                <a:gd name="T68" fmla="*/ 1434 w 1885"/>
                <a:gd name="T69" fmla="*/ 157 h 227"/>
                <a:gd name="T70" fmla="*/ 1469 w 1885"/>
                <a:gd name="T71" fmla="*/ 145 h 227"/>
                <a:gd name="T72" fmla="*/ 1504 w 1885"/>
                <a:gd name="T73" fmla="*/ 145 h 227"/>
                <a:gd name="T74" fmla="*/ 1538 w 1885"/>
                <a:gd name="T75" fmla="*/ 145 h 227"/>
                <a:gd name="T76" fmla="*/ 1619 w 1885"/>
                <a:gd name="T77" fmla="*/ 134 h 227"/>
                <a:gd name="T78" fmla="*/ 1711 w 1885"/>
                <a:gd name="T79" fmla="*/ 134 h 227"/>
                <a:gd name="T80" fmla="*/ 1757 w 1885"/>
                <a:gd name="T81" fmla="*/ 134 h 227"/>
                <a:gd name="T82" fmla="*/ 1792 w 1885"/>
                <a:gd name="T83" fmla="*/ 134 h 227"/>
                <a:gd name="T84" fmla="*/ 1827 w 1885"/>
                <a:gd name="T85" fmla="*/ 134 h 227"/>
                <a:gd name="T86" fmla="*/ 1861 w 1885"/>
                <a:gd name="T87" fmla="*/ 111 h 227"/>
                <a:gd name="T88" fmla="*/ 1873 w 1885"/>
                <a:gd name="T89" fmla="*/ 76 h 227"/>
                <a:gd name="T90" fmla="*/ 1884 w 1885"/>
                <a:gd name="T91" fmla="*/ 41 h 227"/>
                <a:gd name="T92" fmla="*/ 1872 w 1885"/>
                <a:gd name="T93" fmla="*/ 48 h 2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85"/>
                <a:gd name="T142" fmla="*/ 0 h 227"/>
                <a:gd name="T143" fmla="*/ 1885 w 1885"/>
                <a:gd name="T144" fmla="*/ 227 h 22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85" h="227">
                  <a:moveTo>
                    <a:pt x="0" y="0"/>
                  </a:moveTo>
                  <a:lnTo>
                    <a:pt x="50" y="64"/>
                  </a:lnTo>
                  <a:lnTo>
                    <a:pt x="177" y="99"/>
                  </a:lnTo>
                  <a:lnTo>
                    <a:pt x="269" y="99"/>
                  </a:lnTo>
                  <a:lnTo>
                    <a:pt x="304" y="88"/>
                  </a:lnTo>
                  <a:lnTo>
                    <a:pt x="338" y="88"/>
                  </a:lnTo>
                  <a:lnTo>
                    <a:pt x="408" y="88"/>
                  </a:lnTo>
                  <a:lnTo>
                    <a:pt x="442" y="76"/>
                  </a:lnTo>
                  <a:lnTo>
                    <a:pt x="477" y="76"/>
                  </a:lnTo>
                  <a:lnTo>
                    <a:pt x="512" y="76"/>
                  </a:lnTo>
                  <a:lnTo>
                    <a:pt x="546" y="76"/>
                  </a:lnTo>
                  <a:lnTo>
                    <a:pt x="592" y="76"/>
                  </a:lnTo>
                  <a:lnTo>
                    <a:pt x="627" y="76"/>
                  </a:lnTo>
                  <a:lnTo>
                    <a:pt x="661" y="76"/>
                  </a:lnTo>
                  <a:lnTo>
                    <a:pt x="696" y="76"/>
                  </a:lnTo>
                  <a:lnTo>
                    <a:pt x="731" y="99"/>
                  </a:lnTo>
                  <a:lnTo>
                    <a:pt x="754" y="145"/>
                  </a:lnTo>
                  <a:lnTo>
                    <a:pt x="765" y="191"/>
                  </a:lnTo>
                  <a:lnTo>
                    <a:pt x="765" y="226"/>
                  </a:lnTo>
                  <a:lnTo>
                    <a:pt x="811" y="191"/>
                  </a:lnTo>
                  <a:lnTo>
                    <a:pt x="835" y="168"/>
                  </a:lnTo>
                  <a:lnTo>
                    <a:pt x="858" y="134"/>
                  </a:lnTo>
                  <a:lnTo>
                    <a:pt x="892" y="111"/>
                  </a:lnTo>
                  <a:lnTo>
                    <a:pt x="927" y="111"/>
                  </a:lnTo>
                  <a:lnTo>
                    <a:pt x="961" y="122"/>
                  </a:lnTo>
                  <a:lnTo>
                    <a:pt x="1042" y="122"/>
                  </a:lnTo>
                  <a:lnTo>
                    <a:pt x="1077" y="145"/>
                  </a:lnTo>
                  <a:lnTo>
                    <a:pt x="1123" y="145"/>
                  </a:lnTo>
                  <a:lnTo>
                    <a:pt x="1204" y="145"/>
                  </a:lnTo>
                  <a:lnTo>
                    <a:pt x="1238" y="134"/>
                  </a:lnTo>
                  <a:lnTo>
                    <a:pt x="1284" y="145"/>
                  </a:lnTo>
                  <a:lnTo>
                    <a:pt x="1319" y="145"/>
                  </a:lnTo>
                  <a:lnTo>
                    <a:pt x="1354" y="157"/>
                  </a:lnTo>
                  <a:lnTo>
                    <a:pt x="1400" y="157"/>
                  </a:lnTo>
                  <a:lnTo>
                    <a:pt x="1434" y="157"/>
                  </a:lnTo>
                  <a:lnTo>
                    <a:pt x="1469" y="145"/>
                  </a:lnTo>
                  <a:lnTo>
                    <a:pt x="1504" y="145"/>
                  </a:lnTo>
                  <a:lnTo>
                    <a:pt x="1538" y="145"/>
                  </a:lnTo>
                  <a:lnTo>
                    <a:pt x="1619" y="134"/>
                  </a:lnTo>
                  <a:lnTo>
                    <a:pt x="1711" y="134"/>
                  </a:lnTo>
                  <a:lnTo>
                    <a:pt x="1757" y="134"/>
                  </a:lnTo>
                  <a:lnTo>
                    <a:pt x="1792" y="134"/>
                  </a:lnTo>
                  <a:lnTo>
                    <a:pt x="1827" y="134"/>
                  </a:lnTo>
                  <a:lnTo>
                    <a:pt x="1861" y="111"/>
                  </a:lnTo>
                  <a:lnTo>
                    <a:pt x="1873" y="76"/>
                  </a:lnTo>
                  <a:lnTo>
                    <a:pt x="1884" y="41"/>
                  </a:lnTo>
                  <a:lnTo>
                    <a:pt x="1872" y="48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0" name="Rectangle 6"/>
            <p:cNvSpPr>
              <a:spLocks noChangeArrowheads="1"/>
            </p:cNvSpPr>
            <p:nvPr/>
          </p:nvSpPr>
          <p:spPr bwMode="auto">
            <a:xfrm>
              <a:off x="470" y="3433"/>
              <a:ext cx="444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12 highs for state 0           12 highs for state 1              etc.</a:t>
              </a:r>
              <a:r>
                <a:rPr lang="en-US" dirty="0">
                  <a:solidFill>
                    <a:srgbClr val="990033"/>
                  </a:solidFill>
                </a:rPr>
                <a:t> </a:t>
              </a:r>
            </a:p>
            <a:p>
              <a:r>
                <a:rPr lang="en-US" dirty="0"/>
                <a:t>Alabama                             Alaska</a:t>
              </a:r>
              <a:r>
                <a:rPr lang="en-US" dirty="0">
                  <a:solidFill>
                    <a:srgbClr val="990033"/>
                  </a:solidFill>
                </a:rPr>
                <a:t>                       </a:t>
              </a:r>
            </a:p>
            <a:p>
              <a:r>
                <a:rPr lang="en-US" dirty="0">
                  <a:solidFill>
                    <a:srgbClr val="990033"/>
                  </a:solidFill>
                </a:rPr>
                <a:t>first row                              second row            </a:t>
              </a:r>
            </a:p>
          </p:txBody>
        </p:sp>
        <p:sp>
          <p:nvSpPr>
            <p:cNvPr id="73741" name="Rectangle 7"/>
            <p:cNvSpPr>
              <a:spLocks noChangeArrowheads="1"/>
            </p:cNvSpPr>
            <p:nvPr/>
          </p:nvSpPr>
          <p:spPr bwMode="auto">
            <a:xfrm>
              <a:off x="460" y="2419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</a:rPr>
                <a:t>8000</a:t>
              </a:r>
            </a:p>
          </p:txBody>
        </p:sp>
        <p:sp>
          <p:nvSpPr>
            <p:cNvPr id="73742" name="Rectangle 8"/>
            <p:cNvSpPr>
              <a:spLocks noChangeArrowheads="1"/>
            </p:cNvSpPr>
            <p:nvPr/>
          </p:nvSpPr>
          <p:spPr bwMode="auto">
            <a:xfrm>
              <a:off x="2198" y="2419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</a:rPr>
                <a:t>8024</a:t>
              </a:r>
            </a:p>
          </p:txBody>
        </p:sp>
        <p:sp>
          <p:nvSpPr>
            <p:cNvPr id="73743" name="Rectangle 9"/>
            <p:cNvSpPr>
              <a:spLocks noChangeArrowheads="1"/>
            </p:cNvSpPr>
            <p:nvPr/>
          </p:nvSpPr>
          <p:spPr bwMode="auto">
            <a:xfrm>
              <a:off x="4070" y="2419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</a:rPr>
                <a:t>8048</a:t>
              </a:r>
            </a:p>
          </p:txBody>
        </p:sp>
        <p:sp>
          <p:nvSpPr>
            <p:cNvPr id="73744" name="Line 10"/>
            <p:cNvSpPr>
              <a:spLocks noChangeShapeType="1"/>
            </p:cNvSpPr>
            <p:nvPr/>
          </p:nvSpPr>
          <p:spPr bwMode="auto">
            <a:xfrm>
              <a:off x="2256" y="25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1"/>
            <p:cNvSpPr>
              <a:spLocks noChangeShapeType="1"/>
            </p:cNvSpPr>
            <p:nvPr/>
          </p:nvSpPr>
          <p:spPr bwMode="auto">
            <a:xfrm>
              <a:off x="4128" y="25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2"/>
            <p:cNvSpPr>
              <a:spLocks noChangeShapeType="1"/>
            </p:cNvSpPr>
            <p:nvPr/>
          </p:nvSpPr>
          <p:spPr bwMode="auto">
            <a:xfrm>
              <a:off x="553" y="25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Rectangle 14"/>
            <p:cNvSpPr>
              <a:spLocks noChangeArrowheads="1"/>
            </p:cNvSpPr>
            <p:nvPr/>
          </p:nvSpPr>
          <p:spPr bwMode="auto">
            <a:xfrm>
              <a:off x="326" y="1209"/>
              <a:ext cx="1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>
                  <a:solidFill>
                    <a:srgbClr val="006699"/>
                  </a:solidFill>
                </a:rPr>
                <a:t>STORAGE</a:t>
              </a:r>
            </a:p>
          </p:txBody>
        </p:sp>
        <p:sp>
          <p:nvSpPr>
            <p:cNvPr id="73748" name="Line 15"/>
            <p:cNvSpPr>
              <a:spLocks noChangeShapeType="1"/>
            </p:cNvSpPr>
            <p:nvPr/>
          </p:nvSpPr>
          <p:spPr bwMode="auto">
            <a:xfrm>
              <a:off x="1872" y="27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6"/>
            <p:cNvSpPr>
              <a:spLocks noChangeShapeType="1"/>
            </p:cNvSpPr>
            <p:nvPr/>
          </p:nvSpPr>
          <p:spPr bwMode="auto">
            <a:xfrm>
              <a:off x="1872" y="30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Rectangle 65"/>
            <p:cNvSpPr>
              <a:spLocks noChangeArrowheads="1"/>
            </p:cNvSpPr>
            <p:nvPr/>
          </p:nvSpPr>
          <p:spPr bwMode="auto">
            <a:xfrm>
              <a:off x="2626" y="1152"/>
              <a:ext cx="2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</a:rPr>
                <a:t>    rows                          columns</a:t>
              </a:r>
            </a:p>
          </p:txBody>
        </p:sp>
        <p:sp>
          <p:nvSpPr>
            <p:cNvPr id="73751" name="Rectangle 66"/>
            <p:cNvSpPr>
              <a:spLocks noChangeArrowheads="1"/>
            </p:cNvSpPr>
            <p:nvPr/>
          </p:nvSpPr>
          <p:spPr bwMode="auto">
            <a:xfrm>
              <a:off x="1876" y="2740"/>
              <a:ext cx="184" cy="3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Rectangle 67"/>
            <p:cNvSpPr>
              <a:spLocks noChangeArrowheads="1"/>
            </p:cNvSpPr>
            <p:nvPr/>
          </p:nvSpPr>
          <p:spPr bwMode="auto">
            <a:xfrm>
              <a:off x="5188" y="2740"/>
              <a:ext cx="136" cy="3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3" name="AutoShape 69"/>
            <p:cNvSpPr>
              <a:spLocks/>
            </p:cNvSpPr>
            <p:nvPr/>
          </p:nvSpPr>
          <p:spPr bwMode="auto">
            <a:xfrm rot="-5400000">
              <a:off x="3024" y="2400"/>
              <a:ext cx="288" cy="1824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4" name="AutoShape 70"/>
            <p:cNvSpPr>
              <a:spLocks/>
            </p:cNvSpPr>
            <p:nvPr/>
          </p:nvSpPr>
          <p:spPr bwMode="auto">
            <a:xfrm rot="16200000">
              <a:off x="1236" y="2484"/>
              <a:ext cx="288" cy="1655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Viewed another way . . .</a:t>
            </a:r>
          </a:p>
        </p:txBody>
      </p:sp>
      <p:sp>
        <p:nvSpPr>
          <p:cNvPr id="74756" name="Line 3"/>
          <p:cNvSpPr>
            <a:spLocks noChangeShapeType="1"/>
          </p:cNvSpPr>
          <p:nvPr/>
        </p:nvSpPr>
        <p:spPr bwMode="auto">
          <a:xfrm>
            <a:off x="2667000" y="5826125"/>
            <a:ext cx="0" cy="969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4"/>
          <p:cNvSpPr>
            <a:spLocks noChangeShapeType="1"/>
          </p:cNvSpPr>
          <p:nvPr/>
        </p:nvSpPr>
        <p:spPr bwMode="auto">
          <a:xfrm>
            <a:off x="3200400" y="5826125"/>
            <a:ext cx="0" cy="955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58" name="Group 5"/>
          <p:cNvGrpSpPr>
            <a:grpSpLocks/>
          </p:cNvGrpSpPr>
          <p:nvPr/>
        </p:nvGrpSpPr>
        <p:grpSpPr bwMode="auto">
          <a:xfrm>
            <a:off x="2667000" y="1697038"/>
            <a:ext cx="533400" cy="4621212"/>
            <a:chOff x="1680" y="1069"/>
            <a:chExt cx="336" cy="2911"/>
          </a:xfrm>
        </p:grpSpPr>
        <p:sp>
          <p:nvSpPr>
            <p:cNvPr id="74763" name="Rectangle 6"/>
            <p:cNvSpPr>
              <a:spLocks noChangeArrowheads="1"/>
            </p:cNvSpPr>
            <p:nvPr/>
          </p:nvSpPr>
          <p:spPr bwMode="auto">
            <a:xfrm>
              <a:off x="1684" y="3652"/>
              <a:ext cx="328" cy="3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764" name="Group 7"/>
            <p:cNvGrpSpPr>
              <a:grpSpLocks/>
            </p:cNvGrpSpPr>
            <p:nvPr/>
          </p:nvGrpSpPr>
          <p:grpSpPr bwMode="auto">
            <a:xfrm>
              <a:off x="1680" y="1069"/>
              <a:ext cx="333" cy="2582"/>
              <a:chOff x="1680" y="1069"/>
              <a:chExt cx="333" cy="2582"/>
            </a:xfrm>
          </p:grpSpPr>
          <p:grpSp>
            <p:nvGrpSpPr>
              <p:cNvPr id="74766" name="Group 8"/>
              <p:cNvGrpSpPr>
                <a:grpSpLocks/>
              </p:cNvGrpSpPr>
              <p:nvPr/>
            </p:nvGrpSpPr>
            <p:grpSpPr bwMode="auto">
              <a:xfrm>
                <a:off x="1680" y="2797"/>
                <a:ext cx="333" cy="854"/>
                <a:chOff x="1680" y="2797"/>
                <a:chExt cx="333" cy="854"/>
              </a:xfrm>
            </p:grpSpPr>
            <p:sp>
              <p:nvSpPr>
                <p:cNvPr id="74780" name="Rectangle 9"/>
                <p:cNvSpPr>
                  <a:spLocks noChangeArrowheads="1"/>
                </p:cNvSpPr>
                <p:nvPr/>
              </p:nvSpPr>
              <p:spPr bwMode="auto">
                <a:xfrm>
                  <a:off x="1684" y="2797"/>
                  <a:ext cx="325" cy="854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1" name="Line 10"/>
                <p:cNvSpPr>
                  <a:spLocks noChangeShapeType="1"/>
                </p:cNvSpPr>
                <p:nvPr/>
              </p:nvSpPr>
              <p:spPr bwMode="auto">
                <a:xfrm>
                  <a:off x="1680" y="3487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2" name="Line 11"/>
                <p:cNvSpPr>
                  <a:spLocks noChangeShapeType="1"/>
                </p:cNvSpPr>
                <p:nvPr/>
              </p:nvSpPr>
              <p:spPr bwMode="auto">
                <a:xfrm>
                  <a:off x="1680" y="3319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3" name="Line 12"/>
                <p:cNvSpPr>
                  <a:spLocks noChangeShapeType="1"/>
                </p:cNvSpPr>
                <p:nvPr/>
              </p:nvSpPr>
              <p:spPr bwMode="auto">
                <a:xfrm>
                  <a:off x="1680" y="3149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4" name="Line 13"/>
                <p:cNvSpPr>
                  <a:spLocks noChangeShapeType="1"/>
                </p:cNvSpPr>
                <p:nvPr/>
              </p:nvSpPr>
              <p:spPr bwMode="auto">
                <a:xfrm>
                  <a:off x="1680" y="2973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767" name="Group 14"/>
              <p:cNvGrpSpPr>
                <a:grpSpLocks/>
              </p:cNvGrpSpPr>
              <p:nvPr/>
            </p:nvGrpSpPr>
            <p:grpSpPr bwMode="auto">
              <a:xfrm>
                <a:off x="1680" y="1069"/>
                <a:ext cx="333" cy="1720"/>
                <a:chOff x="1680" y="1069"/>
                <a:chExt cx="333" cy="1720"/>
              </a:xfrm>
            </p:grpSpPr>
            <p:grpSp>
              <p:nvGrpSpPr>
                <p:cNvPr id="74768" name="Group 15"/>
                <p:cNvGrpSpPr>
                  <a:grpSpLocks/>
                </p:cNvGrpSpPr>
                <p:nvPr/>
              </p:nvGrpSpPr>
              <p:grpSpPr bwMode="auto">
                <a:xfrm>
                  <a:off x="1680" y="1932"/>
                  <a:ext cx="333" cy="857"/>
                  <a:chOff x="1680" y="1932"/>
                  <a:chExt cx="333" cy="857"/>
                </a:xfrm>
              </p:grpSpPr>
              <p:sp>
                <p:nvSpPr>
                  <p:cNvPr id="7477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684" y="1932"/>
                    <a:ext cx="325" cy="857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62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45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28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108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769" name="Group 21"/>
                <p:cNvGrpSpPr>
                  <a:grpSpLocks/>
                </p:cNvGrpSpPr>
                <p:nvPr/>
              </p:nvGrpSpPr>
              <p:grpSpPr bwMode="auto">
                <a:xfrm>
                  <a:off x="1680" y="1069"/>
                  <a:ext cx="333" cy="855"/>
                  <a:chOff x="1680" y="1069"/>
                  <a:chExt cx="333" cy="855"/>
                </a:xfrm>
              </p:grpSpPr>
              <p:sp>
                <p:nvSpPr>
                  <p:cNvPr id="7477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684" y="1069"/>
                    <a:ext cx="325" cy="855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757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590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424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243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4765" name="Line 27"/>
            <p:cNvSpPr>
              <a:spLocks noChangeShapeType="1"/>
            </p:cNvSpPr>
            <p:nvPr/>
          </p:nvSpPr>
          <p:spPr bwMode="auto">
            <a:xfrm>
              <a:off x="1680" y="383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59" name="Rectangle 28"/>
          <p:cNvSpPr>
            <a:spLocks noChangeArrowheads="1"/>
          </p:cNvSpPr>
          <p:nvPr/>
        </p:nvSpPr>
        <p:spPr bwMode="auto">
          <a:xfrm>
            <a:off x="441325" y="1652588"/>
            <a:ext cx="23018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stateHighs[0][0]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stateHighs[0][1]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stateHighs[0][2]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stateHighs[0][3]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stateHighs[0][4]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stateHighs[0][5]</a:t>
            </a:r>
            <a:endParaRPr lang="en-US">
              <a:solidFill>
                <a:schemeClr val="folHlink"/>
              </a:solidFill>
            </a:endParaRPr>
          </a:p>
          <a:p>
            <a:r>
              <a:rPr lang="en-US" sz="1800">
                <a:solidFill>
                  <a:schemeClr val="folHlink"/>
                </a:solidFill>
              </a:rPr>
              <a:t>stateHighs[0][6]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stateHighs[0][7]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stateHighs[0][8]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stateHighs[0][9]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stateHighs[0][10]</a:t>
            </a:r>
          </a:p>
          <a:p>
            <a:r>
              <a:rPr lang="en-US" sz="1800">
                <a:solidFill>
                  <a:schemeClr val="folHlink"/>
                </a:solidFill>
              </a:rPr>
              <a:t>stateHighs[0][11]</a:t>
            </a:r>
            <a:endParaRPr lang="en-US">
              <a:solidFill>
                <a:srgbClr val="990033"/>
              </a:solidFill>
            </a:endParaRPr>
          </a:p>
          <a:p>
            <a:r>
              <a:rPr lang="en-US" sz="1800"/>
              <a:t>stateHighs[1][0]</a:t>
            </a:r>
          </a:p>
          <a:p>
            <a:r>
              <a:rPr lang="en-US" sz="1800"/>
              <a:t>stateHighs[1][1]</a:t>
            </a:r>
          </a:p>
          <a:p>
            <a:r>
              <a:rPr lang="en-US" sz="1800"/>
              <a:t>stateHighs[1][2]</a:t>
            </a:r>
          </a:p>
          <a:p>
            <a:r>
              <a:rPr lang="en-US" sz="1800"/>
              <a:t>stateHighs[1][3]</a:t>
            </a:r>
          </a:p>
          <a:p>
            <a:r>
              <a:rPr lang="en-US" sz="1800"/>
              <a:t>           .</a:t>
            </a:r>
          </a:p>
          <a:p>
            <a:r>
              <a:rPr lang="en-US" sz="1800"/>
              <a:t>           .</a:t>
            </a:r>
          </a:p>
          <a:p>
            <a:r>
              <a:rPr lang="en-US" sz="1800"/>
              <a:t>           .</a:t>
            </a:r>
          </a:p>
        </p:txBody>
      </p:sp>
      <p:sp>
        <p:nvSpPr>
          <p:cNvPr id="74760" name="Rectangle 29"/>
          <p:cNvSpPr>
            <a:spLocks noChangeArrowheads="1"/>
          </p:cNvSpPr>
          <p:nvPr/>
        </p:nvSpPr>
        <p:spPr bwMode="auto">
          <a:xfrm>
            <a:off x="3871913" y="1996122"/>
            <a:ext cx="5243512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990033"/>
                </a:solidFill>
              </a:rPr>
              <a:t>To locate an element such as</a:t>
            </a:r>
          </a:p>
          <a:p>
            <a:r>
              <a:rPr lang="en-US" sz="2800" dirty="0" err="1">
                <a:solidFill>
                  <a:srgbClr val="990033"/>
                </a:solidFill>
              </a:rPr>
              <a:t>stateHighs</a:t>
            </a:r>
            <a:r>
              <a:rPr lang="en-US" sz="2800" dirty="0">
                <a:solidFill>
                  <a:srgbClr val="990033"/>
                </a:solidFill>
              </a:rPr>
              <a:t>[2][7] </a:t>
            </a:r>
          </a:p>
          <a:p>
            <a:r>
              <a:rPr lang="en-US" sz="2800" dirty="0">
                <a:solidFill>
                  <a:srgbClr val="990033"/>
                </a:solidFill>
              </a:rPr>
              <a:t>the compiler needs to know </a:t>
            </a:r>
          </a:p>
          <a:p>
            <a:r>
              <a:rPr lang="en-US" sz="2800" dirty="0">
                <a:solidFill>
                  <a:srgbClr val="990033"/>
                </a:solidFill>
              </a:rPr>
              <a:t>that there are 12 columns</a:t>
            </a:r>
          </a:p>
          <a:p>
            <a:r>
              <a:rPr lang="en-US" sz="2800" dirty="0">
                <a:solidFill>
                  <a:srgbClr val="990033"/>
                </a:solidFill>
              </a:rPr>
              <a:t>in this two-dimensional array</a:t>
            </a:r>
            <a:r>
              <a:rPr lang="en-US" sz="2400" dirty="0">
                <a:solidFill>
                  <a:srgbClr val="990033"/>
                </a:solidFill>
              </a:rPr>
              <a:t>.</a:t>
            </a:r>
          </a:p>
          <a:p>
            <a:endParaRPr lang="en-US" sz="2400" dirty="0">
              <a:solidFill>
                <a:srgbClr val="990033"/>
              </a:solidFill>
            </a:endParaRPr>
          </a:p>
          <a:p>
            <a:endParaRPr lang="en-US" sz="2400" dirty="0">
              <a:solidFill>
                <a:srgbClr val="990033"/>
              </a:solidFill>
            </a:endParaRPr>
          </a:p>
          <a:p>
            <a:r>
              <a:rPr lang="en-US" sz="2400" dirty="0"/>
              <a:t>At what address will </a:t>
            </a:r>
          </a:p>
          <a:p>
            <a:r>
              <a:rPr lang="en-US" sz="2400" dirty="0" err="1"/>
              <a:t>stateHighs</a:t>
            </a:r>
            <a:r>
              <a:rPr lang="en-US" sz="2400" dirty="0"/>
              <a:t>[2][7] be found?</a:t>
            </a:r>
          </a:p>
          <a:p>
            <a:endParaRPr lang="en-US" sz="2400" dirty="0"/>
          </a:p>
          <a:p>
            <a:r>
              <a:rPr lang="en-US" sz="2400" dirty="0"/>
              <a:t>Assume 2 bytes for type int.</a:t>
            </a:r>
            <a:endParaRPr lang="en-US" sz="2400" dirty="0">
              <a:solidFill>
                <a:srgbClr val="990033"/>
              </a:solidFill>
            </a:endParaRPr>
          </a:p>
          <a:p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74761" name="Rectangle 30"/>
          <p:cNvSpPr>
            <a:spLocks noChangeArrowheads="1"/>
          </p:cNvSpPr>
          <p:nvPr/>
        </p:nvSpPr>
        <p:spPr bwMode="auto">
          <a:xfrm>
            <a:off x="3505200" y="163036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990033"/>
                </a:solidFill>
              </a:rPr>
              <a:t>Base Address 8000</a:t>
            </a:r>
          </a:p>
        </p:txBody>
      </p:sp>
      <p:sp>
        <p:nvSpPr>
          <p:cNvPr id="74762" name="AutoShape 31"/>
          <p:cNvSpPr>
            <a:spLocks/>
          </p:cNvSpPr>
          <p:nvPr/>
        </p:nvSpPr>
        <p:spPr bwMode="auto">
          <a:xfrm flipH="1">
            <a:off x="3276600" y="1752600"/>
            <a:ext cx="381000" cy="3200400"/>
          </a:xfrm>
          <a:prstGeom prst="leftBrace">
            <a:avLst>
              <a:gd name="adj1" fmla="val 7000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3716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Arrays as Parameters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24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>
                <a:latin typeface="Arial" charset="0"/>
              </a:rPr>
              <a:t>As with a one-dimensional array, when a two- (or higher) dimensional array is passed as an argument, the base address of the caller</a:t>
            </a:r>
            <a:r>
              <a:rPr lang="ja-JP" altLang="en-US" sz="2800" b="1">
                <a:latin typeface="Arial" charset="0"/>
              </a:rPr>
              <a:t>’</a:t>
            </a:r>
            <a:r>
              <a:rPr lang="en-US" sz="2800" b="1">
                <a:latin typeface="Arial" charset="0"/>
              </a:rPr>
              <a:t>s array is sent to the function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>
                <a:latin typeface="Arial" charset="0"/>
              </a:rPr>
              <a:t>The size of all dimensions except the first </a:t>
            </a:r>
            <a:r>
              <a:rPr lang="en-US" sz="2800" b="1">
                <a:solidFill>
                  <a:srgbClr val="9B001F"/>
                </a:solidFill>
                <a:latin typeface="Arial" charset="0"/>
              </a:rPr>
              <a:t>must be included</a:t>
            </a:r>
            <a:r>
              <a:rPr lang="en-US" sz="2800" b="1">
                <a:latin typeface="Arial" charset="0"/>
              </a:rPr>
              <a:t> in the function heading &amp; prototype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>
                <a:latin typeface="Arial" charset="0"/>
              </a:rPr>
              <a:t>The sizes of those dimensions in the function</a:t>
            </a:r>
            <a:r>
              <a:rPr lang="ja-JP" altLang="en-US" sz="2800" b="1">
                <a:latin typeface="Arial" charset="0"/>
              </a:rPr>
              <a:t>’</a:t>
            </a:r>
            <a:r>
              <a:rPr lang="en-US" sz="2800" b="1">
                <a:latin typeface="Arial" charset="0"/>
              </a:rPr>
              <a:t>s parameter list must be exactly the same as those declared for the caller</a:t>
            </a:r>
            <a:r>
              <a:rPr lang="ja-JP" altLang="en-US" sz="2800" b="1">
                <a:latin typeface="Arial" charset="0"/>
              </a:rPr>
              <a:t>’</a:t>
            </a:r>
            <a:r>
              <a:rPr lang="en-US" sz="2800" b="1">
                <a:latin typeface="Arial" charset="0"/>
              </a:rPr>
              <a:t>s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7"/>
          <p:cNvSpPr>
            <a:spLocks noChangeArrowheads="1"/>
          </p:cNvSpPr>
          <p:nvPr/>
        </p:nvSpPr>
        <p:spPr bwMode="auto">
          <a:xfrm>
            <a:off x="381000" y="1219200"/>
            <a:ext cx="7924800" cy="1600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31"/>
          <p:cNvSpPr>
            <a:spLocks noChangeArrowheads="1"/>
          </p:cNvSpPr>
          <p:nvPr/>
        </p:nvSpPr>
        <p:spPr bwMode="auto">
          <a:xfrm>
            <a:off x="7854950" y="3372941"/>
            <a:ext cx="444500" cy="2882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05" name="Group 12"/>
          <p:cNvGrpSpPr>
            <a:grpSpLocks/>
          </p:cNvGrpSpPr>
          <p:nvPr/>
        </p:nvGrpSpPr>
        <p:grpSpPr bwMode="auto">
          <a:xfrm>
            <a:off x="2762250" y="3366591"/>
            <a:ext cx="5092700" cy="2895600"/>
            <a:chOff x="1732" y="2304"/>
            <a:chExt cx="3208" cy="1824"/>
          </a:xfrm>
        </p:grpSpPr>
        <p:sp>
          <p:nvSpPr>
            <p:cNvPr id="76824" name="Line 13"/>
            <p:cNvSpPr>
              <a:spLocks noChangeShapeType="1"/>
            </p:cNvSpPr>
            <p:nvPr/>
          </p:nvSpPr>
          <p:spPr bwMode="auto">
            <a:xfrm>
              <a:off x="2020" y="2367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825" name="Group 14"/>
            <p:cNvGrpSpPr>
              <a:grpSpLocks/>
            </p:cNvGrpSpPr>
            <p:nvPr/>
          </p:nvGrpSpPr>
          <p:grpSpPr bwMode="auto">
            <a:xfrm>
              <a:off x="1732" y="2304"/>
              <a:ext cx="3208" cy="1824"/>
              <a:chOff x="1732" y="2304"/>
              <a:chExt cx="3208" cy="1824"/>
            </a:xfrm>
          </p:grpSpPr>
          <p:sp>
            <p:nvSpPr>
              <p:cNvPr id="76826" name="Rectangle 15"/>
              <p:cNvSpPr>
                <a:spLocks noChangeArrowheads="1"/>
              </p:cNvSpPr>
              <p:nvPr/>
            </p:nvSpPr>
            <p:spPr bwMode="auto">
              <a:xfrm>
                <a:off x="1732" y="2308"/>
                <a:ext cx="2916" cy="1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7" name="Line 16"/>
              <p:cNvSpPr>
                <a:spLocks noChangeShapeType="1"/>
              </p:cNvSpPr>
              <p:nvPr/>
            </p:nvSpPr>
            <p:spPr bwMode="auto">
              <a:xfrm>
                <a:off x="202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8" name="Line 17"/>
              <p:cNvSpPr>
                <a:spLocks noChangeShapeType="1"/>
              </p:cNvSpPr>
              <p:nvPr/>
            </p:nvSpPr>
            <p:spPr bwMode="auto">
              <a:xfrm>
                <a:off x="231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9" name="Line 18"/>
              <p:cNvSpPr>
                <a:spLocks noChangeShapeType="1"/>
              </p:cNvSpPr>
              <p:nvPr/>
            </p:nvSpPr>
            <p:spPr bwMode="auto">
              <a:xfrm>
                <a:off x="2604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0" name="Line 19"/>
              <p:cNvSpPr>
                <a:spLocks noChangeShapeType="1"/>
              </p:cNvSpPr>
              <p:nvPr/>
            </p:nvSpPr>
            <p:spPr bwMode="auto">
              <a:xfrm>
                <a:off x="289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1" name="Line 20"/>
              <p:cNvSpPr>
                <a:spLocks noChangeShapeType="1"/>
              </p:cNvSpPr>
              <p:nvPr/>
            </p:nvSpPr>
            <p:spPr bwMode="auto">
              <a:xfrm>
                <a:off x="319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2" name="Line 21"/>
              <p:cNvSpPr>
                <a:spLocks noChangeShapeType="1"/>
              </p:cNvSpPr>
              <p:nvPr/>
            </p:nvSpPr>
            <p:spPr bwMode="auto">
              <a:xfrm>
                <a:off x="348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3" name="Line 22"/>
              <p:cNvSpPr>
                <a:spLocks noChangeShapeType="1"/>
              </p:cNvSpPr>
              <p:nvPr/>
            </p:nvSpPr>
            <p:spPr bwMode="auto">
              <a:xfrm>
                <a:off x="3774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4" name="Line 23"/>
              <p:cNvSpPr>
                <a:spLocks noChangeShapeType="1"/>
              </p:cNvSpPr>
              <p:nvPr/>
            </p:nvSpPr>
            <p:spPr bwMode="auto">
              <a:xfrm>
                <a:off x="406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5" name="Rectangle 24"/>
              <p:cNvSpPr>
                <a:spLocks noChangeArrowheads="1"/>
              </p:cNvSpPr>
              <p:nvPr/>
            </p:nvSpPr>
            <p:spPr bwMode="auto">
              <a:xfrm>
                <a:off x="4364" y="2308"/>
                <a:ext cx="576" cy="1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6" name="Line 25"/>
              <p:cNvSpPr>
                <a:spLocks noChangeShapeType="1"/>
              </p:cNvSpPr>
              <p:nvPr/>
            </p:nvSpPr>
            <p:spPr bwMode="auto">
              <a:xfrm>
                <a:off x="465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6806" name="Line 26"/>
          <p:cNvSpPr>
            <a:spLocks noChangeShapeType="1"/>
          </p:cNvSpPr>
          <p:nvPr/>
        </p:nvSpPr>
        <p:spPr bwMode="auto">
          <a:xfrm>
            <a:off x="2743200" y="404812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27"/>
          <p:cNvSpPr>
            <a:spLocks noChangeShapeType="1"/>
          </p:cNvSpPr>
          <p:nvPr/>
        </p:nvSpPr>
        <p:spPr bwMode="auto">
          <a:xfrm>
            <a:off x="2743200" y="4440238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28"/>
          <p:cNvSpPr>
            <a:spLocks noChangeShapeType="1"/>
          </p:cNvSpPr>
          <p:nvPr/>
        </p:nvSpPr>
        <p:spPr bwMode="auto">
          <a:xfrm>
            <a:off x="2743200" y="483076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29"/>
          <p:cNvSpPr>
            <a:spLocks noChangeShapeType="1"/>
          </p:cNvSpPr>
          <p:nvPr/>
        </p:nvSpPr>
        <p:spPr bwMode="auto">
          <a:xfrm>
            <a:off x="2743200" y="569277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30"/>
          <p:cNvSpPr>
            <a:spLocks noChangeShapeType="1"/>
          </p:cNvSpPr>
          <p:nvPr/>
        </p:nvSpPr>
        <p:spPr bwMode="auto">
          <a:xfrm>
            <a:off x="2743200" y="6162675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1" name="Group 2"/>
          <p:cNvGrpSpPr>
            <a:grpSpLocks/>
          </p:cNvGrpSpPr>
          <p:nvPr/>
        </p:nvGrpSpPr>
        <p:grpSpPr bwMode="auto">
          <a:xfrm>
            <a:off x="1066800" y="3405188"/>
            <a:ext cx="609600" cy="2730500"/>
            <a:chOff x="672" y="2308"/>
            <a:chExt cx="384" cy="1816"/>
          </a:xfrm>
        </p:grpSpPr>
        <p:sp>
          <p:nvSpPr>
            <p:cNvPr id="76818" name="Rectangle 3"/>
            <p:cNvSpPr>
              <a:spLocks noChangeArrowheads="1"/>
            </p:cNvSpPr>
            <p:nvPr/>
          </p:nvSpPr>
          <p:spPr bwMode="auto">
            <a:xfrm>
              <a:off x="676" y="2308"/>
              <a:ext cx="376" cy="181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Line 4"/>
            <p:cNvSpPr>
              <a:spLocks noChangeShapeType="1"/>
            </p:cNvSpPr>
            <p:nvPr/>
          </p:nvSpPr>
          <p:spPr bwMode="auto">
            <a:xfrm>
              <a:off x="672" y="254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Line 5"/>
            <p:cNvSpPr>
              <a:spLocks noChangeShapeType="1"/>
            </p:cNvSpPr>
            <p:nvPr/>
          </p:nvSpPr>
          <p:spPr bwMode="auto">
            <a:xfrm>
              <a:off x="672" y="27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Line 6"/>
            <p:cNvSpPr>
              <a:spLocks noChangeShapeType="1"/>
            </p:cNvSpPr>
            <p:nvPr/>
          </p:nvSpPr>
          <p:spPr bwMode="auto">
            <a:xfrm>
              <a:off x="672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Line 7"/>
            <p:cNvSpPr>
              <a:spLocks noChangeShapeType="1"/>
            </p:cNvSpPr>
            <p:nvPr/>
          </p:nvSpPr>
          <p:spPr bwMode="auto">
            <a:xfrm>
              <a:off x="672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Line 8"/>
            <p:cNvSpPr>
              <a:spLocks noChangeShapeType="1"/>
            </p:cNvSpPr>
            <p:nvPr/>
          </p:nvSpPr>
          <p:spPr bwMode="auto">
            <a:xfrm>
              <a:off x="672" y="38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7924800" cy="2362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const</a:t>
            </a:r>
            <a:r>
              <a:rPr lang="en-US" sz="1800" b="1" dirty="0">
                <a:latin typeface="Courier" charset="0"/>
              </a:rPr>
              <a:t>  </a:t>
            </a:r>
            <a:r>
              <a:rPr lang="en-US" sz="1800" b="1" dirty="0" err="1">
                <a:latin typeface="Courier" charset="0"/>
              </a:rPr>
              <a:t>int</a:t>
            </a:r>
            <a:r>
              <a:rPr lang="en-US" sz="1800" b="1" dirty="0">
                <a:latin typeface="Courier" charset="0"/>
              </a:rPr>
              <a:t>  NUM_STATES  =  50;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const</a:t>
            </a:r>
            <a:r>
              <a:rPr lang="en-US" sz="1800" b="1" dirty="0">
                <a:latin typeface="Courier" charset="0"/>
              </a:rPr>
              <a:t>  </a:t>
            </a:r>
            <a:r>
              <a:rPr lang="en-US" sz="1800" b="1" dirty="0" err="1">
                <a:latin typeface="Courier" charset="0"/>
              </a:rPr>
              <a:t>int</a:t>
            </a:r>
            <a:r>
              <a:rPr lang="en-US" sz="1800" b="1" dirty="0">
                <a:latin typeface="Courier" charset="0"/>
              </a:rPr>
              <a:t>  NUM_MONTHS  =  12;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int</a:t>
            </a:r>
            <a:r>
              <a:rPr lang="en-US" sz="1800" b="1" dirty="0">
                <a:latin typeface="Courier" charset="0"/>
              </a:rPr>
              <a:t>  </a:t>
            </a:r>
            <a:r>
              <a:rPr lang="en-US" sz="1800" b="1" dirty="0" err="1">
                <a:latin typeface="Courier" charset="0"/>
              </a:rPr>
              <a:t>stateHighs</a:t>
            </a:r>
            <a:r>
              <a:rPr lang="en-US" sz="1800" b="1" dirty="0">
                <a:latin typeface="Courier" charset="0"/>
              </a:rPr>
              <a:t>[NUM_STATES][NUM_MONTHS];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int</a:t>
            </a:r>
            <a:r>
              <a:rPr lang="en-US" sz="1800" b="1" dirty="0">
                <a:latin typeface="Courier" charset="0"/>
              </a:rPr>
              <a:t>  </a:t>
            </a:r>
            <a:r>
              <a:rPr lang="en-US" sz="1800" b="1" dirty="0" err="1">
                <a:latin typeface="Courier" charset="0"/>
              </a:rPr>
              <a:t>stateAverages</a:t>
            </a:r>
            <a:r>
              <a:rPr lang="en-US" sz="1800" b="1" dirty="0">
                <a:latin typeface="Courier" charset="0"/>
              </a:rPr>
              <a:t>[NUM_STATES];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[0]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       62</a:t>
            </a:r>
            <a:r>
              <a:rPr lang="en-US" sz="2000" b="1" dirty="0">
                <a:latin typeface="Arial" charset="0"/>
              </a:rPr>
              <a:t>      [1]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CC0000"/>
                </a:solidFill>
                <a:latin typeface="Arial" charset="0"/>
              </a:rPr>
              <a:t>       85</a:t>
            </a:r>
            <a:r>
              <a:rPr lang="en-US" sz="2000" b="1" dirty="0">
                <a:latin typeface="Arial" charset="0"/>
              </a:rPr>
              <a:t>      [2]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   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   .</a:t>
            </a:r>
            <a:endParaRPr lang="en-US" sz="14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    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[48]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         [49]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</p:txBody>
      </p:sp>
      <p:sp>
        <p:nvSpPr>
          <p:cNvPr id="76813" name="Rectangle 10"/>
          <p:cNvSpPr>
            <a:spLocks noChangeArrowheads="1"/>
          </p:cNvSpPr>
          <p:nvPr/>
        </p:nvSpPr>
        <p:spPr bwMode="auto">
          <a:xfrm>
            <a:off x="2743200" y="2976066"/>
            <a:ext cx="4879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[0] [1] [2] [3] [4]  [5] [6] [7] [8] [9][10][11]</a:t>
            </a:r>
          </a:p>
        </p:txBody>
      </p:sp>
      <p:sp>
        <p:nvSpPr>
          <p:cNvPr id="76814" name="Rectangle 32"/>
          <p:cNvSpPr>
            <a:spLocks noChangeArrowheads="1"/>
          </p:cNvSpPr>
          <p:nvPr/>
        </p:nvSpPr>
        <p:spPr bwMode="auto">
          <a:xfrm>
            <a:off x="2728913" y="4068763"/>
            <a:ext cx="5670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ourier New" charset="0"/>
              </a:rPr>
              <a:t>43 42 50 55 60 78 80  85 81 72 63 40</a:t>
            </a:r>
            <a:endParaRPr lang="en-US">
              <a:latin typeface="Courier New" charset="0"/>
            </a:endParaRPr>
          </a:p>
          <a:p>
            <a:r>
              <a:rPr lang="en-US">
                <a:solidFill>
                  <a:srgbClr val="CC0000"/>
                </a:solidFill>
                <a:latin typeface="Courier New" charset="0"/>
              </a:rPr>
              <a:t>66 64 72 78 85 90 99 105 98 90 88 80</a:t>
            </a:r>
          </a:p>
        </p:txBody>
      </p:sp>
      <p:sp>
        <p:nvSpPr>
          <p:cNvPr id="76815" name="Rectangle 33"/>
          <p:cNvSpPr>
            <a:spLocks noGrp="1" noChangeArrowheads="1"/>
          </p:cNvSpPr>
          <p:nvPr>
            <p:ph type="title"/>
          </p:nvPr>
        </p:nvSpPr>
        <p:spPr>
          <a:xfrm>
            <a:off x="169863" y="228600"/>
            <a:ext cx="8229600" cy="914400"/>
          </a:xfrm>
          <a:noFill/>
        </p:spPr>
        <p:txBody>
          <a:bodyPr/>
          <a:lstStyle/>
          <a:p>
            <a:r>
              <a:rPr lang="en-US" sz="2400" dirty="0">
                <a:latin typeface="Arial" charset="0"/>
              </a:rPr>
              <a:t> Write a function using the two-dimensional </a:t>
            </a:r>
            <a:r>
              <a:rPr lang="en-US" sz="2400" dirty="0" err="1">
                <a:latin typeface="Arial" charset="0"/>
              </a:rPr>
              <a:t>stateHighs</a:t>
            </a:r>
            <a:r>
              <a:rPr lang="en-US" sz="2400" dirty="0">
                <a:latin typeface="Arial" charset="0"/>
              </a:rPr>
              <a:t> array to fill a one-dimensional </a:t>
            </a:r>
            <a:r>
              <a:rPr lang="en-US" sz="2400" dirty="0" err="1">
                <a:latin typeface="Arial" charset="0"/>
              </a:rPr>
              <a:t>stateAverages</a:t>
            </a:r>
            <a:r>
              <a:rPr lang="en-US" sz="2400" dirty="0">
                <a:latin typeface="Arial" charset="0"/>
              </a:rPr>
              <a:t> array</a:t>
            </a:r>
          </a:p>
        </p:txBody>
      </p:sp>
      <p:sp>
        <p:nvSpPr>
          <p:cNvPr id="76816" name="Rectangle 34"/>
          <p:cNvSpPr>
            <a:spLocks noChangeArrowheads="1"/>
          </p:cNvSpPr>
          <p:nvPr/>
        </p:nvSpPr>
        <p:spPr bwMode="auto">
          <a:xfrm>
            <a:off x="-49213" y="3405188"/>
            <a:ext cx="11160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Alaska </a:t>
            </a:r>
            <a:endParaRPr lang="en-US" dirty="0">
              <a:solidFill>
                <a:srgbClr val="990033"/>
              </a:solidFill>
            </a:endParaRPr>
          </a:p>
          <a:p>
            <a:endParaRPr lang="en-US" sz="800" dirty="0">
              <a:solidFill>
                <a:srgbClr val="990033"/>
              </a:solidFill>
            </a:endParaRPr>
          </a:p>
          <a:p>
            <a:r>
              <a:rPr lang="en-US" dirty="0">
                <a:solidFill>
                  <a:srgbClr val="CC0000"/>
                </a:solidFill>
              </a:rPr>
              <a:t>Arizona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1066800"/>
            <a:ext cx="4572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kern="0">
              <a:solidFill>
                <a:srgbClr val="000000"/>
              </a:solidFill>
              <a:latin typeface="Courier" charset="0"/>
              <a:ea typeface="+mj-ea"/>
              <a:cs typeface="+mj-cs"/>
            </a:endParaRPr>
          </a:p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077200" cy="30038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void </a:t>
            </a:r>
            <a:r>
              <a:rPr lang="en-US" sz="2200" kern="0" dirty="0" err="1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FindAverages</a:t>
            </a: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(</a:t>
            </a:r>
            <a:b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</a:b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  /* in */</a:t>
            </a:r>
            <a:r>
              <a:rPr lang="en-US" sz="2200" kern="0" dirty="0">
                <a:solidFill>
                  <a:srgbClr val="0000CC"/>
                </a:solidFill>
                <a:latin typeface="Courier" charset="0"/>
                <a:ea typeface="+mj-ea"/>
                <a:cs typeface="+mj-cs"/>
              </a:rPr>
              <a:t> </a:t>
            </a:r>
            <a:r>
              <a:rPr lang="en-US" sz="2200" kern="0" dirty="0" err="1">
                <a:solidFill>
                  <a:srgbClr val="0000CC"/>
                </a:solidFill>
                <a:latin typeface="Courier" charset="0"/>
                <a:ea typeface="+mj-ea"/>
                <a:cs typeface="+mj-cs"/>
              </a:rPr>
              <a:t>const</a:t>
            </a: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int</a:t>
            </a: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stateHighs</a:t>
            </a: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[][NUM_MONTHS], </a:t>
            </a:r>
            <a:b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</a:b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  /* out */      </a:t>
            </a:r>
            <a:r>
              <a:rPr lang="en-US" sz="2200" kern="0" dirty="0" err="1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int</a:t>
            </a: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stateAverages</a:t>
            </a:r>
            <a:r>
              <a:rPr lang="en-US" sz="2200" kern="0" dirty="0">
                <a:solidFill>
                  <a:srgbClr val="000000"/>
                </a:solidFill>
                <a:latin typeface="Courier" charset="0"/>
                <a:ea typeface="+mj-ea"/>
                <a:cs typeface="+mj-cs"/>
              </a:rPr>
              <a:t>[])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>
                <a:solidFill>
                  <a:srgbClr val="9B001F"/>
                </a:solidFill>
                <a:latin typeface="Courier" charset="0"/>
                <a:ea typeface="+mn-ea"/>
              </a:rPr>
              <a:t>//</a:t>
            </a:r>
            <a:r>
              <a:rPr lang="en-US" sz="2200" dirty="0" err="1">
                <a:solidFill>
                  <a:srgbClr val="9B001F"/>
                </a:solidFill>
                <a:latin typeface="Courier" charset="0"/>
                <a:ea typeface="+mn-ea"/>
              </a:rPr>
              <a:t>PRE:stateHighs</a:t>
            </a:r>
            <a:r>
              <a:rPr lang="en-US" sz="2200" dirty="0">
                <a:solidFill>
                  <a:srgbClr val="9B001F"/>
                </a:solidFill>
                <a:latin typeface="Courier" charset="0"/>
                <a:ea typeface="+mn-ea"/>
              </a:rPr>
              <a:t>[0..</a:t>
            </a:r>
            <a:r>
              <a:rPr lang="en-US" sz="2200" dirty="0" smtClean="0">
                <a:solidFill>
                  <a:srgbClr val="9B001F"/>
                </a:solidFill>
                <a:latin typeface="Courier" charset="0"/>
                <a:ea typeface="+mn-ea"/>
              </a:rPr>
              <a:t>NUM_STATES][</a:t>
            </a:r>
            <a:r>
              <a:rPr lang="en-US" sz="2200" dirty="0">
                <a:solidFill>
                  <a:srgbClr val="9B001F"/>
                </a:solidFill>
                <a:latin typeface="Courier" charset="0"/>
                <a:ea typeface="+mn-ea"/>
              </a:rPr>
              <a:t>0..NUM_MONTHS</a:t>
            </a:r>
            <a:r>
              <a:rPr lang="en-US" sz="2200" dirty="0" smtClean="0">
                <a:solidFill>
                  <a:srgbClr val="9B001F"/>
                </a:solidFill>
                <a:latin typeface="Courier" charset="0"/>
                <a:ea typeface="+mn-ea"/>
              </a:rPr>
              <a:t>]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 smtClean="0">
                <a:solidFill>
                  <a:srgbClr val="9B001F"/>
                </a:solidFill>
                <a:latin typeface="Courier" charset="0"/>
                <a:ea typeface="+mn-ea"/>
              </a:rPr>
              <a:t>//    assigned</a:t>
            </a:r>
            <a:endParaRPr lang="en-US" sz="2200" dirty="0">
              <a:solidFill>
                <a:srgbClr val="9B001F"/>
              </a:solidFill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>
                <a:solidFill>
                  <a:srgbClr val="9B001F"/>
                </a:solidFill>
                <a:latin typeface="Courier" charset="0"/>
                <a:ea typeface="+mn-ea"/>
              </a:rPr>
              <a:t>// </a:t>
            </a:r>
            <a:r>
              <a:rPr lang="en-US" sz="2200" dirty="0" err="1">
                <a:solidFill>
                  <a:srgbClr val="9B001F"/>
                </a:solidFill>
                <a:latin typeface="Courier" charset="0"/>
                <a:ea typeface="+mn-ea"/>
              </a:rPr>
              <a:t>POST:stateAverages</a:t>
            </a:r>
            <a:r>
              <a:rPr lang="en-US" sz="2200" dirty="0">
                <a:solidFill>
                  <a:srgbClr val="9B001F"/>
                </a:solidFill>
                <a:latin typeface="Courier" charset="0"/>
                <a:ea typeface="+mn-ea"/>
              </a:rPr>
              <a:t>[0..NUM_STATES] contains </a:t>
            </a:r>
            <a:endParaRPr lang="en-US" sz="2200" dirty="0" smtClean="0">
              <a:solidFill>
                <a:srgbClr val="9B001F"/>
              </a:solidFill>
              <a:latin typeface="Courier" charset="0"/>
              <a:ea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 smtClean="0">
                <a:solidFill>
                  <a:srgbClr val="9B001F"/>
                </a:solidFill>
                <a:latin typeface="Courier" charset="0"/>
                <a:ea typeface="+mn-ea"/>
              </a:rPr>
              <a:t>/</a:t>
            </a:r>
            <a:r>
              <a:rPr lang="en-US" sz="2200" dirty="0">
                <a:solidFill>
                  <a:srgbClr val="9B001F"/>
                </a:solidFill>
                <a:latin typeface="Courier" charset="0"/>
                <a:ea typeface="+mn-ea"/>
              </a:rPr>
              <a:t>/ 	  rounded high temperature for each state</a:t>
            </a:r>
            <a:endParaRPr lang="en-US" sz="2200" dirty="0">
              <a:latin typeface="Courier" charset="0"/>
              <a:ea typeface="+mn-ea"/>
            </a:endParaRPr>
          </a:p>
          <a:p>
            <a:pPr>
              <a:defRPr/>
            </a:pPr>
            <a:endParaRPr lang="en-US" sz="2200" kern="0" dirty="0">
              <a:solidFill>
                <a:srgbClr val="000000"/>
              </a:solidFill>
              <a:latin typeface="Courier" charset="0"/>
              <a:ea typeface="+mj-ea"/>
              <a:cs typeface="+mj-cs"/>
            </a:endParaRPr>
          </a:p>
          <a:p>
            <a:pPr>
              <a:defRPr/>
            </a:pPr>
            <a:endParaRPr lang="en-US" sz="22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81000" y="609600"/>
            <a:ext cx="8382000" cy="34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int</a:t>
            </a:r>
            <a:r>
              <a:rPr lang="en-US" dirty="0">
                <a:latin typeface="Courier" charset="0"/>
              </a:rPr>
              <a:t>  state;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int</a:t>
            </a:r>
            <a:r>
              <a:rPr lang="en-US" dirty="0">
                <a:latin typeface="Courier" charset="0"/>
              </a:rPr>
              <a:t>  month;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int</a:t>
            </a:r>
            <a:r>
              <a:rPr lang="en-US" dirty="0">
                <a:latin typeface="Courier" charset="0"/>
              </a:rPr>
              <a:t>  total;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for  (state = 0;  state  &lt;  NUM_STATES;  state++)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 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    total = 0;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    for (month = 0; month &lt; NUM_MONTHS; month++)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</a:t>
            </a:r>
            <a:r>
              <a:rPr lang="en-US" dirty="0" smtClean="0">
                <a:latin typeface="Courier" charset="0"/>
              </a:rPr>
              <a:t>total </a:t>
            </a:r>
            <a:r>
              <a:rPr lang="en-US" dirty="0">
                <a:latin typeface="Courier" charset="0"/>
              </a:rPr>
              <a:t>+= </a:t>
            </a:r>
            <a:r>
              <a:rPr lang="en-US" dirty="0" err="1">
                <a:latin typeface="Courier" charset="0"/>
              </a:rPr>
              <a:t>stateHighs</a:t>
            </a:r>
            <a:r>
              <a:rPr lang="en-US" dirty="0">
                <a:latin typeface="Courier" charset="0"/>
              </a:rPr>
              <a:t>[state][month];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    </a:t>
            </a:r>
            <a:r>
              <a:rPr lang="en-US" dirty="0" err="1" smtClean="0">
                <a:latin typeface="Courier" charset="0"/>
              </a:rPr>
              <a:t>stateAverages</a:t>
            </a:r>
            <a:r>
              <a:rPr lang="en-US" dirty="0">
                <a:latin typeface="Courier" charset="0"/>
              </a:rPr>
              <a:t>[state] = </a:t>
            </a:r>
            <a:r>
              <a:rPr lang="en-US" dirty="0" err="1" smtClean="0">
                <a:latin typeface="Courier" charset="0"/>
              </a:rPr>
              <a:t>int</a:t>
            </a:r>
            <a:r>
              <a:rPr lang="en-US" dirty="0" smtClean="0">
                <a:latin typeface="Courier" charset="0"/>
              </a:rPr>
              <a:t>(total/12.0 </a:t>
            </a:r>
            <a:r>
              <a:rPr lang="en-US" dirty="0">
                <a:latin typeface="Courier" charset="0"/>
              </a:rPr>
              <a:t>+ 0.5);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 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228600" y="2133600"/>
            <a:ext cx="8915400" cy="403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9144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 Using </a:t>
            </a:r>
            <a:r>
              <a:rPr lang="en-US" dirty="0" err="1">
                <a:latin typeface="Courier New" charset="0"/>
              </a:rPr>
              <a:t>typedef</a:t>
            </a:r>
            <a:r>
              <a:rPr lang="en-US" dirty="0">
                <a:latin typeface="Times New Roman" charset="0"/>
              </a:rPr>
              <a:t> with Arrays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5257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The </a:t>
            </a:r>
            <a:r>
              <a:rPr lang="en-US" sz="2800" b="1" dirty="0" err="1">
                <a:latin typeface="Arial" charset="0"/>
              </a:rPr>
              <a:t>typedef</a:t>
            </a:r>
            <a:r>
              <a:rPr lang="en-US" sz="2800" b="1" dirty="0">
                <a:latin typeface="Arial" charset="0"/>
              </a:rPr>
              <a:t> statement helps eliminate the chances of size mismatches between function arguments and parameters.</a:t>
            </a:r>
            <a:r>
              <a:rPr lang="en-US" sz="2400" b="1" dirty="0">
                <a:latin typeface="Arial" charset="0"/>
              </a:rPr>
              <a:t>      FOR  EXAMPLE,</a:t>
            </a:r>
            <a:endParaRPr lang="en-US" sz="16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 b="1" dirty="0">
              <a:solidFill>
                <a:srgbClr val="006699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typedef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StateHighs</a:t>
            </a:r>
            <a:r>
              <a:rPr lang="en-US" sz="2200" b="1" dirty="0">
                <a:latin typeface="Courier" charset="0"/>
              </a:rPr>
              <a:t> [NUM_STATES][NUM_MONTHS];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solidFill>
                <a:srgbClr val="006699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typedef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StateAverages</a:t>
            </a:r>
            <a:r>
              <a:rPr lang="en-US" sz="2200" b="1" dirty="0">
                <a:latin typeface="Courier" charset="0"/>
              </a:rPr>
              <a:t> [NUM_STATES];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void </a:t>
            </a:r>
            <a:r>
              <a:rPr lang="en-US" sz="2200" b="1" dirty="0" err="1">
                <a:latin typeface="Courier" charset="0"/>
              </a:rPr>
              <a:t>FindAverages</a:t>
            </a:r>
            <a:r>
              <a:rPr lang="en-US" sz="2200" b="1" dirty="0">
                <a:latin typeface="Courier" charset="0"/>
              </a:rPr>
              <a:t>(</a:t>
            </a:r>
            <a:endParaRPr lang="en-US" sz="2200" b="1" dirty="0">
              <a:solidFill>
                <a:schemeClr val="tx2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" charset="0"/>
              </a:rPr>
              <a:t>  </a:t>
            </a:r>
            <a:r>
              <a:rPr lang="en-US" sz="2200" b="1" dirty="0">
                <a:latin typeface="Courier" charset="0"/>
              </a:rPr>
              <a:t>/* in */</a:t>
            </a:r>
            <a:r>
              <a:rPr lang="en-US" sz="2200" b="1" dirty="0">
                <a:solidFill>
                  <a:srgbClr val="0000CC"/>
                </a:solidFill>
                <a:latin typeface="Courier" charset="0"/>
              </a:rPr>
              <a:t> </a:t>
            </a:r>
            <a:r>
              <a:rPr lang="en-US" sz="2200" b="1" dirty="0" err="1">
                <a:solidFill>
                  <a:srgbClr val="0000CC"/>
                </a:solidFill>
                <a:latin typeface="Courier" charset="0"/>
              </a:rPr>
              <a:t>const</a:t>
            </a:r>
            <a:r>
              <a:rPr lang="en-US" sz="2200" b="1" dirty="0">
                <a:solidFill>
                  <a:schemeClr val="tx2"/>
                </a:solidFill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StateHighs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stateHighs</a:t>
            </a:r>
            <a:r>
              <a:rPr lang="en-US" sz="2200" b="1" dirty="0">
                <a:latin typeface="Courier" charset="0"/>
              </a:rPr>
              <a:t>, 		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/* out */      </a:t>
            </a:r>
            <a:r>
              <a:rPr lang="en-US" sz="2200" b="1" dirty="0" err="1">
                <a:latin typeface="Courier" charset="0"/>
              </a:rPr>
              <a:t>StateAverages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stateAverages</a:t>
            </a:r>
            <a:r>
              <a:rPr lang="en-US" sz="2200" b="1" dirty="0">
                <a:latin typeface="Courier" charset="0"/>
              </a:rPr>
              <a:t>)</a:t>
            </a: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8"/>
          <p:cNvSpPr>
            <a:spLocks noChangeArrowheads="1"/>
          </p:cNvSpPr>
          <p:nvPr/>
        </p:nvSpPr>
        <p:spPr bwMode="auto">
          <a:xfrm>
            <a:off x="0" y="1524000"/>
            <a:ext cx="8991600" cy="2590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91440" y="4648200"/>
            <a:ext cx="8915400" cy="1524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9144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Declaring Multidimensional Arrays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" y="914400"/>
            <a:ext cx="9066213" cy="5105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solidFill>
                  <a:srgbClr val="9B001F"/>
                </a:solidFill>
                <a:latin typeface="Arial" charset="0"/>
              </a:rPr>
              <a:t>Example of three-dimensional array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const</a:t>
            </a:r>
            <a:r>
              <a:rPr lang="en-US" sz="1800" b="1" dirty="0">
                <a:latin typeface="Courier" charset="0"/>
              </a:rPr>
              <a:t> NUM_DEPTS = 5;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>
                <a:solidFill>
                  <a:srgbClr val="9B001F"/>
                </a:solidFill>
                <a:latin typeface="Courier" charset="0"/>
              </a:rPr>
              <a:t>// </a:t>
            </a:r>
            <a:r>
              <a:rPr lang="en-US" sz="1800" b="1" dirty="0" err="1">
                <a:solidFill>
                  <a:srgbClr val="9B001F"/>
                </a:solidFill>
                <a:latin typeface="Courier" charset="0"/>
              </a:rPr>
              <a:t>mens</a:t>
            </a:r>
            <a:r>
              <a:rPr lang="en-US" sz="1800" b="1" dirty="0">
                <a:solidFill>
                  <a:srgbClr val="9B001F"/>
                </a:solidFill>
                <a:latin typeface="Courier" charset="0"/>
              </a:rPr>
              <a:t>, </a:t>
            </a:r>
            <a:r>
              <a:rPr lang="en-US" sz="1800" b="1" dirty="0" err="1">
                <a:solidFill>
                  <a:srgbClr val="9B001F"/>
                </a:solidFill>
                <a:latin typeface="Courier" charset="0"/>
              </a:rPr>
              <a:t>womens</a:t>
            </a:r>
            <a:r>
              <a:rPr lang="en-US" sz="1800" b="1" dirty="0">
                <a:solidFill>
                  <a:srgbClr val="9B001F"/>
                </a:solidFill>
                <a:latin typeface="Courier" charset="0"/>
              </a:rPr>
              <a:t>, </a:t>
            </a:r>
            <a:r>
              <a:rPr lang="en-US" sz="1800" b="1" dirty="0" err="1">
                <a:solidFill>
                  <a:srgbClr val="9B001F"/>
                </a:solidFill>
                <a:latin typeface="Courier" charset="0"/>
              </a:rPr>
              <a:t>childrens</a:t>
            </a:r>
            <a:r>
              <a:rPr lang="en-US" sz="1800" b="1" dirty="0">
                <a:solidFill>
                  <a:srgbClr val="9B001F"/>
                </a:solidFill>
                <a:latin typeface="Courier" charset="0"/>
              </a:rPr>
              <a:t>, electronics, furniture</a:t>
            </a: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const</a:t>
            </a:r>
            <a:r>
              <a:rPr lang="en-US" sz="1800" b="1" dirty="0">
                <a:latin typeface="Courier" charset="0"/>
              </a:rPr>
              <a:t> NUM_MONTHS = 12;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const</a:t>
            </a:r>
            <a:r>
              <a:rPr lang="en-US" sz="1800" b="1" dirty="0">
                <a:latin typeface="Courier" charset="0"/>
              </a:rPr>
              <a:t> NUM_STORES = 3; // White Marsh,  Owings Mills, Towson</a:t>
            </a:r>
            <a:endParaRPr lang="en-US" sz="24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4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monthlySales</a:t>
            </a:r>
            <a:r>
              <a:rPr lang="en-US" sz="2000" b="1" dirty="0">
                <a:latin typeface="Courier" charset="0"/>
              </a:rPr>
              <a:t>[NUM_DEPTS][NUM_MONTHS][NUM_STORES];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CC0000"/>
                </a:solidFill>
                <a:latin typeface="Arial" charset="0"/>
              </a:rPr>
              <a:t>				   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rows		    columns	            sheets</a:t>
            </a:r>
            <a:r>
              <a:rPr lang="en-US" sz="1800" b="1" dirty="0">
                <a:solidFill>
                  <a:srgbClr val="CC0000"/>
                </a:solidFill>
                <a:latin typeface="Arial" charset="0"/>
              </a:rPr>
              <a:t>   </a:t>
            </a: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 b="1" dirty="0">
              <a:solidFill>
                <a:srgbClr val="FF33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solidFill>
                  <a:srgbClr val="9B001F"/>
                </a:solidFill>
                <a:latin typeface="Arial" charset="0"/>
              </a:rPr>
              <a:t>OR USING TYPEDEF</a:t>
            </a:r>
            <a:endParaRPr lang="en-US" sz="2000" b="1" dirty="0">
              <a:solidFill>
                <a:srgbClr val="FF33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 b="1" dirty="0">
              <a:solidFill>
                <a:srgbClr val="FF33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 err="1">
                <a:latin typeface="Courier" charset="0"/>
              </a:rPr>
              <a:t>typedef</a:t>
            </a:r>
            <a:r>
              <a:rPr lang="en-US" sz="1800" b="1" dirty="0">
                <a:latin typeface="Courier" charset="0"/>
              </a:rPr>
              <a:t>  </a:t>
            </a:r>
            <a:r>
              <a:rPr lang="en-US" sz="1800" b="1" dirty="0" err="1">
                <a:latin typeface="Courier" charset="0"/>
              </a:rPr>
              <a:t>int</a:t>
            </a:r>
            <a:r>
              <a:rPr lang="en-US" sz="1800" b="1" dirty="0">
                <a:latin typeface="Courier" charset="0"/>
              </a:rPr>
              <a:t>  </a:t>
            </a:r>
            <a:r>
              <a:rPr lang="en-US" sz="1800" b="1" dirty="0" err="1">
                <a:latin typeface="Courier" charset="0"/>
              </a:rPr>
              <a:t>MonthlySales</a:t>
            </a:r>
            <a:r>
              <a:rPr lang="en-US" sz="1800" b="1" dirty="0">
                <a:latin typeface="Courier" charset="0"/>
              </a:rPr>
              <a:t> </a:t>
            </a:r>
            <a:r>
              <a:rPr lang="en-US" sz="1800" b="1" i="1" dirty="0">
                <a:latin typeface="Courier" charset="0"/>
              </a:rPr>
              <a:t>[</a:t>
            </a:r>
            <a:r>
              <a:rPr lang="en-US" sz="1800" b="1" dirty="0">
                <a:latin typeface="Courier" charset="0"/>
              </a:rPr>
              <a:t>NUM_DEPTS][NUM_MONTHS][NUM_STORES];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MonthlySales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monthlySales</a:t>
            </a:r>
            <a:r>
              <a:rPr lang="en-US" sz="2000" b="1" dirty="0">
                <a:latin typeface="Courier" charset="0"/>
              </a:rPr>
              <a:t>;</a:t>
            </a:r>
          </a:p>
        </p:txBody>
      </p:sp>
      <p:sp>
        <p:nvSpPr>
          <p:cNvPr id="80903" name="Line 4"/>
          <p:cNvSpPr>
            <a:spLocks noChangeShapeType="1"/>
          </p:cNvSpPr>
          <p:nvPr/>
        </p:nvSpPr>
        <p:spPr bwMode="auto">
          <a:xfrm>
            <a:off x="5379720" y="3962400"/>
            <a:ext cx="228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5"/>
          <p:cNvSpPr>
            <a:spLocks noChangeShapeType="1"/>
          </p:cNvSpPr>
          <p:nvPr/>
        </p:nvSpPr>
        <p:spPr bwMode="auto">
          <a:xfrm>
            <a:off x="7620000" y="39624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6"/>
          <p:cNvSpPr>
            <a:spLocks noChangeShapeType="1"/>
          </p:cNvSpPr>
          <p:nvPr/>
        </p:nvSpPr>
        <p:spPr bwMode="auto">
          <a:xfrm>
            <a:off x="3459480" y="3962400"/>
            <a:ext cx="1524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" y="228600"/>
            <a:ext cx="9066213" cy="1447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 dirty="0" err="1">
                <a:latin typeface="Courier" charset="0"/>
              </a:rPr>
              <a:t>const</a:t>
            </a:r>
            <a:r>
              <a:rPr lang="en-US" sz="1600" b="1" dirty="0">
                <a:latin typeface="Courier" charset="0"/>
              </a:rPr>
              <a:t>  NUM_DEPTS  = 5; 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 dirty="0">
                <a:solidFill>
                  <a:srgbClr val="9B001F"/>
                </a:solidFill>
                <a:latin typeface="Courier" charset="0"/>
              </a:rPr>
              <a:t>// </a:t>
            </a:r>
            <a:r>
              <a:rPr lang="en-US" sz="1600" b="1" dirty="0" err="1">
                <a:solidFill>
                  <a:srgbClr val="9B001F"/>
                </a:solidFill>
                <a:latin typeface="Courier" charset="0"/>
              </a:rPr>
              <a:t>mens</a:t>
            </a:r>
            <a:r>
              <a:rPr lang="en-US" sz="1600" b="1" dirty="0">
                <a:solidFill>
                  <a:srgbClr val="9B001F"/>
                </a:solidFill>
                <a:latin typeface="Courier" charset="0"/>
              </a:rPr>
              <a:t>, </a:t>
            </a:r>
            <a:r>
              <a:rPr lang="en-US" sz="1600" b="1" dirty="0" err="1">
                <a:solidFill>
                  <a:srgbClr val="9B001F"/>
                </a:solidFill>
                <a:latin typeface="Courier" charset="0"/>
              </a:rPr>
              <a:t>womens</a:t>
            </a:r>
            <a:r>
              <a:rPr lang="en-US" sz="1600" b="1" dirty="0">
                <a:solidFill>
                  <a:srgbClr val="9B001F"/>
                </a:solidFill>
                <a:latin typeface="Courier" charset="0"/>
              </a:rPr>
              <a:t>, </a:t>
            </a:r>
            <a:r>
              <a:rPr lang="en-US" sz="1600" b="1" dirty="0" err="1">
                <a:solidFill>
                  <a:srgbClr val="9B001F"/>
                </a:solidFill>
                <a:latin typeface="Courier" charset="0"/>
              </a:rPr>
              <a:t>childrens</a:t>
            </a:r>
            <a:r>
              <a:rPr lang="en-US" sz="1600" b="1" dirty="0">
                <a:solidFill>
                  <a:srgbClr val="9B001F"/>
                </a:solidFill>
                <a:latin typeface="Courier" charset="0"/>
              </a:rPr>
              <a:t>, electronics, furniture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 dirty="0" err="1">
                <a:latin typeface="Courier" charset="0"/>
              </a:rPr>
              <a:t>const</a:t>
            </a:r>
            <a:r>
              <a:rPr lang="en-US" sz="1600" b="1" dirty="0">
                <a:latin typeface="Courier" charset="0"/>
              </a:rPr>
              <a:t>  NUM_MONTHS  = 12;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 dirty="0" err="1">
                <a:latin typeface="Courier" charset="0"/>
              </a:rPr>
              <a:t>const</a:t>
            </a:r>
            <a:r>
              <a:rPr lang="en-US" sz="1600" b="1" dirty="0">
                <a:latin typeface="Courier" charset="0"/>
              </a:rPr>
              <a:t>  NUM_STORES  = 3; </a:t>
            </a:r>
            <a:r>
              <a:rPr lang="en-US" sz="1600" b="1" dirty="0">
                <a:solidFill>
                  <a:srgbClr val="9B001F"/>
                </a:solidFill>
                <a:latin typeface="Courier" charset="0"/>
              </a:rPr>
              <a:t>// White Marsh,  Owings Mills, Towson</a:t>
            </a:r>
            <a:endParaRPr lang="en-US" sz="16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 dirty="0" err="1">
                <a:latin typeface="Courier" charset="0"/>
              </a:rPr>
              <a:t>int</a:t>
            </a:r>
            <a:r>
              <a:rPr lang="en-US" sz="1600" b="1" dirty="0">
                <a:latin typeface="Courier" charset="0"/>
              </a:rPr>
              <a:t>  </a:t>
            </a:r>
            <a:r>
              <a:rPr lang="en-US" sz="1600" b="1" dirty="0" err="1">
                <a:latin typeface="Courier" charset="0"/>
              </a:rPr>
              <a:t>monthlySales</a:t>
            </a:r>
            <a:r>
              <a:rPr lang="en-US" sz="1600" b="1" dirty="0">
                <a:latin typeface="Courier" charset="0"/>
              </a:rPr>
              <a:t>[NUM_DEPTS][NUM_MONTHS][NUM_STORES];</a:t>
            </a:r>
            <a:endParaRPr lang="en-US" sz="1600" b="1" dirty="0">
              <a:solidFill>
                <a:srgbClr val="CC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 b="1" i="1" dirty="0">
              <a:solidFill>
                <a:srgbClr val="CC0000"/>
              </a:solidFill>
              <a:latin typeface="Arial" charset="0"/>
            </a:endParaRPr>
          </a:p>
        </p:txBody>
      </p:sp>
      <p:grpSp>
        <p:nvGrpSpPr>
          <p:cNvPr id="81924" name="Group 3"/>
          <p:cNvGrpSpPr>
            <a:grpSpLocks/>
          </p:cNvGrpSpPr>
          <p:nvPr/>
        </p:nvGrpSpPr>
        <p:grpSpPr bwMode="auto">
          <a:xfrm>
            <a:off x="1987550" y="2362200"/>
            <a:ext cx="6705600" cy="3581400"/>
            <a:chOff x="1248" y="1776"/>
            <a:chExt cx="4224" cy="2256"/>
          </a:xfrm>
        </p:grpSpPr>
        <p:grpSp>
          <p:nvGrpSpPr>
            <p:cNvPr id="81930" name="Group 4"/>
            <p:cNvGrpSpPr>
              <a:grpSpLocks/>
            </p:cNvGrpSpPr>
            <p:nvPr/>
          </p:nvGrpSpPr>
          <p:grpSpPr bwMode="auto">
            <a:xfrm>
              <a:off x="1248" y="1776"/>
              <a:ext cx="4224" cy="2256"/>
              <a:chOff x="1248" y="1776"/>
              <a:chExt cx="4224" cy="2256"/>
            </a:xfrm>
          </p:grpSpPr>
          <p:grpSp>
            <p:nvGrpSpPr>
              <p:cNvPr id="81932" name="Group 5"/>
              <p:cNvGrpSpPr>
                <a:grpSpLocks/>
              </p:cNvGrpSpPr>
              <p:nvPr/>
            </p:nvGrpSpPr>
            <p:grpSpPr bwMode="auto">
              <a:xfrm>
                <a:off x="2120" y="1776"/>
                <a:ext cx="3352" cy="1587"/>
                <a:chOff x="2120" y="1776"/>
                <a:chExt cx="3352" cy="1587"/>
              </a:xfrm>
            </p:grpSpPr>
            <p:grpSp>
              <p:nvGrpSpPr>
                <p:cNvPr id="81973" name="Group 6"/>
                <p:cNvGrpSpPr>
                  <a:grpSpLocks/>
                </p:cNvGrpSpPr>
                <p:nvPr/>
              </p:nvGrpSpPr>
              <p:grpSpPr bwMode="auto">
                <a:xfrm>
                  <a:off x="2124" y="1776"/>
                  <a:ext cx="3069" cy="1587"/>
                  <a:chOff x="2124" y="1776"/>
                  <a:chExt cx="3069" cy="1587"/>
                </a:xfrm>
              </p:grpSpPr>
              <p:sp>
                <p:nvSpPr>
                  <p:cNvPr id="8197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1831"/>
                    <a:ext cx="0" cy="15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198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124" y="1776"/>
                    <a:ext cx="3069" cy="1587"/>
                    <a:chOff x="2124" y="1776"/>
                    <a:chExt cx="3069" cy="1587"/>
                  </a:xfrm>
                </p:grpSpPr>
                <p:sp>
                  <p:nvSpPr>
                    <p:cNvPr id="8198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24" y="1780"/>
                      <a:ext cx="2789" cy="157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82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83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9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8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8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8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39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86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19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8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8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8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7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89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9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9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2" y="1780"/>
                      <a:ext cx="551" cy="157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91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17" y="1776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1974" name="Rectangle 20"/>
                <p:cNvSpPr>
                  <a:spLocks noChangeArrowheads="1"/>
                </p:cNvSpPr>
                <p:nvPr/>
              </p:nvSpPr>
              <p:spPr bwMode="auto">
                <a:xfrm>
                  <a:off x="5201" y="1780"/>
                  <a:ext cx="267" cy="1579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5" name="Line 21"/>
                <p:cNvSpPr>
                  <a:spLocks noChangeShapeType="1"/>
                </p:cNvSpPr>
                <p:nvPr/>
              </p:nvSpPr>
              <p:spPr bwMode="auto">
                <a:xfrm>
                  <a:off x="2120" y="2081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6" name="Line 22"/>
                <p:cNvSpPr>
                  <a:spLocks noChangeShapeType="1"/>
                </p:cNvSpPr>
                <p:nvPr/>
              </p:nvSpPr>
              <p:spPr bwMode="auto">
                <a:xfrm>
                  <a:off x="2120" y="2398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7" name="Line 23"/>
                <p:cNvSpPr>
                  <a:spLocks noChangeShapeType="1"/>
                </p:cNvSpPr>
                <p:nvPr/>
              </p:nvSpPr>
              <p:spPr bwMode="auto">
                <a:xfrm>
                  <a:off x="2120" y="2753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8" name="Line 24"/>
                <p:cNvSpPr>
                  <a:spLocks noChangeShapeType="1"/>
                </p:cNvSpPr>
                <p:nvPr/>
              </p:nvSpPr>
              <p:spPr bwMode="auto">
                <a:xfrm>
                  <a:off x="2120" y="3060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933" name="Group 25"/>
              <p:cNvGrpSpPr>
                <a:grpSpLocks/>
              </p:cNvGrpSpPr>
              <p:nvPr/>
            </p:nvGrpSpPr>
            <p:grpSpPr bwMode="auto">
              <a:xfrm>
                <a:off x="1661" y="2111"/>
                <a:ext cx="3352" cy="1586"/>
                <a:chOff x="1661" y="2111"/>
                <a:chExt cx="3352" cy="1586"/>
              </a:xfrm>
            </p:grpSpPr>
            <p:grpSp>
              <p:nvGrpSpPr>
                <p:cNvPr id="81954" name="Group 26"/>
                <p:cNvGrpSpPr>
                  <a:grpSpLocks/>
                </p:cNvGrpSpPr>
                <p:nvPr/>
              </p:nvGrpSpPr>
              <p:grpSpPr bwMode="auto">
                <a:xfrm>
                  <a:off x="1665" y="2111"/>
                  <a:ext cx="3068" cy="1586"/>
                  <a:chOff x="1665" y="2111"/>
                  <a:chExt cx="3068" cy="1586"/>
                </a:xfrm>
              </p:grpSpPr>
              <p:sp>
                <p:nvSpPr>
                  <p:cNvPr id="8196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941" y="2166"/>
                    <a:ext cx="0" cy="15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1961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665" y="2111"/>
                    <a:ext cx="3068" cy="1586"/>
                    <a:chOff x="1665" y="2111"/>
                    <a:chExt cx="3068" cy="1586"/>
                  </a:xfrm>
                </p:grpSpPr>
                <p:sp>
                  <p:nvSpPr>
                    <p:cNvPr id="81962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5" y="2115"/>
                      <a:ext cx="2789" cy="157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63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1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64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0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65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6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0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6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68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9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69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18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70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9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71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3" y="2115"/>
                      <a:ext cx="550" cy="157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72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8" y="2111"/>
                      <a:ext cx="0" cy="1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1955" name="Rectangle 40"/>
                <p:cNvSpPr>
                  <a:spLocks noChangeArrowheads="1"/>
                </p:cNvSpPr>
                <p:nvPr/>
              </p:nvSpPr>
              <p:spPr bwMode="auto">
                <a:xfrm>
                  <a:off x="4741" y="2115"/>
                  <a:ext cx="268" cy="157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6" name="Line 41"/>
                <p:cNvSpPr>
                  <a:spLocks noChangeShapeType="1"/>
                </p:cNvSpPr>
                <p:nvPr/>
              </p:nvSpPr>
              <p:spPr bwMode="auto">
                <a:xfrm>
                  <a:off x="1661" y="2413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7" name="Line 42"/>
                <p:cNvSpPr>
                  <a:spLocks noChangeShapeType="1"/>
                </p:cNvSpPr>
                <p:nvPr/>
              </p:nvSpPr>
              <p:spPr bwMode="auto">
                <a:xfrm>
                  <a:off x="1661" y="2733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8" name="Line 43"/>
                <p:cNvSpPr>
                  <a:spLocks noChangeShapeType="1"/>
                </p:cNvSpPr>
                <p:nvPr/>
              </p:nvSpPr>
              <p:spPr bwMode="auto">
                <a:xfrm>
                  <a:off x="1661" y="3087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9" name="Line 44"/>
                <p:cNvSpPr>
                  <a:spLocks noChangeShapeType="1"/>
                </p:cNvSpPr>
                <p:nvPr/>
              </p:nvSpPr>
              <p:spPr bwMode="auto">
                <a:xfrm>
                  <a:off x="1661" y="3394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934" name="Group 45"/>
              <p:cNvGrpSpPr>
                <a:grpSpLocks/>
              </p:cNvGrpSpPr>
              <p:nvPr/>
            </p:nvGrpSpPr>
            <p:grpSpPr bwMode="auto">
              <a:xfrm>
                <a:off x="1248" y="2445"/>
                <a:ext cx="3352" cy="1587"/>
                <a:chOff x="1248" y="2445"/>
                <a:chExt cx="3352" cy="1587"/>
              </a:xfrm>
            </p:grpSpPr>
            <p:grpSp>
              <p:nvGrpSpPr>
                <p:cNvPr id="81935" name="Group 46"/>
                <p:cNvGrpSpPr>
                  <a:grpSpLocks/>
                </p:cNvGrpSpPr>
                <p:nvPr/>
              </p:nvGrpSpPr>
              <p:grpSpPr bwMode="auto">
                <a:xfrm>
                  <a:off x="1252" y="2445"/>
                  <a:ext cx="3068" cy="1587"/>
                  <a:chOff x="1252" y="2445"/>
                  <a:chExt cx="3068" cy="1587"/>
                </a:xfrm>
              </p:grpSpPr>
              <p:sp>
                <p:nvSpPr>
                  <p:cNvPr id="8194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527" y="2500"/>
                    <a:ext cx="0" cy="15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194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252" y="2445"/>
                    <a:ext cx="3068" cy="1587"/>
                    <a:chOff x="1252" y="2445"/>
                    <a:chExt cx="3068" cy="1587"/>
                  </a:xfrm>
                </p:grpSpPr>
                <p:sp>
                  <p:nvSpPr>
                    <p:cNvPr id="81943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2449"/>
                      <a:ext cx="2789" cy="157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44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7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45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07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46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6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47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7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4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6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4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6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5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05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5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6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52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70" y="2449"/>
                      <a:ext cx="550" cy="157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5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5" y="2445"/>
                      <a:ext cx="0" cy="15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1936" name="Rectangle 60"/>
                <p:cNvSpPr>
                  <a:spLocks noChangeArrowheads="1"/>
                </p:cNvSpPr>
                <p:nvPr/>
              </p:nvSpPr>
              <p:spPr bwMode="auto">
                <a:xfrm>
                  <a:off x="4328" y="2449"/>
                  <a:ext cx="268" cy="1579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7" name="Line 61"/>
                <p:cNvSpPr>
                  <a:spLocks noChangeShapeType="1"/>
                </p:cNvSpPr>
                <p:nvPr/>
              </p:nvSpPr>
              <p:spPr bwMode="auto">
                <a:xfrm>
                  <a:off x="1248" y="2747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8" name="Line 62"/>
                <p:cNvSpPr>
                  <a:spLocks noChangeShapeType="1"/>
                </p:cNvSpPr>
                <p:nvPr/>
              </p:nvSpPr>
              <p:spPr bwMode="auto">
                <a:xfrm>
                  <a:off x="1248" y="3067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9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3422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40" name="Line 64"/>
                <p:cNvSpPr>
                  <a:spLocks noChangeShapeType="1"/>
                </p:cNvSpPr>
                <p:nvPr/>
              </p:nvSpPr>
              <p:spPr bwMode="auto">
                <a:xfrm>
                  <a:off x="1248" y="3727"/>
                  <a:ext cx="33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931" name="Rectangle 65"/>
            <p:cNvSpPr>
              <a:spLocks noChangeArrowheads="1"/>
            </p:cNvSpPr>
            <p:nvPr/>
          </p:nvSpPr>
          <p:spPr bwMode="auto">
            <a:xfrm>
              <a:off x="3226" y="3429"/>
              <a:ext cx="268" cy="295"/>
            </a:xfrm>
            <a:prstGeom prst="rect">
              <a:avLst/>
            </a:prstGeom>
            <a:solidFill>
              <a:srgbClr val="00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25" name="Rectangle 66"/>
          <p:cNvSpPr>
            <a:spLocks noChangeArrowheads="1"/>
          </p:cNvSpPr>
          <p:nvPr/>
        </p:nvSpPr>
        <p:spPr bwMode="auto">
          <a:xfrm>
            <a:off x="3338513" y="1675448"/>
            <a:ext cx="5821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              </a:t>
            </a:r>
            <a:r>
              <a:rPr lang="en-US" dirty="0" err="1">
                <a:solidFill>
                  <a:srgbClr val="990033"/>
                </a:solidFill>
              </a:rPr>
              <a:t>monthlySales</a:t>
            </a:r>
            <a:r>
              <a:rPr lang="en-US" dirty="0">
                <a:solidFill>
                  <a:srgbClr val="990033"/>
                </a:solidFill>
                <a:latin typeface="Courier New" charset="0"/>
              </a:rPr>
              <a:t>[</a:t>
            </a:r>
            <a:r>
              <a:rPr lang="en-US" dirty="0">
                <a:solidFill>
                  <a:srgbClr val="990033"/>
                </a:solidFill>
              </a:rPr>
              <a:t>3</a:t>
            </a:r>
            <a:r>
              <a:rPr lang="en-US" dirty="0">
                <a:solidFill>
                  <a:srgbClr val="990033"/>
                </a:solidFill>
                <a:latin typeface="Courier New" charset="0"/>
              </a:rPr>
              <a:t>][</a:t>
            </a:r>
            <a:r>
              <a:rPr lang="en-US" dirty="0">
                <a:solidFill>
                  <a:srgbClr val="990033"/>
                </a:solidFill>
              </a:rPr>
              <a:t>7</a:t>
            </a:r>
            <a:r>
              <a:rPr lang="en-US" dirty="0">
                <a:solidFill>
                  <a:srgbClr val="990033"/>
                </a:solidFill>
                <a:latin typeface="Courier New" charset="0"/>
              </a:rPr>
              <a:t>][</a:t>
            </a:r>
            <a:r>
              <a:rPr lang="en-US" dirty="0">
                <a:solidFill>
                  <a:srgbClr val="990033"/>
                </a:solidFill>
              </a:rPr>
              <a:t>0</a:t>
            </a:r>
            <a:r>
              <a:rPr lang="en-US" dirty="0">
                <a:solidFill>
                  <a:srgbClr val="990033"/>
                </a:solidFill>
                <a:latin typeface="Courier New" charset="0"/>
              </a:rPr>
              <a:t>]</a:t>
            </a:r>
          </a:p>
          <a:p>
            <a:r>
              <a:rPr lang="en-US" dirty="0">
                <a:solidFill>
                  <a:srgbClr val="990033"/>
                </a:solidFill>
              </a:rPr>
              <a:t>sales for electronics in August at  White Marsh</a:t>
            </a:r>
          </a:p>
        </p:txBody>
      </p:sp>
      <p:sp>
        <p:nvSpPr>
          <p:cNvPr id="81926" name="Rectangle 67"/>
          <p:cNvSpPr>
            <a:spLocks noChangeArrowheads="1"/>
          </p:cNvSpPr>
          <p:nvPr/>
        </p:nvSpPr>
        <p:spPr bwMode="auto">
          <a:xfrm>
            <a:off x="3284856" y="5875655"/>
            <a:ext cx="282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12  MONTHS columns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81927" name="Rectangle 68"/>
          <p:cNvSpPr>
            <a:spLocks noChangeArrowheads="1"/>
          </p:cNvSpPr>
          <p:nvPr/>
        </p:nvSpPr>
        <p:spPr bwMode="auto">
          <a:xfrm rot="-5400000">
            <a:off x="788988" y="4872037"/>
            <a:ext cx="124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5 DEPTS</a:t>
            </a:r>
          </a:p>
          <a:p>
            <a:r>
              <a:rPr lang="en-US">
                <a:solidFill>
                  <a:srgbClr val="0000CC"/>
                </a:solidFill>
              </a:rPr>
              <a:t>   rows</a:t>
            </a:r>
          </a:p>
        </p:txBody>
      </p:sp>
      <p:sp>
        <p:nvSpPr>
          <p:cNvPr id="81928" name="Rectangle 69"/>
          <p:cNvSpPr>
            <a:spLocks noChangeArrowheads="1"/>
          </p:cNvSpPr>
          <p:nvPr/>
        </p:nvSpPr>
        <p:spPr bwMode="auto">
          <a:xfrm rot="-2340000">
            <a:off x="1149669" y="2759559"/>
            <a:ext cx="151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3  STORES</a:t>
            </a:r>
          </a:p>
          <a:p>
            <a:r>
              <a:rPr lang="en-US" dirty="0">
                <a:solidFill>
                  <a:srgbClr val="0000CC"/>
                </a:solidFill>
              </a:rPr>
              <a:t>   sheets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81929" name="Line 70"/>
          <p:cNvSpPr>
            <a:spLocks noChangeShapeType="1"/>
          </p:cNvSpPr>
          <p:nvPr/>
        </p:nvSpPr>
        <p:spPr bwMode="auto">
          <a:xfrm flipH="1">
            <a:off x="5334000" y="2362200"/>
            <a:ext cx="914400" cy="32004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838200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Print Sales for Dec. by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Font typeface="Monotype Sorts" pitchFamily="2" charset="2"/>
              <a:buNone/>
              <a:defRPr/>
            </a:pPr>
            <a:r>
              <a:rPr lang="en-US" sz="2800" b="1" kern="1200" smtClean="0">
                <a:solidFill>
                  <a:srgbClr val="000000"/>
                </a:solidFill>
                <a:ea typeface="+mn-ea"/>
              </a:rPr>
              <a:t>COMBINED  SALES  FOR             December</a:t>
            </a:r>
            <a:endParaRPr lang="en-US" sz="2800" b="1" kern="1200" smtClean="0">
              <a:solidFill>
                <a:srgbClr val="CC0000"/>
              </a:solidFill>
              <a:ea typeface="+mn-ea"/>
            </a:endParaRPr>
          </a:p>
          <a:p>
            <a:pPr marL="0" indent="0">
              <a:buClrTx/>
              <a:buSzTx/>
              <a:buFont typeface="Monotype Sorts" pitchFamily="2" charset="2"/>
              <a:buNone/>
              <a:defRPr/>
            </a:pPr>
            <a:r>
              <a:rPr lang="en-US" sz="2800" b="1" kern="1200" smtClean="0">
                <a:solidFill>
                  <a:srgbClr val="000000"/>
                </a:solidFill>
                <a:ea typeface="+mn-ea"/>
              </a:rPr>
              <a:t>DEPT #         DEPT NAME		SALES $</a:t>
            </a:r>
            <a:endParaRPr lang="en-US" sz="2800" b="1" i="1" kern="1200" smtClean="0">
              <a:solidFill>
                <a:srgbClr val="000000"/>
              </a:solidFill>
              <a:ea typeface="+mn-ea"/>
            </a:endParaRPr>
          </a:p>
          <a:p>
            <a:pPr marL="0" indent="0">
              <a:buClrTx/>
              <a:buSzTx/>
              <a:buFont typeface="Monotype Sorts" pitchFamily="2" charset="2"/>
              <a:buNone/>
              <a:defRPr/>
            </a:pPr>
            <a:r>
              <a:rPr lang="en-US" sz="2800" b="1" kern="1200" smtClean="0">
                <a:solidFill>
                  <a:srgbClr val="000000"/>
                </a:solidFill>
                <a:ea typeface="+mn-ea"/>
              </a:rPr>
              <a:t>   0	           Mens 		             12345</a:t>
            </a:r>
          </a:p>
          <a:p>
            <a:pPr marL="0" indent="0">
              <a:buClrTx/>
              <a:buSzTx/>
              <a:buFont typeface="Monotype Sorts" pitchFamily="2" charset="2"/>
              <a:buNone/>
              <a:defRPr/>
            </a:pPr>
            <a:r>
              <a:rPr lang="en-US" sz="2800" b="1" kern="1200" smtClean="0">
                <a:solidFill>
                  <a:srgbClr val="000000"/>
                </a:solidFill>
                <a:ea typeface="+mn-ea"/>
              </a:rPr>
              <a:t>   1	           Womens 	 	             13200</a:t>
            </a:r>
          </a:p>
          <a:p>
            <a:pPr marL="0" indent="0">
              <a:buClrTx/>
              <a:buSzTx/>
              <a:buFont typeface="Monotype Sorts" pitchFamily="2" charset="2"/>
              <a:buNone/>
              <a:defRPr/>
            </a:pPr>
            <a:r>
              <a:rPr lang="en-US" sz="2800" b="1" kern="1200" smtClean="0">
                <a:solidFill>
                  <a:srgbClr val="000000"/>
                </a:solidFill>
                <a:ea typeface="+mn-ea"/>
              </a:rPr>
              <a:t>   2	           Childrens 		    11176</a:t>
            </a:r>
          </a:p>
          <a:p>
            <a:pPr marL="0" indent="0">
              <a:buClrTx/>
              <a:buSzTx/>
              <a:buFont typeface="Monotype Sorts" pitchFamily="2" charset="2"/>
              <a:buNone/>
              <a:defRPr/>
            </a:pPr>
            <a:r>
              <a:rPr lang="en-US" sz="2800" b="1" kern="1200" smtClean="0">
                <a:solidFill>
                  <a:srgbClr val="000000"/>
                </a:solidFill>
                <a:ea typeface="+mn-ea"/>
              </a:rPr>
              <a:t>   3	           Electronics 	             22567</a:t>
            </a:r>
          </a:p>
          <a:p>
            <a:pPr marL="0" indent="0">
              <a:buClrTx/>
              <a:buSzTx/>
              <a:buFont typeface="Monotype Sorts" pitchFamily="2" charset="2"/>
              <a:buNone/>
              <a:defRPr/>
            </a:pPr>
            <a:r>
              <a:rPr lang="en-US" sz="2800" b="1" kern="1200" smtClean="0">
                <a:solidFill>
                  <a:srgbClr val="000000"/>
                </a:solidFill>
                <a:ea typeface="+mn-ea"/>
              </a:rPr>
              <a:t>   4 	           Furniture 		    11230</a:t>
            </a:r>
          </a:p>
          <a:p>
            <a:pPr>
              <a:buFont typeface="Monotype Sorts" pitchFamily="2" charset="2"/>
              <a:buNone/>
              <a:defRPr/>
            </a:pPr>
            <a:endParaRPr lang="en-US" sz="280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8486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ea typeface="+mj-ea"/>
              </a:rPr>
              <a:t>One-Dimensional Array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7848600" cy="4572000"/>
          </a:xfrm>
        </p:spPr>
        <p:txBody>
          <a:bodyPr/>
          <a:lstStyle/>
          <a:p>
            <a:pPr indent="0">
              <a:buFont typeface="Monotype Sorts" pitchFamily="2" charset="2"/>
              <a:buNone/>
              <a:defRPr/>
            </a:pPr>
            <a:endParaRPr lang="en-US" sz="2800" b="1" smtClean="0">
              <a:ea typeface="+mn-ea"/>
            </a:endParaRPr>
          </a:p>
          <a:p>
            <a:pPr indent="0"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An</a:t>
            </a:r>
            <a:r>
              <a:rPr lang="en-US" sz="2800" b="1" smtClean="0">
                <a:solidFill>
                  <a:srgbClr val="A50021"/>
                </a:solidFill>
                <a:ea typeface="+mn-ea"/>
              </a:rPr>
              <a:t> array </a:t>
            </a:r>
            <a:r>
              <a:rPr lang="en-US" sz="2800" b="1" smtClean="0">
                <a:ea typeface="+mn-ea"/>
              </a:rPr>
              <a:t>is a structured collection of components (called array elements):</a:t>
            </a:r>
          </a:p>
          <a:p>
            <a:pPr indent="0">
              <a:buFont typeface="Monotype Sorts" pitchFamily="2" charset="2"/>
              <a:buNone/>
              <a:defRPr/>
            </a:pPr>
            <a:endParaRPr lang="en-US" sz="2800" b="1" smtClean="0">
              <a:ea typeface="+mn-ea"/>
            </a:endParaRPr>
          </a:p>
          <a:p>
            <a:pPr indent="0">
              <a:buSzPct val="100000"/>
              <a:buFont typeface="Monotype Sorts" pitchFamily="2" charset="2"/>
              <a:buNone/>
              <a:defRPr/>
            </a:pPr>
            <a:r>
              <a:rPr lang="en-US" sz="2800" b="1" smtClean="0">
                <a:ea typeface="+mn-ea"/>
              </a:rPr>
              <a:t>Arrays are all of the same data type, given  a single name, and stored in adjacent memory locations</a:t>
            </a:r>
            <a:r>
              <a:rPr lang="en-US" sz="2800" smtClean="0">
                <a:ea typeface="+mn-ea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304800" y="1525588"/>
            <a:ext cx="83820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/>
              <a:t>COMBINED   SALES  FOR                    January</a:t>
            </a:r>
          </a:p>
          <a:p>
            <a:pPr>
              <a:spcBef>
                <a:spcPct val="20000"/>
              </a:spcBef>
            </a:pPr>
            <a:r>
              <a:rPr lang="en-US" sz="2800"/>
              <a:t>DEPT #           DEPT NAME		        SALES $</a:t>
            </a:r>
            <a:endParaRPr lang="en-US" sz="2800" i="1"/>
          </a:p>
          <a:p>
            <a:pPr>
              <a:spcBef>
                <a:spcPct val="20000"/>
              </a:spcBef>
            </a:pPr>
            <a:r>
              <a:rPr lang="en-US" sz="2800"/>
              <a:t>   0	                Mens 		                 8345</a:t>
            </a:r>
          </a:p>
          <a:p>
            <a:pPr>
              <a:spcBef>
                <a:spcPct val="20000"/>
              </a:spcBef>
            </a:pPr>
            <a:r>
              <a:rPr lang="en-US" sz="2800"/>
              <a:t>   1	                Womens 	 	        9298</a:t>
            </a:r>
          </a:p>
          <a:p>
            <a:pPr>
              <a:spcBef>
                <a:spcPct val="20000"/>
              </a:spcBef>
            </a:pPr>
            <a:r>
              <a:rPr lang="en-US" sz="2800"/>
              <a:t>   2	                Childrens 		        7645</a:t>
            </a:r>
          </a:p>
          <a:p>
            <a:pPr>
              <a:spcBef>
                <a:spcPct val="20000"/>
              </a:spcBef>
            </a:pPr>
            <a:r>
              <a:rPr lang="en-US" sz="2800"/>
              <a:t>   3	                Electronics                   14567</a:t>
            </a:r>
          </a:p>
          <a:p>
            <a:pPr>
              <a:spcBef>
                <a:spcPct val="20000"/>
              </a:spcBef>
            </a:pPr>
            <a:r>
              <a:rPr lang="en-US" sz="2800"/>
              <a:t>   4 	                Furniture 	                 21016</a:t>
            </a:r>
          </a:p>
          <a:p>
            <a:pPr>
              <a:spcBef>
                <a:spcPct val="20000"/>
              </a:spcBef>
            </a:pPr>
            <a:r>
              <a:rPr lang="en-US" sz="1800" b="0">
                <a:latin typeface="Arial Black" charset="0"/>
              </a:rPr>
              <a:t>    	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914400"/>
          </a:xfrm>
          <a:noFill/>
        </p:spPr>
        <p:txBody>
          <a:bodyPr/>
          <a:lstStyle/>
          <a:p>
            <a:r>
              <a:rPr lang="en-US" sz="3600">
                <a:latin typeface="Times New Roman" charset="0"/>
              </a:rPr>
              <a:t>Print sales for Jan.  by 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dirty="0" smtClean="0">
                <a:solidFill>
                  <a:srgbClr val="9B001F"/>
                </a:solidFill>
                <a:latin typeface="Courier" charset="0"/>
              </a:rPr>
              <a:t>// </a:t>
            </a:r>
            <a:r>
              <a:rPr lang="en-US" dirty="0" err="1" smtClean="0">
                <a:solidFill>
                  <a:srgbClr val="9B001F"/>
                </a:solidFill>
                <a:latin typeface="Courier" charset="0"/>
              </a:rPr>
              <a:t>mens</a:t>
            </a:r>
            <a:r>
              <a:rPr lang="en-US" dirty="0" smtClean="0">
                <a:solidFill>
                  <a:srgbClr val="9B001F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9B001F"/>
                </a:solidFill>
                <a:latin typeface="Courier" charset="0"/>
              </a:rPr>
              <a:t>womens</a:t>
            </a:r>
            <a:r>
              <a:rPr lang="en-US" dirty="0" smtClean="0">
                <a:solidFill>
                  <a:srgbClr val="9B001F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9B001F"/>
                </a:solidFill>
                <a:latin typeface="Courier" charset="0"/>
              </a:rPr>
              <a:t>childrens</a:t>
            </a:r>
            <a:r>
              <a:rPr lang="en-US" dirty="0" smtClean="0">
                <a:solidFill>
                  <a:srgbClr val="9B001F"/>
                </a:solidFill>
                <a:latin typeface="Courier" charset="0"/>
              </a:rPr>
              <a:t>, electronics,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dirty="0" smtClean="0">
                <a:solidFill>
                  <a:srgbClr val="9B001F"/>
                </a:solidFill>
                <a:latin typeface="Courier" charset="0"/>
              </a:rPr>
              <a:t>// furniture</a:t>
            </a:r>
            <a:endParaRPr lang="en-US" dirty="0" smtClean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dirty="0" err="1" smtClean="0">
                <a:latin typeface="Courier" charset="0"/>
              </a:rPr>
              <a:t>const</a:t>
            </a:r>
            <a:r>
              <a:rPr lang="en-US" dirty="0" smtClean="0">
                <a:latin typeface="Courier" charset="0"/>
              </a:rPr>
              <a:t>  </a:t>
            </a:r>
            <a:r>
              <a:rPr lang="en-US" dirty="0">
                <a:latin typeface="Courier" charset="0"/>
              </a:rPr>
              <a:t>NUM_DEPTS  = 5;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dirty="0" err="1" smtClean="0">
                <a:latin typeface="Courier" charset="0"/>
              </a:rPr>
              <a:t>const</a:t>
            </a:r>
            <a:r>
              <a:rPr lang="en-US" dirty="0" smtClean="0">
                <a:latin typeface="Courier" charset="0"/>
              </a:rPr>
              <a:t>  </a:t>
            </a:r>
            <a:r>
              <a:rPr lang="en-US" dirty="0">
                <a:latin typeface="Courier" charset="0"/>
              </a:rPr>
              <a:t>NUM_MONTHS  = 12</a:t>
            </a:r>
            <a:r>
              <a:rPr lang="en-US" dirty="0" smtClean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dirty="0" smtClean="0">
                <a:solidFill>
                  <a:srgbClr val="9B001F"/>
                </a:solidFill>
                <a:latin typeface="Courier" charset="0"/>
              </a:rPr>
              <a:t>// White Marsh,  Owings Mills, Towson</a:t>
            </a:r>
            <a:r>
              <a:rPr lang="en-US" dirty="0" smtClean="0">
                <a:latin typeface="Courier" charset="0"/>
              </a:rPr>
              <a:t>     </a:t>
            </a:r>
            <a:endParaRPr lang="en-US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dirty="0" err="1">
                <a:latin typeface="Courier" charset="0"/>
              </a:rPr>
              <a:t>const</a:t>
            </a:r>
            <a:r>
              <a:rPr lang="en-US" dirty="0">
                <a:latin typeface="Courier" charset="0"/>
              </a:rPr>
              <a:t>  NUM_STORES  = 3;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dirty="0" err="1">
                <a:latin typeface="Courier" charset="0"/>
              </a:rPr>
              <a:t>int</a:t>
            </a:r>
            <a:r>
              <a:rPr lang="en-US" dirty="0">
                <a:latin typeface="Courier" charset="0"/>
              </a:rPr>
              <a:t>  </a:t>
            </a:r>
            <a:r>
              <a:rPr lang="en-US" dirty="0" err="1">
                <a:latin typeface="Courier" charset="0"/>
              </a:rPr>
              <a:t>monthlySales</a:t>
            </a:r>
            <a:r>
              <a:rPr lang="en-US" dirty="0">
                <a:latin typeface="Courier" charset="0"/>
              </a:rPr>
              <a:t>[NUM_DEPTS][NUM_MONTHS][NUM_STORES];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" charset="0"/>
              </a:rPr>
              <a:t>	.  .  .  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04800" y="1371600"/>
            <a:ext cx="8610600" cy="28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for  (month = 0; month &lt; NUM_MONTHS;  month++)</a:t>
            </a:r>
          </a:p>
          <a:p>
            <a:r>
              <a:rPr lang="en-US" dirty="0">
                <a:latin typeface="Courier" charset="0"/>
              </a:rPr>
              <a:t>{ </a:t>
            </a:r>
          </a:p>
          <a:p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 &lt;&lt;  </a:t>
            </a:r>
            <a:r>
              <a:rPr lang="ja-JP" altLang="en-US" dirty="0">
                <a:latin typeface="Courier" charset="0"/>
              </a:rPr>
              <a:t>“</a:t>
            </a:r>
            <a:r>
              <a:rPr lang="en-US" dirty="0">
                <a:latin typeface="Courier" charset="0"/>
              </a:rPr>
              <a:t>COMBINED  SALES  FOR  </a:t>
            </a:r>
            <a:r>
              <a:rPr lang="ja-JP" altLang="en-US" dirty="0">
                <a:latin typeface="Courier" charset="0"/>
              </a:rPr>
              <a:t>”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;</a:t>
            </a:r>
          </a:p>
          <a:p>
            <a:r>
              <a:rPr lang="en-US" dirty="0" smtClean="0">
                <a:solidFill>
                  <a:srgbClr val="9B001F"/>
                </a:solidFill>
                <a:latin typeface="Courier" charset="0"/>
              </a:rPr>
              <a:t>    // Function call to write the name of month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WriteOut</a:t>
            </a:r>
            <a:r>
              <a:rPr lang="en-US" dirty="0">
                <a:latin typeface="Courier" charset="0"/>
              </a:rPr>
              <a:t>(month); </a:t>
            </a:r>
            <a:endParaRPr lang="en-US" dirty="0">
              <a:solidFill>
                <a:srgbClr val="9B001F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 &lt;&lt; </a:t>
            </a:r>
            <a:r>
              <a:rPr lang="ja-JP" altLang="en-US" dirty="0">
                <a:latin typeface="Courier" charset="0"/>
              </a:rPr>
              <a:t>“</a:t>
            </a:r>
            <a:r>
              <a:rPr lang="en-US" dirty="0">
                <a:latin typeface="Courier" charset="0"/>
              </a:rPr>
              <a:t>DEPT # </a:t>
            </a:r>
            <a:r>
              <a:rPr lang="en-US" dirty="0" smtClean="0">
                <a:latin typeface="Courier" charset="0"/>
              </a:rPr>
              <a:t>DEPT </a:t>
            </a:r>
            <a:r>
              <a:rPr lang="en-US" dirty="0">
                <a:latin typeface="Courier" charset="0"/>
              </a:rPr>
              <a:t>NAME	</a:t>
            </a:r>
            <a:r>
              <a:rPr lang="en-US" dirty="0" smtClean="0">
                <a:latin typeface="Courier" charset="0"/>
              </a:rPr>
              <a:t> SALES </a:t>
            </a:r>
            <a:r>
              <a:rPr lang="en-US" dirty="0">
                <a:latin typeface="Courier" charset="0"/>
              </a:rPr>
              <a:t>$</a:t>
            </a:r>
            <a:r>
              <a:rPr lang="ja-JP" altLang="en-US" dirty="0">
                <a:latin typeface="Courier" charset="0"/>
              </a:rPr>
              <a:t>”</a:t>
            </a:r>
            <a:r>
              <a:rPr lang="en-US" dirty="0">
                <a:latin typeface="Courier" charset="0"/>
              </a:rPr>
              <a:t> &lt;&lt; </a:t>
            </a:r>
            <a:r>
              <a:rPr lang="en-US" dirty="0" err="1">
                <a:latin typeface="Courier" charset="0"/>
              </a:rPr>
              <a:t>endl</a:t>
            </a:r>
            <a:r>
              <a:rPr lang="en-US" dirty="0">
                <a:latin typeface="Courier" charset="0"/>
              </a:rPr>
              <a:t>; </a:t>
            </a:r>
          </a:p>
          <a:p>
            <a:r>
              <a:rPr lang="en-US" dirty="0">
                <a:latin typeface="Courier" charset="0"/>
              </a:rPr>
              <a:t>      </a:t>
            </a:r>
          </a:p>
          <a:p>
            <a:r>
              <a:rPr lang="en-US" dirty="0">
                <a:latin typeface="Courier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533400" y="1066800"/>
            <a:ext cx="78486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for 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&lt; NUM_DEPTS;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{       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totalSales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 0; 				</a:t>
            </a:r>
            <a:endParaRPr lang="en-US" dirty="0">
              <a:solidFill>
                <a:srgbClr val="CC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CC0000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for 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(store = 0; store &lt; NUM_STORES; store++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totalSales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+  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    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monthlySales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][month][store];</a:t>
            </a:r>
          </a:p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WriteDeptNameAndSales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} 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133"/>
          <p:cNvSpPr>
            <a:spLocks noChangeArrowheads="1"/>
          </p:cNvSpPr>
          <p:nvPr/>
        </p:nvSpPr>
        <p:spPr bwMode="auto">
          <a:xfrm>
            <a:off x="0" y="1143000"/>
            <a:ext cx="9144000" cy="1981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145" y="0"/>
            <a:ext cx="8532813" cy="10668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Adding a Fourth Dimension . . .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4958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endParaRPr lang="en-US" sz="2800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800" dirty="0">
              <a:latin typeface="Arial" charset="0"/>
            </a:endParaRPr>
          </a:p>
        </p:txBody>
      </p:sp>
      <p:grpSp>
        <p:nvGrpSpPr>
          <p:cNvPr id="88070" name="Group 4"/>
          <p:cNvGrpSpPr>
            <a:grpSpLocks/>
          </p:cNvGrpSpPr>
          <p:nvPr/>
        </p:nvGrpSpPr>
        <p:grpSpPr bwMode="auto">
          <a:xfrm>
            <a:off x="4876800" y="3224213"/>
            <a:ext cx="3962400" cy="1905000"/>
            <a:chOff x="3072" y="2304"/>
            <a:chExt cx="2496" cy="1200"/>
          </a:xfrm>
        </p:grpSpPr>
        <p:grpSp>
          <p:nvGrpSpPr>
            <p:cNvPr id="88137" name="Group 5"/>
            <p:cNvGrpSpPr>
              <a:grpSpLocks/>
            </p:cNvGrpSpPr>
            <p:nvPr/>
          </p:nvGrpSpPr>
          <p:grpSpPr bwMode="auto">
            <a:xfrm>
              <a:off x="3072" y="2304"/>
              <a:ext cx="2496" cy="1200"/>
              <a:chOff x="3072" y="2304"/>
              <a:chExt cx="2496" cy="1200"/>
            </a:xfrm>
          </p:grpSpPr>
          <p:grpSp>
            <p:nvGrpSpPr>
              <p:cNvPr id="88139" name="Group 6"/>
              <p:cNvGrpSpPr>
                <a:grpSpLocks/>
              </p:cNvGrpSpPr>
              <p:nvPr/>
            </p:nvGrpSpPr>
            <p:grpSpPr bwMode="auto">
              <a:xfrm>
                <a:off x="3588" y="2304"/>
                <a:ext cx="1980" cy="844"/>
                <a:chOff x="3588" y="2304"/>
                <a:chExt cx="1980" cy="844"/>
              </a:xfrm>
            </p:grpSpPr>
            <p:grpSp>
              <p:nvGrpSpPr>
                <p:cNvPr id="88180" name="Group 7"/>
                <p:cNvGrpSpPr>
                  <a:grpSpLocks/>
                </p:cNvGrpSpPr>
                <p:nvPr/>
              </p:nvGrpSpPr>
              <p:grpSpPr bwMode="auto">
                <a:xfrm>
                  <a:off x="3592" y="2304"/>
                  <a:ext cx="1809" cy="844"/>
                  <a:chOff x="3592" y="2304"/>
                  <a:chExt cx="1809" cy="844"/>
                </a:xfrm>
              </p:grpSpPr>
              <p:sp>
                <p:nvSpPr>
                  <p:cNvPr id="88186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752" y="2334"/>
                    <a:ext cx="0" cy="81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818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592" y="2304"/>
                    <a:ext cx="1809" cy="844"/>
                    <a:chOff x="3592" y="2304"/>
                    <a:chExt cx="1809" cy="844"/>
                  </a:xfrm>
                </p:grpSpPr>
                <p:sp>
                  <p:nvSpPr>
                    <p:cNvPr id="8818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92" y="2308"/>
                      <a:ext cx="1643" cy="83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8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0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8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3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9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4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79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4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10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79" y="2308"/>
                      <a:ext cx="322" cy="83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9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39" y="2304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8181" name="Rectangle 21"/>
                <p:cNvSpPr>
                  <a:spLocks noChangeArrowheads="1"/>
                </p:cNvSpPr>
                <p:nvPr/>
              </p:nvSpPr>
              <p:spPr bwMode="auto">
                <a:xfrm>
                  <a:off x="5409" y="2308"/>
                  <a:ext cx="155" cy="8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82" name="Line 22"/>
                <p:cNvSpPr>
                  <a:spLocks noChangeShapeType="1"/>
                </p:cNvSpPr>
                <p:nvPr/>
              </p:nvSpPr>
              <p:spPr bwMode="auto">
                <a:xfrm>
                  <a:off x="3588" y="2466"/>
                  <a:ext cx="19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83" name="Line 23"/>
                <p:cNvSpPr>
                  <a:spLocks noChangeShapeType="1"/>
                </p:cNvSpPr>
                <p:nvPr/>
              </p:nvSpPr>
              <p:spPr bwMode="auto">
                <a:xfrm>
                  <a:off x="3588" y="2635"/>
                  <a:ext cx="19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84" name="Line 24"/>
                <p:cNvSpPr>
                  <a:spLocks noChangeShapeType="1"/>
                </p:cNvSpPr>
                <p:nvPr/>
              </p:nvSpPr>
              <p:spPr bwMode="auto">
                <a:xfrm>
                  <a:off x="3588" y="2824"/>
                  <a:ext cx="19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85" name="Line 25"/>
                <p:cNvSpPr>
                  <a:spLocks noChangeShapeType="1"/>
                </p:cNvSpPr>
                <p:nvPr/>
              </p:nvSpPr>
              <p:spPr bwMode="auto">
                <a:xfrm>
                  <a:off x="3588" y="2987"/>
                  <a:ext cx="19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140" name="Group 26"/>
              <p:cNvGrpSpPr>
                <a:grpSpLocks/>
              </p:cNvGrpSpPr>
              <p:nvPr/>
            </p:nvGrpSpPr>
            <p:grpSpPr bwMode="auto">
              <a:xfrm>
                <a:off x="3316" y="2482"/>
                <a:ext cx="1982" cy="844"/>
                <a:chOff x="3316" y="2482"/>
                <a:chExt cx="1982" cy="844"/>
              </a:xfrm>
            </p:grpSpPr>
            <p:grpSp>
              <p:nvGrpSpPr>
                <p:cNvPr id="88161" name="Group 27"/>
                <p:cNvGrpSpPr>
                  <a:grpSpLocks/>
                </p:cNvGrpSpPr>
                <p:nvPr/>
              </p:nvGrpSpPr>
              <p:grpSpPr bwMode="auto">
                <a:xfrm>
                  <a:off x="3320" y="2482"/>
                  <a:ext cx="1810" cy="844"/>
                  <a:chOff x="3320" y="2482"/>
                  <a:chExt cx="1810" cy="844"/>
                </a:xfrm>
              </p:grpSpPr>
              <p:sp>
                <p:nvSpPr>
                  <p:cNvPr id="8816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82" y="2511"/>
                    <a:ext cx="0" cy="81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8168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320" y="2482"/>
                    <a:ext cx="1810" cy="844"/>
                    <a:chOff x="3320" y="2482"/>
                    <a:chExt cx="1810" cy="844"/>
                  </a:xfrm>
                </p:grpSpPr>
                <p:sp>
                  <p:nvSpPr>
                    <p:cNvPr id="8816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0" y="2486"/>
                      <a:ext cx="1645" cy="83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0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2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1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6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2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11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3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8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4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2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5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8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6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73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7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38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8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8" y="2486"/>
                      <a:ext cx="322" cy="83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79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69" y="2482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8162" name="Rectangle 41"/>
                <p:cNvSpPr>
                  <a:spLocks noChangeArrowheads="1"/>
                </p:cNvSpPr>
                <p:nvPr/>
              </p:nvSpPr>
              <p:spPr bwMode="auto">
                <a:xfrm>
                  <a:off x="5138" y="2486"/>
                  <a:ext cx="156" cy="8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63" name="Line 42"/>
                <p:cNvSpPr>
                  <a:spLocks noChangeShapeType="1"/>
                </p:cNvSpPr>
                <p:nvPr/>
              </p:nvSpPr>
              <p:spPr bwMode="auto">
                <a:xfrm>
                  <a:off x="3316" y="2643"/>
                  <a:ext cx="19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64" name="Line 43"/>
                <p:cNvSpPr>
                  <a:spLocks noChangeShapeType="1"/>
                </p:cNvSpPr>
                <p:nvPr/>
              </p:nvSpPr>
              <p:spPr bwMode="auto">
                <a:xfrm>
                  <a:off x="3316" y="2813"/>
                  <a:ext cx="19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65" name="Line 44"/>
                <p:cNvSpPr>
                  <a:spLocks noChangeShapeType="1"/>
                </p:cNvSpPr>
                <p:nvPr/>
              </p:nvSpPr>
              <p:spPr bwMode="auto">
                <a:xfrm>
                  <a:off x="3316" y="3001"/>
                  <a:ext cx="19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66" name="Line 45"/>
                <p:cNvSpPr>
                  <a:spLocks noChangeShapeType="1"/>
                </p:cNvSpPr>
                <p:nvPr/>
              </p:nvSpPr>
              <p:spPr bwMode="auto">
                <a:xfrm>
                  <a:off x="3316" y="3165"/>
                  <a:ext cx="19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141" name="Group 46"/>
              <p:cNvGrpSpPr>
                <a:grpSpLocks/>
              </p:cNvGrpSpPr>
              <p:nvPr/>
            </p:nvGrpSpPr>
            <p:grpSpPr bwMode="auto">
              <a:xfrm>
                <a:off x="3072" y="2660"/>
                <a:ext cx="1980" cy="844"/>
                <a:chOff x="3072" y="2660"/>
                <a:chExt cx="1980" cy="844"/>
              </a:xfrm>
            </p:grpSpPr>
            <p:grpSp>
              <p:nvGrpSpPr>
                <p:cNvPr id="88142" name="Group 47"/>
                <p:cNvGrpSpPr>
                  <a:grpSpLocks/>
                </p:cNvGrpSpPr>
                <p:nvPr/>
              </p:nvGrpSpPr>
              <p:grpSpPr bwMode="auto">
                <a:xfrm>
                  <a:off x="3076" y="2660"/>
                  <a:ext cx="1810" cy="844"/>
                  <a:chOff x="3076" y="2660"/>
                  <a:chExt cx="1810" cy="844"/>
                </a:xfrm>
              </p:grpSpPr>
              <p:sp>
                <p:nvSpPr>
                  <p:cNvPr id="8814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238" y="2689"/>
                    <a:ext cx="0" cy="81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814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076" y="2660"/>
                    <a:ext cx="1810" cy="844"/>
                    <a:chOff x="3076" y="2660"/>
                    <a:chExt cx="1810" cy="844"/>
                  </a:xfrm>
                </p:grpSpPr>
                <p:sp>
                  <p:nvSpPr>
                    <p:cNvPr id="8815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6" y="2664"/>
                      <a:ext cx="1645" cy="83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1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38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2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2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3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7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4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33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5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8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3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7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8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8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4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59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4" y="2664"/>
                      <a:ext cx="322" cy="83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6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5" y="2660"/>
                      <a:ext cx="0" cy="8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8143" name="Rectangle 61"/>
                <p:cNvSpPr>
                  <a:spLocks noChangeArrowheads="1"/>
                </p:cNvSpPr>
                <p:nvPr/>
              </p:nvSpPr>
              <p:spPr bwMode="auto">
                <a:xfrm>
                  <a:off x="4894" y="2664"/>
                  <a:ext cx="154" cy="8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44" name="Line 62"/>
                <p:cNvSpPr>
                  <a:spLocks noChangeShapeType="1"/>
                </p:cNvSpPr>
                <p:nvPr/>
              </p:nvSpPr>
              <p:spPr bwMode="auto">
                <a:xfrm>
                  <a:off x="3072" y="2821"/>
                  <a:ext cx="19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45" name="Line 63"/>
                <p:cNvSpPr>
                  <a:spLocks noChangeShapeType="1"/>
                </p:cNvSpPr>
                <p:nvPr/>
              </p:nvSpPr>
              <p:spPr bwMode="auto">
                <a:xfrm>
                  <a:off x="3072" y="2991"/>
                  <a:ext cx="19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46" name="Line 64"/>
                <p:cNvSpPr>
                  <a:spLocks noChangeShapeType="1"/>
                </p:cNvSpPr>
                <p:nvPr/>
              </p:nvSpPr>
              <p:spPr bwMode="auto">
                <a:xfrm>
                  <a:off x="3072" y="3180"/>
                  <a:ext cx="19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47" name="Line 65"/>
                <p:cNvSpPr>
                  <a:spLocks noChangeShapeType="1"/>
                </p:cNvSpPr>
                <p:nvPr/>
              </p:nvSpPr>
              <p:spPr bwMode="auto">
                <a:xfrm>
                  <a:off x="3072" y="3342"/>
                  <a:ext cx="19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8138" name="Rectangle 66"/>
            <p:cNvSpPr>
              <a:spLocks noChangeArrowheads="1"/>
            </p:cNvSpPr>
            <p:nvPr/>
          </p:nvSpPr>
          <p:spPr bwMode="auto">
            <a:xfrm>
              <a:off x="4243" y="3185"/>
              <a:ext cx="154" cy="153"/>
            </a:xfrm>
            <a:prstGeom prst="rect">
              <a:avLst/>
            </a:prstGeom>
            <a:solidFill>
              <a:srgbClr val="00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1" name="Rectangle 67"/>
          <p:cNvSpPr>
            <a:spLocks noChangeArrowheads="1"/>
          </p:cNvSpPr>
          <p:nvPr/>
        </p:nvSpPr>
        <p:spPr bwMode="auto">
          <a:xfrm>
            <a:off x="74613" y="1289844"/>
            <a:ext cx="8512175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dirty="0" err="1">
                <a:latin typeface="Courier" charset="0"/>
              </a:rPr>
              <a:t>const</a:t>
            </a:r>
            <a:r>
              <a:rPr lang="en-US" sz="1800" dirty="0">
                <a:latin typeface="Courier" charset="0"/>
              </a:rPr>
              <a:t> NUM_DEPT = 5;   </a:t>
            </a:r>
            <a:r>
              <a:rPr lang="en-US" sz="1800" dirty="0">
                <a:solidFill>
                  <a:srgbClr val="9B001F"/>
                </a:solidFill>
                <a:latin typeface="Courier" charset="0"/>
              </a:rPr>
              <a:t>// </a:t>
            </a:r>
            <a:r>
              <a:rPr lang="en-US" sz="1800" dirty="0" err="1">
                <a:solidFill>
                  <a:srgbClr val="9B001F"/>
                </a:solidFill>
                <a:latin typeface="Courier" charset="0"/>
              </a:rPr>
              <a:t>mens</a:t>
            </a:r>
            <a:r>
              <a:rPr lang="en-US" sz="1800" dirty="0">
                <a:solidFill>
                  <a:srgbClr val="9B001F"/>
                </a:solidFill>
                <a:latin typeface="Courier" charset="0"/>
              </a:rPr>
              <a:t>, </a:t>
            </a:r>
            <a:r>
              <a:rPr lang="en-US" sz="1800" dirty="0" err="1">
                <a:solidFill>
                  <a:srgbClr val="9B001F"/>
                </a:solidFill>
                <a:latin typeface="Courier" charset="0"/>
              </a:rPr>
              <a:t>womens</a:t>
            </a:r>
            <a:r>
              <a:rPr lang="en-US" sz="1800" dirty="0">
                <a:solidFill>
                  <a:srgbClr val="9B001F"/>
                </a:solidFill>
                <a:latin typeface="Courier" charset="0"/>
              </a:rPr>
              <a:t>, </a:t>
            </a:r>
            <a:r>
              <a:rPr lang="en-US" sz="1800" dirty="0" err="1">
                <a:solidFill>
                  <a:srgbClr val="9B001F"/>
                </a:solidFill>
                <a:latin typeface="Courier" charset="0"/>
              </a:rPr>
              <a:t>childrens</a:t>
            </a:r>
            <a:r>
              <a:rPr lang="en-US" sz="1800" dirty="0">
                <a:solidFill>
                  <a:srgbClr val="9B001F"/>
                </a:solidFill>
                <a:latin typeface="Courier" charset="0"/>
              </a:rPr>
              <a:t> …</a:t>
            </a:r>
          </a:p>
          <a:p>
            <a:pPr>
              <a:spcBef>
                <a:spcPct val="20000"/>
              </a:spcBef>
            </a:pPr>
            <a:r>
              <a:rPr lang="en-US" sz="1800" dirty="0" err="1">
                <a:latin typeface="Courier" charset="0"/>
              </a:rPr>
              <a:t>const</a:t>
            </a:r>
            <a:r>
              <a:rPr lang="en-US" sz="1800" dirty="0">
                <a:latin typeface="Courier" charset="0"/>
              </a:rPr>
              <a:t> NUM_MONTHS = 12;     </a:t>
            </a:r>
          </a:p>
          <a:p>
            <a:pPr>
              <a:spcBef>
                <a:spcPct val="20000"/>
              </a:spcBef>
            </a:pPr>
            <a:r>
              <a:rPr lang="en-US" sz="1800" dirty="0" err="1">
                <a:latin typeface="Courier" charset="0"/>
              </a:rPr>
              <a:t>const</a:t>
            </a:r>
            <a:r>
              <a:rPr lang="en-US" sz="1800" dirty="0">
                <a:latin typeface="Courier" charset="0"/>
              </a:rPr>
              <a:t> NUM_STORES = 3; </a:t>
            </a:r>
            <a:r>
              <a:rPr lang="en-US" sz="1800" dirty="0">
                <a:solidFill>
                  <a:srgbClr val="9B001F"/>
                </a:solidFill>
                <a:latin typeface="Courier" charset="0"/>
              </a:rPr>
              <a:t>// White Marsh,  Owings Mills, Towson</a:t>
            </a:r>
          </a:p>
          <a:p>
            <a:pPr>
              <a:spcBef>
                <a:spcPct val="20000"/>
              </a:spcBef>
            </a:pPr>
            <a:r>
              <a:rPr lang="en-US" sz="1800" dirty="0" err="1">
                <a:latin typeface="Courier" charset="0"/>
              </a:rPr>
              <a:t>const</a:t>
            </a:r>
            <a:r>
              <a:rPr lang="en-US" sz="1800" dirty="0">
                <a:latin typeface="Courier" charset="0"/>
              </a:rPr>
              <a:t> NUM_YEARS  = 2;</a:t>
            </a:r>
            <a:endParaRPr lang="en-US" sz="1800" i="1" dirty="0"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800" dirty="0" err="1">
                <a:latin typeface="Courier" charset="0"/>
              </a:rPr>
              <a:t>int</a:t>
            </a:r>
            <a:r>
              <a:rPr lang="en-US" sz="1800" dirty="0">
                <a:latin typeface="Courier" charset="0"/>
              </a:rPr>
              <a:t>  </a:t>
            </a:r>
            <a:r>
              <a:rPr lang="en-US" sz="1800" dirty="0" err="1">
                <a:latin typeface="Courier" charset="0"/>
              </a:rPr>
              <a:t>moreSales</a:t>
            </a:r>
            <a:r>
              <a:rPr lang="en-US" sz="1800" dirty="0">
                <a:latin typeface="Courier" charset="0"/>
              </a:rPr>
              <a:t>[NUM_DEPTS][NUM_MONTHS][NUM_STORES][NUM_YEARS];</a:t>
            </a:r>
          </a:p>
        </p:txBody>
      </p:sp>
      <p:grpSp>
        <p:nvGrpSpPr>
          <p:cNvPr id="88072" name="Group 68"/>
          <p:cNvGrpSpPr>
            <a:grpSpLocks/>
          </p:cNvGrpSpPr>
          <p:nvPr/>
        </p:nvGrpSpPr>
        <p:grpSpPr bwMode="auto">
          <a:xfrm>
            <a:off x="152400" y="3271838"/>
            <a:ext cx="3962400" cy="1905000"/>
            <a:chOff x="96" y="2304"/>
            <a:chExt cx="2496" cy="1200"/>
          </a:xfrm>
        </p:grpSpPr>
        <p:grpSp>
          <p:nvGrpSpPr>
            <p:cNvPr id="88077" name="Group 69"/>
            <p:cNvGrpSpPr>
              <a:grpSpLocks/>
            </p:cNvGrpSpPr>
            <p:nvPr/>
          </p:nvGrpSpPr>
          <p:grpSpPr bwMode="auto">
            <a:xfrm>
              <a:off x="612" y="2304"/>
              <a:ext cx="1980" cy="844"/>
              <a:chOff x="612" y="2304"/>
              <a:chExt cx="1980" cy="844"/>
            </a:xfrm>
          </p:grpSpPr>
          <p:grpSp>
            <p:nvGrpSpPr>
              <p:cNvPr id="88118" name="Group 70"/>
              <p:cNvGrpSpPr>
                <a:grpSpLocks/>
              </p:cNvGrpSpPr>
              <p:nvPr/>
            </p:nvGrpSpPr>
            <p:grpSpPr bwMode="auto">
              <a:xfrm>
                <a:off x="616" y="2304"/>
                <a:ext cx="1809" cy="844"/>
                <a:chOff x="616" y="2304"/>
                <a:chExt cx="1809" cy="844"/>
              </a:xfrm>
            </p:grpSpPr>
            <p:sp>
              <p:nvSpPr>
                <p:cNvPr id="88124" name="Line 71"/>
                <p:cNvSpPr>
                  <a:spLocks noChangeShapeType="1"/>
                </p:cNvSpPr>
                <p:nvPr/>
              </p:nvSpPr>
              <p:spPr bwMode="auto">
                <a:xfrm>
                  <a:off x="776" y="2334"/>
                  <a:ext cx="0" cy="81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125" name="Group 72"/>
                <p:cNvGrpSpPr>
                  <a:grpSpLocks/>
                </p:cNvGrpSpPr>
                <p:nvPr/>
              </p:nvGrpSpPr>
              <p:grpSpPr bwMode="auto">
                <a:xfrm>
                  <a:off x="616" y="2304"/>
                  <a:ext cx="1809" cy="844"/>
                  <a:chOff x="616" y="2304"/>
                  <a:chExt cx="1809" cy="844"/>
                </a:xfrm>
              </p:grpSpPr>
              <p:sp>
                <p:nvSpPr>
                  <p:cNvPr id="88126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308"/>
                    <a:ext cx="1643" cy="8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2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776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28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942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2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107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3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273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31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3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603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3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768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3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3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2103" y="2308"/>
                    <a:ext cx="322" cy="8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36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263" y="2304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119" name="Rectangle 84"/>
              <p:cNvSpPr>
                <a:spLocks noChangeArrowheads="1"/>
              </p:cNvSpPr>
              <p:nvPr/>
            </p:nvSpPr>
            <p:spPr bwMode="auto">
              <a:xfrm>
                <a:off x="2433" y="2308"/>
                <a:ext cx="155" cy="8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0" name="Line 85"/>
              <p:cNvSpPr>
                <a:spLocks noChangeShapeType="1"/>
              </p:cNvSpPr>
              <p:nvPr/>
            </p:nvSpPr>
            <p:spPr bwMode="auto">
              <a:xfrm>
                <a:off x="612" y="2466"/>
                <a:ext cx="1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1" name="Line 86"/>
              <p:cNvSpPr>
                <a:spLocks noChangeShapeType="1"/>
              </p:cNvSpPr>
              <p:nvPr/>
            </p:nvSpPr>
            <p:spPr bwMode="auto">
              <a:xfrm>
                <a:off x="612" y="2635"/>
                <a:ext cx="1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2" name="Line 87"/>
              <p:cNvSpPr>
                <a:spLocks noChangeShapeType="1"/>
              </p:cNvSpPr>
              <p:nvPr/>
            </p:nvSpPr>
            <p:spPr bwMode="auto">
              <a:xfrm>
                <a:off x="612" y="2824"/>
                <a:ext cx="1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3" name="Line 88"/>
              <p:cNvSpPr>
                <a:spLocks noChangeShapeType="1"/>
              </p:cNvSpPr>
              <p:nvPr/>
            </p:nvSpPr>
            <p:spPr bwMode="auto">
              <a:xfrm>
                <a:off x="612" y="2987"/>
                <a:ext cx="1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78" name="Group 89"/>
            <p:cNvGrpSpPr>
              <a:grpSpLocks/>
            </p:cNvGrpSpPr>
            <p:nvPr/>
          </p:nvGrpSpPr>
          <p:grpSpPr bwMode="auto">
            <a:xfrm>
              <a:off x="340" y="2482"/>
              <a:ext cx="1982" cy="844"/>
              <a:chOff x="340" y="2482"/>
              <a:chExt cx="1982" cy="844"/>
            </a:xfrm>
          </p:grpSpPr>
          <p:grpSp>
            <p:nvGrpSpPr>
              <p:cNvPr id="88099" name="Group 90"/>
              <p:cNvGrpSpPr>
                <a:grpSpLocks/>
              </p:cNvGrpSpPr>
              <p:nvPr/>
            </p:nvGrpSpPr>
            <p:grpSpPr bwMode="auto">
              <a:xfrm>
                <a:off x="344" y="2482"/>
                <a:ext cx="1810" cy="844"/>
                <a:chOff x="344" y="2482"/>
                <a:chExt cx="1810" cy="844"/>
              </a:xfrm>
            </p:grpSpPr>
            <p:sp>
              <p:nvSpPr>
                <p:cNvPr id="88105" name="Line 91"/>
                <p:cNvSpPr>
                  <a:spLocks noChangeShapeType="1"/>
                </p:cNvSpPr>
                <p:nvPr/>
              </p:nvSpPr>
              <p:spPr bwMode="auto">
                <a:xfrm>
                  <a:off x="506" y="2511"/>
                  <a:ext cx="0" cy="8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106" name="Group 92"/>
                <p:cNvGrpSpPr>
                  <a:grpSpLocks/>
                </p:cNvGrpSpPr>
                <p:nvPr/>
              </p:nvGrpSpPr>
              <p:grpSpPr bwMode="auto">
                <a:xfrm>
                  <a:off x="344" y="2482"/>
                  <a:ext cx="1810" cy="844"/>
                  <a:chOff x="344" y="2482"/>
                  <a:chExt cx="1810" cy="844"/>
                </a:xfrm>
              </p:grpSpPr>
              <p:sp>
                <p:nvSpPr>
                  <p:cNvPr id="8810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44" y="2486"/>
                    <a:ext cx="1645" cy="8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08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506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0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670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10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835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1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002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12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166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13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332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14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497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1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662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1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832" y="2486"/>
                    <a:ext cx="322" cy="8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117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2482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100" name="Rectangle 104"/>
              <p:cNvSpPr>
                <a:spLocks noChangeArrowheads="1"/>
              </p:cNvSpPr>
              <p:nvPr/>
            </p:nvSpPr>
            <p:spPr bwMode="auto">
              <a:xfrm>
                <a:off x="2162" y="2486"/>
                <a:ext cx="156" cy="8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1" name="Line 105"/>
              <p:cNvSpPr>
                <a:spLocks noChangeShapeType="1"/>
              </p:cNvSpPr>
              <p:nvPr/>
            </p:nvSpPr>
            <p:spPr bwMode="auto">
              <a:xfrm>
                <a:off x="340" y="2643"/>
                <a:ext cx="19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2" name="Line 106"/>
              <p:cNvSpPr>
                <a:spLocks noChangeShapeType="1"/>
              </p:cNvSpPr>
              <p:nvPr/>
            </p:nvSpPr>
            <p:spPr bwMode="auto">
              <a:xfrm>
                <a:off x="340" y="2813"/>
                <a:ext cx="19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3" name="Line 107"/>
              <p:cNvSpPr>
                <a:spLocks noChangeShapeType="1"/>
              </p:cNvSpPr>
              <p:nvPr/>
            </p:nvSpPr>
            <p:spPr bwMode="auto">
              <a:xfrm>
                <a:off x="340" y="3001"/>
                <a:ext cx="19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4" name="Line 108"/>
              <p:cNvSpPr>
                <a:spLocks noChangeShapeType="1"/>
              </p:cNvSpPr>
              <p:nvPr/>
            </p:nvSpPr>
            <p:spPr bwMode="auto">
              <a:xfrm>
                <a:off x="340" y="3165"/>
                <a:ext cx="19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79" name="Group 109"/>
            <p:cNvGrpSpPr>
              <a:grpSpLocks/>
            </p:cNvGrpSpPr>
            <p:nvPr/>
          </p:nvGrpSpPr>
          <p:grpSpPr bwMode="auto">
            <a:xfrm>
              <a:off x="96" y="2660"/>
              <a:ext cx="1980" cy="844"/>
              <a:chOff x="96" y="2660"/>
              <a:chExt cx="1980" cy="844"/>
            </a:xfrm>
          </p:grpSpPr>
          <p:grpSp>
            <p:nvGrpSpPr>
              <p:cNvPr id="88080" name="Group 110"/>
              <p:cNvGrpSpPr>
                <a:grpSpLocks/>
              </p:cNvGrpSpPr>
              <p:nvPr/>
            </p:nvGrpSpPr>
            <p:grpSpPr bwMode="auto">
              <a:xfrm>
                <a:off x="100" y="2660"/>
                <a:ext cx="1810" cy="844"/>
                <a:chOff x="100" y="2660"/>
                <a:chExt cx="1810" cy="844"/>
              </a:xfrm>
            </p:grpSpPr>
            <p:sp>
              <p:nvSpPr>
                <p:cNvPr id="88086" name="Line 111"/>
                <p:cNvSpPr>
                  <a:spLocks noChangeShapeType="1"/>
                </p:cNvSpPr>
                <p:nvPr/>
              </p:nvSpPr>
              <p:spPr bwMode="auto">
                <a:xfrm>
                  <a:off x="262" y="2689"/>
                  <a:ext cx="0" cy="8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087" name="Group 112"/>
                <p:cNvGrpSpPr>
                  <a:grpSpLocks/>
                </p:cNvGrpSpPr>
                <p:nvPr/>
              </p:nvGrpSpPr>
              <p:grpSpPr bwMode="auto">
                <a:xfrm>
                  <a:off x="100" y="2660"/>
                  <a:ext cx="1810" cy="844"/>
                  <a:chOff x="100" y="2660"/>
                  <a:chExt cx="1810" cy="844"/>
                </a:xfrm>
              </p:grpSpPr>
              <p:sp>
                <p:nvSpPr>
                  <p:cNvPr id="88088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00" y="2664"/>
                    <a:ext cx="1645" cy="8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89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62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0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26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91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2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757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3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4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087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5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252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6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418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588" y="2664"/>
                    <a:ext cx="322" cy="8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098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749" y="2660"/>
                    <a:ext cx="0" cy="8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081" name="Rectangle 124"/>
              <p:cNvSpPr>
                <a:spLocks noChangeArrowheads="1"/>
              </p:cNvSpPr>
              <p:nvPr/>
            </p:nvSpPr>
            <p:spPr bwMode="auto">
              <a:xfrm>
                <a:off x="1918" y="2664"/>
                <a:ext cx="154" cy="8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2" name="Line 125"/>
              <p:cNvSpPr>
                <a:spLocks noChangeShapeType="1"/>
              </p:cNvSpPr>
              <p:nvPr/>
            </p:nvSpPr>
            <p:spPr bwMode="auto">
              <a:xfrm>
                <a:off x="96" y="2821"/>
                <a:ext cx="1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3" name="Line 126"/>
              <p:cNvSpPr>
                <a:spLocks noChangeShapeType="1"/>
              </p:cNvSpPr>
              <p:nvPr/>
            </p:nvSpPr>
            <p:spPr bwMode="auto">
              <a:xfrm>
                <a:off x="96" y="2991"/>
                <a:ext cx="1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4" name="Line 127"/>
              <p:cNvSpPr>
                <a:spLocks noChangeShapeType="1"/>
              </p:cNvSpPr>
              <p:nvPr/>
            </p:nvSpPr>
            <p:spPr bwMode="auto">
              <a:xfrm>
                <a:off x="96" y="3180"/>
                <a:ext cx="1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5" name="Line 128"/>
              <p:cNvSpPr>
                <a:spLocks noChangeShapeType="1"/>
              </p:cNvSpPr>
              <p:nvPr/>
            </p:nvSpPr>
            <p:spPr bwMode="auto">
              <a:xfrm>
                <a:off x="96" y="3342"/>
                <a:ext cx="1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8073" name="Line 129"/>
          <p:cNvSpPr>
            <a:spLocks noChangeShapeType="1"/>
          </p:cNvSpPr>
          <p:nvPr/>
        </p:nvSpPr>
        <p:spPr bwMode="auto">
          <a:xfrm flipH="1">
            <a:off x="4463098" y="4753453"/>
            <a:ext cx="2381250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Rectangle 130"/>
          <p:cNvSpPr>
            <a:spLocks noChangeArrowheads="1"/>
          </p:cNvSpPr>
          <p:nvPr/>
        </p:nvSpPr>
        <p:spPr bwMode="auto">
          <a:xfrm>
            <a:off x="2448877" y="5655153"/>
            <a:ext cx="270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 err="1"/>
              <a:t>moreSales</a:t>
            </a:r>
            <a:r>
              <a:rPr lang="en-US" dirty="0"/>
              <a:t>[3][7][0][1]</a:t>
            </a:r>
          </a:p>
        </p:txBody>
      </p:sp>
      <p:sp>
        <p:nvSpPr>
          <p:cNvPr id="88075" name="Rectangle 131"/>
          <p:cNvSpPr>
            <a:spLocks noChangeArrowheads="1"/>
          </p:cNvSpPr>
          <p:nvPr/>
        </p:nvSpPr>
        <p:spPr bwMode="auto">
          <a:xfrm>
            <a:off x="1203325" y="5312728"/>
            <a:ext cx="548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year 0					year 1</a:t>
            </a:r>
          </a:p>
        </p:txBody>
      </p:sp>
      <p:sp>
        <p:nvSpPr>
          <p:cNvPr id="88076" name="Rectangle 132"/>
          <p:cNvSpPr>
            <a:spLocks noChangeArrowheads="1"/>
          </p:cNvSpPr>
          <p:nvPr/>
        </p:nvSpPr>
        <p:spPr bwMode="auto">
          <a:xfrm>
            <a:off x="821691" y="6052028"/>
            <a:ext cx="806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 for electronics, August, White Marsh, one year after starting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been introduced to the C++ </a:t>
            </a:r>
            <a:r>
              <a:rPr lang="en-US" b="1" dirty="0" smtClean="0"/>
              <a:t>string</a:t>
            </a:r>
            <a:r>
              <a:rPr lang="en-US" dirty="0" smtClean="0"/>
              <a:t> data type.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Because C++ is a superset of C it inherited C’s primitive mechanism for representing strings.</a:t>
            </a:r>
          </a:p>
        </p:txBody>
      </p:sp>
    </p:spTree>
    <p:extLst>
      <p:ext uri="{BB962C8B-B14F-4D97-AF65-F5344CB8AC3E}">
        <p14:creationId xmlns:p14="http://schemas.microsoft.com/office/powerpoint/2010/main" val="18779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as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represents strings as arrays of char: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743200"/>
            <a:ext cx="40761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har </a:t>
            </a:r>
            <a:r>
              <a:rPr lang="en-US" sz="2800" dirty="0" err="1" smtClean="0">
                <a:latin typeface="Courier"/>
                <a:cs typeface="Courier"/>
              </a:rPr>
              <a:t>mystring</a:t>
            </a:r>
            <a:r>
              <a:rPr lang="en-US" sz="2800" dirty="0" smtClean="0">
                <a:latin typeface="Courier"/>
                <a:cs typeface="Courier"/>
              </a:rPr>
              <a:t>[4];</a:t>
            </a:r>
          </a:p>
          <a:p>
            <a:r>
              <a:rPr lang="en-US" sz="2800" dirty="0" err="1">
                <a:latin typeface="Courier"/>
                <a:cs typeface="Courier"/>
              </a:rPr>
              <a:t>m</a:t>
            </a:r>
            <a:r>
              <a:rPr lang="en-US" sz="2800" dirty="0" err="1" smtClean="0">
                <a:latin typeface="Courier"/>
                <a:cs typeface="Courier"/>
              </a:rPr>
              <a:t>ystring</a:t>
            </a:r>
            <a:r>
              <a:rPr lang="en-US" sz="2800" dirty="0" smtClean="0">
                <a:latin typeface="Courier"/>
                <a:cs typeface="Courier"/>
              </a:rPr>
              <a:t>[0] = ‘d’;</a:t>
            </a:r>
          </a:p>
          <a:p>
            <a:r>
              <a:rPr lang="en-US" sz="2800" dirty="0" err="1">
                <a:latin typeface="Courier"/>
                <a:cs typeface="Courier"/>
              </a:rPr>
              <a:t>m</a:t>
            </a:r>
            <a:r>
              <a:rPr lang="en-US" sz="2800" dirty="0" err="1" smtClean="0">
                <a:latin typeface="Courier"/>
                <a:cs typeface="Courier"/>
              </a:rPr>
              <a:t>ystring</a:t>
            </a:r>
            <a:r>
              <a:rPr lang="en-US" sz="2800" dirty="0" smtClean="0">
                <a:latin typeface="Courier"/>
                <a:cs typeface="Courier"/>
              </a:rPr>
              <a:t>[1] = ‘o’;</a:t>
            </a:r>
          </a:p>
          <a:p>
            <a:r>
              <a:rPr lang="en-US" sz="2800" dirty="0" err="1">
                <a:latin typeface="Courier"/>
                <a:cs typeface="Courier"/>
              </a:rPr>
              <a:t>m</a:t>
            </a:r>
            <a:r>
              <a:rPr lang="en-US" sz="2800" dirty="0" err="1" smtClean="0">
                <a:latin typeface="Courier"/>
                <a:cs typeface="Courier"/>
              </a:rPr>
              <a:t>ystring</a:t>
            </a:r>
            <a:r>
              <a:rPr lang="en-US" sz="2800" dirty="0" smtClean="0">
                <a:latin typeface="Courier"/>
                <a:cs typeface="Courier"/>
              </a:rPr>
              <a:t>[2] = ‘g’;</a:t>
            </a:r>
          </a:p>
          <a:p>
            <a:r>
              <a:rPr lang="en-US" sz="2800" dirty="0" err="1">
                <a:latin typeface="Courier"/>
                <a:cs typeface="Courier"/>
              </a:rPr>
              <a:t>m</a:t>
            </a:r>
            <a:r>
              <a:rPr lang="en-US" sz="2800" dirty="0" err="1" smtClean="0">
                <a:latin typeface="Courier"/>
                <a:cs typeface="Courier"/>
              </a:rPr>
              <a:t>ystring</a:t>
            </a:r>
            <a:r>
              <a:rPr lang="en-US" sz="2800" dirty="0" smtClean="0">
                <a:latin typeface="Courier"/>
                <a:cs typeface="Courier"/>
              </a:rPr>
              <a:t>[3] = ‘s’;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881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Literal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343400"/>
          </a:xfrm>
        </p:spPr>
        <p:txBody>
          <a:bodyPr/>
          <a:lstStyle/>
          <a:p>
            <a:r>
              <a:rPr lang="en-US" dirty="0" smtClean="0"/>
              <a:t>A character array can also be initialized with a string literal: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compiler will automatically create an array of the proper length and generate the assignments we saw on the previous slide.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200400"/>
            <a:ext cx="578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har </a:t>
            </a:r>
            <a:r>
              <a:rPr lang="en-US" sz="2800" dirty="0" err="1" smtClean="0">
                <a:latin typeface="Courier"/>
                <a:cs typeface="Courier"/>
              </a:rPr>
              <a:t>mystring</a:t>
            </a:r>
            <a:r>
              <a:rPr lang="en-US" sz="2800" dirty="0" smtClean="0">
                <a:latin typeface="Courier"/>
                <a:cs typeface="Courier"/>
              </a:rPr>
              <a:t>[] = “dogs”;</a:t>
            </a:r>
          </a:p>
        </p:txBody>
      </p:sp>
    </p:spTree>
    <p:extLst>
      <p:ext uri="{BB962C8B-B14F-4D97-AF65-F5344CB8AC3E}">
        <p14:creationId xmlns:p14="http://schemas.microsoft.com/office/powerpoint/2010/main" val="16758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Literal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343400"/>
          </a:xfrm>
        </p:spPr>
        <p:txBody>
          <a:bodyPr/>
          <a:lstStyle/>
          <a:p>
            <a:r>
              <a:rPr lang="en-US" dirty="0" smtClean="0"/>
              <a:t>A character array can also be initialized with a string literal: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compiler will automatically create an array of the proper length and generate the assignments we saw on the previous slide.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200400"/>
            <a:ext cx="578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har </a:t>
            </a:r>
            <a:r>
              <a:rPr lang="en-US" sz="2800" dirty="0" err="1" smtClean="0">
                <a:latin typeface="Courier"/>
                <a:cs typeface="Courier"/>
              </a:rPr>
              <a:t>mystring</a:t>
            </a:r>
            <a:r>
              <a:rPr lang="en-US" sz="2800" dirty="0" smtClean="0">
                <a:latin typeface="Courier"/>
                <a:cs typeface="Courier"/>
              </a:rPr>
              <a:t>[] = “dogs”;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562600"/>
            <a:ext cx="521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However, the resulting array contents are</a:t>
            </a:r>
          </a:p>
          <a:p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 smtClean="0">
                <a:solidFill>
                  <a:srgbClr val="A50021"/>
                </a:solidFill>
              </a:rPr>
              <a:t>ot exactly the same…</a:t>
            </a:r>
            <a:endParaRPr lang="en-US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C-String Initialization Differences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32321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/>
                <a:cs typeface="Courier"/>
              </a:rPr>
              <a:t>c</a:t>
            </a:r>
            <a:r>
              <a:rPr lang="en-US" sz="2200" dirty="0" smtClean="0">
                <a:latin typeface="Courier"/>
                <a:cs typeface="Courier"/>
              </a:rPr>
              <a:t>har </a:t>
            </a:r>
            <a:r>
              <a:rPr lang="en-US" sz="2200" dirty="0" err="1" smtClean="0">
                <a:latin typeface="Courier"/>
                <a:cs typeface="Courier"/>
              </a:rPr>
              <a:t>mystring</a:t>
            </a:r>
            <a:r>
              <a:rPr lang="en-US" sz="2200" dirty="0" smtClean="0">
                <a:latin typeface="Courier"/>
                <a:cs typeface="Courier"/>
              </a:rPr>
              <a:t>[4];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[0] = ‘d’;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[1] = ‘o’;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[2] = ‘g’;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[3] = ‘s’;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‘d’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102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‘o’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484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‘g’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866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‘s’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924800" y="2971800"/>
            <a:ext cx="838200" cy="68580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‘\0’</a:t>
            </a: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 bwMode="auto">
          <a:xfrm flipV="1">
            <a:off x="3917950" y="3314700"/>
            <a:ext cx="654050" cy="162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14800" y="19812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This construction creates an array of characters as you would expect.</a:t>
            </a:r>
          </a:p>
        </p:txBody>
      </p:sp>
    </p:spTree>
    <p:extLst>
      <p:ext uri="{BB962C8B-B14F-4D97-AF65-F5344CB8AC3E}">
        <p14:creationId xmlns:p14="http://schemas.microsoft.com/office/powerpoint/2010/main" val="25287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1219200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One Dimensional Array Definiton, cont...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Font typeface="Monotype Sorts" pitchFamily="2" charset="2"/>
              <a:buNone/>
              <a:defRPr/>
            </a:pPr>
            <a:r>
              <a:rPr lang="en-US" b="1" smtClean="0">
                <a:ea typeface="+mn-ea"/>
              </a:rPr>
              <a:t>The </a:t>
            </a:r>
            <a:r>
              <a:rPr lang="en-US" b="1" smtClean="0">
                <a:solidFill>
                  <a:srgbClr val="9B001F"/>
                </a:solidFill>
                <a:ea typeface="+mn-ea"/>
              </a:rPr>
              <a:t>individual components</a:t>
            </a:r>
            <a:r>
              <a:rPr lang="en-US" b="1" smtClean="0">
                <a:ea typeface="+mn-ea"/>
              </a:rPr>
              <a:t> are accessed by using the array name together with an integral valued index in square brackets</a:t>
            </a:r>
            <a:r>
              <a:rPr lang="en-US" sz="3600" smtClean="0">
                <a:ea typeface="+mn-ea"/>
              </a:rPr>
              <a:t>  </a:t>
            </a:r>
          </a:p>
          <a:p>
            <a:pPr>
              <a:buFont typeface="Monotype Sorts" pitchFamily="2" charset="2"/>
              <a:buNone/>
              <a:defRPr/>
            </a:pPr>
            <a:endParaRPr lang="en-US" sz="2400" smtClean="0">
              <a:ea typeface="+mn-ea"/>
            </a:endParaRPr>
          </a:p>
          <a:p>
            <a:pPr indent="0">
              <a:buFont typeface="Monotype Sorts" pitchFamily="2" charset="2"/>
              <a:buNone/>
              <a:defRPr/>
            </a:pPr>
            <a:r>
              <a:rPr lang="en-US" b="1" smtClean="0">
                <a:ea typeface="+mn-ea"/>
              </a:rPr>
              <a:t>The</a:t>
            </a:r>
            <a:r>
              <a:rPr lang="en-US" b="1" smtClean="0">
                <a:solidFill>
                  <a:srgbClr val="A50021"/>
                </a:solidFill>
                <a:ea typeface="+mn-ea"/>
              </a:rPr>
              <a:t> index</a:t>
            </a:r>
            <a:r>
              <a:rPr lang="en-US" b="1" smtClean="0">
                <a:solidFill>
                  <a:srgbClr val="CC0000"/>
                </a:solidFill>
                <a:ea typeface="+mn-ea"/>
              </a:rPr>
              <a:t> </a:t>
            </a:r>
            <a:r>
              <a:rPr lang="en-US" b="1" smtClean="0">
                <a:ea typeface="+mn-ea"/>
              </a:rPr>
              <a:t>indicates the position of the component within the collection</a:t>
            </a:r>
            <a:endParaRPr lang="en-US" sz="3600" smtClean="0"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C-String Initialization Differences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4417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/>
                <a:cs typeface="Courier"/>
              </a:rPr>
              <a:t>c</a:t>
            </a:r>
            <a:r>
              <a:rPr lang="en-US" sz="2200" dirty="0" smtClean="0">
                <a:latin typeface="Courier"/>
                <a:cs typeface="Courier"/>
              </a:rPr>
              <a:t>har </a:t>
            </a:r>
            <a:r>
              <a:rPr lang="en-US" sz="2200" dirty="0" err="1" smtClean="0">
                <a:latin typeface="Courier"/>
                <a:cs typeface="Courier"/>
              </a:rPr>
              <a:t>mystring</a:t>
            </a:r>
            <a:r>
              <a:rPr lang="en-US" sz="2200" dirty="0" smtClean="0">
                <a:latin typeface="Courier"/>
                <a:cs typeface="Courier"/>
              </a:rPr>
              <a:t>[] = “dogs”;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32321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/>
                <a:cs typeface="Courier"/>
              </a:rPr>
              <a:t>c</a:t>
            </a:r>
            <a:r>
              <a:rPr lang="en-US" sz="2200" dirty="0" smtClean="0">
                <a:latin typeface="Courier"/>
                <a:cs typeface="Courier"/>
              </a:rPr>
              <a:t>har </a:t>
            </a:r>
            <a:r>
              <a:rPr lang="en-US" sz="2200" dirty="0" err="1" smtClean="0">
                <a:latin typeface="Courier"/>
                <a:cs typeface="Courier"/>
              </a:rPr>
              <a:t>mystring</a:t>
            </a:r>
            <a:r>
              <a:rPr lang="en-US" sz="2200" dirty="0" smtClean="0">
                <a:latin typeface="Courier"/>
                <a:cs typeface="Courier"/>
              </a:rPr>
              <a:t>[4];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[0] = ‘d’;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[1] = ‘o’;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[2] = ‘g’;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[3] = ‘s’;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‘d’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102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‘o’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484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‘g’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866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‘s’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924800" y="2971800"/>
            <a:ext cx="838200" cy="68580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‘\0’</a:t>
            </a: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 bwMode="auto">
          <a:xfrm flipV="1">
            <a:off x="3917950" y="3314700"/>
            <a:ext cx="654050" cy="162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Curved Connector 19"/>
          <p:cNvCxnSpPr>
            <a:stCxn id="5" idx="3"/>
            <a:endCxn id="14" idx="2"/>
          </p:cNvCxnSpPr>
          <p:nvPr/>
        </p:nvCxnSpPr>
        <p:spPr bwMode="auto">
          <a:xfrm flipV="1">
            <a:off x="5103083" y="3657600"/>
            <a:ext cx="3240817" cy="1968044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14800" y="19812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This construction creates an array of characters as you would expect.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2400" y="3781961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The string literal initialization automatically adds the </a:t>
            </a:r>
            <a:r>
              <a:rPr lang="en-US" i="1" dirty="0" smtClean="0">
                <a:solidFill>
                  <a:srgbClr val="A50021"/>
                </a:solidFill>
              </a:rPr>
              <a:t>null</a:t>
            </a:r>
            <a:r>
              <a:rPr lang="en-US" dirty="0" smtClean="0">
                <a:solidFill>
                  <a:srgbClr val="A50021"/>
                </a:solidFill>
              </a:rPr>
              <a:t> character ‘\0’ to the end of the array.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62484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This array has length 5.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286000" y="5867400"/>
            <a:ext cx="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8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C-String Initialization Differences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4417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/>
                <a:cs typeface="Courier"/>
              </a:rPr>
              <a:t>c</a:t>
            </a:r>
            <a:r>
              <a:rPr lang="en-US" sz="2200" dirty="0" smtClean="0">
                <a:latin typeface="Courier"/>
                <a:cs typeface="Courier"/>
              </a:rPr>
              <a:t>har </a:t>
            </a:r>
            <a:r>
              <a:rPr lang="en-US" sz="2200" dirty="0" err="1" smtClean="0">
                <a:latin typeface="Courier"/>
                <a:cs typeface="Courier"/>
              </a:rPr>
              <a:t>mystring</a:t>
            </a:r>
            <a:r>
              <a:rPr lang="en-US" sz="2200" dirty="0" smtClean="0">
                <a:latin typeface="Courier"/>
                <a:cs typeface="Courier"/>
              </a:rPr>
              <a:t>[] = “dogs”;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286000"/>
            <a:ext cx="340145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A50021"/>
                </a:solidFill>
                <a:latin typeface="Courier"/>
                <a:cs typeface="Courier"/>
              </a:rPr>
              <a:t>c</a:t>
            </a:r>
            <a:r>
              <a:rPr lang="en-US" sz="2200" dirty="0" smtClean="0">
                <a:solidFill>
                  <a:srgbClr val="A50021"/>
                </a:solidFill>
                <a:latin typeface="Courier"/>
                <a:cs typeface="Courier"/>
              </a:rPr>
              <a:t>har </a:t>
            </a:r>
            <a:r>
              <a:rPr lang="en-US" sz="2200" dirty="0" err="1" smtClean="0">
                <a:solidFill>
                  <a:srgbClr val="A50021"/>
                </a:solidFill>
                <a:latin typeface="Courier"/>
                <a:cs typeface="Courier"/>
              </a:rPr>
              <a:t>mystring</a:t>
            </a:r>
            <a:r>
              <a:rPr lang="en-US" sz="2200" dirty="0" smtClean="0">
                <a:solidFill>
                  <a:srgbClr val="A50021"/>
                </a:solidFill>
                <a:latin typeface="Courier"/>
                <a:cs typeface="Courier"/>
              </a:rPr>
              <a:t>[5];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[0] = ‘d’;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[1] = ‘o’;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[2] = ‘g’;</a:t>
            </a:r>
          </a:p>
          <a:p>
            <a:r>
              <a:rPr lang="en-US" sz="2200" dirty="0" err="1">
                <a:latin typeface="Courier"/>
                <a:cs typeface="Courier"/>
              </a:rPr>
              <a:t>m</a:t>
            </a:r>
            <a:r>
              <a:rPr lang="en-US" sz="2200" dirty="0" err="1" smtClean="0">
                <a:latin typeface="Courier"/>
                <a:cs typeface="Courier"/>
              </a:rPr>
              <a:t>ystring</a:t>
            </a:r>
            <a:r>
              <a:rPr lang="en-US" sz="2200" dirty="0" smtClean="0">
                <a:latin typeface="Courier"/>
                <a:cs typeface="Courier"/>
              </a:rPr>
              <a:t>[3] = ‘s’;</a:t>
            </a:r>
          </a:p>
          <a:p>
            <a:r>
              <a:rPr lang="en-US" sz="2200" dirty="0" err="1">
                <a:solidFill>
                  <a:srgbClr val="A50021"/>
                </a:solidFill>
                <a:latin typeface="Courier"/>
                <a:cs typeface="Courier"/>
              </a:rPr>
              <a:t>m</a:t>
            </a:r>
            <a:r>
              <a:rPr lang="en-US" sz="2200" dirty="0" err="1" smtClean="0">
                <a:solidFill>
                  <a:srgbClr val="A50021"/>
                </a:solidFill>
                <a:latin typeface="Courier"/>
                <a:cs typeface="Courier"/>
              </a:rPr>
              <a:t>ystring</a:t>
            </a:r>
            <a:r>
              <a:rPr lang="en-US" sz="2200" dirty="0" smtClean="0">
                <a:solidFill>
                  <a:srgbClr val="A50021"/>
                </a:solidFill>
                <a:latin typeface="Courier"/>
                <a:cs typeface="Courier"/>
              </a:rPr>
              <a:t>[4] = ‘\0’;</a:t>
            </a:r>
            <a:endParaRPr lang="en-US" sz="2200" dirty="0">
              <a:solidFill>
                <a:srgbClr val="A5002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‘d’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102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‘o’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484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‘g’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86600" y="2971800"/>
            <a:ext cx="838200" cy="685800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‘s’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924800" y="2971800"/>
            <a:ext cx="838200" cy="68580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‘\0’</a:t>
            </a: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 bwMode="auto">
          <a:xfrm flipV="1">
            <a:off x="4087255" y="3314700"/>
            <a:ext cx="484745" cy="33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Curved Connector 19"/>
          <p:cNvCxnSpPr>
            <a:stCxn id="5" idx="3"/>
            <a:endCxn id="14" idx="2"/>
          </p:cNvCxnSpPr>
          <p:nvPr/>
        </p:nvCxnSpPr>
        <p:spPr bwMode="auto">
          <a:xfrm flipV="1">
            <a:off x="5103083" y="3657600"/>
            <a:ext cx="3240817" cy="1968044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14800" y="19812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This construction creates an array of characters as you would expect.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2400" y="3781961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The string literal initialization automatically adds the </a:t>
            </a:r>
            <a:r>
              <a:rPr lang="en-US" i="1" dirty="0" smtClean="0">
                <a:solidFill>
                  <a:srgbClr val="A50021"/>
                </a:solidFill>
              </a:rPr>
              <a:t>null</a:t>
            </a:r>
            <a:r>
              <a:rPr lang="en-US" dirty="0" smtClean="0">
                <a:solidFill>
                  <a:srgbClr val="A50021"/>
                </a:solidFill>
              </a:rPr>
              <a:t> character ‘\0’ to the end of the array.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62484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This array has length 5.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286000" y="5867400"/>
            <a:ext cx="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33400" y="15240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We can achieve the same effect manually</a:t>
            </a:r>
          </a:p>
        </p:txBody>
      </p:sp>
    </p:spTree>
    <p:extLst>
      <p:ext uri="{BB962C8B-B14F-4D97-AF65-F5344CB8AC3E}">
        <p14:creationId xmlns:p14="http://schemas.microsoft.com/office/powerpoint/2010/main" val="3728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an array variable is just a pointer to the first element of an array, we can declare a string as a pointer to char: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191000"/>
            <a:ext cx="535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har *</a:t>
            </a:r>
            <a:r>
              <a:rPr lang="en-US" sz="2800" dirty="0" err="1" smtClean="0">
                <a:latin typeface="Courier"/>
                <a:cs typeface="Courier"/>
              </a:rPr>
              <a:t>mystring</a:t>
            </a:r>
            <a:r>
              <a:rPr lang="en-US" sz="2800" dirty="0" smtClean="0">
                <a:latin typeface="Courier"/>
                <a:cs typeface="Courier"/>
              </a:rPr>
              <a:t> = “dogs”;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562600"/>
            <a:ext cx="557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har </a:t>
            </a:r>
            <a:r>
              <a:rPr lang="en-US" sz="2800" dirty="0" err="1" smtClean="0">
                <a:latin typeface="Courier"/>
                <a:cs typeface="Courier"/>
              </a:rPr>
              <a:t>mystring</a:t>
            </a:r>
            <a:r>
              <a:rPr lang="en-US" sz="2800" dirty="0" smtClean="0">
                <a:latin typeface="Courier"/>
                <a:cs typeface="Courier"/>
              </a:rPr>
              <a:t>[] = “dogs”;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4343400" y="4714220"/>
            <a:ext cx="11077" cy="8483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648200" y="4953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These are the same!</a:t>
            </a:r>
          </a:p>
        </p:txBody>
      </p:sp>
    </p:spTree>
    <p:extLst>
      <p:ext uri="{BB962C8B-B14F-4D97-AF65-F5344CB8AC3E}">
        <p14:creationId xmlns:p14="http://schemas.microsoft.com/office/powerpoint/2010/main" val="21935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Termination &amp;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‘\0’ sentinel character is used to indicate the end of a C-style string.</a:t>
            </a:r>
          </a:p>
          <a:p>
            <a:r>
              <a:rPr lang="en-US" dirty="0" smtClean="0"/>
              <a:t>We can use this to determine the length: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7338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length(char*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 = 0;</a:t>
            </a:r>
          </a:p>
          <a:p>
            <a:r>
              <a:rPr lang="en-US" dirty="0">
                <a:latin typeface="Courier"/>
                <a:cs typeface="Courier"/>
              </a:rPr>
              <a:t>  char* </a:t>
            </a:r>
            <a:r>
              <a:rPr lang="en-US" dirty="0" err="1">
                <a:latin typeface="Courier"/>
                <a:cs typeface="Courier"/>
              </a:rPr>
              <a:t>ch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while (*</a:t>
            </a:r>
            <a:r>
              <a:rPr lang="en-US" dirty="0" err="1">
                <a:latin typeface="Courier"/>
                <a:cs typeface="Courier"/>
              </a:rPr>
              <a:t>ch</a:t>
            </a:r>
            <a:r>
              <a:rPr lang="en-US" dirty="0">
                <a:latin typeface="Courier"/>
                <a:cs typeface="Courier"/>
              </a:rPr>
              <a:t> != ‘\0’)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915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447800" y="4724400"/>
            <a:ext cx="3352800" cy="914400"/>
          </a:xfrm>
          <a:prstGeom prst="rect">
            <a:avLst/>
          </a:prstGeom>
          <a:solidFill>
            <a:srgbClr val="A50021">
              <a:alpha val="67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Termination &amp;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‘\0’ sentinel character is used to indicate the end of a C-style string.</a:t>
            </a:r>
          </a:p>
          <a:p>
            <a:r>
              <a:rPr lang="en-US" dirty="0" smtClean="0"/>
              <a:t>We can use this to determine the length: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7338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length(char*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 = 0;</a:t>
            </a:r>
          </a:p>
          <a:p>
            <a:r>
              <a:rPr lang="en-US" dirty="0">
                <a:latin typeface="Courier"/>
                <a:cs typeface="Courier"/>
              </a:rPr>
              <a:t>  char* </a:t>
            </a:r>
            <a:r>
              <a:rPr lang="en-US" dirty="0" err="1">
                <a:latin typeface="Courier"/>
                <a:cs typeface="Courier"/>
              </a:rPr>
              <a:t>ch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while (*</a:t>
            </a:r>
            <a:r>
              <a:rPr lang="en-US" dirty="0" err="1">
                <a:latin typeface="Courier"/>
                <a:cs typeface="Courier"/>
              </a:rPr>
              <a:t>ch</a:t>
            </a:r>
            <a:r>
              <a:rPr lang="en-US" dirty="0">
                <a:latin typeface="Courier"/>
                <a:cs typeface="Courier"/>
              </a:rPr>
              <a:t> != ‘\0’)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46482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Loop until you reach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 smtClean="0">
                <a:solidFill>
                  <a:srgbClr val="A50021"/>
                </a:solidFill>
              </a:rPr>
              <a:t>the ‘\0’ character </a:t>
            </a:r>
          </a:p>
          <a:p>
            <a:pPr algn="ctr"/>
            <a:r>
              <a:rPr lang="en-US" dirty="0" smtClean="0">
                <a:solidFill>
                  <a:srgbClr val="A50021"/>
                </a:solidFill>
              </a:rPr>
              <a:t>(end of string)</a:t>
            </a:r>
          </a:p>
        </p:txBody>
      </p:sp>
    </p:spTree>
    <p:extLst>
      <p:ext uri="{BB962C8B-B14F-4D97-AF65-F5344CB8AC3E}">
        <p14:creationId xmlns:p14="http://schemas.microsoft.com/office/powerpoint/2010/main" val="4180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 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C-Strings are </a:t>
            </a:r>
            <a:r>
              <a:rPr lang="en-US" b="1" dirty="0" smtClean="0">
                <a:solidFill>
                  <a:srgbClr val="A50021"/>
                </a:solidFill>
              </a:rPr>
              <a:t>mutable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contents of a string can be modified.</a:t>
            </a:r>
          </a:p>
          <a:p>
            <a:pPr lvl="1"/>
            <a:r>
              <a:rPr lang="en-US" dirty="0" smtClean="0"/>
              <a:t>Assigning a character to any location in the C-string will overwrite the existing character with the one specified.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64820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char </a:t>
            </a:r>
            <a:r>
              <a:rPr lang="en-US" dirty="0" err="1" smtClean="0">
                <a:latin typeface="Courier"/>
                <a:cs typeface="Courier"/>
              </a:rPr>
              <a:t>ch</a:t>
            </a:r>
            <a:r>
              <a:rPr lang="en-US" dirty="0" smtClean="0">
                <a:latin typeface="Courier"/>
                <a:cs typeface="Courier"/>
              </a:rPr>
              <a:t>[]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“hello”;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c</a:t>
            </a:r>
            <a:r>
              <a:rPr lang="en-US" dirty="0" err="1" smtClean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[2] = ‘Z’;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5159514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This changes the first ‘l’ character in “hello” to a ‘Z’.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 flipV="1">
            <a:off x="3124200" y="5486400"/>
            <a:ext cx="1371600" cy="27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397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C-String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r>
              <a:rPr lang="en-US" dirty="0" smtClean="0"/>
              <a:t>Include the </a:t>
            </a:r>
            <a:r>
              <a:rPr lang="en-US" dirty="0" err="1" smtClean="0">
                <a:latin typeface="Courier"/>
                <a:cs typeface="Courier"/>
              </a:rPr>
              <a:t>string.h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header file.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168"/>
              </p:ext>
            </p:extLst>
          </p:nvPr>
        </p:nvGraphicFramePr>
        <p:xfrm>
          <a:off x="838200" y="2286000"/>
          <a:ext cx="71501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5626100" imgH="3276600" progId="Word.Document.12">
                  <p:embed/>
                </p:oleObj>
              </mc:Choice>
              <mc:Fallback>
                <p:oleObj name="Document" r:id="rId3" imgW="5626100" imgH="327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286000"/>
                        <a:ext cx="7150100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7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C++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50021"/>
                </a:solidFill>
              </a:rPr>
              <a:t>Converting To C++ String</a:t>
            </a:r>
            <a:br>
              <a:rPr lang="en-US" b="1" dirty="0" smtClean="0">
                <a:solidFill>
                  <a:srgbClr val="A50021"/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>
                <a:solidFill>
                  <a:srgbClr val="A50021"/>
                </a:solidFill>
              </a:rPr>
              <a:t>Converter From C++ String</a:t>
            </a:r>
            <a:endParaRPr lang="en-US" b="1" dirty="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743200"/>
            <a:ext cx="449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har *</a:t>
            </a:r>
            <a:r>
              <a:rPr lang="en-US" sz="2800" dirty="0" err="1" smtClean="0">
                <a:latin typeface="Courier"/>
                <a:cs typeface="Courier"/>
              </a:rPr>
              <a:t>cdog</a:t>
            </a:r>
            <a:r>
              <a:rPr lang="en-US" sz="2800" dirty="0" smtClean="0">
                <a:latin typeface="Courier"/>
                <a:cs typeface="Courier"/>
              </a:rPr>
              <a:t> = “dogs”;</a:t>
            </a:r>
          </a:p>
          <a:p>
            <a:r>
              <a:rPr lang="en-US" sz="2800" dirty="0">
                <a:latin typeface="Courier"/>
                <a:cs typeface="Courier"/>
              </a:rPr>
              <a:t>s</a:t>
            </a:r>
            <a:r>
              <a:rPr lang="en-US" sz="2800" dirty="0" smtClean="0">
                <a:latin typeface="Courier"/>
                <a:cs typeface="Courier"/>
              </a:rPr>
              <a:t>tring </a:t>
            </a:r>
            <a:r>
              <a:rPr lang="en-US" sz="2800" dirty="0" err="1" smtClean="0">
                <a:latin typeface="Courier"/>
                <a:cs typeface="Courier"/>
              </a:rPr>
              <a:t>cppdog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cdog</a:t>
            </a:r>
            <a:r>
              <a:rPr lang="en-US" sz="2800" dirty="0" smtClean="0">
                <a:latin typeface="Courier"/>
                <a:cs typeface="Courier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800600"/>
            <a:ext cx="6218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har *</a:t>
            </a:r>
            <a:r>
              <a:rPr lang="en-US" sz="2800" dirty="0" err="1" smtClean="0">
                <a:latin typeface="Courier"/>
                <a:cs typeface="Courier"/>
              </a:rPr>
              <a:t>cdog</a:t>
            </a:r>
            <a:r>
              <a:rPr lang="en-US" sz="2800" dirty="0" smtClean="0">
                <a:latin typeface="Courier"/>
                <a:cs typeface="Courier"/>
              </a:rPr>
              <a:t> = </a:t>
            </a:r>
            <a:r>
              <a:rPr lang="en-US" sz="2800" dirty="0" err="1" smtClean="0">
                <a:latin typeface="Courier"/>
                <a:cs typeface="Courier"/>
              </a:rPr>
              <a:t>cppdog.c_str</a:t>
            </a:r>
            <a:r>
              <a:rPr lang="en-US" sz="2800" dirty="0" smtClean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643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000066"/>
      </a:dk2>
      <a:lt2>
        <a:srgbClr val="FFFFCC"/>
      </a:lt2>
      <a:accent1>
        <a:srgbClr val="FF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E2AA"/>
      </a:accent5>
      <a:accent6>
        <a:srgbClr val="2D2DB9"/>
      </a:accent6>
      <a:hlink>
        <a:srgbClr val="FFCC00"/>
      </a:hlink>
      <a:folHlink>
        <a:srgbClr val="006666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3833</TotalTime>
  <Words>4295</Words>
  <Application>Microsoft Office PowerPoint</Application>
  <PresentationFormat>On-screen Show (4:3)</PresentationFormat>
  <Paragraphs>1132</Paragraphs>
  <Slides>97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9" baseType="lpstr">
      <vt:lpstr>Double Lines</vt:lpstr>
      <vt:lpstr>Document</vt:lpstr>
      <vt:lpstr>Chapter 11  Arrays </vt:lpstr>
      <vt:lpstr>Chapter 11 Topics</vt:lpstr>
      <vt:lpstr>Chapter 11 Topics</vt:lpstr>
      <vt:lpstr>PowerPoint Presentation</vt:lpstr>
      <vt:lpstr>Structured Data Type       </vt:lpstr>
      <vt:lpstr>Declare variables to  store and total 3 blood pressures </vt:lpstr>
      <vt:lpstr>What if you wanted to store and total 1000 blood pressures?</vt:lpstr>
      <vt:lpstr>One-Dimensional Array Definition</vt:lpstr>
      <vt:lpstr>One Dimensional Array Definiton, cont...</vt:lpstr>
      <vt:lpstr>Another Example</vt:lpstr>
      <vt:lpstr>Declaration of an Array</vt:lpstr>
      <vt:lpstr>Yet Another Example</vt:lpstr>
      <vt:lpstr>Assigning Values to  Individual Array Elements</vt:lpstr>
      <vt:lpstr>What values are assigned?</vt:lpstr>
      <vt:lpstr>Now what values are printed?</vt:lpstr>
      <vt:lpstr>Variable Subscripts</vt:lpstr>
      <vt:lpstr>A Closer Look at the Compiler</vt:lpstr>
      <vt:lpstr>Initializing in a Declaration</vt:lpstr>
      <vt:lpstr> Passing Arrays as Arguments</vt:lpstr>
      <vt:lpstr> In C++,  No Aggregate Array Operations</vt:lpstr>
      <vt:lpstr>Using Arrays as  Arguments to Functions </vt:lpstr>
      <vt:lpstr>Example with Array Parameters</vt:lpstr>
      <vt:lpstr>Example continued...</vt:lpstr>
      <vt:lpstr>Example continued</vt:lpstr>
      <vt:lpstr>Example continued...</vt:lpstr>
      <vt:lpstr>Memory Allocated for Array</vt:lpstr>
      <vt:lpstr>PowerPoint Presentation</vt:lpstr>
      <vt:lpstr>PowerPoint Presentation</vt:lpstr>
      <vt:lpstr>PowerPoint Presentation</vt:lpstr>
      <vt:lpstr>PowerPoint Presentation</vt:lpstr>
      <vt:lpstr>Use of const</vt:lpstr>
      <vt:lpstr>Use of const in prototypes</vt:lpstr>
      <vt:lpstr>Example, cont... </vt:lpstr>
      <vt:lpstr>Example, cont...</vt:lpstr>
      <vt:lpstr>Another Example</vt:lpstr>
      <vt:lpstr>Another Example, cont...</vt:lpstr>
      <vt:lpstr>Using Arrays for Counters</vt:lpstr>
      <vt:lpstr> const int SIZE 91; int freqCount[SIZE];</vt:lpstr>
      <vt:lpstr>Main Module Pseudocode</vt:lpstr>
      <vt:lpstr>Counting Frequency of Alphabetic Characters</vt:lpstr>
      <vt:lpstr>Counting Frequency of Alphabetic Characters </vt:lpstr>
      <vt:lpstr>Counting Frequency of Alphabetic Characters</vt:lpstr>
      <vt:lpstr> Counting Frequency of Alphabetic Characters</vt:lpstr>
      <vt:lpstr>  Counting Frequency of Alphabetic Characters</vt:lpstr>
      <vt:lpstr>Counting Frequency of Alphabetic Characters</vt:lpstr>
      <vt:lpstr>Counting Frequency of Alphabetic Characters</vt:lpstr>
      <vt:lpstr>More about Array Indexes</vt:lpstr>
      <vt:lpstr>More About Array Indexes</vt:lpstr>
      <vt:lpstr>Array with enum Index Type</vt:lpstr>
      <vt:lpstr> float salesAmt[6];</vt:lpstr>
      <vt:lpstr>Parallel Arrays</vt:lpstr>
      <vt:lpstr>PowerPoint Presentation</vt:lpstr>
      <vt:lpstr>Array of Structures  </vt:lpstr>
      <vt:lpstr>Array of Structures, cont...  </vt:lpstr>
      <vt:lpstr> AnimalType bronxZoo[MAX_SIZE];</vt:lpstr>
      <vt:lpstr> AnimalType bronxZoo[MAX_SIZE];</vt:lpstr>
      <vt:lpstr>Add 1 year to the age member of each element of the bronxZoo array</vt:lpstr>
      <vt:lpstr>Find total weight of all elements of the bronxZoo array</vt:lpstr>
      <vt:lpstr> Specification of Time</vt:lpstr>
      <vt:lpstr>Specification of Time</vt:lpstr>
      <vt:lpstr>  </vt:lpstr>
      <vt:lpstr>Array of Class Objects  </vt:lpstr>
      <vt:lpstr>Two-Dimensional Array       </vt:lpstr>
      <vt:lpstr>PowerPoint Presentation</vt:lpstr>
      <vt:lpstr>PowerPoint Presentation</vt:lpstr>
      <vt:lpstr>Array for Monthly High Temperatures for all 50 states, cont...</vt:lpstr>
      <vt:lpstr>PowerPoint Presentation</vt:lpstr>
      <vt:lpstr>Finding the Average High Temperature for Arizona</vt:lpstr>
      <vt:lpstr>Finding the Average High Temperature for Arizona, cont...</vt:lpstr>
      <vt:lpstr>const  int  NUM_STATES    =  50; const  int  NUM_MONTHS  =  12; int  stateHighs[NUM_STATES][NUM_MONTHS];</vt:lpstr>
      <vt:lpstr>Viewed another way . . .</vt:lpstr>
      <vt:lpstr>Arrays as Parameters</vt:lpstr>
      <vt:lpstr> Write a function using the two-dimensional stateHighs array to fill a one-dimensional stateAverages array</vt:lpstr>
      <vt:lpstr>PowerPoint Presentation</vt:lpstr>
      <vt:lpstr>PowerPoint Presentation</vt:lpstr>
      <vt:lpstr> Using typedef with Arrays</vt:lpstr>
      <vt:lpstr>Declaring Multidimensional Arrays</vt:lpstr>
      <vt:lpstr>PowerPoint Presentation</vt:lpstr>
      <vt:lpstr>Print Sales for Dec. by Department</vt:lpstr>
      <vt:lpstr>Print sales for Jan.  by department</vt:lpstr>
      <vt:lpstr>PowerPoint Presentation</vt:lpstr>
      <vt:lpstr>PowerPoint Presentation</vt:lpstr>
      <vt:lpstr>PowerPoint Presentation</vt:lpstr>
      <vt:lpstr>Adding a Fourth Dimension . . .</vt:lpstr>
      <vt:lpstr>C-Style Strings</vt:lpstr>
      <vt:lpstr>Strings as Arrays</vt:lpstr>
      <vt:lpstr>C-String Literal Initialization</vt:lpstr>
      <vt:lpstr>C-String Literal Initialization</vt:lpstr>
      <vt:lpstr>C-String Initialization Differences</vt:lpstr>
      <vt:lpstr>C-String Initialization Differences</vt:lpstr>
      <vt:lpstr>C-String Initialization Differences</vt:lpstr>
      <vt:lpstr>Pointers to C-Strings</vt:lpstr>
      <vt:lpstr>String Termination &amp; Length</vt:lpstr>
      <vt:lpstr>String Termination &amp; Length</vt:lpstr>
      <vt:lpstr>C-Strings Mutability</vt:lpstr>
      <vt:lpstr>Useful C-String Functions</vt:lpstr>
      <vt:lpstr>Converting to C++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Problem Solving with C++, 2/e</dc:title>
  <dc:subject>C++ structured type, one- and two-dimensional arrays, const, typedef, array of structs, array of class objects</dc:subject>
  <dc:creator>Sylvia Sorkin</dc:creator>
  <cp:lastModifiedBy>Jenna Rogers</cp:lastModifiedBy>
  <cp:revision>425</cp:revision>
  <cp:lastPrinted>1999-05-15T04:22:31Z</cp:lastPrinted>
  <dcterms:created xsi:type="dcterms:W3CDTF">1995-05-28T16:12:40Z</dcterms:created>
  <dcterms:modified xsi:type="dcterms:W3CDTF">2013-02-06T19:46:31Z</dcterms:modified>
</cp:coreProperties>
</file>