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9"/>
  </p:notesMasterIdLst>
  <p:handoutMasterIdLst>
    <p:handoutMasterId r:id="rId140"/>
  </p:handoutMasterIdLst>
  <p:sldIdLst>
    <p:sldId id="565" r:id="rId2"/>
    <p:sldId id="611" r:id="rId3"/>
    <p:sldId id="629" r:id="rId4"/>
    <p:sldId id="595" r:id="rId5"/>
    <p:sldId id="522" r:id="rId6"/>
    <p:sldId id="612" r:id="rId7"/>
    <p:sldId id="628" r:id="rId8"/>
    <p:sldId id="596" r:id="rId9"/>
    <p:sldId id="613" r:id="rId10"/>
    <p:sldId id="614" r:id="rId11"/>
    <p:sldId id="606" r:id="rId12"/>
    <p:sldId id="619" r:id="rId13"/>
    <p:sldId id="523" r:id="rId14"/>
    <p:sldId id="524" r:id="rId15"/>
    <p:sldId id="525" r:id="rId16"/>
    <p:sldId id="526" r:id="rId17"/>
    <p:sldId id="529" r:id="rId18"/>
    <p:sldId id="439" r:id="rId19"/>
    <p:sldId id="440" r:id="rId20"/>
    <p:sldId id="441" r:id="rId21"/>
    <p:sldId id="442" r:id="rId22"/>
    <p:sldId id="443" r:id="rId23"/>
    <p:sldId id="445" r:id="rId24"/>
    <p:sldId id="62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263" r:id="rId37"/>
    <p:sldId id="361" r:id="rId38"/>
    <p:sldId id="475" r:id="rId39"/>
    <p:sldId id="477" r:id="rId40"/>
    <p:sldId id="478" r:id="rId41"/>
    <p:sldId id="479" r:id="rId42"/>
    <p:sldId id="480" r:id="rId43"/>
    <p:sldId id="320" r:id="rId44"/>
    <p:sldId id="481" r:id="rId45"/>
    <p:sldId id="488" r:id="rId46"/>
    <p:sldId id="489" r:id="rId47"/>
    <p:sldId id="490" r:id="rId48"/>
    <p:sldId id="491" r:id="rId49"/>
    <p:sldId id="621" r:id="rId50"/>
    <p:sldId id="622" r:id="rId51"/>
    <p:sldId id="411" r:id="rId52"/>
    <p:sldId id="516" r:id="rId53"/>
    <p:sldId id="607" r:id="rId54"/>
    <p:sldId id="623" r:id="rId55"/>
    <p:sldId id="556" r:id="rId56"/>
    <p:sldId id="519" r:id="rId57"/>
    <p:sldId id="557" r:id="rId58"/>
    <p:sldId id="558" r:id="rId59"/>
    <p:sldId id="559" r:id="rId60"/>
    <p:sldId id="560" r:id="rId61"/>
    <p:sldId id="561" r:id="rId62"/>
    <p:sldId id="562" r:id="rId63"/>
    <p:sldId id="563" r:id="rId64"/>
    <p:sldId id="572" r:id="rId65"/>
    <p:sldId id="624" r:id="rId66"/>
    <p:sldId id="573" r:id="rId67"/>
    <p:sldId id="625" r:id="rId68"/>
    <p:sldId id="615" r:id="rId69"/>
    <p:sldId id="626" r:id="rId70"/>
    <p:sldId id="574" r:id="rId71"/>
    <p:sldId id="610" r:id="rId72"/>
    <p:sldId id="627" r:id="rId73"/>
    <p:sldId id="630" r:id="rId74"/>
    <p:sldId id="631" r:id="rId75"/>
    <p:sldId id="632" r:id="rId76"/>
    <p:sldId id="643" r:id="rId77"/>
    <p:sldId id="644" r:id="rId78"/>
    <p:sldId id="645" r:id="rId79"/>
    <p:sldId id="646" r:id="rId80"/>
    <p:sldId id="647" r:id="rId81"/>
    <p:sldId id="648" r:id="rId82"/>
    <p:sldId id="649" r:id="rId83"/>
    <p:sldId id="650" r:id="rId84"/>
    <p:sldId id="651" r:id="rId85"/>
    <p:sldId id="652" r:id="rId86"/>
    <p:sldId id="653" r:id="rId87"/>
    <p:sldId id="654" r:id="rId88"/>
    <p:sldId id="655" r:id="rId89"/>
    <p:sldId id="656" r:id="rId90"/>
    <p:sldId id="657" r:id="rId91"/>
    <p:sldId id="658" r:id="rId92"/>
    <p:sldId id="659" r:id="rId93"/>
    <p:sldId id="660" r:id="rId94"/>
    <p:sldId id="661" r:id="rId95"/>
    <p:sldId id="662" r:id="rId96"/>
    <p:sldId id="663" r:id="rId97"/>
    <p:sldId id="664" r:id="rId98"/>
    <p:sldId id="665" r:id="rId99"/>
    <p:sldId id="666" r:id="rId100"/>
    <p:sldId id="667" r:id="rId101"/>
    <p:sldId id="668" r:id="rId102"/>
    <p:sldId id="669" r:id="rId103"/>
    <p:sldId id="670" r:id="rId104"/>
    <p:sldId id="671" r:id="rId105"/>
    <p:sldId id="672" r:id="rId106"/>
    <p:sldId id="673" r:id="rId107"/>
    <p:sldId id="674" r:id="rId108"/>
    <p:sldId id="675" r:id="rId109"/>
    <p:sldId id="676" r:id="rId110"/>
    <p:sldId id="677" r:id="rId111"/>
    <p:sldId id="678" r:id="rId112"/>
    <p:sldId id="679" r:id="rId113"/>
    <p:sldId id="680" r:id="rId114"/>
    <p:sldId id="681" r:id="rId115"/>
    <p:sldId id="682" r:id="rId116"/>
    <p:sldId id="683" r:id="rId117"/>
    <p:sldId id="684" r:id="rId118"/>
    <p:sldId id="685" r:id="rId119"/>
    <p:sldId id="686" r:id="rId120"/>
    <p:sldId id="687" r:id="rId121"/>
    <p:sldId id="688" r:id="rId122"/>
    <p:sldId id="689" r:id="rId123"/>
    <p:sldId id="690" r:id="rId124"/>
    <p:sldId id="705" r:id="rId125"/>
    <p:sldId id="692" r:id="rId126"/>
    <p:sldId id="706" r:id="rId127"/>
    <p:sldId id="693" r:id="rId128"/>
    <p:sldId id="694" r:id="rId129"/>
    <p:sldId id="695" r:id="rId130"/>
    <p:sldId id="696" r:id="rId131"/>
    <p:sldId id="697" r:id="rId132"/>
    <p:sldId id="698" r:id="rId133"/>
    <p:sldId id="699" r:id="rId134"/>
    <p:sldId id="700" r:id="rId135"/>
    <p:sldId id="701" r:id="rId136"/>
    <p:sldId id="702" r:id="rId137"/>
    <p:sldId id="703" r:id="rId138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Goldings" initials="jg" lastIdx="4" clrIdx="0"/>
  <p:cmAuthor id="1" name="SUSAN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33"/>
    <a:srgbClr val="CC0000"/>
    <a:srgbClr val="330099"/>
    <a:srgbClr val="990000"/>
    <a:srgbClr val="0000FF"/>
    <a:srgbClr val="FFFFFF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-7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8"/>
    </p:cViewPr>
  </p:sorterViewPr>
  <p:notesViewPr>
    <p:cSldViewPr>
      <p:cViewPr varScale="1">
        <p:scale>
          <a:sx n="73" d="100"/>
          <a:sy n="73" d="100"/>
        </p:scale>
        <p:origin x="-1264" y="-104"/>
      </p:cViewPr>
      <p:guideLst>
        <p:guide orient="horz" pos="2300"/>
        <p:guide pos="30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handoutMaster" Target="handoutMasters/handout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44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t" anchorCtr="0" compatLnSpc="1">
            <a:prstTxWarp prst="textNoShape">
              <a:avLst/>
            </a:prstTxWarp>
          </a:bodyPr>
          <a:lstStyle>
            <a:lvl1pPr defTabSz="965200">
              <a:defRPr sz="11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5488"/>
            <a:ext cx="4778375" cy="35829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85" tIns="48593" rIns="97185" bIns="485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b" anchorCtr="0" compatLnSpc="1">
            <a:prstTxWarp prst="textNoShape">
              <a:avLst/>
            </a:prstTxWarp>
          </a:bodyPr>
          <a:lstStyle>
            <a:lvl1pPr defTabSz="965200">
              <a:defRPr sz="11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 i="1"/>
            </a:lvl1pPr>
          </a:lstStyle>
          <a:p>
            <a:fld id="{D6ACB553-76B0-2B4C-9AD8-011ABF60F4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17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E22F1-244A-174F-BE04-5C8F29795BFE}" type="slidenum">
              <a:rPr lang="en-US" sz="1100"/>
              <a:pPr/>
              <a:t>1</a:t>
            </a:fld>
            <a:endParaRPr lang="en-US" sz="11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C015AD-1ABF-3B4A-B650-CE72EE00F80D}" type="slidenum">
              <a:rPr lang="en-US" sz="1100"/>
              <a:pPr/>
              <a:t>14</a:t>
            </a:fld>
            <a:endParaRPr lang="en-US" sz="11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A07483-67BC-6A42-8E6E-97094AF6AF06}" type="slidenum">
              <a:rPr lang="en-US" sz="1100"/>
              <a:pPr/>
              <a:t>109</a:t>
            </a:fld>
            <a:endParaRPr lang="en-US" sz="1100"/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95AD33-42F7-F845-A4C0-B7092C7AD548}" type="slidenum">
              <a:rPr lang="en-US" sz="1100"/>
              <a:pPr/>
              <a:t>111</a:t>
            </a:fld>
            <a:endParaRPr lang="en-US" sz="110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A8BCE2-BD23-404D-B4D0-6E395A3E218B}" type="slidenum">
              <a:rPr lang="en-US" sz="1100"/>
              <a:pPr/>
              <a:t>112</a:t>
            </a:fld>
            <a:endParaRPr lang="en-US" sz="110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07C3D5-E05F-D347-88F3-2790EB083EE6}" type="slidenum">
              <a:rPr lang="en-US" sz="1100"/>
              <a:pPr/>
              <a:t>113</a:t>
            </a:fld>
            <a:endParaRPr lang="en-US" sz="1100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9DC809-8A44-254A-ABF7-23CCBFA24FED}" type="slidenum">
              <a:rPr lang="en-US" sz="1100"/>
              <a:pPr/>
              <a:t>114</a:t>
            </a:fld>
            <a:endParaRPr lang="en-US" sz="1100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8B0568-54EE-D449-B6F9-5E2A7755F840}" type="slidenum">
              <a:rPr lang="en-US" sz="1100"/>
              <a:pPr/>
              <a:t>115</a:t>
            </a:fld>
            <a:endParaRPr lang="en-US" sz="1100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0534FC-6E59-EE4F-98FF-B6322DDE4CB3}" type="slidenum">
              <a:rPr lang="en-US" sz="1100"/>
              <a:pPr/>
              <a:t>116</a:t>
            </a:fld>
            <a:endParaRPr lang="en-US" sz="1100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7D8DAB-C783-7746-A247-B1D0F0DCF459}" type="slidenum">
              <a:rPr lang="en-US" sz="1100"/>
              <a:pPr/>
              <a:t>117</a:t>
            </a:fld>
            <a:endParaRPr lang="en-US" sz="1100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3F2D20-983A-9544-9739-64CA4B24B840}" type="slidenum">
              <a:rPr lang="en-US" sz="1100"/>
              <a:pPr/>
              <a:t>118</a:t>
            </a:fld>
            <a:endParaRPr lang="en-US" sz="1100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62BDD0-0260-EC4C-9F79-77069AAB8D4E}" type="slidenum">
              <a:rPr lang="en-US" sz="1100"/>
              <a:pPr/>
              <a:t>119</a:t>
            </a:fld>
            <a:endParaRPr lang="en-US" sz="110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9160B9-57CB-A346-9C89-2416D46B96F2}" type="slidenum">
              <a:rPr lang="en-US" sz="1100"/>
              <a:pPr/>
              <a:t>15</a:t>
            </a:fld>
            <a:endParaRPr lang="en-US" sz="11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2881B7-D8F8-1745-A19C-F060D5BDB05C}" type="slidenum">
              <a:rPr lang="en-US" sz="1100"/>
              <a:pPr/>
              <a:t>120</a:t>
            </a:fld>
            <a:endParaRPr lang="en-US" sz="1100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DDBBAB-1311-314D-8CF5-23ED424033C9}" type="slidenum">
              <a:rPr lang="en-US" sz="1100"/>
              <a:pPr/>
              <a:t>121</a:t>
            </a:fld>
            <a:endParaRPr lang="en-US" sz="1100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71035D-0E66-9743-915E-72A6CD53C0B3}" type="slidenum">
              <a:rPr lang="en-US" sz="1100"/>
              <a:pPr/>
              <a:t>122</a:t>
            </a:fld>
            <a:endParaRPr lang="en-US" sz="110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F5F251-B80D-A749-BEFA-1712B9C6A53E}" type="slidenum">
              <a:rPr lang="en-US" sz="1100"/>
              <a:pPr/>
              <a:t>123</a:t>
            </a:fld>
            <a:endParaRPr lang="en-US" sz="1100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E5AB53-5EAC-2A4C-87B8-3524D5803335}" type="slidenum">
              <a:rPr lang="en-US" sz="1100"/>
              <a:pPr/>
              <a:t>125</a:t>
            </a:fld>
            <a:endParaRPr lang="en-US" sz="1100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FEF7DD-4752-E542-AE89-CC9BC18A8030}" type="slidenum">
              <a:rPr lang="en-US" sz="1100"/>
              <a:pPr/>
              <a:t>126</a:t>
            </a:fld>
            <a:endParaRPr lang="en-US" sz="1100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6B6B6E-8527-F645-9E45-34A15750160B}" type="slidenum">
              <a:rPr lang="en-US" sz="1100"/>
              <a:pPr/>
              <a:t>127</a:t>
            </a:fld>
            <a:endParaRPr lang="en-US" sz="110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4B6CFF-642E-D94A-B697-65683BF65B57}" type="slidenum">
              <a:rPr lang="en-US" sz="1100"/>
              <a:pPr/>
              <a:t>128</a:t>
            </a:fld>
            <a:endParaRPr lang="en-US" sz="1100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08C8E-B9BD-8E4B-89AE-0C3CD2A64F65}" type="slidenum">
              <a:rPr lang="en-US" sz="1100"/>
              <a:pPr/>
              <a:t>129</a:t>
            </a:fld>
            <a:endParaRPr lang="en-US" sz="1100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12AEF3-CDF0-9046-AC4A-7E0A6FCE1463}" type="slidenum">
              <a:rPr lang="en-US" sz="1100"/>
              <a:pPr/>
              <a:t>130</a:t>
            </a:fld>
            <a:endParaRPr lang="en-US" sz="110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4B50BC-A19D-6F4E-9968-405963A11E51}" type="slidenum">
              <a:rPr lang="en-US" sz="1100"/>
              <a:pPr/>
              <a:t>16</a:t>
            </a:fld>
            <a:endParaRPr lang="en-US" sz="11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6546BE-4FE8-0D4A-AAA2-854C4448742F}" type="slidenum">
              <a:rPr lang="en-US" sz="1100"/>
              <a:pPr/>
              <a:t>131</a:t>
            </a:fld>
            <a:endParaRPr lang="en-US" sz="1100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EC769E-1CCA-A74A-A8E3-73BE6F51FE08}" type="slidenum">
              <a:rPr lang="en-US" sz="1100"/>
              <a:pPr/>
              <a:t>132</a:t>
            </a:fld>
            <a:endParaRPr lang="en-US" sz="110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4BDA4A-7DD2-5544-A3F7-C92FA800C8F8}" type="slidenum">
              <a:rPr lang="en-US" sz="1100"/>
              <a:pPr/>
              <a:t>133</a:t>
            </a:fld>
            <a:endParaRPr lang="en-US" sz="1100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F7E1AA-E55E-8E48-8CC8-2F8B53A18E4F}" type="slidenum">
              <a:rPr lang="en-US" sz="1100"/>
              <a:pPr/>
              <a:t>134</a:t>
            </a:fld>
            <a:endParaRPr lang="en-US" sz="110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03023F-D6F7-8F48-8EE3-CF8AF73DA500}" type="slidenum">
              <a:rPr lang="en-US" sz="1100"/>
              <a:pPr/>
              <a:t>135</a:t>
            </a:fld>
            <a:endParaRPr lang="en-US" sz="1100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18573D-166E-7A40-8CC6-4A83D0448EA9}" type="slidenum">
              <a:rPr lang="en-US" sz="1100"/>
              <a:pPr/>
              <a:t>136</a:t>
            </a:fld>
            <a:endParaRPr lang="en-US" sz="1100"/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F94A55-C0AD-5D4E-8BD0-6B07F885BA60}" type="slidenum">
              <a:rPr lang="en-US" sz="1100"/>
              <a:pPr/>
              <a:t>137</a:t>
            </a:fld>
            <a:endParaRPr lang="en-US" sz="1100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BC7DFA-891D-D946-B0AE-FE7BFF94B472}" type="slidenum">
              <a:rPr lang="en-US" sz="1100"/>
              <a:pPr/>
              <a:t>17</a:t>
            </a:fld>
            <a:endParaRPr lang="en-US" sz="11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EF165E-7C09-4C4D-997A-D2A1312DFA95}" type="slidenum">
              <a:rPr lang="en-US" sz="1100"/>
              <a:pPr/>
              <a:t>18</a:t>
            </a:fld>
            <a:endParaRPr lang="en-US" sz="11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403DD3-9ABA-9C42-9269-829C8443A32A}" type="slidenum">
              <a:rPr lang="en-US" sz="1100"/>
              <a:pPr/>
              <a:t>19</a:t>
            </a:fld>
            <a:endParaRPr lang="en-US" sz="11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B9F4C-FF83-B940-BA58-29AA5B3E743D}" type="slidenum">
              <a:rPr lang="en-US" sz="1100"/>
              <a:pPr/>
              <a:t>20</a:t>
            </a:fld>
            <a:endParaRPr lang="en-US" sz="11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55629D-A3BD-4142-91F9-8852ABCC06D5}" type="slidenum">
              <a:rPr lang="en-US" sz="1100"/>
              <a:pPr/>
              <a:t>21</a:t>
            </a:fld>
            <a:endParaRPr lang="en-US" sz="11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7BF2F0-5691-164C-BA4E-472D87C8D700}" type="slidenum">
              <a:rPr lang="en-US" sz="1100"/>
              <a:pPr/>
              <a:t>22</a:t>
            </a:fld>
            <a:endParaRPr lang="en-US" sz="11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E664B-6362-D643-B00B-1261F4276076}" type="slidenum">
              <a:rPr lang="en-US" sz="1100"/>
              <a:pPr/>
              <a:t>23</a:t>
            </a:fld>
            <a:endParaRPr lang="en-US" sz="11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2D6DAC-D64C-1F4C-BC40-7C5C1CD3A174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B411B9-1714-8145-8483-CD9DAC53E140}" type="slidenum">
              <a:rPr lang="en-US" sz="1100"/>
              <a:pPr/>
              <a:t>24</a:t>
            </a:fld>
            <a:endParaRPr lang="en-US" sz="11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C79A0E-D10D-514A-AD5B-C350852073D3}" type="slidenum">
              <a:rPr lang="en-US" sz="1100"/>
              <a:pPr/>
              <a:t>25</a:t>
            </a:fld>
            <a:endParaRPr lang="en-US" sz="11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3590F4-04F7-DF47-97D3-3D152F4DA33C}" type="slidenum">
              <a:rPr lang="en-US" sz="1100"/>
              <a:pPr/>
              <a:t>26</a:t>
            </a:fld>
            <a:endParaRPr lang="en-US" sz="11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1360DE-6695-A246-B644-490861E6381B}" type="slidenum">
              <a:rPr lang="en-US" sz="1100"/>
              <a:pPr/>
              <a:t>27</a:t>
            </a:fld>
            <a:endParaRPr lang="en-US" sz="11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3F22A7-856C-9B43-9442-810F2E9A57C5}" type="slidenum">
              <a:rPr lang="en-US" sz="1100"/>
              <a:pPr/>
              <a:t>28</a:t>
            </a:fld>
            <a:endParaRPr lang="en-US" sz="11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525AB9-DC7B-AF4E-BD22-E1CAAF39989C}" type="slidenum">
              <a:rPr lang="en-US" sz="1100"/>
              <a:pPr/>
              <a:t>29</a:t>
            </a:fld>
            <a:endParaRPr lang="en-US" sz="11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EB29DC-0DE9-4C42-9C7B-44E4B4C69CED}" type="slidenum">
              <a:rPr lang="en-US" sz="1100"/>
              <a:pPr/>
              <a:t>30</a:t>
            </a:fld>
            <a:endParaRPr lang="en-US" sz="11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0CD957-D90D-7547-941E-5F3FA5773015}" type="slidenum">
              <a:rPr lang="en-US" sz="1100"/>
              <a:pPr/>
              <a:t>31</a:t>
            </a:fld>
            <a:endParaRPr lang="en-US" sz="11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942564-1BF8-FB45-991F-61B71441EAD3}" type="slidenum">
              <a:rPr lang="en-US" sz="1100"/>
              <a:pPr/>
              <a:t>32</a:t>
            </a:fld>
            <a:endParaRPr lang="en-US" sz="11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5E7461-E1B5-7740-A941-8BB4DDE0B782}" type="slidenum">
              <a:rPr lang="en-US" sz="1100"/>
              <a:pPr/>
              <a:t>33</a:t>
            </a:fld>
            <a:endParaRPr lang="en-US" sz="11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95D752-941A-F54D-A6E4-9A5AEEBE6682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69DAE1-049C-6149-B3DC-9C13BD43A778}" type="slidenum">
              <a:rPr lang="en-US" sz="1100"/>
              <a:pPr/>
              <a:t>34</a:t>
            </a:fld>
            <a:endParaRPr lang="en-US" sz="11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29F5A-F1DF-314C-8B54-06C618D56C64}" type="slidenum">
              <a:rPr lang="en-US" sz="1100"/>
              <a:pPr/>
              <a:t>35</a:t>
            </a:fld>
            <a:endParaRPr lang="en-US" sz="11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772966-4343-6749-9DB1-243BC4D167F8}" type="slidenum">
              <a:rPr lang="en-US" sz="1100"/>
              <a:pPr/>
              <a:t>36</a:t>
            </a:fld>
            <a:endParaRPr lang="en-US" sz="11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2155E0-2618-4240-A887-A03E03CD02FC}" type="slidenum">
              <a:rPr lang="en-US" sz="1100"/>
              <a:pPr/>
              <a:t>37</a:t>
            </a:fld>
            <a:endParaRPr lang="en-US" sz="11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8232F8-BA38-5A40-B726-B97C0255C9A9}" type="slidenum">
              <a:rPr lang="en-US" sz="1100"/>
              <a:pPr/>
              <a:t>38</a:t>
            </a:fld>
            <a:endParaRPr lang="en-US" sz="11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6FD5B9-B525-4F4A-81A9-CE070AADD6C4}" type="slidenum">
              <a:rPr lang="en-US" sz="1100"/>
              <a:pPr/>
              <a:t>39</a:t>
            </a:fld>
            <a:endParaRPr lang="en-US" sz="11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B5EC4F-C2AB-DC45-8B50-3C3A791BD914}" type="slidenum">
              <a:rPr lang="en-US" sz="1100"/>
              <a:pPr/>
              <a:t>40</a:t>
            </a:fld>
            <a:endParaRPr lang="en-US" sz="11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4307FF-168B-3A44-B7F0-2C07328DB654}" type="slidenum">
              <a:rPr lang="en-US" sz="1100"/>
              <a:pPr/>
              <a:t>41</a:t>
            </a:fld>
            <a:endParaRPr lang="en-US" sz="11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8B4046-F468-1942-9796-48941DC6A286}" type="slidenum">
              <a:rPr lang="en-US" sz="1100"/>
              <a:pPr/>
              <a:t>42</a:t>
            </a:fld>
            <a:endParaRPr lang="en-US" sz="11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5CE2A3-7EA5-3042-AF83-CFBE8318EC6E}" type="slidenum">
              <a:rPr lang="en-US" sz="1100"/>
              <a:pPr/>
              <a:t>43</a:t>
            </a:fld>
            <a:endParaRPr lang="en-US" sz="11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0C1CA-AD55-C541-9311-A4C392FE1739}" type="slidenum">
              <a:rPr lang="en-US" sz="1100"/>
              <a:pPr/>
              <a:t>4</a:t>
            </a:fld>
            <a:endParaRPr lang="en-US" sz="11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8D18F3-E9CC-024D-B904-D99D41C0BA30}" type="slidenum">
              <a:rPr lang="en-US" sz="1100"/>
              <a:pPr/>
              <a:t>44</a:t>
            </a:fld>
            <a:endParaRPr lang="en-US" sz="11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6BCA53-E95F-1443-A95A-64BBB06A7FE0}" type="slidenum">
              <a:rPr lang="en-US" sz="1100"/>
              <a:pPr/>
              <a:t>45</a:t>
            </a:fld>
            <a:endParaRPr lang="en-US" sz="11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733C27-FC67-2D49-9EBB-0A085D67E39A}" type="slidenum">
              <a:rPr lang="en-US" sz="1100"/>
              <a:pPr/>
              <a:t>46</a:t>
            </a:fld>
            <a:endParaRPr lang="en-US" sz="11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0E3D01-90DF-2E41-817C-8B5952F474A4}" type="slidenum">
              <a:rPr lang="en-US" sz="1100"/>
              <a:pPr/>
              <a:t>47</a:t>
            </a:fld>
            <a:endParaRPr lang="en-US" sz="11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A0F085-6764-4847-8F60-7D6FDA9E3D66}" type="slidenum">
              <a:rPr lang="en-US" sz="1100"/>
              <a:pPr/>
              <a:t>48</a:t>
            </a:fld>
            <a:endParaRPr lang="en-US" sz="11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962E95-DA62-BB4B-9085-9738DE8BE76E}" type="slidenum">
              <a:rPr lang="en-US" sz="1100"/>
              <a:pPr/>
              <a:t>49</a:t>
            </a:fld>
            <a:endParaRPr lang="en-US" sz="11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CD5B9B-237B-024E-A664-1A89758E0CAE}" type="slidenum">
              <a:rPr lang="en-US" sz="1100"/>
              <a:pPr/>
              <a:t>50</a:t>
            </a:fld>
            <a:endParaRPr lang="en-US" sz="11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0710CA-0D2F-CC4D-B76A-ED305B0BA060}" type="slidenum">
              <a:rPr lang="en-US" sz="1100"/>
              <a:pPr/>
              <a:t>51</a:t>
            </a:fld>
            <a:endParaRPr lang="en-US" sz="11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9A7285-CC66-0C4A-B918-D72BFA505DA9}" type="slidenum">
              <a:rPr lang="en-US" sz="1100"/>
              <a:pPr/>
              <a:t>52</a:t>
            </a:fld>
            <a:endParaRPr lang="en-US" sz="11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80D32E-BF01-B448-8B23-497EC0C6A1CE}" type="slidenum">
              <a:rPr lang="en-US" sz="1100"/>
              <a:pPr/>
              <a:t>53</a:t>
            </a:fld>
            <a:endParaRPr lang="en-US" sz="11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200137-1902-EE47-83DC-F62AAAB2A4B0}" type="slidenum">
              <a:rPr lang="en-US" sz="1100"/>
              <a:pPr/>
              <a:t>5</a:t>
            </a:fld>
            <a:endParaRPr lang="en-US" sz="11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014D97-5224-3C41-840E-48D07DC8337B}" type="slidenum">
              <a:rPr lang="en-US" sz="1100"/>
              <a:pPr/>
              <a:t>54</a:t>
            </a:fld>
            <a:endParaRPr lang="en-US" sz="11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2F60D0-5FEC-F84A-994D-BBCAD4B6484A}" type="slidenum">
              <a:rPr lang="en-US" sz="1100"/>
              <a:pPr/>
              <a:t>55</a:t>
            </a:fld>
            <a:endParaRPr lang="en-US" sz="11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438CE3-EB2A-9B41-8B46-9B9207A0DAEE}" type="slidenum">
              <a:rPr lang="en-US" sz="1100"/>
              <a:pPr/>
              <a:t>56</a:t>
            </a:fld>
            <a:endParaRPr lang="en-US" sz="11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6FD69F-AF54-C643-85F0-53FC791E3AA2}" type="slidenum">
              <a:rPr lang="en-US" sz="1100"/>
              <a:pPr/>
              <a:t>57</a:t>
            </a:fld>
            <a:endParaRPr lang="en-US" sz="11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F3B60C-C4F6-2F4A-9841-E7566D9C2F97}" type="slidenum">
              <a:rPr lang="en-US" sz="1100"/>
              <a:pPr/>
              <a:t>58</a:t>
            </a:fld>
            <a:endParaRPr lang="en-US" sz="11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10ED39-5D7C-0D48-BD4A-7A0E48813768}" type="slidenum">
              <a:rPr lang="en-US" sz="1100"/>
              <a:pPr/>
              <a:t>59</a:t>
            </a:fld>
            <a:endParaRPr lang="en-US" sz="11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CD077-F2D2-834D-B49F-A35D67DD34E6}" type="slidenum">
              <a:rPr lang="en-US" sz="1100"/>
              <a:pPr/>
              <a:t>60</a:t>
            </a:fld>
            <a:endParaRPr lang="en-US" sz="110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3C096B-0853-134E-88E4-AFD86A165EA2}" type="slidenum">
              <a:rPr lang="en-US" sz="1100"/>
              <a:pPr/>
              <a:t>61</a:t>
            </a:fld>
            <a:endParaRPr lang="en-US" sz="110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A70A4B-DD7D-3E4C-8C68-40C199F222EB}" type="slidenum">
              <a:rPr lang="en-US" sz="1100"/>
              <a:pPr/>
              <a:t>62</a:t>
            </a:fld>
            <a:endParaRPr lang="en-US" sz="110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1187FA-B582-CA4A-B34F-B158E85A2FD1}" type="slidenum">
              <a:rPr lang="en-US" sz="1100"/>
              <a:pPr/>
              <a:t>63</a:t>
            </a:fld>
            <a:endParaRPr lang="en-US" sz="110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A6279C-3A93-3448-BB5A-31C6E3D8CF41}" type="slidenum">
              <a:rPr lang="en-US" sz="1100"/>
              <a:pPr/>
              <a:t>8</a:t>
            </a:fld>
            <a:endParaRPr lang="en-US" sz="11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27F63D-670A-0E43-A623-ACACBAA916C2}" type="slidenum">
              <a:rPr lang="en-US" sz="1100"/>
              <a:pPr/>
              <a:t>64</a:t>
            </a:fld>
            <a:endParaRPr lang="en-US" sz="110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FFB622-9CE2-AA4C-B601-588EE04D9633}" type="slidenum">
              <a:rPr lang="en-US" sz="1100"/>
              <a:pPr/>
              <a:t>66</a:t>
            </a:fld>
            <a:endParaRPr lang="en-US" sz="110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1DE2FD-ED9B-D546-A0BC-B81CB2C8118A}" type="slidenum">
              <a:rPr lang="en-US" sz="1100"/>
              <a:pPr/>
              <a:t>68</a:t>
            </a:fld>
            <a:endParaRPr lang="en-US" sz="11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5209DC-B492-984E-9060-9196F1229198}" type="slidenum">
              <a:rPr lang="en-US" sz="1100"/>
              <a:pPr/>
              <a:t>70</a:t>
            </a:fld>
            <a:endParaRPr lang="en-US" sz="110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0489A-D677-684F-B58B-7E5568CF36F5}" type="slidenum">
              <a:rPr lang="en-US" sz="1100"/>
              <a:pPr/>
              <a:t>71</a:t>
            </a:fld>
            <a:endParaRPr lang="en-US" sz="110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F8FCEE-6650-1143-95C4-B4B948B55E78}" type="slidenum">
              <a:rPr lang="en-US" sz="1100"/>
              <a:pPr/>
              <a:t>73</a:t>
            </a:fld>
            <a:endParaRPr lang="en-US" sz="110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E535F9-CBB1-CD45-B8E6-B3360997D6C9}" type="slidenum">
              <a:rPr lang="en-US" sz="1100"/>
              <a:pPr/>
              <a:t>74</a:t>
            </a:fld>
            <a:endParaRPr lang="en-US" sz="110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F5557-D460-0747-8E09-8320B0B4FA0A}" type="slidenum">
              <a:rPr lang="en-US" sz="1100"/>
              <a:pPr/>
              <a:t>75</a:t>
            </a:fld>
            <a:endParaRPr lang="en-US" sz="110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BC9681-0382-6B4E-83B9-87A6F7BF483C}" type="slidenum">
              <a:rPr lang="en-US" sz="1100"/>
              <a:pPr/>
              <a:t>76</a:t>
            </a:fld>
            <a:endParaRPr lang="en-US" sz="110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01886B-F249-B44B-8CE5-3B3400A31D12}" type="slidenum">
              <a:rPr lang="en-US" sz="1100"/>
              <a:pPr/>
              <a:t>77</a:t>
            </a:fld>
            <a:endParaRPr lang="en-US" sz="110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51B3F6-DFF3-7A46-9DAA-C5257C73DF66}" type="slidenum">
              <a:rPr lang="en-US" sz="1100"/>
              <a:pPr/>
              <a:t>11</a:t>
            </a:fld>
            <a:endParaRPr lang="en-US" sz="11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0E5A41-4DCE-944A-91C1-C5169AE598B1}" type="slidenum">
              <a:rPr lang="en-US" sz="1100"/>
              <a:pPr/>
              <a:t>78</a:t>
            </a:fld>
            <a:endParaRPr lang="en-US" sz="110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2C404C-DE97-8E42-A782-2EB726A1A007}" type="slidenum">
              <a:rPr lang="en-US" sz="1100"/>
              <a:pPr/>
              <a:t>79</a:t>
            </a:fld>
            <a:endParaRPr lang="en-US" sz="1100"/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64B2AB-91FE-E44D-8E7A-3C4E0FF10A52}" type="slidenum">
              <a:rPr lang="en-US" sz="1100"/>
              <a:pPr/>
              <a:t>80</a:t>
            </a:fld>
            <a:endParaRPr lang="en-US" sz="1100"/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F6468-2611-364E-B480-1478A88F254F}" type="slidenum">
              <a:rPr lang="en-US" sz="1100"/>
              <a:pPr/>
              <a:t>82</a:t>
            </a:fld>
            <a:endParaRPr lang="en-US" sz="11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0328B5-8FA7-F743-BFE2-C8820759B8B7}" type="slidenum">
              <a:rPr lang="en-US" sz="1100"/>
              <a:pPr/>
              <a:t>83</a:t>
            </a:fld>
            <a:endParaRPr lang="en-US" sz="110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602436-A150-4742-AD22-40AE47ACB10E}" type="slidenum">
              <a:rPr lang="en-US" sz="1100"/>
              <a:pPr/>
              <a:t>84</a:t>
            </a:fld>
            <a:endParaRPr lang="en-US" sz="110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D11B33-F98E-4F4A-94BB-7385305E50DD}" type="slidenum">
              <a:rPr lang="en-US" sz="1100"/>
              <a:pPr/>
              <a:t>85</a:t>
            </a:fld>
            <a:endParaRPr lang="en-US" sz="110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639097-EF58-254B-B46F-379DC811B8E6}" type="slidenum">
              <a:rPr lang="en-US" sz="1100"/>
              <a:pPr/>
              <a:t>86</a:t>
            </a:fld>
            <a:endParaRPr lang="en-US" sz="110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6B0D8C-A0D2-DF4D-80E6-1F2CCEA63841}" type="slidenum">
              <a:rPr lang="en-US" sz="1100"/>
              <a:pPr/>
              <a:t>87</a:t>
            </a:fld>
            <a:endParaRPr lang="en-US" sz="110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1AB388-B143-5148-9987-912236284C1E}" type="slidenum">
              <a:rPr lang="en-US" sz="1100"/>
              <a:pPr/>
              <a:t>88</a:t>
            </a:fld>
            <a:endParaRPr lang="en-US" sz="110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FA0C8-C312-6A4A-9A60-A3CAA992AA9E}" type="slidenum">
              <a:rPr lang="en-US" sz="1100"/>
              <a:pPr/>
              <a:t>12</a:t>
            </a:fld>
            <a:endParaRPr lang="en-US" sz="11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7163BA-65D7-4F44-AF5D-E9972D1872F6}" type="slidenum">
              <a:rPr lang="en-US" sz="1100"/>
              <a:pPr/>
              <a:t>89</a:t>
            </a:fld>
            <a:endParaRPr lang="en-US" sz="110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4DB44B-0239-0043-A925-D6BDB863EFB8}" type="slidenum">
              <a:rPr lang="en-US" sz="1100"/>
              <a:pPr/>
              <a:t>90</a:t>
            </a:fld>
            <a:endParaRPr lang="en-US" sz="110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61789E-3D2E-5E42-86F9-9ADAF2CEDF0C}" type="slidenum">
              <a:rPr lang="en-US" sz="1100"/>
              <a:pPr/>
              <a:t>91</a:t>
            </a:fld>
            <a:endParaRPr lang="en-US" sz="110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C00492-106B-3A4B-9AB2-586C3426D56E}" type="slidenum">
              <a:rPr lang="en-US" sz="1100"/>
              <a:pPr/>
              <a:t>92</a:t>
            </a:fld>
            <a:endParaRPr lang="en-US" sz="110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099D2F-F8F7-C149-9384-9FBA40786CB1}" type="slidenum">
              <a:rPr lang="en-US" sz="1100"/>
              <a:pPr/>
              <a:t>93</a:t>
            </a:fld>
            <a:endParaRPr lang="en-US" sz="110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276923-5A7B-8441-A311-C4DABA99D494}" type="slidenum">
              <a:rPr lang="en-US" sz="1100"/>
              <a:pPr/>
              <a:t>94</a:t>
            </a:fld>
            <a:endParaRPr lang="en-US" sz="110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84F2CB-627F-D24E-912A-4DAF7BD745F9}" type="slidenum">
              <a:rPr lang="en-US" sz="1100"/>
              <a:pPr/>
              <a:t>95</a:t>
            </a:fld>
            <a:endParaRPr lang="en-US" sz="110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C6CA08-B941-4447-AA5F-D87CE7B3CF25}" type="slidenum">
              <a:rPr lang="en-US" sz="1100"/>
              <a:pPr/>
              <a:t>96</a:t>
            </a:fld>
            <a:endParaRPr lang="en-US" sz="110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D1A4A8-D682-4E47-8646-DD78AAB9FEC4}" type="slidenum">
              <a:rPr lang="en-US" sz="1100"/>
              <a:pPr/>
              <a:t>97</a:t>
            </a:fld>
            <a:endParaRPr lang="en-US" sz="110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B0F919-060F-D54B-AB79-9B395C751F6C}" type="slidenum">
              <a:rPr lang="en-US" sz="1100"/>
              <a:pPr/>
              <a:t>98</a:t>
            </a:fld>
            <a:endParaRPr lang="en-US" sz="1100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BD79F3-7237-F646-931C-A4AA8665F64E}" type="slidenum">
              <a:rPr lang="en-US" sz="1100"/>
              <a:pPr/>
              <a:t>13</a:t>
            </a:fld>
            <a:endParaRPr lang="en-US" sz="11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5E4367-0D6D-D74A-A660-24BD33A590D7}" type="slidenum">
              <a:rPr lang="en-US" sz="1100"/>
              <a:pPr/>
              <a:t>99</a:t>
            </a:fld>
            <a:endParaRPr lang="en-US" sz="1100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FA5D0A-4016-B44F-A31C-8E287B79448A}" type="slidenum">
              <a:rPr lang="en-US" sz="1100"/>
              <a:pPr/>
              <a:t>100</a:t>
            </a:fld>
            <a:endParaRPr lang="en-US" sz="1100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D0D89C-9C88-9745-A532-3E50910E1513}" type="slidenum">
              <a:rPr lang="en-US" sz="1100"/>
              <a:pPr/>
              <a:t>101</a:t>
            </a:fld>
            <a:endParaRPr lang="en-US" sz="110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D1E6E1-9784-5D49-A67C-CF85AEEA859E}" type="slidenum">
              <a:rPr lang="en-US" sz="1100"/>
              <a:pPr/>
              <a:t>102</a:t>
            </a:fld>
            <a:endParaRPr lang="en-US" sz="1100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4EEF25-B838-744C-884F-A463667800AD}" type="slidenum">
              <a:rPr lang="en-US" sz="1100"/>
              <a:pPr/>
              <a:t>103</a:t>
            </a:fld>
            <a:endParaRPr lang="en-US" sz="110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332189-9FC1-2B48-A57F-0BED7E7D7BE5}" type="slidenum">
              <a:rPr lang="en-US" sz="1100"/>
              <a:pPr/>
              <a:t>104</a:t>
            </a:fld>
            <a:endParaRPr lang="en-US" sz="1100"/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CF3ECE-6565-6D4F-BF3D-6B8EDFCF0342}" type="slidenum">
              <a:rPr lang="en-US" sz="1100"/>
              <a:pPr/>
              <a:t>105</a:t>
            </a:fld>
            <a:endParaRPr lang="en-US" sz="1100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0D21B-CCB3-1C40-9A97-B380EF069BB7}" type="slidenum">
              <a:rPr lang="en-US" sz="1100"/>
              <a:pPr/>
              <a:t>106</a:t>
            </a:fld>
            <a:endParaRPr lang="en-US" sz="11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B3CD71-7704-8747-B088-102F2D06BBF5}" type="slidenum">
              <a:rPr lang="en-US" sz="1100"/>
              <a:pPr/>
              <a:t>107</a:t>
            </a:fld>
            <a:endParaRPr lang="en-US" sz="110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17828-DCAE-2E4C-87F5-C0EFC7AB27BE}" type="slidenum">
              <a:rPr lang="en-US" sz="1100"/>
              <a:pPr/>
              <a:t>108</a:t>
            </a:fld>
            <a:endParaRPr lang="en-US" sz="110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CC14D7-82D2-404C-8C61-1259DA8487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91121-87F4-1548-94A8-4146386DDF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FC227-D8D2-7B4E-9A3F-F8678FBBE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097D7-1A8A-D348-8534-AF2354CA2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4A519-3FE9-1344-B5E1-272BF0D933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B8AA3-9718-2541-9E4E-94FC794F85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BB7A-E05D-3242-A55C-52C2C76567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EC196-747A-2441-A1D7-E05C07173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EDF72-5BDA-6D47-8DCA-80909CC434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5E643-9577-8B4F-8205-867209E3C2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4B3E5-87F4-9148-9689-F3338F1AD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12D40DE-3861-1C49-8452-E6CEF5A5B9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charset="0"/>
        <a:buChar char="l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Monotype Sort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495800" y="4953000"/>
            <a:ext cx="4419600" cy="1143000"/>
          </a:xfrm>
        </p:spPr>
        <p:txBody>
          <a:bodyPr/>
          <a:lstStyle/>
          <a:p>
            <a:r>
              <a:rPr lang="en-US" sz="4000" b="0" dirty="0">
                <a:solidFill>
                  <a:schemeClr val="bg1"/>
                </a:solidFill>
                <a:latin typeface="Times New Roman" charset="0"/>
              </a:rPr>
              <a:t>Chapter 14</a:t>
            </a:r>
            <a:br>
              <a:rPr lang="en-US" sz="4000" b="0" dirty="0">
                <a:solidFill>
                  <a:schemeClr val="bg1"/>
                </a:solidFill>
                <a:latin typeface="Times New Roman" charset="0"/>
              </a:rPr>
            </a:br>
            <a:r>
              <a:rPr lang="en-US" b="0" dirty="0">
                <a:solidFill>
                  <a:schemeClr val="bg1"/>
                </a:solidFill>
                <a:latin typeface="Times New Roman" charset="0"/>
              </a:rPr>
              <a:t/>
            </a:r>
            <a:br>
              <a:rPr lang="en-US" b="0" dirty="0">
                <a:solidFill>
                  <a:schemeClr val="bg1"/>
                </a:solidFill>
                <a:latin typeface="Times New Roman" charset="0"/>
              </a:rPr>
            </a:br>
            <a:r>
              <a:rPr lang="en-US" b="0" dirty="0" smtClean="0">
                <a:solidFill>
                  <a:schemeClr val="bg1"/>
                </a:solidFill>
                <a:latin typeface="Times New Roman" charset="0"/>
              </a:rPr>
              <a:t>Dynamic Data and </a:t>
            </a:r>
            <a:r>
              <a:rPr lang="en-US" sz="4000" b="0" dirty="0">
                <a:solidFill>
                  <a:schemeClr val="bg1"/>
                </a:solidFill>
                <a:latin typeface="Times New Roman" charset="0"/>
              </a:rPr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2293" name="Rectangle 62"/>
          <p:cNvSpPr>
            <a:spLocks noChangeArrowheads="1"/>
          </p:cNvSpPr>
          <p:nvPr/>
        </p:nvSpPr>
        <p:spPr bwMode="auto">
          <a:xfrm>
            <a:off x="73025" y="222250"/>
            <a:ext cx="89662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sz="4400" b="1">
                <a:latin typeface="Times New Roman" charset="0"/>
              </a:rPr>
              <a:t> </a:t>
            </a:r>
            <a:r>
              <a:rPr lang="en-US" sz="4400" b="1">
                <a:latin typeface="Arial Rounded MT Bold" charset="0"/>
              </a:rPr>
              <a:t/>
            </a:r>
            <a:br>
              <a:rPr lang="en-US" sz="4400" b="1">
                <a:latin typeface="Arial Rounded MT Bold" charset="0"/>
              </a:rPr>
            </a:br>
            <a:endParaRPr lang="en-US" sz="4400" b="1">
              <a:latin typeface="Arial Rounded MT Bold" charset="0"/>
            </a:endParaRPr>
          </a:p>
        </p:txBody>
      </p:sp>
      <p:sp>
        <p:nvSpPr>
          <p:cNvPr id="12294" name="Rectangle 63"/>
          <p:cNvSpPr>
            <a:spLocks noChangeArrowheads="1"/>
          </p:cNvSpPr>
          <p:nvPr/>
        </p:nvSpPr>
        <p:spPr bwMode="auto">
          <a:xfrm>
            <a:off x="600075" y="609600"/>
            <a:ext cx="6878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latin typeface="Times New Roman" charset="0"/>
              </a:rPr>
              <a:t>Array-based</a:t>
            </a:r>
            <a:r>
              <a:rPr lang="en-US" sz="4400" b="1">
                <a:latin typeface="Courier New" charset="0"/>
              </a:rPr>
              <a:t> class List</a:t>
            </a:r>
            <a:endParaRPr lang="en-US" sz="4400" b="1">
              <a:latin typeface="Times New Roman" charset="0"/>
            </a:endParaRPr>
          </a:p>
        </p:txBody>
      </p:sp>
      <p:sp>
        <p:nvSpPr>
          <p:cNvPr id="12295" name="Oval 64"/>
          <p:cNvSpPr>
            <a:spLocks noChangeArrowheads="1"/>
          </p:cNvSpPr>
          <p:nvPr/>
        </p:nvSpPr>
        <p:spPr bwMode="auto">
          <a:xfrm>
            <a:off x="2498407" y="1396048"/>
            <a:ext cx="4724400" cy="4876800"/>
          </a:xfrm>
          <a:prstGeom prst="ellipse">
            <a:avLst/>
          </a:prstGeom>
          <a:solidFill>
            <a:srgbClr val="FFCC99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65"/>
          <p:cNvSpPr>
            <a:spLocks noChangeArrowheads="1"/>
          </p:cNvSpPr>
          <p:nvPr/>
        </p:nvSpPr>
        <p:spPr bwMode="auto">
          <a:xfrm>
            <a:off x="1606550" y="58674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66"/>
          <p:cNvSpPr>
            <a:spLocks noChangeArrowheads="1"/>
          </p:cNvSpPr>
          <p:nvPr/>
        </p:nvSpPr>
        <p:spPr bwMode="auto">
          <a:xfrm>
            <a:off x="1606550" y="42672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67"/>
          <p:cNvSpPr>
            <a:spLocks noChangeArrowheads="1"/>
          </p:cNvSpPr>
          <p:nvPr/>
        </p:nvSpPr>
        <p:spPr bwMode="auto">
          <a:xfrm>
            <a:off x="1606550" y="4800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68"/>
          <p:cNvSpPr>
            <a:spLocks noChangeArrowheads="1"/>
          </p:cNvSpPr>
          <p:nvPr/>
        </p:nvSpPr>
        <p:spPr bwMode="auto">
          <a:xfrm>
            <a:off x="1600200" y="53340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Times New Roman" charset="0"/>
              </a:rPr>
              <a:t>Reset</a:t>
            </a:r>
            <a:endParaRPr lang="en-US" sz="2000" b="1">
              <a:solidFill>
                <a:srgbClr val="990033"/>
              </a:solidFill>
            </a:endParaRPr>
          </a:p>
        </p:txBody>
      </p:sp>
      <p:sp>
        <p:nvSpPr>
          <p:cNvPr id="12300" name="Oval 69"/>
          <p:cNvSpPr>
            <a:spLocks noChangeArrowheads="1"/>
          </p:cNvSpPr>
          <p:nvPr/>
        </p:nvSpPr>
        <p:spPr bwMode="auto">
          <a:xfrm>
            <a:off x="1606550" y="37338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70"/>
          <p:cNvSpPr>
            <a:spLocks noChangeArrowheads="1"/>
          </p:cNvSpPr>
          <p:nvPr/>
        </p:nvSpPr>
        <p:spPr bwMode="auto">
          <a:xfrm>
            <a:off x="1606550" y="26670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71"/>
          <p:cNvSpPr>
            <a:spLocks noChangeArrowheads="1"/>
          </p:cNvSpPr>
          <p:nvPr/>
        </p:nvSpPr>
        <p:spPr bwMode="auto">
          <a:xfrm>
            <a:off x="1606550" y="32004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72"/>
          <p:cNvSpPr>
            <a:spLocks noChangeArrowheads="1"/>
          </p:cNvSpPr>
          <p:nvPr/>
        </p:nvSpPr>
        <p:spPr bwMode="auto">
          <a:xfrm>
            <a:off x="1600200" y="2133600"/>
            <a:ext cx="197485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73"/>
          <p:cNvSpPr>
            <a:spLocks noChangeArrowheads="1"/>
          </p:cNvSpPr>
          <p:nvPr/>
        </p:nvSpPr>
        <p:spPr bwMode="auto">
          <a:xfrm>
            <a:off x="2193925" y="2690813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IsFull</a:t>
            </a:r>
          </a:p>
        </p:txBody>
      </p:sp>
      <p:sp>
        <p:nvSpPr>
          <p:cNvPr id="12305" name="Rectangle 74"/>
          <p:cNvSpPr>
            <a:spLocks noChangeArrowheads="1"/>
          </p:cNvSpPr>
          <p:nvPr/>
        </p:nvSpPr>
        <p:spPr bwMode="auto">
          <a:xfrm>
            <a:off x="1965325" y="3224213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Length </a:t>
            </a:r>
          </a:p>
        </p:txBody>
      </p:sp>
      <p:sp>
        <p:nvSpPr>
          <p:cNvPr id="12306" name="Rectangle 75"/>
          <p:cNvSpPr>
            <a:spLocks noChangeArrowheads="1"/>
          </p:cNvSpPr>
          <p:nvPr/>
        </p:nvSpPr>
        <p:spPr bwMode="auto">
          <a:xfrm>
            <a:off x="1965325" y="4824413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IsPresent</a:t>
            </a:r>
          </a:p>
        </p:txBody>
      </p:sp>
      <p:sp>
        <p:nvSpPr>
          <p:cNvPr id="12307" name="Rectangle 76"/>
          <p:cNvSpPr>
            <a:spLocks noChangeArrowheads="1"/>
          </p:cNvSpPr>
          <p:nvPr/>
        </p:nvSpPr>
        <p:spPr bwMode="auto">
          <a:xfrm>
            <a:off x="2187575" y="4291013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Delete</a:t>
            </a:r>
          </a:p>
        </p:txBody>
      </p:sp>
      <p:sp>
        <p:nvSpPr>
          <p:cNvPr id="12308" name="Rectangle 77"/>
          <p:cNvSpPr>
            <a:spLocks noChangeArrowheads="1"/>
          </p:cNvSpPr>
          <p:nvPr/>
        </p:nvSpPr>
        <p:spPr bwMode="auto">
          <a:xfrm>
            <a:off x="1812925" y="21574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 IsEmpty</a:t>
            </a:r>
          </a:p>
        </p:txBody>
      </p:sp>
      <p:sp>
        <p:nvSpPr>
          <p:cNvPr id="12309" name="Rectangle 78"/>
          <p:cNvSpPr>
            <a:spLocks noChangeArrowheads="1"/>
          </p:cNvSpPr>
          <p:nvPr/>
        </p:nvSpPr>
        <p:spPr bwMode="auto">
          <a:xfrm>
            <a:off x="2152650" y="3757613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Insert</a:t>
            </a:r>
          </a:p>
        </p:txBody>
      </p:sp>
      <p:sp>
        <p:nvSpPr>
          <p:cNvPr id="12310" name="Rectangle 79"/>
          <p:cNvSpPr>
            <a:spLocks noChangeArrowheads="1"/>
          </p:cNvSpPr>
          <p:nvPr/>
        </p:nvSpPr>
        <p:spPr bwMode="auto">
          <a:xfrm>
            <a:off x="1905000" y="5891213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GetNexItem</a:t>
            </a:r>
          </a:p>
        </p:txBody>
      </p:sp>
      <p:sp>
        <p:nvSpPr>
          <p:cNvPr id="12311" name="Rectangle 80"/>
          <p:cNvSpPr>
            <a:spLocks noChangeArrowheads="1"/>
          </p:cNvSpPr>
          <p:nvPr/>
        </p:nvSpPr>
        <p:spPr bwMode="auto">
          <a:xfrm>
            <a:off x="3657600" y="2590800"/>
            <a:ext cx="2736850" cy="3048000"/>
          </a:xfrm>
          <a:prstGeom prst="rect">
            <a:avLst/>
          </a:prstGeom>
          <a:solidFill>
            <a:srgbClr val="FFFF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81"/>
          <p:cNvSpPr>
            <a:spLocks noChangeArrowheads="1"/>
          </p:cNvSpPr>
          <p:nvPr/>
        </p:nvSpPr>
        <p:spPr bwMode="auto">
          <a:xfrm>
            <a:off x="3582670" y="2462848"/>
            <a:ext cx="1944687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Times New Roman" charset="0"/>
              </a:rPr>
              <a:t>Private data:</a:t>
            </a:r>
            <a:endParaRPr lang="en-US" sz="2000" b="1">
              <a:latin typeface="Times New Roman" charset="0"/>
            </a:endParaRPr>
          </a:p>
          <a:p>
            <a:endParaRPr lang="en-US" sz="8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length</a:t>
            </a:r>
            <a:endParaRPr lang="en-US" sz="20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data </a:t>
            </a:r>
            <a:r>
              <a:rPr lang="en-US" sz="1800" b="1">
                <a:latin typeface="Times New Roman" charset="0"/>
              </a:rPr>
              <a:t>   </a:t>
            </a:r>
            <a:r>
              <a:rPr lang="en-US" sz="1600" b="1">
                <a:latin typeface="Times New Roman" charset="0"/>
              </a:rPr>
              <a:t> </a:t>
            </a:r>
            <a:r>
              <a:rPr lang="en-US" sz="1800" b="1">
                <a:latin typeface="Times New Roman" charset="0"/>
              </a:rPr>
              <a:t> </a:t>
            </a:r>
            <a:r>
              <a:rPr lang="en-US" sz="800" b="1">
                <a:latin typeface="Times New Roman" charset="0"/>
              </a:rPr>
              <a:t>[</a:t>
            </a:r>
            <a:r>
              <a:rPr lang="en-US" sz="1600" b="1">
                <a:latin typeface="Times New Roman" charset="0"/>
              </a:rPr>
              <a:t>0]</a:t>
            </a:r>
          </a:p>
          <a:p>
            <a:r>
              <a:rPr lang="en-US" sz="1600" b="1">
                <a:latin typeface="Times New Roman" charset="0"/>
              </a:rPr>
              <a:t>                  [1]</a:t>
            </a:r>
          </a:p>
          <a:p>
            <a:r>
              <a:rPr lang="en-US" sz="1600" b="1">
                <a:latin typeface="Times New Roman" charset="0"/>
              </a:rPr>
              <a:t>                  [2]</a:t>
            </a:r>
          </a:p>
          <a:p>
            <a:endParaRPr lang="en-US" sz="1600" b="1">
              <a:latin typeface="Times New Roman" charset="0"/>
            </a:endParaRPr>
          </a:p>
          <a:p>
            <a:endParaRPr lang="en-US" sz="1600" b="1">
              <a:latin typeface="Times New Roman" charset="0"/>
            </a:endParaRPr>
          </a:p>
          <a:p>
            <a:r>
              <a:rPr lang="en-US" sz="1600" b="1">
                <a:latin typeface="Times New Roman" charset="0"/>
              </a:rPr>
              <a:t>[MAX_LENGTH-1]</a:t>
            </a:r>
            <a:endParaRPr lang="en-US" sz="2000" b="1">
              <a:latin typeface="Times New Roman" charset="0"/>
            </a:endParaRPr>
          </a:p>
          <a:p>
            <a:endParaRPr lang="en-US" sz="1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currentPos</a:t>
            </a:r>
          </a:p>
        </p:txBody>
      </p:sp>
      <p:sp>
        <p:nvSpPr>
          <p:cNvPr id="12313" name="Rectangle 82"/>
          <p:cNvSpPr>
            <a:spLocks noChangeArrowheads="1"/>
          </p:cNvSpPr>
          <p:nvPr/>
        </p:nvSpPr>
        <p:spPr bwMode="auto">
          <a:xfrm>
            <a:off x="5711507" y="284384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14" name="Group 83"/>
          <p:cNvGrpSpPr>
            <a:grpSpLocks/>
          </p:cNvGrpSpPr>
          <p:nvPr/>
        </p:nvGrpSpPr>
        <p:grpSpPr bwMode="auto">
          <a:xfrm>
            <a:off x="5698807" y="3377248"/>
            <a:ext cx="609600" cy="1511300"/>
            <a:chOff x="3456" y="2404"/>
            <a:chExt cx="384" cy="952"/>
          </a:xfrm>
        </p:grpSpPr>
        <p:sp>
          <p:nvSpPr>
            <p:cNvPr id="12317" name="Rectangle 84"/>
            <p:cNvSpPr>
              <a:spLocks noChangeArrowheads="1"/>
            </p:cNvSpPr>
            <p:nvPr/>
          </p:nvSpPr>
          <p:spPr bwMode="auto">
            <a:xfrm>
              <a:off x="3463" y="2404"/>
              <a:ext cx="373" cy="95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85"/>
            <p:cNvSpPr>
              <a:spLocks noChangeShapeType="1"/>
            </p:cNvSpPr>
            <p:nvPr/>
          </p:nvSpPr>
          <p:spPr bwMode="auto">
            <a:xfrm>
              <a:off x="3456" y="2592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86"/>
            <p:cNvSpPr>
              <a:spLocks noChangeShapeType="1"/>
            </p:cNvSpPr>
            <p:nvPr/>
          </p:nvSpPr>
          <p:spPr bwMode="auto">
            <a:xfrm>
              <a:off x="3456" y="278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87"/>
            <p:cNvSpPr>
              <a:spLocks noChangeShapeType="1"/>
            </p:cNvSpPr>
            <p:nvPr/>
          </p:nvSpPr>
          <p:spPr bwMode="auto">
            <a:xfrm>
              <a:off x="3456" y="297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88"/>
            <p:cNvSpPr>
              <a:spLocks noChangeShapeType="1"/>
            </p:cNvSpPr>
            <p:nvPr/>
          </p:nvSpPr>
          <p:spPr bwMode="auto">
            <a:xfrm>
              <a:off x="3456" y="3168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5" name="Oval 89"/>
          <p:cNvSpPr>
            <a:spLocks noChangeArrowheads="1"/>
          </p:cNvSpPr>
          <p:nvPr/>
        </p:nvSpPr>
        <p:spPr bwMode="auto">
          <a:xfrm>
            <a:off x="1981200" y="1524000"/>
            <a:ext cx="197485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Times New Roman" charset="0"/>
              </a:rPr>
              <a:t>SelSort</a:t>
            </a:r>
          </a:p>
        </p:txBody>
      </p:sp>
      <p:sp>
        <p:nvSpPr>
          <p:cNvPr id="12316" name="Rectangle 90"/>
          <p:cNvSpPr>
            <a:spLocks noChangeArrowheads="1"/>
          </p:cNvSpPr>
          <p:nvPr/>
        </p:nvSpPr>
        <p:spPr bwMode="auto">
          <a:xfrm>
            <a:off x="5775007" y="505364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 New" charset="0"/>
              </a:rPr>
              <a:t>// Specification file continued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>
                <a:latin typeface="Courier" charset="0"/>
              </a:rPr>
              <a:t>class 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public: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(/* in */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arrSize</a:t>
            </a:r>
            <a:r>
              <a:rPr lang="en-US" sz="2000" b="1" dirty="0">
                <a:latin typeface="Courier" charset="0"/>
              </a:rPr>
              <a:t>);  		</a:t>
            </a: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      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Constructor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PRE: 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arrSize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is assigned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POST:  IF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arrSize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&gt;= 1 &amp;&amp; enough memory THEN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	   Array of size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arrSize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is created with 	//        all elements == 0  ELSE error message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(</a:t>
            </a:r>
            <a:r>
              <a:rPr lang="en-US" sz="2000" b="1" dirty="0" err="1">
                <a:latin typeface="Courier" charset="0"/>
              </a:rPr>
              <a:t>const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&amp; </a:t>
            </a:r>
            <a:r>
              <a:rPr lang="en-US" sz="2000" b="1" dirty="0" err="1">
                <a:latin typeface="Courier" charset="0"/>
              </a:rPr>
              <a:t>otherArr</a:t>
            </a:r>
            <a:r>
              <a:rPr lang="en-US" sz="2000" b="1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CC0000"/>
                </a:solidFill>
                <a:latin typeface="Courier" charset="0"/>
              </a:rPr>
              <a:t>	</a:t>
            </a: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	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Copy constructor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POST: this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DynArray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is a deep copy of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otherArr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Is implicitly called for initialization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defRPr/>
            </a:pPr>
            <a:endParaRPr lang="en-US" sz="2000" b="1" dirty="0" smtClean="0">
              <a:solidFill>
                <a:srgbClr val="A50021"/>
              </a:solidFill>
              <a:latin typeface="Courier New" pitchFamily="49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  <a:t>// Specification file  continued</a:t>
            </a:r>
            <a:r>
              <a:rPr lang="en-US" sz="2000" b="1" dirty="0" smtClean="0">
                <a:solidFill>
                  <a:srgbClr val="006633"/>
                </a:solidFill>
                <a:latin typeface="Courier"/>
                <a:ea typeface="+mn-ea"/>
              </a:rPr>
              <a:t>         </a:t>
            </a:r>
            <a:r>
              <a:rPr lang="en-US" sz="2000" b="1" dirty="0" smtClean="0">
                <a:latin typeface="Courier"/>
                <a:ea typeface="+mn-ea"/>
              </a:rPr>
              <a:t>	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b="1" dirty="0" smtClean="0">
              <a:latin typeface="Courier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/>
                <a:ea typeface="+mn-ea"/>
              </a:rPr>
              <a:t>	  ~DynArray();		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  <a:t>		// Destructor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  <a:t>		// POST: Memory for dynamic array deallocated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b="1" dirty="0" smtClean="0">
              <a:latin typeface="Courier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/>
                <a:ea typeface="+mn-ea"/>
              </a:rPr>
              <a:t>	  int  ValueAt (/* in */ int i)  const;		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006633"/>
                </a:solidFill>
                <a:latin typeface="Courier"/>
                <a:ea typeface="+mn-ea"/>
              </a:rPr>
              <a:t>	</a:t>
            </a:r>
            <a: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  <a:t>	// PRE:  i is assigned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  <a:t>		// POST: IF 0 &lt;= i &lt; size of this array THEN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  <a:t>		// 	   FCTVAL == value of array element at</a:t>
            </a:r>
            <a:b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</a:br>
            <a: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  <a:t>    //       index i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/>
                <a:ea typeface="+mn-ea"/>
              </a:rPr>
              <a:t>		// 	   ELSE error message</a:t>
            </a:r>
            <a:endParaRPr lang="en-US" sz="2000" b="1" dirty="0" smtClean="0">
              <a:latin typeface="Courier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b="1" dirty="0" smtClean="0">
              <a:latin typeface="Courier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/>
                <a:ea typeface="+mn-ea"/>
              </a:rPr>
              <a:t>	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535988" cy="5715000"/>
          </a:xfrm>
        </p:spPr>
        <p:txBody>
          <a:bodyPr/>
          <a:lstStyle/>
          <a:p>
            <a:pPr>
              <a:buFont typeface="Monotype Sorts" charset="0"/>
              <a:buNone/>
            </a:pPr>
            <a:endParaRPr lang="en-US" sz="2000" b="1" dirty="0">
              <a:solidFill>
                <a:srgbClr val="A50021"/>
              </a:solidFill>
              <a:latin typeface="Courier New" charset="0"/>
            </a:endParaRPr>
          </a:p>
          <a:p>
            <a:pPr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Specification file  continued</a:t>
            </a: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 </a:t>
            </a:r>
            <a:endParaRPr lang="en-US" sz="20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void  Store (/* in */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val</a:t>
            </a:r>
            <a:r>
              <a:rPr lang="en-US" sz="2000" b="1" dirty="0">
                <a:latin typeface="Courier" charset="0"/>
              </a:rPr>
              <a:t>,  /* in */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) 	 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		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PRE: 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val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and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are assigned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POST: IF 0 &lt;=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&lt; size of this array THEN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	  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val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is stored in array element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	   ELSE error message</a:t>
            </a:r>
          </a:p>
          <a:p>
            <a:pPr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Specification file  continued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void  </a:t>
            </a:r>
            <a:r>
              <a:rPr lang="en-US" sz="2000" b="1" dirty="0" err="1">
                <a:latin typeface="Courier" charset="0"/>
              </a:rPr>
              <a:t>CopyFrom</a:t>
            </a:r>
            <a:r>
              <a:rPr lang="en-US" sz="2000" b="1" dirty="0">
                <a:latin typeface="Courier" charset="0"/>
              </a:rPr>
              <a:t> (/* in */ 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otherArr</a:t>
            </a:r>
            <a:r>
              <a:rPr lang="en-US" sz="2000" b="1" dirty="0">
                <a:latin typeface="Courier" charset="0"/>
              </a:rPr>
              <a:t>);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POST:  IF enough memory THEN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      //           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</a:rPr>
              <a:t>new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array created (as deep copy)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      //           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</a:rPr>
              <a:t>with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size and contents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      //           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</a:rPr>
              <a:t>same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as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otherArr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       ELSE error message.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private: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0000FF"/>
                </a:solidFill>
                <a:latin typeface="Courier" charset="0"/>
              </a:rPr>
              <a:t>	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*  </a:t>
            </a:r>
            <a:r>
              <a:rPr lang="en-US" sz="2000" b="1" dirty="0" err="1">
                <a:latin typeface="Courier" charset="0"/>
              </a:rPr>
              <a:t>arr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 size;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};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Oval 2"/>
          <p:cNvSpPr>
            <a:spLocks noChangeArrowheads="1"/>
          </p:cNvSpPr>
          <p:nvPr/>
        </p:nvSpPr>
        <p:spPr bwMode="auto">
          <a:xfrm>
            <a:off x="2209800" y="1676400"/>
            <a:ext cx="3657600" cy="43434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2438400" y="609600"/>
            <a:ext cx="4451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4000" b="1">
                <a:latin typeface="Courier New" charset="0"/>
              </a:rPr>
              <a:t>class DynArray</a:t>
            </a:r>
            <a:endParaRPr lang="en-US" sz="4000" b="1">
              <a:solidFill>
                <a:srgbClr val="990066"/>
              </a:solidFill>
              <a:latin typeface="Courier New" charset="0"/>
            </a:endParaRPr>
          </a:p>
        </p:txBody>
      </p:sp>
      <p:sp>
        <p:nvSpPr>
          <p:cNvPr id="118790" name="Rectangle 16"/>
          <p:cNvSpPr>
            <a:spLocks noChangeArrowheads="1"/>
          </p:cNvSpPr>
          <p:nvPr/>
        </p:nvSpPr>
        <p:spPr bwMode="auto">
          <a:xfrm>
            <a:off x="3490913" y="2590800"/>
            <a:ext cx="1633537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Rectangle 17"/>
          <p:cNvSpPr>
            <a:spLocks noChangeArrowheads="1"/>
          </p:cNvSpPr>
          <p:nvPr/>
        </p:nvSpPr>
        <p:spPr bwMode="auto">
          <a:xfrm>
            <a:off x="4210050" y="3810000"/>
            <a:ext cx="804863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2" name="Rectangle 19"/>
          <p:cNvSpPr>
            <a:spLocks noChangeArrowheads="1"/>
          </p:cNvSpPr>
          <p:nvPr/>
        </p:nvSpPr>
        <p:spPr bwMode="auto">
          <a:xfrm>
            <a:off x="6573838" y="2986088"/>
            <a:ext cx="908050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Line 20"/>
          <p:cNvSpPr>
            <a:spLocks noChangeShapeType="1"/>
          </p:cNvSpPr>
          <p:nvPr/>
        </p:nvSpPr>
        <p:spPr bwMode="auto">
          <a:xfrm>
            <a:off x="6572250" y="4516438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Line 21"/>
          <p:cNvSpPr>
            <a:spLocks noChangeShapeType="1"/>
          </p:cNvSpPr>
          <p:nvPr/>
        </p:nvSpPr>
        <p:spPr bwMode="auto">
          <a:xfrm>
            <a:off x="6572250" y="4024313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5" name="Line 22"/>
          <p:cNvSpPr>
            <a:spLocks noChangeShapeType="1"/>
          </p:cNvSpPr>
          <p:nvPr/>
        </p:nvSpPr>
        <p:spPr bwMode="auto">
          <a:xfrm>
            <a:off x="6572250" y="3502025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6" name="Rectangle 23"/>
          <p:cNvSpPr>
            <a:spLocks noChangeArrowheads="1"/>
          </p:cNvSpPr>
          <p:nvPr/>
        </p:nvSpPr>
        <p:spPr bwMode="auto">
          <a:xfrm>
            <a:off x="6800850" y="2438400"/>
            <a:ext cx="849313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80</a:t>
            </a:r>
          </a:p>
          <a:p>
            <a:endParaRPr lang="en-US" sz="1800" b="1"/>
          </a:p>
          <a:p>
            <a:r>
              <a:rPr lang="en-US" sz="1800" b="1"/>
              <a:t>40</a:t>
            </a:r>
          </a:p>
          <a:p>
            <a:endParaRPr lang="en-US" sz="1800" b="1"/>
          </a:p>
          <a:p>
            <a:r>
              <a:rPr lang="en-US" sz="1800" b="1"/>
              <a:t>90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18797" name="Rectangle 24"/>
          <p:cNvSpPr>
            <a:spLocks noChangeArrowheads="1"/>
          </p:cNvSpPr>
          <p:nvPr/>
        </p:nvSpPr>
        <p:spPr bwMode="auto">
          <a:xfrm>
            <a:off x="4438650" y="3124200"/>
            <a:ext cx="576263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8" name="Line 25"/>
          <p:cNvSpPr>
            <a:spLocks noChangeShapeType="1"/>
          </p:cNvSpPr>
          <p:nvPr/>
        </p:nvSpPr>
        <p:spPr bwMode="auto">
          <a:xfrm flipV="1">
            <a:off x="4972050" y="32004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9" name="Line 26"/>
          <p:cNvSpPr>
            <a:spLocks noChangeShapeType="1"/>
          </p:cNvSpPr>
          <p:nvPr/>
        </p:nvSpPr>
        <p:spPr bwMode="auto">
          <a:xfrm>
            <a:off x="6572250" y="5029200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0" name="Rectangle 27"/>
          <p:cNvSpPr>
            <a:spLocks noChangeArrowheads="1"/>
          </p:cNvSpPr>
          <p:nvPr/>
        </p:nvSpPr>
        <p:spPr bwMode="auto">
          <a:xfrm>
            <a:off x="3503613" y="2590800"/>
            <a:ext cx="178117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 data: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size</a:t>
            </a:r>
            <a:r>
              <a:rPr lang="en-US" sz="2000" b="1">
                <a:latin typeface="Times New Roman" charset="0"/>
              </a:rPr>
              <a:t>    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arr</a:t>
            </a:r>
            <a:r>
              <a:rPr lang="en-US" sz="2000" b="1">
                <a:latin typeface="Times New Roman" charset="0"/>
              </a:rPr>
              <a:t>      </a:t>
            </a:r>
            <a:r>
              <a:rPr lang="en-US" sz="2000" b="1"/>
              <a:t>6000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18801" name="Text Box 28"/>
          <p:cNvSpPr txBox="1">
            <a:spLocks noChangeArrowheads="1"/>
          </p:cNvSpPr>
          <p:nvPr/>
        </p:nvSpPr>
        <p:spPr bwMode="auto">
          <a:xfrm>
            <a:off x="6572250" y="2133600"/>
            <a:ext cx="1411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Free store</a:t>
            </a:r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6000</a:t>
            </a:r>
            <a:endParaRPr lang="en-US"/>
          </a:p>
        </p:txBody>
      </p:sp>
      <p:sp>
        <p:nvSpPr>
          <p:cNvPr id="118802" name="Oval 6"/>
          <p:cNvSpPr>
            <a:spLocks noChangeArrowheads="1"/>
          </p:cNvSpPr>
          <p:nvPr/>
        </p:nvSpPr>
        <p:spPr bwMode="auto">
          <a:xfrm>
            <a:off x="1295400" y="38830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Oval 7"/>
          <p:cNvSpPr>
            <a:spLocks noChangeArrowheads="1"/>
          </p:cNvSpPr>
          <p:nvPr/>
        </p:nvSpPr>
        <p:spPr bwMode="auto">
          <a:xfrm>
            <a:off x="1295400" y="44164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4" name="Oval 8"/>
          <p:cNvSpPr>
            <a:spLocks noChangeArrowheads="1"/>
          </p:cNvSpPr>
          <p:nvPr/>
        </p:nvSpPr>
        <p:spPr bwMode="auto">
          <a:xfrm>
            <a:off x="1295400" y="33496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Oval 9"/>
          <p:cNvSpPr>
            <a:spLocks noChangeArrowheads="1"/>
          </p:cNvSpPr>
          <p:nvPr/>
        </p:nvSpPr>
        <p:spPr bwMode="auto">
          <a:xfrm>
            <a:off x="1295400" y="28162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Oval 11"/>
          <p:cNvSpPr>
            <a:spLocks noChangeArrowheads="1"/>
          </p:cNvSpPr>
          <p:nvPr/>
        </p:nvSpPr>
        <p:spPr bwMode="auto">
          <a:xfrm>
            <a:off x="1295400" y="22828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7" name="Rectangle 12"/>
          <p:cNvSpPr>
            <a:spLocks noChangeArrowheads="1"/>
          </p:cNvSpPr>
          <p:nvPr/>
        </p:nvSpPr>
        <p:spPr bwMode="auto">
          <a:xfrm>
            <a:off x="1635125" y="2306638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18808" name="Rectangle 13"/>
          <p:cNvSpPr>
            <a:spLocks noChangeArrowheads="1"/>
          </p:cNvSpPr>
          <p:nvPr/>
        </p:nvSpPr>
        <p:spPr bwMode="auto">
          <a:xfrm>
            <a:off x="1619250" y="44037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18809" name="Rectangle 14"/>
          <p:cNvSpPr>
            <a:spLocks noChangeArrowheads="1"/>
          </p:cNvSpPr>
          <p:nvPr/>
        </p:nvSpPr>
        <p:spPr bwMode="auto">
          <a:xfrm>
            <a:off x="1466850" y="3870325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 ValueAt</a:t>
            </a:r>
          </a:p>
        </p:txBody>
      </p:sp>
      <p:sp>
        <p:nvSpPr>
          <p:cNvPr id="118810" name="Rectangle 15"/>
          <p:cNvSpPr>
            <a:spLocks noChangeArrowheads="1"/>
          </p:cNvSpPr>
          <p:nvPr/>
        </p:nvSpPr>
        <p:spPr bwMode="auto">
          <a:xfrm>
            <a:off x="1708150" y="3373438"/>
            <a:ext cx="1300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118811" name="Rectangle 18"/>
          <p:cNvSpPr>
            <a:spLocks noChangeArrowheads="1"/>
          </p:cNvSpPr>
          <p:nvPr/>
        </p:nvSpPr>
        <p:spPr bwMode="auto">
          <a:xfrm>
            <a:off x="1539875" y="2819400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18812" name="Oval 29"/>
          <p:cNvSpPr>
            <a:spLocks noChangeArrowheads="1"/>
          </p:cNvSpPr>
          <p:nvPr/>
        </p:nvSpPr>
        <p:spPr bwMode="auto">
          <a:xfrm>
            <a:off x="1295400" y="4953000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13" name="Rectangle 30"/>
          <p:cNvSpPr>
            <a:spLocks noChangeArrowheads="1"/>
          </p:cNvSpPr>
          <p:nvPr/>
        </p:nvSpPr>
        <p:spPr bwMode="auto">
          <a:xfrm>
            <a:off x="1538288" y="495300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CopyFrom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Oval 2"/>
          <p:cNvSpPr>
            <a:spLocks noChangeArrowheads="1"/>
          </p:cNvSpPr>
          <p:nvPr/>
        </p:nvSpPr>
        <p:spPr bwMode="auto">
          <a:xfrm>
            <a:off x="2209800" y="1676400"/>
            <a:ext cx="3657600" cy="43434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446088" y="762000"/>
            <a:ext cx="86979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600" b="1">
                <a:latin typeface="Courier New" charset="0"/>
              </a:rPr>
              <a:t>DynArray beta(5); //constructor</a:t>
            </a:r>
            <a:endParaRPr lang="en-US" sz="4000" b="1">
              <a:solidFill>
                <a:srgbClr val="990066"/>
              </a:solidFill>
              <a:latin typeface="Courier New" charset="0"/>
            </a:endParaRPr>
          </a:p>
        </p:txBody>
      </p:sp>
      <p:sp>
        <p:nvSpPr>
          <p:cNvPr id="119814" name="Rectangle 15"/>
          <p:cNvSpPr>
            <a:spLocks noChangeArrowheads="1"/>
          </p:cNvSpPr>
          <p:nvPr/>
        </p:nvSpPr>
        <p:spPr bwMode="auto">
          <a:xfrm>
            <a:off x="3505200" y="2590800"/>
            <a:ext cx="1633538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Rectangle 16"/>
          <p:cNvSpPr>
            <a:spLocks noChangeArrowheads="1"/>
          </p:cNvSpPr>
          <p:nvPr/>
        </p:nvSpPr>
        <p:spPr bwMode="auto">
          <a:xfrm>
            <a:off x="4191000" y="3810000"/>
            <a:ext cx="804863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Rectangle 18"/>
          <p:cNvSpPr>
            <a:spLocks noChangeArrowheads="1"/>
          </p:cNvSpPr>
          <p:nvPr/>
        </p:nvSpPr>
        <p:spPr bwMode="auto">
          <a:xfrm>
            <a:off x="6554788" y="2986088"/>
            <a:ext cx="908050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Line 19"/>
          <p:cNvSpPr>
            <a:spLocks noChangeShapeType="1"/>
          </p:cNvSpPr>
          <p:nvPr/>
        </p:nvSpPr>
        <p:spPr bwMode="auto">
          <a:xfrm>
            <a:off x="6553200" y="4516438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Line 20"/>
          <p:cNvSpPr>
            <a:spLocks noChangeShapeType="1"/>
          </p:cNvSpPr>
          <p:nvPr/>
        </p:nvSpPr>
        <p:spPr bwMode="auto">
          <a:xfrm>
            <a:off x="6553200" y="4024313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Line 21"/>
          <p:cNvSpPr>
            <a:spLocks noChangeShapeType="1"/>
          </p:cNvSpPr>
          <p:nvPr/>
        </p:nvSpPr>
        <p:spPr bwMode="auto">
          <a:xfrm>
            <a:off x="6553200" y="3502025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Rectangle 22"/>
          <p:cNvSpPr>
            <a:spLocks noChangeArrowheads="1"/>
          </p:cNvSpPr>
          <p:nvPr/>
        </p:nvSpPr>
        <p:spPr bwMode="auto">
          <a:xfrm>
            <a:off x="6781800" y="2438400"/>
            <a:ext cx="849313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19821" name="Rectangle 23"/>
          <p:cNvSpPr>
            <a:spLocks noChangeArrowheads="1"/>
          </p:cNvSpPr>
          <p:nvPr/>
        </p:nvSpPr>
        <p:spPr bwMode="auto">
          <a:xfrm>
            <a:off x="4419600" y="3124200"/>
            <a:ext cx="576263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22" name="Line 24"/>
          <p:cNvSpPr>
            <a:spLocks noChangeShapeType="1"/>
          </p:cNvSpPr>
          <p:nvPr/>
        </p:nvSpPr>
        <p:spPr bwMode="auto">
          <a:xfrm flipV="1">
            <a:off x="4953000" y="32004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3" name="Line 25"/>
          <p:cNvSpPr>
            <a:spLocks noChangeShapeType="1"/>
          </p:cNvSpPr>
          <p:nvPr/>
        </p:nvSpPr>
        <p:spPr bwMode="auto">
          <a:xfrm>
            <a:off x="6553200" y="5029200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4" name="Rectangle 26"/>
          <p:cNvSpPr>
            <a:spLocks noChangeArrowheads="1"/>
          </p:cNvSpPr>
          <p:nvPr/>
        </p:nvSpPr>
        <p:spPr bwMode="auto">
          <a:xfrm>
            <a:off x="3552825" y="2590800"/>
            <a:ext cx="178117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 data: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size</a:t>
            </a:r>
            <a:r>
              <a:rPr lang="en-US" sz="2000" b="1">
                <a:latin typeface="Times New Roman" charset="0"/>
              </a:rPr>
              <a:t>   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arr </a:t>
            </a:r>
            <a:r>
              <a:rPr lang="en-US" sz="2000" b="1">
                <a:latin typeface="Times New Roman" charset="0"/>
              </a:rPr>
              <a:t>    </a:t>
            </a:r>
            <a:r>
              <a:rPr lang="en-US" sz="20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19825" name="Text Box 27"/>
          <p:cNvSpPr txBox="1">
            <a:spLocks noChangeArrowheads="1"/>
          </p:cNvSpPr>
          <p:nvPr/>
        </p:nvSpPr>
        <p:spPr bwMode="auto">
          <a:xfrm>
            <a:off x="6553200" y="2133600"/>
            <a:ext cx="1411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Free store</a:t>
            </a:r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19826" name="Oval 29"/>
          <p:cNvSpPr>
            <a:spLocks noChangeArrowheads="1"/>
          </p:cNvSpPr>
          <p:nvPr/>
        </p:nvSpPr>
        <p:spPr bwMode="auto">
          <a:xfrm>
            <a:off x="1295400" y="38830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27" name="Oval 30"/>
          <p:cNvSpPr>
            <a:spLocks noChangeArrowheads="1"/>
          </p:cNvSpPr>
          <p:nvPr/>
        </p:nvSpPr>
        <p:spPr bwMode="auto">
          <a:xfrm>
            <a:off x="1295400" y="44164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28" name="Oval 31"/>
          <p:cNvSpPr>
            <a:spLocks noChangeArrowheads="1"/>
          </p:cNvSpPr>
          <p:nvPr/>
        </p:nvSpPr>
        <p:spPr bwMode="auto">
          <a:xfrm>
            <a:off x="1295400" y="33496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Oval 32"/>
          <p:cNvSpPr>
            <a:spLocks noChangeArrowheads="1"/>
          </p:cNvSpPr>
          <p:nvPr/>
        </p:nvSpPr>
        <p:spPr bwMode="auto">
          <a:xfrm>
            <a:off x="1295400" y="28162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30" name="Oval 34"/>
          <p:cNvSpPr>
            <a:spLocks noChangeArrowheads="1"/>
          </p:cNvSpPr>
          <p:nvPr/>
        </p:nvSpPr>
        <p:spPr bwMode="auto">
          <a:xfrm>
            <a:off x="1295400" y="22828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31" name="Rectangle 35"/>
          <p:cNvSpPr>
            <a:spLocks noChangeArrowheads="1"/>
          </p:cNvSpPr>
          <p:nvPr/>
        </p:nvSpPr>
        <p:spPr bwMode="auto">
          <a:xfrm>
            <a:off x="1635125" y="2306638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19832" name="Rectangle 36"/>
          <p:cNvSpPr>
            <a:spLocks noChangeArrowheads="1"/>
          </p:cNvSpPr>
          <p:nvPr/>
        </p:nvSpPr>
        <p:spPr bwMode="auto">
          <a:xfrm>
            <a:off x="1619250" y="44037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19833" name="Rectangle 37"/>
          <p:cNvSpPr>
            <a:spLocks noChangeArrowheads="1"/>
          </p:cNvSpPr>
          <p:nvPr/>
        </p:nvSpPr>
        <p:spPr bwMode="auto">
          <a:xfrm>
            <a:off x="1466850" y="3870325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 ValueAt</a:t>
            </a:r>
          </a:p>
        </p:txBody>
      </p:sp>
      <p:sp>
        <p:nvSpPr>
          <p:cNvPr id="119834" name="Rectangle 38"/>
          <p:cNvSpPr>
            <a:spLocks noChangeArrowheads="1"/>
          </p:cNvSpPr>
          <p:nvPr/>
        </p:nvSpPr>
        <p:spPr bwMode="auto">
          <a:xfrm>
            <a:off x="1708150" y="3373438"/>
            <a:ext cx="1300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119835" name="Rectangle 39"/>
          <p:cNvSpPr>
            <a:spLocks noChangeArrowheads="1"/>
          </p:cNvSpPr>
          <p:nvPr/>
        </p:nvSpPr>
        <p:spPr bwMode="auto">
          <a:xfrm>
            <a:off x="1539875" y="2819400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19836" name="Oval 41"/>
          <p:cNvSpPr>
            <a:spLocks noChangeArrowheads="1"/>
          </p:cNvSpPr>
          <p:nvPr/>
        </p:nvSpPr>
        <p:spPr bwMode="auto">
          <a:xfrm>
            <a:off x="1295400" y="4953000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37" name="Rectangle 42"/>
          <p:cNvSpPr>
            <a:spLocks noChangeArrowheads="1"/>
          </p:cNvSpPr>
          <p:nvPr/>
        </p:nvSpPr>
        <p:spPr bwMode="auto">
          <a:xfrm>
            <a:off x="1538288" y="495300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CopyFrom </a:t>
            </a:r>
          </a:p>
        </p:txBody>
      </p:sp>
      <p:sp>
        <p:nvSpPr>
          <p:cNvPr id="119838" name="Text Box 43"/>
          <p:cNvSpPr txBox="1">
            <a:spLocks noChangeArrowheads="1"/>
          </p:cNvSpPr>
          <p:nvPr/>
        </p:nvSpPr>
        <p:spPr bwMode="auto">
          <a:xfrm>
            <a:off x="1779588" y="1600200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beta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066800"/>
            <a:ext cx="83693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::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Courier" charset="0"/>
              </a:rPr>
              <a:t>/* in */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arrSize</a:t>
            </a:r>
            <a:r>
              <a:rPr lang="en-US" sz="2000" b="1" dirty="0">
                <a:latin typeface="Courier" charset="0"/>
              </a:rPr>
              <a:t>)  		</a:t>
            </a: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      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Constructor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PRE: 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arrSize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is assigned</a:t>
            </a: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		// POST:  IF </a:t>
            </a:r>
            <a:r>
              <a:rPr lang="en-US" sz="2000" b="1" dirty="0" err="1">
                <a:solidFill>
                  <a:srgbClr val="990000"/>
                </a:solidFill>
                <a:latin typeface="Courier" charset="0"/>
              </a:rPr>
              <a:t>arrSize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 &gt;= 1 &amp;&amp; enough memory THEN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		// Array of size </a:t>
            </a:r>
            <a:r>
              <a:rPr lang="en-US" sz="2000" b="1" dirty="0" err="1">
                <a:solidFill>
                  <a:srgbClr val="990000"/>
                </a:solidFill>
                <a:latin typeface="Courier" charset="0"/>
              </a:rPr>
              <a:t>arrSize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 is created with 	</a:t>
            </a:r>
            <a:endParaRPr lang="en-US" sz="2000" b="1" dirty="0" smtClean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      /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 </a:t>
            </a: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all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elements == 0  ELSE error message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685800"/>
            <a:ext cx="8369300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; 	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if (</a:t>
            </a:r>
            <a:r>
              <a:rPr lang="en-US" sz="2000" b="1" dirty="0" err="1">
                <a:latin typeface="Courier" charset="0"/>
              </a:rPr>
              <a:t>arrSize</a:t>
            </a:r>
            <a:r>
              <a:rPr lang="en-US" sz="2000" b="1" dirty="0">
                <a:latin typeface="Courier" charset="0"/>
              </a:rPr>
              <a:t> &lt; 1) 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{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</a:t>
            </a:r>
            <a:r>
              <a:rPr lang="en-US" sz="2000" b="1" dirty="0" err="1">
                <a:latin typeface="Courier" charset="0"/>
              </a:rPr>
              <a:t>cerr</a:t>
            </a:r>
            <a:r>
              <a:rPr lang="en-US" sz="2000" b="1" dirty="0">
                <a:latin typeface="Courier" charset="0"/>
              </a:rPr>
              <a:t> &lt;&lt;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 constructor - invalid size: </a:t>
            </a:r>
            <a:r>
              <a:rPr lang="ja-JP" altLang="en-US" sz="2000" b="1" dirty="0">
                <a:latin typeface="Courier" charset="0"/>
              </a:rPr>
              <a:t>“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	       &lt;&lt; </a:t>
            </a:r>
            <a:r>
              <a:rPr lang="en-US" sz="2000" b="1" dirty="0" err="1">
                <a:latin typeface="Courier" charset="0"/>
              </a:rPr>
              <a:t>arrSize</a:t>
            </a:r>
            <a:r>
              <a:rPr lang="en-US" sz="2000" b="1" dirty="0">
                <a:latin typeface="Courier" charset="0"/>
              </a:rPr>
              <a:t> &lt;&lt; </a:t>
            </a:r>
            <a:r>
              <a:rPr lang="en-US" sz="2000" b="1" dirty="0" err="1">
                <a:latin typeface="Courier" charset="0"/>
              </a:rPr>
              <a:t>endl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exit(1);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 }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 </a:t>
            </a:r>
            <a:r>
              <a:rPr lang="en-US" sz="2000" b="1" dirty="0" err="1">
                <a:latin typeface="Courier" charset="0"/>
              </a:rPr>
              <a:t>arr</a:t>
            </a:r>
            <a:r>
              <a:rPr lang="en-US" sz="2000" b="1" dirty="0">
                <a:latin typeface="Courier" charset="0"/>
              </a:rPr>
              <a:t> = new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[</a:t>
            </a:r>
            <a:r>
              <a:rPr lang="en-US" sz="2000" b="1" dirty="0" err="1">
                <a:latin typeface="Courier" charset="0"/>
              </a:rPr>
              <a:t>arrSize</a:t>
            </a:r>
            <a:r>
              <a:rPr lang="en-US" sz="2000" b="1" dirty="0">
                <a:latin typeface="Courier" charset="0"/>
              </a:rPr>
              <a:t>];	 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Allocate memory 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 size = </a:t>
            </a:r>
            <a:r>
              <a:rPr lang="en-US" sz="2000" b="1" dirty="0" err="1">
                <a:latin typeface="Courier" charset="0"/>
              </a:rPr>
              <a:t>arrSize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 for (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 = 0;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 &lt; size; 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++)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	  </a:t>
            </a:r>
            <a:r>
              <a:rPr lang="en-US" sz="2000" b="1" dirty="0" err="1">
                <a:latin typeface="Courier" charset="0"/>
              </a:rPr>
              <a:t>arr</a:t>
            </a:r>
            <a:r>
              <a:rPr lang="en-US" sz="2000" b="1" dirty="0">
                <a:latin typeface="Courier" charset="0"/>
              </a:rPr>
              <a:t>[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] = 0;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	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Oval 2"/>
          <p:cNvSpPr>
            <a:spLocks noChangeArrowheads="1"/>
          </p:cNvSpPr>
          <p:nvPr/>
        </p:nvSpPr>
        <p:spPr bwMode="auto">
          <a:xfrm>
            <a:off x="2209800" y="1676400"/>
            <a:ext cx="3657600" cy="43434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1752600" y="762000"/>
            <a:ext cx="5676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600" b="1">
                <a:latin typeface="Courier New" charset="0"/>
              </a:rPr>
              <a:t>beta.Store(75, 2);</a:t>
            </a:r>
            <a:r>
              <a:rPr lang="en-US" sz="3600" b="1">
                <a:solidFill>
                  <a:srgbClr val="990066"/>
                </a:solidFill>
                <a:latin typeface="Courier New" charset="0"/>
              </a:rPr>
              <a:t>  </a:t>
            </a:r>
          </a:p>
        </p:txBody>
      </p:sp>
      <p:sp>
        <p:nvSpPr>
          <p:cNvPr id="122886" name="Rectangle 15"/>
          <p:cNvSpPr>
            <a:spLocks noChangeArrowheads="1"/>
          </p:cNvSpPr>
          <p:nvPr/>
        </p:nvSpPr>
        <p:spPr bwMode="auto">
          <a:xfrm>
            <a:off x="3471863" y="2590800"/>
            <a:ext cx="1633537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Rectangle 16"/>
          <p:cNvSpPr>
            <a:spLocks noChangeArrowheads="1"/>
          </p:cNvSpPr>
          <p:nvPr/>
        </p:nvSpPr>
        <p:spPr bwMode="auto">
          <a:xfrm>
            <a:off x="4191000" y="3810000"/>
            <a:ext cx="804863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Rectangle 18"/>
          <p:cNvSpPr>
            <a:spLocks noChangeArrowheads="1"/>
          </p:cNvSpPr>
          <p:nvPr/>
        </p:nvSpPr>
        <p:spPr bwMode="auto">
          <a:xfrm>
            <a:off x="6554788" y="2986088"/>
            <a:ext cx="908050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Line 19"/>
          <p:cNvSpPr>
            <a:spLocks noChangeShapeType="1"/>
          </p:cNvSpPr>
          <p:nvPr/>
        </p:nvSpPr>
        <p:spPr bwMode="auto">
          <a:xfrm>
            <a:off x="6553200" y="4516438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Line 20"/>
          <p:cNvSpPr>
            <a:spLocks noChangeShapeType="1"/>
          </p:cNvSpPr>
          <p:nvPr/>
        </p:nvSpPr>
        <p:spPr bwMode="auto">
          <a:xfrm>
            <a:off x="6553200" y="4024313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Line 21"/>
          <p:cNvSpPr>
            <a:spLocks noChangeShapeType="1"/>
          </p:cNvSpPr>
          <p:nvPr/>
        </p:nvSpPr>
        <p:spPr bwMode="auto">
          <a:xfrm>
            <a:off x="6553200" y="3502025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2" name="Rectangle 22"/>
          <p:cNvSpPr>
            <a:spLocks noChangeArrowheads="1"/>
          </p:cNvSpPr>
          <p:nvPr/>
        </p:nvSpPr>
        <p:spPr bwMode="auto">
          <a:xfrm>
            <a:off x="6781800" y="2438400"/>
            <a:ext cx="849313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75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22893" name="Rectangle 23"/>
          <p:cNvSpPr>
            <a:spLocks noChangeArrowheads="1"/>
          </p:cNvSpPr>
          <p:nvPr/>
        </p:nvSpPr>
        <p:spPr bwMode="auto">
          <a:xfrm>
            <a:off x="4419600" y="3124200"/>
            <a:ext cx="576263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24"/>
          <p:cNvSpPr>
            <a:spLocks noChangeShapeType="1"/>
          </p:cNvSpPr>
          <p:nvPr/>
        </p:nvSpPr>
        <p:spPr bwMode="auto">
          <a:xfrm flipV="1">
            <a:off x="4953000" y="32004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Line 25"/>
          <p:cNvSpPr>
            <a:spLocks noChangeShapeType="1"/>
          </p:cNvSpPr>
          <p:nvPr/>
        </p:nvSpPr>
        <p:spPr bwMode="auto">
          <a:xfrm>
            <a:off x="6553200" y="5029200"/>
            <a:ext cx="914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6" name="Rectangle 26"/>
          <p:cNvSpPr>
            <a:spLocks noChangeArrowheads="1"/>
          </p:cNvSpPr>
          <p:nvPr/>
        </p:nvSpPr>
        <p:spPr bwMode="auto">
          <a:xfrm>
            <a:off x="3484563" y="2590800"/>
            <a:ext cx="17811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 data: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    </a:t>
            </a:r>
            <a:r>
              <a:rPr lang="en-US" sz="20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22897" name="Text Box 27"/>
          <p:cNvSpPr txBox="1">
            <a:spLocks noChangeArrowheads="1"/>
          </p:cNvSpPr>
          <p:nvPr/>
        </p:nvSpPr>
        <p:spPr bwMode="auto">
          <a:xfrm>
            <a:off x="6553200" y="2133600"/>
            <a:ext cx="1411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Free store</a:t>
            </a:r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22898" name="Oval 29"/>
          <p:cNvSpPr>
            <a:spLocks noChangeArrowheads="1"/>
          </p:cNvSpPr>
          <p:nvPr/>
        </p:nvSpPr>
        <p:spPr bwMode="auto">
          <a:xfrm>
            <a:off x="1295400" y="38830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Oval 30"/>
          <p:cNvSpPr>
            <a:spLocks noChangeArrowheads="1"/>
          </p:cNvSpPr>
          <p:nvPr/>
        </p:nvSpPr>
        <p:spPr bwMode="auto">
          <a:xfrm>
            <a:off x="1295400" y="44164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0" name="Oval 31"/>
          <p:cNvSpPr>
            <a:spLocks noChangeArrowheads="1"/>
          </p:cNvSpPr>
          <p:nvPr/>
        </p:nvSpPr>
        <p:spPr bwMode="auto">
          <a:xfrm>
            <a:off x="1295400" y="33496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1" name="Oval 32"/>
          <p:cNvSpPr>
            <a:spLocks noChangeArrowheads="1"/>
          </p:cNvSpPr>
          <p:nvPr/>
        </p:nvSpPr>
        <p:spPr bwMode="auto">
          <a:xfrm>
            <a:off x="1295400" y="28162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2" name="Oval 34"/>
          <p:cNvSpPr>
            <a:spLocks noChangeArrowheads="1"/>
          </p:cNvSpPr>
          <p:nvPr/>
        </p:nvSpPr>
        <p:spPr bwMode="auto">
          <a:xfrm>
            <a:off x="1295400" y="2282825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3" name="Rectangle 35"/>
          <p:cNvSpPr>
            <a:spLocks noChangeArrowheads="1"/>
          </p:cNvSpPr>
          <p:nvPr/>
        </p:nvSpPr>
        <p:spPr bwMode="auto">
          <a:xfrm>
            <a:off x="1635125" y="2306638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2904" name="Rectangle 36"/>
          <p:cNvSpPr>
            <a:spLocks noChangeArrowheads="1"/>
          </p:cNvSpPr>
          <p:nvPr/>
        </p:nvSpPr>
        <p:spPr bwMode="auto">
          <a:xfrm>
            <a:off x="1619250" y="44037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22905" name="Rectangle 37"/>
          <p:cNvSpPr>
            <a:spLocks noChangeArrowheads="1"/>
          </p:cNvSpPr>
          <p:nvPr/>
        </p:nvSpPr>
        <p:spPr bwMode="auto">
          <a:xfrm>
            <a:off x="1466850" y="3870325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 ValueAt</a:t>
            </a:r>
          </a:p>
        </p:txBody>
      </p:sp>
      <p:sp>
        <p:nvSpPr>
          <p:cNvPr id="122906" name="Rectangle 38"/>
          <p:cNvSpPr>
            <a:spLocks noChangeArrowheads="1"/>
          </p:cNvSpPr>
          <p:nvPr/>
        </p:nvSpPr>
        <p:spPr bwMode="auto">
          <a:xfrm>
            <a:off x="1708150" y="3373438"/>
            <a:ext cx="1300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122907" name="Rectangle 39"/>
          <p:cNvSpPr>
            <a:spLocks noChangeArrowheads="1"/>
          </p:cNvSpPr>
          <p:nvPr/>
        </p:nvSpPr>
        <p:spPr bwMode="auto">
          <a:xfrm>
            <a:off x="1539875" y="2819400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22908" name="Oval 41"/>
          <p:cNvSpPr>
            <a:spLocks noChangeArrowheads="1"/>
          </p:cNvSpPr>
          <p:nvPr/>
        </p:nvSpPr>
        <p:spPr bwMode="auto">
          <a:xfrm>
            <a:off x="1295400" y="4953000"/>
            <a:ext cx="1968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9" name="Rectangle 42"/>
          <p:cNvSpPr>
            <a:spLocks noChangeArrowheads="1"/>
          </p:cNvSpPr>
          <p:nvPr/>
        </p:nvSpPr>
        <p:spPr bwMode="auto">
          <a:xfrm>
            <a:off x="1538288" y="495300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CopyFrom </a:t>
            </a:r>
          </a:p>
        </p:txBody>
      </p:sp>
      <p:sp>
        <p:nvSpPr>
          <p:cNvPr id="122910" name="Text Box 43"/>
          <p:cNvSpPr txBox="1">
            <a:spLocks noChangeArrowheads="1"/>
          </p:cNvSpPr>
          <p:nvPr/>
        </p:nvSpPr>
        <p:spPr bwMode="auto">
          <a:xfrm>
            <a:off x="1779588" y="1600200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beta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534400" cy="5638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v</a:t>
            </a:r>
            <a:r>
              <a:rPr lang="en-US" sz="2000" b="1" dirty="0" smtClean="0">
                <a:latin typeface="Courier" charset="0"/>
              </a:rPr>
              <a:t>oid </a:t>
            </a:r>
            <a:r>
              <a:rPr lang="en-US" sz="2000" b="1" dirty="0" err="1" smtClean="0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::Store (/* in */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val</a:t>
            </a:r>
            <a:r>
              <a:rPr lang="en-US" sz="2000" b="1" dirty="0" smtClean="0">
                <a:latin typeface="Courier" charset="0"/>
              </a:rPr>
              <a:t>,/</a:t>
            </a:r>
            <a:r>
              <a:rPr lang="en-US" sz="2000" b="1" dirty="0">
                <a:latin typeface="Courier" charset="0"/>
              </a:rPr>
              <a:t>* in */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) 	 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		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PRE: 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val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and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are assigned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POST: IF 0 &lt;=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&lt; size of this array THEN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	  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[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] ==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val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	   ELSE error message</a:t>
            </a: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Courier" charset="0"/>
              </a:rPr>
              <a:t>// Specification file array-based </a:t>
            </a:r>
            <a:r>
              <a:rPr lang="en-US" sz="2000" b="1" dirty="0" smtClean="0">
                <a:solidFill>
                  <a:srgbClr val="800000"/>
                </a:solidFill>
                <a:latin typeface="Courier" charset="0"/>
              </a:rPr>
              <a:t>list (</a:t>
            </a:r>
            <a:r>
              <a:rPr lang="ja-JP" altLang="en-US" sz="2000" b="1" dirty="0">
                <a:solidFill>
                  <a:srgbClr val="800000"/>
                </a:solidFill>
                <a:latin typeface="Courier" charset="0"/>
              </a:rPr>
              <a:t>“</a:t>
            </a:r>
            <a:r>
              <a:rPr lang="en-US" sz="2000" b="1" dirty="0" err="1">
                <a:solidFill>
                  <a:srgbClr val="800000"/>
                </a:solidFill>
                <a:latin typeface="Courier" charset="0"/>
              </a:rPr>
              <a:t>list.h</a:t>
            </a:r>
            <a:r>
              <a:rPr lang="ja-JP" altLang="en-US" sz="2000" b="1" dirty="0">
                <a:solidFill>
                  <a:srgbClr val="800000"/>
                </a:solidFill>
                <a:latin typeface="Courier" charset="0"/>
              </a:rPr>
              <a:t>”</a:t>
            </a:r>
            <a:r>
              <a:rPr lang="en-US" sz="2000" b="1" dirty="0">
                <a:solidFill>
                  <a:srgbClr val="800000"/>
                </a:solidFill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const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MAX_LENGTH  =  50;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typedef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class  List</a:t>
            </a:r>
            <a:r>
              <a:rPr lang="en-US" sz="2000" b="1" dirty="0">
                <a:solidFill>
                  <a:schemeClr val="folHlink"/>
                </a:solidFill>
                <a:latin typeface="Courier" charset="0"/>
              </a:rPr>
              <a:t>	 </a:t>
            </a:r>
            <a:r>
              <a:rPr lang="en-US" sz="2000" b="1" dirty="0" smtClean="0">
                <a:solidFill>
                  <a:srgbClr val="800000"/>
                </a:solidFill>
                <a:latin typeface="Courier" charset="0"/>
              </a:rPr>
              <a:t>/</a:t>
            </a:r>
            <a:r>
              <a:rPr lang="en-US" sz="2000" b="1" dirty="0">
                <a:solidFill>
                  <a:srgbClr val="800000"/>
                </a:solidFill>
                <a:latin typeface="Courier" charset="0"/>
              </a:rPr>
              <a:t>/ Declares a class data type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066800"/>
            <a:ext cx="6934200" cy="40370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	  if 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&lt; 0 ||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&gt;= size)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 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		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cerr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&lt;&lt; 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“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Store - invalid index : 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“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&lt;&lt;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&lt;&lt;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endl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		  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]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sz="2000" b="1" dirty="0">
              <a:solidFill>
                <a:srgbClr val="000000"/>
              </a:solidFill>
              <a:latin typeface="Courier New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}	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5" name="Group 2"/>
          <p:cNvGrpSpPr>
            <a:grpSpLocks/>
          </p:cNvGrpSpPr>
          <p:nvPr/>
        </p:nvGrpSpPr>
        <p:grpSpPr bwMode="auto">
          <a:xfrm>
            <a:off x="990600" y="2209800"/>
            <a:ext cx="6705600" cy="4114800"/>
            <a:chOff x="624" y="1392"/>
            <a:chExt cx="4224" cy="2592"/>
          </a:xfrm>
        </p:grpSpPr>
        <p:sp>
          <p:nvSpPr>
            <p:cNvPr id="126006" name="Oval 3"/>
            <p:cNvSpPr>
              <a:spLocks noChangeArrowheads="1"/>
            </p:cNvSpPr>
            <p:nvPr/>
          </p:nvSpPr>
          <p:spPr bwMode="auto">
            <a:xfrm>
              <a:off x="3456" y="1392"/>
              <a:ext cx="1392" cy="259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7" name="Oval 4"/>
            <p:cNvSpPr>
              <a:spLocks noChangeArrowheads="1"/>
            </p:cNvSpPr>
            <p:nvPr/>
          </p:nvSpPr>
          <p:spPr bwMode="auto">
            <a:xfrm>
              <a:off x="624" y="1392"/>
              <a:ext cx="1392" cy="259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956" name="Rectangle 5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125957" name="Rectangle 17"/>
          <p:cNvSpPr>
            <a:spLocks noChangeArrowheads="1"/>
          </p:cNvSpPr>
          <p:nvPr/>
        </p:nvSpPr>
        <p:spPr bwMode="auto">
          <a:xfrm>
            <a:off x="1676400" y="29718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Rectangle 18"/>
          <p:cNvSpPr>
            <a:spLocks noChangeArrowheads="1"/>
          </p:cNvSpPr>
          <p:nvPr/>
        </p:nvSpPr>
        <p:spPr bwMode="auto">
          <a:xfrm>
            <a:off x="2209800" y="41910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Rectangle 20"/>
          <p:cNvSpPr>
            <a:spLocks noChangeArrowheads="1"/>
          </p:cNvSpPr>
          <p:nvPr/>
        </p:nvSpPr>
        <p:spPr bwMode="auto">
          <a:xfrm>
            <a:off x="3505200" y="3367088"/>
            <a:ext cx="612775" cy="21193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21"/>
          <p:cNvSpPr>
            <a:spLocks noChangeShapeType="1"/>
          </p:cNvSpPr>
          <p:nvPr/>
        </p:nvSpPr>
        <p:spPr bwMode="auto">
          <a:xfrm>
            <a:off x="3505200" y="48974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Line 22"/>
          <p:cNvSpPr>
            <a:spLocks noChangeShapeType="1"/>
          </p:cNvSpPr>
          <p:nvPr/>
        </p:nvSpPr>
        <p:spPr bwMode="auto">
          <a:xfrm>
            <a:off x="3505200" y="44053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Line 23"/>
          <p:cNvSpPr>
            <a:spLocks noChangeShapeType="1"/>
          </p:cNvSpPr>
          <p:nvPr/>
        </p:nvSpPr>
        <p:spPr bwMode="auto">
          <a:xfrm>
            <a:off x="3505200" y="38830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Rectangle 24"/>
          <p:cNvSpPr>
            <a:spLocks noChangeArrowheads="1"/>
          </p:cNvSpPr>
          <p:nvPr/>
        </p:nvSpPr>
        <p:spPr bwMode="auto">
          <a:xfrm>
            <a:off x="3581400" y="2819400"/>
            <a:ext cx="573088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25964" name="Rectangle 25"/>
          <p:cNvSpPr>
            <a:spLocks noChangeArrowheads="1"/>
          </p:cNvSpPr>
          <p:nvPr/>
        </p:nvSpPr>
        <p:spPr bwMode="auto">
          <a:xfrm>
            <a:off x="2405063" y="35052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5" name="Line 26"/>
          <p:cNvSpPr>
            <a:spLocks noChangeShapeType="1"/>
          </p:cNvSpPr>
          <p:nvPr/>
        </p:nvSpPr>
        <p:spPr bwMode="auto">
          <a:xfrm flipV="1">
            <a:off x="2743200" y="3505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6" name="Rectangle 28"/>
          <p:cNvSpPr>
            <a:spLocks noChangeArrowheads="1"/>
          </p:cNvSpPr>
          <p:nvPr/>
        </p:nvSpPr>
        <p:spPr bwMode="auto">
          <a:xfrm>
            <a:off x="1676400" y="2971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4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3000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25967" name="Text Box 29"/>
          <p:cNvSpPr txBox="1">
            <a:spLocks noChangeArrowheads="1"/>
          </p:cNvSpPr>
          <p:nvPr/>
        </p:nvSpPr>
        <p:spPr bwMode="auto">
          <a:xfrm>
            <a:off x="3429000" y="251460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3000</a:t>
            </a:r>
            <a:endParaRPr lang="en-US"/>
          </a:p>
        </p:txBody>
      </p:sp>
      <p:sp>
        <p:nvSpPr>
          <p:cNvPr id="125968" name="Rectangle 41"/>
          <p:cNvSpPr>
            <a:spLocks noChangeArrowheads="1"/>
          </p:cNvSpPr>
          <p:nvPr/>
        </p:nvSpPr>
        <p:spPr bwMode="auto">
          <a:xfrm>
            <a:off x="6172200" y="29718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9" name="Rectangle 42"/>
          <p:cNvSpPr>
            <a:spLocks noChangeArrowheads="1"/>
          </p:cNvSpPr>
          <p:nvPr/>
        </p:nvSpPr>
        <p:spPr bwMode="auto">
          <a:xfrm>
            <a:off x="6705600" y="41910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70" name="Rectangle 44"/>
          <p:cNvSpPr>
            <a:spLocks noChangeArrowheads="1"/>
          </p:cNvSpPr>
          <p:nvPr/>
        </p:nvSpPr>
        <p:spPr bwMode="auto">
          <a:xfrm>
            <a:off x="6900863" y="35052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71" name="Line 45"/>
          <p:cNvSpPr>
            <a:spLocks noChangeShapeType="1"/>
          </p:cNvSpPr>
          <p:nvPr/>
        </p:nvSpPr>
        <p:spPr bwMode="auto">
          <a:xfrm flipV="1">
            <a:off x="7261225" y="3581400"/>
            <a:ext cx="739775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72" name="Rectangle 46"/>
          <p:cNvSpPr>
            <a:spLocks noChangeArrowheads="1"/>
          </p:cNvSpPr>
          <p:nvPr/>
        </p:nvSpPr>
        <p:spPr bwMode="auto">
          <a:xfrm>
            <a:off x="6172200" y="2971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25973" name="Text Box 47"/>
          <p:cNvSpPr txBox="1">
            <a:spLocks noChangeArrowheads="1"/>
          </p:cNvSpPr>
          <p:nvPr/>
        </p:nvSpPr>
        <p:spPr bwMode="auto">
          <a:xfrm>
            <a:off x="8001000" y="251460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25974" name="Rectangle 48"/>
          <p:cNvSpPr>
            <a:spLocks noChangeArrowheads="1"/>
          </p:cNvSpPr>
          <p:nvPr/>
        </p:nvSpPr>
        <p:spPr bwMode="auto">
          <a:xfrm>
            <a:off x="8077200" y="3367088"/>
            <a:ext cx="612775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75" name="Line 49"/>
          <p:cNvSpPr>
            <a:spLocks noChangeShapeType="1"/>
          </p:cNvSpPr>
          <p:nvPr/>
        </p:nvSpPr>
        <p:spPr bwMode="auto">
          <a:xfrm>
            <a:off x="8077200" y="48974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76" name="Line 50"/>
          <p:cNvSpPr>
            <a:spLocks noChangeShapeType="1"/>
          </p:cNvSpPr>
          <p:nvPr/>
        </p:nvSpPr>
        <p:spPr bwMode="auto">
          <a:xfrm>
            <a:off x="8077200" y="44053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77" name="Line 51"/>
          <p:cNvSpPr>
            <a:spLocks noChangeShapeType="1"/>
          </p:cNvSpPr>
          <p:nvPr/>
        </p:nvSpPr>
        <p:spPr bwMode="auto">
          <a:xfrm>
            <a:off x="8077200" y="38830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78" name="Rectangle 52"/>
          <p:cNvSpPr>
            <a:spLocks noChangeArrowheads="1"/>
          </p:cNvSpPr>
          <p:nvPr/>
        </p:nvSpPr>
        <p:spPr bwMode="auto">
          <a:xfrm>
            <a:off x="8153400" y="2819400"/>
            <a:ext cx="573088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75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25979" name="Line 53"/>
          <p:cNvSpPr>
            <a:spLocks noChangeShapeType="1"/>
          </p:cNvSpPr>
          <p:nvPr/>
        </p:nvSpPr>
        <p:spPr bwMode="auto">
          <a:xfrm>
            <a:off x="8077200" y="5410200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80" name="Text Box 54"/>
          <p:cNvSpPr txBox="1">
            <a:spLocks noChangeArrowheads="1"/>
          </p:cNvSpPr>
          <p:nvPr/>
        </p:nvSpPr>
        <p:spPr bwMode="auto">
          <a:xfrm>
            <a:off x="1431925" y="173672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gamma                                                      beta</a:t>
            </a:r>
            <a:endParaRPr lang="en-US"/>
          </a:p>
        </p:txBody>
      </p:sp>
      <p:sp>
        <p:nvSpPr>
          <p:cNvPr id="125981" name="Rectangle 55"/>
          <p:cNvSpPr>
            <a:spLocks noChangeArrowheads="1"/>
          </p:cNvSpPr>
          <p:nvPr/>
        </p:nvSpPr>
        <p:spPr bwMode="auto">
          <a:xfrm>
            <a:off x="150813" y="838200"/>
            <a:ext cx="86979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600" b="1">
                <a:latin typeface="Courier New" charset="0"/>
              </a:rPr>
              <a:t>DynArray gamma(4);//Constructor</a:t>
            </a:r>
            <a:endParaRPr lang="en-US" sz="4000" b="1">
              <a:solidFill>
                <a:srgbClr val="990066"/>
              </a:solidFill>
              <a:latin typeface="Courier New" charset="0"/>
            </a:endParaRPr>
          </a:p>
        </p:txBody>
      </p:sp>
      <p:sp>
        <p:nvSpPr>
          <p:cNvPr id="125982" name="Oval 7"/>
          <p:cNvSpPr>
            <a:spLocks noChangeArrowheads="1"/>
          </p:cNvSpPr>
          <p:nvPr/>
        </p:nvSpPr>
        <p:spPr bwMode="auto">
          <a:xfrm>
            <a:off x="76200" y="426402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83" name="Oval 8"/>
          <p:cNvSpPr>
            <a:spLocks noChangeArrowheads="1"/>
          </p:cNvSpPr>
          <p:nvPr/>
        </p:nvSpPr>
        <p:spPr bwMode="auto">
          <a:xfrm>
            <a:off x="76200" y="479742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84" name="Oval 9"/>
          <p:cNvSpPr>
            <a:spLocks noChangeArrowheads="1"/>
          </p:cNvSpPr>
          <p:nvPr/>
        </p:nvSpPr>
        <p:spPr bwMode="auto">
          <a:xfrm>
            <a:off x="76200" y="373062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85" name="Oval 10"/>
          <p:cNvSpPr>
            <a:spLocks noChangeArrowheads="1"/>
          </p:cNvSpPr>
          <p:nvPr/>
        </p:nvSpPr>
        <p:spPr bwMode="auto">
          <a:xfrm>
            <a:off x="76200" y="319722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86" name="Oval 12"/>
          <p:cNvSpPr>
            <a:spLocks noChangeArrowheads="1"/>
          </p:cNvSpPr>
          <p:nvPr/>
        </p:nvSpPr>
        <p:spPr bwMode="auto">
          <a:xfrm>
            <a:off x="76200" y="266382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87" name="Rectangle 13"/>
          <p:cNvSpPr>
            <a:spLocks noChangeArrowheads="1"/>
          </p:cNvSpPr>
          <p:nvPr/>
        </p:nvSpPr>
        <p:spPr bwMode="auto">
          <a:xfrm>
            <a:off x="228600" y="26670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5988" name="Rectangle 14"/>
          <p:cNvSpPr>
            <a:spLocks noChangeArrowheads="1"/>
          </p:cNvSpPr>
          <p:nvPr/>
        </p:nvSpPr>
        <p:spPr bwMode="auto">
          <a:xfrm>
            <a:off x="228600" y="47847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25989" name="Rectangle 15"/>
          <p:cNvSpPr>
            <a:spLocks noChangeArrowheads="1"/>
          </p:cNvSpPr>
          <p:nvPr/>
        </p:nvSpPr>
        <p:spPr bwMode="auto">
          <a:xfrm>
            <a:off x="152400" y="4251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25990" name="Rectangle 16"/>
          <p:cNvSpPr>
            <a:spLocks noChangeArrowheads="1"/>
          </p:cNvSpPr>
          <p:nvPr/>
        </p:nvSpPr>
        <p:spPr bwMode="auto">
          <a:xfrm>
            <a:off x="228600" y="37338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5991" name="Rectangle 19"/>
          <p:cNvSpPr>
            <a:spLocks noChangeArrowheads="1"/>
          </p:cNvSpPr>
          <p:nvPr/>
        </p:nvSpPr>
        <p:spPr bwMode="auto">
          <a:xfrm>
            <a:off x="152400" y="3200400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25992" name="Oval 56"/>
          <p:cNvSpPr>
            <a:spLocks noChangeArrowheads="1"/>
          </p:cNvSpPr>
          <p:nvPr/>
        </p:nvSpPr>
        <p:spPr bwMode="auto">
          <a:xfrm>
            <a:off x="76200" y="533082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93" name="Rectangle 57"/>
          <p:cNvSpPr>
            <a:spLocks noChangeArrowheads="1"/>
          </p:cNvSpPr>
          <p:nvPr/>
        </p:nvSpPr>
        <p:spPr bwMode="auto">
          <a:xfrm>
            <a:off x="152400" y="5318125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  <p:sp>
        <p:nvSpPr>
          <p:cNvPr id="125994" name="Oval 60"/>
          <p:cNvSpPr>
            <a:spLocks noChangeArrowheads="1"/>
          </p:cNvSpPr>
          <p:nvPr/>
        </p:nvSpPr>
        <p:spPr bwMode="auto">
          <a:xfrm>
            <a:off x="4587875" y="42672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95" name="Oval 61"/>
          <p:cNvSpPr>
            <a:spLocks noChangeArrowheads="1"/>
          </p:cNvSpPr>
          <p:nvPr/>
        </p:nvSpPr>
        <p:spPr bwMode="auto">
          <a:xfrm>
            <a:off x="4587875" y="48006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96" name="Oval 62"/>
          <p:cNvSpPr>
            <a:spLocks noChangeArrowheads="1"/>
          </p:cNvSpPr>
          <p:nvPr/>
        </p:nvSpPr>
        <p:spPr bwMode="auto">
          <a:xfrm>
            <a:off x="4587875" y="37338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97" name="Oval 63"/>
          <p:cNvSpPr>
            <a:spLocks noChangeArrowheads="1"/>
          </p:cNvSpPr>
          <p:nvPr/>
        </p:nvSpPr>
        <p:spPr bwMode="auto">
          <a:xfrm>
            <a:off x="4587875" y="32004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98" name="Oval 65"/>
          <p:cNvSpPr>
            <a:spLocks noChangeArrowheads="1"/>
          </p:cNvSpPr>
          <p:nvPr/>
        </p:nvSpPr>
        <p:spPr bwMode="auto">
          <a:xfrm>
            <a:off x="4587875" y="2667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99" name="Rectangle 66"/>
          <p:cNvSpPr>
            <a:spLocks noChangeArrowheads="1"/>
          </p:cNvSpPr>
          <p:nvPr/>
        </p:nvSpPr>
        <p:spPr bwMode="auto">
          <a:xfrm>
            <a:off x="4724400" y="26670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6000" name="Rectangle 67"/>
          <p:cNvSpPr>
            <a:spLocks noChangeArrowheads="1"/>
          </p:cNvSpPr>
          <p:nvPr/>
        </p:nvSpPr>
        <p:spPr bwMode="auto">
          <a:xfrm>
            <a:off x="4740275" y="47879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26001" name="Rectangle 68"/>
          <p:cNvSpPr>
            <a:spLocks noChangeArrowheads="1"/>
          </p:cNvSpPr>
          <p:nvPr/>
        </p:nvSpPr>
        <p:spPr bwMode="auto">
          <a:xfrm>
            <a:off x="4664075" y="42545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26002" name="Rectangle 69"/>
          <p:cNvSpPr>
            <a:spLocks noChangeArrowheads="1"/>
          </p:cNvSpPr>
          <p:nvPr/>
        </p:nvSpPr>
        <p:spPr bwMode="auto">
          <a:xfrm>
            <a:off x="4724400" y="3736975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6003" name="Rectangle 70"/>
          <p:cNvSpPr>
            <a:spLocks noChangeArrowheads="1"/>
          </p:cNvSpPr>
          <p:nvPr/>
        </p:nvSpPr>
        <p:spPr bwMode="auto">
          <a:xfrm>
            <a:off x="4648200" y="3203575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26004" name="Oval 71"/>
          <p:cNvSpPr>
            <a:spLocks noChangeArrowheads="1"/>
          </p:cNvSpPr>
          <p:nvPr/>
        </p:nvSpPr>
        <p:spPr bwMode="auto">
          <a:xfrm>
            <a:off x="4587875" y="5334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005" name="Rectangle 72"/>
          <p:cNvSpPr>
            <a:spLocks noChangeArrowheads="1"/>
          </p:cNvSpPr>
          <p:nvPr/>
        </p:nvSpPr>
        <p:spPr bwMode="auto">
          <a:xfrm>
            <a:off x="4664075" y="53213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84"/>
          <p:cNvSpPr>
            <a:spLocks noChangeArrowheads="1"/>
          </p:cNvSpPr>
          <p:nvPr/>
        </p:nvSpPr>
        <p:spPr bwMode="auto">
          <a:xfrm>
            <a:off x="3505200" y="3367088"/>
            <a:ext cx="612775" cy="21193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990600" y="2209800"/>
            <a:ext cx="6705600" cy="4114800"/>
            <a:chOff x="624" y="1392"/>
            <a:chExt cx="4224" cy="2592"/>
          </a:xfrm>
        </p:grpSpPr>
        <p:sp>
          <p:nvSpPr>
            <p:cNvPr id="127030" name="Oval 3"/>
            <p:cNvSpPr>
              <a:spLocks noChangeArrowheads="1"/>
            </p:cNvSpPr>
            <p:nvPr/>
          </p:nvSpPr>
          <p:spPr bwMode="auto">
            <a:xfrm>
              <a:off x="3456" y="1392"/>
              <a:ext cx="1392" cy="259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1" name="Oval 4"/>
            <p:cNvSpPr>
              <a:spLocks noChangeArrowheads="1"/>
            </p:cNvSpPr>
            <p:nvPr/>
          </p:nvSpPr>
          <p:spPr bwMode="auto">
            <a:xfrm>
              <a:off x="624" y="1392"/>
              <a:ext cx="1392" cy="259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981" name="Rectangle 5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126982" name="Rectangle 17"/>
          <p:cNvSpPr>
            <a:spLocks noChangeArrowheads="1"/>
          </p:cNvSpPr>
          <p:nvPr/>
        </p:nvSpPr>
        <p:spPr bwMode="auto">
          <a:xfrm>
            <a:off x="1676400" y="29718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3" name="Rectangle 18"/>
          <p:cNvSpPr>
            <a:spLocks noChangeArrowheads="1"/>
          </p:cNvSpPr>
          <p:nvPr/>
        </p:nvSpPr>
        <p:spPr bwMode="auto">
          <a:xfrm>
            <a:off x="2209800" y="41910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Line 21"/>
          <p:cNvSpPr>
            <a:spLocks noChangeShapeType="1"/>
          </p:cNvSpPr>
          <p:nvPr/>
        </p:nvSpPr>
        <p:spPr bwMode="auto">
          <a:xfrm>
            <a:off x="3505200" y="48974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Line 22"/>
          <p:cNvSpPr>
            <a:spLocks noChangeShapeType="1"/>
          </p:cNvSpPr>
          <p:nvPr/>
        </p:nvSpPr>
        <p:spPr bwMode="auto">
          <a:xfrm>
            <a:off x="3505200" y="44053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Line 23"/>
          <p:cNvSpPr>
            <a:spLocks noChangeShapeType="1"/>
          </p:cNvSpPr>
          <p:nvPr/>
        </p:nvSpPr>
        <p:spPr bwMode="auto">
          <a:xfrm>
            <a:off x="3505200" y="38830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7" name="Rectangle 24"/>
          <p:cNvSpPr>
            <a:spLocks noChangeArrowheads="1"/>
          </p:cNvSpPr>
          <p:nvPr/>
        </p:nvSpPr>
        <p:spPr bwMode="auto">
          <a:xfrm>
            <a:off x="3581400" y="2819400"/>
            <a:ext cx="573088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-8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26988" name="Rectangle 25"/>
          <p:cNvSpPr>
            <a:spLocks noChangeArrowheads="1"/>
          </p:cNvSpPr>
          <p:nvPr/>
        </p:nvSpPr>
        <p:spPr bwMode="auto">
          <a:xfrm>
            <a:off x="2405063" y="35052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26"/>
          <p:cNvSpPr>
            <a:spLocks noChangeShapeType="1"/>
          </p:cNvSpPr>
          <p:nvPr/>
        </p:nvSpPr>
        <p:spPr bwMode="auto">
          <a:xfrm flipV="1">
            <a:off x="2743200" y="3505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Rectangle 28"/>
          <p:cNvSpPr>
            <a:spLocks noChangeArrowheads="1"/>
          </p:cNvSpPr>
          <p:nvPr/>
        </p:nvSpPr>
        <p:spPr bwMode="auto">
          <a:xfrm>
            <a:off x="1676400" y="2971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4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3000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26991" name="Text Box 29"/>
          <p:cNvSpPr txBox="1">
            <a:spLocks noChangeArrowheads="1"/>
          </p:cNvSpPr>
          <p:nvPr/>
        </p:nvSpPr>
        <p:spPr bwMode="auto">
          <a:xfrm>
            <a:off x="3429000" y="251460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3000</a:t>
            </a:r>
            <a:endParaRPr lang="en-US"/>
          </a:p>
        </p:txBody>
      </p:sp>
      <p:sp>
        <p:nvSpPr>
          <p:cNvPr id="126992" name="Rectangle 41"/>
          <p:cNvSpPr>
            <a:spLocks noChangeArrowheads="1"/>
          </p:cNvSpPr>
          <p:nvPr/>
        </p:nvSpPr>
        <p:spPr bwMode="auto">
          <a:xfrm>
            <a:off x="6172200" y="29718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Rectangle 42"/>
          <p:cNvSpPr>
            <a:spLocks noChangeArrowheads="1"/>
          </p:cNvSpPr>
          <p:nvPr/>
        </p:nvSpPr>
        <p:spPr bwMode="auto">
          <a:xfrm>
            <a:off x="6705600" y="41910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Rectangle 44"/>
          <p:cNvSpPr>
            <a:spLocks noChangeArrowheads="1"/>
          </p:cNvSpPr>
          <p:nvPr/>
        </p:nvSpPr>
        <p:spPr bwMode="auto">
          <a:xfrm>
            <a:off x="6900863" y="35052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95" name="Line 45"/>
          <p:cNvSpPr>
            <a:spLocks noChangeShapeType="1"/>
          </p:cNvSpPr>
          <p:nvPr/>
        </p:nvSpPr>
        <p:spPr bwMode="auto">
          <a:xfrm flipV="1">
            <a:off x="7261225" y="3581400"/>
            <a:ext cx="739775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6" name="Rectangle 46"/>
          <p:cNvSpPr>
            <a:spLocks noChangeArrowheads="1"/>
          </p:cNvSpPr>
          <p:nvPr/>
        </p:nvSpPr>
        <p:spPr bwMode="auto">
          <a:xfrm>
            <a:off x="6172200" y="2971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26997" name="Text Box 47"/>
          <p:cNvSpPr txBox="1">
            <a:spLocks noChangeArrowheads="1"/>
          </p:cNvSpPr>
          <p:nvPr/>
        </p:nvSpPr>
        <p:spPr bwMode="auto">
          <a:xfrm>
            <a:off x="8001000" y="251460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26998" name="Rectangle 48"/>
          <p:cNvSpPr>
            <a:spLocks noChangeArrowheads="1"/>
          </p:cNvSpPr>
          <p:nvPr/>
        </p:nvSpPr>
        <p:spPr bwMode="auto">
          <a:xfrm>
            <a:off x="8077200" y="3367088"/>
            <a:ext cx="612775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Line 49"/>
          <p:cNvSpPr>
            <a:spLocks noChangeShapeType="1"/>
          </p:cNvSpPr>
          <p:nvPr/>
        </p:nvSpPr>
        <p:spPr bwMode="auto">
          <a:xfrm>
            <a:off x="8077200" y="48974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0" name="Line 50"/>
          <p:cNvSpPr>
            <a:spLocks noChangeShapeType="1"/>
          </p:cNvSpPr>
          <p:nvPr/>
        </p:nvSpPr>
        <p:spPr bwMode="auto">
          <a:xfrm>
            <a:off x="8077200" y="44053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1" name="Line 51"/>
          <p:cNvSpPr>
            <a:spLocks noChangeShapeType="1"/>
          </p:cNvSpPr>
          <p:nvPr/>
        </p:nvSpPr>
        <p:spPr bwMode="auto">
          <a:xfrm>
            <a:off x="8077200" y="38830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Rectangle 52"/>
          <p:cNvSpPr>
            <a:spLocks noChangeArrowheads="1"/>
          </p:cNvSpPr>
          <p:nvPr/>
        </p:nvSpPr>
        <p:spPr bwMode="auto">
          <a:xfrm>
            <a:off x="8153400" y="2819400"/>
            <a:ext cx="573088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75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27003" name="Line 53"/>
          <p:cNvSpPr>
            <a:spLocks noChangeShapeType="1"/>
          </p:cNvSpPr>
          <p:nvPr/>
        </p:nvSpPr>
        <p:spPr bwMode="auto">
          <a:xfrm>
            <a:off x="8077200" y="5410200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4" name="Text Box 54"/>
          <p:cNvSpPr txBox="1">
            <a:spLocks noChangeArrowheads="1"/>
          </p:cNvSpPr>
          <p:nvPr/>
        </p:nvSpPr>
        <p:spPr bwMode="auto">
          <a:xfrm>
            <a:off x="1431925" y="173672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gamma                                                      beta</a:t>
            </a:r>
            <a:endParaRPr lang="en-US"/>
          </a:p>
        </p:txBody>
      </p:sp>
      <p:sp>
        <p:nvSpPr>
          <p:cNvPr id="127005" name="Rectangle 55"/>
          <p:cNvSpPr>
            <a:spLocks noChangeArrowheads="1"/>
          </p:cNvSpPr>
          <p:nvPr/>
        </p:nvSpPr>
        <p:spPr bwMode="auto">
          <a:xfrm>
            <a:off x="1905000" y="685800"/>
            <a:ext cx="5402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600" b="1">
                <a:latin typeface="Courier New" charset="0"/>
              </a:rPr>
              <a:t>gamma.Store(-8,2);</a:t>
            </a:r>
            <a:r>
              <a:rPr lang="en-US" sz="3600" b="1">
                <a:solidFill>
                  <a:srgbClr val="990066"/>
                </a:solidFill>
                <a:latin typeface="Courier New" charset="0"/>
              </a:rPr>
              <a:t> </a:t>
            </a:r>
          </a:p>
        </p:txBody>
      </p:sp>
      <p:sp>
        <p:nvSpPr>
          <p:cNvPr id="127006" name="Oval 57"/>
          <p:cNvSpPr>
            <a:spLocks noChangeArrowheads="1"/>
          </p:cNvSpPr>
          <p:nvPr/>
        </p:nvSpPr>
        <p:spPr bwMode="auto">
          <a:xfrm>
            <a:off x="76200" y="42672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Oval 58"/>
          <p:cNvSpPr>
            <a:spLocks noChangeArrowheads="1"/>
          </p:cNvSpPr>
          <p:nvPr/>
        </p:nvSpPr>
        <p:spPr bwMode="auto">
          <a:xfrm>
            <a:off x="76200" y="48006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08" name="Oval 59"/>
          <p:cNvSpPr>
            <a:spLocks noChangeArrowheads="1"/>
          </p:cNvSpPr>
          <p:nvPr/>
        </p:nvSpPr>
        <p:spPr bwMode="auto">
          <a:xfrm>
            <a:off x="76200" y="37338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09" name="Oval 60"/>
          <p:cNvSpPr>
            <a:spLocks noChangeArrowheads="1"/>
          </p:cNvSpPr>
          <p:nvPr/>
        </p:nvSpPr>
        <p:spPr bwMode="auto">
          <a:xfrm>
            <a:off x="76200" y="32004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10" name="Oval 62"/>
          <p:cNvSpPr>
            <a:spLocks noChangeArrowheads="1"/>
          </p:cNvSpPr>
          <p:nvPr/>
        </p:nvSpPr>
        <p:spPr bwMode="auto">
          <a:xfrm>
            <a:off x="76200" y="2667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11" name="Rectangle 63"/>
          <p:cNvSpPr>
            <a:spLocks noChangeArrowheads="1"/>
          </p:cNvSpPr>
          <p:nvPr/>
        </p:nvSpPr>
        <p:spPr bwMode="auto">
          <a:xfrm>
            <a:off x="228600" y="26670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7012" name="Rectangle 64"/>
          <p:cNvSpPr>
            <a:spLocks noChangeArrowheads="1"/>
          </p:cNvSpPr>
          <p:nvPr/>
        </p:nvSpPr>
        <p:spPr bwMode="auto">
          <a:xfrm>
            <a:off x="228600" y="47879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27013" name="Rectangle 65"/>
          <p:cNvSpPr>
            <a:spLocks noChangeArrowheads="1"/>
          </p:cNvSpPr>
          <p:nvPr/>
        </p:nvSpPr>
        <p:spPr bwMode="auto">
          <a:xfrm>
            <a:off x="152400" y="42545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27014" name="Rectangle 66"/>
          <p:cNvSpPr>
            <a:spLocks noChangeArrowheads="1"/>
          </p:cNvSpPr>
          <p:nvPr/>
        </p:nvSpPr>
        <p:spPr bwMode="auto">
          <a:xfrm>
            <a:off x="228600" y="3736975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7015" name="Rectangle 67"/>
          <p:cNvSpPr>
            <a:spLocks noChangeArrowheads="1"/>
          </p:cNvSpPr>
          <p:nvPr/>
        </p:nvSpPr>
        <p:spPr bwMode="auto">
          <a:xfrm>
            <a:off x="152400" y="3203575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27016" name="Oval 68"/>
          <p:cNvSpPr>
            <a:spLocks noChangeArrowheads="1"/>
          </p:cNvSpPr>
          <p:nvPr/>
        </p:nvSpPr>
        <p:spPr bwMode="auto">
          <a:xfrm>
            <a:off x="76200" y="5334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17" name="Rectangle 69"/>
          <p:cNvSpPr>
            <a:spLocks noChangeArrowheads="1"/>
          </p:cNvSpPr>
          <p:nvPr/>
        </p:nvSpPr>
        <p:spPr bwMode="auto">
          <a:xfrm>
            <a:off x="152400" y="53213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  <p:sp>
        <p:nvSpPr>
          <p:cNvPr id="127018" name="Oval 71"/>
          <p:cNvSpPr>
            <a:spLocks noChangeArrowheads="1"/>
          </p:cNvSpPr>
          <p:nvPr/>
        </p:nvSpPr>
        <p:spPr bwMode="auto">
          <a:xfrm>
            <a:off x="4572000" y="42672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19" name="Oval 72"/>
          <p:cNvSpPr>
            <a:spLocks noChangeArrowheads="1"/>
          </p:cNvSpPr>
          <p:nvPr/>
        </p:nvSpPr>
        <p:spPr bwMode="auto">
          <a:xfrm>
            <a:off x="4572000" y="48006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20" name="Oval 73"/>
          <p:cNvSpPr>
            <a:spLocks noChangeArrowheads="1"/>
          </p:cNvSpPr>
          <p:nvPr/>
        </p:nvSpPr>
        <p:spPr bwMode="auto">
          <a:xfrm>
            <a:off x="4572000" y="37338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21" name="Oval 74"/>
          <p:cNvSpPr>
            <a:spLocks noChangeArrowheads="1"/>
          </p:cNvSpPr>
          <p:nvPr/>
        </p:nvSpPr>
        <p:spPr bwMode="auto">
          <a:xfrm>
            <a:off x="4572000" y="32004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22" name="Oval 76"/>
          <p:cNvSpPr>
            <a:spLocks noChangeArrowheads="1"/>
          </p:cNvSpPr>
          <p:nvPr/>
        </p:nvSpPr>
        <p:spPr bwMode="auto">
          <a:xfrm>
            <a:off x="4572000" y="2667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23" name="Rectangle 77"/>
          <p:cNvSpPr>
            <a:spLocks noChangeArrowheads="1"/>
          </p:cNvSpPr>
          <p:nvPr/>
        </p:nvSpPr>
        <p:spPr bwMode="auto">
          <a:xfrm>
            <a:off x="4724400" y="26670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7024" name="Rectangle 78"/>
          <p:cNvSpPr>
            <a:spLocks noChangeArrowheads="1"/>
          </p:cNvSpPr>
          <p:nvPr/>
        </p:nvSpPr>
        <p:spPr bwMode="auto">
          <a:xfrm>
            <a:off x="4724400" y="47879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27025" name="Rectangle 79"/>
          <p:cNvSpPr>
            <a:spLocks noChangeArrowheads="1"/>
          </p:cNvSpPr>
          <p:nvPr/>
        </p:nvSpPr>
        <p:spPr bwMode="auto">
          <a:xfrm>
            <a:off x="4648200" y="42545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27026" name="Rectangle 80"/>
          <p:cNvSpPr>
            <a:spLocks noChangeArrowheads="1"/>
          </p:cNvSpPr>
          <p:nvPr/>
        </p:nvSpPr>
        <p:spPr bwMode="auto">
          <a:xfrm>
            <a:off x="4724400" y="3736975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27027" name="Rectangle 81"/>
          <p:cNvSpPr>
            <a:spLocks noChangeArrowheads="1"/>
          </p:cNvSpPr>
          <p:nvPr/>
        </p:nvSpPr>
        <p:spPr bwMode="auto">
          <a:xfrm>
            <a:off x="4648200" y="3203575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27028" name="Oval 82"/>
          <p:cNvSpPr>
            <a:spLocks noChangeArrowheads="1"/>
          </p:cNvSpPr>
          <p:nvPr/>
        </p:nvSpPr>
        <p:spPr bwMode="auto">
          <a:xfrm>
            <a:off x="4572000" y="5334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29" name="Rectangle 83"/>
          <p:cNvSpPr>
            <a:spLocks noChangeArrowheads="1"/>
          </p:cNvSpPr>
          <p:nvPr/>
        </p:nvSpPr>
        <p:spPr bwMode="auto">
          <a:xfrm>
            <a:off x="4648200" y="53213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77240"/>
            <a:ext cx="89154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::</a:t>
            </a:r>
            <a:r>
              <a:rPr lang="en-US" sz="2000" b="1" dirty="0" err="1">
                <a:latin typeface="Courier" charset="0"/>
              </a:rPr>
              <a:t>ValueAt</a:t>
            </a:r>
            <a:r>
              <a:rPr lang="en-US" sz="2000" b="1" dirty="0">
                <a:latin typeface="Courier" charset="0"/>
              </a:rPr>
              <a:t> (</a:t>
            </a:r>
            <a:r>
              <a:rPr lang="en-US" sz="2000" b="1" dirty="0">
                <a:solidFill>
                  <a:srgbClr val="0000CC"/>
                </a:solidFill>
                <a:latin typeface="Courier" charset="0"/>
              </a:rPr>
              <a:t>/* in */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)  </a:t>
            </a:r>
            <a:r>
              <a:rPr lang="en-US" sz="2000" b="1" dirty="0" err="1">
                <a:latin typeface="Courier" charset="0"/>
              </a:rPr>
              <a:t>const</a:t>
            </a:r>
            <a:r>
              <a:rPr lang="en-US" sz="2000" b="1" dirty="0">
                <a:latin typeface="Courier" charset="0"/>
              </a:rPr>
              <a:t>		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		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PRE: 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is assigned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POST: IF 0 &lt;=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&lt; size THEN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	   Return value ==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[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]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	   ELSE halt with error message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if (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 &lt; 0 ||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 &gt;= size)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</a:t>
            </a:r>
            <a:r>
              <a:rPr lang="en-US" sz="2000" b="1" dirty="0" err="1">
                <a:latin typeface="Courier" charset="0"/>
              </a:rPr>
              <a:t>cerr</a:t>
            </a:r>
            <a:r>
              <a:rPr lang="en-US" sz="2000" b="1" dirty="0">
                <a:latin typeface="Courier" charset="0"/>
              </a:rPr>
              <a:t> &lt;&lt;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 err="1">
                <a:latin typeface="Courier" charset="0"/>
              </a:rPr>
              <a:t>ValueAt</a:t>
            </a:r>
            <a:r>
              <a:rPr lang="en-US" sz="2000" b="1" dirty="0">
                <a:latin typeface="Courier" charset="0"/>
              </a:rPr>
              <a:t> - invalid index :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 &lt;&lt;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   &lt;&lt; </a:t>
            </a:r>
            <a:r>
              <a:rPr lang="en-US" sz="2000" b="1" dirty="0" err="1">
                <a:latin typeface="Courier" charset="0"/>
              </a:rPr>
              <a:t>endl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exit(1);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return </a:t>
            </a:r>
            <a:r>
              <a:rPr lang="en-US" sz="2000" b="1" dirty="0" err="1">
                <a:latin typeface="Courier" charset="0"/>
              </a:rPr>
              <a:t>arr</a:t>
            </a:r>
            <a:r>
              <a:rPr lang="en-US" sz="2000" b="1" dirty="0">
                <a:latin typeface="Courier" charset="0"/>
              </a:rPr>
              <a:t>[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1143000"/>
          </a:xfrm>
          <a:noFill/>
        </p:spPr>
        <p:txBody>
          <a:bodyPr/>
          <a:lstStyle/>
          <a:p>
            <a:r>
              <a:rPr lang="en-US" i="1">
                <a:latin typeface="Times New Roman" charset="0"/>
              </a:rPr>
              <a:t>Why is a destructor needed?</a:t>
            </a:r>
            <a:endParaRPr lang="en-US">
              <a:latin typeface="Times New Roman" charset="0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648200"/>
          </a:xfrm>
        </p:spPr>
        <p:txBody>
          <a:bodyPr>
            <a:normAutofit lnSpcReduction="10000"/>
          </a:bodyPr>
          <a:lstStyle/>
          <a:p>
            <a:pPr indent="0"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When a DynArray class variable goes out of scope, the memory space for data members size and pointer </a:t>
            </a:r>
            <a:r>
              <a:rPr lang="en-US" sz="2800" b="1" dirty="0" smtClean="0">
                <a:latin typeface="Courier New" pitchFamily="49" charset="0"/>
                <a:ea typeface="+mn-ea"/>
              </a:rPr>
              <a:t>arr</a:t>
            </a:r>
            <a:r>
              <a:rPr lang="en-US" sz="2800" b="1" dirty="0" smtClean="0">
                <a:ea typeface="+mn-ea"/>
              </a:rPr>
              <a:t> is deallocated  </a:t>
            </a:r>
          </a:p>
          <a:p>
            <a:pPr indent="0">
              <a:buFont typeface="Monotype Sorts" pitchFamily="2" charset="2"/>
              <a:buNone/>
              <a:defRPr/>
            </a:pPr>
            <a:endParaRPr lang="en-US" sz="2800" b="1" dirty="0" smtClean="0">
              <a:ea typeface="+mn-ea"/>
            </a:endParaRPr>
          </a:p>
          <a:p>
            <a:pPr indent="0"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But the dynamic array that </a:t>
            </a:r>
            <a:r>
              <a:rPr lang="en-US" sz="2800" b="1" dirty="0" smtClean="0">
                <a:latin typeface="Courier New" pitchFamily="49" charset="0"/>
                <a:ea typeface="+mn-ea"/>
              </a:rPr>
              <a:t>arr</a:t>
            </a:r>
            <a:r>
              <a:rPr lang="en-US" sz="2800" b="1" dirty="0" smtClean="0">
                <a:ea typeface="+mn-ea"/>
              </a:rPr>
              <a:t> </a:t>
            </a:r>
            <a:r>
              <a:rPr lang="en-US" sz="2800" b="1" dirty="0" smtClean="0">
                <a:solidFill>
                  <a:srgbClr val="A50021"/>
                </a:solidFill>
                <a:ea typeface="+mn-ea"/>
              </a:rPr>
              <a:t>points to</a:t>
            </a:r>
            <a:r>
              <a:rPr lang="en-US" sz="2800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sz="2800" b="1" dirty="0" smtClean="0">
                <a:ea typeface="+mn-ea"/>
              </a:rPr>
              <a:t>is not automatically deallocated</a:t>
            </a:r>
            <a:r>
              <a:rPr lang="en-US" sz="2800" dirty="0" smtClean="0">
                <a:ea typeface="+mn-ea"/>
              </a:rPr>
              <a:t> </a:t>
            </a:r>
          </a:p>
          <a:p>
            <a:pPr indent="0">
              <a:buFont typeface="Monotype Sort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indent="0"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A class destructor is used to deallocate the dynamic memory pointed to by the data member</a:t>
            </a:r>
            <a:r>
              <a:rPr lang="en-US" sz="2800" dirty="0" smtClean="0">
                <a:ea typeface="+mn-ea"/>
              </a:rPr>
              <a:t> 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ChangeArrowheads="1"/>
          </p:cNvSpPr>
          <p:nvPr/>
        </p:nvSpPr>
        <p:spPr bwMode="auto">
          <a:xfrm>
            <a:off x="228600" y="2057400"/>
            <a:ext cx="8229600" cy="3505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181975" cy="4038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DynArray</a:t>
            </a:r>
            <a:r>
              <a:rPr lang="en-US" sz="2200" b="1" dirty="0">
                <a:latin typeface="Courier" charset="0"/>
              </a:rPr>
              <a:t>::~</a:t>
            </a:r>
            <a:r>
              <a:rPr lang="en-US" sz="2200" b="1" dirty="0" err="1">
                <a:latin typeface="Courier" charset="0"/>
              </a:rPr>
              <a:t>DynArray</a:t>
            </a:r>
            <a:r>
              <a:rPr lang="en-US" sz="2200" b="1" dirty="0">
                <a:latin typeface="Courier" charset="0"/>
              </a:rPr>
              <a:t>();		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	// Destructor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	// POST: Memory for dynamic array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deallocated</a:t>
            </a: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delete [ ] </a:t>
            </a:r>
            <a:r>
              <a:rPr lang="en-US" sz="2200" b="1" dirty="0" err="1">
                <a:latin typeface="Courier" charset="0"/>
              </a:rPr>
              <a:t>arr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 New" charset="0"/>
            </a:endParaRP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13005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class DynArray Destructor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Oval 2"/>
          <p:cNvSpPr>
            <a:spLocks noChangeArrowheads="1"/>
          </p:cNvSpPr>
          <p:nvPr/>
        </p:nvSpPr>
        <p:spPr bwMode="auto">
          <a:xfrm>
            <a:off x="2961481" y="2529840"/>
            <a:ext cx="2209800" cy="38100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title"/>
          </p:nvPr>
        </p:nvSpPr>
        <p:spPr>
          <a:xfrm>
            <a:off x="211931" y="-6096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What happens . . .</a:t>
            </a:r>
            <a:endParaRPr lang="en-US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1310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5944" y="1539240"/>
            <a:ext cx="7766050" cy="148113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i="1">
                <a:latin typeface="Arial" charset="0"/>
              </a:rPr>
              <a:t>When a function is called that </a:t>
            </a:r>
            <a:r>
              <a:rPr lang="en-US" sz="2800" b="1" i="1">
                <a:solidFill>
                  <a:srgbClr val="A50021"/>
                </a:solidFill>
                <a:latin typeface="Arial" charset="0"/>
              </a:rPr>
              <a:t>passes </a:t>
            </a:r>
            <a:r>
              <a:rPr lang="en-US" sz="2800" b="1" i="1">
                <a:latin typeface="Arial" charset="0"/>
              </a:rPr>
              <a:t>a DynArray object by value, what happens?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131078" name="Rectangle 16"/>
          <p:cNvSpPr>
            <a:spLocks noChangeArrowheads="1"/>
          </p:cNvSpPr>
          <p:nvPr/>
        </p:nvSpPr>
        <p:spPr bwMode="auto">
          <a:xfrm>
            <a:off x="3670300" y="35052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Rectangle 17"/>
          <p:cNvSpPr>
            <a:spLocks noChangeArrowheads="1"/>
          </p:cNvSpPr>
          <p:nvPr/>
        </p:nvSpPr>
        <p:spPr bwMode="auto">
          <a:xfrm>
            <a:off x="4203700" y="47244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Rectangle 19"/>
          <p:cNvSpPr>
            <a:spLocks noChangeArrowheads="1"/>
          </p:cNvSpPr>
          <p:nvPr/>
        </p:nvSpPr>
        <p:spPr bwMode="auto">
          <a:xfrm>
            <a:off x="5488781" y="3687128"/>
            <a:ext cx="612775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Line 20"/>
          <p:cNvSpPr>
            <a:spLocks noChangeShapeType="1"/>
          </p:cNvSpPr>
          <p:nvPr/>
        </p:nvSpPr>
        <p:spPr bwMode="auto">
          <a:xfrm>
            <a:off x="5499100" y="54308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2" name="Line 21"/>
          <p:cNvSpPr>
            <a:spLocks noChangeShapeType="1"/>
          </p:cNvSpPr>
          <p:nvPr/>
        </p:nvSpPr>
        <p:spPr bwMode="auto">
          <a:xfrm>
            <a:off x="5499100" y="49387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3" name="Line 22"/>
          <p:cNvSpPr>
            <a:spLocks noChangeShapeType="1"/>
          </p:cNvSpPr>
          <p:nvPr/>
        </p:nvSpPr>
        <p:spPr bwMode="auto">
          <a:xfrm>
            <a:off x="5499100" y="44164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Rectangle 23"/>
          <p:cNvSpPr>
            <a:spLocks noChangeArrowheads="1"/>
          </p:cNvSpPr>
          <p:nvPr/>
        </p:nvSpPr>
        <p:spPr bwMode="auto">
          <a:xfrm>
            <a:off x="5564981" y="3139440"/>
            <a:ext cx="573088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75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31085" name="Rectangle 24"/>
          <p:cNvSpPr>
            <a:spLocks noChangeArrowheads="1"/>
          </p:cNvSpPr>
          <p:nvPr/>
        </p:nvSpPr>
        <p:spPr bwMode="auto">
          <a:xfrm>
            <a:off x="4398963" y="40386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25"/>
          <p:cNvSpPr>
            <a:spLocks noChangeShapeType="1"/>
          </p:cNvSpPr>
          <p:nvPr/>
        </p:nvSpPr>
        <p:spPr bwMode="auto">
          <a:xfrm flipV="1">
            <a:off x="4726781" y="382524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26"/>
          <p:cNvSpPr>
            <a:spLocks noChangeShapeType="1"/>
          </p:cNvSpPr>
          <p:nvPr/>
        </p:nvSpPr>
        <p:spPr bwMode="auto">
          <a:xfrm>
            <a:off x="5499100" y="5943600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Rectangle 27"/>
          <p:cNvSpPr>
            <a:spLocks noChangeArrowheads="1"/>
          </p:cNvSpPr>
          <p:nvPr/>
        </p:nvSpPr>
        <p:spPr bwMode="auto">
          <a:xfrm>
            <a:off x="3659981" y="329184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31089" name="Text Box 28"/>
          <p:cNvSpPr txBox="1">
            <a:spLocks noChangeArrowheads="1"/>
          </p:cNvSpPr>
          <p:nvPr/>
        </p:nvSpPr>
        <p:spPr bwMode="auto">
          <a:xfrm>
            <a:off x="5412581" y="283464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A50021"/>
                </a:solidFill>
              </a:rPr>
              <a:t>2000</a:t>
            </a:r>
            <a:endParaRPr lang="en-US"/>
          </a:p>
        </p:txBody>
      </p:sp>
      <p:sp>
        <p:nvSpPr>
          <p:cNvPr id="131090" name="Oval 30"/>
          <p:cNvSpPr>
            <a:spLocks noChangeArrowheads="1"/>
          </p:cNvSpPr>
          <p:nvPr/>
        </p:nvSpPr>
        <p:spPr bwMode="auto">
          <a:xfrm>
            <a:off x="1986756" y="458406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1" name="Oval 31"/>
          <p:cNvSpPr>
            <a:spLocks noChangeArrowheads="1"/>
          </p:cNvSpPr>
          <p:nvPr/>
        </p:nvSpPr>
        <p:spPr bwMode="auto">
          <a:xfrm>
            <a:off x="1986756" y="511746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2" name="Oval 32"/>
          <p:cNvSpPr>
            <a:spLocks noChangeArrowheads="1"/>
          </p:cNvSpPr>
          <p:nvPr/>
        </p:nvSpPr>
        <p:spPr bwMode="auto">
          <a:xfrm>
            <a:off x="1986756" y="405066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3" name="Oval 33"/>
          <p:cNvSpPr>
            <a:spLocks noChangeArrowheads="1"/>
          </p:cNvSpPr>
          <p:nvPr/>
        </p:nvSpPr>
        <p:spPr bwMode="auto">
          <a:xfrm>
            <a:off x="1986756" y="351726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4" name="Oval 35"/>
          <p:cNvSpPr>
            <a:spLocks noChangeArrowheads="1"/>
          </p:cNvSpPr>
          <p:nvPr/>
        </p:nvSpPr>
        <p:spPr bwMode="auto">
          <a:xfrm>
            <a:off x="1986756" y="298386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5" name="Rectangle 36"/>
          <p:cNvSpPr>
            <a:spLocks noChangeArrowheads="1"/>
          </p:cNvSpPr>
          <p:nvPr/>
        </p:nvSpPr>
        <p:spPr bwMode="auto">
          <a:xfrm>
            <a:off x="2123281" y="298704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31096" name="Rectangle 37"/>
          <p:cNvSpPr>
            <a:spLocks noChangeArrowheads="1"/>
          </p:cNvSpPr>
          <p:nvPr/>
        </p:nvSpPr>
        <p:spPr bwMode="auto">
          <a:xfrm>
            <a:off x="2139156" y="510476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31097" name="Rectangle 38"/>
          <p:cNvSpPr>
            <a:spLocks noChangeArrowheads="1"/>
          </p:cNvSpPr>
          <p:nvPr/>
        </p:nvSpPr>
        <p:spPr bwMode="auto">
          <a:xfrm>
            <a:off x="2062956" y="457136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31098" name="Rectangle 39"/>
          <p:cNvSpPr>
            <a:spLocks noChangeArrowheads="1"/>
          </p:cNvSpPr>
          <p:nvPr/>
        </p:nvSpPr>
        <p:spPr bwMode="auto">
          <a:xfrm>
            <a:off x="2123281" y="405384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31099" name="Rectangle 40"/>
          <p:cNvSpPr>
            <a:spLocks noChangeArrowheads="1"/>
          </p:cNvSpPr>
          <p:nvPr/>
        </p:nvSpPr>
        <p:spPr bwMode="auto">
          <a:xfrm>
            <a:off x="2047081" y="3520440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31100" name="Oval 41"/>
          <p:cNvSpPr>
            <a:spLocks noChangeArrowheads="1"/>
          </p:cNvSpPr>
          <p:nvPr/>
        </p:nvSpPr>
        <p:spPr bwMode="auto">
          <a:xfrm>
            <a:off x="1986756" y="5650865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101" name="Rectangle 42"/>
          <p:cNvSpPr>
            <a:spLocks noChangeArrowheads="1"/>
          </p:cNvSpPr>
          <p:nvPr/>
        </p:nvSpPr>
        <p:spPr bwMode="auto">
          <a:xfrm>
            <a:off x="2062956" y="5638165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ChangeArrowheads="1"/>
          </p:cNvSpPr>
          <p:nvPr/>
        </p:nvSpPr>
        <p:spPr bwMode="auto">
          <a:xfrm>
            <a:off x="407988" y="1676400"/>
            <a:ext cx="8262937" cy="457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  <a:defRPr/>
            </a:pPr>
            <a:endParaRPr lang="en-US" sz="1000" b="1" dirty="0" smtClean="0">
              <a:latin typeface="Courier New" pitchFamily="49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  // Function code</a:t>
            </a:r>
          </a:p>
          <a:p>
            <a:pPr>
              <a:buFont typeface="Monotype Sorts" pitchFamily="2" charset="2"/>
              <a:buNone/>
              <a:defRPr/>
            </a:pPr>
            <a:endParaRPr lang="en-US" sz="2800" b="1" dirty="0" smtClean="0">
              <a:latin typeface="Courier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void  SomeFunc(DynArray  someArr)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	</a:t>
            </a:r>
            <a:r>
              <a:rPr lang="en-US" sz="28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// Uses pass by value</a:t>
            </a:r>
            <a:r>
              <a:rPr lang="en-US" sz="2800" b="1" dirty="0" smtClean="0">
                <a:solidFill>
                  <a:srgbClr val="0000FF"/>
                </a:solidFill>
                <a:latin typeface="Courier" charset="0"/>
                <a:ea typeface="+mn-ea"/>
              </a:rPr>
              <a:t> </a:t>
            </a:r>
            <a:endParaRPr lang="en-US" sz="2800" b="1" dirty="0" smtClean="0">
              <a:latin typeface="Courier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		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 	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		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		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 }</a:t>
            </a: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13210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Passing a Class Object by Value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3" name="Group 2"/>
          <p:cNvGrpSpPr>
            <a:grpSpLocks/>
          </p:cNvGrpSpPr>
          <p:nvPr/>
        </p:nvGrpSpPr>
        <p:grpSpPr bwMode="auto">
          <a:xfrm>
            <a:off x="1447800" y="2971165"/>
            <a:ext cx="6629400" cy="2971800"/>
            <a:chOff x="912" y="2112"/>
            <a:chExt cx="4176" cy="1872"/>
          </a:xfrm>
        </p:grpSpPr>
        <p:sp>
          <p:nvSpPr>
            <p:cNvPr id="133151" name="Oval 3"/>
            <p:cNvSpPr>
              <a:spLocks noChangeArrowheads="1"/>
            </p:cNvSpPr>
            <p:nvPr/>
          </p:nvSpPr>
          <p:spPr bwMode="auto">
            <a:xfrm>
              <a:off x="912" y="2112"/>
              <a:ext cx="1296" cy="187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4"/>
            <p:cNvSpPr>
              <a:spLocks noChangeArrowheads="1"/>
            </p:cNvSpPr>
            <p:nvPr/>
          </p:nvSpPr>
          <p:spPr bwMode="auto">
            <a:xfrm>
              <a:off x="3792" y="2112"/>
              <a:ext cx="1296" cy="187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24" name="Rectangle 5"/>
          <p:cNvSpPr>
            <a:spLocks noChangeArrowheads="1"/>
          </p:cNvSpPr>
          <p:nvPr/>
        </p:nvSpPr>
        <p:spPr bwMode="auto">
          <a:xfrm>
            <a:off x="304800" y="1510665"/>
            <a:ext cx="8085138" cy="14605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25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27965"/>
            <a:ext cx="8763000" cy="12192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By default,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Pass-by-value makes a shallow copy</a:t>
            </a:r>
            <a:r>
              <a:rPr lang="en-US">
                <a:solidFill>
                  <a:srgbClr val="660066"/>
                </a:solidFill>
                <a:latin typeface="Times New Roman" charset="0"/>
              </a:rPr>
              <a:t> </a:t>
            </a:r>
          </a:p>
        </p:txBody>
      </p:sp>
      <p:sp>
        <p:nvSpPr>
          <p:cNvPr id="133126" name="Rectangle 7"/>
          <p:cNvSpPr>
            <a:spLocks noChangeArrowheads="1"/>
          </p:cNvSpPr>
          <p:nvPr/>
        </p:nvSpPr>
        <p:spPr bwMode="auto">
          <a:xfrm>
            <a:off x="1079500" y="1616233"/>
            <a:ext cx="643255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  beta(5);       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Client code</a:t>
            </a:r>
            <a:endParaRPr lang="en-US" sz="2000" b="1" dirty="0">
              <a:latin typeface="Courier" charset="0"/>
            </a:endParaRPr>
          </a:p>
          <a:p>
            <a:r>
              <a:rPr lang="en-US" sz="1200" b="1" dirty="0">
                <a:latin typeface="Courier" charset="0"/>
              </a:rPr>
              <a:t>        .</a:t>
            </a:r>
          </a:p>
          <a:p>
            <a:r>
              <a:rPr lang="en-US" sz="1200" b="1" dirty="0">
                <a:latin typeface="Courier" charset="0"/>
              </a:rPr>
              <a:t>        .</a:t>
            </a:r>
          </a:p>
          <a:p>
            <a:r>
              <a:rPr lang="en-US" sz="1200" b="1" dirty="0">
                <a:latin typeface="Courier" charset="0"/>
              </a:rPr>
              <a:t>        .</a:t>
            </a:r>
            <a:endParaRPr lang="en-US" sz="2000" b="1" dirty="0">
              <a:latin typeface="Courier" charset="0"/>
            </a:endParaRPr>
          </a:p>
          <a:p>
            <a:r>
              <a:rPr lang="en-US" sz="2000" b="1" dirty="0" err="1">
                <a:latin typeface="Courier" charset="0"/>
              </a:rPr>
              <a:t>SomeFunc</a:t>
            </a:r>
            <a:r>
              <a:rPr lang="en-US" sz="2000" b="1" dirty="0">
                <a:latin typeface="Courier" charset="0"/>
              </a:rPr>
              <a:t>(beta);        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 Function call</a:t>
            </a:r>
            <a:endParaRPr lang="en-US" sz="2000" b="1" dirty="0">
              <a:solidFill>
                <a:srgbClr val="A50021"/>
              </a:solidFill>
            </a:endParaRPr>
          </a:p>
        </p:txBody>
      </p:sp>
      <p:sp>
        <p:nvSpPr>
          <p:cNvPr id="133127" name="Rectangle 8"/>
          <p:cNvSpPr>
            <a:spLocks noChangeArrowheads="1"/>
          </p:cNvSpPr>
          <p:nvPr/>
        </p:nvSpPr>
        <p:spPr bwMode="auto">
          <a:xfrm>
            <a:off x="609600" y="3064828"/>
            <a:ext cx="5173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beta                                                 someArr</a:t>
            </a:r>
          </a:p>
        </p:txBody>
      </p:sp>
      <p:sp>
        <p:nvSpPr>
          <p:cNvPr id="133128" name="Rectangle 9"/>
          <p:cNvSpPr>
            <a:spLocks noChangeAspect="1" noChangeArrowheads="1"/>
          </p:cNvSpPr>
          <p:nvPr/>
        </p:nvSpPr>
        <p:spPr bwMode="auto">
          <a:xfrm>
            <a:off x="3656013" y="3961765"/>
            <a:ext cx="490537" cy="20621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29" name="Line 10"/>
          <p:cNvSpPr>
            <a:spLocks noChangeAspect="1" noChangeShapeType="1"/>
          </p:cNvSpPr>
          <p:nvPr/>
        </p:nvSpPr>
        <p:spPr bwMode="auto">
          <a:xfrm>
            <a:off x="3656013" y="5567363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Line 11"/>
          <p:cNvSpPr>
            <a:spLocks noChangeAspect="1" noChangeShapeType="1"/>
          </p:cNvSpPr>
          <p:nvPr/>
        </p:nvSpPr>
        <p:spPr bwMode="auto">
          <a:xfrm>
            <a:off x="3656013" y="5173663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Line 12"/>
          <p:cNvSpPr>
            <a:spLocks noChangeAspect="1" noChangeShapeType="1"/>
          </p:cNvSpPr>
          <p:nvPr/>
        </p:nvSpPr>
        <p:spPr bwMode="auto">
          <a:xfrm>
            <a:off x="3656013" y="4756150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3"/>
          <p:cNvSpPr>
            <a:spLocks noChangeAspect="1" noChangeArrowheads="1"/>
          </p:cNvSpPr>
          <p:nvPr/>
        </p:nvSpPr>
        <p:spPr bwMode="auto">
          <a:xfrm>
            <a:off x="3717925" y="3760153"/>
            <a:ext cx="45878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1400" b="1"/>
          </a:p>
          <a:p>
            <a:r>
              <a:rPr lang="en-US" sz="1400" b="1"/>
              <a:t> ?</a:t>
            </a:r>
          </a:p>
          <a:p>
            <a:endParaRPr lang="en-US" sz="1400" b="1"/>
          </a:p>
          <a:p>
            <a:r>
              <a:rPr lang="en-US" sz="1400" b="1"/>
              <a:t> ?</a:t>
            </a:r>
          </a:p>
          <a:p>
            <a:endParaRPr lang="en-US" sz="1400" b="1"/>
          </a:p>
          <a:p>
            <a:r>
              <a:rPr lang="en-US" sz="1400" b="1"/>
              <a:t>75</a:t>
            </a:r>
          </a:p>
          <a:p>
            <a:r>
              <a:rPr lang="en-US" sz="1400" b="1"/>
              <a:t>         </a:t>
            </a:r>
          </a:p>
          <a:p>
            <a:r>
              <a:rPr lang="en-US" sz="1400" b="1"/>
              <a:t> ?</a:t>
            </a:r>
          </a:p>
          <a:p>
            <a:r>
              <a:rPr lang="en-US" sz="1400" b="1"/>
              <a:t> </a:t>
            </a:r>
          </a:p>
          <a:p>
            <a:r>
              <a:rPr lang="en-US" sz="1400" b="1"/>
              <a:t> ?</a:t>
            </a:r>
            <a:r>
              <a:rPr lang="en-US" sz="1800" b="1"/>
              <a:t>       </a:t>
            </a:r>
          </a:p>
        </p:txBody>
      </p:sp>
      <p:sp>
        <p:nvSpPr>
          <p:cNvPr id="133133" name="Line 14"/>
          <p:cNvSpPr>
            <a:spLocks noChangeAspect="1" noChangeShapeType="1"/>
          </p:cNvSpPr>
          <p:nvPr/>
        </p:nvSpPr>
        <p:spPr bwMode="auto">
          <a:xfrm>
            <a:off x="3662363" y="4300379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Text Box 15"/>
          <p:cNvSpPr txBox="1">
            <a:spLocks noChangeAspect="1" noChangeArrowheads="1"/>
          </p:cNvSpPr>
          <p:nvPr/>
        </p:nvSpPr>
        <p:spPr bwMode="auto">
          <a:xfrm>
            <a:off x="3594100" y="3517265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33135" name="Oval 17"/>
          <p:cNvSpPr>
            <a:spLocks noChangeAspect="1" noChangeArrowheads="1"/>
          </p:cNvSpPr>
          <p:nvPr/>
        </p:nvSpPr>
        <p:spPr bwMode="auto">
          <a:xfrm>
            <a:off x="304800" y="3580765"/>
            <a:ext cx="1676400" cy="317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8"/>
          <p:cNvSpPr>
            <a:spLocks noChangeAspect="1" noChangeArrowheads="1"/>
          </p:cNvSpPr>
          <p:nvPr/>
        </p:nvSpPr>
        <p:spPr bwMode="auto">
          <a:xfrm>
            <a:off x="533400" y="3563303"/>
            <a:ext cx="11874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charset="0"/>
              </a:rPr>
              <a:t>DynArray</a:t>
            </a:r>
          </a:p>
          <a:p>
            <a:endParaRPr lang="en-US" sz="18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  <a:endParaRPr lang="en-US" sz="2000" b="1">
              <a:latin typeface="Times New Roman" charset="0"/>
            </a:endParaRPr>
          </a:p>
        </p:txBody>
      </p:sp>
      <p:sp>
        <p:nvSpPr>
          <p:cNvPr id="133137" name="Rectangle 19"/>
          <p:cNvSpPr>
            <a:spLocks noChangeAspect="1" noChangeArrowheads="1"/>
          </p:cNvSpPr>
          <p:nvPr/>
        </p:nvSpPr>
        <p:spPr bwMode="auto">
          <a:xfrm>
            <a:off x="2057400" y="4264025"/>
            <a:ext cx="1090613" cy="163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20"/>
          <p:cNvSpPr>
            <a:spLocks noChangeAspect="1" noChangeArrowheads="1"/>
          </p:cNvSpPr>
          <p:nvPr/>
        </p:nvSpPr>
        <p:spPr bwMode="auto">
          <a:xfrm>
            <a:off x="2514600" y="5238750"/>
            <a:ext cx="573088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21"/>
          <p:cNvSpPr>
            <a:spLocks noChangeAspect="1" noChangeArrowheads="1"/>
          </p:cNvSpPr>
          <p:nvPr/>
        </p:nvSpPr>
        <p:spPr bwMode="auto">
          <a:xfrm>
            <a:off x="2670175" y="4691063"/>
            <a:ext cx="417513" cy="414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2"/>
          <p:cNvSpPr>
            <a:spLocks noChangeAspect="1" noChangeArrowheads="1"/>
          </p:cNvSpPr>
          <p:nvPr/>
        </p:nvSpPr>
        <p:spPr bwMode="auto">
          <a:xfrm>
            <a:off x="2057400" y="4255453"/>
            <a:ext cx="1173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b="1" dirty="0">
                <a:latin typeface="Times New Roman" charset="0"/>
              </a:rPr>
              <a:t>Private:</a:t>
            </a:r>
          </a:p>
          <a:p>
            <a:endParaRPr lang="en-US" sz="1600" b="1" dirty="0">
              <a:latin typeface="Times New Roman" charset="0"/>
            </a:endParaRPr>
          </a:p>
          <a:p>
            <a:r>
              <a:rPr lang="en-US" sz="1800" b="1" dirty="0">
                <a:latin typeface="Times New Roman" charset="0"/>
              </a:rPr>
              <a:t>size  </a:t>
            </a:r>
            <a:r>
              <a:rPr lang="en-US" sz="1600" b="1" dirty="0">
                <a:latin typeface="Times New Roman" charset="0"/>
              </a:rPr>
              <a:t>    </a:t>
            </a:r>
            <a:r>
              <a:rPr lang="en-US" sz="1600" b="1" dirty="0"/>
              <a:t>5</a:t>
            </a:r>
            <a:endParaRPr lang="en-US" sz="1600" b="1" dirty="0">
              <a:latin typeface="Times New Roman" charset="0"/>
            </a:endParaRPr>
          </a:p>
          <a:p>
            <a:endParaRPr lang="en-US" sz="1600" b="1" dirty="0">
              <a:latin typeface="Times New Roman" charset="0"/>
            </a:endParaRPr>
          </a:p>
          <a:p>
            <a:r>
              <a:rPr lang="en-US" sz="1800" b="1" dirty="0" err="1">
                <a:latin typeface="Times New Roman" charset="0"/>
              </a:rPr>
              <a:t>arr</a:t>
            </a:r>
            <a:r>
              <a:rPr lang="en-US" sz="1800" b="1" dirty="0">
                <a:latin typeface="Times New Roman" charset="0"/>
              </a:rPr>
              <a:t> </a:t>
            </a:r>
            <a:r>
              <a:rPr lang="en-US" sz="1600" b="1" dirty="0">
                <a:latin typeface="Times New Roman" charset="0"/>
              </a:rPr>
              <a:t> </a:t>
            </a:r>
            <a:r>
              <a:rPr lang="en-US" sz="1600" b="1" dirty="0"/>
              <a:t>2000</a:t>
            </a:r>
            <a:endParaRPr lang="en-US" sz="2000" b="1" dirty="0">
              <a:latin typeface="Times New Roman" charset="0"/>
            </a:endParaRPr>
          </a:p>
          <a:p>
            <a:endParaRPr lang="en-US" sz="1200" b="1" dirty="0">
              <a:latin typeface="Times New Roman" charset="0"/>
            </a:endParaRPr>
          </a:p>
          <a:p>
            <a:endParaRPr lang="en-US" sz="1200" b="1" dirty="0">
              <a:latin typeface="Times New Roman" charset="0"/>
            </a:endParaRPr>
          </a:p>
        </p:txBody>
      </p:sp>
      <p:sp>
        <p:nvSpPr>
          <p:cNvPr id="133141" name="Oval 24"/>
          <p:cNvSpPr>
            <a:spLocks noChangeAspect="1" noChangeArrowheads="1"/>
          </p:cNvSpPr>
          <p:nvPr/>
        </p:nvSpPr>
        <p:spPr bwMode="auto">
          <a:xfrm>
            <a:off x="4876800" y="3583940"/>
            <a:ext cx="1676400" cy="317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5"/>
          <p:cNvSpPr>
            <a:spLocks noChangeAspect="1" noChangeArrowheads="1"/>
          </p:cNvSpPr>
          <p:nvPr/>
        </p:nvSpPr>
        <p:spPr bwMode="auto">
          <a:xfrm>
            <a:off x="5105400" y="3563303"/>
            <a:ext cx="11874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charset="0"/>
              </a:rPr>
              <a:t>DynArray</a:t>
            </a:r>
          </a:p>
          <a:p>
            <a:endParaRPr lang="en-US" sz="18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</p:txBody>
      </p:sp>
      <p:sp>
        <p:nvSpPr>
          <p:cNvPr id="133143" name="Rectangle 26"/>
          <p:cNvSpPr>
            <a:spLocks noChangeAspect="1" noChangeArrowheads="1"/>
          </p:cNvSpPr>
          <p:nvPr/>
        </p:nvSpPr>
        <p:spPr bwMode="auto">
          <a:xfrm>
            <a:off x="6629400" y="4267200"/>
            <a:ext cx="1090613" cy="163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7"/>
          <p:cNvSpPr>
            <a:spLocks noChangeAspect="1" noChangeArrowheads="1"/>
          </p:cNvSpPr>
          <p:nvPr/>
        </p:nvSpPr>
        <p:spPr bwMode="auto">
          <a:xfrm>
            <a:off x="7086600" y="5241925"/>
            <a:ext cx="573088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8"/>
          <p:cNvSpPr>
            <a:spLocks noChangeAspect="1" noChangeArrowheads="1"/>
          </p:cNvSpPr>
          <p:nvPr/>
        </p:nvSpPr>
        <p:spPr bwMode="auto">
          <a:xfrm>
            <a:off x="7242175" y="4694238"/>
            <a:ext cx="417513" cy="414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9"/>
          <p:cNvSpPr>
            <a:spLocks noChangeAspect="1" noChangeArrowheads="1"/>
          </p:cNvSpPr>
          <p:nvPr/>
        </p:nvSpPr>
        <p:spPr bwMode="auto">
          <a:xfrm>
            <a:off x="6629400" y="4190365"/>
            <a:ext cx="1173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b="1" dirty="0">
                <a:latin typeface="Times New Roman" charset="0"/>
              </a:rPr>
              <a:t>Private:</a:t>
            </a:r>
          </a:p>
          <a:p>
            <a:endParaRPr lang="en-US" sz="1600" b="1" dirty="0">
              <a:latin typeface="Times New Roman" charset="0"/>
            </a:endParaRPr>
          </a:p>
          <a:p>
            <a:r>
              <a:rPr lang="en-US" sz="1800" b="1" dirty="0">
                <a:latin typeface="Times New Roman" charset="0"/>
              </a:rPr>
              <a:t>size  </a:t>
            </a:r>
            <a:r>
              <a:rPr lang="en-US" sz="1600" b="1" dirty="0">
                <a:latin typeface="Times New Roman" charset="0"/>
              </a:rPr>
              <a:t>    </a:t>
            </a:r>
            <a:r>
              <a:rPr lang="en-US" sz="1600" b="1" dirty="0"/>
              <a:t>5</a:t>
            </a:r>
            <a:endParaRPr lang="en-US" sz="1600" b="1" dirty="0">
              <a:latin typeface="Times New Roman" charset="0"/>
            </a:endParaRPr>
          </a:p>
          <a:p>
            <a:endParaRPr lang="en-US" sz="1600" b="1" dirty="0">
              <a:latin typeface="Times New Roman" charset="0"/>
            </a:endParaRPr>
          </a:p>
          <a:p>
            <a:r>
              <a:rPr lang="en-US" sz="1800" b="1" dirty="0" err="1">
                <a:latin typeface="Times New Roman" charset="0"/>
              </a:rPr>
              <a:t>arr</a:t>
            </a:r>
            <a:r>
              <a:rPr lang="en-US" sz="1800" b="1" dirty="0">
                <a:latin typeface="Times New Roman" charset="0"/>
              </a:rPr>
              <a:t> </a:t>
            </a:r>
            <a:r>
              <a:rPr lang="en-US" sz="1600" b="1" dirty="0">
                <a:latin typeface="Times New Roman" charset="0"/>
              </a:rPr>
              <a:t> </a:t>
            </a:r>
            <a:r>
              <a:rPr lang="en-US" sz="1600" b="1" dirty="0"/>
              <a:t>2000</a:t>
            </a:r>
            <a:endParaRPr lang="en-US" sz="2000" b="1" dirty="0">
              <a:latin typeface="Times New Roman" charset="0"/>
            </a:endParaRPr>
          </a:p>
          <a:p>
            <a:endParaRPr lang="en-US" sz="1200" b="1" dirty="0">
              <a:latin typeface="Times New Roman" charset="0"/>
            </a:endParaRPr>
          </a:p>
          <a:p>
            <a:endParaRPr lang="en-US" sz="1200" b="1" dirty="0">
              <a:latin typeface="Times New Roman" charset="0"/>
            </a:endParaRPr>
          </a:p>
        </p:txBody>
      </p:sp>
      <p:sp>
        <p:nvSpPr>
          <p:cNvPr id="133147" name="Rectangle 30"/>
          <p:cNvSpPr>
            <a:spLocks noChangeArrowheads="1"/>
          </p:cNvSpPr>
          <p:nvPr/>
        </p:nvSpPr>
        <p:spPr bwMode="auto">
          <a:xfrm>
            <a:off x="6096000" y="5942965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i="1">
                <a:solidFill>
                  <a:srgbClr val="A50021"/>
                </a:solidFill>
              </a:rPr>
              <a:t>shallow copy</a:t>
            </a:r>
            <a:endParaRPr lang="en-US" sz="2000" b="1" i="1">
              <a:solidFill>
                <a:schemeClr val="tx2"/>
              </a:solidFill>
            </a:endParaRPr>
          </a:p>
        </p:txBody>
      </p:sp>
      <p:sp>
        <p:nvSpPr>
          <p:cNvPr id="133148" name="Line 31"/>
          <p:cNvSpPr>
            <a:spLocks noChangeShapeType="1"/>
          </p:cNvSpPr>
          <p:nvPr/>
        </p:nvSpPr>
        <p:spPr bwMode="auto">
          <a:xfrm flipH="1" flipV="1">
            <a:off x="4191000" y="4114165"/>
            <a:ext cx="609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Line 32"/>
          <p:cNvSpPr>
            <a:spLocks noChangeAspect="1" noChangeShapeType="1"/>
          </p:cNvSpPr>
          <p:nvPr/>
        </p:nvSpPr>
        <p:spPr bwMode="auto">
          <a:xfrm flipV="1">
            <a:off x="2971800" y="4190365"/>
            <a:ext cx="690563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Line 33"/>
          <p:cNvSpPr>
            <a:spLocks noChangeShapeType="1"/>
          </p:cNvSpPr>
          <p:nvPr/>
        </p:nvSpPr>
        <p:spPr bwMode="auto">
          <a:xfrm flipH="1">
            <a:off x="4800600" y="5257165"/>
            <a:ext cx="2362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Shallow Copy</a:t>
            </a:r>
            <a:r>
              <a:rPr lang="en-US">
                <a:solidFill>
                  <a:srgbClr val="006633"/>
                </a:solidFill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vs.</a:t>
            </a:r>
            <a:r>
              <a:rPr lang="en-US">
                <a:solidFill>
                  <a:srgbClr val="006633"/>
                </a:solidFill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Deep Copy</a:t>
            </a:r>
            <a:r>
              <a:rPr lang="en-US">
                <a:solidFill>
                  <a:srgbClr val="006633"/>
                </a:solidFill>
                <a:latin typeface="Times New Roman" charset="0"/>
              </a:rPr>
              <a:t> 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62150"/>
            <a:ext cx="8077200" cy="4114800"/>
          </a:xfrm>
          <a:noFill/>
        </p:spPr>
        <p:txBody>
          <a:bodyPr/>
          <a:lstStyle/>
          <a:p>
            <a:r>
              <a:rPr lang="en-US" b="1" i="1">
                <a:latin typeface="Arial" charset="0"/>
              </a:rPr>
              <a:t>A </a:t>
            </a:r>
            <a:r>
              <a:rPr lang="en-US" b="1" i="1">
                <a:solidFill>
                  <a:srgbClr val="A50021"/>
                </a:solidFill>
                <a:latin typeface="Arial" charset="0"/>
              </a:rPr>
              <a:t>shallow copy</a:t>
            </a:r>
            <a:r>
              <a:rPr lang="en-US" sz="2800" b="1"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copies only the class data members, and does not make a copy of any pointed-to data </a:t>
            </a:r>
          </a:p>
          <a:p>
            <a:pPr>
              <a:buFont typeface="Monotype Sorts" charset="0"/>
              <a:buNone/>
            </a:pPr>
            <a:endParaRPr lang="en-US" sz="1000" b="1">
              <a:latin typeface="Arial" charset="0"/>
            </a:endParaRPr>
          </a:p>
          <a:p>
            <a:pPr>
              <a:buSzPct val="70000"/>
            </a:pPr>
            <a:r>
              <a:rPr lang="en-US" b="1" i="1">
                <a:latin typeface="Arial" charset="0"/>
              </a:rPr>
              <a:t>A</a:t>
            </a:r>
            <a:r>
              <a:rPr lang="en-US" b="1" i="1">
                <a:solidFill>
                  <a:srgbClr val="660066"/>
                </a:solidFill>
                <a:latin typeface="Arial" charset="0"/>
              </a:rPr>
              <a:t> </a:t>
            </a:r>
            <a:r>
              <a:rPr lang="en-US" b="1" i="1">
                <a:solidFill>
                  <a:srgbClr val="A50021"/>
                </a:solidFill>
                <a:latin typeface="Arial" charset="0"/>
              </a:rPr>
              <a:t>deep copy</a:t>
            </a:r>
            <a:r>
              <a:rPr lang="en-US" b="1">
                <a:solidFill>
                  <a:srgbClr val="006633"/>
                </a:solidFill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copies not only the class data members, but also makes a separate stored copy of any pointed-to data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58912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{</a:t>
            </a:r>
            <a:r>
              <a:rPr lang="en-US" sz="2000" b="1" dirty="0" smtClean="0">
                <a:solidFill>
                  <a:schemeClr val="tx2"/>
                </a:solidFill>
                <a:latin typeface="Courier" charset="0"/>
                <a:ea typeface="+mn-ea"/>
              </a:rPr>
              <a:t>						</a:t>
            </a:r>
            <a:endParaRPr lang="en-US" sz="2000" b="1" dirty="0" smtClean="0">
              <a:solidFill>
                <a:srgbClr val="CC0000"/>
              </a:solidFill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public: 	          </a:t>
            </a:r>
            <a:r>
              <a:rPr lang="en-US" sz="2000" b="1" dirty="0" smtClean="0">
                <a:solidFill>
                  <a:srgbClr val="800000"/>
                </a:solidFill>
                <a:latin typeface="Courier" charset="0"/>
                <a:ea typeface="+mn-ea"/>
              </a:rPr>
              <a:t>// Public member functions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List();          </a:t>
            </a:r>
            <a:r>
              <a:rPr lang="en-US" sz="2000" b="1" dirty="0" smtClean="0">
                <a:solidFill>
                  <a:srgbClr val="800000"/>
                </a:solidFill>
                <a:latin typeface="Courier" charset="0"/>
                <a:ea typeface="+mn-ea"/>
              </a:rPr>
              <a:t>// constructor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bool IsEmpty () </a:t>
            </a:r>
            <a:r>
              <a:rPr lang="en-US" sz="2000" b="1" dirty="0" smtClean="0">
                <a:solidFill>
                  <a:srgbClr val="0000FF"/>
                </a:solidFill>
                <a:latin typeface="Courier" charset="0"/>
                <a:ea typeface="+mn-ea"/>
              </a:rPr>
              <a:t>const</a:t>
            </a:r>
            <a:r>
              <a:rPr lang="en-US" sz="2000" b="1" dirty="0" smtClean="0">
                <a:latin typeface="Courier" charset="0"/>
                <a:ea typeface="+mn-ea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bool IsFull ()  </a:t>
            </a:r>
            <a:r>
              <a:rPr lang="en-US" sz="2000" b="1" dirty="0" smtClean="0">
                <a:solidFill>
                  <a:srgbClr val="0000FF"/>
                </a:solidFill>
                <a:latin typeface="Courier" charset="0"/>
                <a:ea typeface="+mn-ea"/>
              </a:rPr>
              <a:t>const;</a:t>
            </a:r>
            <a:r>
              <a:rPr lang="en-US" sz="2000" b="1" dirty="0" smtClean="0">
                <a:latin typeface="Courier" charset="0"/>
                <a:ea typeface="+mn-ea"/>
              </a:rPr>
              <a:t>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int  Length ()  </a:t>
            </a:r>
            <a:r>
              <a:rPr lang="en-US" sz="2000" b="1" dirty="0" smtClean="0">
                <a:solidFill>
                  <a:srgbClr val="0000FF"/>
                </a:solidFill>
                <a:latin typeface="Courier" charset="0"/>
                <a:ea typeface="+mn-ea"/>
              </a:rPr>
              <a:t>const</a:t>
            </a:r>
            <a:r>
              <a:rPr lang="en-US" sz="2000" b="1" dirty="0" smtClean="0">
                <a:latin typeface="Courier" charset="0"/>
                <a:ea typeface="+mn-ea"/>
              </a:rPr>
              <a:t>; </a:t>
            </a:r>
            <a:r>
              <a:rPr lang="en-US" sz="2000" b="1" dirty="0" smtClean="0">
                <a:solidFill>
                  <a:srgbClr val="800000"/>
                </a:solidFill>
                <a:latin typeface="Courier" charset="0"/>
                <a:ea typeface="+mn-ea"/>
              </a:rPr>
              <a:t>// Returns length of list</a:t>
            </a:r>
            <a:r>
              <a:rPr lang="en-US" sz="2000" b="1" dirty="0" smtClean="0">
                <a:latin typeface="Courier" charset="0"/>
                <a:ea typeface="+mn-ea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void Insert (ItemType  item);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void Delete (ItemType  item);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bool IsPresent(ItemType  item)  </a:t>
            </a:r>
            <a:r>
              <a:rPr lang="en-US" sz="2000" b="1" dirty="0" smtClean="0">
                <a:solidFill>
                  <a:srgbClr val="0000FF"/>
                </a:solidFill>
                <a:latin typeface="Courier" charset="0"/>
                <a:ea typeface="+mn-ea"/>
              </a:rPr>
              <a:t>const</a:t>
            </a:r>
            <a:r>
              <a:rPr lang="en-US" sz="2000" b="1" dirty="0" smtClean="0">
                <a:latin typeface="Courier" charset="0"/>
                <a:ea typeface="+mn-ea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void SelSort 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void Reset 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ItemType GetNextItem ();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private:	       </a:t>
            </a:r>
            <a:r>
              <a:rPr lang="en-US" sz="2000" b="1" dirty="0" smtClean="0">
                <a:solidFill>
                  <a:srgbClr val="800000"/>
                </a:solidFill>
                <a:latin typeface="Courier" charset="0"/>
                <a:ea typeface="+mn-ea"/>
              </a:rPr>
              <a:t>// Private data members</a:t>
            </a:r>
            <a:endParaRPr lang="en-US" sz="20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	  int length;   </a:t>
            </a:r>
            <a:r>
              <a:rPr lang="en-US" sz="2000" b="1" dirty="0" smtClean="0">
                <a:solidFill>
                  <a:srgbClr val="800000"/>
                </a:solidFill>
                <a:latin typeface="Courier" charset="0"/>
                <a:ea typeface="+mn-ea"/>
              </a:rPr>
              <a:t>// Number of values currently stored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	  ItemType data[MAX_LENGTH];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int  CurrentPos;  </a:t>
            </a:r>
            <a:r>
              <a:rPr lang="en-US" sz="2000" b="1" dirty="0" smtClean="0">
                <a:solidFill>
                  <a:srgbClr val="800000"/>
                </a:solidFill>
                <a:latin typeface="Courier" charset="0"/>
                <a:ea typeface="+mn-ea"/>
              </a:rPr>
              <a:t>// Used in iteration</a:t>
            </a:r>
            <a:r>
              <a:rPr lang="en-US" sz="2000" b="1" dirty="0" smtClean="0">
                <a:latin typeface="Courier" charset="0"/>
                <a:ea typeface="+mn-ea"/>
              </a:rPr>
              <a:t>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};</a:t>
            </a:r>
            <a:r>
              <a:rPr lang="en-US" sz="2000" b="1" dirty="0" smtClean="0">
                <a:solidFill>
                  <a:schemeClr val="folHlink"/>
                </a:solidFill>
                <a:latin typeface="Courier" charset="0"/>
                <a:ea typeface="+mn-ea"/>
              </a:rPr>
              <a:t>	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What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>
                <a:latin typeface="Times New Roman" charset="0"/>
              </a:rPr>
              <a:t>s the difference?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62150"/>
            <a:ext cx="7620000" cy="4114800"/>
          </a:xfrm>
          <a:noFill/>
        </p:spPr>
        <p:txBody>
          <a:bodyPr/>
          <a:lstStyle/>
          <a:p>
            <a:r>
              <a:rPr lang="en-US" b="1" i="1">
                <a:latin typeface="Arial" charset="0"/>
              </a:rPr>
              <a:t>A shallow copy</a:t>
            </a:r>
            <a:r>
              <a:rPr lang="en-US" sz="2800" b="1">
                <a:latin typeface="Arial" charset="0"/>
              </a:rPr>
              <a:t> </a:t>
            </a:r>
            <a:r>
              <a:rPr lang="en-US" b="1">
                <a:solidFill>
                  <a:srgbClr val="A50021"/>
                </a:solidFill>
                <a:latin typeface="Arial" charset="0"/>
              </a:rPr>
              <a:t>shares</a:t>
            </a:r>
            <a:r>
              <a:rPr lang="en-US" b="1">
                <a:latin typeface="Arial" charset="0"/>
              </a:rPr>
              <a:t> the pointed to dynamic data with the original class object </a:t>
            </a:r>
          </a:p>
          <a:p>
            <a:pPr>
              <a:buFont typeface="Monotype Sorts" charset="0"/>
              <a:buNone/>
            </a:pPr>
            <a:endParaRPr lang="en-US" sz="1000" b="1">
              <a:latin typeface="Arial" charset="0"/>
            </a:endParaRPr>
          </a:p>
          <a:p>
            <a:pPr>
              <a:buSzPct val="70000"/>
            </a:pPr>
            <a:r>
              <a:rPr lang="en-US" b="1" i="1">
                <a:latin typeface="Arial" charset="0"/>
              </a:rPr>
              <a:t>A deep copy</a:t>
            </a:r>
            <a:r>
              <a:rPr lang="en-US" b="1">
                <a:solidFill>
                  <a:srgbClr val="006633"/>
                </a:solidFill>
                <a:latin typeface="Arial" charset="0"/>
              </a:rPr>
              <a:t> </a:t>
            </a:r>
            <a:r>
              <a:rPr lang="en-US" b="1">
                <a:solidFill>
                  <a:srgbClr val="A50021"/>
                </a:solidFill>
                <a:latin typeface="Arial" charset="0"/>
              </a:rPr>
              <a:t>makes its own copy</a:t>
            </a:r>
            <a:r>
              <a:rPr lang="en-US" b="1">
                <a:latin typeface="Arial" charset="0"/>
              </a:rPr>
              <a:t> of the pointed to dynamic data at different locations than the original class object</a:t>
            </a:r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Oval 2"/>
          <p:cNvSpPr>
            <a:spLocks noChangeArrowheads="1"/>
          </p:cNvSpPr>
          <p:nvPr/>
        </p:nvSpPr>
        <p:spPr bwMode="auto">
          <a:xfrm>
            <a:off x="6019800" y="2987675"/>
            <a:ext cx="2057400" cy="29718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6" name="Oval 3"/>
          <p:cNvSpPr>
            <a:spLocks noChangeArrowheads="1"/>
          </p:cNvSpPr>
          <p:nvPr/>
        </p:nvSpPr>
        <p:spPr bwMode="auto">
          <a:xfrm>
            <a:off x="1143000" y="2209800"/>
            <a:ext cx="2057400" cy="29718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4"/>
          <p:cNvSpPr>
            <a:spLocks noChangeAspect="1" noChangeArrowheads="1"/>
          </p:cNvSpPr>
          <p:nvPr/>
        </p:nvSpPr>
        <p:spPr bwMode="auto">
          <a:xfrm>
            <a:off x="8304213" y="4117975"/>
            <a:ext cx="490537" cy="20621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5"/>
          <p:cNvSpPr>
            <a:spLocks noChangeAspect="1" noChangeShapeType="1"/>
          </p:cNvSpPr>
          <p:nvPr/>
        </p:nvSpPr>
        <p:spPr bwMode="auto">
          <a:xfrm>
            <a:off x="8304213" y="5341938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Line 6"/>
          <p:cNvSpPr>
            <a:spLocks noChangeAspect="1" noChangeShapeType="1"/>
          </p:cNvSpPr>
          <p:nvPr/>
        </p:nvSpPr>
        <p:spPr bwMode="auto">
          <a:xfrm>
            <a:off x="8304213" y="4948238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Line 7"/>
          <p:cNvSpPr>
            <a:spLocks noChangeAspect="1" noChangeShapeType="1"/>
          </p:cNvSpPr>
          <p:nvPr/>
        </p:nvSpPr>
        <p:spPr bwMode="auto">
          <a:xfrm>
            <a:off x="8304213" y="4530725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Rectangle 8"/>
          <p:cNvSpPr>
            <a:spLocks noChangeAspect="1" noChangeArrowheads="1"/>
          </p:cNvSpPr>
          <p:nvPr/>
        </p:nvSpPr>
        <p:spPr bwMode="auto">
          <a:xfrm>
            <a:off x="8366125" y="3927475"/>
            <a:ext cx="45878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1400" b="1" dirty="0"/>
          </a:p>
          <a:p>
            <a:r>
              <a:rPr lang="en-US" sz="1400" b="1" dirty="0"/>
              <a:t> ?</a:t>
            </a:r>
          </a:p>
          <a:p>
            <a:endParaRPr lang="en-US" sz="1400" b="1" dirty="0"/>
          </a:p>
          <a:p>
            <a:r>
              <a:rPr lang="en-US" sz="1400" b="1" dirty="0"/>
              <a:t> ?</a:t>
            </a:r>
          </a:p>
          <a:p>
            <a:endParaRPr lang="en-US" sz="1400" b="1" dirty="0"/>
          </a:p>
          <a:p>
            <a:r>
              <a:rPr lang="en-US" sz="1400" b="1" dirty="0"/>
              <a:t>75</a:t>
            </a:r>
          </a:p>
          <a:p>
            <a:r>
              <a:rPr lang="en-US" sz="1400" b="1" dirty="0"/>
              <a:t>         </a:t>
            </a:r>
          </a:p>
          <a:p>
            <a:r>
              <a:rPr lang="en-US" sz="1400" b="1" dirty="0"/>
              <a:t> ?</a:t>
            </a:r>
          </a:p>
          <a:p>
            <a:r>
              <a:rPr lang="en-US" sz="1400" b="1" dirty="0"/>
              <a:t> </a:t>
            </a:r>
          </a:p>
          <a:p>
            <a:r>
              <a:rPr lang="en-US" sz="1400" b="1" dirty="0"/>
              <a:t> ?</a:t>
            </a:r>
            <a:r>
              <a:rPr lang="en-US" sz="1800" b="1" dirty="0"/>
              <a:t>       </a:t>
            </a:r>
          </a:p>
        </p:txBody>
      </p:sp>
      <p:sp>
        <p:nvSpPr>
          <p:cNvPr id="136202" name="Line 9"/>
          <p:cNvSpPr>
            <a:spLocks noChangeAspect="1" noChangeShapeType="1"/>
          </p:cNvSpPr>
          <p:nvPr/>
        </p:nvSpPr>
        <p:spPr bwMode="auto">
          <a:xfrm>
            <a:off x="8304213" y="5753100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0"/>
          <p:cNvSpPr txBox="1">
            <a:spLocks noChangeAspect="1" noChangeArrowheads="1"/>
          </p:cNvSpPr>
          <p:nvPr/>
        </p:nvSpPr>
        <p:spPr bwMode="auto">
          <a:xfrm>
            <a:off x="8242300" y="346075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rgbClr val="CC0000"/>
                </a:solidFill>
              </a:rPr>
              <a:t>4000</a:t>
            </a:r>
            <a:endParaRPr lang="en-US"/>
          </a:p>
        </p:txBody>
      </p:sp>
      <p:sp>
        <p:nvSpPr>
          <p:cNvPr id="136204" name="Oval 12"/>
          <p:cNvSpPr>
            <a:spLocks noChangeAspect="1" noChangeArrowheads="1"/>
          </p:cNvSpPr>
          <p:nvPr/>
        </p:nvSpPr>
        <p:spPr bwMode="auto">
          <a:xfrm>
            <a:off x="4953000" y="3524250"/>
            <a:ext cx="1676400" cy="317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Rectangle 13"/>
          <p:cNvSpPr>
            <a:spLocks noChangeAspect="1" noChangeArrowheads="1"/>
          </p:cNvSpPr>
          <p:nvPr/>
        </p:nvSpPr>
        <p:spPr bwMode="auto">
          <a:xfrm>
            <a:off x="5181600" y="3503613"/>
            <a:ext cx="11874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charset="0"/>
              </a:rPr>
              <a:t>DynArray</a:t>
            </a:r>
          </a:p>
          <a:p>
            <a:endParaRPr lang="en-US" sz="18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  <a:endParaRPr lang="en-US" sz="2000" b="1">
              <a:latin typeface="Times New Roman" charset="0"/>
            </a:endParaRPr>
          </a:p>
        </p:txBody>
      </p:sp>
      <p:sp>
        <p:nvSpPr>
          <p:cNvPr id="136206" name="Rectangle 14"/>
          <p:cNvSpPr>
            <a:spLocks noChangeAspect="1" noChangeArrowheads="1"/>
          </p:cNvSpPr>
          <p:nvPr/>
        </p:nvSpPr>
        <p:spPr bwMode="auto">
          <a:xfrm>
            <a:off x="6705600" y="4038600"/>
            <a:ext cx="1090613" cy="163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Rectangle 15"/>
          <p:cNvSpPr>
            <a:spLocks noChangeAspect="1" noChangeArrowheads="1"/>
          </p:cNvSpPr>
          <p:nvPr/>
        </p:nvSpPr>
        <p:spPr bwMode="auto">
          <a:xfrm>
            <a:off x="7162800" y="5013325"/>
            <a:ext cx="573088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8" name="Rectangle 16"/>
          <p:cNvSpPr>
            <a:spLocks noChangeAspect="1" noChangeArrowheads="1"/>
          </p:cNvSpPr>
          <p:nvPr/>
        </p:nvSpPr>
        <p:spPr bwMode="auto">
          <a:xfrm>
            <a:off x="7318375" y="4465638"/>
            <a:ext cx="417513" cy="414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Rectangle 17"/>
          <p:cNvSpPr>
            <a:spLocks noChangeAspect="1" noChangeArrowheads="1"/>
          </p:cNvSpPr>
          <p:nvPr/>
        </p:nvSpPr>
        <p:spPr bwMode="auto">
          <a:xfrm>
            <a:off x="6731793" y="4077335"/>
            <a:ext cx="1173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b="1" dirty="0">
                <a:latin typeface="Times New Roman" charset="0"/>
              </a:rPr>
              <a:t>Private:</a:t>
            </a:r>
          </a:p>
          <a:p>
            <a:endParaRPr lang="en-US" sz="1600" b="1" dirty="0">
              <a:latin typeface="Times New Roman" charset="0"/>
            </a:endParaRPr>
          </a:p>
          <a:p>
            <a:r>
              <a:rPr lang="en-US" sz="1800" b="1" dirty="0">
                <a:latin typeface="Times New Roman" charset="0"/>
              </a:rPr>
              <a:t>size  </a:t>
            </a:r>
            <a:r>
              <a:rPr lang="en-US" sz="1600" b="1" dirty="0">
                <a:latin typeface="Times New Roman" charset="0"/>
              </a:rPr>
              <a:t>    </a:t>
            </a:r>
            <a:r>
              <a:rPr lang="en-US" sz="1600" b="1" dirty="0"/>
              <a:t>5</a:t>
            </a:r>
            <a:endParaRPr lang="en-US" sz="1600" b="1" dirty="0">
              <a:latin typeface="Times New Roman" charset="0"/>
            </a:endParaRPr>
          </a:p>
          <a:p>
            <a:endParaRPr lang="en-US" sz="1600" b="1" dirty="0">
              <a:latin typeface="Times New Roman" charset="0"/>
            </a:endParaRPr>
          </a:p>
          <a:p>
            <a:r>
              <a:rPr lang="en-US" sz="1800" b="1" dirty="0" err="1">
                <a:latin typeface="Times New Roman" charset="0"/>
              </a:rPr>
              <a:t>arr</a:t>
            </a:r>
            <a:r>
              <a:rPr lang="en-US" sz="1800" b="1" dirty="0">
                <a:latin typeface="Times New Roman" charset="0"/>
              </a:rPr>
              <a:t> </a:t>
            </a:r>
            <a:r>
              <a:rPr lang="en-US" sz="1600" b="1" dirty="0">
                <a:latin typeface="Times New Roman" charset="0"/>
              </a:rPr>
              <a:t> </a:t>
            </a:r>
            <a:r>
              <a:rPr lang="en-US" sz="1600" b="1" dirty="0"/>
              <a:t>4000</a:t>
            </a:r>
            <a:endParaRPr lang="en-US" sz="2000" b="1" dirty="0">
              <a:latin typeface="Times New Roman" charset="0"/>
            </a:endParaRPr>
          </a:p>
          <a:p>
            <a:endParaRPr lang="en-US" sz="1200" b="1" dirty="0">
              <a:latin typeface="Times New Roman" charset="0"/>
            </a:endParaRPr>
          </a:p>
          <a:p>
            <a:endParaRPr lang="en-US" sz="1200" b="1" dirty="0">
              <a:latin typeface="Times New Roman" charset="0"/>
            </a:endParaRPr>
          </a:p>
        </p:txBody>
      </p:sp>
      <p:sp>
        <p:nvSpPr>
          <p:cNvPr id="136210" name="Rectangle 19"/>
          <p:cNvSpPr>
            <a:spLocks noChangeArrowheads="1"/>
          </p:cNvSpPr>
          <p:nvPr/>
        </p:nvSpPr>
        <p:spPr bwMode="auto">
          <a:xfrm>
            <a:off x="1812925" y="1616075"/>
            <a:ext cx="5648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beta                            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			                        someArr</a:t>
            </a:r>
          </a:p>
        </p:txBody>
      </p:sp>
      <p:sp>
        <p:nvSpPr>
          <p:cNvPr id="136211" name="Rectangle 20"/>
          <p:cNvSpPr>
            <a:spLocks noChangeArrowheads="1"/>
          </p:cNvSpPr>
          <p:nvPr/>
        </p:nvSpPr>
        <p:spPr bwMode="auto">
          <a:xfrm>
            <a:off x="6248400" y="5943600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i="1">
                <a:solidFill>
                  <a:srgbClr val="A50021"/>
                </a:solidFill>
              </a:rPr>
              <a:t>deep copy</a:t>
            </a:r>
          </a:p>
        </p:txBody>
      </p:sp>
      <p:sp>
        <p:nvSpPr>
          <p:cNvPr id="136212" name="Rectangle 21"/>
          <p:cNvSpPr>
            <a:spLocks noChangeAspect="1" noChangeArrowheads="1"/>
          </p:cNvSpPr>
          <p:nvPr/>
        </p:nvSpPr>
        <p:spPr bwMode="auto">
          <a:xfrm>
            <a:off x="3503613" y="2974975"/>
            <a:ext cx="490537" cy="20621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Line 22"/>
          <p:cNvSpPr>
            <a:spLocks noChangeAspect="1" noChangeShapeType="1"/>
          </p:cNvSpPr>
          <p:nvPr/>
        </p:nvSpPr>
        <p:spPr bwMode="auto">
          <a:xfrm>
            <a:off x="3503613" y="4198938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4" name="Line 23"/>
          <p:cNvSpPr>
            <a:spLocks noChangeAspect="1" noChangeShapeType="1"/>
          </p:cNvSpPr>
          <p:nvPr/>
        </p:nvSpPr>
        <p:spPr bwMode="auto">
          <a:xfrm>
            <a:off x="3503613" y="3805238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Line 24"/>
          <p:cNvSpPr>
            <a:spLocks noChangeAspect="1" noChangeShapeType="1"/>
          </p:cNvSpPr>
          <p:nvPr/>
        </p:nvSpPr>
        <p:spPr bwMode="auto">
          <a:xfrm>
            <a:off x="3503613" y="3387725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6" name="Rectangle 25"/>
          <p:cNvSpPr>
            <a:spLocks noChangeAspect="1" noChangeArrowheads="1"/>
          </p:cNvSpPr>
          <p:nvPr/>
        </p:nvSpPr>
        <p:spPr bwMode="auto">
          <a:xfrm>
            <a:off x="3565525" y="2773363"/>
            <a:ext cx="45878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1400" b="1"/>
          </a:p>
          <a:p>
            <a:r>
              <a:rPr lang="en-US" sz="1400" b="1"/>
              <a:t> ?</a:t>
            </a:r>
          </a:p>
          <a:p>
            <a:endParaRPr lang="en-US" sz="1400" b="1"/>
          </a:p>
          <a:p>
            <a:r>
              <a:rPr lang="en-US" sz="1400" b="1"/>
              <a:t> ?</a:t>
            </a:r>
          </a:p>
          <a:p>
            <a:endParaRPr lang="en-US" sz="1400" b="1"/>
          </a:p>
          <a:p>
            <a:r>
              <a:rPr lang="en-US" sz="1400" b="1"/>
              <a:t>75</a:t>
            </a:r>
          </a:p>
          <a:p>
            <a:r>
              <a:rPr lang="en-US" sz="1400" b="1"/>
              <a:t>         </a:t>
            </a:r>
          </a:p>
          <a:p>
            <a:r>
              <a:rPr lang="en-US" sz="1400" b="1"/>
              <a:t> ?</a:t>
            </a:r>
          </a:p>
          <a:p>
            <a:r>
              <a:rPr lang="en-US" sz="1400" b="1"/>
              <a:t> </a:t>
            </a:r>
          </a:p>
          <a:p>
            <a:r>
              <a:rPr lang="en-US" sz="1400" b="1"/>
              <a:t> ?</a:t>
            </a:r>
            <a:r>
              <a:rPr lang="en-US" sz="1800" b="1"/>
              <a:t>       </a:t>
            </a:r>
          </a:p>
        </p:txBody>
      </p:sp>
      <p:sp>
        <p:nvSpPr>
          <p:cNvPr id="136217" name="Line 26"/>
          <p:cNvSpPr>
            <a:spLocks noChangeAspect="1" noChangeShapeType="1"/>
          </p:cNvSpPr>
          <p:nvPr/>
        </p:nvSpPr>
        <p:spPr bwMode="auto">
          <a:xfrm>
            <a:off x="3503613" y="4610100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8" name="Text Box 27"/>
          <p:cNvSpPr txBox="1">
            <a:spLocks noChangeAspect="1" noChangeArrowheads="1"/>
          </p:cNvSpPr>
          <p:nvPr/>
        </p:nvSpPr>
        <p:spPr bwMode="auto">
          <a:xfrm>
            <a:off x="3441700" y="2530475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36219" name="Oval 29"/>
          <p:cNvSpPr>
            <a:spLocks noChangeAspect="1" noChangeArrowheads="1"/>
          </p:cNvSpPr>
          <p:nvPr/>
        </p:nvSpPr>
        <p:spPr bwMode="auto">
          <a:xfrm>
            <a:off x="152400" y="2593975"/>
            <a:ext cx="1676400" cy="317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0" name="Rectangle 30"/>
          <p:cNvSpPr>
            <a:spLocks noChangeAspect="1" noChangeArrowheads="1"/>
          </p:cNvSpPr>
          <p:nvPr/>
        </p:nvSpPr>
        <p:spPr bwMode="auto">
          <a:xfrm>
            <a:off x="381000" y="2573338"/>
            <a:ext cx="11874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charset="0"/>
              </a:rPr>
              <a:t>DynArray</a:t>
            </a:r>
          </a:p>
          <a:p>
            <a:endParaRPr lang="en-US" sz="18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  <a:endParaRPr lang="en-US" sz="2000" b="1">
              <a:latin typeface="Times New Roman" charset="0"/>
            </a:endParaRPr>
          </a:p>
        </p:txBody>
      </p:sp>
      <p:sp>
        <p:nvSpPr>
          <p:cNvPr id="136221" name="Rectangle 31"/>
          <p:cNvSpPr>
            <a:spLocks noChangeAspect="1" noChangeArrowheads="1"/>
          </p:cNvSpPr>
          <p:nvPr/>
        </p:nvSpPr>
        <p:spPr bwMode="auto">
          <a:xfrm>
            <a:off x="1905000" y="2895600"/>
            <a:ext cx="1090613" cy="163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2" name="Rectangle 32"/>
          <p:cNvSpPr>
            <a:spLocks noChangeAspect="1" noChangeArrowheads="1"/>
          </p:cNvSpPr>
          <p:nvPr/>
        </p:nvSpPr>
        <p:spPr bwMode="auto">
          <a:xfrm>
            <a:off x="2362200" y="3870325"/>
            <a:ext cx="573088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3" name="Rectangle 33"/>
          <p:cNvSpPr>
            <a:spLocks noChangeAspect="1" noChangeArrowheads="1"/>
          </p:cNvSpPr>
          <p:nvPr/>
        </p:nvSpPr>
        <p:spPr bwMode="auto">
          <a:xfrm>
            <a:off x="2517775" y="3322638"/>
            <a:ext cx="417513" cy="414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4" name="Rectangle 34"/>
          <p:cNvSpPr>
            <a:spLocks noChangeAspect="1" noChangeArrowheads="1"/>
          </p:cNvSpPr>
          <p:nvPr/>
        </p:nvSpPr>
        <p:spPr bwMode="auto">
          <a:xfrm>
            <a:off x="1905000" y="2895600"/>
            <a:ext cx="1173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Times New Roman" charset="0"/>
              </a:rPr>
              <a:t>Private:</a:t>
            </a: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size  </a:t>
            </a:r>
            <a:r>
              <a:rPr lang="en-US" sz="1600" b="1">
                <a:latin typeface="Times New Roman" charset="0"/>
              </a:rPr>
              <a:t>    </a:t>
            </a:r>
            <a:r>
              <a:rPr lang="en-US" sz="1600" b="1"/>
              <a:t>5</a:t>
            </a:r>
            <a:endParaRPr lang="en-US" sz="1600" b="1">
              <a:latin typeface="Times New Roman" charset="0"/>
            </a:endParaRP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arr </a:t>
            </a:r>
            <a:r>
              <a:rPr lang="en-US" sz="1600" b="1">
                <a:latin typeface="Times New Roman" charset="0"/>
              </a:rPr>
              <a:t> </a:t>
            </a:r>
            <a:r>
              <a:rPr lang="en-US" sz="16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36225" name="Rectangle 36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Making a (Separate) Deep Copy</a:t>
            </a:r>
            <a:r>
              <a:rPr lang="en-US">
                <a:solidFill>
                  <a:srgbClr val="660066"/>
                </a:solidFill>
                <a:latin typeface="Times New Roman" charset="0"/>
              </a:rPr>
              <a:t> </a:t>
            </a:r>
          </a:p>
        </p:txBody>
      </p:sp>
      <p:sp>
        <p:nvSpPr>
          <p:cNvPr id="136226" name="Line 18"/>
          <p:cNvSpPr>
            <a:spLocks noChangeAspect="1" noChangeShapeType="1"/>
          </p:cNvSpPr>
          <p:nvPr/>
        </p:nvSpPr>
        <p:spPr bwMode="auto">
          <a:xfrm flipV="1">
            <a:off x="7548563" y="4270375"/>
            <a:ext cx="757237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7" name="Line 35"/>
          <p:cNvSpPr>
            <a:spLocks noChangeAspect="1" noChangeShapeType="1"/>
          </p:cNvSpPr>
          <p:nvPr/>
        </p:nvSpPr>
        <p:spPr bwMode="auto">
          <a:xfrm flipV="1">
            <a:off x="2746375" y="3127375"/>
            <a:ext cx="7588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Initialization of Class Objects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620000" cy="48006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Char char="l"/>
              <a:defRPr/>
            </a:pPr>
            <a:r>
              <a:rPr lang="en-US" sz="2800" b="1" dirty="0" smtClean="0">
                <a:ea typeface="+mn-ea"/>
              </a:rPr>
              <a:t>C++ defines initialization to mean</a:t>
            </a:r>
            <a:endParaRPr lang="en-US" sz="2800" dirty="0" smtClean="0"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400" dirty="0" smtClean="0">
              <a:ea typeface="+mn-ea"/>
            </a:endParaRPr>
          </a:p>
          <a:p>
            <a:pPr lvl="1">
              <a:buSzPct val="70000"/>
              <a:buFont typeface="Monotype Sorts" pitchFamily="2" charset="2"/>
              <a:buChar char="n"/>
              <a:defRPr/>
            </a:pPr>
            <a:r>
              <a:rPr lang="en-US" b="1" dirty="0" smtClean="0">
                <a:solidFill>
                  <a:srgbClr val="A50021"/>
                </a:solidFill>
              </a:rPr>
              <a:t>initialization in a variable declaration</a:t>
            </a:r>
          </a:p>
          <a:p>
            <a:pPr lvl="1">
              <a:buClr>
                <a:srgbClr val="660066"/>
              </a:buClr>
              <a:buSzPct val="70000"/>
              <a:buFont typeface="Monotype Sorts" pitchFamily="2" charset="2"/>
              <a:buNone/>
              <a:defRPr/>
            </a:pPr>
            <a:endParaRPr lang="en-US" b="1" dirty="0" smtClean="0">
              <a:solidFill>
                <a:srgbClr val="A50021"/>
              </a:solidFill>
            </a:endParaRPr>
          </a:p>
          <a:p>
            <a:pPr lvl="1">
              <a:buSzPct val="70000"/>
              <a:buFont typeface="Monotype Sorts" pitchFamily="2" charset="2"/>
              <a:buChar char="n"/>
              <a:defRPr/>
            </a:pPr>
            <a:r>
              <a:rPr lang="en-US" b="1" dirty="0" smtClean="0">
                <a:solidFill>
                  <a:srgbClr val="A50021"/>
                </a:solidFill>
              </a:rPr>
              <a:t>passing an object argument by value</a:t>
            </a:r>
          </a:p>
          <a:p>
            <a:pPr lvl="1">
              <a:buClr>
                <a:srgbClr val="660066"/>
              </a:buClr>
              <a:buSzPct val="70000"/>
              <a:buFont typeface="Monotype Sorts" pitchFamily="2" charset="2"/>
              <a:buNone/>
              <a:defRPr/>
            </a:pPr>
            <a:endParaRPr lang="en-US" b="1" dirty="0" smtClean="0">
              <a:solidFill>
                <a:srgbClr val="A50021"/>
              </a:solidFill>
            </a:endParaRPr>
          </a:p>
          <a:p>
            <a:pPr lvl="1">
              <a:buSzPct val="70000"/>
              <a:buFont typeface="Monotype Sorts" pitchFamily="2" charset="2"/>
              <a:buChar char="n"/>
              <a:defRPr/>
            </a:pPr>
            <a:r>
              <a:rPr lang="en-US" b="1" dirty="0" smtClean="0">
                <a:solidFill>
                  <a:srgbClr val="A50021"/>
                </a:solidFill>
              </a:rPr>
              <a:t>returning an object as the return value of a function</a:t>
            </a:r>
          </a:p>
          <a:p>
            <a:pPr lvl="1">
              <a:buClr>
                <a:srgbClr val="660066"/>
              </a:buClr>
              <a:buSzPct val="70000"/>
              <a:buFont typeface="Monotype Sorts" pitchFamily="2" charset="2"/>
              <a:buNone/>
              <a:defRPr/>
            </a:pPr>
            <a:endParaRPr lang="en-US" sz="1000" b="1" dirty="0" smtClean="0">
              <a:solidFill>
                <a:srgbClr val="660066"/>
              </a:solidFill>
            </a:endParaRPr>
          </a:p>
          <a:p>
            <a:pPr>
              <a:buSzPct val="70000"/>
              <a:buFont typeface="Monotype Sorts" pitchFamily="2" charset="2"/>
              <a:buChar char="l"/>
              <a:defRPr/>
            </a:pPr>
            <a:r>
              <a:rPr lang="en-US" sz="2800" b="1" dirty="0" smtClean="0">
                <a:ea typeface="+mn-ea"/>
              </a:rPr>
              <a:t>By default, C++  uses shallow copies for these initializations</a:t>
            </a:r>
            <a:r>
              <a:rPr lang="en-US" sz="2800" b="1" i="1" dirty="0" smtClean="0">
                <a:ea typeface="+mn-ea"/>
              </a:rPr>
              <a:t> </a:t>
            </a:r>
            <a:endParaRPr lang="en-US" b="1" dirty="0" smtClean="0">
              <a:solidFill>
                <a:srgbClr val="660066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As a result . . .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62150"/>
            <a:ext cx="7239000" cy="4114800"/>
          </a:xfrm>
          <a:noFill/>
        </p:spPr>
        <p:txBody>
          <a:bodyPr/>
          <a:lstStyle/>
          <a:p>
            <a:r>
              <a:rPr lang="en-US" sz="2800" b="1">
                <a:latin typeface="Arial" charset="0"/>
              </a:rPr>
              <a:t>When a class has a data member that points to dynamically allocated data, you must write what is called a</a:t>
            </a:r>
            <a:r>
              <a:rPr lang="en-US" sz="2800" b="1" i="1">
                <a:solidFill>
                  <a:srgbClr val="006633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copy constructor   </a:t>
            </a:r>
          </a:p>
          <a:p>
            <a:pPr>
              <a:buFont typeface="Monotype Sorts" charset="0"/>
              <a:buNone/>
            </a:pPr>
            <a:endParaRPr lang="en-US" sz="2800" b="1">
              <a:solidFill>
                <a:srgbClr val="A50021"/>
              </a:solidFill>
              <a:latin typeface="Arial" charset="0"/>
            </a:endParaRPr>
          </a:p>
          <a:p>
            <a:r>
              <a:rPr lang="en-US" sz="2800" b="1">
                <a:latin typeface="Arial" charset="0"/>
              </a:rPr>
              <a:t>The copy constructor</a:t>
            </a:r>
            <a:r>
              <a:rPr lang="en-US" sz="2800" b="1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is implicitly called in initialization situations</a:t>
            </a:r>
            <a:r>
              <a:rPr lang="en-US" sz="2800" b="1">
                <a:solidFill>
                  <a:srgbClr val="006633"/>
                </a:solidFill>
                <a:latin typeface="Arial" charset="0"/>
              </a:rPr>
              <a:t> </a:t>
            </a:r>
            <a:r>
              <a:rPr lang="en-US" sz="2800" b="1">
                <a:latin typeface="Arial" charset="0"/>
              </a:rPr>
              <a:t>and</a:t>
            </a:r>
            <a:r>
              <a:rPr lang="en-US" sz="2800" b="1" i="1">
                <a:latin typeface="Arial" charset="0"/>
              </a:rPr>
              <a:t> </a:t>
            </a:r>
            <a:r>
              <a:rPr lang="en-US" sz="2800" b="1">
                <a:latin typeface="Arial" charset="0"/>
              </a:rPr>
              <a:t>makes a deep copy of the dynamic data in a different memory location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Copy Constructor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Most difficult algorithm so far:</a:t>
            </a:r>
          </a:p>
          <a:p>
            <a:pPr indent="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>
                <a:ea typeface="+mn-ea"/>
              </a:rPr>
              <a:t>	</a:t>
            </a:r>
            <a:r>
              <a:rPr lang="en-US" sz="2800" b="1" dirty="0" smtClean="0">
                <a:ea typeface="+mn-ea"/>
              </a:rPr>
              <a:t>If the original is empty, the copy is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		empty</a:t>
            </a:r>
          </a:p>
          <a:p>
            <a:pPr indent="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b="1" dirty="0" smtClean="0">
                <a:ea typeface="+mn-ea"/>
              </a:rPr>
              <a:t> 	Otherwise, make a copy of the head </a:t>
            </a: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	with pointer to it</a:t>
            </a:r>
          </a:p>
          <a:p>
            <a:pPr indent="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b="1" dirty="0" smtClean="0">
                <a:ea typeface="+mn-ea"/>
              </a:rPr>
              <a:t>	Loop through original, copying each </a:t>
            </a: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	node and adding it to the copy until you </a:t>
            </a: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	reach the end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i="1" dirty="0" smtClean="0">
                <a:solidFill>
                  <a:srgbClr val="C00000"/>
                </a:solidFill>
                <a:ea typeface="+mn-ea"/>
              </a:rPr>
              <a:t>See Chapter 18 for an easy, elegant solution</a:t>
            </a:r>
            <a:r>
              <a:rPr lang="en-US" sz="2800" b="1" i="1" dirty="0" smtClean="0">
                <a:ea typeface="+mn-ea"/>
              </a:rPr>
              <a:t>	</a:t>
            </a:r>
            <a:endParaRPr lang="en-US" sz="2800" b="1" dirty="0" smtClean="0">
              <a:ea typeface="+mn-e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Copy Constructor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4958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Char char="l"/>
              <a:defRPr/>
            </a:pPr>
            <a:r>
              <a:rPr lang="en-US" sz="3000" b="1" dirty="0" smtClean="0">
                <a:ea typeface="+mn-ea"/>
              </a:rPr>
              <a:t>Copy constructor is a special member function of a class that is </a:t>
            </a:r>
            <a:r>
              <a:rPr lang="en-US" sz="3000" b="1" dirty="0" smtClean="0">
                <a:solidFill>
                  <a:srgbClr val="A50021"/>
                </a:solidFill>
                <a:ea typeface="+mn-ea"/>
              </a:rPr>
              <a:t>implicitly called in these three situations</a:t>
            </a:r>
            <a:r>
              <a:rPr lang="en-US" sz="3000" b="1" dirty="0" smtClean="0">
                <a:ea typeface="+mn-ea"/>
              </a:rPr>
              <a:t>:</a:t>
            </a:r>
            <a:endParaRPr lang="en-US" sz="3000" b="1" dirty="0" smtClean="0">
              <a:solidFill>
                <a:srgbClr val="990000"/>
              </a:solidFill>
              <a:ea typeface="+mn-ea"/>
            </a:endParaRPr>
          </a:p>
          <a:p>
            <a:pPr lvl="1">
              <a:buFont typeface="Monotype Sorts" pitchFamily="2" charset="2"/>
              <a:buNone/>
              <a:defRPr/>
            </a:pPr>
            <a:endParaRPr lang="en-US" sz="3000" b="1" dirty="0" smtClean="0"/>
          </a:p>
          <a:p>
            <a:pPr lvl="1">
              <a:buFont typeface="Monotype Sorts" pitchFamily="2" charset="2"/>
              <a:buChar char="n"/>
              <a:defRPr/>
            </a:pPr>
            <a:r>
              <a:rPr lang="en-US" sz="3000" b="1" dirty="0" smtClean="0"/>
              <a:t> Passing object parameters by value 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3000" b="1" dirty="0" smtClean="0"/>
          </a:p>
          <a:p>
            <a:pPr lvl="1">
              <a:buFont typeface="Monotype Sorts" pitchFamily="2" charset="2"/>
              <a:buChar char="n"/>
              <a:defRPr/>
            </a:pPr>
            <a:r>
              <a:rPr lang="en-US" sz="3000" b="1" dirty="0" smtClean="0"/>
              <a:t> Initializing an object variable in its declaration  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3000" b="1" dirty="0" smtClean="0"/>
          </a:p>
          <a:p>
            <a:pPr lvl="1">
              <a:buFont typeface="Monotype Sorts" pitchFamily="2" charset="2"/>
              <a:buChar char="n"/>
              <a:defRPr/>
            </a:pPr>
            <a:r>
              <a:rPr lang="en-US" sz="3000" b="1" dirty="0" smtClean="0"/>
              <a:t> Returning an object as the return value of a function </a:t>
            </a:r>
            <a:endParaRPr lang="en-US" sz="3000" dirty="0" smtClean="0"/>
          </a:p>
          <a:p>
            <a:pPr>
              <a:buFont typeface="Monotype Sorts" pitchFamily="2" charset="2"/>
              <a:buNone/>
              <a:defRPr/>
            </a:pPr>
            <a:endParaRPr lang="en-US" sz="2800" dirty="0" smtClean="0">
              <a:ea typeface="+mn-e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More about Copy Constructors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en-US" sz="2800" b="1" dirty="0">
                <a:latin typeface="Arial" charset="0"/>
              </a:rPr>
              <a:t>When you provide (write) a copy constructor for a class, the copy constructor is used to make copies for pass by value </a:t>
            </a:r>
          </a:p>
          <a:p>
            <a:pPr>
              <a:lnSpc>
                <a:spcPct val="90000"/>
              </a:lnSpc>
              <a:buSzPct val="70000"/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70000"/>
            </a:pPr>
            <a:r>
              <a:rPr lang="en-US" sz="2800" b="1" dirty="0">
                <a:latin typeface="Arial" charset="0"/>
              </a:rPr>
              <a:t>You do not explicitly call the copy constructor </a:t>
            </a:r>
          </a:p>
          <a:p>
            <a:pPr>
              <a:lnSpc>
                <a:spcPct val="90000"/>
              </a:lnSpc>
              <a:buSzPct val="70000"/>
            </a:pPr>
            <a:endParaRPr lang="en-US" sz="2800" b="1" dirty="0">
              <a:latin typeface="Arial" charset="0"/>
            </a:endParaRPr>
          </a:p>
          <a:p>
            <a:pPr>
              <a:lnSpc>
                <a:spcPct val="90000"/>
              </a:lnSpc>
              <a:buSzPct val="70000"/>
            </a:pPr>
            <a:r>
              <a:rPr lang="en-US" sz="2800" b="1" dirty="0">
                <a:latin typeface="Arial" charset="0"/>
              </a:rPr>
              <a:t>Like other constructors, it has no return type </a:t>
            </a:r>
          </a:p>
          <a:p>
            <a:pPr>
              <a:lnSpc>
                <a:spcPct val="90000"/>
              </a:lnSpc>
              <a:buSzPct val="70000"/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SzPct val="70000"/>
            </a:pPr>
            <a:r>
              <a:rPr lang="en-US" sz="2800" b="1" dirty="0">
                <a:latin typeface="Arial" charset="0"/>
              </a:rPr>
              <a:t>Because the </a:t>
            </a:r>
            <a:r>
              <a:rPr lang="en-US" sz="2800" b="1" dirty="0">
                <a:solidFill>
                  <a:srgbClr val="A50021"/>
                </a:solidFill>
                <a:latin typeface="Arial" charset="0"/>
              </a:rPr>
              <a:t>copy constructor</a:t>
            </a:r>
            <a:r>
              <a:rPr lang="en-US" sz="2800" b="1" dirty="0">
                <a:latin typeface="Arial" charset="0"/>
              </a:rPr>
              <a:t> properly defines pass by value for your class, it </a:t>
            </a:r>
            <a:r>
              <a:rPr lang="en-US" sz="2800" b="1" dirty="0">
                <a:solidFill>
                  <a:srgbClr val="A50021"/>
                </a:solidFill>
                <a:latin typeface="Arial" charset="0"/>
              </a:rPr>
              <a:t>must use pass by reference in its definition </a:t>
            </a:r>
          </a:p>
          <a:p>
            <a:pPr>
              <a:lnSpc>
                <a:spcPct val="90000"/>
              </a:lnSpc>
              <a:buSzPct val="70000"/>
              <a:buFont typeface="Monotype Sorts" charset="0"/>
              <a:buNone/>
            </a:pPr>
            <a:endParaRPr lang="en-US" sz="2800" b="1" dirty="0">
              <a:solidFill>
                <a:srgbClr val="A5002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9" name="Group 2"/>
          <p:cNvGrpSpPr>
            <a:grpSpLocks/>
          </p:cNvGrpSpPr>
          <p:nvPr/>
        </p:nvGrpSpPr>
        <p:grpSpPr bwMode="auto">
          <a:xfrm>
            <a:off x="990600" y="2209800"/>
            <a:ext cx="6705600" cy="4114800"/>
            <a:chOff x="624" y="1392"/>
            <a:chExt cx="4224" cy="2592"/>
          </a:xfrm>
        </p:grpSpPr>
        <p:sp>
          <p:nvSpPr>
            <p:cNvPr id="142392" name="Oval 3"/>
            <p:cNvSpPr>
              <a:spLocks noChangeArrowheads="1"/>
            </p:cNvSpPr>
            <p:nvPr/>
          </p:nvSpPr>
          <p:spPr bwMode="auto">
            <a:xfrm>
              <a:off x="3456" y="1392"/>
              <a:ext cx="1392" cy="259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93" name="Oval 4"/>
            <p:cNvSpPr>
              <a:spLocks noChangeArrowheads="1"/>
            </p:cNvSpPr>
            <p:nvPr/>
          </p:nvSpPr>
          <p:spPr bwMode="auto">
            <a:xfrm>
              <a:off x="624" y="1392"/>
              <a:ext cx="1392" cy="259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340" name="Rectangle 5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142341" name="Rectangle 6"/>
          <p:cNvSpPr>
            <a:spLocks noChangeArrowheads="1"/>
          </p:cNvSpPr>
          <p:nvPr/>
        </p:nvSpPr>
        <p:spPr bwMode="auto">
          <a:xfrm>
            <a:off x="1676400" y="29718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Rectangle 7"/>
          <p:cNvSpPr>
            <a:spLocks noChangeArrowheads="1"/>
          </p:cNvSpPr>
          <p:nvPr/>
        </p:nvSpPr>
        <p:spPr bwMode="auto">
          <a:xfrm>
            <a:off x="2209800" y="41910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Rectangle 8"/>
          <p:cNvSpPr>
            <a:spLocks noChangeArrowheads="1"/>
          </p:cNvSpPr>
          <p:nvPr/>
        </p:nvSpPr>
        <p:spPr bwMode="auto">
          <a:xfrm>
            <a:off x="3505200" y="3367088"/>
            <a:ext cx="612775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9"/>
          <p:cNvSpPr>
            <a:spLocks noChangeShapeType="1"/>
          </p:cNvSpPr>
          <p:nvPr/>
        </p:nvSpPr>
        <p:spPr bwMode="auto">
          <a:xfrm>
            <a:off x="3505200" y="48974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10"/>
          <p:cNvSpPr>
            <a:spLocks noChangeShapeType="1"/>
          </p:cNvSpPr>
          <p:nvPr/>
        </p:nvSpPr>
        <p:spPr bwMode="auto">
          <a:xfrm>
            <a:off x="3505200" y="44053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1"/>
          <p:cNvSpPr>
            <a:spLocks noChangeShapeType="1"/>
          </p:cNvSpPr>
          <p:nvPr/>
        </p:nvSpPr>
        <p:spPr bwMode="auto">
          <a:xfrm>
            <a:off x="3505200" y="38830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Rectangle 12"/>
          <p:cNvSpPr>
            <a:spLocks noChangeArrowheads="1"/>
          </p:cNvSpPr>
          <p:nvPr/>
        </p:nvSpPr>
        <p:spPr bwMode="auto">
          <a:xfrm>
            <a:off x="3581400" y="2819400"/>
            <a:ext cx="573088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75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42348" name="Rectangle 13"/>
          <p:cNvSpPr>
            <a:spLocks noChangeArrowheads="1"/>
          </p:cNvSpPr>
          <p:nvPr/>
        </p:nvSpPr>
        <p:spPr bwMode="auto">
          <a:xfrm>
            <a:off x="2405063" y="35052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Line 14"/>
          <p:cNvSpPr>
            <a:spLocks noChangeShapeType="1"/>
          </p:cNvSpPr>
          <p:nvPr/>
        </p:nvSpPr>
        <p:spPr bwMode="auto">
          <a:xfrm flipV="1">
            <a:off x="2743200" y="3505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Line 15"/>
          <p:cNvSpPr>
            <a:spLocks noChangeShapeType="1"/>
          </p:cNvSpPr>
          <p:nvPr/>
        </p:nvSpPr>
        <p:spPr bwMode="auto">
          <a:xfrm>
            <a:off x="3505200" y="5410200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Rectangle 16"/>
          <p:cNvSpPr>
            <a:spLocks noChangeArrowheads="1"/>
          </p:cNvSpPr>
          <p:nvPr/>
        </p:nvSpPr>
        <p:spPr bwMode="auto">
          <a:xfrm>
            <a:off x="1676400" y="2971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42352" name="Text Box 17"/>
          <p:cNvSpPr txBox="1">
            <a:spLocks noChangeArrowheads="1"/>
          </p:cNvSpPr>
          <p:nvPr/>
        </p:nvSpPr>
        <p:spPr bwMode="auto">
          <a:xfrm>
            <a:off x="3429000" y="251460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42353" name="Rectangle 18"/>
          <p:cNvSpPr>
            <a:spLocks noChangeArrowheads="1"/>
          </p:cNvSpPr>
          <p:nvPr/>
        </p:nvSpPr>
        <p:spPr bwMode="auto">
          <a:xfrm>
            <a:off x="6172200" y="29718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4" name="Rectangle 19"/>
          <p:cNvSpPr>
            <a:spLocks noChangeArrowheads="1"/>
          </p:cNvSpPr>
          <p:nvPr/>
        </p:nvSpPr>
        <p:spPr bwMode="auto">
          <a:xfrm>
            <a:off x="6705600" y="41910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5" name="Rectangle 20"/>
          <p:cNvSpPr>
            <a:spLocks noChangeArrowheads="1"/>
          </p:cNvSpPr>
          <p:nvPr/>
        </p:nvSpPr>
        <p:spPr bwMode="auto">
          <a:xfrm>
            <a:off x="6900863" y="35052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6" name="Line 21"/>
          <p:cNvSpPr>
            <a:spLocks noChangeShapeType="1"/>
          </p:cNvSpPr>
          <p:nvPr/>
        </p:nvSpPr>
        <p:spPr bwMode="auto">
          <a:xfrm flipV="1">
            <a:off x="7261225" y="3581400"/>
            <a:ext cx="739775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7" name="Rectangle 22"/>
          <p:cNvSpPr>
            <a:spLocks noChangeArrowheads="1"/>
          </p:cNvSpPr>
          <p:nvPr/>
        </p:nvSpPr>
        <p:spPr bwMode="auto">
          <a:xfrm>
            <a:off x="6172200" y="2971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4000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42358" name="Text Box 23"/>
          <p:cNvSpPr txBox="1">
            <a:spLocks noChangeArrowheads="1"/>
          </p:cNvSpPr>
          <p:nvPr/>
        </p:nvSpPr>
        <p:spPr bwMode="auto">
          <a:xfrm>
            <a:off x="8001000" y="251460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4000</a:t>
            </a:r>
            <a:endParaRPr lang="en-US"/>
          </a:p>
        </p:txBody>
      </p:sp>
      <p:sp>
        <p:nvSpPr>
          <p:cNvPr id="142359" name="Rectangle 24"/>
          <p:cNvSpPr>
            <a:spLocks noChangeArrowheads="1"/>
          </p:cNvSpPr>
          <p:nvPr/>
        </p:nvSpPr>
        <p:spPr bwMode="auto">
          <a:xfrm>
            <a:off x="8077200" y="3367088"/>
            <a:ext cx="612775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0" name="Line 25"/>
          <p:cNvSpPr>
            <a:spLocks noChangeShapeType="1"/>
          </p:cNvSpPr>
          <p:nvPr/>
        </p:nvSpPr>
        <p:spPr bwMode="auto">
          <a:xfrm>
            <a:off x="8077200" y="48974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1" name="Line 26"/>
          <p:cNvSpPr>
            <a:spLocks noChangeShapeType="1"/>
          </p:cNvSpPr>
          <p:nvPr/>
        </p:nvSpPr>
        <p:spPr bwMode="auto">
          <a:xfrm>
            <a:off x="8077200" y="44053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Line 27"/>
          <p:cNvSpPr>
            <a:spLocks noChangeShapeType="1"/>
          </p:cNvSpPr>
          <p:nvPr/>
        </p:nvSpPr>
        <p:spPr bwMode="auto">
          <a:xfrm>
            <a:off x="8077200" y="38830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3" name="Rectangle 28"/>
          <p:cNvSpPr>
            <a:spLocks noChangeArrowheads="1"/>
          </p:cNvSpPr>
          <p:nvPr/>
        </p:nvSpPr>
        <p:spPr bwMode="auto">
          <a:xfrm>
            <a:off x="8153400" y="2819400"/>
            <a:ext cx="573088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75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42364" name="Line 29"/>
          <p:cNvSpPr>
            <a:spLocks noChangeShapeType="1"/>
          </p:cNvSpPr>
          <p:nvPr/>
        </p:nvSpPr>
        <p:spPr bwMode="auto">
          <a:xfrm>
            <a:off x="8077200" y="5410200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5" name="Text Box 30"/>
          <p:cNvSpPr txBox="1">
            <a:spLocks noChangeArrowheads="1"/>
          </p:cNvSpPr>
          <p:nvPr/>
        </p:nvSpPr>
        <p:spPr bwMode="auto">
          <a:xfrm>
            <a:off x="1628775" y="1736725"/>
            <a:ext cx="5522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beta                                                      someArr</a:t>
            </a:r>
            <a:endParaRPr lang="en-US"/>
          </a:p>
        </p:txBody>
      </p:sp>
      <p:sp>
        <p:nvSpPr>
          <p:cNvPr id="142366" name="Rectangle 31"/>
          <p:cNvSpPr>
            <a:spLocks noChangeArrowheads="1"/>
          </p:cNvSpPr>
          <p:nvPr/>
        </p:nvSpPr>
        <p:spPr bwMode="auto">
          <a:xfrm>
            <a:off x="514350" y="609600"/>
            <a:ext cx="81676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3200" b="1">
                <a:latin typeface="Courier" charset="0"/>
              </a:rPr>
              <a:t>SomeFunc(beta);</a:t>
            </a:r>
            <a:r>
              <a:rPr lang="en-US" sz="3600" b="1">
                <a:latin typeface="Courier" charset="0"/>
              </a:rPr>
              <a:t> </a:t>
            </a:r>
            <a:r>
              <a:rPr lang="en-US" sz="2800" b="1">
                <a:latin typeface="Courier" charset="0"/>
              </a:rPr>
              <a:t>// copy-constructor</a:t>
            </a:r>
          </a:p>
          <a:p>
            <a:pPr algn="ctr"/>
            <a:r>
              <a:rPr lang="en-US" sz="2800" b="1">
                <a:latin typeface="Courier" charset="0"/>
              </a:rPr>
              <a:t>              // beta passed by value</a:t>
            </a:r>
            <a:endParaRPr lang="en-US" sz="4000" b="1">
              <a:latin typeface="Courier" charset="0"/>
            </a:endParaRPr>
          </a:p>
        </p:txBody>
      </p:sp>
      <p:sp>
        <p:nvSpPr>
          <p:cNvPr id="142367" name="Text Box 32"/>
          <p:cNvSpPr txBox="1">
            <a:spLocks noChangeArrowheads="1"/>
          </p:cNvSpPr>
          <p:nvPr/>
        </p:nvSpPr>
        <p:spPr bwMode="auto">
          <a:xfrm>
            <a:off x="5562600" y="5897880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A50021"/>
                </a:solidFill>
              </a:rPr>
              <a:t>deep copy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142368" name="Oval 34"/>
          <p:cNvSpPr>
            <a:spLocks noChangeArrowheads="1"/>
          </p:cNvSpPr>
          <p:nvPr/>
        </p:nvSpPr>
        <p:spPr bwMode="auto">
          <a:xfrm>
            <a:off x="76200" y="42672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9" name="Oval 35"/>
          <p:cNvSpPr>
            <a:spLocks noChangeArrowheads="1"/>
          </p:cNvSpPr>
          <p:nvPr/>
        </p:nvSpPr>
        <p:spPr bwMode="auto">
          <a:xfrm>
            <a:off x="76200" y="48006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70" name="Oval 36"/>
          <p:cNvSpPr>
            <a:spLocks noChangeArrowheads="1"/>
          </p:cNvSpPr>
          <p:nvPr/>
        </p:nvSpPr>
        <p:spPr bwMode="auto">
          <a:xfrm>
            <a:off x="76200" y="37338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71" name="Oval 37"/>
          <p:cNvSpPr>
            <a:spLocks noChangeArrowheads="1"/>
          </p:cNvSpPr>
          <p:nvPr/>
        </p:nvSpPr>
        <p:spPr bwMode="auto">
          <a:xfrm>
            <a:off x="76200" y="32004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72" name="Oval 39"/>
          <p:cNvSpPr>
            <a:spLocks noChangeArrowheads="1"/>
          </p:cNvSpPr>
          <p:nvPr/>
        </p:nvSpPr>
        <p:spPr bwMode="auto">
          <a:xfrm>
            <a:off x="76200" y="2667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73" name="Rectangle 40"/>
          <p:cNvSpPr>
            <a:spLocks noChangeArrowheads="1"/>
          </p:cNvSpPr>
          <p:nvPr/>
        </p:nvSpPr>
        <p:spPr bwMode="auto">
          <a:xfrm>
            <a:off x="228600" y="26670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42374" name="Rectangle 41"/>
          <p:cNvSpPr>
            <a:spLocks noChangeArrowheads="1"/>
          </p:cNvSpPr>
          <p:nvPr/>
        </p:nvSpPr>
        <p:spPr bwMode="auto">
          <a:xfrm>
            <a:off x="228600" y="47879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42375" name="Rectangle 42"/>
          <p:cNvSpPr>
            <a:spLocks noChangeArrowheads="1"/>
          </p:cNvSpPr>
          <p:nvPr/>
        </p:nvSpPr>
        <p:spPr bwMode="auto">
          <a:xfrm>
            <a:off x="152400" y="42545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42376" name="Rectangle 43"/>
          <p:cNvSpPr>
            <a:spLocks noChangeArrowheads="1"/>
          </p:cNvSpPr>
          <p:nvPr/>
        </p:nvSpPr>
        <p:spPr bwMode="auto">
          <a:xfrm>
            <a:off x="228600" y="3717925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42377" name="Rectangle 44"/>
          <p:cNvSpPr>
            <a:spLocks noChangeArrowheads="1"/>
          </p:cNvSpPr>
          <p:nvPr/>
        </p:nvSpPr>
        <p:spPr bwMode="auto">
          <a:xfrm>
            <a:off x="152400" y="3203575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42378" name="Oval 45"/>
          <p:cNvSpPr>
            <a:spLocks noChangeArrowheads="1"/>
          </p:cNvSpPr>
          <p:nvPr/>
        </p:nvSpPr>
        <p:spPr bwMode="auto">
          <a:xfrm>
            <a:off x="76200" y="5334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79" name="Rectangle 46"/>
          <p:cNvSpPr>
            <a:spLocks noChangeArrowheads="1"/>
          </p:cNvSpPr>
          <p:nvPr/>
        </p:nvSpPr>
        <p:spPr bwMode="auto">
          <a:xfrm>
            <a:off x="152400" y="53213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  <p:sp>
        <p:nvSpPr>
          <p:cNvPr id="142380" name="Oval 48"/>
          <p:cNvSpPr>
            <a:spLocks noChangeArrowheads="1"/>
          </p:cNvSpPr>
          <p:nvPr/>
        </p:nvSpPr>
        <p:spPr bwMode="auto">
          <a:xfrm>
            <a:off x="4572000" y="42672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81" name="Oval 49"/>
          <p:cNvSpPr>
            <a:spLocks noChangeArrowheads="1"/>
          </p:cNvSpPr>
          <p:nvPr/>
        </p:nvSpPr>
        <p:spPr bwMode="auto">
          <a:xfrm>
            <a:off x="4572000" y="48006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82" name="Oval 50"/>
          <p:cNvSpPr>
            <a:spLocks noChangeArrowheads="1"/>
          </p:cNvSpPr>
          <p:nvPr/>
        </p:nvSpPr>
        <p:spPr bwMode="auto">
          <a:xfrm>
            <a:off x="4572000" y="37338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83" name="Oval 51"/>
          <p:cNvSpPr>
            <a:spLocks noChangeArrowheads="1"/>
          </p:cNvSpPr>
          <p:nvPr/>
        </p:nvSpPr>
        <p:spPr bwMode="auto">
          <a:xfrm>
            <a:off x="4572000" y="32004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84" name="Oval 53"/>
          <p:cNvSpPr>
            <a:spLocks noChangeArrowheads="1"/>
          </p:cNvSpPr>
          <p:nvPr/>
        </p:nvSpPr>
        <p:spPr bwMode="auto">
          <a:xfrm>
            <a:off x="4572000" y="2667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85" name="Rectangle 54"/>
          <p:cNvSpPr>
            <a:spLocks noChangeArrowheads="1"/>
          </p:cNvSpPr>
          <p:nvPr/>
        </p:nvSpPr>
        <p:spPr bwMode="auto">
          <a:xfrm>
            <a:off x="4724400" y="26670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42386" name="Rectangle 55"/>
          <p:cNvSpPr>
            <a:spLocks noChangeArrowheads="1"/>
          </p:cNvSpPr>
          <p:nvPr/>
        </p:nvSpPr>
        <p:spPr bwMode="auto">
          <a:xfrm>
            <a:off x="4724400" y="47879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42387" name="Rectangle 56"/>
          <p:cNvSpPr>
            <a:spLocks noChangeArrowheads="1"/>
          </p:cNvSpPr>
          <p:nvPr/>
        </p:nvSpPr>
        <p:spPr bwMode="auto">
          <a:xfrm>
            <a:off x="4648200" y="42545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42388" name="Rectangle 57"/>
          <p:cNvSpPr>
            <a:spLocks noChangeArrowheads="1"/>
          </p:cNvSpPr>
          <p:nvPr/>
        </p:nvSpPr>
        <p:spPr bwMode="auto">
          <a:xfrm>
            <a:off x="4724400" y="3736975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42389" name="Rectangle 58"/>
          <p:cNvSpPr>
            <a:spLocks noChangeArrowheads="1"/>
          </p:cNvSpPr>
          <p:nvPr/>
        </p:nvSpPr>
        <p:spPr bwMode="auto">
          <a:xfrm>
            <a:off x="4648200" y="3203575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42390" name="Oval 59"/>
          <p:cNvSpPr>
            <a:spLocks noChangeArrowheads="1"/>
          </p:cNvSpPr>
          <p:nvPr/>
        </p:nvSpPr>
        <p:spPr bwMode="auto">
          <a:xfrm>
            <a:off x="4572000" y="5334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91" name="Rectangle 60"/>
          <p:cNvSpPr>
            <a:spLocks noChangeArrowheads="1"/>
          </p:cNvSpPr>
          <p:nvPr/>
        </p:nvSpPr>
        <p:spPr bwMode="auto">
          <a:xfrm>
            <a:off x="4648200" y="53213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ChangeArrowheads="1"/>
          </p:cNvSpPr>
          <p:nvPr/>
        </p:nvSpPr>
        <p:spPr bwMode="auto">
          <a:xfrm>
            <a:off x="407988" y="1771650"/>
            <a:ext cx="8262937" cy="39433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876800"/>
          </a:xfrm>
        </p:spPr>
        <p:txBody>
          <a:bodyPr>
            <a:normAutofit fontScale="925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ea typeface="+mn-ea"/>
              </a:rPr>
              <a:t>						</a:t>
            </a:r>
            <a:endParaRPr lang="en-US" sz="1200" b="1" dirty="0" smtClean="0">
              <a:latin typeface="Courier New" pitchFamily="49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</a:t>
            </a:r>
            <a:r>
              <a:rPr lang="en-US" sz="2400" b="1" dirty="0" smtClean="0">
                <a:latin typeface="Courier" charset="0"/>
                <a:ea typeface="+mn-ea"/>
              </a:rPr>
              <a:t>void  SomeFunc(DynArray  someArr)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" charset="0"/>
                <a:ea typeface="+mn-ea"/>
              </a:rPr>
              <a:t>	</a:t>
            </a:r>
            <a:r>
              <a:rPr lang="en-US" sz="24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Uses pass by value</a:t>
            </a:r>
            <a:endParaRPr lang="en-US" sz="2400" b="1" dirty="0" smtClean="0">
              <a:latin typeface="Courier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" charset="0"/>
                <a:ea typeface="+mn-ea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" charset="0"/>
                <a:ea typeface="+mn-ea"/>
              </a:rPr>
              <a:t>		someArr.Store(290, 2);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" charset="0"/>
                <a:ea typeface="+mn-ea"/>
              </a:rPr>
              <a:t>  		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" charset="0"/>
                <a:ea typeface="+mn-ea"/>
              </a:rPr>
              <a:t>		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" charset="0"/>
                <a:ea typeface="+mn-ea"/>
              </a:rPr>
              <a:t>		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" charset="0"/>
                <a:ea typeface="+mn-ea"/>
              </a:rPr>
              <a:t>	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" charset="0"/>
                <a:ea typeface="+mn-ea"/>
              </a:rPr>
              <a:t>  }</a:t>
            </a:r>
          </a:p>
          <a:p>
            <a:pPr>
              <a:buFont typeface="Monotype Sorts" pitchFamily="2" charset="2"/>
              <a:buNone/>
              <a:defRPr/>
            </a:pPr>
            <a:endParaRPr lang="en-US" sz="1200" b="1" dirty="0" smtClean="0">
              <a:solidFill>
                <a:schemeClr val="tx2"/>
              </a:solidFill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b="1" i="1" dirty="0" smtClean="0">
                <a:solidFill>
                  <a:srgbClr val="A50021"/>
                </a:solidFill>
                <a:ea typeface="+mn-ea"/>
              </a:rPr>
              <a:t>		</a:t>
            </a:r>
            <a:r>
              <a:rPr lang="en-US" sz="2800" b="1" i="1" dirty="0" smtClean="0">
                <a:solidFill>
                  <a:srgbClr val="A50021"/>
                </a:solidFill>
                <a:ea typeface="+mn-ea"/>
              </a:rPr>
              <a:t>What happens in the shallow copy scenario?</a:t>
            </a:r>
            <a:endParaRPr lang="en-US" sz="2800" b="1" dirty="0" smtClean="0">
              <a:solidFill>
                <a:schemeClr val="tx2"/>
              </a:solidFill>
              <a:ea typeface="+mn-ea"/>
            </a:endParaRPr>
          </a:p>
        </p:txBody>
      </p:sp>
      <p:sp>
        <p:nvSpPr>
          <p:cNvPr id="143365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143366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  <a:noFill/>
        </p:spPr>
        <p:txBody>
          <a:bodyPr/>
          <a:lstStyle/>
          <a:p>
            <a:r>
              <a:rPr lang="en-US" sz="3600">
                <a:latin typeface="Times New Roman" charset="0"/>
              </a:rPr>
              <a:t>Suppose</a:t>
            </a:r>
            <a:r>
              <a:rPr lang="en-US" sz="3200">
                <a:latin typeface="Times New Roman" charset="0"/>
              </a:rPr>
              <a:t> </a:t>
            </a:r>
            <a:r>
              <a:rPr lang="en-US" sz="3200">
                <a:latin typeface="Courier New" charset="0"/>
              </a:rPr>
              <a:t>SomeFunc</a:t>
            </a:r>
            <a:r>
              <a:rPr lang="en-US" sz="3200">
                <a:latin typeface="Times New Roman" charset="0"/>
              </a:rPr>
              <a:t> </a:t>
            </a:r>
            <a:r>
              <a:rPr lang="en-US" sz="3600">
                <a:latin typeface="Times New Roman" charset="0"/>
              </a:rPr>
              <a:t>calls Store</a:t>
            </a:r>
            <a:endParaRPr lang="en-US" sz="40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7" name="Group 2"/>
          <p:cNvGrpSpPr>
            <a:grpSpLocks/>
          </p:cNvGrpSpPr>
          <p:nvPr/>
        </p:nvGrpSpPr>
        <p:grpSpPr bwMode="auto">
          <a:xfrm>
            <a:off x="1447800" y="3352800"/>
            <a:ext cx="6629400" cy="2971800"/>
            <a:chOff x="912" y="2112"/>
            <a:chExt cx="4176" cy="1872"/>
          </a:xfrm>
        </p:grpSpPr>
        <p:sp>
          <p:nvSpPr>
            <p:cNvPr id="144414" name="Oval 3"/>
            <p:cNvSpPr>
              <a:spLocks noChangeArrowheads="1"/>
            </p:cNvSpPr>
            <p:nvPr/>
          </p:nvSpPr>
          <p:spPr bwMode="auto">
            <a:xfrm>
              <a:off x="912" y="2112"/>
              <a:ext cx="1296" cy="187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5" name="Oval 4"/>
            <p:cNvSpPr>
              <a:spLocks noChangeArrowheads="1"/>
            </p:cNvSpPr>
            <p:nvPr/>
          </p:nvSpPr>
          <p:spPr bwMode="auto">
            <a:xfrm>
              <a:off x="3792" y="2112"/>
              <a:ext cx="1296" cy="187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388" name="Rectangle 6"/>
          <p:cNvSpPr>
            <a:spLocks noChangeArrowheads="1"/>
          </p:cNvSpPr>
          <p:nvPr/>
        </p:nvSpPr>
        <p:spPr bwMode="auto">
          <a:xfrm>
            <a:off x="304800" y="1295400"/>
            <a:ext cx="84582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 b="1">
                <a:latin typeface="Courier" charset="0"/>
              </a:rPr>
              <a:t>   </a:t>
            </a:r>
            <a:r>
              <a:rPr lang="en-US" b="1">
                <a:latin typeface="Courier" charset="0"/>
              </a:rPr>
              <a:t>DynArray  beta(5);       </a:t>
            </a:r>
            <a:r>
              <a:rPr lang="en-US" b="1">
                <a:solidFill>
                  <a:srgbClr val="A50021"/>
                </a:solidFill>
                <a:latin typeface="Courier" charset="0"/>
              </a:rPr>
              <a:t>// Client code</a:t>
            </a:r>
            <a:endParaRPr lang="en-US" b="1">
              <a:latin typeface="Courier" charset="0"/>
            </a:endParaRPr>
          </a:p>
          <a:p>
            <a:r>
              <a:rPr lang="en-US" b="1">
                <a:latin typeface="Courier" charset="0"/>
              </a:rPr>
              <a:t>        .</a:t>
            </a:r>
          </a:p>
          <a:p>
            <a:r>
              <a:rPr lang="en-US" b="1">
                <a:latin typeface="Courier" charset="0"/>
              </a:rPr>
              <a:t>        .</a:t>
            </a:r>
          </a:p>
          <a:p>
            <a:r>
              <a:rPr lang="en-US" b="1">
                <a:latin typeface="Courier" charset="0"/>
              </a:rPr>
              <a:t>        .</a:t>
            </a:r>
          </a:p>
          <a:p>
            <a:r>
              <a:rPr lang="en-US" b="1">
                <a:latin typeface="Courier" charset="0"/>
              </a:rPr>
              <a:t>   SomeFunc(beta);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title"/>
          </p:nvPr>
        </p:nvSpPr>
        <p:spPr>
          <a:xfrm>
            <a:off x="146050" y="152400"/>
            <a:ext cx="87630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 sz="4000">
                <a:latin typeface="Courier New" charset="0"/>
              </a:rPr>
              <a:t>beta.arr[2] </a:t>
            </a:r>
            <a:r>
              <a:rPr lang="en-US" sz="4000">
                <a:latin typeface="Times New Roman" charset="0"/>
              </a:rPr>
              <a:t>has changed</a:t>
            </a:r>
            <a:r>
              <a:rPr lang="en-US">
                <a:solidFill>
                  <a:srgbClr val="660066"/>
                </a:solidFill>
                <a:latin typeface="Times New Roman" charset="0"/>
              </a:rPr>
              <a:t> </a:t>
            </a:r>
          </a:p>
        </p:txBody>
      </p:sp>
      <p:sp>
        <p:nvSpPr>
          <p:cNvPr id="144390" name="Rectangle 8"/>
          <p:cNvSpPr>
            <a:spLocks noChangeArrowheads="1"/>
          </p:cNvSpPr>
          <p:nvPr/>
        </p:nvSpPr>
        <p:spPr bwMode="auto">
          <a:xfrm>
            <a:off x="609600" y="3446463"/>
            <a:ext cx="522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beta                                                 someArr</a:t>
            </a:r>
          </a:p>
        </p:txBody>
      </p:sp>
      <p:sp>
        <p:nvSpPr>
          <p:cNvPr id="144391" name="Rectangle 9"/>
          <p:cNvSpPr>
            <a:spLocks noChangeAspect="1" noChangeArrowheads="1"/>
          </p:cNvSpPr>
          <p:nvPr/>
        </p:nvSpPr>
        <p:spPr bwMode="auto">
          <a:xfrm>
            <a:off x="3656013" y="4343400"/>
            <a:ext cx="490537" cy="20621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Line 10"/>
          <p:cNvSpPr>
            <a:spLocks noChangeAspect="1" noChangeShapeType="1"/>
          </p:cNvSpPr>
          <p:nvPr/>
        </p:nvSpPr>
        <p:spPr bwMode="auto">
          <a:xfrm>
            <a:off x="3656013" y="5567363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Line 11"/>
          <p:cNvSpPr>
            <a:spLocks noChangeAspect="1" noChangeShapeType="1"/>
          </p:cNvSpPr>
          <p:nvPr/>
        </p:nvSpPr>
        <p:spPr bwMode="auto">
          <a:xfrm>
            <a:off x="3656013" y="5173663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2"/>
          <p:cNvSpPr>
            <a:spLocks noChangeAspect="1" noChangeShapeType="1"/>
          </p:cNvSpPr>
          <p:nvPr/>
        </p:nvSpPr>
        <p:spPr bwMode="auto">
          <a:xfrm>
            <a:off x="3656013" y="4756150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Rectangle 13"/>
          <p:cNvSpPr>
            <a:spLocks noChangeAspect="1" noChangeArrowheads="1"/>
          </p:cNvSpPr>
          <p:nvPr/>
        </p:nvSpPr>
        <p:spPr bwMode="auto">
          <a:xfrm>
            <a:off x="3717925" y="4141788"/>
            <a:ext cx="7016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1400" b="1"/>
          </a:p>
          <a:p>
            <a:r>
              <a:rPr lang="en-US" sz="1400" b="1"/>
              <a:t> ?</a:t>
            </a:r>
          </a:p>
          <a:p>
            <a:endParaRPr lang="en-US" sz="1400" b="1"/>
          </a:p>
          <a:p>
            <a:r>
              <a:rPr lang="en-US" sz="1400" b="1"/>
              <a:t> ?</a:t>
            </a:r>
          </a:p>
          <a:p>
            <a:endParaRPr lang="en-US" sz="1400" b="1"/>
          </a:p>
          <a:p>
            <a:r>
              <a:rPr lang="en-US" sz="1400" b="1"/>
              <a:t>290</a:t>
            </a:r>
          </a:p>
          <a:p>
            <a:r>
              <a:rPr lang="en-US" sz="1400" b="1"/>
              <a:t>         </a:t>
            </a:r>
          </a:p>
          <a:p>
            <a:r>
              <a:rPr lang="en-US" sz="1400" b="1"/>
              <a:t> ?</a:t>
            </a:r>
          </a:p>
          <a:p>
            <a:r>
              <a:rPr lang="en-US" sz="1400" b="1"/>
              <a:t> </a:t>
            </a:r>
          </a:p>
          <a:p>
            <a:r>
              <a:rPr lang="en-US" sz="1400" b="1"/>
              <a:t> ?</a:t>
            </a:r>
            <a:r>
              <a:rPr lang="en-US" sz="1800" b="1"/>
              <a:t>       </a:t>
            </a:r>
          </a:p>
        </p:txBody>
      </p:sp>
      <p:sp>
        <p:nvSpPr>
          <p:cNvPr id="144396" name="Line 14"/>
          <p:cNvSpPr>
            <a:spLocks noChangeAspect="1" noChangeShapeType="1"/>
          </p:cNvSpPr>
          <p:nvPr/>
        </p:nvSpPr>
        <p:spPr bwMode="auto">
          <a:xfrm>
            <a:off x="3656013" y="5978525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15"/>
          <p:cNvSpPr txBox="1">
            <a:spLocks noChangeAspect="1" noChangeArrowheads="1"/>
          </p:cNvSpPr>
          <p:nvPr/>
        </p:nvSpPr>
        <p:spPr bwMode="auto">
          <a:xfrm>
            <a:off x="3594100" y="38989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44398" name="Oval 17"/>
          <p:cNvSpPr>
            <a:spLocks noChangeAspect="1" noChangeArrowheads="1"/>
          </p:cNvSpPr>
          <p:nvPr/>
        </p:nvSpPr>
        <p:spPr bwMode="auto">
          <a:xfrm>
            <a:off x="304800" y="3962400"/>
            <a:ext cx="1676400" cy="317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Rectangle 18"/>
          <p:cNvSpPr>
            <a:spLocks noChangeAspect="1" noChangeArrowheads="1"/>
          </p:cNvSpPr>
          <p:nvPr/>
        </p:nvSpPr>
        <p:spPr bwMode="auto">
          <a:xfrm>
            <a:off x="488950" y="3944938"/>
            <a:ext cx="11874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charset="0"/>
              </a:rPr>
              <a:t>DynArray</a:t>
            </a:r>
          </a:p>
          <a:p>
            <a:endParaRPr lang="en-US" sz="18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  <a:endParaRPr lang="en-US" sz="2000" b="1">
              <a:latin typeface="Times New Roman" charset="0"/>
            </a:endParaRPr>
          </a:p>
        </p:txBody>
      </p:sp>
      <p:sp>
        <p:nvSpPr>
          <p:cNvPr id="144400" name="Rectangle 19"/>
          <p:cNvSpPr>
            <a:spLocks noChangeAspect="1" noChangeArrowheads="1"/>
          </p:cNvSpPr>
          <p:nvPr/>
        </p:nvSpPr>
        <p:spPr bwMode="auto">
          <a:xfrm>
            <a:off x="2057400" y="4264025"/>
            <a:ext cx="1090613" cy="163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1" name="Rectangle 20"/>
          <p:cNvSpPr>
            <a:spLocks noChangeAspect="1" noChangeArrowheads="1"/>
          </p:cNvSpPr>
          <p:nvPr/>
        </p:nvSpPr>
        <p:spPr bwMode="auto">
          <a:xfrm>
            <a:off x="2514600" y="5238750"/>
            <a:ext cx="573088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2" name="Rectangle 21"/>
          <p:cNvSpPr>
            <a:spLocks noChangeAspect="1" noChangeArrowheads="1"/>
          </p:cNvSpPr>
          <p:nvPr/>
        </p:nvSpPr>
        <p:spPr bwMode="auto">
          <a:xfrm>
            <a:off x="2670175" y="4691063"/>
            <a:ext cx="417513" cy="414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Rectangle 22"/>
          <p:cNvSpPr>
            <a:spLocks noChangeAspect="1" noChangeArrowheads="1"/>
          </p:cNvSpPr>
          <p:nvPr/>
        </p:nvSpPr>
        <p:spPr bwMode="auto">
          <a:xfrm>
            <a:off x="2057400" y="4264025"/>
            <a:ext cx="1173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Times New Roman" charset="0"/>
              </a:rPr>
              <a:t>Private:</a:t>
            </a: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size  </a:t>
            </a:r>
            <a:r>
              <a:rPr lang="en-US" sz="1600" b="1">
                <a:latin typeface="Times New Roman" charset="0"/>
              </a:rPr>
              <a:t>    </a:t>
            </a:r>
            <a:r>
              <a:rPr lang="en-US" sz="1600" b="1"/>
              <a:t>5</a:t>
            </a:r>
            <a:endParaRPr lang="en-US" sz="1600" b="1">
              <a:latin typeface="Times New Roman" charset="0"/>
            </a:endParaRP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arr </a:t>
            </a:r>
            <a:r>
              <a:rPr lang="en-US" sz="1600" b="1">
                <a:latin typeface="Times New Roman" charset="0"/>
              </a:rPr>
              <a:t> </a:t>
            </a:r>
            <a:r>
              <a:rPr lang="en-US" sz="16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44404" name="Oval 24"/>
          <p:cNvSpPr>
            <a:spLocks noChangeAspect="1" noChangeArrowheads="1"/>
          </p:cNvSpPr>
          <p:nvPr/>
        </p:nvSpPr>
        <p:spPr bwMode="auto">
          <a:xfrm>
            <a:off x="4876800" y="3965575"/>
            <a:ext cx="1676400" cy="317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Rectangle 25"/>
          <p:cNvSpPr>
            <a:spLocks noChangeAspect="1" noChangeArrowheads="1"/>
          </p:cNvSpPr>
          <p:nvPr/>
        </p:nvSpPr>
        <p:spPr bwMode="auto">
          <a:xfrm>
            <a:off x="5105400" y="3944938"/>
            <a:ext cx="11874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charset="0"/>
              </a:rPr>
              <a:t>DynArray</a:t>
            </a:r>
          </a:p>
          <a:p>
            <a:endParaRPr lang="en-US" sz="18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</p:txBody>
      </p:sp>
      <p:sp>
        <p:nvSpPr>
          <p:cNvPr id="144406" name="Rectangle 26"/>
          <p:cNvSpPr>
            <a:spLocks noChangeAspect="1" noChangeArrowheads="1"/>
          </p:cNvSpPr>
          <p:nvPr/>
        </p:nvSpPr>
        <p:spPr bwMode="auto">
          <a:xfrm>
            <a:off x="6629400" y="4267200"/>
            <a:ext cx="1090613" cy="163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7" name="Rectangle 27"/>
          <p:cNvSpPr>
            <a:spLocks noChangeAspect="1" noChangeArrowheads="1"/>
          </p:cNvSpPr>
          <p:nvPr/>
        </p:nvSpPr>
        <p:spPr bwMode="auto">
          <a:xfrm>
            <a:off x="7086600" y="5241925"/>
            <a:ext cx="573088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8" name="Rectangle 28"/>
          <p:cNvSpPr>
            <a:spLocks noChangeAspect="1" noChangeArrowheads="1"/>
          </p:cNvSpPr>
          <p:nvPr/>
        </p:nvSpPr>
        <p:spPr bwMode="auto">
          <a:xfrm>
            <a:off x="7242175" y="4694238"/>
            <a:ext cx="417513" cy="414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Rectangle 29"/>
          <p:cNvSpPr>
            <a:spLocks noChangeAspect="1" noChangeArrowheads="1"/>
          </p:cNvSpPr>
          <p:nvPr/>
        </p:nvSpPr>
        <p:spPr bwMode="auto">
          <a:xfrm>
            <a:off x="6629400" y="4267200"/>
            <a:ext cx="1173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Times New Roman" charset="0"/>
              </a:rPr>
              <a:t>Private:</a:t>
            </a: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size  </a:t>
            </a:r>
            <a:r>
              <a:rPr lang="en-US" sz="1600" b="1">
                <a:latin typeface="Times New Roman" charset="0"/>
              </a:rPr>
              <a:t>    </a:t>
            </a:r>
            <a:r>
              <a:rPr lang="en-US" sz="1600" b="1"/>
              <a:t>5</a:t>
            </a:r>
            <a:endParaRPr lang="en-US" sz="1600" b="1">
              <a:latin typeface="Times New Roman" charset="0"/>
            </a:endParaRP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arr </a:t>
            </a:r>
            <a:r>
              <a:rPr lang="en-US" sz="1600" b="1">
                <a:latin typeface="Times New Roman" charset="0"/>
              </a:rPr>
              <a:t> </a:t>
            </a:r>
            <a:r>
              <a:rPr lang="en-US" sz="16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44410" name="Rectangle 30"/>
          <p:cNvSpPr>
            <a:spLocks noChangeArrowheads="1"/>
          </p:cNvSpPr>
          <p:nvPr/>
        </p:nvSpPr>
        <p:spPr bwMode="auto">
          <a:xfrm>
            <a:off x="7188200" y="590169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solidFill>
                  <a:srgbClr val="A50021"/>
                </a:solidFill>
              </a:rPr>
              <a:t>shallow copy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4411" name="Line 31"/>
          <p:cNvSpPr>
            <a:spLocks noChangeShapeType="1"/>
          </p:cNvSpPr>
          <p:nvPr/>
        </p:nvSpPr>
        <p:spPr bwMode="auto">
          <a:xfrm flipH="1" flipV="1">
            <a:off x="4191000" y="4495800"/>
            <a:ext cx="609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2" name="Line 32"/>
          <p:cNvSpPr>
            <a:spLocks noChangeAspect="1" noChangeShapeType="1"/>
          </p:cNvSpPr>
          <p:nvPr/>
        </p:nvSpPr>
        <p:spPr bwMode="auto">
          <a:xfrm flipV="1">
            <a:off x="2965450" y="4495800"/>
            <a:ext cx="69215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Line 33"/>
          <p:cNvSpPr>
            <a:spLocks noChangeShapeType="1"/>
          </p:cNvSpPr>
          <p:nvPr/>
        </p:nvSpPr>
        <p:spPr bwMode="auto">
          <a:xfrm flipH="1">
            <a:off x="4800600" y="5638800"/>
            <a:ext cx="2362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Implementation Structures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r>
              <a:rPr lang="en-US" sz="2800" b="1">
                <a:latin typeface="Arial" charset="0"/>
              </a:rPr>
              <a:t>Use a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built-in array</a:t>
            </a:r>
            <a:r>
              <a:rPr lang="en-US" sz="2800" b="1">
                <a:latin typeface="Arial" charset="0"/>
              </a:rPr>
              <a:t> stored in contiguous memory locations, implementing operations Insert and Delete by moving list items around in the array, as needed </a:t>
            </a:r>
          </a:p>
          <a:p>
            <a:r>
              <a:rPr lang="en-US" sz="2800" b="1">
                <a:latin typeface="Arial" charset="0"/>
              </a:rPr>
              <a:t>Use a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linked list</a:t>
            </a:r>
            <a:r>
              <a:rPr lang="en-US" sz="2800" b="1">
                <a:latin typeface="Arial" charset="0"/>
              </a:rPr>
              <a:t> in which items are not necessarily stored in contiguous memory locations </a:t>
            </a:r>
          </a:p>
          <a:p>
            <a:r>
              <a:rPr lang="en-US" sz="2800" b="1">
                <a:latin typeface="Arial" charset="0"/>
              </a:rPr>
              <a:t>A linked list avoids excessive data movement from insertions and deletions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1447800" y="3352800"/>
            <a:ext cx="6629400" cy="2971800"/>
            <a:chOff x="912" y="2112"/>
            <a:chExt cx="4176" cy="1872"/>
          </a:xfrm>
        </p:grpSpPr>
        <p:sp>
          <p:nvSpPr>
            <p:cNvPr id="145438" name="Oval 3"/>
            <p:cNvSpPr>
              <a:spLocks noChangeArrowheads="1"/>
            </p:cNvSpPr>
            <p:nvPr/>
          </p:nvSpPr>
          <p:spPr bwMode="auto">
            <a:xfrm>
              <a:off x="912" y="2112"/>
              <a:ext cx="1296" cy="187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Oval 4"/>
            <p:cNvSpPr>
              <a:spLocks noChangeArrowheads="1"/>
            </p:cNvSpPr>
            <p:nvPr/>
          </p:nvSpPr>
          <p:spPr bwMode="auto">
            <a:xfrm>
              <a:off x="3792" y="2112"/>
              <a:ext cx="1296" cy="187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412" name="Rectangle 5"/>
          <p:cNvSpPr>
            <a:spLocks noGrp="1" noChangeArrowheads="1"/>
          </p:cNvSpPr>
          <p:nvPr>
            <p:ph type="title"/>
          </p:nvPr>
        </p:nvSpPr>
        <p:spPr>
          <a:xfrm>
            <a:off x="146050" y="152400"/>
            <a:ext cx="87630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 sz="4000">
                <a:latin typeface="Courier New" charset="0"/>
              </a:rPr>
              <a:t>beta.arr[2] </a:t>
            </a:r>
            <a:r>
              <a:rPr lang="en-US" sz="4000">
                <a:latin typeface="Times New Roman" charset="0"/>
              </a:rPr>
              <a:t>has changed</a:t>
            </a:r>
            <a:r>
              <a:rPr lang="en-US">
                <a:solidFill>
                  <a:srgbClr val="660066"/>
                </a:solidFill>
                <a:latin typeface="Times New Roman" charset="0"/>
              </a:rPr>
              <a:t> </a:t>
            </a:r>
          </a:p>
        </p:txBody>
      </p:sp>
      <p:sp>
        <p:nvSpPr>
          <p:cNvPr id="145413" name="Rectangle 6"/>
          <p:cNvSpPr>
            <a:spLocks noChangeArrowheads="1"/>
          </p:cNvSpPr>
          <p:nvPr/>
        </p:nvSpPr>
        <p:spPr bwMode="auto">
          <a:xfrm>
            <a:off x="304800" y="1812925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 b="1">
                <a:solidFill>
                  <a:srgbClr val="990000"/>
                </a:solidFill>
              </a:rPr>
              <a:t>Although beta is passed by value, its dynamic data has changed!</a:t>
            </a:r>
          </a:p>
        </p:txBody>
      </p:sp>
      <p:sp>
        <p:nvSpPr>
          <p:cNvPr id="145414" name="Rectangle 7"/>
          <p:cNvSpPr>
            <a:spLocks noChangeArrowheads="1"/>
          </p:cNvSpPr>
          <p:nvPr/>
        </p:nvSpPr>
        <p:spPr bwMode="auto">
          <a:xfrm>
            <a:off x="609600" y="3446463"/>
            <a:ext cx="5173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beta                                                 someArr</a:t>
            </a:r>
          </a:p>
        </p:txBody>
      </p:sp>
      <p:sp>
        <p:nvSpPr>
          <p:cNvPr id="145415" name="Rectangle 8"/>
          <p:cNvSpPr>
            <a:spLocks noChangeAspect="1" noChangeArrowheads="1"/>
          </p:cNvSpPr>
          <p:nvPr/>
        </p:nvSpPr>
        <p:spPr bwMode="auto">
          <a:xfrm>
            <a:off x="3656013" y="4343400"/>
            <a:ext cx="490537" cy="20621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Line 9"/>
          <p:cNvSpPr>
            <a:spLocks noChangeAspect="1" noChangeShapeType="1"/>
          </p:cNvSpPr>
          <p:nvPr/>
        </p:nvSpPr>
        <p:spPr bwMode="auto">
          <a:xfrm>
            <a:off x="3656013" y="5567363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Line 10"/>
          <p:cNvSpPr>
            <a:spLocks noChangeAspect="1" noChangeShapeType="1"/>
          </p:cNvSpPr>
          <p:nvPr/>
        </p:nvSpPr>
        <p:spPr bwMode="auto">
          <a:xfrm>
            <a:off x="3656013" y="5173663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Line 11"/>
          <p:cNvSpPr>
            <a:spLocks noChangeAspect="1" noChangeShapeType="1"/>
          </p:cNvSpPr>
          <p:nvPr/>
        </p:nvSpPr>
        <p:spPr bwMode="auto">
          <a:xfrm>
            <a:off x="3656013" y="4756150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Rectangle 12"/>
          <p:cNvSpPr>
            <a:spLocks noChangeAspect="1" noChangeArrowheads="1"/>
          </p:cNvSpPr>
          <p:nvPr/>
        </p:nvSpPr>
        <p:spPr bwMode="auto">
          <a:xfrm>
            <a:off x="3717925" y="4141788"/>
            <a:ext cx="7016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1400" b="1"/>
          </a:p>
          <a:p>
            <a:r>
              <a:rPr lang="en-US" sz="1400" b="1"/>
              <a:t> ?</a:t>
            </a:r>
          </a:p>
          <a:p>
            <a:endParaRPr lang="en-US" sz="1400" b="1"/>
          </a:p>
          <a:p>
            <a:r>
              <a:rPr lang="en-US" sz="1400" b="1"/>
              <a:t> ?</a:t>
            </a:r>
          </a:p>
          <a:p>
            <a:endParaRPr lang="en-US" sz="1400" b="1"/>
          </a:p>
          <a:p>
            <a:r>
              <a:rPr lang="en-US" sz="1400" b="1"/>
              <a:t>290</a:t>
            </a:r>
          </a:p>
          <a:p>
            <a:r>
              <a:rPr lang="en-US" sz="1400" b="1"/>
              <a:t>         </a:t>
            </a:r>
          </a:p>
          <a:p>
            <a:r>
              <a:rPr lang="en-US" sz="1400" b="1"/>
              <a:t> ?</a:t>
            </a:r>
          </a:p>
          <a:p>
            <a:r>
              <a:rPr lang="en-US" sz="1400" b="1"/>
              <a:t> </a:t>
            </a:r>
          </a:p>
          <a:p>
            <a:r>
              <a:rPr lang="en-US" sz="1400" b="1"/>
              <a:t> ?</a:t>
            </a:r>
            <a:r>
              <a:rPr lang="en-US" sz="1800" b="1"/>
              <a:t>       </a:t>
            </a:r>
          </a:p>
        </p:txBody>
      </p:sp>
      <p:sp>
        <p:nvSpPr>
          <p:cNvPr id="145420" name="Line 13"/>
          <p:cNvSpPr>
            <a:spLocks noChangeAspect="1" noChangeShapeType="1"/>
          </p:cNvSpPr>
          <p:nvPr/>
        </p:nvSpPr>
        <p:spPr bwMode="auto">
          <a:xfrm>
            <a:off x="3656013" y="5978525"/>
            <a:ext cx="4937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Text Box 14"/>
          <p:cNvSpPr txBox="1">
            <a:spLocks noChangeAspect="1" noChangeArrowheads="1"/>
          </p:cNvSpPr>
          <p:nvPr/>
        </p:nvSpPr>
        <p:spPr bwMode="auto">
          <a:xfrm>
            <a:off x="3594100" y="38989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45422" name="Oval 16"/>
          <p:cNvSpPr>
            <a:spLocks noChangeAspect="1" noChangeArrowheads="1"/>
          </p:cNvSpPr>
          <p:nvPr/>
        </p:nvSpPr>
        <p:spPr bwMode="auto">
          <a:xfrm>
            <a:off x="304800" y="3962400"/>
            <a:ext cx="1676400" cy="317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Rectangle 17"/>
          <p:cNvSpPr>
            <a:spLocks noChangeAspect="1" noChangeArrowheads="1"/>
          </p:cNvSpPr>
          <p:nvPr/>
        </p:nvSpPr>
        <p:spPr bwMode="auto">
          <a:xfrm>
            <a:off x="488950" y="3944938"/>
            <a:ext cx="11874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charset="0"/>
              </a:rPr>
              <a:t>DynArray</a:t>
            </a:r>
          </a:p>
          <a:p>
            <a:endParaRPr lang="en-US" sz="18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  <a:endParaRPr lang="en-US" sz="2000" b="1">
              <a:latin typeface="Times New Roman" charset="0"/>
            </a:endParaRPr>
          </a:p>
        </p:txBody>
      </p:sp>
      <p:sp>
        <p:nvSpPr>
          <p:cNvPr id="145424" name="Rectangle 18"/>
          <p:cNvSpPr>
            <a:spLocks noChangeAspect="1" noChangeArrowheads="1"/>
          </p:cNvSpPr>
          <p:nvPr/>
        </p:nvSpPr>
        <p:spPr bwMode="auto">
          <a:xfrm>
            <a:off x="2057400" y="4264025"/>
            <a:ext cx="1090613" cy="163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5" name="Rectangle 19"/>
          <p:cNvSpPr>
            <a:spLocks noChangeAspect="1" noChangeArrowheads="1"/>
          </p:cNvSpPr>
          <p:nvPr/>
        </p:nvSpPr>
        <p:spPr bwMode="auto">
          <a:xfrm>
            <a:off x="2514600" y="5238750"/>
            <a:ext cx="573088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Rectangle 20"/>
          <p:cNvSpPr>
            <a:spLocks noChangeAspect="1" noChangeArrowheads="1"/>
          </p:cNvSpPr>
          <p:nvPr/>
        </p:nvSpPr>
        <p:spPr bwMode="auto">
          <a:xfrm>
            <a:off x="2670175" y="4691063"/>
            <a:ext cx="417513" cy="414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Rectangle 21"/>
          <p:cNvSpPr>
            <a:spLocks noChangeAspect="1" noChangeArrowheads="1"/>
          </p:cNvSpPr>
          <p:nvPr/>
        </p:nvSpPr>
        <p:spPr bwMode="auto">
          <a:xfrm>
            <a:off x="2057400" y="4264025"/>
            <a:ext cx="1173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Times New Roman" charset="0"/>
              </a:rPr>
              <a:t>Private:</a:t>
            </a: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size  </a:t>
            </a:r>
            <a:r>
              <a:rPr lang="en-US" sz="1600" b="1">
                <a:latin typeface="Times New Roman" charset="0"/>
              </a:rPr>
              <a:t>    </a:t>
            </a:r>
            <a:r>
              <a:rPr lang="en-US" sz="1600" b="1"/>
              <a:t>5</a:t>
            </a:r>
            <a:endParaRPr lang="en-US" sz="1600" b="1">
              <a:latin typeface="Times New Roman" charset="0"/>
            </a:endParaRP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arr </a:t>
            </a:r>
            <a:r>
              <a:rPr lang="en-US" sz="1600" b="1">
                <a:latin typeface="Times New Roman" charset="0"/>
              </a:rPr>
              <a:t> </a:t>
            </a:r>
            <a:r>
              <a:rPr lang="en-US" sz="16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45428" name="Oval 23"/>
          <p:cNvSpPr>
            <a:spLocks noChangeAspect="1" noChangeArrowheads="1"/>
          </p:cNvSpPr>
          <p:nvPr/>
        </p:nvSpPr>
        <p:spPr bwMode="auto">
          <a:xfrm>
            <a:off x="4876800" y="3965575"/>
            <a:ext cx="1676400" cy="317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9" name="Rectangle 24"/>
          <p:cNvSpPr>
            <a:spLocks noChangeAspect="1" noChangeArrowheads="1"/>
          </p:cNvSpPr>
          <p:nvPr/>
        </p:nvSpPr>
        <p:spPr bwMode="auto">
          <a:xfrm>
            <a:off x="5105400" y="3944938"/>
            <a:ext cx="11874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charset="0"/>
              </a:rPr>
              <a:t>DynArray</a:t>
            </a:r>
          </a:p>
          <a:p>
            <a:endParaRPr lang="en-US" sz="18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  <a:p>
            <a:r>
              <a:rPr lang="en-US" sz="1800" b="1">
                <a:latin typeface="Times New Roman" charset="0"/>
              </a:rPr>
              <a:t>   .</a:t>
            </a:r>
          </a:p>
        </p:txBody>
      </p:sp>
      <p:sp>
        <p:nvSpPr>
          <p:cNvPr id="145430" name="Rectangle 25"/>
          <p:cNvSpPr>
            <a:spLocks noChangeAspect="1" noChangeArrowheads="1"/>
          </p:cNvSpPr>
          <p:nvPr/>
        </p:nvSpPr>
        <p:spPr bwMode="auto">
          <a:xfrm>
            <a:off x="6629400" y="4267200"/>
            <a:ext cx="1090613" cy="163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Rectangle 26"/>
          <p:cNvSpPr>
            <a:spLocks noChangeAspect="1" noChangeArrowheads="1"/>
          </p:cNvSpPr>
          <p:nvPr/>
        </p:nvSpPr>
        <p:spPr bwMode="auto">
          <a:xfrm>
            <a:off x="7086600" y="5241925"/>
            <a:ext cx="573088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2" name="Rectangle 27"/>
          <p:cNvSpPr>
            <a:spLocks noChangeAspect="1" noChangeArrowheads="1"/>
          </p:cNvSpPr>
          <p:nvPr/>
        </p:nvSpPr>
        <p:spPr bwMode="auto">
          <a:xfrm>
            <a:off x="7242175" y="4694238"/>
            <a:ext cx="417513" cy="414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3" name="Rectangle 28"/>
          <p:cNvSpPr>
            <a:spLocks noChangeAspect="1" noChangeArrowheads="1"/>
          </p:cNvSpPr>
          <p:nvPr/>
        </p:nvSpPr>
        <p:spPr bwMode="auto">
          <a:xfrm>
            <a:off x="6629400" y="4267200"/>
            <a:ext cx="1173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Times New Roman" charset="0"/>
              </a:rPr>
              <a:t>Private:</a:t>
            </a: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size  </a:t>
            </a:r>
            <a:r>
              <a:rPr lang="en-US" sz="1600" b="1">
                <a:latin typeface="Times New Roman" charset="0"/>
              </a:rPr>
              <a:t>    </a:t>
            </a:r>
            <a:r>
              <a:rPr lang="en-US" sz="1600" b="1"/>
              <a:t>5</a:t>
            </a:r>
            <a:endParaRPr lang="en-US" sz="1600" b="1">
              <a:latin typeface="Times New Roman" charset="0"/>
            </a:endParaRPr>
          </a:p>
          <a:p>
            <a:endParaRPr lang="en-US" sz="1600" b="1">
              <a:latin typeface="Times New Roman" charset="0"/>
            </a:endParaRPr>
          </a:p>
          <a:p>
            <a:r>
              <a:rPr lang="en-US" sz="1800" b="1">
                <a:latin typeface="Times New Roman" charset="0"/>
              </a:rPr>
              <a:t>arr </a:t>
            </a:r>
            <a:r>
              <a:rPr lang="en-US" sz="1600" b="1">
                <a:latin typeface="Times New Roman" charset="0"/>
              </a:rPr>
              <a:t> </a:t>
            </a:r>
            <a:r>
              <a:rPr lang="en-US" sz="16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45434" name="Rectangle 29"/>
          <p:cNvSpPr>
            <a:spLocks noChangeArrowheads="1"/>
          </p:cNvSpPr>
          <p:nvPr/>
        </p:nvSpPr>
        <p:spPr bwMode="auto">
          <a:xfrm>
            <a:off x="7300119" y="5851525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i="1" dirty="0">
                <a:solidFill>
                  <a:srgbClr val="A50021"/>
                </a:solidFill>
              </a:rPr>
              <a:t>shallow copy</a:t>
            </a:r>
          </a:p>
        </p:txBody>
      </p:sp>
      <p:sp>
        <p:nvSpPr>
          <p:cNvPr id="145435" name="Line 30"/>
          <p:cNvSpPr>
            <a:spLocks noChangeShapeType="1"/>
          </p:cNvSpPr>
          <p:nvPr/>
        </p:nvSpPr>
        <p:spPr bwMode="auto">
          <a:xfrm flipH="1" flipV="1">
            <a:off x="4191000" y="4495800"/>
            <a:ext cx="609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6" name="Line 31"/>
          <p:cNvSpPr>
            <a:spLocks noChangeAspect="1" noChangeShapeType="1"/>
          </p:cNvSpPr>
          <p:nvPr/>
        </p:nvSpPr>
        <p:spPr bwMode="auto">
          <a:xfrm flipV="1">
            <a:off x="2965450" y="4495800"/>
            <a:ext cx="69215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7" name="Line 32"/>
          <p:cNvSpPr>
            <a:spLocks noChangeShapeType="1"/>
          </p:cNvSpPr>
          <p:nvPr/>
        </p:nvSpPr>
        <p:spPr bwMode="auto">
          <a:xfrm flipH="1">
            <a:off x="4800600" y="5638800"/>
            <a:ext cx="2362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1943100" y="4233863"/>
            <a:ext cx="5334000" cy="9477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1943100" y="3106738"/>
            <a:ext cx="5334000" cy="9493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1943100" y="1981200"/>
            <a:ext cx="5334000" cy="9477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2209800"/>
            <a:ext cx="5943600" cy="3448050"/>
          </a:xfrm>
          <a:noFill/>
        </p:spPr>
        <p:txBody>
          <a:bodyPr/>
          <a:lstStyle/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latin typeface="Arial" charset="0"/>
              </a:rPr>
              <a:t>            CONSTRUCTOR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1200" b="1">
              <a:latin typeface="Aria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latin typeface="Arial" charset="0"/>
              </a:rPr>
              <a:t>       COPY CONSTRUCTOR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1200" b="1">
              <a:latin typeface="Aria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latin typeface="Arial" charset="0"/>
              </a:rPr>
              <a:t>              DESTRUCTOR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>
              <a:latin typeface="Arial" charset="0"/>
            </a:endParaRPr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219200"/>
          </a:xfrm>
        </p:spPr>
        <p:txBody>
          <a:bodyPr/>
          <a:lstStyle/>
          <a:p>
            <a:r>
              <a:rPr lang="en-US" sz="3600">
                <a:latin typeface="Times New Roman" charset="0"/>
              </a:rPr>
              <a:t>Classes with Data Member Pointers Need</a:t>
            </a:r>
            <a:endParaRPr lang="en-US" sz="3600">
              <a:solidFill>
                <a:srgbClr val="660066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762000"/>
            <a:ext cx="83693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</a:rPr>
              <a:t>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DynArray::DynArray(const DynArray&amp; otherArr)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CC0000"/>
                </a:solidFill>
                <a:latin typeface="Courier" charset="0"/>
                <a:ea typeface="+mn-ea"/>
              </a:rPr>
              <a:t>	</a:t>
            </a:r>
            <a:r>
              <a:rPr lang="en-US" sz="2000" b="1" dirty="0" smtClean="0">
                <a:solidFill>
                  <a:srgbClr val="006633"/>
                </a:solidFill>
                <a:latin typeface="Courier" charset="0"/>
                <a:ea typeface="+mn-ea"/>
              </a:rPr>
              <a:t>	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// Copy constructor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		// Implicitly called for deep copy in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      // initializations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		// POST:  If room on free store THEN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		// 	new array of size otherArr.size is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      //    created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		// 	on free store &amp;&amp; arr == its base address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		//     &amp;&amp; size == otherArr.size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	    // 	&amp;&amp; arr[0..size-1] ==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      //       </a:t>
            </a:r>
            <a:r>
              <a:rPr lang="en-US" sz="2000" b="1" dirty="0" err="1" smtClean="0">
                <a:solidFill>
                  <a:srgbClr val="A50021"/>
                </a:solidFill>
                <a:latin typeface="Courier" charset="0"/>
                <a:ea typeface="+mn-ea"/>
              </a:rPr>
              <a:t>otherArr.arr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[0..size-1]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		// 	ELSE error occurs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b="1" dirty="0" smtClean="0"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143000"/>
            <a:ext cx="80645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 New" charset="0"/>
              </a:rPr>
              <a:t>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i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size = </a:t>
            </a:r>
            <a:r>
              <a:rPr lang="en-US" sz="2200" b="1" dirty="0" err="1">
                <a:latin typeface="Courier" charset="0"/>
              </a:rPr>
              <a:t>otherArr.size</a:t>
            </a:r>
            <a:r>
              <a:rPr lang="en-US" sz="2200" b="1" dirty="0" smtClean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rgbClr val="A50021"/>
                </a:solidFill>
                <a:latin typeface="Courier" charset="0"/>
              </a:rPr>
              <a:t>    // Allocate memory for copy</a:t>
            </a: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arr</a:t>
            </a:r>
            <a:r>
              <a:rPr lang="en-US" sz="2200" b="1" dirty="0">
                <a:latin typeface="Courier" charset="0"/>
              </a:rPr>
              <a:t> = new 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[size];	</a:t>
            </a:r>
            <a:endParaRPr lang="en-US" sz="2200" b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</a:t>
            </a:r>
            <a:endParaRPr lang="en-US" sz="2200" b="1" dirty="0" smtClean="0">
              <a:latin typeface="Courier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smtClean="0">
                <a:latin typeface="Courier" charset="0"/>
              </a:rPr>
              <a:t>   </a:t>
            </a:r>
            <a:r>
              <a:rPr lang="en-US" sz="2200" b="1" dirty="0" smtClean="0">
                <a:solidFill>
                  <a:srgbClr val="A50021"/>
                </a:solidFill>
                <a:latin typeface="Courier" charset="0"/>
              </a:rPr>
              <a:t>// Copies array</a:t>
            </a: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for (</a:t>
            </a:r>
            <a:r>
              <a:rPr lang="en-US" sz="2200" b="1" dirty="0" err="1">
                <a:latin typeface="Courier" charset="0"/>
              </a:rPr>
              <a:t>i</a:t>
            </a:r>
            <a:r>
              <a:rPr lang="en-US" sz="2200" b="1" dirty="0">
                <a:latin typeface="Courier" charset="0"/>
              </a:rPr>
              <a:t> = 0; </a:t>
            </a:r>
            <a:r>
              <a:rPr lang="en-US" sz="2200" b="1" dirty="0" err="1">
                <a:latin typeface="Courier" charset="0"/>
              </a:rPr>
              <a:t>i</a:t>
            </a:r>
            <a:r>
              <a:rPr lang="en-US" sz="2200" b="1" dirty="0">
                <a:latin typeface="Courier" charset="0"/>
              </a:rPr>
              <a:t>&lt; size; </a:t>
            </a:r>
            <a:r>
              <a:rPr lang="en-US" sz="2200" b="1" dirty="0" err="1">
                <a:latin typeface="Courier" charset="0"/>
              </a:rPr>
              <a:t>i</a:t>
            </a:r>
            <a:r>
              <a:rPr lang="en-US" sz="2200" b="1" dirty="0">
                <a:latin typeface="Courier" charset="0"/>
              </a:rPr>
              <a:t>++</a:t>
            </a:r>
            <a:r>
              <a:rPr lang="en-US" sz="2200" b="1" dirty="0" smtClean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200" b="1" dirty="0" smtClean="0">
                <a:latin typeface="Courier" charset="0"/>
              </a:rPr>
              <a:t>        </a:t>
            </a:r>
            <a:r>
              <a:rPr lang="en-US" sz="2200" b="1" dirty="0" err="1" smtClean="0">
                <a:latin typeface="Courier" charset="0"/>
              </a:rPr>
              <a:t>arr</a:t>
            </a:r>
            <a:r>
              <a:rPr lang="en-US" sz="2200" b="1" dirty="0">
                <a:latin typeface="Courier" charset="0"/>
              </a:rPr>
              <a:t>[</a:t>
            </a:r>
            <a:r>
              <a:rPr lang="en-US" sz="2200" b="1" dirty="0" err="1">
                <a:latin typeface="Courier" charset="0"/>
              </a:rPr>
              <a:t>i</a:t>
            </a:r>
            <a:r>
              <a:rPr lang="en-US" sz="2200" b="1" dirty="0">
                <a:latin typeface="Courier" charset="0"/>
              </a:rPr>
              <a:t>] = </a:t>
            </a:r>
            <a:r>
              <a:rPr lang="en-US" sz="2200" b="1" dirty="0" err="1">
                <a:latin typeface="Courier" charset="0"/>
              </a:rPr>
              <a:t>otherArr.arr</a:t>
            </a:r>
            <a:r>
              <a:rPr lang="en-US" sz="2200" b="1" dirty="0">
                <a:latin typeface="Courier" charset="0"/>
              </a:rPr>
              <a:t>[</a:t>
            </a:r>
            <a:r>
              <a:rPr lang="en-US" sz="2200" b="1" dirty="0" err="1">
                <a:latin typeface="Courier" charset="0"/>
              </a:rPr>
              <a:t>i</a:t>
            </a:r>
            <a:r>
              <a:rPr lang="en-US" sz="2200" b="1" dirty="0">
                <a:latin typeface="Courier" charset="0"/>
              </a:rPr>
              <a:t>];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}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 New" charset="0"/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 sz="4000" i="1">
                <a:latin typeface="Times New Roman" charset="0"/>
              </a:rPr>
              <a:t>What about the assignment operator?</a:t>
            </a:r>
            <a:endParaRPr lang="en-US" sz="4000">
              <a:latin typeface="Times New Roman" charset="0"/>
            </a:endParaRP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400550"/>
          </a:xfrm>
          <a:noFill/>
        </p:spPr>
        <p:txBody>
          <a:bodyPr/>
          <a:lstStyle/>
          <a:p>
            <a:r>
              <a:rPr lang="en-US" sz="2800" b="1">
                <a:latin typeface="Arial" charset="0"/>
              </a:rPr>
              <a:t>The 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default method</a:t>
            </a:r>
            <a:r>
              <a:rPr lang="en-US" sz="2800" b="1">
                <a:latin typeface="Arial" charset="0"/>
              </a:rPr>
              <a:t> used for assignment of class objects makes a 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shallow copy</a:t>
            </a:r>
            <a:r>
              <a:rPr lang="en-US" sz="2800" b="1">
                <a:latin typeface="Arial" charset="0"/>
              </a:rPr>
              <a:t> </a:t>
            </a:r>
            <a:endParaRPr lang="en-US" sz="280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80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800">
              <a:latin typeface="Arial" charset="0"/>
            </a:endParaRPr>
          </a:p>
          <a:p>
            <a:pPr>
              <a:buSzPct val="70000"/>
            </a:pPr>
            <a:r>
              <a:rPr lang="en-US" sz="2800" b="1">
                <a:latin typeface="Arial" charset="0"/>
              </a:rPr>
              <a:t>If your class has a data member that points to dynamic data, you should write a member function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to create a deep copy</a:t>
            </a:r>
            <a:r>
              <a:rPr lang="en-US" sz="2800" b="1">
                <a:latin typeface="Arial" charset="0"/>
              </a:rPr>
              <a:t> of the dynamic data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1" name="Group 2"/>
          <p:cNvGrpSpPr>
            <a:grpSpLocks/>
          </p:cNvGrpSpPr>
          <p:nvPr/>
        </p:nvGrpSpPr>
        <p:grpSpPr bwMode="auto">
          <a:xfrm>
            <a:off x="990600" y="2209800"/>
            <a:ext cx="6705600" cy="4114800"/>
            <a:chOff x="624" y="1392"/>
            <a:chExt cx="4224" cy="2592"/>
          </a:xfrm>
        </p:grpSpPr>
        <p:sp>
          <p:nvSpPr>
            <p:cNvPr id="150584" name="Oval 3"/>
            <p:cNvSpPr>
              <a:spLocks noChangeArrowheads="1"/>
            </p:cNvSpPr>
            <p:nvPr/>
          </p:nvSpPr>
          <p:spPr bwMode="auto">
            <a:xfrm>
              <a:off x="3456" y="1392"/>
              <a:ext cx="1392" cy="259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85" name="Oval 4"/>
            <p:cNvSpPr>
              <a:spLocks noChangeArrowheads="1"/>
            </p:cNvSpPr>
            <p:nvPr/>
          </p:nvSpPr>
          <p:spPr bwMode="auto">
            <a:xfrm>
              <a:off x="624" y="1392"/>
              <a:ext cx="1392" cy="2592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532" name="Rectangle 5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150533" name="Rectangle 6"/>
          <p:cNvSpPr>
            <a:spLocks noChangeArrowheads="1"/>
          </p:cNvSpPr>
          <p:nvPr/>
        </p:nvSpPr>
        <p:spPr bwMode="auto">
          <a:xfrm>
            <a:off x="1295400" y="762000"/>
            <a:ext cx="6500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600" b="1">
                <a:latin typeface="Courier New" charset="0"/>
              </a:rPr>
              <a:t>gamma.CopyFrom(beta);</a:t>
            </a:r>
            <a:r>
              <a:rPr lang="en-US" sz="3600" b="1">
                <a:solidFill>
                  <a:srgbClr val="990066"/>
                </a:solidFill>
                <a:latin typeface="Courier New" charset="0"/>
              </a:rPr>
              <a:t>  </a:t>
            </a:r>
            <a:endParaRPr lang="en-US" sz="3600" b="1">
              <a:solidFill>
                <a:srgbClr val="006633"/>
              </a:solidFill>
              <a:latin typeface="Courier New" charset="0"/>
            </a:endParaRPr>
          </a:p>
        </p:txBody>
      </p:sp>
      <p:sp>
        <p:nvSpPr>
          <p:cNvPr id="150534" name="Rectangle 7"/>
          <p:cNvSpPr>
            <a:spLocks noChangeArrowheads="1"/>
          </p:cNvSpPr>
          <p:nvPr/>
        </p:nvSpPr>
        <p:spPr bwMode="auto">
          <a:xfrm>
            <a:off x="1676400" y="29718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Rectangle 8"/>
          <p:cNvSpPr>
            <a:spLocks noChangeArrowheads="1"/>
          </p:cNvSpPr>
          <p:nvPr/>
        </p:nvSpPr>
        <p:spPr bwMode="auto">
          <a:xfrm>
            <a:off x="2209800" y="41910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Rectangle 9"/>
          <p:cNvSpPr>
            <a:spLocks noChangeArrowheads="1"/>
          </p:cNvSpPr>
          <p:nvPr/>
        </p:nvSpPr>
        <p:spPr bwMode="auto">
          <a:xfrm>
            <a:off x="3505200" y="3367088"/>
            <a:ext cx="612775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Line 10"/>
          <p:cNvSpPr>
            <a:spLocks noChangeShapeType="1"/>
          </p:cNvSpPr>
          <p:nvPr/>
        </p:nvSpPr>
        <p:spPr bwMode="auto">
          <a:xfrm>
            <a:off x="3505200" y="48974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Line 11"/>
          <p:cNvSpPr>
            <a:spLocks noChangeShapeType="1"/>
          </p:cNvSpPr>
          <p:nvPr/>
        </p:nvSpPr>
        <p:spPr bwMode="auto">
          <a:xfrm>
            <a:off x="3505200" y="44053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Line 12"/>
          <p:cNvSpPr>
            <a:spLocks noChangeShapeType="1"/>
          </p:cNvSpPr>
          <p:nvPr/>
        </p:nvSpPr>
        <p:spPr bwMode="auto">
          <a:xfrm>
            <a:off x="3505200" y="38830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Rectangle 13"/>
          <p:cNvSpPr>
            <a:spLocks noChangeArrowheads="1"/>
          </p:cNvSpPr>
          <p:nvPr/>
        </p:nvSpPr>
        <p:spPr bwMode="auto">
          <a:xfrm>
            <a:off x="3581400" y="2819400"/>
            <a:ext cx="573088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75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50541" name="Rectangle 14"/>
          <p:cNvSpPr>
            <a:spLocks noChangeArrowheads="1"/>
          </p:cNvSpPr>
          <p:nvPr/>
        </p:nvSpPr>
        <p:spPr bwMode="auto">
          <a:xfrm>
            <a:off x="2405063" y="35052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42" name="Line 15"/>
          <p:cNvSpPr>
            <a:spLocks noChangeShapeType="1"/>
          </p:cNvSpPr>
          <p:nvPr/>
        </p:nvSpPr>
        <p:spPr bwMode="auto">
          <a:xfrm flipV="1">
            <a:off x="2743200" y="3505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3" name="Line 16"/>
          <p:cNvSpPr>
            <a:spLocks noChangeShapeType="1"/>
          </p:cNvSpPr>
          <p:nvPr/>
        </p:nvSpPr>
        <p:spPr bwMode="auto">
          <a:xfrm>
            <a:off x="3505200" y="5410200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4" name="Rectangle 17"/>
          <p:cNvSpPr>
            <a:spLocks noChangeArrowheads="1"/>
          </p:cNvSpPr>
          <p:nvPr/>
        </p:nvSpPr>
        <p:spPr bwMode="auto">
          <a:xfrm>
            <a:off x="1676400" y="2971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3000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50545" name="Text Box 18"/>
          <p:cNvSpPr txBox="1">
            <a:spLocks noChangeArrowheads="1"/>
          </p:cNvSpPr>
          <p:nvPr/>
        </p:nvSpPr>
        <p:spPr bwMode="auto">
          <a:xfrm>
            <a:off x="3429000" y="251460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3000</a:t>
            </a:r>
            <a:endParaRPr lang="en-US"/>
          </a:p>
        </p:txBody>
      </p:sp>
      <p:sp>
        <p:nvSpPr>
          <p:cNvPr id="150546" name="Rectangle 19"/>
          <p:cNvSpPr>
            <a:spLocks noChangeArrowheads="1"/>
          </p:cNvSpPr>
          <p:nvPr/>
        </p:nvSpPr>
        <p:spPr bwMode="auto">
          <a:xfrm>
            <a:off x="6172200" y="2971800"/>
            <a:ext cx="1192213" cy="2047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Rectangle 20"/>
          <p:cNvSpPr>
            <a:spLocks noChangeArrowheads="1"/>
          </p:cNvSpPr>
          <p:nvPr/>
        </p:nvSpPr>
        <p:spPr bwMode="auto">
          <a:xfrm>
            <a:off x="6705600" y="4191000"/>
            <a:ext cx="584200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Rectangle 21"/>
          <p:cNvSpPr>
            <a:spLocks noChangeArrowheads="1"/>
          </p:cNvSpPr>
          <p:nvPr/>
        </p:nvSpPr>
        <p:spPr bwMode="auto">
          <a:xfrm>
            <a:off x="6900863" y="3505200"/>
            <a:ext cx="388937" cy="457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49" name="Line 22"/>
          <p:cNvSpPr>
            <a:spLocks noChangeShapeType="1"/>
          </p:cNvSpPr>
          <p:nvPr/>
        </p:nvSpPr>
        <p:spPr bwMode="auto">
          <a:xfrm flipV="1">
            <a:off x="7261225" y="3581400"/>
            <a:ext cx="739775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0" name="Rectangle 23"/>
          <p:cNvSpPr>
            <a:spLocks noChangeArrowheads="1"/>
          </p:cNvSpPr>
          <p:nvPr/>
        </p:nvSpPr>
        <p:spPr bwMode="auto">
          <a:xfrm>
            <a:off x="6172200" y="2971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Private:</a:t>
            </a: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size      </a:t>
            </a:r>
            <a:r>
              <a:rPr lang="en-US" sz="2000" b="1"/>
              <a:t>5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arr  </a:t>
            </a:r>
            <a:r>
              <a:rPr lang="en-US" sz="1800" b="1"/>
              <a:t>2000</a:t>
            </a:r>
            <a:endParaRPr lang="en-US" sz="20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</p:txBody>
      </p:sp>
      <p:sp>
        <p:nvSpPr>
          <p:cNvPr id="150551" name="Text Box 24"/>
          <p:cNvSpPr txBox="1">
            <a:spLocks noChangeArrowheads="1"/>
          </p:cNvSpPr>
          <p:nvPr/>
        </p:nvSpPr>
        <p:spPr bwMode="auto">
          <a:xfrm>
            <a:off x="8001000" y="2514600"/>
            <a:ext cx="749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>
              <a:solidFill>
                <a:srgbClr val="CC0000"/>
              </a:solidFill>
            </a:endParaRPr>
          </a:p>
          <a:p>
            <a:endParaRPr lang="en-US" sz="1000" b="1">
              <a:solidFill>
                <a:srgbClr val="CC0000"/>
              </a:solidFill>
            </a:endParaRPr>
          </a:p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/>
          </a:p>
        </p:txBody>
      </p:sp>
      <p:sp>
        <p:nvSpPr>
          <p:cNvPr id="150552" name="Rectangle 25"/>
          <p:cNvSpPr>
            <a:spLocks noChangeArrowheads="1"/>
          </p:cNvSpPr>
          <p:nvPr/>
        </p:nvSpPr>
        <p:spPr bwMode="auto">
          <a:xfrm>
            <a:off x="8077200" y="3367088"/>
            <a:ext cx="612775" cy="257651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53" name="Line 26"/>
          <p:cNvSpPr>
            <a:spLocks noChangeShapeType="1"/>
          </p:cNvSpPr>
          <p:nvPr/>
        </p:nvSpPr>
        <p:spPr bwMode="auto">
          <a:xfrm>
            <a:off x="8077200" y="4897438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4" name="Line 27"/>
          <p:cNvSpPr>
            <a:spLocks noChangeShapeType="1"/>
          </p:cNvSpPr>
          <p:nvPr/>
        </p:nvSpPr>
        <p:spPr bwMode="auto">
          <a:xfrm>
            <a:off x="8077200" y="4405313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5" name="Line 28"/>
          <p:cNvSpPr>
            <a:spLocks noChangeShapeType="1"/>
          </p:cNvSpPr>
          <p:nvPr/>
        </p:nvSpPr>
        <p:spPr bwMode="auto">
          <a:xfrm>
            <a:off x="8077200" y="3883025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6" name="Rectangle 29"/>
          <p:cNvSpPr>
            <a:spLocks noChangeArrowheads="1"/>
          </p:cNvSpPr>
          <p:nvPr/>
        </p:nvSpPr>
        <p:spPr bwMode="auto">
          <a:xfrm>
            <a:off x="8153400" y="2819400"/>
            <a:ext cx="573088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 ?</a:t>
            </a:r>
          </a:p>
          <a:p>
            <a:endParaRPr lang="en-US" sz="1800" b="1"/>
          </a:p>
          <a:p>
            <a:r>
              <a:rPr lang="en-US" sz="1800" b="1"/>
              <a:t>75</a:t>
            </a:r>
          </a:p>
          <a:p>
            <a:r>
              <a:rPr lang="en-US" sz="1800" b="1"/>
              <a:t>         </a:t>
            </a:r>
          </a:p>
          <a:p>
            <a:r>
              <a:rPr lang="en-US" sz="1800" b="1"/>
              <a:t> ?</a:t>
            </a:r>
          </a:p>
          <a:p>
            <a:r>
              <a:rPr lang="en-US" sz="1800" b="1"/>
              <a:t> </a:t>
            </a:r>
          </a:p>
          <a:p>
            <a:r>
              <a:rPr lang="en-US" sz="1800" b="1"/>
              <a:t> ?       </a:t>
            </a:r>
          </a:p>
        </p:txBody>
      </p:sp>
      <p:sp>
        <p:nvSpPr>
          <p:cNvPr id="150557" name="Line 30"/>
          <p:cNvSpPr>
            <a:spLocks noChangeShapeType="1"/>
          </p:cNvSpPr>
          <p:nvPr/>
        </p:nvSpPr>
        <p:spPr bwMode="auto">
          <a:xfrm>
            <a:off x="8077200" y="5410200"/>
            <a:ext cx="6175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8" name="Text Box 31"/>
          <p:cNvSpPr txBox="1">
            <a:spLocks noChangeArrowheads="1"/>
          </p:cNvSpPr>
          <p:nvPr/>
        </p:nvSpPr>
        <p:spPr bwMode="auto">
          <a:xfrm>
            <a:off x="1431925" y="173672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gamma                                                      beta</a:t>
            </a:r>
            <a:endParaRPr lang="en-US"/>
          </a:p>
        </p:txBody>
      </p:sp>
      <p:sp>
        <p:nvSpPr>
          <p:cNvPr id="150559" name="Text Box 32"/>
          <p:cNvSpPr txBox="1">
            <a:spLocks noChangeArrowheads="1"/>
          </p:cNvSpPr>
          <p:nvPr/>
        </p:nvSpPr>
        <p:spPr bwMode="auto">
          <a:xfrm>
            <a:off x="1238250" y="6172200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>
                <a:solidFill>
                  <a:srgbClr val="A50021"/>
                </a:solidFill>
              </a:rPr>
              <a:t>deep copy</a:t>
            </a:r>
            <a:endParaRPr lang="en-US"/>
          </a:p>
        </p:txBody>
      </p:sp>
      <p:sp>
        <p:nvSpPr>
          <p:cNvPr id="150560" name="Oval 34"/>
          <p:cNvSpPr>
            <a:spLocks noChangeArrowheads="1"/>
          </p:cNvSpPr>
          <p:nvPr/>
        </p:nvSpPr>
        <p:spPr bwMode="auto">
          <a:xfrm>
            <a:off x="76200" y="42672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61" name="Oval 35"/>
          <p:cNvSpPr>
            <a:spLocks noChangeArrowheads="1"/>
          </p:cNvSpPr>
          <p:nvPr/>
        </p:nvSpPr>
        <p:spPr bwMode="auto">
          <a:xfrm>
            <a:off x="76200" y="48006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62" name="Oval 36"/>
          <p:cNvSpPr>
            <a:spLocks noChangeArrowheads="1"/>
          </p:cNvSpPr>
          <p:nvPr/>
        </p:nvSpPr>
        <p:spPr bwMode="auto">
          <a:xfrm>
            <a:off x="76200" y="37338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63" name="Oval 37"/>
          <p:cNvSpPr>
            <a:spLocks noChangeArrowheads="1"/>
          </p:cNvSpPr>
          <p:nvPr/>
        </p:nvSpPr>
        <p:spPr bwMode="auto">
          <a:xfrm>
            <a:off x="76200" y="32004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64" name="Oval 39"/>
          <p:cNvSpPr>
            <a:spLocks noChangeArrowheads="1"/>
          </p:cNvSpPr>
          <p:nvPr/>
        </p:nvSpPr>
        <p:spPr bwMode="auto">
          <a:xfrm>
            <a:off x="76200" y="2667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65" name="Rectangle 40"/>
          <p:cNvSpPr>
            <a:spLocks noChangeArrowheads="1"/>
          </p:cNvSpPr>
          <p:nvPr/>
        </p:nvSpPr>
        <p:spPr bwMode="auto">
          <a:xfrm>
            <a:off x="304800" y="26670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50566" name="Rectangle 41"/>
          <p:cNvSpPr>
            <a:spLocks noChangeArrowheads="1"/>
          </p:cNvSpPr>
          <p:nvPr/>
        </p:nvSpPr>
        <p:spPr bwMode="auto">
          <a:xfrm>
            <a:off x="228600" y="47879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50567" name="Rectangle 42"/>
          <p:cNvSpPr>
            <a:spLocks noChangeArrowheads="1"/>
          </p:cNvSpPr>
          <p:nvPr/>
        </p:nvSpPr>
        <p:spPr bwMode="auto">
          <a:xfrm>
            <a:off x="152400" y="42545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50568" name="Rectangle 43"/>
          <p:cNvSpPr>
            <a:spLocks noChangeArrowheads="1"/>
          </p:cNvSpPr>
          <p:nvPr/>
        </p:nvSpPr>
        <p:spPr bwMode="auto">
          <a:xfrm>
            <a:off x="228600" y="3736975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50569" name="Rectangle 44"/>
          <p:cNvSpPr>
            <a:spLocks noChangeArrowheads="1"/>
          </p:cNvSpPr>
          <p:nvPr/>
        </p:nvSpPr>
        <p:spPr bwMode="auto">
          <a:xfrm>
            <a:off x="152400" y="3203575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50570" name="Oval 45"/>
          <p:cNvSpPr>
            <a:spLocks noChangeArrowheads="1"/>
          </p:cNvSpPr>
          <p:nvPr/>
        </p:nvSpPr>
        <p:spPr bwMode="auto">
          <a:xfrm>
            <a:off x="76200" y="5334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71" name="Rectangle 46"/>
          <p:cNvSpPr>
            <a:spLocks noChangeArrowheads="1"/>
          </p:cNvSpPr>
          <p:nvPr/>
        </p:nvSpPr>
        <p:spPr bwMode="auto">
          <a:xfrm>
            <a:off x="152400" y="53213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  <p:sp>
        <p:nvSpPr>
          <p:cNvPr id="150572" name="Oval 48"/>
          <p:cNvSpPr>
            <a:spLocks noChangeArrowheads="1"/>
          </p:cNvSpPr>
          <p:nvPr/>
        </p:nvSpPr>
        <p:spPr bwMode="auto">
          <a:xfrm>
            <a:off x="4572000" y="42672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73" name="Oval 49"/>
          <p:cNvSpPr>
            <a:spLocks noChangeArrowheads="1"/>
          </p:cNvSpPr>
          <p:nvPr/>
        </p:nvSpPr>
        <p:spPr bwMode="auto">
          <a:xfrm>
            <a:off x="4572000" y="48006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74" name="Oval 50"/>
          <p:cNvSpPr>
            <a:spLocks noChangeArrowheads="1"/>
          </p:cNvSpPr>
          <p:nvPr/>
        </p:nvSpPr>
        <p:spPr bwMode="auto">
          <a:xfrm>
            <a:off x="4572000" y="37338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75" name="Oval 51"/>
          <p:cNvSpPr>
            <a:spLocks noChangeArrowheads="1"/>
          </p:cNvSpPr>
          <p:nvPr/>
        </p:nvSpPr>
        <p:spPr bwMode="auto">
          <a:xfrm>
            <a:off x="4572000" y="32004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76" name="Oval 53"/>
          <p:cNvSpPr>
            <a:spLocks noChangeArrowheads="1"/>
          </p:cNvSpPr>
          <p:nvPr/>
        </p:nvSpPr>
        <p:spPr bwMode="auto">
          <a:xfrm>
            <a:off x="4572000" y="2667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77" name="Rectangle 54"/>
          <p:cNvSpPr>
            <a:spLocks noChangeArrowheads="1"/>
          </p:cNvSpPr>
          <p:nvPr/>
        </p:nvSpPr>
        <p:spPr bwMode="auto">
          <a:xfrm>
            <a:off x="4800600" y="2667000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50578" name="Rectangle 55"/>
          <p:cNvSpPr>
            <a:spLocks noChangeArrowheads="1"/>
          </p:cNvSpPr>
          <p:nvPr/>
        </p:nvSpPr>
        <p:spPr bwMode="auto">
          <a:xfrm>
            <a:off x="4724400" y="47879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 Store </a:t>
            </a:r>
          </a:p>
        </p:txBody>
      </p:sp>
      <p:sp>
        <p:nvSpPr>
          <p:cNvPr id="150579" name="Rectangle 56"/>
          <p:cNvSpPr>
            <a:spLocks noChangeArrowheads="1"/>
          </p:cNvSpPr>
          <p:nvPr/>
        </p:nvSpPr>
        <p:spPr bwMode="auto">
          <a:xfrm>
            <a:off x="4648200" y="42545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 ValueAt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150580" name="Rectangle 57"/>
          <p:cNvSpPr>
            <a:spLocks noChangeArrowheads="1"/>
          </p:cNvSpPr>
          <p:nvPr/>
        </p:nvSpPr>
        <p:spPr bwMode="auto">
          <a:xfrm>
            <a:off x="4724400" y="3736975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DynArray</a:t>
            </a:r>
          </a:p>
        </p:txBody>
      </p:sp>
      <p:sp>
        <p:nvSpPr>
          <p:cNvPr id="150581" name="Rectangle 58"/>
          <p:cNvSpPr>
            <a:spLocks noChangeArrowheads="1"/>
          </p:cNvSpPr>
          <p:nvPr/>
        </p:nvSpPr>
        <p:spPr bwMode="auto">
          <a:xfrm>
            <a:off x="4648200" y="3203575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~DynArray</a:t>
            </a:r>
          </a:p>
        </p:txBody>
      </p:sp>
      <p:sp>
        <p:nvSpPr>
          <p:cNvPr id="150582" name="Oval 59"/>
          <p:cNvSpPr>
            <a:spLocks noChangeArrowheads="1"/>
          </p:cNvSpPr>
          <p:nvPr/>
        </p:nvSpPr>
        <p:spPr bwMode="auto">
          <a:xfrm>
            <a:off x="4572000" y="5334000"/>
            <a:ext cx="1536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83" name="Rectangle 60"/>
          <p:cNvSpPr>
            <a:spLocks noChangeArrowheads="1"/>
          </p:cNvSpPr>
          <p:nvPr/>
        </p:nvSpPr>
        <p:spPr bwMode="auto">
          <a:xfrm>
            <a:off x="4648200" y="53213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CopyFrom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void  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::</a:t>
            </a:r>
            <a:r>
              <a:rPr lang="en-US" sz="2000" b="1" dirty="0" err="1">
                <a:latin typeface="Courier" charset="0"/>
              </a:rPr>
              <a:t>CopyFrom</a:t>
            </a:r>
            <a:r>
              <a:rPr lang="en-US" sz="2000" b="1" dirty="0">
                <a:latin typeface="Courier" charset="0"/>
              </a:rPr>
              <a:t> (/* in */ </a:t>
            </a:r>
            <a:r>
              <a:rPr lang="en-US" sz="2000" b="1" dirty="0" err="1">
                <a:latin typeface="Courier" charset="0"/>
              </a:rPr>
              <a:t>DynArray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otherArr</a:t>
            </a:r>
            <a:r>
              <a:rPr lang="en-US" sz="2000" b="1" dirty="0">
                <a:latin typeface="Courier" charset="0"/>
              </a:rPr>
              <a:t>)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CC0000"/>
                </a:solidFill>
                <a:latin typeface="Courier" charset="0"/>
              </a:rPr>
              <a:t>	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// Creates a deep copy of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otherArr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		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POST:  Array pointed to by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arr@entry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</a:t>
            </a:r>
            <a:endParaRPr lang="en-US" sz="2000" b="1" dirty="0" smtClean="0">
              <a:solidFill>
                <a:srgbClr val="A50021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</a:rPr>
              <a:t>      //        </a:t>
            </a:r>
            <a:r>
              <a:rPr lang="en-US" sz="2000" b="1" dirty="0" err="1" smtClean="0">
                <a:solidFill>
                  <a:srgbClr val="A50021"/>
                </a:solidFill>
                <a:latin typeface="Courier" charset="0"/>
              </a:rPr>
              <a:t>deallocated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  &amp;&amp;  IF room on free store 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      THEN new array is created on free store 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	     &amp;&amp;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== its base address 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	     &amp;&amp; size ==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otherArr.size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		//	     &amp;&amp;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arr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[0..size-1] ==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otherArr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[0..size-]	//       ELSE halts with error message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638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	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delete[ ]  </a:t>
            </a:r>
            <a:r>
              <a:rPr lang="en-US" sz="2000" b="1" dirty="0" err="1">
                <a:latin typeface="Courier" charset="0"/>
              </a:rPr>
              <a:t>arr</a:t>
            </a:r>
            <a:r>
              <a:rPr lang="en-US" sz="2000" b="1" dirty="0" smtClean="0">
                <a:latin typeface="Courier" charset="0"/>
              </a:rPr>
              <a:t>; 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</a:rPr>
              <a:t>/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 Delete current array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size = </a:t>
            </a:r>
            <a:r>
              <a:rPr lang="en-US" sz="2000" b="1" dirty="0" err="1">
                <a:latin typeface="Courier" charset="0"/>
              </a:rPr>
              <a:t>otherArr.size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arr</a:t>
            </a:r>
            <a:r>
              <a:rPr lang="en-US" sz="2000" b="1" dirty="0">
                <a:latin typeface="Courier" charset="0"/>
              </a:rPr>
              <a:t> = new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[size]</a:t>
            </a:r>
            <a:r>
              <a:rPr lang="en-US" sz="2000" b="1" dirty="0" smtClean="0">
                <a:latin typeface="Courier" charset="0"/>
              </a:rPr>
              <a:t>; 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</a:rPr>
              <a:t>/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 Allocate new array</a:t>
            </a:r>
          </a:p>
          <a:p>
            <a:pPr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for (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 = 0;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&lt; size; 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++) 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Deep copy array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</a:t>
            </a:r>
            <a:r>
              <a:rPr lang="en-US" sz="2000" b="1" dirty="0" err="1">
                <a:latin typeface="Courier" charset="0"/>
              </a:rPr>
              <a:t>arr</a:t>
            </a:r>
            <a:r>
              <a:rPr lang="en-US" sz="2000" b="1" dirty="0">
                <a:latin typeface="Courier" charset="0"/>
              </a:rPr>
              <a:t>[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] = </a:t>
            </a:r>
            <a:r>
              <a:rPr lang="en-US" sz="2000" b="1" dirty="0" err="1">
                <a:latin typeface="Courier" charset="0"/>
              </a:rPr>
              <a:t>otherArr.arr</a:t>
            </a:r>
            <a:r>
              <a:rPr lang="en-US" sz="2000" b="1" dirty="0">
                <a:latin typeface="Courier" charset="0"/>
              </a:rPr>
              <a:t>[</a:t>
            </a:r>
            <a:r>
              <a:rPr lang="en-US" sz="2000" b="1" dirty="0" err="1">
                <a:latin typeface="Courier" charset="0"/>
              </a:rPr>
              <a:t>i</a:t>
            </a:r>
            <a:r>
              <a:rPr lang="en-US" sz="2000" b="1" dirty="0">
                <a:latin typeface="Courier" charset="0"/>
              </a:rPr>
              <a:t>];        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6096000" cy="1143000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Implementation Possibilities for a List ADT</a:t>
            </a:r>
            <a:endParaRPr lang="en-US">
              <a:latin typeface="Times New Roman" charset="0"/>
            </a:endParaRPr>
          </a:p>
        </p:txBody>
      </p:sp>
      <p:sp>
        <p:nvSpPr>
          <p:cNvPr id="16388" name="Line 16"/>
          <p:cNvSpPr>
            <a:spLocks noChangeShapeType="1"/>
          </p:cNvSpPr>
          <p:nvPr/>
        </p:nvSpPr>
        <p:spPr bwMode="auto">
          <a:xfrm>
            <a:off x="9144000" y="4572000"/>
            <a:ext cx="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228975" y="1905000"/>
            <a:ext cx="1446213" cy="673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List</a:t>
            </a:r>
            <a:endParaRPr lang="en-US" sz="2800" b="1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952875" y="25781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092325" y="2914650"/>
            <a:ext cx="3719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092325" y="2914650"/>
            <a:ext cx="0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811838" y="29146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4881563" y="3251200"/>
            <a:ext cx="1997075" cy="673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Linked list</a:t>
            </a:r>
            <a:endParaRPr lang="en-US" sz="2800" b="1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5880100" y="39243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4227513" y="4260850"/>
            <a:ext cx="3306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4227513" y="4260850"/>
            <a:ext cx="0" cy="3365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8"/>
          <p:cNvSpPr>
            <a:spLocks noChangeArrowheads="1"/>
          </p:cNvSpPr>
          <p:nvPr/>
        </p:nvSpPr>
        <p:spPr bwMode="auto">
          <a:xfrm>
            <a:off x="990600" y="3317875"/>
            <a:ext cx="2273300" cy="6064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Built-in array</a:t>
            </a:r>
            <a:endParaRPr lang="en-US" sz="2800" b="1"/>
          </a:p>
        </p:txBody>
      </p:sp>
      <p:sp>
        <p:nvSpPr>
          <p:cNvPr id="16399" name="Line 22"/>
          <p:cNvSpPr>
            <a:spLocks noChangeShapeType="1"/>
          </p:cNvSpPr>
          <p:nvPr/>
        </p:nvSpPr>
        <p:spPr bwMode="auto">
          <a:xfrm>
            <a:off x="4227513" y="42608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23"/>
          <p:cNvSpPr>
            <a:spLocks noChangeArrowheads="1"/>
          </p:cNvSpPr>
          <p:nvPr/>
        </p:nvSpPr>
        <p:spPr bwMode="auto">
          <a:xfrm>
            <a:off x="3263900" y="4597400"/>
            <a:ext cx="2271713" cy="134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Built-in </a:t>
            </a:r>
          </a:p>
          <a:p>
            <a:pPr algn="ctr"/>
            <a:r>
              <a:rPr lang="en-US" b="1"/>
              <a:t>dynamic data</a:t>
            </a:r>
          </a:p>
          <a:p>
            <a:pPr algn="ctr"/>
            <a:r>
              <a:rPr lang="en-US" b="1"/>
              <a:t> and pointers</a:t>
            </a:r>
            <a:endParaRPr lang="en-US" sz="2800" b="1"/>
          </a:p>
        </p:txBody>
      </p:sp>
      <p:sp>
        <p:nvSpPr>
          <p:cNvPr id="16401" name="Rectangle 24"/>
          <p:cNvSpPr>
            <a:spLocks noChangeArrowheads="1"/>
          </p:cNvSpPr>
          <p:nvPr/>
        </p:nvSpPr>
        <p:spPr bwMode="auto">
          <a:xfrm>
            <a:off x="6018213" y="4597400"/>
            <a:ext cx="2135187" cy="134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Built-in array</a:t>
            </a:r>
          </a:p>
          <a:p>
            <a:pPr algn="ctr"/>
            <a:r>
              <a:rPr lang="en-US" b="1"/>
              <a:t>of structs</a:t>
            </a:r>
            <a:endParaRPr lang="en-US" sz="2800" b="1"/>
          </a:p>
        </p:txBody>
      </p:sp>
      <p:sp>
        <p:nvSpPr>
          <p:cNvPr id="16402" name="Line 25"/>
          <p:cNvSpPr>
            <a:spLocks noChangeShapeType="1"/>
          </p:cNvSpPr>
          <p:nvPr/>
        </p:nvSpPr>
        <p:spPr bwMode="auto">
          <a:xfrm>
            <a:off x="7534275" y="42608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A Linked List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162800" cy="3657600"/>
          </a:xfrm>
        </p:spPr>
        <p:txBody>
          <a:bodyPr/>
          <a:lstStyle/>
          <a:p>
            <a:r>
              <a:rPr lang="en-US" sz="2800" b="1">
                <a:latin typeface="Arial" charset="0"/>
              </a:rPr>
              <a:t>A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linked list</a:t>
            </a:r>
            <a:r>
              <a:rPr lang="en-US" sz="2800" b="1">
                <a:latin typeface="Arial" charset="0"/>
              </a:rPr>
              <a:t> is a list in which the order of the components is determined by an explicit link member in each node  </a:t>
            </a:r>
          </a:p>
          <a:p>
            <a:pPr>
              <a:buFont typeface="Monotype Sorts" charset="0"/>
              <a:buNone/>
            </a:pPr>
            <a:endParaRPr lang="en-US" sz="2800" b="1">
              <a:latin typeface="Arial" charset="0"/>
            </a:endParaRPr>
          </a:p>
          <a:p>
            <a:r>
              <a:rPr lang="en-US" sz="2800" b="1">
                <a:latin typeface="Arial" charset="0"/>
              </a:rPr>
              <a:t>Each node is a  </a:t>
            </a:r>
            <a:r>
              <a:rPr lang="en-US" sz="2800" b="1">
                <a:latin typeface="Courier New" charset="0"/>
              </a:rPr>
              <a:t>struct</a:t>
            </a:r>
            <a:r>
              <a:rPr lang="en-US" sz="2800" b="1">
                <a:latin typeface="Arial" charset="0"/>
              </a:rPr>
              <a:t> containing a data member and a link member that gives the location of the next node in the list </a:t>
            </a:r>
          </a:p>
        </p:txBody>
      </p:sp>
      <p:grpSp>
        <p:nvGrpSpPr>
          <p:cNvPr id="17413" name="Group 23"/>
          <p:cNvGrpSpPr>
            <a:grpSpLocks/>
          </p:cNvGrpSpPr>
          <p:nvPr/>
        </p:nvGrpSpPr>
        <p:grpSpPr bwMode="auto">
          <a:xfrm>
            <a:off x="1900238" y="5495925"/>
            <a:ext cx="5110162" cy="600075"/>
            <a:chOff x="1197" y="3462"/>
            <a:chExt cx="3219" cy="378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197" y="35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 </a:t>
              </a:r>
              <a:r>
                <a:rPr lang="en-US" b="1">
                  <a:latin typeface="Courier New" charset="0"/>
                </a:rPr>
                <a:t>head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879" y="3466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>
              <a:off x="1959" y="3648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10"/>
            <p:cNvSpPr>
              <a:spLocks noChangeArrowheads="1"/>
            </p:cNvSpPr>
            <p:nvPr/>
          </p:nvSpPr>
          <p:spPr bwMode="auto">
            <a:xfrm>
              <a:off x="2280" y="3466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1"/>
            <p:cNvSpPr>
              <a:spLocks noChangeShapeType="1"/>
            </p:cNvSpPr>
            <p:nvPr/>
          </p:nvSpPr>
          <p:spPr bwMode="auto">
            <a:xfrm>
              <a:off x="2663" y="3476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3"/>
            <p:cNvSpPr>
              <a:spLocks noChangeShapeType="1"/>
            </p:cNvSpPr>
            <p:nvPr/>
          </p:nvSpPr>
          <p:spPr bwMode="auto">
            <a:xfrm flipV="1">
              <a:off x="2757" y="3648"/>
              <a:ext cx="312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Rectangle 14"/>
            <p:cNvSpPr>
              <a:spLocks noChangeArrowheads="1"/>
            </p:cNvSpPr>
            <p:nvPr/>
          </p:nvSpPr>
          <p:spPr bwMode="auto">
            <a:xfrm>
              <a:off x="3078" y="3471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5"/>
            <p:cNvSpPr>
              <a:spLocks noChangeShapeType="1"/>
            </p:cNvSpPr>
            <p:nvPr/>
          </p:nvSpPr>
          <p:spPr bwMode="auto">
            <a:xfrm>
              <a:off x="3461" y="3481"/>
              <a:ext cx="0" cy="359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7"/>
            <p:cNvSpPr>
              <a:spLocks noChangeShapeType="1"/>
            </p:cNvSpPr>
            <p:nvPr/>
          </p:nvSpPr>
          <p:spPr bwMode="auto">
            <a:xfrm>
              <a:off x="3542" y="3645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8"/>
            <p:cNvSpPr>
              <a:spLocks noChangeArrowheads="1"/>
            </p:cNvSpPr>
            <p:nvPr/>
          </p:nvSpPr>
          <p:spPr bwMode="auto">
            <a:xfrm>
              <a:off x="3863" y="3463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9"/>
            <p:cNvSpPr>
              <a:spLocks noChangeShapeType="1"/>
            </p:cNvSpPr>
            <p:nvPr/>
          </p:nvSpPr>
          <p:spPr bwMode="auto">
            <a:xfrm>
              <a:off x="4246" y="3473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21"/>
            <p:cNvSpPr>
              <a:spLocks noChangeShapeType="1"/>
            </p:cNvSpPr>
            <p:nvPr/>
          </p:nvSpPr>
          <p:spPr bwMode="auto">
            <a:xfrm flipH="1">
              <a:off x="4250" y="3462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20"/>
            <p:cNvSpPr>
              <a:spLocks noChangeArrowheads="1"/>
            </p:cNvSpPr>
            <p:nvPr/>
          </p:nvSpPr>
          <p:spPr bwMode="auto">
            <a:xfrm>
              <a:off x="2298" y="3500"/>
              <a:ext cx="19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r>
                <a:rPr lang="en-US" b="1" dirty="0"/>
                <a:t> 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</a:t>
              </a:r>
              <a:r>
                <a:rPr lang="en-US" b="1" dirty="0" smtClean="0"/>
                <a:t>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Dynamic Linked List</a:t>
            </a:r>
          </a:p>
        </p:txBody>
      </p:sp>
      <p:grpSp>
        <p:nvGrpSpPr>
          <p:cNvPr id="18436" name="Group 27"/>
          <p:cNvGrpSpPr>
            <a:grpSpLocks/>
          </p:cNvGrpSpPr>
          <p:nvPr/>
        </p:nvGrpSpPr>
        <p:grpSpPr bwMode="auto">
          <a:xfrm>
            <a:off x="838200" y="3581400"/>
            <a:ext cx="6705600" cy="1828800"/>
            <a:chOff x="528" y="2412"/>
            <a:chExt cx="4224" cy="372"/>
          </a:xfrm>
        </p:grpSpPr>
        <p:grpSp>
          <p:nvGrpSpPr>
            <p:cNvPr id="18438" name="Group 25"/>
            <p:cNvGrpSpPr>
              <a:grpSpLocks/>
            </p:cNvGrpSpPr>
            <p:nvPr/>
          </p:nvGrpSpPr>
          <p:grpSpPr bwMode="auto">
            <a:xfrm>
              <a:off x="528" y="2412"/>
              <a:ext cx="997" cy="357"/>
              <a:chOff x="528" y="2412"/>
              <a:chExt cx="997" cy="357"/>
            </a:xfrm>
          </p:grpSpPr>
          <p:sp>
            <p:nvSpPr>
              <p:cNvPr id="18452" name="Rectangle 5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6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b="1">
                    <a:latin typeface="Courier New" charset="0"/>
                  </a:rPr>
                  <a:t> head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18453" name="Rectangle 6"/>
              <p:cNvSpPr>
                <a:spLocks noChangeArrowheads="1"/>
              </p:cNvSpPr>
              <p:nvPr/>
            </p:nvSpPr>
            <p:spPr bwMode="auto">
              <a:xfrm>
                <a:off x="1261" y="2412"/>
                <a:ext cx="264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39" name="Group 24"/>
            <p:cNvGrpSpPr>
              <a:grpSpLocks/>
            </p:cNvGrpSpPr>
            <p:nvPr/>
          </p:nvGrpSpPr>
          <p:grpSpPr bwMode="auto">
            <a:xfrm>
              <a:off x="1420" y="2422"/>
              <a:ext cx="1186" cy="357"/>
              <a:chOff x="1420" y="2422"/>
              <a:chExt cx="1186" cy="357"/>
            </a:xfrm>
          </p:grpSpPr>
          <p:sp>
            <p:nvSpPr>
              <p:cNvPr id="18449" name="Line 8"/>
              <p:cNvSpPr>
                <a:spLocks noChangeShapeType="1"/>
              </p:cNvSpPr>
              <p:nvPr/>
            </p:nvSpPr>
            <p:spPr bwMode="auto">
              <a:xfrm>
                <a:off x="1420" y="2604"/>
                <a:ext cx="43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Rectangle 9"/>
              <p:cNvSpPr>
                <a:spLocks noChangeArrowheads="1"/>
              </p:cNvSpPr>
              <p:nvPr/>
            </p:nvSpPr>
            <p:spPr bwMode="auto">
              <a:xfrm>
                <a:off x="1856" y="2422"/>
                <a:ext cx="750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Line 10"/>
              <p:cNvSpPr>
                <a:spLocks noChangeShapeType="1"/>
              </p:cNvSpPr>
              <p:nvPr/>
            </p:nvSpPr>
            <p:spPr bwMode="auto">
              <a:xfrm>
                <a:off x="2375" y="24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0" name="Line 12"/>
            <p:cNvSpPr>
              <a:spLocks noChangeShapeType="1"/>
            </p:cNvSpPr>
            <p:nvPr/>
          </p:nvSpPr>
          <p:spPr bwMode="auto">
            <a:xfrm>
              <a:off x="2502" y="2609"/>
              <a:ext cx="43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13"/>
            <p:cNvSpPr>
              <a:spLocks noChangeArrowheads="1"/>
            </p:cNvSpPr>
            <p:nvPr/>
          </p:nvSpPr>
          <p:spPr bwMode="auto">
            <a:xfrm>
              <a:off x="2937" y="2427"/>
              <a:ext cx="750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14"/>
            <p:cNvSpPr>
              <a:spLocks noChangeShapeType="1"/>
            </p:cNvSpPr>
            <p:nvPr/>
          </p:nvSpPr>
          <p:spPr bwMode="auto">
            <a:xfrm>
              <a:off x="3457" y="243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3" name="Group 23"/>
            <p:cNvGrpSpPr>
              <a:grpSpLocks/>
            </p:cNvGrpSpPr>
            <p:nvPr/>
          </p:nvGrpSpPr>
          <p:grpSpPr bwMode="auto">
            <a:xfrm>
              <a:off x="3567" y="2419"/>
              <a:ext cx="1185" cy="357"/>
              <a:chOff x="3567" y="2419"/>
              <a:chExt cx="1185" cy="357"/>
            </a:xfrm>
          </p:grpSpPr>
          <p:sp>
            <p:nvSpPr>
              <p:cNvPr id="18446" name="Line 16"/>
              <p:cNvSpPr>
                <a:spLocks noChangeShapeType="1"/>
              </p:cNvSpPr>
              <p:nvPr/>
            </p:nvSpPr>
            <p:spPr bwMode="auto">
              <a:xfrm>
                <a:off x="3567" y="2601"/>
                <a:ext cx="43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" name="Rectangle 17"/>
              <p:cNvSpPr>
                <a:spLocks noChangeArrowheads="1"/>
              </p:cNvSpPr>
              <p:nvPr/>
            </p:nvSpPr>
            <p:spPr bwMode="auto">
              <a:xfrm>
                <a:off x="4002" y="2419"/>
                <a:ext cx="750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" name="Line 18"/>
              <p:cNvSpPr>
                <a:spLocks noChangeShapeType="1"/>
              </p:cNvSpPr>
              <p:nvPr/>
            </p:nvSpPr>
            <p:spPr bwMode="auto">
              <a:xfrm>
                <a:off x="4522" y="2429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4" name="Rectangle 19"/>
            <p:cNvSpPr>
              <a:spLocks noChangeArrowheads="1"/>
            </p:cNvSpPr>
            <p:nvPr/>
          </p:nvSpPr>
          <p:spPr bwMode="auto">
            <a:xfrm>
              <a:off x="1795" y="2456"/>
              <a:ext cx="2866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“</a:t>
              </a:r>
              <a:r>
                <a:rPr lang="en-US" b="1" dirty="0"/>
                <a:t>Ted</a:t>
              </a:r>
              <a:r>
                <a:rPr lang="ja-JP" altLang="en-US" b="1" dirty="0"/>
                <a:t>”</a:t>
              </a:r>
              <a:r>
                <a:rPr lang="en-US" b="1" dirty="0"/>
                <a:t>           </a:t>
              </a:r>
              <a:r>
                <a:rPr lang="ja-JP" altLang="en-US" b="1" dirty="0"/>
                <a:t>“</a:t>
              </a:r>
              <a:r>
                <a:rPr lang="en-US" b="1" dirty="0"/>
                <a:t>Irv</a:t>
              </a:r>
              <a:r>
                <a:rPr lang="ja-JP" altLang="en-US" b="1" dirty="0"/>
                <a:t>”</a:t>
              </a:r>
              <a:r>
                <a:rPr lang="en-US" b="1" dirty="0"/>
                <a:t>       </a:t>
              </a:r>
              <a:r>
                <a:rPr lang="en-US" sz="1800" b="1" dirty="0"/>
                <a:t> </a:t>
              </a:r>
              <a:r>
                <a:rPr lang="en-US" b="1" dirty="0"/>
                <a:t>  </a:t>
              </a:r>
              <a:r>
                <a:rPr lang="ja-JP" altLang="en-US" b="1" dirty="0" smtClean="0"/>
                <a:t>“</a:t>
              </a:r>
              <a:r>
                <a:rPr lang="en-US" b="1" dirty="0"/>
                <a:t>Lee</a:t>
              </a:r>
              <a:r>
                <a:rPr lang="ja-JP" altLang="en-US" b="1" dirty="0"/>
                <a:t>”</a:t>
              </a:r>
              <a:endParaRPr lang="en-US" b="1" dirty="0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H="1">
              <a:off x="4526" y="2418"/>
              <a:ext cx="218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Rectangle 21"/>
          <p:cNvSpPr>
            <a:spLocks noChangeArrowheads="1"/>
          </p:cNvSpPr>
          <p:nvPr/>
        </p:nvSpPr>
        <p:spPr bwMode="auto">
          <a:xfrm>
            <a:off x="533400" y="1676400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l"/>
            </a:pPr>
            <a:r>
              <a:rPr lang="en-US" sz="2800" b="1"/>
              <a:t>A </a:t>
            </a:r>
            <a:r>
              <a:rPr lang="en-US" sz="2800" b="1">
                <a:solidFill>
                  <a:srgbClr val="990000"/>
                </a:solidFill>
              </a:rPr>
              <a:t>dynamic linked list</a:t>
            </a:r>
            <a:r>
              <a:rPr lang="en-US" sz="2800" b="1"/>
              <a:t> is one in which the  nodes are linked together by pointers and an external pointer (or head pointer) points to the first node in the list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315200" cy="1143000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Nodes can be located anywhere in memory</a:t>
            </a:r>
            <a:endParaRPr lang="en-US">
              <a:latin typeface="Times New Roman" charset="0"/>
            </a:endParaRPr>
          </a:p>
        </p:txBody>
      </p:sp>
      <p:sp>
        <p:nvSpPr>
          <p:cNvPr id="19460" name="Rectangle 21"/>
          <p:cNvSpPr>
            <a:spLocks noChangeArrowheads="1"/>
          </p:cNvSpPr>
          <p:nvPr/>
        </p:nvSpPr>
        <p:spPr bwMode="auto">
          <a:xfrm>
            <a:off x="914400" y="2057400"/>
            <a:ext cx="716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l"/>
            </a:pPr>
            <a:r>
              <a:rPr lang="en-US" sz="2800" b="1"/>
              <a:t>The link member holds the memory address of the next node in the list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1000" y="431165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head</a:t>
            </a:r>
          </a:p>
        </p:txBody>
      </p:sp>
      <p:grpSp>
        <p:nvGrpSpPr>
          <p:cNvPr id="19462" name="Group 33"/>
          <p:cNvGrpSpPr>
            <a:grpSpLocks/>
          </p:cNvGrpSpPr>
          <p:nvPr/>
        </p:nvGrpSpPr>
        <p:grpSpPr bwMode="auto">
          <a:xfrm>
            <a:off x="1219200" y="3733800"/>
            <a:ext cx="7521575" cy="1066800"/>
            <a:chOff x="768" y="2352"/>
            <a:chExt cx="4738" cy="672"/>
          </a:xfrm>
        </p:grpSpPr>
        <p:sp>
          <p:nvSpPr>
            <p:cNvPr id="19463" name="Line 16"/>
            <p:cNvSpPr>
              <a:spLocks noChangeShapeType="1"/>
            </p:cNvSpPr>
            <p:nvPr/>
          </p:nvSpPr>
          <p:spPr bwMode="auto">
            <a:xfrm>
              <a:off x="3500" y="283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4" name="Group 22"/>
            <p:cNvGrpSpPr>
              <a:grpSpLocks/>
            </p:cNvGrpSpPr>
            <p:nvPr/>
          </p:nvGrpSpPr>
          <p:grpSpPr bwMode="auto">
            <a:xfrm>
              <a:off x="4291" y="2630"/>
              <a:ext cx="1181" cy="394"/>
              <a:chOff x="4003" y="2400"/>
              <a:chExt cx="1181" cy="394"/>
            </a:xfrm>
          </p:grpSpPr>
          <p:sp>
            <p:nvSpPr>
              <p:cNvPr id="19476" name="Rectangle 17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Line 18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5" name="Rectangle 23"/>
            <p:cNvSpPr>
              <a:spLocks noChangeArrowheads="1"/>
            </p:cNvSpPr>
            <p:nvPr/>
          </p:nvSpPr>
          <p:spPr bwMode="auto">
            <a:xfrm>
              <a:off x="2832" y="263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24"/>
            <p:cNvSpPr>
              <a:spLocks noChangeShapeType="1"/>
            </p:cNvSpPr>
            <p:nvPr/>
          </p:nvSpPr>
          <p:spPr bwMode="auto">
            <a:xfrm>
              <a:off x="3485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25"/>
            <p:cNvSpPr>
              <a:spLocks noChangeArrowheads="1"/>
            </p:cNvSpPr>
            <p:nvPr/>
          </p:nvSpPr>
          <p:spPr bwMode="auto">
            <a:xfrm>
              <a:off x="1440" y="263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26"/>
            <p:cNvSpPr>
              <a:spLocks noChangeShapeType="1"/>
            </p:cNvSpPr>
            <p:nvPr/>
          </p:nvSpPr>
          <p:spPr bwMode="auto">
            <a:xfrm>
              <a:off x="4944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6"/>
            <p:cNvSpPr>
              <a:spLocks noChangeArrowheads="1"/>
            </p:cNvSpPr>
            <p:nvPr/>
          </p:nvSpPr>
          <p:spPr bwMode="auto">
            <a:xfrm>
              <a:off x="768" y="263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3936" y="282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8"/>
            <p:cNvSpPr>
              <a:spLocks noChangeShapeType="1"/>
            </p:cNvSpPr>
            <p:nvPr/>
          </p:nvSpPr>
          <p:spPr bwMode="auto">
            <a:xfrm>
              <a:off x="2544" y="282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28"/>
            <p:cNvSpPr>
              <a:spLocks noChangeShapeType="1"/>
            </p:cNvSpPr>
            <p:nvPr/>
          </p:nvSpPr>
          <p:spPr bwMode="auto">
            <a:xfrm>
              <a:off x="1200" y="282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29"/>
            <p:cNvSpPr>
              <a:spLocks noChangeShapeType="1"/>
            </p:cNvSpPr>
            <p:nvPr/>
          </p:nvSpPr>
          <p:spPr bwMode="auto">
            <a:xfrm>
              <a:off x="2064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9"/>
            <p:cNvSpPr>
              <a:spLocks noChangeArrowheads="1"/>
            </p:cNvSpPr>
            <p:nvPr/>
          </p:nvSpPr>
          <p:spPr bwMode="auto">
            <a:xfrm>
              <a:off x="768" y="267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19475" name="Rectangle 32"/>
            <p:cNvSpPr>
              <a:spLocks noChangeArrowheads="1"/>
            </p:cNvSpPr>
            <p:nvPr/>
          </p:nvSpPr>
          <p:spPr bwMode="auto">
            <a:xfrm>
              <a:off x="1440" y="2352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 hidden="1"/>
          <p:cNvSpPr>
            <a:spLocks noChangeArrowheads="1"/>
          </p:cNvSpPr>
          <p:nvPr/>
        </p:nvSpPr>
        <p:spPr bwMode="auto">
          <a:xfrm>
            <a:off x="533400" y="1612900"/>
            <a:ext cx="7924800" cy="38735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4975"/>
            <a:ext cx="8305800" cy="49244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Type declarations</a:t>
            </a:r>
            <a:endParaRPr lang="en-US" sz="2000" b="1" dirty="0">
              <a:solidFill>
                <a:srgbClr val="006633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006633"/>
                </a:solidFill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struct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NodeType</a:t>
            </a:r>
            <a:r>
              <a:rPr lang="en-US" sz="2000" b="1" dirty="0">
                <a:latin typeface="Courier" charset="0"/>
              </a:rPr>
              <a:t>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char info;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NodeType</a:t>
            </a:r>
            <a:r>
              <a:rPr lang="en-US" sz="2000" b="1" dirty="0">
                <a:latin typeface="Courier" charset="0"/>
              </a:rPr>
              <a:t>* 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typedef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NodeType</a:t>
            </a:r>
            <a:r>
              <a:rPr lang="en-US" sz="2000" b="1" dirty="0">
                <a:latin typeface="Courier" charset="0"/>
              </a:rPr>
              <a:t>*  </a:t>
            </a: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Variable DECLARATIONS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 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ptr</a:t>
            </a:r>
            <a:r>
              <a:rPr lang="en-US" sz="2000" b="1" dirty="0">
                <a:latin typeface="Courier" charset="0"/>
              </a:rPr>
              <a:t>; 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7630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  <a:ea typeface="+mj-ea"/>
              </a:rPr>
              <a:t/>
            </a:r>
            <a:br>
              <a:rPr lang="en-US" dirty="0" smtClean="0">
                <a:solidFill>
                  <a:schemeClr val="accent2"/>
                </a:solidFill>
                <a:ea typeface="+mj-ea"/>
              </a:rPr>
            </a:br>
            <a:r>
              <a:rPr lang="en-US" sz="4000" dirty="0" smtClean="0">
                <a:ea typeface="+mj-ea"/>
              </a:rPr>
              <a:t>Declarations for a </a:t>
            </a:r>
            <a:br>
              <a:rPr lang="en-US" sz="4000" dirty="0" smtClean="0">
                <a:ea typeface="+mj-ea"/>
              </a:rPr>
            </a:br>
            <a:r>
              <a:rPr lang="en-US" sz="4000" dirty="0" smtClean="0">
                <a:ea typeface="+mj-ea"/>
              </a:rPr>
              <a:t>Dynamic Linked List</a:t>
            </a:r>
            <a:endParaRPr lang="en-US" dirty="0" smtClean="0">
              <a:solidFill>
                <a:srgbClr val="660066"/>
              </a:solidFill>
              <a:ea typeface="+mj-ea"/>
            </a:endParaRPr>
          </a:p>
        </p:txBody>
      </p:sp>
      <p:grpSp>
        <p:nvGrpSpPr>
          <p:cNvPr id="20487" name="Group 10"/>
          <p:cNvGrpSpPr>
            <a:grpSpLocks/>
          </p:cNvGrpSpPr>
          <p:nvPr/>
        </p:nvGrpSpPr>
        <p:grpSpPr bwMode="auto">
          <a:xfrm>
            <a:off x="4648200" y="5181600"/>
            <a:ext cx="4191000" cy="1295400"/>
            <a:chOff x="1689" y="3536"/>
            <a:chExt cx="2061" cy="750"/>
          </a:xfrm>
        </p:grpSpPr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1689" y="3540"/>
              <a:ext cx="206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2653" y="3536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1824" y="3958"/>
              <a:ext cx="164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latin typeface="Arial Black" charset="0"/>
                </a:rPr>
                <a:t>.</a:t>
              </a:r>
              <a:r>
                <a:rPr lang="en-US" sz="1000" dirty="0">
                  <a:latin typeface="Arial Black" charset="0"/>
                </a:rPr>
                <a:t> </a:t>
              </a:r>
              <a:r>
                <a:rPr lang="en-US" b="1" dirty="0"/>
                <a:t>info            </a:t>
              </a:r>
              <a:r>
                <a:rPr lang="en-US" b="1" dirty="0">
                  <a:latin typeface="Arial Black" charset="0"/>
                </a:rPr>
                <a:t>.</a:t>
              </a:r>
              <a:r>
                <a:rPr lang="en-US" sz="1000" dirty="0">
                  <a:latin typeface="Arial Black" charset="0"/>
                </a:rPr>
                <a:t> </a:t>
              </a:r>
              <a:r>
                <a:rPr lang="en-US" b="1" dirty="0"/>
                <a:t>link</a:t>
              </a:r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1839" y="3569"/>
              <a:ext cx="162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  </a:t>
              </a:r>
              <a:r>
                <a:rPr lang="ja-JP" altLang="en-US" sz="2800" b="1"/>
                <a:t>‘</a:t>
              </a:r>
              <a:r>
                <a:rPr lang="en-US" sz="2800" b="1"/>
                <a:t>A</a:t>
              </a:r>
              <a:r>
                <a:rPr lang="ja-JP" altLang="en-US" sz="2800" b="1"/>
                <a:t>’</a:t>
              </a:r>
              <a:r>
                <a:rPr lang="en-US" b="1"/>
                <a:t>              </a:t>
              </a:r>
              <a:r>
                <a:rPr lang="en-US" b="1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021081" y="1371601"/>
            <a:ext cx="7119937" cy="1447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2192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Pointer Dereferencing 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and Member Selection</a:t>
            </a:r>
            <a:endParaRPr lang="en-US" dirty="0">
              <a:solidFill>
                <a:srgbClr val="660066"/>
              </a:solidFill>
              <a:latin typeface="Times New Roman" charset="0"/>
            </a:endParaRPr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4511993" y="1539876"/>
            <a:ext cx="3376613" cy="844550"/>
            <a:chOff x="3060" y="1244"/>
            <a:chExt cx="1096" cy="532"/>
          </a:xfrm>
        </p:grpSpPr>
        <p:sp>
          <p:nvSpPr>
            <p:cNvPr id="21542" name="Rectangle 5"/>
            <p:cNvSpPr>
              <a:spLocks noChangeArrowheads="1"/>
            </p:cNvSpPr>
            <p:nvPr/>
          </p:nvSpPr>
          <p:spPr bwMode="auto">
            <a:xfrm>
              <a:off x="3060" y="1244"/>
              <a:ext cx="1096" cy="255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Rectangle 6"/>
            <p:cNvSpPr>
              <a:spLocks noChangeArrowheads="1"/>
            </p:cNvSpPr>
            <p:nvPr/>
          </p:nvSpPr>
          <p:spPr bwMode="auto">
            <a:xfrm>
              <a:off x="3079" y="1503"/>
              <a:ext cx="83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/>
            <a:p>
              <a:pPr defTabSz="431800"/>
              <a:r>
                <a:rPr lang="en-US" b="1">
                  <a:latin typeface="Arial Black" charset="0"/>
                </a:rPr>
                <a:t> .</a:t>
              </a:r>
              <a:r>
                <a:rPr lang="en-US">
                  <a:latin typeface="Arial Black" charset="0"/>
                </a:rPr>
                <a:t> </a:t>
              </a:r>
              <a:r>
                <a:rPr lang="en-US" b="1"/>
                <a:t>info          </a:t>
              </a:r>
              <a:r>
                <a:rPr lang="en-US" b="1">
                  <a:latin typeface="Arial Black" charset="0"/>
                </a:rPr>
                <a:t>.</a:t>
              </a:r>
              <a:r>
                <a:rPr lang="en-US">
                  <a:latin typeface="Arial Black" charset="0"/>
                </a:rPr>
                <a:t> </a:t>
              </a:r>
              <a:r>
                <a:rPr lang="en-US" b="1"/>
                <a:t>link</a:t>
              </a:r>
            </a:p>
          </p:txBody>
        </p:sp>
      </p:grp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5907088" y="1966913"/>
            <a:ext cx="0" cy="4191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5045393" y="1546226"/>
            <a:ext cx="21082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/>
          <a:p>
            <a:pPr defTabSz="431800"/>
            <a:r>
              <a:rPr lang="en-US" b="1">
                <a:solidFill>
                  <a:srgbClr val="CC0000"/>
                </a:solidFill>
              </a:rPr>
              <a:t>  </a:t>
            </a:r>
            <a:r>
              <a:rPr lang="ja-JP" altLang="en-US" b="1"/>
              <a:t>‘</a:t>
            </a:r>
            <a:r>
              <a:rPr lang="en-US" b="1"/>
              <a:t>A</a:t>
            </a:r>
            <a:r>
              <a:rPr lang="ja-JP" altLang="en-US" b="1"/>
              <a:t>’</a:t>
            </a:r>
            <a:r>
              <a:rPr lang="en-US" b="1"/>
              <a:t>         </a:t>
            </a:r>
            <a:r>
              <a:rPr lang="en-US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630613" y="1971675"/>
            <a:ext cx="411162" cy="381000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4" name="Group 13"/>
          <p:cNvGrpSpPr>
            <a:grpSpLocks/>
          </p:cNvGrpSpPr>
          <p:nvPr/>
        </p:nvGrpSpPr>
        <p:grpSpPr bwMode="auto">
          <a:xfrm>
            <a:off x="2649856" y="1571626"/>
            <a:ext cx="2220912" cy="433388"/>
            <a:chOff x="1659" y="1264"/>
            <a:chExt cx="1399" cy="273"/>
          </a:xfrm>
        </p:grpSpPr>
        <p:sp>
          <p:nvSpPr>
            <p:cNvPr id="21540" name="Rectangle 11"/>
            <p:cNvSpPr>
              <a:spLocks noChangeArrowheads="1"/>
            </p:cNvSpPr>
            <p:nvPr/>
          </p:nvSpPr>
          <p:spPr bwMode="auto">
            <a:xfrm>
              <a:off x="1659" y="1264"/>
              <a:ext cx="58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/>
            <a:p>
              <a:pPr defTabSz="431800"/>
              <a:r>
                <a:rPr lang="en-US" sz="1800" b="1"/>
                <a:t>      </a:t>
              </a:r>
              <a:r>
                <a:rPr lang="en-US" b="1"/>
                <a:t>ptr</a:t>
              </a:r>
            </a:p>
          </p:txBody>
        </p:sp>
        <p:sp>
          <p:nvSpPr>
            <p:cNvPr id="21541" name="Line 12"/>
            <p:cNvSpPr>
              <a:spLocks noChangeShapeType="1"/>
            </p:cNvSpPr>
            <p:nvPr/>
          </p:nvSpPr>
          <p:spPr bwMode="auto">
            <a:xfrm>
              <a:off x="2434" y="1358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1463993" y="2079626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 b="1"/>
              <a:t>ptr</a:t>
            </a:r>
          </a:p>
        </p:txBody>
      </p:sp>
      <p:grpSp>
        <p:nvGrpSpPr>
          <p:cNvPr id="21516" name="Group 25"/>
          <p:cNvGrpSpPr>
            <a:grpSpLocks/>
          </p:cNvGrpSpPr>
          <p:nvPr/>
        </p:nvGrpSpPr>
        <p:grpSpPr bwMode="auto">
          <a:xfrm>
            <a:off x="1006793" y="2994026"/>
            <a:ext cx="7119938" cy="1439863"/>
            <a:chOff x="625" y="2156"/>
            <a:chExt cx="4485" cy="907"/>
          </a:xfrm>
        </p:grpSpPr>
        <p:sp>
          <p:nvSpPr>
            <p:cNvPr id="21530" name="Rectangle 15"/>
            <p:cNvSpPr>
              <a:spLocks noChangeArrowheads="1"/>
            </p:cNvSpPr>
            <p:nvPr/>
          </p:nvSpPr>
          <p:spPr bwMode="auto">
            <a:xfrm>
              <a:off x="625" y="2156"/>
              <a:ext cx="4485" cy="907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Rectangle 16"/>
            <p:cNvSpPr>
              <a:spLocks noChangeArrowheads="1"/>
            </p:cNvSpPr>
            <p:nvPr/>
          </p:nvSpPr>
          <p:spPr bwMode="auto">
            <a:xfrm>
              <a:off x="2287" y="2269"/>
              <a:ext cx="258" cy="24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32" name="Group 19"/>
            <p:cNvGrpSpPr>
              <a:grpSpLocks/>
            </p:cNvGrpSpPr>
            <p:nvPr/>
          </p:nvGrpSpPr>
          <p:grpSpPr bwMode="auto">
            <a:xfrm>
              <a:off x="1659" y="2291"/>
              <a:ext cx="1398" cy="273"/>
              <a:chOff x="1659" y="2291"/>
              <a:chExt cx="1398" cy="273"/>
            </a:xfrm>
          </p:grpSpPr>
          <p:sp>
            <p:nvSpPr>
              <p:cNvPr id="21538" name="Rectangle 17"/>
              <p:cNvSpPr>
                <a:spLocks noChangeArrowheads="1"/>
              </p:cNvSpPr>
              <p:nvPr/>
            </p:nvSpPr>
            <p:spPr bwMode="auto">
              <a:xfrm>
                <a:off x="1659" y="2291"/>
                <a:ext cx="607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/>
              <a:p>
                <a:pPr defTabSz="431800"/>
                <a:r>
                  <a:rPr lang="en-US" b="1"/>
                  <a:t>     ptr</a:t>
                </a:r>
              </a:p>
            </p:txBody>
          </p:sp>
          <p:sp>
            <p:nvSpPr>
              <p:cNvPr id="21539" name="Line 18"/>
              <p:cNvSpPr>
                <a:spLocks noChangeShapeType="1"/>
              </p:cNvSpPr>
              <p:nvPr/>
            </p:nvSpPr>
            <p:spPr bwMode="auto">
              <a:xfrm>
                <a:off x="2433" y="2385"/>
                <a:ext cx="6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3" name="Rectangle 20"/>
            <p:cNvSpPr>
              <a:spLocks noChangeArrowheads="1"/>
            </p:cNvSpPr>
            <p:nvPr/>
          </p:nvSpPr>
          <p:spPr bwMode="auto">
            <a:xfrm>
              <a:off x="3073" y="2300"/>
              <a:ext cx="1776" cy="288"/>
            </a:xfrm>
            <a:prstGeom prst="rect">
              <a:avLst/>
            </a:prstGeom>
            <a:solidFill>
              <a:srgbClr val="FF99CC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Rectangle 21"/>
            <p:cNvSpPr>
              <a:spLocks noChangeArrowheads="1"/>
            </p:cNvSpPr>
            <p:nvPr/>
          </p:nvSpPr>
          <p:spPr bwMode="auto">
            <a:xfrm>
              <a:off x="3078" y="2539"/>
              <a:ext cx="156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/>
            <a:p>
              <a:pPr defTabSz="431800"/>
              <a:r>
                <a:rPr lang="en-US" b="1">
                  <a:latin typeface="Arial Black" charset="0"/>
                </a:rPr>
                <a:t>.</a:t>
              </a:r>
              <a:r>
                <a:rPr lang="en-US">
                  <a:latin typeface="Arial Black" charset="0"/>
                </a:rPr>
                <a:t> </a:t>
              </a:r>
              <a:r>
                <a:rPr lang="en-US" b="1"/>
                <a:t>info          </a:t>
              </a:r>
              <a:r>
                <a:rPr lang="en-US" b="1">
                  <a:latin typeface="Arial Black" charset="0"/>
                </a:rPr>
                <a:t>.</a:t>
              </a:r>
              <a:r>
                <a:rPr lang="en-US">
                  <a:latin typeface="Arial Black" charset="0"/>
                </a:rPr>
                <a:t> </a:t>
              </a:r>
              <a:r>
                <a:rPr lang="en-US" b="1"/>
                <a:t>link</a:t>
              </a:r>
            </a:p>
          </p:txBody>
        </p:sp>
        <p:sp>
          <p:nvSpPr>
            <p:cNvPr id="21535" name="Rectangle 22"/>
            <p:cNvSpPr>
              <a:spLocks noChangeArrowheads="1"/>
            </p:cNvSpPr>
            <p:nvPr/>
          </p:nvSpPr>
          <p:spPr bwMode="auto">
            <a:xfrm>
              <a:off x="3025" y="2300"/>
              <a:ext cx="16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31750" rIns="63500" bIns="31750">
              <a:spAutoFit/>
            </a:bodyPr>
            <a:lstStyle/>
            <a:p>
              <a:pPr defTabSz="431800"/>
              <a:r>
                <a:rPr lang="en-US" sz="1700" b="1">
                  <a:solidFill>
                    <a:srgbClr val="CC0000"/>
                  </a:solidFill>
                </a:rPr>
                <a:t> </a:t>
              </a:r>
              <a:r>
                <a:rPr lang="en-US" sz="2000" b="1">
                  <a:solidFill>
                    <a:srgbClr val="CC0000"/>
                  </a:solidFill>
                </a:rPr>
                <a:t>  </a:t>
              </a:r>
              <a:r>
                <a:rPr lang="ja-JP" altLang="en-US" b="1"/>
                <a:t>‘</a:t>
              </a:r>
              <a:r>
                <a:rPr lang="en-US" b="1"/>
                <a:t>A</a:t>
              </a:r>
              <a:r>
                <a:rPr lang="ja-JP" altLang="en-US" b="1"/>
                <a:t>’</a:t>
              </a:r>
              <a:r>
                <a:rPr lang="en-US" b="1"/>
                <a:t>         </a:t>
              </a:r>
              <a:r>
                <a:rPr lang="en-US" b="1">
                  <a:solidFill>
                    <a:srgbClr val="CC0000"/>
                  </a:solidFill>
                </a:rPr>
                <a:t>6000</a:t>
              </a:r>
            </a:p>
          </p:txBody>
        </p:sp>
        <p:sp>
          <p:nvSpPr>
            <p:cNvPr id="21536" name="Line 23"/>
            <p:cNvSpPr>
              <a:spLocks noChangeShapeType="1"/>
            </p:cNvSpPr>
            <p:nvPr/>
          </p:nvSpPr>
          <p:spPr bwMode="auto">
            <a:xfrm>
              <a:off x="3697" y="2300"/>
              <a:ext cx="0" cy="26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Rectangle 24"/>
            <p:cNvSpPr>
              <a:spLocks noChangeArrowheads="1"/>
            </p:cNvSpPr>
            <p:nvPr/>
          </p:nvSpPr>
          <p:spPr bwMode="auto">
            <a:xfrm>
              <a:off x="990" y="2588"/>
              <a:ext cx="6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 b="1"/>
                <a:t>*ptr</a:t>
              </a:r>
            </a:p>
          </p:txBody>
        </p:sp>
      </p:grpSp>
      <p:grpSp>
        <p:nvGrpSpPr>
          <p:cNvPr id="21517" name="Group 38"/>
          <p:cNvGrpSpPr>
            <a:grpSpLocks/>
          </p:cNvGrpSpPr>
          <p:nvPr/>
        </p:nvGrpSpPr>
        <p:grpSpPr bwMode="auto">
          <a:xfrm>
            <a:off x="995681" y="4605339"/>
            <a:ext cx="7119937" cy="1724025"/>
            <a:chOff x="617" y="3175"/>
            <a:chExt cx="4485" cy="1086"/>
          </a:xfrm>
        </p:grpSpPr>
        <p:sp>
          <p:nvSpPr>
            <p:cNvPr id="21518" name="Rectangle 26"/>
            <p:cNvSpPr>
              <a:spLocks noChangeArrowheads="1"/>
            </p:cNvSpPr>
            <p:nvPr/>
          </p:nvSpPr>
          <p:spPr bwMode="auto">
            <a:xfrm>
              <a:off x="617" y="3175"/>
              <a:ext cx="4485" cy="1061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Rectangle 27"/>
            <p:cNvSpPr>
              <a:spLocks noChangeArrowheads="1"/>
            </p:cNvSpPr>
            <p:nvPr/>
          </p:nvSpPr>
          <p:spPr bwMode="auto">
            <a:xfrm>
              <a:off x="2287" y="3242"/>
              <a:ext cx="259" cy="24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20" name="Group 30"/>
            <p:cNvGrpSpPr>
              <a:grpSpLocks/>
            </p:cNvGrpSpPr>
            <p:nvPr/>
          </p:nvGrpSpPr>
          <p:grpSpPr bwMode="auto">
            <a:xfrm>
              <a:off x="1584" y="3264"/>
              <a:ext cx="1474" cy="273"/>
              <a:chOff x="1584" y="3264"/>
              <a:chExt cx="1474" cy="273"/>
            </a:xfrm>
          </p:grpSpPr>
          <p:sp>
            <p:nvSpPr>
              <p:cNvPr id="21528" name="Rectangle 28"/>
              <p:cNvSpPr>
                <a:spLocks noChangeArrowheads="1"/>
              </p:cNvSpPr>
              <p:nvPr/>
            </p:nvSpPr>
            <p:spPr bwMode="auto">
              <a:xfrm>
                <a:off x="1584" y="3264"/>
                <a:ext cx="66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/>
              <a:p>
                <a:pPr defTabSz="431800"/>
                <a:r>
                  <a:rPr lang="en-US" b="1"/>
                  <a:t>      ptr</a:t>
                </a:r>
              </a:p>
            </p:txBody>
          </p:sp>
          <p:sp>
            <p:nvSpPr>
              <p:cNvPr id="21529" name="Line 29"/>
              <p:cNvSpPr>
                <a:spLocks noChangeShapeType="1"/>
              </p:cNvSpPr>
              <p:nvPr/>
            </p:nvSpPr>
            <p:spPr bwMode="auto">
              <a:xfrm>
                <a:off x="2434" y="3360"/>
                <a:ext cx="6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21" name="Group 33"/>
            <p:cNvGrpSpPr>
              <a:grpSpLocks/>
            </p:cNvGrpSpPr>
            <p:nvPr/>
          </p:nvGrpSpPr>
          <p:grpSpPr bwMode="auto">
            <a:xfrm>
              <a:off x="3060" y="3253"/>
              <a:ext cx="1836" cy="532"/>
              <a:chOff x="3060" y="3253"/>
              <a:chExt cx="1836" cy="532"/>
            </a:xfrm>
          </p:grpSpPr>
          <p:sp>
            <p:nvSpPr>
              <p:cNvPr id="21526" name="Rectangle 31"/>
              <p:cNvSpPr>
                <a:spLocks noChangeArrowheads="1"/>
              </p:cNvSpPr>
              <p:nvPr/>
            </p:nvSpPr>
            <p:spPr bwMode="auto">
              <a:xfrm>
                <a:off x="3060" y="3253"/>
                <a:ext cx="1836" cy="251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Rectangle 32"/>
              <p:cNvSpPr>
                <a:spLocks noChangeArrowheads="1"/>
              </p:cNvSpPr>
              <p:nvPr/>
            </p:nvSpPr>
            <p:spPr bwMode="auto">
              <a:xfrm>
                <a:off x="3079" y="3512"/>
                <a:ext cx="156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/>
              <a:p>
                <a:pPr defTabSz="431800"/>
                <a:r>
                  <a:rPr lang="en-US" b="1">
                    <a:latin typeface="Arial Black" charset="0"/>
                  </a:rPr>
                  <a:t>.</a:t>
                </a:r>
                <a:r>
                  <a:rPr lang="en-US">
                    <a:latin typeface="Arial Black" charset="0"/>
                  </a:rPr>
                  <a:t> </a:t>
                </a:r>
                <a:r>
                  <a:rPr lang="en-US" b="1"/>
                  <a:t>info          </a:t>
                </a:r>
                <a:r>
                  <a:rPr lang="en-US" b="1">
                    <a:latin typeface="Arial Black" charset="0"/>
                  </a:rPr>
                  <a:t>.</a:t>
                </a:r>
                <a:r>
                  <a:rPr lang="en-US">
                    <a:latin typeface="Arial Black" charset="0"/>
                  </a:rPr>
                  <a:t> </a:t>
                </a:r>
                <a:r>
                  <a:rPr lang="en-US" b="1"/>
                  <a:t>link</a:t>
                </a:r>
              </a:p>
            </p:txBody>
          </p:sp>
        </p:grpSp>
        <p:sp>
          <p:nvSpPr>
            <p:cNvPr id="21522" name="Line 34"/>
            <p:cNvSpPr>
              <a:spLocks noChangeShapeType="1"/>
            </p:cNvSpPr>
            <p:nvPr/>
          </p:nvSpPr>
          <p:spPr bwMode="auto">
            <a:xfrm>
              <a:off x="3715" y="3251"/>
              <a:ext cx="0" cy="2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Rectangle 35"/>
            <p:cNvSpPr>
              <a:spLocks noChangeArrowheads="1"/>
            </p:cNvSpPr>
            <p:nvPr/>
          </p:nvSpPr>
          <p:spPr bwMode="auto">
            <a:xfrm>
              <a:off x="3057" y="3257"/>
              <a:ext cx="659" cy="246"/>
            </a:xfrm>
            <a:prstGeom prst="rect">
              <a:avLst/>
            </a:prstGeom>
            <a:solidFill>
              <a:srgbClr val="FF99CC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36"/>
            <p:cNvSpPr>
              <a:spLocks noChangeArrowheads="1"/>
            </p:cNvSpPr>
            <p:nvPr/>
          </p:nvSpPr>
          <p:spPr bwMode="auto">
            <a:xfrm>
              <a:off x="816" y="3504"/>
              <a:ext cx="1584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b="1"/>
                <a:t>(*ptr).info</a:t>
              </a:r>
            </a:p>
            <a:p>
              <a:endParaRPr lang="en-US" b="1"/>
            </a:p>
            <a:p>
              <a:r>
                <a:rPr lang="en-US" b="1"/>
                <a:t>ptr-&gt;info</a:t>
              </a:r>
            </a:p>
          </p:txBody>
        </p:sp>
        <p:sp>
          <p:nvSpPr>
            <p:cNvPr id="21525" name="Rectangle 37"/>
            <p:cNvSpPr>
              <a:spLocks noChangeArrowheads="1"/>
            </p:cNvSpPr>
            <p:nvPr/>
          </p:nvSpPr>
          <p:spPr bwMode="auto">
            <a:xfrm>
              <a:off x="3162" y="3272"/>
              <a:ext cx="173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31750" rIns="63500" bIns="31750">
              <a:spAutoFit/>
            </a:bodyPr>
            <a:lstStyle/>
            <a:p>
              <a:pPr defTabSz="431800"/>
              <a:r>
                <a:rPr lang="en-US" b="1">
                  <a:solidFill>
                    <a:srgbClr val="CC0000"/>
                  </a:solidFill>
                </a:rPr>
                <a:t>  </a:t>
              </a:r>
              <a:r>
                <a:rPr lang="ja-JP" altLang="en-US" b="1"/>
                <a:t>‘</a:t>
              </a:r>
              <a:r>
                <a:rPr lang="en-US" b="1"/>
                <a:t>A</a:t>
              </a:r>
              <a:r>
                <a:rPr lang="ja-JP" altLang="en-US" b="1"/>
                <a:t>’</a:t>
              </a:r>
              <a:r>
                <a:rPr lang="en-US" b="1"/>
                <a:t>         </a:t>
              </a:r>
              <a:r>
                <a:rPr lang="en-US" b="1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508000"/>
            <a:ext cx="7772400" cy="8001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Chapter 14 Topics</a:t>
            </a:r>
            <a:endParaRPr lang="en-US" b="0">
              <a:latin typeface="Times New Roman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604963"/>
            <a:ext cx="8020050" cy="4948237"/>
          </a:xfrm>
          <a:noFill/>
        </p:spPr>
        <p:txBody>
          <a:bodyPr/>
          <a:lstStyle/>
          <a:p>
            <a:pPr>
              <a:buSzPct val="60000"/>
              <a:buFont typeface="Monotype Sorts" charset="0"/>
              <a:buNone/>
            </a:pPr>
            <a:endParaRPr lang="en-US" sz="2800" b="1">
              <a:latin typeface="Times New Roman" charset="0"/>
            </a:endParaRPr>
          </a:p>
          <a:p>
            <a:pPr>
              <a:buSzPct val="60000"/>
            </a:pPr>
            <a:r>
              <a:rPr lang="en-US" sz="2800" b="1">
                <a:latin typeface="Arial" charset="0"/>
              </a:rPr>
              <a:t>Meaning of a Linked List</a:t>
            </a:r>
          </a:p>
          <a:p>
            <a:pPr>
              <a:buSzPct val="60000"/>
            </a:pPr>
            <a:r>
              <a:rPr lang="en-US" sz="2800" b="1">
                <a:latin typeface="Arial" charset="0"/>
              </a:rPr>
              <a:t>Meaning of a Dynamic Linked List</a:t>
            </a:r>
          </a:p>
          <a:p>
            <a:pPr>
              <a:buSzPct val="60000"/>
            </a:pPr>
            <a:r>
              <a:rPr lang="en-US" sz="2800" b="1">
                <a:latin typeface="Arial" charset="0"/>
              </a:rPr>
              <a:t>Traversal, Insertion and Deletion of Elements in a Dynamic Linked List</a:t>
            </a:r>
          </a:p>
          <a:p>
            <a:pPr>
              <a:buSzPct val="60000"/>
            </a:pPr>
            <a:r>
              <a:rPr lang="en-US" sz="2800" b="1">
                <a:latin typeface="Arial" charset="0"/>
              </a:rPr>
              <a:t>Specification of a Dynamic Linked Sorted List</a:t>
            </a:r>
          </a:p>
          <a:p>
            <a:pPr>
              <a:buSzPct val="60000"/>
            </a:pPr>
            <a:r>
              <a:rPr lang="en-US" sz="2800" b="1">
                <a:latin typeface="Arial" charset="0"/>
              </a:rPr>
              <a:t>Insertion and Deletion of Elements in a Dynamic Linked Sorted List</a:t>
            </a:r>
          </a:p>
          <a:p>
            <a:pPr>
              <a:buSzPct val="60000"/>
            </a:pPr>
            <a:endParaRPr lang="en-US" sz="2800" b="1"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93675"/>
            <a:ext cx="8763000" cy="1219200"/>
          </a:xfrm>
        </p:spPr>
        <p:txBody>
          <a:bodyPr/>
          <a:lstStyle/>
          <a:p>
            <a:r>
              <a:rPr lang="en-US">
                <a:latin typeface="Courier New" charset="0"/>
              </a:rPr>
              <a:t>ptr</a:t>
            </a:r>
            <a:r>
              <a:rPr lang="en-US">
                <a:latin typeface="Times New Roman" charset="0"/>
              </a:rPr>
              <a:t> is a pointer to a node</a:t>
            </a:r>
            <a:endParaRPr lang="en-US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023938" y="2228850"/>
            <a:ext cx="7119937" cy="2336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4648200" y="2716213"/>
            <a:ext cx="2590800" cy="889000"/>
            <a:chOff x="2928" y="1711"/>
            <a:chExt cx="1632" cy="560"/>
          </a:xfrm>
        </p:grpSpPr>
        <p:sp>
          <p:nvSpPr>
            <p:cNvPr id="22542" name="Rectangle 5"/>
            <p:cNvSpPr>
              <a:spLocks noChangeArrowheads="1"/>
            </p:cNvSpPr>
            <p:nvPr/>
          </p:nvSpPr>
          <p:spPr bwMode="auto">
            <a:xfrm>
              <a:off x="2928" y="1711"/>
              <a:ext cx="1632" cy="3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6"/>
            <p:cNvSpPr>
              <a:spLocks noChangeArrowheads="1"/>
            </p:cNvSpPr>
            <p:nvPr/>
          </p:nvSpPr>
          <p:spPr bwMode="auto">
            <a:xfrm>
              <a:off x="3106" y="2039"/>
              <a:ext cx="10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/>
            <a:p>
              <a:pPr defTabSz="431800"/>
              <a:r>
                <a:rPr lang="en-US" sz="1700" b="1">
                  <a:latin typeface="Arial Black" charset="0"/>
                </a:rPr>
                <a:t>.</a:t>
              </a:r>
              <a:r>
                <a:rPr lang="en-US" sz="700">
                  <a:latin typeface="Arial Black" charset="0"/>
                </a:rPr>
                <a:t> </a:t>
              </a:r>
              <a:r>
                <a:rPr lang="en-US" sz="1700" b="1"/>
                <a:t>info          </a:t>
              </a:r>
              <a:r>
                <a:rPr lang="en-US" sz="1700" b="1">
                  <a:latin typeface="Arial Black" charset="0"/>
                </a:rPr>
                <a:t>.</a:t>
              </a:r>
              <a:r>
                <a:rPr lang="en-US" sz="700">
                  <a:latin typeface="Arial Black" charset="0"/>
                </a:rPr>
                <a:t> </a:t>
              </a:r>
              <a:r>
                <a:rPr lang="en-US" sz="1700" b="1"/>
                <a:t>link</a:t>
              </a:r>
            </a:p>
          </p:txBody>
        </p:sp>
      </p:grp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5949950" y="2708275"/>
            <a:ext cx="0" cy="5286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5062538" y="2755900"/>
            <a:ext cx="2059120" cy="43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/>
          <a:p>
            <a:pPr defTabSz="431800"/>
            <a:r>
              <a:rPr lang="en-US" sz="1700" b="1" dirty="0">
                <a:solidFill>
                  <a:srgbClr val="CC0000"/>
                </a:solidFill>
              </a:rPr>
              <a:t>  </a:t>
            </a:r>
            <a:r>
              <a:rPr lang="ja-JP" altLang="en-US" sz="1700" b="1" dirty="0"/>
              <a:t>‘</a:t>
            </a:r>
            <a:r>
              <a:rPr lang="en-US" b="1" dirty="0"/>
              <a:t>A</a:t>
            </a:r>
            <a:r>
              <a:rPr lang="ja-JP" altLang="en-US" b="1" dirty="0"/>
              <a:t>’</a:t>
            </a:r>
            <a:r>
              <a:rPr lang="en-US" b="1" dirty="0"/>
              <a:t>     </a:t>
            </a:r>
            <a:r>
              <a:rPr lang="en-US" b="1" dirty="0" smtClean="0"/>
              <a:t>  </a:t>
            </a:r>
            <a:r>
              <a:rPr lang="en-US" b="1" dirty="0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3673475" y="2711450"/>
            <a:ext cx="411163" cy="484188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8" name="Group 13"/>
          <p:cNvGrpSpPr>
            <a:grpSpLocks/>
          </p:cNvGrpSpPr>
          <p:nvPr/>
        </p:nvGrpSpPr>
        <p:grpSpPr bwMode="auto">
          <a:xfrm>
            <a:off x="2286000" y="2743200"/>
            <a:ext cx="2611438" cy="495300"/>
            <a:chOff x="1440" y="1728"/>
            <a:chExt cx="1645" cy="312"/>
          </a:xfrm>
        </p:grpSpPr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1440" y="1728"/>
              <a:ext cx="69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/>
            <a:p>
              <a:pPr defTabSz="431800"/>
              <a:r>
                <a:rPr lang="en-US" sz="2800" b="1"/>
                <a:t>     ptr</a:t>
              </a:r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2461" y="1856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1600200" y="35052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 b="1"/>
              <a:t>ptr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8763000" cy="1219200"/>
          </a:xfrm>
        </p:spPr>
        <p:txBody>
          <a:bodyPr/>
          <a:lstStyle/>
          <a:p>
            <a:r>
              <a:rPr lang="en-US">
                <a:latin typeface="Courier New" charset="0"/>
              </a:rPr>
              <a:t>*ptr</a:t>
            </a:r>
            <a:r>
              <a:rPr lang="en-US">
                <a:latin typeface="Times New Roman" charset="0"/>
              </a:rPr>
              <a:t> is the entire node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pointed to by ptr</a:t>
            </a:r>
            <a:endParaRPr lang="en-US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003300" y="2185988"/>
            <a:ext cx="7119938" cy="227488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608388" y="2674938"/>
            <a:ext cx="409575" cy="4905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9" name="Group 8"/>
          <p:cNvGrpSpPr>
            <a:grpSpLocks/>
          </p:cNvGrpSpPr>
          <p:nvPr/>
        </p:nvGrpSpPr>
        <p:grpSpPr bwMode="auto">
          <a:xfrm>
            <a:off x="2611438" y="2720975"/>
            <a:ext cx="2219325" cy="495300"/>
            <a:chOff x="1645" y="1714"/>
            <a:chExt cx="1398" cy="312"/>
          </a:xfrm>
        </p:grpSpPr>
        <p:sp>
          <p:nvSpPr>
            <p:cNvPr id="23565" name="Rectangle 6"/>
            <p:cNvSpPr>
              <a:spLocks noChangeArrowheads="1"/>
            </p:cNvSpPr>
            <p:nvPr/>
          </p:nvSpPr>
          <p:spPr bwMode="auto">
            <a:xfrm>
              <a:off x="1645" y="1714"/>
              <a:ext cx="63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/>
            <a:p>
              <a:pPr defTabSz="431800"/>
              <a:r>
                <a:rPr lang="en-US" sz="2800" b="1"/>
                <a:t>    ptr</a:t>
              </a:r>
            </a:p>
          </p:txBody>
        </p:sp>
        <p:sp>
          <p:nvSpPr>
            <p:cNvPr id="23566" name="Line 7"/>
            <p:cNvSpPr>
              <a:spLocks noChangeShapeType="1"/>
            </p:cNvSpPr>
            <p:nvPr/>
          </p:nvSpPr>
          <p:spPr bwMode="auto">
            <a:xfrm>
              <a:off x="2419" y="1835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4343400" y="2698750"/>
            <a:ext cx="3505200" cy="519113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4864100" y="3224213"/>
            <a:ext cx="173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/>
          <a:p>
            <a:pPr defTabSz="431800"/>
            <a:r>
              <a:rPr lang="en-US" sz="1700" b="1">
                <a:latin typeface="Arial Black" charset="0"/>
              </a:rPr>
              <a:t>.</a:t>
            </a:r>
            <a:r>
              <a:rPr lang="en-US" sz="700">
                <a:latin typeface="Arial Black" charset="0"/>
              </a:rPr>
              <a:t> </a:t>
            </a:r>
            <a:r>
              <a:rPr lang="en-US" sz="1700" b="1"/>
              <a:t>info          </a:t>
            </a:r>
            <a:r>
              <a:rPr lang="en-US" sz="1700" b="1">
                <a:latin typeface="Arial Black" charset="0"/>
              </a:rPr>
              <a:t>.</a:t>
            </a:r>
            <a:r>
              <a:rPr lang="en-US" sz="700">
                <a:latin typeface="Arial Black" charset="0"/>
              </a:rPr>
              <a:t> </a:t>
            </a:r>
            <a:r>
              <a:rPr lang="en-US" sz="1700" b="1"/>
              <a:t>link</a:t>
            </a: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4995863" y="2735263"/>
            <a:ext cx="2441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/>
          <a:p>
            <a:pPr defTabSz="431800"/>
            <a:r>
              <a:rPr lang="en-US" sz="2800" b="1">
                <a:solidFill>
                  <a:srgbClr val="CC0000"/>
                </a:solidFill>
              </a:rPr>
              <a:t>  </a:t>
            </a:r>
            <a:r>
              <a:rPr lang="ja-JP" altLang="en-US" sz="2800" b="1"/>
              <a:t>‘</a:t>
            </a:r>
            <a:r>
              <a:rPr lang="en-US" sz="2800" b="1"/>
              <a:t>A</a:t>
            </a:r>
            <a:r>
              <a:rPr lang="ja-JP" altLang="en-US" sz="2800" b="1"/>
              <a:t>’</a:t>
            </a:r>
            <a:r>
              <a:rPr lang="en-US" sz="2800" b="1"/>
              <a:t>         </a:t>
            </a:r>
            <a:r>
              <a:rPr lang="en-US" sz="28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5875338" y="2693988"/>
            <a:ext cx="0" cy="5381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1549400" y="3549650"/>
            <a:ext cx="804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/>
              <a:t>*ptr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763000" cy="1219200"/>
          </a:xfrm>
        </p:spPr>
        <p:txBody>
          <a:bodyPr/>
          <a:lstStyle/>
          <a:p>
            <a:r>
              <a:rPr lang="en-US">
                <a:latin typeface="Courier New" charset="0"/>
              </a:rPr>
              <a:t>ptr-&gt;info</a:t>
            </a:r>
            <a:r>
              <a:rPr lang="en-US">
                <a:latin typeface="Times New Roman" charset="0"/>
              </a:rPr>
              <a:t>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is a node member</a:t>
            </a:r>
            <a:endParaRPr lang="en-US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003300" y="2290763"/>
            <a:ext cx="7119938" cy="342423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3630613" y="2606675"/>
            <a:ext cx="411162" cy="4492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1828800" y="2667000"/>
            <a:ext cx="3025775" cy="495300"/>
            <a:chOff x="1152" y="1680"/>
            <a:chExt cx="1906" cy="312"/>
          </a:xfrm>
        </p:grpSpPr>
        <p:sp>
          <p:nvSpPr>
            <p:cNvPr id="24591" name="Rectangle 6"/>
            <p:cNvSpPr>
              <a:spLocks noChangeArrowheads="1"/>
            </p:cNvSpPr>
            <p:nvPr/>
          </p:nvSpPr>
          <p:spPr bwMode="auto">
            <a:xfrm>
              <a:off x="1152" y="1680"/>
              <a:ext cx="105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31750" rIns="63500" bIns="31750">
              <a:spAutoFit/>
            </a:bodyPr>
            <a:lstStyle/>
            <a:p>
              <a:pPr defTabSz="431800"/>
              <a:r>
                <a:rPr lang="en-US" b="1"/>
                <a:t>    </a:t>
              </a:r>
              <a:r>
                <a:rPr lang="en-US" sz="2800" b="1"/>
                <a:t>ptr</a:t>
              </a:r>
            </a:p>
          </p:txBody>
        </p:sp>
        <p:sp>
          <p:nvSpPr>
            <p:cNvPr id="24592" name="Line 7"/>
            <p:cNvSpPr>
              <a:spLocks noChangeShapeType="1"/>
            </p:cNvSpPr>
            <p:nvPr/>
          </p:nvSpPr>
          <p:spPr bwMode="auto">
            <a:xfrm>
              <a:off x="2434" y="1779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4" name="Group 11"/>
          <p:cNvGrpSpPr>
            <a:grpSpLocks/>
          </p:cNvGrpSpPr>
          <p:nvPr/>
        </p:nvGrpSpPr>
        <p:grpSpPr bwMode="auto">
          <a:xfrm>
            <a:off x="4857750" y="2609850"/>
            <a:ext cx="2792413" cy="941388"/>
            <a:chOff x="3060" y="1644"/>
            <a:chExt cx="1095" cy="593"/>
          </a:xfrm>
        </p:grpSpPr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3060" y="1644"/>
              <a:ext cx="1095" cy="31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3079" y="1964"/>
              <a:ext cx="9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/>
            <a:p>
              <a:pPr defTabSz="431800"/>
              <a:r>
                <a:rPr lang="en-US" sz="1700" b="1">
                  <a:latin typeface="Arial Black" charset="0"/>
                </a:rPr>
                <a:t>.</a:t>
              </a:r>
              <a:r>
                <a:rPr lang="en-US" sz="700">
                  <a:latin typeface="Arial Black" charset="0"/>
                </a:rPr>
                <a:t> </a:t>
              </a:r>
              <a:r>
                <a:rPr lang="en-US" b="1"/>
                <a:t>info          </a:t>
              </a:r>
              <a:r>
                <a:rPr lang="en-US" b="1">
                  <a:latin typeface="Arial Black" charset="0"/>
                </a:rPr>
                <a:t>.</a:t>
              </a:r>
              <a:r>
                <a:rPr lang="en-US">
                  <a:latin typeface="Arial Black" charset="0"/>
                </a:rPr>
                <a:t> </a:t>
              </a:r>
              <a:r>
                <a:rPr lang="en-US" b="1"/>
                <a:t>link</a:t>
              </a:r>
            </a:p>
          </p:txBody>
        </p:sp>
      </p:grpSp>
      <p:sp>
        <p:nvSpPr>
          <p:cNvPr id="24585" name="Line 12"/>
          <p:cNvSpPr>
            <a:spLocks noChangeShapeType="1"/>
          </p:cNvSpPr>
          <p:nvPr/>
        </p:nvSpPr>
        <p:spPr bwMode="auto">
          <a:xfrm>
            <a:off x="5897563" y="2625725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3"/>
          <p:cNvSpPr>
            <a:spLocks noChangeArrowheads="1"/>
          </p:cNvSpPr>
          <p:nvPr/>
        </p:nvSpPr>
        <p:spPr bwMode="auto">
          <a:xfrm>
            <a:off x="4852988" y="2614613"/>
            <a:ext cx="1046162" cy="490537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4"/>
          <p:cNvSpPr>
            <a:spLocks noChangeArrowheads="1"/>
          </p:cNvSpPr>
          <p:nvPr/>
        </p:nvSpPr>
        <p:spPr bwMode="auto">
          <a:xfrm>
            <a:off x="1579563" y="3371850"/>
            <a:ext cx="54102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b="1"/>
          </a:p>
          <a:p>
            <a:endParaRPr lang="en-US" sz="800" b="1"/>
          </a:p>
          <a:p>
            <a:r>
              <a:rPr lang="en-US" sz="2800" b="1"/>
              <a:t>ptr-&gt;info</a:t>
            </a:r>
          </a:p>
          <a:p>
            <a:endParaRPr lang="en-US" sz="2800" b="1"/>
          </a:p>
          <a:p>
            <a:r>
              <a:rPr lang="en-US" sz="2800" b="1"/>
              <a:t>(*ptr).info               </a:t>
            </a:r>
            <a:r>
              <a:rPr lang="en-US" sz="2800" b="1">
                <a:solidFill>
                  <a:srgbClr val="990000"/>
                </a:solidFill>
              </a:rPr>
              <a:t>// Equivalent</a:t>
            </a:r>
          </a:p>
        </p:txBody>
      </p:sp>
      <p:sp>
        <p:nvSpPr>
          <p:cNvPr id="24588" name="Rectangle 15"/>
          <p:cNvSpPr>
            <a:spLocks noChangeArrowheads="1"/>
          </p:cNvSpPr>
          <p:nvPr/>
        </p:nvSpPr>
        <p:spPr bwMode="auto">
          <a:xfrm>
            <a:off x="5019675" y="2663825"/>
            <a:ext cx="23653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/>
          <a:p>
            <a:pPr defTabSz="431800"/>
            <a:r>
              <a:rPr lang="en-US" sz="1700" b="1">
                <a:solidFill>
                  <a:srgbClr val="CC0000"/>
                </a:solidFill>
              </a:rPr>
              <a:t>  </a:t>
            </a:r>
            <a:r>
              <a:rPr lang="ja-JP" altLang="en-US" sz="2800" b="1"/>
              <a:t>‘</a:t>
            </a:r>
            <a:r>
              <a:rPr lang="en-US" sz="2800" b="1"/>
              <a:t>A</a:t>
            </a:r>
            <a:r>
              <a:rPr lang="ja-JP" altLang="en-US" sz="2800" b="1"/>
              <a:t>’</a:t>
            </a:r>
            <a:r>
              <a:rPr lang="en-US" sz="2800" b="1"/>
              <a:t>         </a:t>
            </a:r>
            <a:r>
              <a:rPr lang="en-US" sz="2800" b="1">
                <a:solidFill>
                  <a:srgbClr val="CC0000"/>
                </a:solidFill>
              </a:rPr>
              <a:t>6000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763000" cy="1219200"/>
          </a:xfrm>
        </p:spPr>
        <p:txBody>
          <a:bodyPr/>
          <a:lstStyle/>
          <a:p>
            <a:r>
              <a:rPr lang="en-US">
                <a:latin typeface="Courier New" charset="0"/>
              </a:rPr>
              <a:t>ptr-&gt;link</a:t>
            </a:r>
            <a:r>
              <a:rPr lang="en-US">
                <a:latin typeface="Times New Roman" charset="0"/>
              </a:rPr>
              <a:t>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is a node member</a:t>
            </a:r>
            <a:endParaRPr lang="en-US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003300" y="2290763"/>
            <a:ext cx="7150100" cy="357663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3630613" y="2606675"/>
            <a:ext cx="411162" cy="4492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2633663" y="2649538"/>
            <a:ext cx="2014537" cy="433387"/>
            <a:chOff x="1659" y="1669"/>
            <a:chExt cx="1399" cy="273"/>
          </a:xfrm>
        </p:grpSpPr>
        <p:sp>
          <p:nvSpPr>
            <p:cNvPr id="25615" name="Rectangle 6"/>
            <p:cNvSpPr>
              <a:spLocks noChangeArrowheads="1"/>
            </p:cNvSpPr>
            <p:nvPr/>
          </p:nvSpPr>
          <p:spPr bwMode="auto">
            <a:xfrm>
              <a:off x="1659" y="1669"/>
              <a:ext cx="55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/>
            <a:p>
              <a:pPr defTabSz="431800"/>
              <a:r>
                <a:rPr lang="en-US" b="1"/>
                <a:t>    ptr</a:t>
              </a:r>
            </a:p>
          </p:txBody>
        </p:sp>
        <p:sp>
          <p:nvSpPr>
            <p:cNvPr id="25616" name="Line 7"/>
            <p:cNvSpPr>
              <a:spLocks noChangeShapeType="1"/>
            </p:cNvSpPr>
            <p:nvPr/>
          </p:nvSpPr>
          <p:spPr bwMode="auto">
            <a:xfrm>
              <a:off x="2434" y="1779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8" name="Group 11"/>
          <p:cNvGrpSpPr>
            <a:grpSpLocks/>
          </p:cNvGrpSpPr>
          <p:nvPr/>
        </p:nvGrpSpPr>
        <p:grpSpPr bwMode="auto">
          <a:xfrm>
            <a:off x="4648200" y="2667000"/>
            <a:ext cx="2743200" cy="941388"/>
            <a:chOff x="2976" y="1644"/>
            <a:chExt cx="1728" cy="593"/>
          </a:xfrm>
        </p:grpSpPr>
        <p:sp>
          <p:nvSpPr>
            <p:cNvPr id="25613" name="Rectangle 9"/>
            <p:cNvSpPr>
              <a:spLocks noChangeArrowheads="1"/>
            </p:cNvSpPr>
            <p:nvPr/>
          </p:nvSpPr>
          <p:spPr bwMode="auto">
            <a:xfrm>
              <a:off x="2976" y="1644"/>
              <a:ext cx="1728" cy="31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Rectangle 10"/>
            <p:cNvSpPr>
              <a:spLocks noChangeArrowheads="1"/>
            </p:cNvSpPr>
            <p:nvPr/>
          </p:nvSpPr>
          <p:spPr bwMode="auto">
            <a:xfrm>
              <a:off x="3079" y="1964"/>
              <a:ext cx="157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31750" rIns="63500" bIns="31750">
              <a:spAutoFit/>
            </a:bodyPr>
            <a:lstStyle/>
            <a:p>
              <a:pPr defTabSz="431800"/>
              <a:r>
                <a:rPr lang="en-US" b="1" dirty="0">
                  <a:latin typeface="Arial Black" charset="0"/>
                </a:rPr>
                <a:t>.</a:t>
              </a:r>
              <a:r>
                <a:rPr lang="en-US" dirty="0">
                  <a:latin typeface="Arial Black" charset="0"/>
                </a:rPr>
                <a:t> </a:t>
              </a:r>
              <a:r>
                <a:rPr lang="en-US" b="1" dirty="0"/>
                <a:t>info          </a:t>
              </a:r>
              <a:r>
                <a:rPr lang="en-US" b="1" dirty="0">
                  <a:latin typeface="Arial Black" charset="0"/>
                </a:rPr>
                <a:t>.</a:t>
              </a:r>
              <a:r>
                <a:rPr lang="en-US" dirty="0">
                  <a:latin typeface="Arial Black" charset="0"/>
                </a:rPr>
                <a:t> </a:t>
              </a:r>
              <a:r>
                <a:rPr lang="en-US" b="1" dirty="0"/>
                <a:t>link</a:t>
              </a:r>
            </a:p>
          </p:txBody>
        </p:sp>
      </p:grp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5897563" y="2625725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5891213" y="2667000"/>
            <a:ext cx="1500187" cy="533400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4"/>
          <p:cNvSpPr>
            <a:spLocks noChangeArrowheads="1"/>
          </p:cNvSpPr>
          <p:nvPr/>
        </p:nvSpPr>
        <p:spPr bwMode="auto">
          <a:xfrm>
            <a:off x="1600200" y="3352800"/>
            <a:ext cx="61722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b="1"/>
          </a:p>
          <a:p>
            <a:endParaRPr lang="en-US" sz="800" b="1"/>
          </a:p>
          <a:p>
            <a:r>
              <a:rPr lang="en-US" sz="2800" b="1"/>
              <a:t>ptr-&gt;link</a:t>
            </a:r>
          </a:p>
          <a:p>
            <a:endParaRPr lang="en-US" sz="2800" b="1"/>
          </a:p>
          <a:p>
            <a:r>
              <a:rPr lang="en-US" sz="2800" b="1"/>
              <a:t>(*ptr).link             </a:t>
            </a:r>
            <a:r>
              <a:rPr lang="en-US" sz="2800" b="1">
                <a:solidFill>
                  <a:srgbClr val="990000"/>
                </a:solidFill>
              </a:rPr>
              <a:t>// Equivalent</a:t>
            </a:r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5019675" y="2663825"/>
            <a:ext cx="2066925" cy="43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31750" rIns="63500" bIns="31750">
            <a:spAutoFit/>
          </a:bodyPr>
          <a:lstStyle/>
          <a:p>
            <a:pPr defTabSz="431800"/>
            <a:r>
              <a:rPr lang="en-US" sz="1700" b="1" dirty="0">
                <a:solidFill>
                  <a:srgbClr val="CC0000"/>
                </a:solidFill>
              </a:rPr>
              <a:t>  </a:t>
            </a:r>
            <a:r>
              <a:rPr lang="ja-JP" altLang="en-US" sz="1700" b="1" dirty="0"/>
              <a:t>‘</a:t>
            </a:r>
            <a:r>
              <a:rPr lang="en-US" b="1" dirty="0"/>
              <a:t>A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en-US" b="1" dirty="0" smtClean="0">
                <a:solidFill>
                  <a:srgbClr val="CC0000"/>
                </a:solidFill>
              </a:rPr>
              <a:t>6000</a:t>
            </a:r>
            <a:endParaRPr lang="en-US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8194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8486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  <a:endParaRPr lang="en-US" b="1">
              <a:latin typeface="Courier" charset="0"/>
            </a:endParaRP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26648" name="Rectangle 6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7"/>
            <p:cNvSpPr>
              <a:spLocks noChangeArrowheads="1"/>
            </p:cNvSpPr>
            <p:nvPr/>
          </p:nvSpPr>
          <p:spPr bwMode="auto">
            <a:xfrm>
              <a:off x="1104" y="1170"/>
              <a:ext cx="4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</a:t>
              </a:r>
            </a:p>
          </p:txBody>
        </p:sp>
      </p:grpSp>
      <p:grpSp>
        <p:nvGrpSpPr>
          <p:cNvPr id="26631" name="Group 8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26632" name="Line 9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3" name="Group 10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646" name="Rectangle 11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12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34" name="Rectangle 13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4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Rectangle 15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6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17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8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9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20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1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22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26644" name="Rectangle 23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26645" name="Rectangle 24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09600" y="3581401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09600" y="4343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38200" y="3733801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 dirty="0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 dirty="0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ptr</a:t>
            </a:r>
            <a:r>
              <a:rPr lang="en-US" sz="1800" b="1" dirty="0">
                <a:latin typeface="Courier" charset="0"/>
              </a:rPr>
              <a:t>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while (</a:t>
            </a:r>
            <a:r>
              <a:rPr lang="en-US" sz="1800" b="1" dirty="0" err="1">
                <a:latin typeface="Courier" charset="0"/>
              </a:rPr>
              <a:t>ptr</a:t>
            </a:r>
            <a:r>
              <a:rPr lang="en-US" sz="1800" b="1" dirty="0">
                <a:latin typeface="Courier" charset="0"/>
              </a:rPr>
              <a:t>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    </a:t>
            </a:r>
            <a:r>
              <a:rPr lang="en-US" sz="1800" b="1" dirty="0" err="1">
                <a:latin typeface="Courier" charset="0"/>
              </a:rPr>
              <a:t>cout</a:t>
            </a:r>
            <a:r>
              <a:rPr lang="en-US" sz="1800" b="1" dirty="0">
                <a:latin typeface="Courier" charset="0"/>
              </a:rPr>
              <a:t>  &lt;&lt;  </a:t>
            </a:r>
            <a:r>
              <a:rPr lang="en-US" sz="1800" b="1" dirty="0" err="1">
                <a:latin typeface="Courier" charset="0"/>
              </a:rPr>
              <a:t>ptr</a:t>
            </a:r>
            <a:r>
              <a:rPr lang="en-US" sz="1800" b="1" dirty="0">
                <a:latin typeface="Courier" charset="0"/>
              </a:rPr>
              <a:t>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	 </a:t>
            </a:r>
            <a:r>
              <a:rPr lang="en-US" sz="1800" b="1" dirty="0">
                <a:solidFill>
                  <a:srgbClr val="990000"/>
                </a:solidFill>
                <a:latin typeface="Courier" charset="0"/>
              </a:rPr>
              <a:t>// Or, do something else with node *</a:t>
            </a:r>
            <a:r>
              <a:rPr lang="en-US" sz="1800" b="1" dirty="0" err="1">
                <a:solidFill>
                  <a:srgbClr val="990000"/>
                </a:solidFill>
                <a:latin typeface="Courier" charset="0"/>
              </a:rPr>
              <a:t>ptr</a:t>
            </a:r>
            <a:endParaRPr lang="en-US" sz="1800" b="1" dirty="0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	 </a:t>
            </a:r>
            <a:r>
              <a:rPr lang="en-US" sz="1800" b="1" dirty="0" err="1">
                <a:latin typeface="Courier" charset="0"/>
              </a:rPr>
              <a:t>ptr</a:t>
            </a:r>
            <a:r>
              <a:rPr lang="en-US" sz="1800" b="1" dirty="0">
                <a:latin typeface="Courier" charset="0"/>
              </a:rPr>
              <a:t>  =  </a:t>
            </a:r>
            <a:r>
              <a:rPr lang="en-US" sz="1800" b="1" dirty="0" err="1">
                <a:latin typeface="Courier" charset="0"/>
              </a:rPr>
              <a:t>ptr</a:t>
            </a:r>
            <a:r>
              <a:rPr lang="en-US" sz="1800" b="1" dirty="0">
                <a:latin typeface="Courier" charset="0"/>
              </a:rPr>
              <a:t>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}</a:t>
            </a: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304800" y="1447801"/>
            <a:ext cx="1676400" cy="609600"/>
            <a:chOff x="1104" y="1056"/>
            <a:chExt cx="1056" cy="384"/>
          </a:xfrm>
        </p:grpSpPr>
        <p:sp>
          <p:nvSpPr>
            <p:cNvPr id="27674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</a:t>
              </a:r>
              <a:r>
                <a:rPr lang="en-US" sz="2000" b="1"/>
                <a:t> 3000</a:t>
              </a:r>
              <a:endParaRPr lang="en-US" sz="2000" b="1">
                <a:latin typeface="Times New Roman" charset="0"/>
              </a:endParaRPr>
            </a:p>
          </p:txBody>
        </p:sp>
      </p:grpSp>
      <p:grpSp>
        <p:nvGrpSpPr>
          <p:cNvPr id="27655" name="Group 9"/>
          <p:cNvGrpSpPr>
            <a:grpSpLocks/>
          </p:cNvGrpSpPr>
          <p:nvPr/>
        </p:nvGrpSpPr>
        <p:grpSpPr bwMode="auto">
          <a:xfrm>
            <a:off x="304800" y="2346326"/>
            <a:ext cx="8305800" cy="1006475"/>
            <a:chOff x="192" y="1670"/>
            <a:chExt cx="5232" cy="634"/>
          </a:xfrm>
        </p:grpSpPr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59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672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0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27670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27671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27656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2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Traversing a 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548641" y="3212465"/>
            <a:ext cx="7315200" cy="3124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09600" y="4724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72441" y="3212465"/>
            <a:ext cx="7848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   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}</a:t>
            </a: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320041" y="1231265"/>
            <a:ext cx="1676400" cy="609600"/>
            <a:chOff x="1104" y="1056"/>
            <a:chExt cx="1056" cy="384"/>
          </a:xfrm>
        </p:grpSpPr>
        <p:sp>
          <p:nvSpPr>
            <p:cNvPr id="28698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 </a:t>
              </a:r>
              <a:r>
                <a:rPr lang="en-US" sz="2000" b="1"/>
                <a:t>3000</a:t>
              </a:r>
            </a:p>
          </p:txBody>
        </p:sp>
      </p:grpSp>
      <p:grpSp>
        <p:nvGrpSpPr>
          <p:cNvPr id="28679" name="Group 9"/>
          <p:cNvGrpSpPr>
            <a:grpSpLocks/>
          </p:cNvGrpSpPr>
          <p:nvPr/>
        </p:nvGrpSpPr>
        <p:grpSpPr bwMode="auto">
          <a:xfrm>
            <a:off x="320041" y="2129790"/>
            <a:ext cx="8305800" cy="1006475"/>
            <a:chOff x="192" y="1670"/>
            <a:chExt cx="5232" cy="634"/>
          </a:xfrm>
        </p:grpSpPr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83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8696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4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>
                  <a:solidFill>
                    <a:srgbClr val="CC0000"/>
                  </a:solidFill>
                </a:rPr>
                <a:t>3000</a:t>
              </a:r>
              <a:r>
                <a:rPr lang="en-US" b="1" dirty="0"/>
                <a:t>      </a:t>
              </a:r>
              <a:r>
                <a:rPr lang="ja-JP" altLang="en-US" b="1" dirty="0"/>
                <a:t>“</a:t>
              </a:r>
              <a:r>
                <a:rPr lang="en-US" b="1" dirty="0"/>
                <a:t>Ted</a:t>
              </a:r>
              <a:r>
                <a:rPr lang="ja-JP" altLang="en-US" b="1" dirty="0"/>
                <a:t>”</a:t>
              </a:r>
              <a:r>
                <a:rPr lang="en-US" b="1" dirty="0"/>
                <a:t>   </a:t>
              </a:r>
              <a:r>
                <a:rPr lang="en-US" sz="2000" b="1" dirty="0">
                  <a:solidFill>
                    <a:srgbClr val="CC0000"/>
                  </a:solidFill>
                </a:rPr>
                <a:t>5000</a:t>
              </a:r>
              <a:r>
                <a:rPr lang="en-US" b="1" dirty="0"/>
                <a:t>        </a:t>
              </a:r>
              <a:r>
                <a:rPr lang="ja-JP" altLang="en-US" b="1" dirty="0"/>
                <a:t>“</a:t>
              </a:r>
              <a:r>
                <a:rPr lang="en-US" b="1" dirty="0"/>
                <a:t>Irv</a:t>
              </a:r>
              <a:r>
                <a:rPr lang="ja-JP" altLang="en-US" b="1" dirty="0"/>
                <a:t>”</a:t>
              </a:r>
              <a:r>
                <a:rPr lang="en-US" b="1" dirty="0"/>
                <a:t>   </a:t>
              </a:r>
              <a:r>
                <a:rPr lang="en-US" sz="2000" b="1" dirty="0">
                  <a:solidFill>
                    <a:srgbClr val="CC0000"/>
                  </a:solidFill>
                </a:rPr>
                <a:t>2000</a:t>
              </a:r>
              <a:r>
                <a:rPr lang="en-US" b="1" dirty="0"/>
                <a:t>        </a:t>
              </a:r>
              <a:r>
                <a:rPr lang="ja-JP" altLang="en-US" b="1" dirty="0"/>
                <a:t>“</a:t>
              </a:r>
              <a:r>
                <a:rPr lang="en-US" b="1" dirty="0"/>
                <a:t>Lee</a:t>
              </a:r>
              <a:r>
                <a:rPr lang="ja-JP" altLang="en-US" b="1" dirty="0"/>
                <a:t>”</a:t>
              </a:r>
              <a:r>
                <a:rPr lang="en-US" b="1" dirty="0"/>
                <a:t>   </a:t>
              </a:r>
              <a:r>
                <a:rPr lang="en-US" sz="2000" b="1" dirty="0">
                  <a:solidFill>
                    <a:srgbClr val="CC0000"/>
                  </a:solidFill>
                </a:rPr>
                <a:t>NULL</a:t>
              </a:r>
              <a:endParaRPr lang="en-US" b="1" dirty="0"/>
            </a:p>
          </p:txBody>
        </p:sp>
        <p:sp>
          <p:nvSpPr>
            <p:cNvPr id="28694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28695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28680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28"/>
          <p:cNvSpPr>
            <a:spLocks noGrp="1" noChangeArrowheads="1"/>
          </p:cNvSpPr>
          <p:nvPr>
            <p:ph type="title"/>
          </p:nvPr>
        </p:nvSpPr>
        <p:spPr>
          <a:xfrm>
            <a:off x="701041" y="240665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24840" y="34290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2484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853440" y="35814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320040" y="1295400"/>
            <a:ext cx="1676400" cy="609600"/>
            <a:chOff x="1104" y="1056"/>
            <a:chExt cx="1056" cy="384"/>
          </a:xfrm>
        </p:grpSpPr>
        <p:sp>
          <p:nvSpPr>
            <p:cNvPr id="29722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 </a:t>
              </a:r>
              <a:r>
                <a:rPr lang="en-US" sz="2000" b="1"/>
                <a:t>3000</a:t>
              </a:r>
            </a:p>
          </p:txBody>
        </p:sp>
      </p:grpSp>
      <p:grpSp>
        <p:nvGrpSpPr>
          <p:cNvPr id="29703" name="Group 9"/>
          <p:cNvGrpSpPr>
            <a:grpSpLocks/>
          </p:cNvGrpSpPr>
          <p:nvPr/>
        </p:nvGrpSpPr>
        <p:grpSpPr bwMode="auto">
          <a:xfrm>
            <a:off x="320040" y="2193925"/>
            <a:ext cx="8305800" cy="1006475"/>
            <a:chOff x="192" y="1670"/>
            <a:chExt cx="5232" cy="634"/>
          </a:xfrm>
        </p:grpSpPr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07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9720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8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29718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29719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29704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28"/>
          <p:cNvSpPr>
            <a:spLocks noGrp="1" noChangeArrowheads="1"/>
          </p:cNvSpPr>
          <p:nvPr>
            <p:ph type="title"/>
          </p:nvPr>
        </p:nvSpPr>
        <p:spPr>
          <a:xfrm>
            <a:off x="777240" y="304800"/>
            <a:ext cx="7848600" cy="11430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Traversing a 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25475" y="342138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625475" y="555498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54075" y="357378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320675" y="1287780"/>
            <a:ext cx="1676400" cy="609600"/>
            <a:chOff x="1104" y="1056"/>
            <a:chExt cx="1056" cy="384"/>
          </a:xfrm>
        </p:grpSpPr>
        <p:sp>
          <p:nvSpPr>
            <p:cNvPr id="30746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</a:t>
              </a:r>
              <a:r>
                <a:rPr lang="en-US" sz="2000" b="1"/>
                <a:t> 5000</a:t>
              </a:r>
              <a:endParaRPr lang="en-US" sz="2000" b="1">
                <a:latin typeface="Times New Roman" charset="0"/>
              </a:endParaRPr>
            </a:p>
          </p:txBody>
        </p:sp>
      </p:grpSp>
      <p:grpSp>
        <p:nvGrpSpPr>
          <p:cNvPr id="30727" name="Group 9"/>
          <p:cNvGrpSpPr>
            <a:grpSpLocks/>
          </p:cNvGrpSpPr>
          <p:nvPr/>
        </p:nvGrpSpPr>
        <p:grpSpPr bwMode="auto">
          <a:xfrm>
            <a:off x="320675" y="2186305"/>
            <a:ext cx="8305800" cy="1006475"/>
            <a:chOff x="192" y="1670"/>
            <a:chExt cx="5232" cy="634"/>
          </a:xfrm>
        </p:grpSpPr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31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30744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2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30742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30743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30728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28"/>
          <p:cNvSpPr>
            <a:spLocks noGrp="1" noChangeArrowheads="1"/>
          </p:cNvSpPr>
          <p:nvPr>
            <p:ph type="title"/>
          </p:nvPr>
        </p:nvSpPr>
        <p:spPr>
          <a:xfrm>
            <a:off x="701675" y="29718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09600" y="34290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09600" y="41910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838200" y="35052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04800" y="1219200"/>
            <a:ext cx="1676400" cy="609600"/>
            <a:chOff x="1104" y="1056"/>
            <a:chExt cx="1056" cy="384"/>
          </a:xfrm>
        </p:grpSpPr>
        <p:sp>
          <p:nvSpPr>
            <p:cNvPr id="3177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 </a:t>
              </a:r>
              <a:r>
                <a:rPr lang="en-US" sz="2000" b="1"/>
                <a:t>5000</a:t>
              </a:r>
            </a:p>
          </p:txBody>
        </p:sp>
      </p:grpSp>
      <p:grpSp>
        <p:nvGrpSpPr>
          <p:cNvPr id="31751" name="Group 9"/>
          <p:cNvGrpSpPr>
            <a:grpSpLocks/>
          </p:cNvGrpSpPr>
          <p:nvPr/>
        </p:nvGrpSpPr>
        <p:grpSpPr bwMode="auto">
          <a:xfrm>
            <a:off x="304800" y="2117725"/>
            <a:ext cx="8305800" cy="1006475"/>
            <a:chOff x="192" y="1670"/>
            <a:chExt cx="5232" cy="634"/>
          </a:xfrm>
        </p:grpSpPr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31768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9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6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31766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31752" name="Line 26"/>
          <p:cNvSpPr>
            <a:spLocks noChangeShapeType="1"/>
          </p:cNvSpPr>
          <p:nvPr/>
        </p:nvSpPr>
        <p:spPr bwMode="auto">
          <a:xfrm>
            <a:off x="1905000" y="16002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28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508000"/>
            <a:ext cx="7772400" cy="8001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Chapter 14 Topics</a:t>
            </a:r>
            <a:endParaRPr lang="en-US" b="0">
              <a:latin typeface="Times New Roman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604963"/>
            <a:ext cx="7810500" cy="4948237"/>
          </a:xfrm>
          <a:noFill/>
        </p:spPr>
        <p:txBody>
          <a:bodyPr/>
          <a:lstStyle/>
          <a:p>
            <a:pPr>
              <a:lnSpc>
                <a:spcPct val="90000"/>
              </a:lnSpc>
              <a:buSzPct val="60000"/>
            </a:pPr>
            <a:endParaRPr lang="en-US" sz="2800" b="1">
              <a:latin typeface="Times New Roman" charset="0"/>
            </a:endParaRPr>
          </a:p>
          <a:p>
            <a:pPr>
              <a:lnSpc>
                <a:spcPct val="90000"/>
              </a:lnSpc>
              <a:buSzPct val="60000"/>
              <a:buFont typeface="Monotype Sorts" charset="0"/>
              <a:buNone/>
            </a:pPr>
            <a:endParaRPr lang="en-US" sz="2800" b="1">
              <a:latin typeface="Times New Roman" charset="0"/>
            </a:endParaRPr>
          </a:p>
          <a:p>
            <a:pPr>
              <a:lnSpc>
                <a:spcPct val="90000"/>
              </a:lnSpc>
              <a:buSzPct val="60000"/>
            </a:pPr>
            <a:r>
              <a:rPr lang="en-US" sz="2800" b="1">
                <a:latin typeface="Arial" charset="0"/>
              </a:rPr>
              <a:t>Meaning of an Inaccessible Object</a:t>
            </a:r>
          </a:p>
          <a:p>
            <a:pPr>
              <a:lnSpc>
                <a:spcPct val="90000"/>
              </a:lnSpc>
              <a:buSzPct val="60000"/>
            </a:pPr>
            <a:r>
              <a:rPr lang="en-US" sz="2800" b="1">
                <a:latin typeface="Arial" charset="0"/>
              </a:rPr>
              <a:t>Meaning of a Dangling Pointer</a:t>
            </a:r>
          </a:p>
          <a:p>
            <a:pPr>
              <a:lnSpc>
                <a:spcPct val="90000"/>
              </a:lnSpc>
              <a:buSzPct val="60000"/>
            </a:pPr>
            <a:r>
              <a:rPr lang="en-US" sz="2800" b="1">
                <a:latin typeface="Arial" charset="0"/>
              </a:rPr>
              <a:t>Use of a Class Destructor</a:t>
            </a:r>
          </a:p>
          <a:p>
            <a:pPr>
              <a:lnSpc>
                <a:spcPct val="90000"/>
              </a:lnSpc>
              <a:buSzPct val="60000"/>
            </a:pPr>
            <a:r>
              <a:rPr lang="en-US" sz="2800" b="1">
                <a:latin typeface="Arial" charset="0"/>
              </a:rPr>
              <a:t>Shallow Copy vs. Deep Copy of Class Objects</a:t>
            </a:r>
          </a:p>
          <a:p>
            <a:pPr>
              <a:lnSpc>
                <a:spcPct val="90000"/>
              </a:lnSpc>
              <a:buSzPct val="60000"/>
            </a:pPr>
            <a:r>
              <a:rPr lang="en-US" sz="2800" b="1">
                <a:latin typeface="Arial" charset="0"/>
              </a:rPr>
              <a:t>Use of a Copy Constructor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09600" y="33528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609600" y="4800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838200" y="35052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304800" y="1219200"/>
            <a:ext cx="1676400" cy="609600"/>
            <a:chOff x="1104" y="1056"/>
            <a:chExt cx="1056" cy="384"/>
          </a:xfrm>
        </p:grpSpPr>
        <p:sp>
          <p:nvSpPr>
            <p:cNvPr id="32794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 </a:t>
              </a:r>
              <a:r>
                <a:rPr lang="en-US" sz="2000" b="1"/>
                <a:t>5000</a:t>
              </a:r>
              <a:endParaRPr lang="en-US" sz="2000" b="1">
                <a:latin typeface="Times New Roman" charset="0"/>
              </a:endParaRPr>
            </a:p>
          </p:txBody>
        </p:sp>
      </p:grpSp>
      <p:grpSp>
        <p:nvGrpSpPr>
          <p:cNvPr id="32775" name="Group 9"/>
          <p:cNvGrpSpPr>
            <a:grpSpLocks/>
          </p:cNvGrpSpPr>
          <p:nvPr/>
        </p:nvGrpSpPr>
        <p:grpSpPr bwMode="auto">
          <a:xfrm>
            <a:off x="304800" y="2117725"/>
            <a:ext cx="8305800" cy="1006475"/>
            <a:chOff x="192" y="1670"/>
            <a:chExt cx="5232" cy="634"/>
          </a:xfrm>
        </p:grpSpPr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32792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0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32790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32791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32776" name="Line 26"/>
          <p:cNvSpPr>
            <a:spLocks noChangeShapeType="1"/>
          </p:cNvSpPr>
          <p:nvPr/>
        </p:nvSpPr>
        <p:spPr bwMode="auto">
          <a:xfrm>
            <a:off x="1905000" y="16002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28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570865" y="318516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570865" y="531876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99465" y="333756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266065" y="1051560"/>
            <a:ext cx="1676400" cy="609600"/>
            <a:chOff x="1104" y="1056"/>
            <a:chExt cx="1056" cy="384"/>
          </a:xfrm>
        </p:grpSpPr>
        <p:sp>
          <p:nvSpPr>
            <p:cNvPr id="33818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 </a:t>
              </a:r>
              <a:r>
                <a:rPr lang="en-US" sz="2000" b="1"/>
                <a:t>2000</a:t>
              </a:r>
            </a:p>
          </p:txBody>
        </p:sp>
      </p:grp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266065" y="1950085"/>
            <a:ext cx="8305800" cy="1006475"/>
            <a:chOff x="192" y="1670"/>
            <a:chExt cx="5232" cy="634"/>
          </a:xfrm>
        </p:grpSpPr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33816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7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4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33814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33815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33800" name="Line 26"/>
          <p:cNvSpPr>
            <a:spLocks noChangeShapeType="1"/>
          </p:cNvSpPr>
          <p:nvPr/>
        </p:nvSpPr>
        <p:spPr bwMode="auto">
          <a:xfrm>
            <a:off x="1866265" y="143256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8"/>
          <p:cNvSpPr>
            <a:spLocks noGrp="1" noChangeArrowheads="1"/>
          </p:cNvSpPr>
          <p:nvPr>
            <p:ph type="title"/>
          </p:nvPr>
        </p:nvSpPr>
        <p:spPr>
          <a:xfrm>
            <a:off x="1256665" y="21336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579120" y="33528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579120" y="41910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807720" y="35052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274320" y="1219200"/>
            <a:ext cx="1676400" cy="609600"/>
            <a:chOff x="1104" y="1056"/>
            <a:chExt cx="1056" cy="384"/>
          </a:xfrm>
        </p:grpSpPr>
        <p:sp>
          <p:nvSpPr>
            <p:cNvPr id="34842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</a:t>
              </a:r>
              <a:r>
                <a:rPr lang="en-US" sz="2000" b="1"/>
                <a:t> 2000</a:t>
              </a:r>
              <a:endParaRPr lang="en-US" sz="2000" b="1">
                <a:latin typeface="Times New Roman" charset="0"/>
              </a:endParaRPr>
            </a:p>
          </p:txBody>
        </p:sp>
      </p:grp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74320" y="2117725"/>
            <a:ext cx="8305800" cy="1006475"/>
            <a:chOff x="192" y="1670"/>
            <a:chExt cx="5232" cy="634"/>
          </a:xfrm>
        </p:grpSpPr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34840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1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8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34838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34839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34824" name="Line 26"/>
          <p:cNvSpPr>
            <a:spLocks noChangeShapeType="1"/>
          </p:cNvSpPr>
          <p:nvPr/>
        </p:nvSpPr>
        <p:spPr bwMode="auto">
          <a:xfrm>
            <a:off x="1874520" y="16002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28"/>
          <p:cNvSpPr>
            <a:spLocks noGrp="1" noChangeArrowheads="1"/>
          </p:cNvSpPr>
          <p:nvPr>
            <p:ph type="title"/>
          </p:nvPr>
        </p:nvSpPr>
        <p:spPr>
          <a:xfrm>
            <a:off x="1264920" y="3048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09600" y="3280728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29"/>
          <p:cNvSpPr>
            <a:spLocks noChangeArrowheads="1"/>
          </p:cNvSpPr>
          <p:nvPr/>
        </p:nvSpPr>
        <p:spPr bwMode="auto">
          <a:xfrm>
            <a:off x="609600" y="4804728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838200" y="3433128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304800" y="1147128"/>
            <a:ext cx="1676400" cy="609600"/>
            <a:chOff x="1104" y="1056"/>
            <a:chExt cx="1056" cy="384"/>
          </a:xfrm>
        </p:grpSpPr>
        <p:sp>
          <p:nvSpPr>
            <p:cNvPr id="35866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 </a:t>
              </a:r>
              <a:r>
                <a:rPr lang="en-US" sz="2000" b="1"/>
                <a:t>2000</a:t>
              </a:r>
            </a:p>
          </p:txBody>
        </p:sp>
      </p:grpSp>
      <p:grpSp>
        <p:nvGrpSpPr>
          <p:cNvPr id="35847" name="Group 9"/>
          <p:cNvGrpSpPr>
            <a:grpSpLocks/>
          </p:cNvGrpSpPr>
          <p:nvPr/>
        </p:nvGrpSpPr>
        <p:grpSpPr bwMode="auto">
          <a:xfrm>
            <a:off x="304800" y="2045653"/>
            <a:ext cx="8305800" cy="1006475"/>
            <a:chOff x="192" y="1670"/>
            <a:chExt cx="5232" cy="634"/>
          </a:xfrm>
        </p:grpSpPr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35864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2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35862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35863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35848" name="Line 26"/>
          <p:cNvSpPr>
            <a:spLocks noChangeShapeType="1"/>
          </p:cNvSpPr>
          <p:nvPr/>
        </p:nvSpPr>
        <p:spPr bwMode="auto">
          <a:xfrm>
            <a:off x="1905000" y="1528128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28"/>
          <p:cNvSpPr>
            <a:spLocks noGrp="1" noChangeArrowheads="1"/>
          </p:cNvSpPr>
          <p:nvPr>
            <p:ph type="title"/>
          </p:nvPr>
        </p:nvSpPr>
        <p:spPr>
          <a:xfrm>
            <a:off x="1295400" y="461328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355092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09600" y="569976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838200" y="370332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304800" y="1417320"/>
            <a:ext cx="1709738" cy="609600"/>
            <a:chOff x="1104" y="1056"/>
            <a:chExt cx="1077" cy="384"/>
          </a:xfrm>
        </p:grpSpPr>
        <p:sp>
          <p:nvSpPr>
            <p:cNvPr id="36889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</a:t>
              </a:r>
              <a:r>
                <a:rPr lang="en-US" sz="2000" b="1"/>
                <a:t>NULL</a:t>
              </a:r>
              <a:endParaRPr lang="en-US" sz="2000" b="1">
                <a:latin typeface="Times New Roman" charset="0"/>
              </a:endParaRPr>
            </a:p>
          </p:txBody>
        </p:sp>
      </p:grpSp>
      <p:grpSp>
        <p:nvGrpSpPr>
          <p:cNvPr id="36871" name="Group 9"/>
          <p:cNvGrpSpPr>
            <a:grpSpLocks/>
          </p:cNvGrpSpPr>
          <p:nvPr/>
        </p:nvGrpSpPr>
        <p:grpSpPr bwMode="auto">
          <a:xfrm>
            <a:off x="304800" y="2315845"/>
            <a:ext cx="8305800" cy="1006475"/>
            <a:chOff x="192" y="1670"/>
            <a:chExt cx="5232" cy="634"/>
          </a:xfrm>
        </p:grpSpPr>
        <p:sp>
          <p:nvSpPr>
            <p:cNvPr id="3687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7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3688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7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3688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3688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36872" name="Rectangle 27"/>
          <p:cNvSpPr>
            <a:spLocks noGrp="1" noChangeArrowheads="1"/>
          </p:cNvSpPr>
          <p:nvPr>
            <p:ph type="title"/>
          </p:nvPr>
        </p:nvSpPr>
        <p:spPr>
          <a:xfrm>
            <a:off x="1295400" y="59436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620712" y="3505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20712" y="4343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49312" y="3657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Pre:  head points to a dynamic linked list</a:t>
            </a:r>
            <a:endParaRPr lang="en-US" sz="1000" b="1">
              <a:solidFill>
                <a:srgbClr val="990000"/>
              </a:solidFill>
              <a:latin typeface="Courier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ptr  =  head;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while (ptr != NULL)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    cout  &lt;&lt;  ptr-&gt;info;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</a:t>
            </a:r>
            <a:r>
              <a:rPr lang="en-US" sz="1800" b="1">
                <a:solidFill>
                  <a:srgbClr val="990000"/>
                </a:solidFill>
                <a:latin typeface="Courier" charset="0"/>
              </a:rPr>
              <a:t>// Or, do something else with node *ptr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 ptr  =  ptr-&gt;link;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}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15912" y="1371600"/>
            <a:ext cx="1709738" cy="609600"/>
            <a:chOff x="1104" y="1056"/>
            <a:chExt cx="1077" cy="384"/>
          </a:xfrm>
        </p:grpSpPr>
        <p:sp>
          <p:nvSpPr>
            <p:cNvPr id="37913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charset="0"/>
                </a:rPr>
                <a:t>   ptr     </a:t>
              </a:r>
              <a:r>
                <a:rPr lang="en-US" sz="2000" b="1"/>
                <a:t>NULL</a:t>
              </a:r>
              <a:endParaRPr lang="en-US" sz="2000" b="1">
                <a:latin typeface="Times New Roman" charset="0"/>
              </a:endParaRPr>
            </a:p>
          </p:txBody>
        </p:sp>
      </p:grp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315912" y="2270125"/>
            <a:ext cx="8305800" cy="1006475"/>
            <a:chOff x="192" y="1670"/>
            <a:chExt cx="5232" cy="634"/>
          </a:xfrm>
        </p:grpSpPr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98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37911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9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3000</a:t>
              </a:r>
              <a:r>
                <a:rPr lang="en-US" b="1"/>
                <a:t>      </a:t>
              </a:r>
              <a:r>
                <a:rPr lang="ja-JP" altLang="en-US" b="1"/>
                <a:t>“</a:t>
              </a:r>
              <a:r>
                <a:rPr lang="en-US" b="1"/>
                <a:t>Ted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5000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Irv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r>
                <a:rPr lang="en-US" b="1"/>
                <a:t>        </a:t>
              </a:r>
              <a:r>
                <a:rPr lang="ja-JP" altLang="en-US" b="1"/>
                <a:t>“</a:t>
              </a:r>
              <a:r>
                <a:rPr lang="en-US" b="1"/>
                <a:t>Lee</a:t>
              </a:r>
              <a:r>
                <a:rPr lang="ja-JP" altLang="en-US" b="1"/>
                <a:t>”</a:t>
              </a:r>
              <a:r>
                <a:rPr lang="en-US" b="1"/>
                <a:t>   </a:t>
              </a:r>
              <a:r>
                <a:rPr lang="en-US" sz="2000" b="1">
                  <a:solidFill>
                    <a:srgbClr val="CC0000"/>
                  </a:solidFill>
                </a:rPr>
                <a:t>NULL</a:t>
              </a:r>
              <a:endParaRPr lang="en-US" b="1"/>
            </a:p>
          </p:txBody>
        </p:sp>
        <p:sp>
          <p:nvSpPr>
            <p:cNvPr id="37909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3000         </a:t>
              </a:r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  </a:t>
              </a:r>
              <a:r>
                <a:rPr lang="en-US" sz="2000" b="1">
                  <a:solidFill>
                    <a:srgbClr val="CC0000"/>
                  </a:solidFill>
                  <a:latin typeface="Courier New" charset="0"/>
                </a:rPr>
                <a:t>5000           2000</a:t>
              </a:r>
            </a:p>
          </p:txBody>
        </p:sp>
        <p:sp>
          <p:nvSpPr>
            <p:cNvPr id="37910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</p:grpSp>
      <p:sp>
        <p:nvSpPr>
          <p:cNvPr id="37896" name="Rectangle 27"/>
          <p:cNvSpPr>
            <a:spLocks noGrp="1" noChangeArrowheads="1"/>
          </p:cNvSpPr>
          <p:nvPr>
            <p:ph type="title"/>
          </p:nvPr>
        </p:nvSpPr>
        <p:spPr>
          <a:xfrm>
            <a:off x="925512" y="4572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Traversing a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Dynamic Linked List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5588"/>
            <a:ext cx="8001000" cy="9906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Using Operator </a:t>
            </a:r>
            <a:r>
              <a:rPr lang="en-US">
                <a:latin typeface="Courier New" charset="0"/>
              </a:rPr>
              <a:t>new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05000"/>
            <a:ext cx="7994650" cy="4021138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>
                <a:solidFill>
                  <a:srgbClr val="C00000"/>
                </a:solidFill>
                <a:latin typeface="Arial" charset="0"/>
              </a:rPr>
              <a:t>Recall</a:t>
            </a:r>
          </a:p>
          <a:p>
            <a:r>
              <a:rPr lang="en-US" sz="2800" b="1">
                <a:latin typeface="Arial" charset="0"/>
              </a:rPr>
              <a:t>If memory is available in the free store (or heap), operator new allocates the requested object, and</a:t>
            </a:r>
          </a:p>
          <a:p>
            <a:r>
              <a:rPr lang="en-US" sz="2800" b="1">
                <a:latin typeface="Arial" charset="0"/>
              </a:rPr>
              <a:t>it returns a pointer to the memory allocated</a:t>
            </a:r>
          </a:p>
          <a:p>
            <a:r>
              <a:rPr lang="en-US" sz="2800" b="1">
                <a:latin typeface="Arial" charset="0"/>
              </a:rPr>
              <a:t>The dynamically allocated object exists until the delete operator destroys it</a:t>
            </a:r>
          </a:p>
          <a:p>
            <a:endParaRPr lang="en-US" sz="1800" b="1">
              <a:latin typeface="Arial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781050" y="24018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781050" y="2401888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9144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Inserting a Node at the Front of a List</a:t>
            </a:r>
          </a:p>
        </p:txBody>
      </p:sp>
      <p:sp>
        <p:nvSpPr>
          <p:cNvPr id="399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6950" y="2455863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	</a:t>
            </a:r>
            <a:r>
              <a:rPr lang="en-US" sz="2000" b="1">
                <a:latin typeface="Courier" charset="0"/>
              </a:rPr>
              <a:t>char     item = </a:t>
            </a:r>
            <a:r>
              <a:rPr lang="ja-JP" altLang="en-US" sz="2000" b="1">
                <a:latin typeface="Courier" charset="0"/>
              </a:rPr>
              <a:t>‘</a:t>
            </a:r>
            <a:r>
              <a:rPr lang="en-US" sz="2000" b="1">
                <a:latin typeface="Courier" charset="0"/>
              </a:rPr>
              <a:t>B</a:t>
            </a:r>
            <a:r>
              <a:rPr lang="ja-JP" altLang="en-US" sz="2000" b="1">
                <a:latin typeface="Courier" charset="0"/>
              </a:rPr>
              <a:t>’</a:t>
            </a:r>
            <a:r>
              <a:rPr lang="en-US" sz="2000" b="1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NodePtr  location;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 = new  NodeType;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location-&gt;info = item;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location-&gt;link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head = location;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39943" name="Group 23"/>
          <p:cNvGrpSpPr>
            <a:grpSpLocks/>
          </p:cNvGrpSpPr>
          <p:nvPr/>
        </p:nvGrpSpPr>
        <p:grpSpPr bwMode="auto">
          <a:xfrm>
            <a:off x="1201738" y="5241925"/>
            <a:ext cx="5110162" cy="590550"/>
            <a:chOff x="909" y="2807"/>
            <a:chExt cx="3219" cy="372"/>
          </a:xfrm>
        </p:grpSpPr>
        <p:grpSp>
          <p:nvGrpSpPr>
            <p:cNvPr id="39947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39962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b="1">
                    <a:latin typeface="Courier New" charset="0"/>
                  </a:rPr>
                  <a:t> head</a:t>
                </a:r>
              </a:p>
            </p:txBody>
          </p:sp>
          <p:sp>
            <p:nvSpPr>
              <p:cNvPr id="39963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48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39959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0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1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49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39956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7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8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50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39953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51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r>
                <a:rPr lang="en-US" b="1" dirty="0"/>
                <a:t>      </a:t>
              </a:r>
              <a:r>
                <a:rPr lang="en-US" b="1" dirty="0" smtClean="0"/>
                <a:t> </a:t>
              </a:r>
              <a:r>
                <a:rPr lang="ja-JP" altLang="en-US" b="1" dirty="0" smtClean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  <p:sp>
          <p:nvSpPr>
            <p:cNvPr id="39952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4" name="Rectangle 24"/>
          <p:cNvSpPr>
            <a:spLocks noChangeArrowheads="1"/>
          </p:cNvSpPr>
          <p:nvPr/>
        </p:nvSpPr>
        <p:spPr bwMode="auto">
          <a:xfrm>
            <a:off x="1184275" y="12763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25"/>
          <p:cNvSpPr>
            <a:spLocks noChangeArrowheads="1"/>
          </p:cNvSpPr>
          <p:nvPr/>
        </p:nvSpPr>
        <p:spPr bwMode="auto">
          <a:xfrm>
            <a:off x="1247775" y="14144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endParaRPr lang="en-US" b="1"/>
          </a:p>
        </p:txBody>
      </p:sp>
      <p:sp>
        <p:nvSpPr>
          <p:cNvPr id="39946" name="Rectangle 26"/>
          <p:cNvSpPr>
            <a:spLocks noChangeArrowheads="1"/>
          </p:cNvSpPr>
          <p:nvPr/>
        </p:nvSpPr>
        <p:spPr bwMode="auto">
          <a:xfrm>
            <a:off x="260350" y="14620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urier New" charset="0"/>
              </a:rPr>
              <a:t>item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781050" y="23256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781050" y="2759075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Inserting a Node at the Front of a List</a:t>
            </a:r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6950" y="2379663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	</a:t>
            </a:r>
            <a:r>
              <a:rPr lang="en-US" sz="2000" b="1">
                <a:latin typeface="Courier" charset="0"/>
              </a:rPr>
              <a:t>char     item = </a:t>
            </a:r>
            <a:r>
              <a:rPr lang="ja-JP" altLang="en-US" sz="2000" b="1">
                <a:latin typeface="Courier" charset="0"/>
              </a:rPr>
              <a:t>‘</a:t>
            </a:r>
            <a:r>
              <a:rPr lang="en-US" sz="2000" b="1">
                <a:latin typeface="Courier" charset="0"/>
              </a:rPr>
              <a:t>B</a:t>
            </a:r>
            <a:r>
              <a:rPr lang="ja-JP" altLang="en-US" sz="2000" b="1">
                <a:latin typeface="Courier" charset="0"/>
              </a:rPr>
              <a:t>’</a:t>
            </a:r>
            <a:r>
              <a:rPr lang="en-US" sz="2000" b="1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NodePtr  location;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 = new  NodeType;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location-&gt;info = item;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location-&gt;link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head = location;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40967" name="Group 23"/>
          <p:cNvGrpSpPr>
            <a:grpSpLocks/>
          </p:cNvGrpSpPr>
          <p:nvPr/>
        </p:nvGrpSpPr>
        <p:grpSpPr bwMode="auto">
          <a:xfrm>
            <a:off x="1201738" y="5165725"/>
            <a:ext cx="5110162" cy="590550"/>
            <a:chOff x="909" y="2807"/>
            <a:chExt cx="3219" cy="372"/>
          </a:xfrm>
        </p:grpSpPr>
        <p:grpSp>
          <p:nvGrpSpPr>
            <p:cNvPr id="40973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40988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b="1">
                    <a:latin typeface="Courier New" charset="0"/>
                  </a:rPr>
                  <a:t> head</a:t>
                </a:r>
              </a:p>
            </p:txBody>
          </p:sp>
          <p:sp>
            <p:nvSpPr>
              <p:cNvPr id="40989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974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40985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6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7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975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40982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3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4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976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40979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0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1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7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r>
                <a:rPr lang="en-US" b="1" dirty="0"/>
                <a:t> 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  <p:sp>
          <p:nvSpPr>
            <p:cNvPr id="40978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8" name="Rectangle 24"/>
          <p:cNvSpPr>
            <a:spLocks noChangeArrowheads="1"/>
          </p:cNvSpPr>
          <p:nvPr/>
        </p:nvSpPr>
        <p:spPr bwMode="auto">
          <a:xfrm>
            <a:off x="1184275" y="12001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5"/>
          <p:cNvSpPr>
            <a:spLocks noChangeArrowheads="1"/>
          </p:cNvSpPr>
          <p:nvPr/>
        </p:nvSpPr>
        <p:spPr bwMode="auto">
          <a:xfrm>
            <a:off x="1247775" y="13382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endParaRPr lang="en-US" b="1"/>
          </a:p>
        </p:txBody>
      </p:sp>
      <p:sp>
        <p:nvSpPr>
          <p:cNvPr id="40970" name="Rectangle 26"/>
          <p:cNvSpPr>
            <a:spLocks noChangeArrowheads="1"/>
          </p:cNvSpPr>
          <p:nvPr/>
        </p:nvSpPr>
        <p:spPr bwMode="auto">
          <a:xfrm>
            <a:off x="260350" y="13858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sp>
        <p:nvSpPr>
          <p:cNvPr id="40971" name="Rectangle 27"/>
          <p:cNvSpPr>
            <a:spLocks noChangeArrowheads="1"/>
          </p:cNvSpPr>
          <p:nvPr/>
        </p:nvSpPr>
        <p:spPr bwMode="auto">
          <a:xfrm>
            <a:off x="809625" y="62690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urier New" charset="0"/>
              </a:rPr>
              <a:t>location</a:t>
            </a:r>
          </a:p>
        </p:txBody>
      </p:sp>
      <p:sp>
        <p:nvSpPr>
          <p:cNvPr id="40972" name="Rectangle 28"/>
          <p:cNvSpPr>
            <a:spLocks noChangeArrowheads="1"/>
          </p:cNvSpPr>
          <p:nvPr/>
        </p:nvSpPr>
        <p:spPr bwMode="auto">
          <a:xfrm>
            <a:off x="2168525" y="61436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52070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520700" y="2971800"/>
            <a:ext cx="6870700" cy="4572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1720850" y="7620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Inserting a Node at the Front of a List</a:t>
            </a:r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6600" y="2303463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	</a:t>
            </a:r>
            <a:r>
              <a:rPr lang="en-US" sz="2000" b="1">
                <a:latin typeface="Courier" charset="0"/>
              </a:rPr>
              <a:t>char     item = </a:t>
            </a:r>
            <a:r>
              <a:rPr lang="ja-JP" altLang="en-US" sz="2000" b="1">
                <a:latin typeface="Courier" charset="0"/>
              </a:rPr>
              <a:t>‘</a:t>
            </a:r>
            <a:r>
              <a:rPr lang="en-US" sz="2000" b="1">
                <a:latin typeface="Courier" charset="0"/>
              </a:rPr>
              <a:t>B</a:t>
            </a:r>
            <a:r>
              <a:rPr lang="ja-JP" altLang="en-US" sz="2000" b="1">
                <a:latin typeface="Courier" charset="0"/>
              </a:rPr>
              <a:t>’</a:t>
            </a:r>
            <a:r>
              <a:rPr lang="en-US" sz="2000" b="1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NodePtr  location;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 = new  NodeType;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location-&gt;info = item;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location-&gt;link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head = location;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41991" name="Group 23"/>
          <p:cNvGrpSpPr>
            <a:grpSpLocks/>
          </p:cNvGrpSpPr>
          <p:nvPr/>
        </p:nvGrpSpPr>
        <p:grpSpPr bwMode="auto">
          <a:xfrm>
            <a:off x="941388" y="5089525"/>
            <a:ext cx="5110162" cy="590550"/>
            <a:chOff x="909" y="2807"/>
            <a:chExt cx="3219" cy="372"/>
          </a:xfrm>
        </p:grpSpPr>
        <p:grpSp>
          <p:nvGrpSpPr>
            <p:cNvPr id="4200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4201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b="1">
                    <a:latin typeface="Courier New" charset="0"/>
                  </a:rPr>
                  <a:t> head</a:t>
                </a:r>
              </a:p>
            </p:txBody>
          </p:sp>
          <p:sp>
            <p:nvSpPr>
              <p:cNvPr id="4201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4201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4200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4200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0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r>
                <a:rPr lang="en-US" b="1" dirty="0"/>
                <a:t>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  <p:sp>
          <p:nvSpPr>
            <p:cNvPr id="4200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Rectangle 24"/>
          <p:cNvSpPr>
            <a:spLocks noChangeArrowheads="1"/>
          </p:cNvSpPr>
          <p:nvPr/>
        </p:nvSpPr>
        <p:spPr bwMode="auto">
          <a:xfrm>
            <a:off x="92392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25"/>
          <p:cNvSpPr>
            <a:spLocks noChangeArrowheads="1"/>
          </p:cNvSpPr>
          <p:nvPr/>
        </p:nvSpPr>
        <p:spPr bwMode="auto">
          <a:xfrm>
            <a:off x="98742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endParaRPr lang="en-US" b="1"/>
          </a:p>
        </p:txBody>
      </p:sp>
      <p:sp>
        <p:nvSpPr>
          <p:cNvPr id="41994" name="Rectangle 26"/>
          <p:cNvSpPr>
            <a:spLocks noChangeArrowheads="1"/>
          </p:cNvSpPr>
          <p:nvPr/>
        </p:nvSpPr>
        <p:spPr bwMode="auto">
          <a:xfrm>
            <a:off x="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sp>
        <p:nvSpPr>
          <p:cNvPr id="41995" name="Rectangle 27"/>
          <p:cNvSpPr>
            <a:spLocks noChangeArrowheads="1"/>
          </p:cNvSpPr>
          <p:nvPr/>
        </p:nvSpPr>
        <p:spPr bwMode="auto">
          <a:xfrm>
            <a:off x="54927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location</a:t>
            </a:r>
          </a:p>
        </p:txBody>
      </p:sp>
      <p:sp>
        <p:nvSpPr>
          <p:cNvPr id="41996" name="Rectangle 28"/>
          <p:cNvSpPr>
            <a:spLocks noChangeArrowheads="1"/>
          </p:cNvSpPr>
          <p:nvPr/>
        </p:nvSpPr>
        <p:spPr bwMode="auto">
          <a:xfrm>
            <a:off x="190817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29"/>
          <p:cNvSpPr>
            <a:spLocks noChangeShapeType="1"/>
          </p:cNvSpPr>
          <p:nvPr/>
        </p:nvSpPr>
        <p:spPr bwMode="auto">
          <a:xfrm>
            <a:off x="2076450" y="6392863"/>
            <a:ext cx="504825" cy="158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30"/>
          <p:cNvSpPr>
            <a:spLocks noChangeArrowheads="1"/>
          </p:cNvSpPr>
          <p:nvPr/>
        </p:nvSpPr>
        <p:spPr bwMode="auto">
          <a:xfrm>
            <a:off x="258603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31"/>
          <p:cNvSpPr>
            <a:spLocks noChangeShapeType="1"/>
          </p:cNvSpPr>
          <p:nvPr/>
        </p:nvSpPr>
        <p:spPr bwMode="auto">
          <a:xfrm>
            <a:off x="319405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 i="1">
                <a:latin typeface="Times New Roman" charset="0"/>
              </a:rPr>
              <a:t>What is a List?</a:t>
            </a:r>
            <a:endParaRPr lang="en-US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Arial" charset="0"/>
              </a:rPr>
              <a:t>A </a:t>
            </a:r>
            <a:r>
              <a:rPr lang="en-US" b="1">
                <a:solidFill>
                  <a:srgbClr val="990000"/>
                </a:solidFill>
                <a:latin typeface="Arial" charset="0"/>
              </a:rPr>
              <a:t>list</a:t>
            </a:r>
            <a:r>
              <a:rPr lang="en-US" b="1">
                <a:latin typeface="Arial" charset="0"/>
              </a:rPr>
              <a:t> is a varying-length, linear collection of homogeneous elements</a:t>
            </a:r>
            <a:endParaRPr lang="en-US" sz="1600" b="1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990000"/>
                </a:solidFill>
                <a:latin typeface="Arial" charset="0"/>
              </a:rPr>
              <a:t>Linear</a:t>
            </a:r>
            <a:r>
              <a:rPr lang="en-US" b="1">
                <a:latin typeface="Arial" charset="0"/>
              </a:rPr>
              <a:t> means: 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Arial" charset="0"/>
              </a:rPr>
              <a:t>Each list element (except the first) has a unique predecessor, and 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Arial" charset="0"/>
              </a:rPr>
              <a:t>Each element (except the last) has a unique successor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b="1"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685800" y="2271713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685800" y="3233738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7620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Inserting a Node at the Front of a List</a:t>
            </a:r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20750" y="2303463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	</a:t>
            </a:r>
            <a:r>
              <a:rPr lang="en-US" sz="2000" b="1">
                <a:latin typeface="Courier" charset="0"/>
              </a:rPr>
              <a:t>char     item = </a:t>
            </a:r>
            <a:r>
              <a:rPr lang="ja-JP" altLang="en-US" sz="2000" b="1">
                <a:latin typeface="Courier" charset="0"/>
              </a:rPr>
              <a:t>‘</a:t>
            </a:r>
            <a:r>
              <a:rPr lang="en-US" sz="2000" b="1">
                <a:latin typeface="Courier" charset="0"/>
              </a:rPr>
              <a:t>B</a:t>
            </a:r>
            <a:r>
              <a:rPr lang="ja-JP" altLang="en-US" sz="2000" b="1">
                <a:latin typeface="Courier" charset="0"/>
              </a:rPr>
              <a:t>’</a:t>
            </a:r>
            <a:r>
              <a:rPr lang="en-US" sz="2000" b="1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NodePtr  location;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 = new  NodeType;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location-&gt;info = item;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location-&gt;link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head = location;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43015" name="Group 23"/>
          <p:cNvGrpSpPr>
            <a:grpSpLocks/>
          </p:cNvGrpSpPr>
          <p:nvPr/>
        </p:nvGrpSpPr>
        <p:grpSpPr bwMode="auto">
          <a:xfrm>
            <a:off x="1125538" y="5089525"/>
            <a:ext cx="5110162" cy="590550"/>
            <a:chOff x="909" y="2807"/>
            <a:chExt cx="3219" cy="372"/>
          </a:xfrm>
        </p:grpSpPr>
        <p:grpSp>
          <p:nvGrpSpPr>
            <p:cNvPr id="43025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43040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b="1">
                    <a:latin typeface="Courier New" charset="0"/>
                  </a:rPr>
                  <a:t> head</a:t>
                </a:r>
              </a:p>
            </p:txBody>
          </p:sp>
          <p:sp>
            <p:nvSpPr>
              <p:cNvPr id="43041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26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43037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8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9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27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43034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5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28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43031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2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3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r>
                <a:rPr lang="en-US" b="1" dirty="0"/>
                <a:t>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6" name="Rectangle 24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25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endParaRPr lang="en-US" b="1"/>
          </a:p>
        </p:txBody>
      </p:sp>
      <p:sp>
        <p:nvSpPr>
          <p:cNvPr id="43018" name="Rectangle 26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sp>
        <p:nvSpPr>
          <p:cNvPr id="43019" name="Rectangle 27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location</a:t>
            </a:r>
          </a:p>
        </p:txBody>
      </p:sp>
      <p:sp>
        <p:nvSpPr>
          <p:cNvPr id="43020" name="Rectangle 28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Rectangle 30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31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Rectangle 33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b="1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762000" y="3581400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7620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Inserting a Node at the Front of a List</a:t>
            </a:r>
          </a:p>
        </p:txBody>
      </p:sp>
      <p:sp>
        <p:nvSpPr>
          <p:cNvPr id="440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25425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char     item = </a:t>
            </a:r>
            <a:r>
              <a:rPr lang="ja-JP" altLang="en-US" sz="2000" b="1">
                <a:latin typeface="Courier" charset="0"/>
              </a:rPr>
              <a:t>‘</a:t>
            </a:r>
            <a:r>
              <a:rPr lang="en-US" sz="2000" b="1">
                <a:latin typeface="Courier" charset="0"/>
              </a:rPr>
              <a:t>B</a:t>
            </a:r>
            <a:r>
              <a:rPr lang="ja-JP" altLang="en-US" sz="2000" b="1">
                <a:latin typeface="Courier" charset="0"/>
              </a:rPr>
              <a:t>’</a:t>
            </a:r>
            <a:r>
              <a:rPr lang="en-US" sz="2000" b="1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NodePtr  location;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 = new  NodeType;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location-&gt;info = item;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location-&gt;link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head = location;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44039" name="Group 23"/>
          <p:cNvGrpSpPr>
            <a:grpSpLocks/>
          </p:cNvGrpSpPr>
          <p:nvPr/>
        </p:nvGrpSpPr>
        <p:grpSpPr bwMode="auto">
          <a:xfrm>
            <a:off x="1125538" y="5089525"/>
            <a:ext cx="5110162" cy="590550"/>
            <a:chOff x="909" y="2807"/>
            <a:chExt cx="3219" cy="372"/>
          </a:xfrm>
        </p:grpSpPr>
        <p:grpSp>
          <p:nvGrpSpPr>
            <p:cNvPr id="4405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4406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b="1">
                    <a:latin typeface="Courier New" charset="0"/>
                  </a:rPr>
                  <a:t> head</a:t>
                </a:r>
              </a:p>
            </p:txBody>
          </p:sp>
          <p:sp>
            <p:nvSpPr>
              <p:cNvPr id="4406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05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4406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05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4405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05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4405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r>
                <a:rPr lang="en-US" b="1" dirty="0"/>
                <a:t>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  <p:sp>
          <p:nvSpPr>
            <p:cNvPr id="4405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0" name="Rectangle 24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Rectangle 25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endParaRPr lang="en-US" b="1"/>
          </a:p>
        </p:txBody>
      </p:sp>
      <p:sp>
        <p:nvSpPr>
          <p:cNvPr id="44042" name="Rectangle 26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sp>
        <p:nvSpPr>
          <p:cNvPr id="44043" name="Rectangle 27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location</a:t>
            </a:r>
          </a:p>
        </p:txBody>
      </p:sp>
      <p:sp>
        <p:nvSpPr>
          <p:cNvPr id="44044" name="Rectangle 28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29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30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31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33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endParaRPr lang="en-US" b="1"/>
          </a:p>
        </p:txBody>
      </p:sp>
      <p:sp>
        <p:nvSpPr>
          <p:cNvPr id="44049" name="Line 34"/>
          <p:cNvSpPr>
            <a:spLocks noChangeShapeType="1"/>
          </p:cNvSpPr>
          <p:nvPr/>
        </p:nvSpPr>
        <p:spPr bwMode="auto">
          <a:xfrm flipH="1" flipV="1">
            <a:off x="3175000" y="5692775"/>
            <a:ext cx="360363" cy="5715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2717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685800" y="4038600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7620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Inserting a Node at the Front of a List</a:t>
            </a:r>
          </a:p>
        </p:txBody>
      </p:sp>
      <p:sp>
        <p:nvSpPr>
          <p:cNvPr id="450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20750" y="2303463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	</a:t>
            </a:r>
            <a:r>
              <a:rPr lang="en-US" sz="2000" b="1">
                <a:latin typeface="Courier" charset="0"/>
              </a:rPr>
              <a:t>char     item = </a:t>
            </a:r>
            <a:r>
              <a:rPr lang="ja-JP" altLang="en-US" sz="2000" b="1">
                <a:latin typeface="Courier" charset="0"/>
              </a:rPr>
              <a:t>‘</a:t>
            </a:r>
            <a:r>
              <a:rPr lang="en-US" sz="2000" b="1">
                <a:latin typeface="Courier" charset="0"/>
              </a:rPr>
              <a:t>B</a:t>
            </a:r>
            <a:r>
              <a:rPr lang="ja-JP" altLang="en-US" sz="2000" b="1">
                <a:latin typeface="Courier" charset="0"/>
              </a:rPr>
              <a:t>’</a:t>
            </a:r>
            <a:r>
              <a:rPr lang="en-US" sz="2000" b="1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NodePtr  location;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 = new  NodeType;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location-&gt;info = item;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location-&gt;link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	head = location;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45063" name="Group 8"/>
          <p:cNvGrpSpPr>
            <a:grpSpLocks/>
          </p:cNvGrpSpPr>
          <p:nvPr/>
        </p:nvGrpSpPr>
        <p:grpSpPr bwMode="auto">
          <a:xfrm>
            <a:off x="1125538" y="5089525"/>
            <a:ext cx="1392237" cy="566738"/>
            <a:chOff x="909" y="2807"/>
            <a:chExt cx="877" cy="357"/>
          </a:xfrm>
        </p:grpSpPr>
        <p:sp>
          <p:nvSpPr>
            <p:cNvPr id="45087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 head</a:t>
              </a:r>
            </a:p>
          </p:txBody>
        </p:sp>
        <p:sp>
          <p:nvSpPr>
            <p:cNvPr id="45088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4" name="Line 9"/>
          <p:cNvSpPr>
            <a:spLocks noChangeShapeType="1"/>
          </p:cNvSpPr>
          <p:nvPr/>
        </p:nvSpPr>
        <p:spPr bwMode="auto">
          <a:xfrm>
            <a:off x="2335213" y="5394325"/>
            <a:ext cx="501650" cy="65722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2844800" y="5105400"/>
            <a:ext cx="877888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3452813" y="5121275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15"/>
          <p:cNvGrpSpPr>
            <a:grpSpLocks/>
          </p:cNvGrpSpPr>
          <p:nvPr/>
        </p:nvGrpSpPr>
        <p:grpSpPr bwMode="auto">
          <a:xfrm>
            <a:off x="3602038" y="5113338"/>
            <a:ext cx="1387475" cy="566737"/>
            <a:chOff x="2469" y="2822"/>
            <a:chExt cx="874" cy="357"/>
          </a:xfrm>
        </p:grpSpPr>
        <p:sp>
          <p:nvSpPr>
            <p:cNvPr id="45084" name="Line 12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Rectangle 13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Line 14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8" name="Group 19"/>
          <p:cNvGrpSpPr>
            <a:grpSpLocks/>
          </p:cNvGrpSpPr>
          <p:nvPr/>
        </p:nvGrpSpPr>
        <p:grpSpPr bwMode="auto">
          <a:xfrm>
            <a:off x="4848225" y="5100638"/>
            <a:ext cx="1387475" cy="566737"/>
            <a:chOff x="3254" y="2814"/>
            <a:chExt cx="874" cy="357"/>
          </a:xfrm>
        </p:grpSpPr>
        <p:sp>
          <p:nvSpPr>
            <p:cNvPr id="45081" name="Line 16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Rectangle 17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18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Rectangle 20"/>
          <p:cNvSpPr>
            <a:spLocks noChangeArrowheads="1"/>
          </p:cNvSpPr>
          <p:nvPr/>
        </p:nvSpPr>
        <p:spPr bwMode="auto">
          <a:xfrm>
            <a:off x="2873375" y="5159375"/>
            <a:ext cx="322524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 dirty="0"/>
              <a:t>‘</a:t>
            </a:r>
            <a:r>
              <a:rPr lang="en-US" b="1" dirty="0"/>
              <a:t>X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ja-JP" altLang="en-US" b="1" dirty="0" smtClean="0"/>
              <a:t>‘</a:t>
            </a:r>
            <a:r>
              <a:rPr lang="en-US" b="1" dirty="0"/>
              <a:t>C</a:t>
            </a:r>
            <a:r>
              <a:rPr lang="ja-JP" altLang="en-US" b="1" dirty="0"/>
              <a:t>’</a:t>
            </a:r>
            <a:r>
              <a:rPr lang="en-US" b="1" dirty="0"/>
              <a:t>        </a:t>
            </a:r>
            <a:r>
              <a:rPr lang="ja-JP" altLang="en-US" b="1" dirty="0" smtClean="0"/>
              <a:t>‘</a:t>
            </a:r>
            <a:r>
              <a:rPr lang="en-US" b="1" dirty="0"/>
              <a:t>L</a:t>
            </a:r>
            <a:r>
              <a:rPr lang="ja-JP" altLang="en-US" b="1" dirty="0"/>
              <a:t>’</a:t>
            </a:r>
            <a:endParaRPr lang="en-US" b="1" dirty="0"/>
          </a:p>
        </p:txBody>
      </p:sp>
      <p:sp>
        <p:nvSpPr>
          <p:cNvPr id="45070" name="Line 21"/>
          <p:cNvSpPr>
            <a:spLocks noChangeShapeType="1"/>
          </p:cNvSpPr>
          <p:nvPr/>
        </p:nvSpPr>
        <p:spPr bwMode="auto">
          <a:xfrm flipH="1">
            <a:off x="5972175" y="5099050"/>
            <a:ext cx="254000" cy="55086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22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23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endParaRPr lang="en-US" b="1"/>
          </a:p>
        </p:txBody>
      </p:sp>
      <p:sp>
        <p:nvSpPr>
          <p:cNvPr id="45073" name="Rectangle 24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sp>
        <p:nvSpPr>
          <p:cNvPr id="45074" name="Rectangle 25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location</a:t>
            </a:r>
          </a:p>
        </p:txBody>
      </p:sp>
      <p:sp>
        <p:nvSpPr>
          <p:cNvPr id="45075" name="Rectangle 26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27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Rectangle 28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9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Rectangle 31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endParaRPr lang="en-US" b="1"/>
          </a:p>
        </p:txBody>
      </p:sp>
      <p:sp>
        <p:nvSpPr>
          <p:cNvPr id="45080" name="Line 32"/>
          <p:cNvSpPr>
            <a:spLocks noChangeShapeType="1"/>
          </p:cNvSpPr>
          <p:nvPr/>
        </p:nvSpPr>
        <p:spPr bwMode="auto">
          <a:xfrm flipH="1" flipV="1">
            <a:off x="3175000" y="5692775"/>
            <a:ext cx="360363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93863"/>
            <a:ext cx="8153400" cy="3667125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>
                <a:solidFill>
                  <a:srgbClr val="C00000"/>
                </a:solidFill>
                <a:latin typeface="Arial" charset="0"/>
              </a:rPr>
              <a:t>When you use the operator </a:t>
            </a:r>
            <a:r>
              <a:rPr lang="en-US" b="1">
                <a:solidFill>
                  <a:srgbClr val="C00000"/>
                </a:solidFill>
                <a:latin typeface="Courier" charset="0"/>
              </a:rPr>
              <a:t>delete:</a:t>
            </a:r>
          </a:p>
          <a:p>
            <a:r>
              <a:rPr lang="en-US" sz="2800" b="1">
                <a:latin typeface="Arial" charset="0"/>
              </a:rPr>
              <a:t>The object currently pointed to by the pointer is deallocated and the pointer is considered undefined  </a:t>
            </a:r>
          </a:p>
          <a:p>
            <a:r>
              <a:rPr lang="en-US" sz="2800" b="1">
                <a:latin typeface="Arial" charset="0"/>
              </a:rPr>
              <a:t>The object</a:t>
            </a:r>
            <a:r>
              <a:rPr lang="ja-JP" altLang="en-US" sz="2800" b="1">
                <a:latin typeface="Arial" charset="0"/>
              </a:rPr>
              <a:t>’</a:t>
            </a:r>
            <a:r>
              <a:rPr lang="en-US" sz="2800" b="1">
                <a:latin typeface="Arial" charset="0"/>
              </a:rPr>
              <a:t>s memory is returned to the free store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9906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Using Operator </a:t>
            </a:r>
            <a:r>
              <a:rPr lang="en-US">
                <a:latin typeface="Courier New" charset="0"/>
              </a:rPr>
              <a:t>delete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8572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857250" y="2227263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8382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Deleting the First Node from the List </a:t>
            </a:r>
          </a:p>
        </p:txBody>
      </p:sp>
      <p:sp>
        <p:nvSpPr>
          <p:cNvPr id="471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2281238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NodePtr  tempPtr;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000" b="1"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item = head-&gt;info;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tempPtr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head = head-&gt;link;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delete  tempPtr;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47111" name="Group 8"/>
          <p:cNvGrpSpPr>
            <a:grpSpLocks/>
          </p:cNvGrpSpPr>
          <p:nvPr/>
        </p:nvGrpSpPr>
        <p:grpSpPr bwMode="auto">
          <a:xfrm>
            <a:off x="1277938" y="5067300"/>
            <a:ext cx="1392237" cy="566738"/>
            <a:chOff x="909" y="2807"/>
            <a:chExt cx="877" cy="357"/>
          </a:xfrm>
        </p:grpSpPr>
        <p:sp>
          <p:nvSpPr>
            <p:cNvPr id="47134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  <p:sp>
          <p:nvSpPr>
            <p:cNvPr id="47135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2" name="Group 12"/>
          <p:cNvGrpSpPr>
            <a:grpSpLocks/>
          </p:cNvGrpSpPr>
          <p:nvPr/>
        </p:nvGrpSpPr>
        <p:grpSpPr bwMode="auto">
          <a:xfrm>
            <a:off x="2487613" y="5083175"/>
            <a:ext cx="1387475" cy="566738"/>
            <a:chOff x="1671" y="2817"/>
            <a:chExt cx="874" cy="357"/>
          </a:xfrm>
        </p:grpSpPr>
        <p:sp>
          <p:nvSpPr>
            <p:cNvPr id="47131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3" name="Group 16"/>
          <p:cNvGrpSpPr>
            <a:grpSpLocks/>
          </p:cNvGrpSpPr>
          <p:nvPr/>
        </p:nvGrpSpPr>
        <p:grpSpPr bwMode="auto">
          <a:xfrm>
            <a:off x="3754438" y="5091113"/>
            <a:ext cx="1387475" cy="566737"/>
            <a:chOff x="2469" y="2822"/>
            <a:chExt cx="874" cy="357"/>
          </a:xfrm>
        </p:grpSpPr>
        <p:sp>
          <p:nvSpPr>
            <p:cNvPr id="47128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4" name="Group 20"/>
          <p:cNvGrpSpPr>
            <a:grpSpLocks/>
          </p:cNvGrpSpPr>
          <p:nvPr/>
        </p:nvGrpSpPr>
        <p:grpSpPr bwMode="auto">
          <a:xfrm>
            <a:off x="5000625" y="5078413"/>
            <a:ext cx="1387475" cy="566737"/>
            <a:chOff x="3254" y="2814"/>
            <a:chExt cx="874" cy="357"/>
          </a:xfrm>
        </p:grpSpPr>
        <p:sp>
          <p:nvSpPr>
            <p:cNvPr id="47125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5" name="Rectangle 21"/>
          <p:cNvSpPr>
            <a:spLocks noChangeArrowheads="1"/>
          </p:cNvSpPr>
          <p:nvPr/>
        </p:nvSpPr>
        <p:spPr bwMode="auto">
          <a:xfrm>
            <a:off x="11779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22"/>
          <p:cNvSpPr>
            <a:spLocks noChangeArrowheads="1"/>
          </p:cNvSpPr>
          <p:nvPr/>
        </p:nvSpPr>
        <p:spPr bwMode="auto">
          <a:xfrm>
            <a:off x="3476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grpSp>
        <p:nvGrpSpPr>
          <p:cNvPr id="47117" name="Group 26"/>
          <p:cNvGrpSpPr>
            <a:grpSpLocks/>
          </p:cNvGrpSpPr>
          <p:nvPr/>
        </p:nvGrpSpPr>
        <p:grpSpPr bwMode="auto">
          <a:xfrm>
            <a:off x="6205538" y="5067300"/>
            <a:ext cx="1387475" cy="566738"/>
            <a:chOff x="4013" y="2807"/>
            <a:chExt cx="874" cy="357"/>
          </a:xfrm>
        </p:grpSpPr>
        <p:sp>
          <p:nvSpPr>
            <p:cNvPr id="47122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8" name="Line 27"/>
          <p:cNvSpPr>
            <a:spLocks noChangeShapeType="1"/>
          </p:cNvSpPr>
          <p:nvPr/>
        </p:nvSpPr>
        <p:spPr bwMode="auto">
          <a:xfrm flipH="1">
            <a:off x="73009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Rectangle 28"/>
          <p:cNvSpPr>
            <a:spLocks noChangeArrowheads="1"/>
          </p:cNvSpPr>
          <p:nvPr/>
        </p:nvSpPr>
        <p:spPr bwMode="auto">
          <a:xfrm>
            <a:off x="3025775" y="5122863"/>
            <a:ext cx="441171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 dirty="0"/>
              <a:t>‘</a:t>
            </a:r>
            <a:r>
              <a:rPr lang="en-US" b="1" dirty="0"/>
              <a:t>B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ja-JP" altLang="en-US" b="1" dirty="0" smtClean="0"/>
              <a:t>‘</a:t>
            </a:r>
            <a:r>
              <a:rPr lang="en-US" b="1" dirty="0"/>
              <a:t>X</a:t>
            </a:r>
            <a:r>
              <a:rPr lang="ja-JP" altLang="en-US" b="1" dirty="0"/>
              <a:t>’</a:t>
            </a:r>
            <a:r>
              <a:rPr lang="en-US" b="1" dirty="0"/>
              <a:t>        </a:t>
            </a:r>
            <a:r>
              <a:rPr lang="ja-JP" altLang="en-US" b="1" dirty="0" smtClean="0"/>
              <a:t>‘</a:t>
            </a:r>
            <a:r>
              <a:rPr lang="en-US" b="1" dirty="0"/>
              <a:t>C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ja-JP" altLang="en-US" b="1" dirty="0" smtClean="0"/>
              <a:t>‘</a:t>
            </a:r>
            <a:r>
              <a:rPr lang="en-US" b="1" dirty="0"/>
              <a:t>L</a:t>
            </a:r>
            <a:r>
              <a:rPr lang="ja-JP" altLang="en-US" b="1" dirty="0"/>
              <a:t>’</a:t>
            </a:r>
            <a:endParaRPr lang="en-US" b="1" dirty="0"/>
          </a:p>
        </p:txBody>
      </p:sp>
      <p:sp>
        <p:nvSpPr>
          <p:cNvPr id="47120" name="Rectangle 29"/>
          <p:cNvSpPr>
            <a:spLocks noChangeArrowheads="1"/>
          </p:cNvSpPr>
          <p:nvPr/>
        </p:nvSpPr>
        <p:spPr bwMode="auto">
          <a:xfrm>
            <a:off x="12652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urier New" charset="0"/>
              </a:rPr>
              <a:t>tempPtr</a:t>
            </a:r>
          </a:p>
        </p:txBody>
      </p:sp>
      <p:sp>
        <p:nvSpPr>
          <p:cNvPr id="47121" name="Rectangle 30"/>
          <p:cNvSpPr>
            <a:spLocks noChangeArrowheads="1"/>
          </p:cNvSpPr>
          <p:nvPr/>
        </p:nvSpPr>
        <p:spPr bwMode="auto">
          <a:xfrm>
            <a:off x="25130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7048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685800" y="2667000"/>
            <a:ext cx="6888163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8382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Deleting the First Node from the List</a:t>
            </a:r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20750" y="2281238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 New" charset="0"/>
              </a:rPr>
              <a:t>	</a:t>
            </a:r>
            <a:r>
              <a:rPr lang="en-US" sz="1800" b="1">
                <a:latin typeface="Courier" charset="0"/>
              </a:rPr>
              <a:t>NodeType *  tempPtr;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000" b="1"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item = head-&gt;info;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tempPtr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head = head-&gt;link;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delete  tempPtr;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48135" name="Group 8"/>
          <p:cNvGrpSpPr>
            <a:grpSpLocks/>
          </p:cNvGrpSpPr>
          <p:nvPr/>
        </p:nvGrpSpPr>
        <p:grpSpPr bwMode="auto">
          <a:xfrm>
            <a:off x="1125538" y="5067300"/>
            <a:ext cx="1392237" cy="566738"/>
            <a:chOff x="909" y="2807"/>
            <a:chExt cx="877" cy="357"/>
          </a:xfrm>
        </p:grpSpPr>
        <p:sp>
          <p:nvSpPr>
            <p:cNvPr id="48159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  <p:sp>
          <p:nvSpPr>
            <p:cNvPr id="48160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6" name="Group 12"/>
          <p:cNvGrpSpPr>
            <a:grpSpLocks/>
          </p:cNvGrpSpPr>
          <p:nvPr/>
        </p:nvGrpSpPr>
        <p:grpSpPr bwMode="auto">
          <a:xfrm>
            <a:off x="2335213" y="5083175"/>
            <a:ext cx="1387475" cy="566738"/>
            <a:chOff x="1671" y="2817"/>
            <a:chExt cx="874" cy="357"/>
          </a:xfrm>
        </p:grpSpPr>
        <p:sp>
          <p:nvSpPr>
            <p:cNvPr id="48156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7" name="Group 16"/>
          <p:cNvGrpSpPr>
            <a:grpSpLocks/>
          </p:cNvGrpSpPr>
          <p:nvPr/>
        </p:nvGrpSpPr>
        <p:grpSpPr bwMode="auto">
          <a:xfrm>
            <a:off x="3602038" y="5091113"/>
            <a:ext cx="1387475" cy="566737"/>
            <a:chOff x="2469" y="2822"/>
            <a:chExt cx="874" cy="357"/>
          </a:xfrm>
        </p:grpSpPr>
        <p:sp>
          <p:nvSpPr>
            <p:cNvPr id="48153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8" name="Group 20"/>
          <p:cNvGrpSpPr>
            <a:grpSpLocks/>
          </p:cNvGrpSpPr>
          <p:nvPr/>
        </p:nvGrpSpPr>
        <p:grpSpPr bwMode="auto">
          <a:xfrm>
            <a:off x="4848225" y="5078413"/>
            <a:ext cx="1387475" cy="566737"/>
            <a:chOff x="3254" y="2814"/>
            <a:chExt cx="874" cy="357"/>
          </a:xfrm>
        </p:grpSpPr>
        <p:sp>
          <p:nvSpPr>
            <p:cNvPr id="48150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9" name="Rectangle 21"/>
          <p:cNvSpPr>
            <a:spLocks noChangeArrowheads="1"/>
          </p:cNvSpPr>
          <p:nvPr/>
        </p:nvSpPr>
        <p:spPr bwMode="auto">
          <a:xfrm>
            <a:off x="10255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22"/>
          <p:cNvSpPr>
            <a:spLocks noChangeArrowheads="1"/>
          </p:cNvSpPr>
          <p:nvPr/>
        </p:nvSpPr>
        <p:spPr bwMode="auto">
          <a:xfrm>
            <a:off x="1952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grpSp>
        <p:nvGrpSpPr>
          <p:cNvPr id="48141" name="Group 26"/>
          <p:cNvGrpSpPr>
            <a:grpSpLocks/>
          </p:cNvGrpSpPr>
          <p:nvPr/>
        </p:nvGrpSpPr>
        <p:grpSpPr bwMode="auto">
          <a:xfrm>
            <a:off x="6053138" y="5067300"/>
            <a:ext cx="1387475" cy="566738"/>
            <a:chOff x="4013" y="2807"/>
            <a:chExt cx="874" cy="357"/>
          </a:xfrm>
        </p:grpSpPr>
        <p:sp>
          <p:nvSpPr>
            <p:cNvPr id="4814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2" name="Line 27"/>
          <p:cNvSpPr>
            <a:spLocks noChangeShapeType="1"/>
          </p:cNvSpPr>
          <p:nvPr/>
        </p:nvSpPr>
        <p:spPr bwMode="auto">
          <a:xfrm flipH="1">
            <a:off x="71485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28"/>
          <p:cNvSpPr>
            <a:spLocks noChangeArrowheads="1"/>
          </p:cNvSpPr>
          <p:nvPr/>
        </p:nvSpPr>
        <p:spPr bwMode="auto">
          <a:xfrm>
            <a:off x="2873375" y="5122863"/>
            <a:ext cx="441171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 dirty="0"/>
              <a:t>‘</a:t>
            </a:r>
            <a:r>
              <a:rPr lang="en-US" b="1" dirty="0"/>
              <a:t>B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ja-JP" altLang="en-US" b="1" dirty="0" smtClean="0"/>
              <a:t>‘</a:t>
            </a:r>
            <a:r>
              <a:rPr lang="en-US" b="1" dirty="0"/>
              <a:t>X</a:t>
            </a:r>
            <a:r>
              <a:rPr lang="ja-JP" altLang="en-US" b="1" dirty="0"/>
              <a:t>’</a:t>
            </a:r>
            <a:r>
              <a:rPr lang="en-US" b="1" dirty="0"/>
              <a:t>        </a:t>
            </a:r>
            <a:r>
              <a:rPr lang="ja-JP" altLang="en-US" b="1" dirty="0" smtClean="0"/>
              <a:t>‘</a:t>
            </a:r>
            <a:r>
              <a:rPr lang="en-US" b="1" dirty="0"/>
              <a:t>C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ja-JP" altLang="en-US" b="1" dirty="0" smtClean="0"/>
              <a:t>‘</a:t>
            </a:r>
            <a:r>
              <a:rPr lang="en-US" b="1" dirty="0"/>
              <a:t>L</a:t>
            </a:r>
            <a:r>
              <a:rPr lang="ja-JP" altLang="en-US" b="1" dirty="0"/>
              <a:t>’</a:t>
            </a:r>
            <a:endParaRPr lang="en-US" b="1" dirty="0"/>
          </a:p>
        </p:txBody>
      </p:sp>
      <p:sp>
        <p:nvSpPr>
          <p:cNvPr id="48144" name="Rectangle 29"/>
          <p:cNvSpPr>
            <a:spLocks noChangeArrowheads="1"/>
          </p:cNvSpPr>
          <p:nvPr/>
        </p:nvSpPr>
        <p:spPr bwMode="auto">
          <a:xfrm>
            <a:off x="11128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tempPtr</a:t>
            </a:r>
          </a:p>
        </p:txBody>
      </p:sp>
      <p:sp>
        <p:nvSpPr>
          <p:cNvPr id="48145" name="Rectangle 30"/>
          <p:cNvSpPr>
            <a:spLocks noChangeArrowheads="1"/>
          </p:cNvSpPr>
          <p:nvPr/>
        </p:nvSpPr>
        <p:spPr bwMode="auto">
          <a:xfrm>
            <a:off x="23606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31"/>
          <p:cNvSpPr>
            <a:spLocks noChangeArrowheads="1"/>
          </p:cNvSpPr>
          <p:nvPr/>
        </p:nvSpPr>
        <p:spPr bwMode="auto">
          <a:xfrm>
            <a:off x="1109663" y="12398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b="1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7048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685800" y="3040063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8382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Deleting the First Node from the List</a:t>
            </a:r>
          </a:p>
        </p:txBody>
      </p:sp>
      <p:sp>
        <p:nvSpPr>
          <p:cNvPr id="491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20750" y="2281238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 New" charset="0"/>
              </a:rPr>
              <a:t>	</a:t>
            </a:r>
            <a:r>
              <a:rPr lang="en-US" sz="1800" b="1">
                <a:latin typeface="Courier" charset="0"/>
              </a:rPr>
              <a:t>NodeType *  tempPtr;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000" b="1"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item = head-&gt;info;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tempPtr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head = head-&gt;link;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delete  tempPtr;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1125538" y="5067300"/>
            <a:ext cx="1392237" cy="566738"/>
            <a:chOff x="909" y="2807"/>
            <a:chExt cx="877" cy="357"/>
          </a:xfrm>
        </p:grpSpPr>
        <p:sp>
          <p:nvSpPr>
            <p:cNvPr id="49184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  <p:sp>
          <p:nvSpPr>
            <p:cNvPr id="49185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0" name="Group 12"/>
          <p:cNvGrpSpPr>
            <a:grpSpLocks/>
          </p:cNvGrpSpPr>
          <p:nvPr/>
        </p:nvGrpSpPr>
        <p:grpSpPr bwMode="auto">
          <a:xfrm>
            <a:off x="2335213" y="5083175"/>
            <a:ext cx="1387475" cy="566738"/>
            <a:chOff x="1671" y="2817"/>
            <a:chExt cx="874" cy="357"/>
          </a:xfrm>
        </p:grpSpPr>
        <p:sp>
          <p:nvSpPr>
            <p:cNvPr id="49181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1" name="Group 16"/>
          <p:cNvGrpSpPr>
            <a:grpSpLocks/>
          </p:cNvGrpSpPr>
          <p:nvPr/>
        </p:nvGrpSpPr>
        <p:grpSpPr bwMode="auto">
          <a:xfrm>
            <a:off x="3602038" y="5091113"/>
            <a:ext cx="1387475" cy="566737"/>
            <a:chOff x="2469" y="2822"/>
            <a:chExt cx="874" cy="357"/>
          </a:xfrm>
        </p:grpSpPr>
        <p:sp>
          <p:nvSpPr>
            <p:cNvPr id="49178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2" name="Group 20"/>
          <p:cNvGrpSpPr>
            <a:grpSpLocks/>
          </p:cNvGrpSpPr>
          <p:nvPr/>
        </p:nvGrpSpPr>
        <p:grpSpPr bwMode="auto">
          <a:xfrm>
            <a:off x="4848225" y="5078413"/>
            <a:ext cx="1387475" cy="566737"/>
            <a:chOff x="3254" y="2814"/>
            <a:chExt cx="874" cy="357"/>
          </a:xfrm>
        </p:grpSpPr>
        <p:sp>
          <p:nvSpPr>
            <p:cNvPr id="49175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3" name="Rectangle 21"/>
          <p:cNvSpPr>
            <a:spLocks noChangeArrowheads="1"/>
          </p:cNvSpPr>
          <p:nvPr/>
        </p:nvSpPr>
        <p:spPr bwMode="auto">
          <a:xfrm>
            <a:off x="10255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Rectangle 22"/>
          <p:cNvSpPr>
            <a:spLocks noChangeArrowheads="1"/>
          </p:cNvSpPr>
          <p:nvPr/>
        </p:nvSpPr>
        <p:spPr bwMode="auto">
          <a:xfrm>
            <a:off x="1952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grpSp>
        <p:nvGrpSpPr>
          <p:cNvPr id="49165" name="Group 26"/>
          <p:cNvGrpSpPr>
            <a:grpSpLocks/>
          </p:cNvGrpSpPr>
          <p:nvPr/>
        </p:nvGrpSpPr>
        <p:grpSpPr bwMode="auto">
          <a:xfrm>
            <a:off x="6053138" y="5067300"/>
            <a:ext cx="1387475" cy="566738"/>
            <a:chOff x="4013" y="2807"/>
            <a:chExt cx="874" cy="357"/>
          </a:xfrm>
        </p:grpSpPr>
        <p:sp>
          <p:nvSpPr>
            <p:cNvPr id="49172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6" name="Line 27"/>
          <p:cNvSpPr>
            <a:spLocks noChangeShapeType="1"/>
          </p:cNvSpPr>
          <p:nvPr/>
        </p:nvSpPr>
        <p:spPr bwMode="auto">
          <a:xfrm flipH="1">
            <a:off x="71485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28"/>
          <p:cNvSpPr>
            <a:spLocks noChangeArrowheads="1"/>
          </p:cNvSpPr>
          <p:nvPr/>
        </p:nvSpPr>
        <p:spPr bwMode="auto">
          <a:xfrm>
            <a:off x="2873375" y="5122863"/>
            <a:ext cx="441171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 dirty="0"/>
              <a:t>‘</a:t>
            </a:r>
            <a:r>
              <a:rPr lang="en-US" b="1" dirty="0"/>
              <a:t>B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ja-JP" altLang="en-US" b="1" dirty="0" smtClean="0"/>
              <a:t>‘</a:t>
            </a:r>
            <a:r>
              <a:rPr lang="en-US" b="1" dirty="0"/>
              <a:t>X</a:t>
            </a:r>
            <a:r>
              <a:rPr lang="ja-JP" altLang="en-US" b="1" dirty="0"/>
              <a:t>’</a:t>
            </a:r>
            <a:r>
              <a:rPr lang="en-US" b="1" dirty="0"/>
              <a:t>        </a:t>
            </a:r>
            <a:r>
              <a:rPr lang="ja-JP" altLang="en-US" b="1" dirty="0" smtClean="0"/>
              <a:t>‘</a:t>
            </a:r>
            <a:r>
              <a:rPr lang="en-US" b="1" dirty="0"/>
              <a:t>C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ja-JP" altLang="en-US" b="1" dirty="0" smtClean="0"/>
              <a:t>‘</a:t>
            </a:r>
            <a:r>
              <a:rPr lang="en-US" b="1" dirty="0"/>
              <a:t>L</a:t>
            </a:r>
            <a:r>
              <a:rPr lang="ja-JP" altLang="en-US" b="1" dirty="0"/>
              <a:t>’</a:t>
            </a:r>
            <a:endParaRPr lang="en-US" b="1" dirty="0"/>
          </a:p>
        </p:txBody>
      </p:sp>
      <p:sp>
        <p:nvSpPr>
          <p:cNvPr id="49168" name="Rectangle 29"/>
          <p:cNvSpPr>
            <a:spLocks noChangeArrowheads="1"/>
          </p:cNvSpPr>
          <p:nvPr/>
        </p:nvSpPr>
        <p:spPr bwMode="auto">
          <a:xfrm>
            <a:off x="11128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tempPtr</a:t>
            </a:r>
          </a:p>
        </p:txBody>
      </p:sp>
      <p:sp>
        <p:nvSpPr>
          <p:cNvPr id="49169" name="Rectangle 30"/>
          <p:cNvSpPr>
            <a:spLocks noChangeArrowheads="1"/>
          </p:cNvSpPr>
          <p:nvPr/>
        </p:nvSpPr>
        <p:spPr bwMode="auto">
          <a:xfrm>
            <a:off x="23606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Rectangle 31"/>
          <p:cNvSpPr>
            <a:spLocks noChangeArrowheads="1"/>
          </p:cNvSpPr>
          <p:nvPr/>
        </p:nvSpPr>
        <p:spPr bwMode="auto">
          <a:xfrm>
            <a:off x="1109663" y="12398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49171" name="Line 32"/>
          <p:cNvSpPr>
            <a:spLocks noChangeShapeType="1"/>
          </p:cNvSpPr>
          <p:nvPr/>
        </p:nvSpPr>
        <p:spPr bwMode="auto">
          <a:xfrm flipV="1">
            <a:off x="2476500" y="5670550"/>
            <a:ext cx="571500" cy="635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Oval 2"/>
          <p:cNvSpPr>
            <a:spLocks noChangeArrowheads="1"/>
          </p:cNvSpPr>
          <p:nvPr/>
        </p:nvSpPr>
        <p:spPr bwMode="auto">
          <a:xfrm>
            <a:off x="2454275" y="4629150"/>
            <a:ext cx="2146300" cy="960438"/>
          </a:xfrm>
          <a:prstGeom prst="ellipse">
            <a:avLst/>
          </a:prstGeom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50180" name="Rectangle 3"/>
          <p:cNvSpPr>
            <a:spLocks noChangeArrowheads="1"/>
          </p:cNvSpPr>
          <p:nvPr/>
        </p:nvSpPr>
        <p:spPr bwMode="auto">
          <a:xfrm>
            <a:off x="2298700" y="5132388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4584700" y="5024438"/>
            <a:ext cx="127000" cy="147637"/>
          </a:xfrm>
          <a:prstGeom prst="line">
            <a:avLst/>
          </a:prstGeom>
          <a:noFill/>
          <a:ln w="12699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781050" y="23034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762000" y="3429000"/>
            <a:ext cx="6888163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7"/>
          <p:cNvSpPr>
            <a:spLocks noGrp="1" noChangeArrowheads="1"/>
          </p:cNvSpPr>
          <p:nvPr>
            <p:ph type="title"/>
          </p:nvPr>
        </p:nvSpPr>
        <p:spPr>
          <a:xfrm>
            <a:off x="1981200" y="9144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Deleting the First Node from the List</a:t>
            </a:r>
          </a:p>
        </p:txBody>
      </p:sp>
      <p:sp>
        <p:nvSpPr>
          <p:cNvPr id="501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6950" y="2357438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NodeType *  tempPtr;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000" b="1"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item = head-&gt;info;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tempPtr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head = head-&gt;link;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delete  tempPtr;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50186" name="Group 11"/>
          <p:cNvGrpSpPr>
            <a:grpSpLocks/>
          </p:cNvGrpSpPr>
          <p:nvPr/>
        </p:nvGrpSpPr>
        <p:grpSpPr bwMode="auto">
          <a:xfrm>
            <a:off x="1201738" y="5143500"/>
            <a:ext cx="1392237" cy="566738"/>
            <a:chOff x="909" y="2807"/>
            <a:chExt cx="877" cy="357"/>
          </a:xfrm>
        </p:grpSpPr>
        <p:sp>
          <p:nvSpPr>
            <p:cNvPr id="50209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  <p:sp>
          <p:nvSpPr>
            <p:cNvPr id="50210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7" name="Rectangle 12"/>
          <p:cNvSpPr>
            <a:spLocks noChangeArrowheads="1"/>
          </p:cNvSpPr>
          <p:nvPr/>
        </p:nvSpPr>
        <p:spPr bwMode="auto">
          <a:xfrm>
            <a:off x="2921000" y="5159375"/>
            <a:ext cx="877888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>
            <a:off x="3529013" y="517525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9" name="Group 17"/>
          <p:cNvGrpSpPr>
            <a:grpSpLocks/>
          </p:cNvGrpSpPr>
          <p:nvPr/>
        </p:nvGrpSpPr>
        <p:grpSpPr bwMode="auto">
          <a:xfrm>
            <a:off x="3678238" y="5167313"/>
            <a:ext cx="1387475" cy="566737"/>
            <a:chOff x="2469" y="2822"/>
            <a:chExt cx="874" cy="357"/>
          </a:xfrm>
        </p:grpSpPr>
        <p:sp>
          <p:nvSpPr>
            <p:cNvPr id="50206" name="Line 14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Rectangle 15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Line 16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90" name="Group 21"/>
          <p:cNvGrpSpPr>
            <a:grpSpLocks/>
          </p:cNvGrpSpPr>
          <p:nvPr/>
        </p:nvGrpSpPr>
        <p:grpSpPr bwMode="auto">
          <a:xfrm>
            <a:off x="4924425" y="5154613"/>
            <a:ext cx="1387475" cy="566737"/>
            <a:chOff x="3254" y="2814"/>
            <a:chExt cx="874" cy="357"/>
          </a:xfrm>
        </p:grpSpPr>
        <p:sp>
          <p:nvSpPr>
            <p:cNvPr id="50203" name="Line 18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Rectangle 19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Line 20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1" name="Rectangle 22"/>
          <p:cNvSpPr>
            <a:spLocks noChangeArrowheads="1"/>
          </p:cNvSpPr>
          <p:nvPr/>
        </p:nvSpPr>
        <p:spPr bwMode="auto">
          <a:xfrm>
            <a:off x="1101725" y="11779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Rectangle 23"/>
          <p:cNvSpPr>
            <a:spLocks noChangeArrowheads="1"/>
          </p:cNvSpPr>
          <p:nvPr/>
        </p:nvSpPr>
        <p:spPr bwMode="auto">
          <a:xfrm>
            <a:off x="271463" y="13636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grpSp>
        <p:nvGrpSpPr>
          <p:cNvPr id="50193" name="Group 27"/>
          <p:cNvGrpSpPr>
            <a:grpSpLocks/>
          </p:cNvGrpSpPr>
          <p:nvPr/>
        </p:nvGrpSpPr>
        <p:grpSpPr bwMode="auto">
          <a:xfrm>
            <a:off x="6129338" y="5143500"/>
            <a:ext cx="1387475" cy="566738"/>
            <a:chOff x="4013" y="2807"/>
            <a:chExt cx="874" cy="357"/>
          </a:xfrm>
        </p:grpSpPr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4" name="Line 28"/>
          <p:cNvSpPr>
            <a:spLocks noChangeShapeType="1"/>
          </p:cNvSpPr>
          <p:nvPr/>
        </p:nvSpPr>
        <p:spPr bwMode="auto">
          <a:xfrm flipH="1">
            <a:off x="7224713" y="51736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Rectangle 29"/>
          <p:cNvSpPr>
            <a:spLocks noChangeArrowheads="1"/>
          </p:cNvSpPr>
          <p:nvPr/>
        </p:nvSpPr>
        <p:spPr bwMode="auto">
          <a:xfrm>
            <a:off x="2949575" y="5199063"/>
            <a:ext cx="433507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 dirty="0"/>
              <a:t>‘</a:t>
            </a:r>
            <a:r>
              <a:rPr lang="en-US" b="1" dirty="0"/>
              <a:t>B</a:t>
            </a:r>
            <a:r>
              <a:rPr lang="ja-JP" altLang="en-US" b="1" dirty="0"/>
              <a:t>’</a:t>
            </a:r>
            <a:r>
              <a:rPr lang="en-US" b="1" dirty="0"/>
              <a:t>       </a:t>
            </a:r>
            <a:r>
              <a:rPr lang="ja-JP" altLang="en-US" b="1" dirty="0" smtClean="0"/>
              <a:t>‘</a:t>
            </a:r>
            <a:r>
              <a:rPr lang="en-US" b="1" dirty="0"/>
              <a:t>X</a:t>
            </a:r>
            <a:r>
              <a:rPr lang="ja-JP" altLang="en-US" b="1" dirty="0"/>
              <a:t>’</a:t>
            </a:r>
            <a:r>
              <a:rPr lang="en-US" b="1" dirty="0"/>
              <a:t>         </a:t>
            </a:r>
            <a:r>
              <a:rPr lang="en-US" b="1" dirty="0" smtClean="0"/>
              <a:t>‘C</a:t>
            </a:r>
            <a:r>
              <a:rPr lang="ja-JP" altLang="en-US" b="1" dirty="0"/>
              <a:t>’</a:t>
            </a:r>
            <a:r>
              <a:rPr lang="en-US" b="1" dirty="0"/>
              <a:t>      </a:t>
            </a:r>
            <a:r>
              <a:rPr lang="en-US" b="1" dirty="0" smtClean="0"/>
              <a:t> </a:t>
            </a:r>
            <a:r>
              <a:rPr lang="ja-JP" altLang="en-US" b="1" dirty="0"/>
              <a:t>‘</a:t>
            </a:r>
            <a:r>
              <a:rPr lang="en-US" b="1" dirty="0"/>
              <a:t>L</a:t>
            </a:r>
            <a:r>
              <a:rPr lang="ja-JP" altLang="en-US" b="1" dirty="0"/>
              <a:t>’</a:t>
            </a:r>
            <a:endParaRPr lang="en-US" b="1" dirty="0"/>
          </a:p>
        </p:txBody>
      </p:sp>
      <p:sp>
        <p:nvSpPr>
          <p:cNvPr id="50196" name="Rectangle 30"/>
          <p:cNvSpPr>
            <a:spLocks noChangeArrowheads="1"/>
          </p:cNvSpPr>
          <p:nvPr/>
        </p:nvSpPr>
        <p:spPr bwMode="auto">
          <a:xfrm>
            <a:off x="1189038" y="62753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tempPtr</a:t>
            </a:r>
          </a:p>
        </p:txBody>
      </p:sp>
      <p:sp>
        <p:nvSpPr>
          <p:cNvPr id="50197" name="Rectangle 31"/>
          <p:cNvSpPr>
            <a:spLocks noChangeArrowheads="1"/>
          </p:cNvSpPr>
          <p:nvPr/>
        </p:nvSpPr>
        <p:spPr bwMode="auto">
          <a:xfrm>
            <a:off x="2436813" y="61420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Rectangle 32"/>
          <p:cNvSpPr>
            <a:spLocks noChangeArrowheads="1"/>
          </p:cNvSpPr>
          <p:nvPr/>
        </p:nvSpPr>
        <p:spPr bwMode="auto">
          <a:xfrm>
            <a:off x="1185863" y="13160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50199" name="Line 33"/>
          <p:cNvSpPr>
            <a:spLocks noChangeShapeType="1"/>
          </p:cNvSpPr>
          <p:nvPr/>
        </p:nvSpPr>
        <p:spPr bwMode="auto">
          <a:xfrm flipV="1">
            <a:off x="2552700" y="5746750"/>
            <a:ext cx="571500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03" name="Oval 2"/>
          <p:cNvSpPr>
            <a:spLocks noChangeArrowheads="1"/>
          </p:cNvSpPr>
          <p:nvPr/>
        </p:nvSpPr>
        <p:spPr bwMode="auto">
          <a:xfrm>
            <a:off x="2454275" y="4629150"/>
            <a:ext cx="2146300" cy="960438"/>
          </a:xfrm>
          <a:prstGeom prst="ellipse">
            <a:avLst/>
          </a:prstGeom>
          <a:ln w="285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51204" name="Rectangle 3"/>
          <p:cNvSpPr>
            <a:spLocks noChangeArrowheads="1"/>
          </p:cNvSpPr>
          <p:nvPr/>
        </p:nvSpPr>
        <p:spPr bwMode="auto">
          <a:xfrm>
            <a:off x="2298700" y="5132388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4584700" y="5024438"/>
            <a:ext cx="127000" cy="14763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781050" y="23034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762000" y="3733800"/>
            <a:ext cx="6888163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Rectangle 7"/>
          <p:cNvSpPr>
            <a:spLocks noGrp="1" noChangeArrowheads="1"/>
          </p:cNvSpPr>
          <p:nvPr>
            <p:ph type="title"/>
          </p:nvPr>
        </p:nvSpPr>
        <p:spPr>
          <a:xfrm>
            <a:off x="1981200" y="914400"/>
            <a:ext cx="6762750" cy="1144588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Deleting the First Node from the List</a:t>
            </a:r>
          </a:p>
        </p:txBody>
      </p:sp>
      <p:sp>
        <p:nvSpPr>
          <p:cNvPr id="5120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6950" y="2357438"/>
            <a:ext cx="5295900" cy="2347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 New" charset="0"/>
              </a:rPr>
              <a:t>	</a:t>
            </a:r>
            <a:r>
              <a:rPr lang="en-US" sz="1800" b="1">
                <a:latin typeface="Courier" charset="0"/>
              </a:rPr>
              <a:t>NodeType *  tempPtr;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000" b="1"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item = head-&gt;info;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tempPtr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head = head-&gt;link;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>
                <a:latin typeface="Courier" charset="0"/>
              </a:rPr>
              <a:t>	delete  tempPtr;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400" b="1">
                <a:latin typeface="Courier New" charset="0"/>
              </a:rPr>
              <a:t>  </a:t>
            </a:r>
          </a:p>
        </p:txBody>
      </p:sp>
      <p:grpSp>
        <p:nvGrpSpPr>
          <p:cNvPr id="51210" name="Group 11"/>
          <p:cNvGrpSpPr>
            <a:grpSpLocks/>
          </p:cNvGrpSpPr>
          <p:nvPr/>
        </p:nvGrpSpPr>
        <p:grpSpPr bwMode="auto">
          <a:xfrm>
            <a:off x="1201738" y="5143500"/>
            <a:ext cx="1392237" cy="566738"/>
            <a:chOff x="909" y="2807"/>
            <a:chExt cx="877" cy="357"/>
          </a:xfrm>
        </p:grpSpPr>
        <p:sp>
          <p:nvSpPr>
            <p:cNvPr id="51228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head</a:t>
              </a:r>
            </a:p>
          </p:txBody>
        </p:sp>
        <p:sp>
          <p:nvSpPr>
            <p:cNvPr id="51229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187825" y="5167313"/>
            <a:ext cx="877888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>
            <a:off x="4795838" y="518318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13" name="Group 17"/>
          <p:cNvGrpSpPr>
            <a:grpSpLocks/>
          </p:cNvGrpSpPr>
          <p:nvPr/>
        </p:nvGrpSpPr>
        <p:grpSpPr bwMode="auto">
          <a:xfrm>
            <a:off x="4924425" y="5154613"/>
            <a:ext cx="1387475" cy="566737"/>
            <a:chOff x="3254" y="2814"/>
            <a:chExt cx="874" cy="357"/>
          </a:xfrm>
        </p:grpSpPr>
        <p:sp>
          <p:nvSpPr>
            <p:cNvPr id="51225" name="Line 14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Rectangle 15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Line 16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4" name="Rectangle 18"/>
          <p:cNvSpPr>
            <a:spLocks noChangeArrowheads="1"/>
          </p:cNvSpPr>
          <p:nvPr/>
        </p:nvSpPr>
        <p:spPr bwMode="auto">
          <a:xfrm>
            <a:off x="1101725" y="11779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Rectangle 19"/>
          <p:cNvSpPr>
            <a:spLocks noChangeArrowheads="1"/>
          </p:cNvSpPr>
          <p:nvPr/>
        </p:nvSpPr>
        <p:spPr bwMode="auto">
          <a:xfrm>
            <a:off x="271463" y="13636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item</a:t>
            </a:r>
          </a:p>
        </p:txBody>
      </p:sp>
      <p:grpSp>
        <p:nvGrpSpPr>
          <p:cNvPr id="51216" name="Group 23"/>
          <p:cNvGrpSpPr>
            <a:grpSpLocks/>
          </p:cNvGrpSpPr>
          <p:nvPr/>
        </p:nvGrpSpPr>
        <p:grpSpPr bwMode="auto">
          <a:xfrm>
            <a:off x="6129338" y="5143500"/>
            <a:ext cx="1387475" cy="566738"/>
            <a:chOff x="4013" y="2807"/>
            <a:chExt cx="874" cy="357"/>
          </a:xfrm>
        </p:grpSpPr>
        <p:sp>
          <p:nvSpPr>
            <p:cNvPr id="51222" name="Line 20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Rectangle 21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Line 22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7" name="Line 24"/>
          <p:cNvSpPr>
            <a:spLocks noChangeShapeType="1"/>
          </p:cNvSpPr>
          <p:nvPr/>
        </p:nvSpPr>
        <p:spPr bwMode="auto">
          <a:xfrm flipH="1">
            <a:off x="7224713" y="51736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Rectangle 25"/>
          <p:cNvSpPr>
            <a:spLocks noChangeArrowheads="1"/>
          </p:cNvSpPr>
          <p:nvPr/>
        </p:nvSpPr>
        <p:spPr bwMode="auto">
          <a:xfrm>
            <a:off x="3940175" y="5199063"/>
            <a:ext cx="349003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/>
              <a:t>  </a:t>
            </a:r>
            <a:r>
              <a:rPr lang="ja-JP" altLang="en-US" b="1" dirty="0" smtClean="0"/>
              <a:t>‘</a:t>
            </a:r>
            <a:r>
              <a:rPr lang="en-US" b="1" dirty="0"/>
              <a:t>X</a:t>
            </a:r>
            <a:r>
              <a:rPr lang="ja-JP" altLang="en-US" b="1" dirty="0"/>
              <a:t>’</a:t>
            </a:r>
            <a:r>
              <a:rPr lang="en-US" b="1" dirty="0"/>
              <a:t>        </a:t>
            </a:r>
            <a:r>
              <a:rPr lang="ja-JP" altLang="en-US" b="1" dirty="0" smtClean="0"/>
              <a:t>‘</a:t>
            </a:r>
            <a:r>
              <a:rPr lang="en-US" b="1" dirty="0"/>
              <a:t>C</a:t>
            </a:r>
            <a:r>
              <a:rPr lang="ja-JP" altLang="en-US" b="1" dirty="0"/>
              <a:t>’</a:t>
            </a:r>
            <a:r>
              <a:rPr lang="en-US" b="1" dirty="0"/>
              <a:t>        </a:t>
            </a:r>
            <a:r>
              <a:rPr lang="ja-JP" altLang="en-US" b="1" dirty="0" smtClean="0"/>
              <a:t>‘</a:t>
            </a:r>
            <a:r>
              <a:rPr lang="en-US" b="1" dirty="0"/>
              <a:t>L</a:t>
            </a:r>
            <a:r>
              <a:rPr lang="ja-JP" altLang="en-US" b="1" dirty="0"/>
              <a:t>’</a:t>
            </a:r>
            <a:endParaRPr lang="en-US" b="1" dirty="0"/>
          </a:p>
        </p:txBody>
      </p:sp>
      <p:sp>
        <p:nvSpPr>
          <p:cNvPr id="51219" name="Rectangle 26"/>
          <p:cNvSpPr>
            <a:spLocks noChangeArrowheads="1"/>
          </p:cNvSpPr>
          <p:nvPr/>
        </p:nvSpPr>
        <p:spPr bwMode="auto">
          <a:xfrm>
            <a:off x="1189038" y="62753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charset="0"/>
              </a:rPr>
              <a:t>tempPtr</a:t>
            </a:r>
          </a:p>
        </p:txBody>
      </p:sp>
      <p:sp>
        <p:nvSpPr>
          <p:cNvPr id="51220" name="Rectangle 27"/>
          <p:cNvSpPr>
            <a:spLocks noChangeArrowheads="1"/>
          </p:cNvSpPr>
          <p:nvPr/>
        </p:nvSpPr>
        <p:spPr bwMode="auto">
          <a:xfrm>
            <a:off x="2436813" y="61420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Rectangle 28"/>
          <p:cNvSpPr>
            <a:spLocks noChangeArrowheads="1"/>
          </p:cNvSpPr>
          <p:nvPr/>
        </p:nvSpPr>
        <p:spPr bwMode="auto">
          <a:xfrm>
            <a:off x="1185863" y="13160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b="1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What is a Sorted List?</a:t>
            </a:r>
            <a:endParaRPr lang="en-US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315200" cy="4114800"/>
          </a:xfrm>
        </p:spPr>
        <p:txBody>
          <a:bodyPr/>
          <a:lstStyle/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A </a:t>
            </a:r>
            <a:r>
              <a:rPr lang="en-US" sz="2800" b="1" dirty="0" smtClean="0">
                <a:solidFill>
                  <a:srgbClr val="990000"/>
                </a:solidFill>
                <a:ea typeface="+mn-ea"/>
              </a:rPr>
              <a:t>sorted list</a:t>
            </a:r>
            <a:r>
              <a:rPr lang="en-US" sz="2800" b="1" dirty="0" smtClean="0">
                <a:ea typeface="+mn-ea"/>
              </a:rPr>
              <a:t> is:</a:t>
            </a:r>
          </a:p>
          <a:p>
            <a:pPr indent="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b="1" dirty="0" smtClean="0">
                <a:ea typeface="+mn-ea"/>
              </a:rPr>
              <a:t> a variable-length, linear</a:t>
            </a:r>
            <a:r>
              <a:rPr lang="en-US" sz="2800" b="1" dirty="0" smtClean="0">
                <a:solidFill>
                  <a:srgbClr val="990066"/>
                </a:solidFill>
                <a:ea typeface="+mn-ea"/>
              </a:rPr>
              <a:t> </a:t>
            </a:r>
            <a:r>
              <a:rPr lang="en-US" sz="2800" b="1" dirty="0" smtClean="0">
                <a:ea typeface="+mn-ea"/>
              </a:rPr>
              <a:t>collection of homogeneous elements, </a:t>
            </a:r>
          </a:p>
          <a:p>
            <a:pPr indent="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b="1" dirty="0" smtClean="0">
                <a:ea typeface="+mn-ea"/>
              </a:rPr>
              <a:t> ordered according to the value of one or more data members</a:t>
            </a:r>
          </a:p>
          <a:p>
            <a:pPr indent="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b="1" dirty="0" smtClean="0">
                <a:ea typeface="+mn-ea"/>
              </a:rPr>
              <a:t>The transformer operations must maintain the ordering</a:t>
            </a:r>
          </a:p>
          <a:p>
            <a:pPr indent="0"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sz="28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800" b="1" i="1" dirty="0" smtClean="0"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To implement the List ADT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6858000" cy="4114800"/>
          </a:xfrm>
        </p:spPr>
        <p:txBody>
          <a:bodyPr/>
          <a:lstStyle/>
          <a:p>
            <a:endParaRPr lang="en-US" sz="240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The programmer must:</a:t>
            </a:r>
          </a:p>
          <a:p>
            <a:pPr lvl="1"/>
            <a:endParaRPr lang="en-US" b="1">
              <a:latin typeface="Arial" charset="0"/>
            </a:endParaRPr>
          </a:p>
          <a:p>
            <a:pPr lvl="1">
              <a:buFont typeface="Monotype Sorts" charset="0"/>
              <a:buNone/>
            </a:pPr>
            <a:r>
              <a:rPr lang="en-US" b="1">
                <a:latin typeface="Arial" charset="0"/>
              </a:rPr>
              <a:t>1)  choose a concrete data representation  for the list, and</a:t>
            </a:r>
          </a:p>
          <a:p>
            <a:pPr lvl="1">
              <a:buFont typeface="Monotype Sorts" charset="0"/>
              <a:buNone/>
            </a:pPr>
            <a:endParaRPr lang="en-US" b="1">
              <a:latin typeface="Arial" charset="0"/>
            </a:endParaRPr>
          </a:p>
          <a:p>
            <a:pPr lvl="1">
              <a:buFont typeface="Monotype Sorts" charset="0"/>
              <a:buNone/>
            </a:pPr>
            <a:r>
              <a:rPr lang="en-US" b="1">
                <a:latin typeface="Arial" charset="0"/>
              </a:rPr>
              <a:t>2)  implement the list operations </a:t>
            </a:r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What is a Sorted List?</a:t>
            </a:r>
            <a:endParaRPr lang="en-US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315200" cy="4114800"/>
          </a:xfrm>
        </p:spPr>
        <p:txBody>
          <a:bodyPr/>
          <a:lstStyle/>
          <a:p>
            <a:pPr indent="0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In addition to Insert and Delete, let</a:t>
            </a:r>
            <a:r>
              <a:rPr lang="ja-JP" altLang="en-US" b="1" dirty="0">
                <a:latin typeface="Arial" charset="0"/>
              </a:rPr>
              <a:t>’</a:t>
            </a:r>
            <a:r>
              <a:rPr lang="en-US" b="1" dirty="0">
                <a:latin typeface="Arial" charset="0"/>
              </a:rPr>
              <a:t>s add two new operations to our list:</a:t>
            </a:r>
          </a:p>
          <a:p>
            <a:pPr indent="0">
              <a:lnSpc>
                <a:spcPct val="90000"/>
              </a:lnSpc>
              <a:buFont typeface="Monotype Sorts" charset="0"/>
              <a:buNone/>
            </a:pPr>
            <a:r>
              <a:rPr lang="en-US" b="1" i="1" dirty="0" err="1" smtClean="0">
                <a:solidFill>
                  <a:srgbClr val="990000"/>
                </a:solidFill>
                <a:latin typeface="Arial" charset="0"/>
              </a:rPr>
              <a:t>InsertAsFirst</a:t>
            </a:r>
            <a:r>
              <a:rPr lang="en-US" b="1" i="1" dirty="0" smtClean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and</a:t>
            </a:r>
            <a:r>
              <a:rPr lang="en-US" b="1" i="1" dirty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en-US" b="1" i="1" dirty="0" err="1">
                <a:solidFill>
                  <a:srgbClr val="990000"/>
                </a:solidFill>
                <a:latin typeface="Arial" charset="0"/>
              </a:rPr>
              <a:t>RemoveFirst</a:t>
            </a:r>
            <a:endParaRPr lang="en-US" b="1" i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ADT HybridList Operations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50292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Arial" charset="0"/>
              </a:rPr>
              <a:t>Transformers </a:t>
            </a:r>
            <a:endParaRPr lang="en-US" sz="2800" b="1" dirty="0">
              <a:latin typeface="Arial" charset="0"/>
            </a:endParaRPr>
          </a:p>
          <a:p>
            <a:pPr lvl="1"/>
            <a:r>
              <a:rPr lang="en-US" b="1" dirty="0" err="1">
                <a:latin typeface="Arial" charset="0"/>
              </a:rPr>
              <a:t>InsertAsFirst</a:t>
            </a:r>
            <a:r>
              <a:rPr lang="en-US" b="1" dirty="0">
                <a:latin typeface="Arial" charset="0"/>
              </a:rPr>
              <a:t> </a:t>
            </a:r>
          </a:p>
          <a:p>
            <a:pPr lvl="1"/>
            <a:r>
              <a:rPr lang="en-US" b="1" dirty="0">
                <a:latin typeface="Arial" charset="0"/>
              </a:rPr>
              <a:t>Insert </a:t>
            </a:r>
          </a:p>
          <a:p>
            <a:pPr lvl="1"/>
            <a:r>
              <a:rPr lang="en-US" b="1" dirty="0" err="1">
                <a:latin typeface="Arial" charset="0"/>
              </a:rPr>
              <a:t>RemoveFirst</a:t>
            </a:r>
            <a:endParaRPr lang="en-US" b="1" dirty="0">
              <a:latin typeface="Arial" charset="0"/>
            </a:endParaRPr>
          </a:p>
          <a:p>
            <a:pPr lvl="1"/>
            <a:r>
              <a:rPr lang="en-US" b="1" dirty="0">
                <a:latin typeface="Arial" charset="0"/>
              </a:rPr>
              <a:t>Delete</a:t>
            </a:r>
          </a:p>
          <a:p>
            <a:pPr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Arial" charset="0"/>
              </a:rPr>
              <a:t>Same observers and iterators as ADT List</a:t>
            </a:r>
            <a:endParaRPr lang="en-US" sz="28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8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Since we have two insertion and two deletion operations, let</a:t>
            </a:r>
            <a:r>
              <a:rPr lang="ja-JP" altLang="en-US" sz="2800" b="1" dirty="0">
                <a:latin typeface="Arial" charset="0"/>
              </a:rPr>
              <a:t>’</a:t>
            </a:r>
            <a:r>
              <a:rPr lang="en-US" sz="2800" b="1" dirty="0">
                <a:latin typeface="Arial" charset="0"/>
              </a:rPr>
              <a:t>s call this a Hybrid List	</a:t>
            </a:r>
          </a:p>
          <a:p>
            <a:pPr>
              <a:buFont typeface="Monotype Sorts" charset="0"/>
              <a:buNone/>
            </a:pPr>
            <a:r>
              <a:rPr lang="en-US" sz="2800" dirty="0">
                <a:latin typeface="Arial" charset="0"/>
              </a:rPr>
              <a:t>		</a:t>
            </a:r>
          </a:p>
          <a:p>
            <a:pPr>
              <a:buFont typeface="Monotype Sorts" charset="0"/>
              <a:buNone/>
            </a:pPr>
            <a:endParaRPr lang="en-US" sz="2400" b="1" dirty="0">
              <a:latin typeface="Arial" charset="0"/>
            </a:endParaRPr>
          </a:p>
        </p:txBody>
      </p:sp>
      <p:sp>
        <p:nvSpPr>
          <p:cNvPr id="54276" name="AutoShape 6"/>
          <p:cNvSpPr>
            <a:spLocks noChangeArrowheads="1"/>
          </p:cNvSpPr>
          <p:nvPr/>
        </p:nvSpPr>
        <p:spPr bwMode="auto">
          <a:xfrm>
            <a:off x="4279900" y="21399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5324475" y="2620963"/>
            <a:ext cx="2068513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change state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16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1000" b="1"/>
          </a:p>
          <a:p>
            <a:endParaRPr lang="en-US" sz="1800" b="1"/>
          </a:p>
          <a:p>
            <a:endParaRPr lang="en-US" sz="2000" b="1"/>
          </a:p>
        </p:txBody>
      </p:sp>
      <p:sp>
        <p:nvSpPr>
          <p:cNvPr id="54278" name="Rectangle 10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228600" y="1219200"/>
            <a:ext cx="8680450" cy="5029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Specification file sorted list (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“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slist2.h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”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typedef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; 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Type of each component 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			    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a simple type or a string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struct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NodeType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 item;    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Pointer to person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’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s name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NodeType</a:t>
            </a:r>
            <a:r>
              <a:rPr lang="en-US" sz="2000" b="1" dirty="0">
                <a:latin typeface="Courier" charset="0"/>
              </a:rPr>
              <a:t>* link;   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Link to next node in list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typedef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NodeType</a:t>
            </a:r>
            <a:r>
              <a:rPr lang="en-US" sz="2000" b="1" dirty="0">
                <a:latin typeface="Courier" charset="0"/>
              </a:rPr>
              <a:t>*  </a:t>
            </a: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</p:spPr>
        <p:txBody>
          <a:bodyPr/>
          <a:lstStyle/>
          <a:p>
            <a:r>
              <a:rPr lang="en-US">
                <a:latin typeface="Courier New" charset="0"/>
              </a:rPr>
              <a:t>struct NodeType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Specification file  hybrid sorted list(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“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slist2.h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”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)	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class  </a:t>
            </a:r>
            <a:r>
              <a:rPr lang="en-US" sz="2000" b="1" dirty="0" err="1">
                <a:latin typeface="Courier" charset="0"/>
              </a:rPr>
              <a:t>HybridList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</a:t>
            </a:r>
            <a:r>
              <a:rPr lang="en-US" sz="2000" b="1" dirty="0">
                <a:solidFill>
                  <a:schemeClr val="tx2"/>
                </a:solidFill>
                <a:latin typeface="Courier" charset="0"/>
              </a:rPr>
              <a:t>						</a:t>
            </a:r>
            <a:endParaRPr lang="en-US" sz="2000" b="1" i="1" dirty="0">
              <a:solidFill>
                <a:srgbClr val="CC0000"/>
              </a:solidFill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public: 		</a:t>
            </a:r>
            <a:endParaRPr lang="en-US" sz="2000" b="1" i="1" dirty="0"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bool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IsEmpty</a:t>
            </a:r>
            <a:r>
              <a:rPr lang="en-US" sz="2000" b="1" dirty="0">
                <a:latin typeface="Courier" charset="0"/>
              </a:rPr>
              <a:t> () </a:t>
            </a:r>
            <a:r>
              <a:rPr lang="en-US" sz="2000" b="1" dirty="0" err="1">
                <a:solidFill>
                  <a:srgbClr val="3366FF"/>
                </a:solidFill>
                <a:latin typeface="Courier" charset="0"/>
              </a:rPr>
              <a:t>const</a:t>
            </a:r>
            <a:r>
              <a:rPr lang="en-US" sz="2000" b="1" dirty="0">
                <a:solidFill>
                  <a:srgbClr val="3366FF"/>
                </a:solidFill>
                <a:latin typeface="Courier" charset="0"/>
              </a:rPr>
              <a:t>;</a:t>
            </a:r>
            <a:r>
              <a:rPr lang="en-US" sz="2000" b="1" dirty="0">
                <a:latin typeface="Courier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i="1" dirty="0"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void </a:t>
            </a:r>
            <a:r>
              <a:rPr lang="en-US" sz="2000" b="1" dirty="0" err="1">
                <a:latin typeface="Courier" charset="0"/>
              </a:rPr>
              <a:t>InsertAsFirst</a:t>
            </a:r>
            <a:r>
              <a:rPr lang="en-US" sz="2000" b="1" dirty="0">
                <a:latin typeface="Courier" charset="0"/>
              </a:rPr>
              <a:t> (/* in */ 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  item);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i="1" dirty="0"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void Insert (/* in */ 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  item); 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void </a:t>
            </a:r>
            <a:r>
              <a:rPr lang="en-US" sz="2000" b="1" dirty="0" err="1">
                <a:latin typeface="Courier" charset="0"/>
              </a:rPr>
              <a:t>RemoveFirst</a:t>
            </a:r>
            <a:r>
              <a:rPr lang="en-US" sz="2000" b="1" dirty="0">
                <a:latin typeface="Courier" charset="0"/>
              </a:rPr>
              <a:t>(/* out */ 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&amp;  item);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void Delete (/* in */ 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  item);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void Print () </a:t>
            </a:r>
            <a:r>
              <a:rPr lang="en-US" sz="2000" b="1" dirty="0" err="1">
                <a:latin typeface="Courier" charset="0"/>
              </a:rPr>
              <a:t>const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	 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467600" cy="54864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// Constructor</a:t>
            </a:r>
            <a:endParaRPr lang="en-US" sz="2000" b="1" dirty="0" smtClean="0"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 err="1" smtClean="0">
                <a:latin typeface="Courier" charset="0"/>
              </a:rPr>
              <a:t>HybridList</a:t>
            </a:r>
            <a:r>
              <a:rPr lang="en-US" sz="2000" b="1" dirty="0" smtClean="0">
                <a:latin typeface="Courier" charset="0"/>
              </a:rPr>
              <a:t> </a:t>
            </a:r>
            <a:r>
              <a:rPr lang="en-US" sz="2000" b="1" dirty="0">
                <a:latin typeface="Courier" charset="0"/>
              </a:rPr>
              <a:t>();   </a:t>
            </a:r>
            <a:endParaRPr lang="en-US" sz="2000" b="1" dirty="0" smtClean="0">
              <a:latin typeface="Courier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// Destructor</a:t>
            </a:r>
            <a:endParaRPr lang="en-US" sz="2000" b="1" dirty="0"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 smtClean="0">
                <a:latin typeface="Courier" charset="0"/>
              </a:rPr>
              <a:t>~</a:t>
            </a:r>
            <a:r>
              <a:rPr lang="en-US" sz="2000" b="1" dirty="0" err="1">
                <a:latin typeface="Courier" charset="0"/>
              </a:rPr>
              <a:t>HybridList</a:t>
            </a:r>
            <a:r>
              <a:rPr lang="en-US" sz="2000" b="1" dirty="0">
                <a:latin typeface="Courier" charset="0"/>
              </a:rPr>
              <a:t> ();  </a:t>
            </a:r>
            <a:endParaRPr lang="en-US" sz="2000" b="1" dirty="0" smtClean="0">
              <a:latin typeface="Courier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// Copy-constructor</a:t>
            </a: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 err="1" smtClean="0">
                <a:latin typeface="Courier" charset="0"/>
              </a:rPr>
              <a:t>HybridList</a:t>
            </a:r>
            <a:r>
              <a:rPr lang="en-US" sz="2000" b="1" dirty="0" smtClean="0">
                <a:latin typeface="Courier" charset="0"/>
              </a:rPr>
              <a:t> </a:t>
            </a:r>
            <a:r>
              <a:rPr lang="en-US" sz="2000" b="1" dirty="0">
                <a:latin typeface="Courier" charset="0"/>
              </a:rPr>
              <a:t>(</a:t>
            </a:r>
            <a:r>
              <a:rPr lang="en-US" sz="2000" b="1" dirty="0" err="1">
                <a:latin typeface="Courier" charset="0"/>
              </a:rPr>
              <a:t>const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HybridList</a:t>
            </a:r>
            <a:r>
              <a:rPr lang="en-US" sz="2000" b="1" dirty="0">
                <a:latin typeface="Courier" charset="0"/>
              </a:rPr>
              <a:t>&amp;  </a:t>
            </a:r>
            <a:r>
              <a:rPr lang="en-US" sz="2000" b="1" dirty="0" err="1">
                <a:latin typeface="Courier" charset="0"/>
              </a:rPr>
              <a:t>otherList</a:t>
            </a:r>
            <a:r>
              <a:rPr lang="en-US" sz="2000" b="1" dirty="0">
                <a:latin typeface="Courier" charset="0"/>
              </a:rPr>
              <a:t>);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	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 smtClean="0">
                <a:latin typeface="Courier" charset="0"/>
              </a:rPr>
              <a:t>Private:</a:t>
            </a:r>
            <a:r>
              <a:rPr lang="en-US" sz="2000" b="1" dirty="0">
                <a:latin typeface="Courier" charset="0"/>
              </a:rPr>
              <a:t>		</a:t>
            </a:r>
            <a:endParaRPr lang="en-US" sz="2000" b="1" i="1" dirty="0">
              <a:solidFill>
                <a:srgbClr val="CC0000"/>
              </a:solidFill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NodeType</a:t>
            </a:r>
            <a:r>
              <a:rPr lang="en-US" sz="2000" b="1" dirty="0">
                <a:latin typeface="Courier" charset="0"/>
              </a:rPr>
              <a:t>*  head;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};</a:t>
            </a:r>
            <a:r>
              <a:rPr lang="en-US" sz="2000" b="1" i="1" dirty="0">
                <a:solidFill>
                  <a:schemeClr val="folHlink"/>
                </a:solidFill>
                <a:latin typeface="Courier" charset="0"/>
              </a:rPr>
              <a:t>	</a:t>
            </a:r>
            <a:endParaRPr lang="en-US" sz="2000" b="1" i="1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848600" y="624840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9656763" y="622935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56B0600B-BAB5-9140-B893-F8F56E97DB49}" type="slidenum">
              <a:rPr lang="en-US" sz="1400">
                <a:solidFill>
                  <a:srgbClr val="000000"/>
                </a:solidFill>
              </a:rPr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Oval 46"/>
          <p:cNvSpPr>
            <a:spLocks noChangeArrowheads="1"/>
          </p:cNvSpPr>
          <p:nvPr/>
        </p:nvSpPr>
        <p:spPr bwMode="auto">
          <a:xfrm>
            <a:off x="1338580" y="1249362"/>
            <a:ext cx="3962400" cy="5105400"/>
          </a:xfrm>
          <a:prstGeom prst="ellipse">
            <a:avLst/>
          </a:prstGeom>
          <a:solidFill>
            <a:srgbClr val="FF9966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9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58373" name="Rectangle 10"/>
          <p:cNvSpPr>
            <a:spLocks noChangeArrowheads="1"/>
          </p:cNvSpPr>
          <p:nvPr/>
        </p:nvSpPr>
        <p:spPr bwMode="auto">
          <a:xfrm>
            <a:off x="1643380" y="334962"/>
            <a:ext cx="5060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000" b="1">
                <a:latin typeface="Courier New" charset="0"/>
              </a:rPr>
              <a:t>class HybridList</a:t>
            </a:r>
            <a:endParaRPr lang="en-US" sz="4000" b="1">
              <a:solidFill>
                <a:srgbClr val="800000"/>
              </a:solidFill>
              <a:latin typeface="Courier New" charset="0"/>
            </a:endParaRPr>
          </a:p>
        </p:txBody>
      </p:sp>
      <p:sp>
        <p:nvSpPr>
          <p:cNvPr id="58374" name="Oval 11"/>
          <p:cNvSpPr>
            <a:spLocks noChangeArrowheads="1"/>
          </p:cNvSpPr>
          <p:nvPr/>
        </p:nvSpPr>
        <p:spPr bwMode="auto">
          <a:xfrm>
            <a:off x="1033780" y="5592762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12"/>
          <p:cNvSpPr>
            <a:spLocks noChangeArrowheads="1"/>
          </p:cNvSpPr>
          <p:nvPr/>
        </p:nvSpPr>
        <p:spPr bwMode="auto">
          <a:xfrm>
            <a:off x="654368" y="41084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13"/>
          <p:cNvSpPr>
            <a:spLocks noChangeArrowheads="1"/>
          </p:cNvSpPr>
          <p:nvPr/>
        </p:nvSpPr>
        <p:spPr bwMode="auto">
          <a:xfrm>
            <a:off x="654368" y="46418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14"/>
          <p:cNvSpPr>
            <a:spLocks noChangeArrowheads="1"/>
          </p:cNvSpPr>
          <p:nvPr/>
        </p:nvSpPr>
        <p:spPr bwMode="auto">
          <a:xfrm>
            <a:off x="654368" y="35750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15"/>
          <p:cNvSpPr>
            <a:spLocks noChangeArrowheads="1"/>
          </p:cNvSpPr>
          <p:nvPr/>
        </p:nvSpPr>
        <p:spPr bwMode="auto">
          <a:xfrm>
            <a:off x="654368" y="2544762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16"/>
          <p:cNvSpPr>
            <a:spLocks noChangeArrowheads="1"/>
          </p:cNvSpPr>
          <p:nvPr/>
        </p:nvSpPr>
        <p:spPr bwMode="auto">
          <a:xfrm>
            <a:off x="654368" y="30416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Oval 17"/>
          <p:cNvSpPr>
            <a:spLocks noChangeArrowheads="1"/>
          </p:cNvSpPr>
          <p:nvPr/>
        </p:nvSpPr>
        <p:spPr bwMode="auto">
          <a:xfrm>
            <a:off x="654368" y="19748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18"/>
          <p:cNvSpPr>
            <a:spLocks noChangeArrowheads="1"/>
          </p:cNvSpPr>
          <p:nvPr/>
        </p:nvSpPr>
        <p:spPr bwMode="auto">
          <a:xfrm>
            <a:off x="1190943" y="3535362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 Print</a:t>
            </a:r>
          </a:p>
        </p:txBody>
      </p:sp>
      <p:sp>
        <p:nvSpPr>
          <p:cNvPr id="58382" name="Rectangle 19"/>
          <p:cNvSpPr>
            <a:spLocks noChangeArrowheads="1"/>
          </p:cNvSpPr>
          <p:nvPr/>
        </p:nvSpPr>
        <p:spPr bwMode="auto">
          <a:xfrm>
            <a:off x="805180" y="2544762"/>
            <a:ext cx="159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~HybridList </a:t>
            </a:r>
          </a:p>
        </p:txBody>
      </p:sp>
      <p:sp>
        <p:nvSpPr>
          <p:cNvPr id="58383" name="Rectangle 20"/>
          <p:cNvSpPr>
            <a:spLocks noChangeArrowheads="1"/>
          </p:cNvSpPr>
          <p:nvPr/>
        </p:nvSpPr>
        <p:spPr bwMode="auto">
          <a:xfrm>
            <a:off x="1213168" y="4665662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Insert</a:t>
            </a:r>
          </a:p>
        </p:txBody>
      </p:sp>
      <p:sp>
        <p:nvSpPr>
          <p:cNvPr id="58384" name="Rectangle 21"/>
          <p:cNvSpPr>
            <a:spLocks noChangeArrowheads="1"/>
          </p:cNvSpPr>
          <p:nvPr/>
        </p:nvSpPr>
        <p:spPr bwMode="auto">
          <a:xfrm>
            <a:off x="728980" y="4132262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InsertASFirst</a:t>
            </a:r>
          </a:p>
        </p:txBody>
      </p:sp>
      <p:sp>
        <p:nvSpPr>
          <p:cNvPr id="58385" name="Rectangle 22"/>
          <p:cNvSpPr>
            <a:spLocks noChangeArrowheads="1"/>
          </p:cNvSpPr>
          <p:nvPr/>
        </p:nvSpPr>
        <p:spPr bwMode="auto">
          <a:xfrm>
            <a:off x="902018" y="1935162"/>
            <a:ext cx="1395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HybridList</a:t>
            </a:r>
          </a:p>
        </p:txBody>
      </p:sp>
      <p:sp>
        <p:nvSpPr>
          <p:cNvPr id="58386" name="Rectangle 23"/>
          <p:cNvSpPr>
            <a:spLocks noChangeArrowheads="1"/>
          </p:cNvSpPr>
          <p:nvPr/>
        </p:nvSpPr>
        <p:spPr bwMode="auto">
          <a:xfrm>
            <a:off x="1071880" y="3001962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IsEmpty</a:t>
            </a:r>
          </a:p>
        </p:txBody>
      </p:sp>
      <p:sp>
        <p:nvSpPr>
          <p:cNvPr id="58387" name="Rectangle 24"/>
          <p:cNvSpPr>
            <a:spLocks noChangeArrowheads="1"/>
          </p:cNvSpPr>
          <p:nvPr/>
        </p:nvSpPr>
        <p:spPr bwMode="auto">
          <a:xfrm>
            <a:off x="1338580" y="5516562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Delete</a:t>
            </a:r>
          </a:p>
        </p:txBody>
      </p:sp>
      <p:sp>
        <p:nvSpPr>
          <p:cNvPr id="58388" name="Rectangle 25"/>
          <p:cNvSpPr>
            <a:spLocks noChangeArrowheads="1"/>
          </p:cNvSpPr>
          <p:nvPr/>
        </p:nvSpPr>
        <p:spPr bwMode="auto">
          <a:xfrm>
            <a:off x="2786380" y="2259012"/>
            <a:ext cx="2057400" cy="2336800"/>
          </a:xfrm>
          <a:prstGeom prst="rect">
            <a:avLst/>
          </a:prstGeom>
          <a:solidFill>
            <a:srgbClr val="FFFF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Rectangle 26"/>
          <p:cNvSpPr>
            <a:spLocks noChangeArrowheads="1"/>
          </p:cNvSpPr>
          <p:nvPr/>
        </p:nvSpPr>
        <p:spPr bwMode="auto">
          <a:xfrm>
            <a:off x="4114800" y="381158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8"/>
          <p:cNvSpPr>
            <a:spLocks noChangeShapeType="1"/>
          </p:cNvSpPr>
          <p:nvPr/>
        </p:nvSpPr>
        <p:spPr bwMode="auto">
          <a:xfrm>
            <a:off x="6202363" y="36687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91" name="Group 29"/>
          <p:cNvGrpSpPr>
            <a:grpSpLocks/>
          </p:cNvGrpSpPr>
          <p:nvPr/>
        </p:nvGrpSpPr>
        <p:grpSpPr bwMode="auto">
          <a:xfrm>
            <a:off x="5605780" y="3297237"/>
            <a:ext cx="2900363" cy="566738"/>
            <a:chOff x="3783" y="2298"/>
            <a:chExt cx="1827" cy="357"/>
          </a:xfrm>
        </p:grpSpPr>
        <p:grpSp>
          <p:nvGrpSpPr>
            <p:cNvPr id="58398" name="Group 30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58400" name="Rectangle 31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8401" name="Group 32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58406" name="Line 33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7" name="Rectangle 34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8" name="Line 35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02" name="Group 36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58403" name="Line 37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4" name="Rectangle 38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5" name="Line 39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399" name="Rectangle 40"/>
            <p:cNvSpPr>
              <a:spLocks noChangeArrowheads="1"/>
            </p:cNvSpPr>
            <p:nvPr/>
          </p:nvSpPr>
          <p:spPr bwMode="auto">
            <a:xfrm>
              <a:off x="3798" y="2335"/>
              <a:ext cx="17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</a:t>
              </a:r>
              <a:r>
                <a:rPr lang="en-US" b="1" dirty="0" smtClean="0"/>
                <a:t>   </a:t>
              </a:r>
              <a:r>
                <a:rPr lang="ja-JP" altLang="en-US" b="1" dirty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r>
                <a:rPr lang="en-US" b="1" dirty="0"/>
                <a:t>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</p:grpSp>
      <p:sp>
        <p:nvSpPr>
          <p:cNvPr id="58392" name="Line 41"/>
          <p:cNvSpPr>
            <a:spLocks noChangeShapeType="1"/>
          </p:cNvSpPr>
          <p:nvPr/>
        </p:nvSpPr>
        <p:spPr bwMode="auto">
          <a:xfrm flipH="1">
            <a:off x="8359775" y="364648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42"/>
          <p:cNvSpPr>
            <a:spLocks noChangeShapeType="1"/>
          </p:cNvSpPr>
          <p:nvPr/>
        </p:nvSpPr>
        <p:spPr bwMode="auto">
          <a:xfrm>
            <a:off x="4386580" y="3606800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Rectangle 43"/>
          <p:cNvSpPr>
            <a:spLocks noChangeArrowheads="1"/>
          </p:cNvSpPr>
          <p:nvPr/>
        </p:nvSpPr>
        <p:spPr bwMode="auto">
          <a:xfrm>
            <a:off x="3035618" y="2392362"/>
            <a:ext cx="1884362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Times New Roman" charset="0"/>
              </a:rPr>
              <a:t>Private data:</a:t>
            </a:r>
            <a:endParaRPr lang="en-US" sz="2000" b="1">
              <a:latin typeface="Times New Roman" charset="0"/>
            </a:endParaRPr>
          </a:p>
          <a:p>
            <a:endParaRPr lang="en-US" sz="800" b="1">
              <a:latin typeface="Times New Roman" charset="0"/>
            </a:endParaRPr>
          </a:p>
          <a:p>
            <a:endParaRPr lang="en-US" sz="18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 head</a:t>
            </a:r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58395" name="Line 45"/>
          <p:cNvSpPr>
            <a:spLocks noChangeShapeType="1"/>
          </p:cNvSpPr>
          <p:nvPr/>
        </p:nvSpPr>
        <p:spPr bwMode="auto">
          <a:xfrm>
            <a:off x="6174105" y="3321050"/>
            <a:ext cx="0" cy="5445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Oval 47"/>
          <p:cNvSpPr>
            <a:spLocks noChangeArrowheads="1"/>
          </p:cNvSpPr>
          <p:nvPr/>
        </p:nvSpPr>
        <p:spPr bwMode="auto">
          <a:xfrm>
            <a:off x="728980" y="5135562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Rectangle 48"/>
          <p:cNvSpPr>
            <a:spLocks noChangeArrowheads="1"/>
          </p:cNvSpPr>
          <p:nvPr/>
        </p:nvSpPr>
        <p:spPr bwMode="auto">
          <a:xfrm>
            <a:off x="979805" y="5135562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latin typeface="Times New Roman" charset="0"/>
              </a:rPr>
              <a:t>RemoveFirst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Insert Algorithm</a:t>
            </a:r>
            <a:r>
              <a:rPr lang="en-US">
                <a:solidFill>
                  <a:srgbClr val="660066"/>
                </a:solidFill>
                <a:latin typeface="Times New Roman" charset="0"/>
              </a:rPr>
              <a:t> 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086600" cy="3581400"/>
          </a:xfrm>
          <a:noFill/>
        </p:spPr>
        <p:txBody>
          <a:bodyPr/>
          <a:lstStyle/>
          <a:p>
            <a:r>
              <a:rPr lang="en-US" sz="2800" b="1" i="1">
                <a:latin typeface="Arial" charset="0"/>
              </a:rPr>
              <a:t>What will be the algorithm to Insert an item into its proper place in a sorted linked list?</a:t>
            </a:r>
          </a:p>
          <a:p>
            <a:endParaRPr lang="en-US" sz="2800" b="1">
              <a:latin typeface="Arial" charset="0"/>
            </a:endParaRPr>
          </a:p>
          <a:p>
            <a:r>
              <a:rPr lang="en-US" sz="2800" b="1" i="1">
                <a:latin typeface="Arial" charset="0"/>
              </a:rPr>
              <a:t>That is, for a linked list whose elements are maintained in ascending order?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609600"/>
            <a:ext cx="87630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Insert algorithm for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latin typeface="Courier New" pitchFamily="49" charset="0"/>
                <a:ea typeface="+mj-ea"/>
              </a:rPr>
              <a:t>HybridList</a:t>
            </a:r>
            <a:endParaRPr lang="en-US" dirty="0" smtClean="0">
              <a:solidFill>
                <a:srgbClr val="660066"/>
              </a:solidFill>
              <a:ea typeface="+mj-ea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495800"/>
          </a:xfrm>
          <a:noFill/>
        </p:spPr>
        <p:txBody>
          <a:bodyPr/>
          <a:lstStyle/>
          <a:p>
            <a:r>
              <a:rPr lang="en-US" sz="2800" b="1">
                <a:latin typeface="Arial" charset="0"/>
              </a:rPr>
              <a:t>Find proper position for the new element in the sorted list using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two pointers prevPtr and currPtr</a:t>
            </a:r>
            <a:r>
              <a:rPr lang="en-US" sz="2800" b="1">
                <a:latin typeface="Arial" charset="0"/>
              </a:rPr>
              <a:t>, where prevPtr trails behind currPtr </a:t>
            </a:r>
            <a:endParaRPr lang="en-US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1000">
              <a:latin typeface="Arial" charset="0"/>
            </a:endParaRPr>
          </a:p>
          <a:p>
            <a:r>
              <a:rPr lang="en-US" sz="2800" b="1">
                <a:latin typeface="Arial" charset="0"/>
              </a:rPr>
              <a:t>Obtain a new node and place item in it </a:t>
            </a:r>
            <a:endParaRPr lang="en-US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1000">
              <a:latin typeface="Arial" charset="0"/>
            </a:endParaRPr>
          </a:p>
          <a:p>
            <a:r>
              <a:rPr lang="en-US" sz="2800" b="1">
                <a:latin typeface="Arial" charset="0"/>
              </a:rPr>
              <a:t>Insert the new node by adjusting pointers </a:t>
            </a:r>
            <a:endParaRPr lang="en-US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91845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>
                <a:ea typeface="+mj-ea"/>
              </a:rPr>
              <a:t>Implementing </a:t>
            </a:r>
            <a:r>
              <a:rPr lang="en-US" sz="3600" dirty="0" smtClean="0">
                <a:latin typeface="Courier New" pitchFamily="49" charset="0"/>
                <a:ea typeface="+mj-ea"/>
              </a:rPr>
              <a:t>HybridList</a:t>
            </a:r>
            <a:r>
              <a:rPr lang="en-US" sz="3600" dirty="0" smtClean="0">
                <a:latin typeface="Arial Rounded MT Bold" charset="0"/>
                <a:ea typeface="+mj-ea"/>
              </a:rPr>
              <a:t/>
            </a:r>
            <a:br>
              <a:rPr lang="en-US" sz="3600" dirty="0" smtClean="0">
                <a:latin typeface="Arial Rounded MT Bold" charset="0"/>
                <a:ea typeface="+mj-ea"/>
              </a:rPr>
            </a:br>
            <a:r>
              <a:rPr lang="en-US" sz="3600" dirty="0" smtClean="0">
                <a:ea typeface="+mj-ea"/>
              </a:rPr>
              <a:t>Member Function </a:t>
            </a:r>
            <a:r>
              <a:rPr lang="en-US" sz="3600" dirty="0" smtClean="0">
                <a:latin typeface="Arial Rounded MT Bold" charset="0"/>
                <a:ea typeface="+mj-ea"/>
              </a:rPr>
              <a:t>Insert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86800" cy="48006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i="1">
                <a:solidFill>
                  <a:schemeClr val="folHlink"/>
                </a:solidFill>
                <a:latin typeface="Arial" charset="0"/>
              </a:rPr>
              <a:t>	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88925" y="1676400"/>
            <a:ext cx="8855075" cy="446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Dynamic linked list implementation (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“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slist2.cpp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”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)</a:t>
            </a:r>
            <a:endParaRPr lang="en-US" sz="2000" b="1" i="1" dirty="0">
              <a:solidFill>
                <a:srgbClr val="99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endParaRPr lang="en-US" sz="2000" b="1" dirty="0"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ourier" charset="0"/>
              </a:rPr>
              <a:t>void  </a:t>
            </a:r>
            <a:r>
              <a:rPr lang="en-US" sz="2000" b="1" dirty="0" err="1">
                <a:latin typeface="Courier" charset="0"/>
              </a:rPr>
              <a:t>HybridList</a:t>
            </a:r>
            <a:r>
              <a:rPr lang="en-US" sz="2000" b="1" dirty="0">
                <a:latin typeface="Courier" charset="0"/>
              </a:rPr>
              <a:t>::Insert (/* in */ 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  item)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PRE:  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   item is assigned &amp;&amp; components in ascending order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POST:  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   item is in List &amp;&amp; components in ascending order</a:t>
            </a:r>
          </a:p>
          <a:p>
            <a:r>
              <a:rPr lang="en-US" sz="2000" b="1" dirty="0">
                <a:latin typeface="Courier" charset="0"/>
              </a:rPr>
              <a:t>{</a:t>
            </a:r>
          </a:p>
          <a:p>
            <a:r>
              <a:rPr lang="en-US" sz="2000" b="1" dirty="0">
                <a:latin typeface="Courier" charset="0"/>
              </a:rPr>
              <a:t>		.</a:t>
            </a:r>
          </a:p>
          <a:p>
            <a:r>
              <a:rPr lang="en-US" sz="2000" b="1" dirty="0">
                <a:latin typeface="Courier" charset="0"/>
              </a:rPr>
              <a:t>		.</a:t>
            </a:r>
          </a:p>
          <a:p>
            <a:r>
              <a:rPr lang="en-US" sz="2000" b="1" dirty="0">
                <a:latin typeface="Courier" charset="0"/>
              </a:rPr>
              <a:t>		.</a:t>
            </a:r>
          </a:p>
          <a:p>
            <a:endParaRPr lang="en-US" sz="2000" b="1" dirty="0">
              <a:latin typeface="Courier" charset="0"/>
            </a:endParaRPr>
          </a:p>
          <a:p>
            <a:r>
              <a:rPr lang="en-US" sz="2000" b="1" dirty="0">
                <a:latin typeface="Courier" charset="0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693738" y="509588"/>
            <a:ext cx="57419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4400" b="1">
                <a:latin typeface="Times New Roman" charset="0"/>
              </a:rPr>
              <a:t>Inserting </a:t>
            </a:r>
            <a:r>
              <a:rPr lang="ja-JP" altLang="en-US" sz="4400" b="1">
                <a:latin typeface="Times New Roman" charset="0"/>
              </a:rPr>
              <a:t>‘</a:t>
            </a:r>
            <a:r>
              <a:rPr lang="en-US" sz="4400" b="1">
                <a:latin typeface="Times New Roman" charset="0"/>
              </a:rPr>
              <a:t>S</a:t>
            </a:r>
            <a:r>
              <a:rPr lang="ja-JP" altLang="en-US" sz="4400" b="1">
                <a:latin typeface="Times New Roman" charset="0"/>
              </a:rPr>
              <a:t>’</a:t>
            </a:r>
            <a:r>
              <a:rPr lang="en-US" sz="4400" b="1">
                <a:latin typeface="Times New Roman" charset="0"/>
              </a:rPr>
              <a:t> into a List</a:t>
            </a:r>
            <a:endParaRPr lang="en-US" sz="4400" b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62480" name="Group 9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62482" name="Rectangle 10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483" name="Group 11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62488" name="Line 12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89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0" name="Line 14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484" name="Group 15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62485" name="Line 16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86" name="Rectangle 17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87" name="Line 18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481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r>
                <a:rPr lang="en-US" b="1" dirty="0"/>
                <a:t>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</p:grpSp>
      <p:sp>
        <p:nvSpPr>
          <p:cNvPr id="62473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Rectangle 22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Times New Roman" charset="0"/>
              </a:rPr>
              <a:t>Private data:</a:t>
            </a:r>
            <a:endParaRPr lang="en-US" sz="2000" b="1">
              <a:latin typeface="Times New Roman" charset="0"/>
            </a:endParaRPr>
          </a:p>
          <a:p>
            <a:endParaRPr lang="en-US" sz="8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 </a:t>
            </a:r>
            <a:endParaRPr lang="en-US" sz="18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head</a:t>
            </a:r>
            <a:endParaRPr lang="en-US" sz="14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62476" name="Rectangle 24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prevPtr        currPtr</a:t>
            </a:r>
          </a:p>
        </p:txBody>
      </p:sp>
      <p:sp>
        <p:nvSpPr>
          <p:cNvPr id="62477" name="Rectangle 25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Rectangle 26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30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Recall:</a:t>
            </a:r>
            <a:br>
              <a:rPr lang="en-US" sz="4000" dirty="0" smtClean="0">
                <a:ea typeface="+mj-ea"/>
              </a:rPr>
            </a:br>
            <a:r>
              <a:rPr lang="en-US" sz="4000" dirty="0" smtClean="0">
                <a:ea typeface="+mj-ea"/>
              </a:rPr>
              <a:t>4 Basic Kinds of ADT Operations</a:t>
            </a:r>
            <a:endParaRPr lang="en-US" dirty="0" smtClean="0">
              <a:ea typeface="+mj-ea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b="1">
              <a:solidFill>
                <a:srgbClr val="80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800000"/>
                </a:solidFill>
                <a:latin typeface="Arial" charset="0"/>
              </a:rPr>
              <a:t>Constructors</a:t>
            </a:r>
            <a:r>
              <a:rPr lang="en-US" sz="2800" b="1">
                <a:latin typeface="Arial" charset="0"/>
              </a:rPr>
              <a:t> -- create a new instance (object) of an ADT  </a:t>
            </a:r>
            <a:r>
              <a:rPr lang="en-US" sz="1000">
                <a:latin typeface="Arial" charset="0"/>
              </a:rPr>
              <a:t>				 </a:t>
            </a:r>
            <a:r>
              <a:rPr lang="en-US" sz="1600">
                <a:latin typeface="Arial" charset="0"/>
              </a:rPr>
              <a:t>									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800000"/>
                </a:solidFill>
                <a:latin typeface="Arial" charset="0"/>
              </a:rPr>
              <a:t>Transformers</a:t>
            </a:r>
            <a:r>
              <a:rPr lang="en-US" sz="2800" b="1">
                <a:latin typeface="Arial" charset="0"/>
              </a:rPr>
              <a:t> -- change the state of one or more of the data values of an instance </a:t>
            </a:r>
            <a:r>
              <a:rPr lang="en-US">
                <a:latin typeface="Arial" charset="0"/>
              </a:rPr>
              <a:t>	</a:t>
            </a:r>
            <a:r>
              <a:rPr lang="en-US" sz="1600">
                <a:latin typeface="Arial" charset="0"/>
              </a:rPr>
              <a:t>		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				</a:t>
            </a:r>
          </a:p>
          <a:p>
            <a:pPr>
              <a:lnSpc>
                <a:spcPct val="90000"/>
              </a:lnSpc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693738" y="509588"/>
            <a:ext cx="7604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latin typeface="Times New Roman" charset="0"/>
              </a:rPr>
              <a:t>Finding Proper Position for </a:t>
            </a:r>
            <a:r>
              <a:rPr lang="ja-JP" altLang="en-US" sz="4400" b="1">
                <a:latin typeface="Times New Roman" charset="0"/>
              </a:rPr>
              <a:t>‘</a:t>
            </a:r>
            <a:r>
              <a:rPr lang="en-US" sz="4400" b="1">
                <a:latin typeface="Times New Roman" charset="0"/>
              </a:rPr>
              <a:t>S</a:t>
            </a:r>
            <a:r>
              <a:rPr lang="ja-JP" altLang="en-US" sz="4400" b="1">
                <a:latin typeface="Times New Roman" charset="0"/>
              </a:rPr>
              <a:t>’</a:t>
            </a:r>
            <a:endParaRPr lang="en-US" sz="4400" b="1">
              <a:latin typeface="Times New Roman" charset="0"/>
            </a:endParaRP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63506" name="Group 9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63508" name="Rectangle 10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509" name="Group 11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63514" name="Line 12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5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6" name="Line 14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510" name="Group 15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63511" name="Line 16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2" name="Rectangle 17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3" name="Line 18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r>
                <a:rPr lang="en-US" b="1" dirty="0"/>
                <a:t>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</p:grpSp>
      <p:sp>
        <p:nvSpPr>
          <p:cNvPr id="63497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22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Times New Roman" charset="0"/>
              </a:rPr>
              <a:t>Private data:</a:t>
            </a:r>
            <a:endParaRPr lang="en-US" sz="2000" b="1">
              <a:latin typeface="Times New Roman" charset="0"/>
            </a:endParaRPr>
          </a:p>
          <a:p>
            <a:endParaRPr lang="en-US" sz="8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 </a:t>
            </a:r>
            <a:endParaRPr lang="en-US" sz="18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head</a:t>
            </a:r>
            <a:endParaRPr lang="en-US" sz="14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63500" name="Rectangle 23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prevPtr        currPtr</a:t>
            </a:r>
          </a:p>
        </p:txBody>
      </p:sp>
      <p:sp>
        <p:nvSpPr>
          <p:cNvPr id="63501" name="Rectangle 24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Rectangle 25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Rectangle 26"/>
          <p:cNvSpPr>
            <a:spLocks noChangeArrowheads="1"/>
          </p:cNvSpPr>
          <p:nvPr/>
        </p:nvSpPr>
        <p:spPr bwMode="auto">
          <a:xfrm>
            <a:off x="3654425" y="22225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990000"/>
                </a:solidFill>
              </a:rPr>
              <a:t>NULL</a:t>
            </a:r>
          </a:p>
        </p:txBody>
      </p:sp>
      <p:sp>
        <p:nvSpPr>
          <p:cNvPr id="63504" name="Line 27"/>
          <p:cNvSpPr>
            <a:spLocks noChangeShapeType="1"/>
          </p:cNvSpPr>
          <p:nvPr/>
        </p:nvSpPr>
        <p:spPr bwMode="auto">
          <a:xfrm flipH="1">
            <a:off x="4381500" y="2370138"/>
            <a:ext cx="995363" cy="1503362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64530" name="Group 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64532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533" name="Group 10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64538" name="Line 11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9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40" name="Line 13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534" name="Group 14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64535" name="Line 15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7" name="Line 17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31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r>
                <a:rPr lang="en-US" b="1" dirty="0"/>
                <a:t>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</p:grpSp>
      <p:sp>
        <p:nvSpPr>
          <p:cNvPr id="64520" name="Line 19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20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Rectangle 21"/>
          <p:cNvSpPr>
            <a:spLocks noChangeArrowheads="1"/>
          </p:cNvSpPr>
          <p:nvPr/>
        </p:nvSpPr>
        <p:spPr bwMode="auto">
          <a:xfrm>
            <a:off x="1163638" y="2898775"/>
            <a:ext cx="1884362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Times New Roman" charset="0"/>
              </a:rPr>
              <a:t>Private data:</a:t>
            </a:r>
            <a:endParaRPr lang="en-US" sz="2000" b="1">
              <a:latin typeface="Times New Roman" charset="0"/>
            </a:endParaRPr>
          </a:p>
          <a:p>
            <a:endParaRPr lang="en-US" sz="800" b="1">
              <a:latin typeface="Times New Roman" charset="0"/>
            </a:endParaRPr>
          </a:p>
          <a:p>
            <a:endParaRPr lang="en-US" sz="18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head</a:t>
            </a:r>
            <a:endParaRPr lang="en-US" sz="1400" b="1">
              <a:latin typeface="Times New Roman" charset="0"/>
            </a:endParaRPr>
          </a:p>
          <a:p>
            <a:endParaRPr lang="en-US" sz="16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64523" name="Rectangle 22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prevPtr        currPtr</a:t>
            </a:r>
          </a:p>
        </p:txBody>
      </p:sp>
      <p:sp>
        <p:nvSpPr>
          <p:cNvPr id="64524" name="Rectangle 23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Rectangle 24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25"/>
          <p:cNvSpPr>
            <a:spLocks noChangeShapeType="1"/>
          </p:cNvSpPr>
          <p:nvPr/>
        </p:nvSpPr>
        <p:spPr bwMode="auto">
          <a:xfrm>
            <a:off x="4021138" y="2370138"/>
            <a:ext cx="360362" cy="1503362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26"/>
          <p:cNvSpPr>
            <a:spLocks noChangeShapeType="1"/>
          </p:cNvSpPr>
          <p:nvPr/>
        </p:nvSpPr>
        <p:spPr bwMode="auto">
          <a:xfrm>
            <a:off x="5246688" y="2378075"/>
            <a:ext cx="360362" cy="1503363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Rectangle 28"/>
          <p:cNvSpPr>
            <a:spLocks noChangeArrowheads="1"/>
          </p:cNvSpPr>
          <p:nvPr/>
        </p:nvSpPr>
        <p:spPr bwMode="auto">
          <a:xfrm>
            <a:off x="693738" y="509588"/>
            <a:ext cx="7604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latin typeface="Times New Roman" charset="0"/>
              </a:rPr>
              <a:t>Finding Proper Position for </a:t>
            </a:r>
            <a:r>
              <a:rPr lang="ja-JP" altLang="en-US" sz="4400" b="1">
                <a:latin typeface="Times New Roman" charset="0"/>
              </a:rPr>
              <a:t>‘</a:t>
            </a:r>
            <a:r>
              <a:rPr lang="en-US" sz="4400" b="1">
                <a:latin typeface="Times New Roman" charset="0"/>
              </a:rPr>
              <a:t>S</a:t>
            </a:r>
            <a:r>
              <a:rPr lang="ja-JP" altLang="en-US" sz="4400" b="1">
                <a:latin typeface="Times New Roman" charset="0"/>
              </a:rPr>
              <a:t>’</a:t>
            </a:r>
            <a:endParaRPr lang="en-US" sz="4400" b="1">
              <a:latin typeface="Times New Roman" charset="0"/>
            </a:endParaRPr>
          </a:p>
        </p:txBody>
      </p:sp>
      <p:sp>
        <p:nvSpPr>
          <p:cNvPr id="64529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65554" name="Group 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65556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557" name="Group 10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65562" name="Line 11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4" name="Line 13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558" name="Group 14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65559" name="Line 15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0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1" name="Line 17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555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C</a:t>
              </a:r>
              <a:r>
                <a:rPr lang="ja-JP" altLang="en-US" b="1" dirty="0"/>
                <a:t>’</a:t>
              </a:r>
              <a:r>
                <a:rPr lang="en-US" b="1" dirty="0"/>
                <a:t>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r>
                <a:rPr lang="en-US" b="1" dirty="0"/>
                <a:t>    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X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</p:grpSp>
      <p:sp>
        <p:nvSpPr>
          <p:cNvPr id="65544" name="Line 19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20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Rectangle 21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Times New Roman" charset="0"/>
              </a:rPr>
              <a:t>Private data:</a:t>
            </a:r>
            <a:endParaRPr lang="en-US" sz="2000" b="1">
              <a:latin typeface="Times New Roman" charset="0"/>
            </a:endParaRPr>
          </a:p>
          <a:p>
            <a:endParaRPr lang="en-US" sz="8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 </a:t>
            </a:r>
            <a:endParaRPr lang="en-US" sz="18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head</a:t>
            </a:r>
            <a:endParaRPr lang="en-US" sz="14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65547" name="Rectangle 22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prevPtr        currPtr</a:t>
            </a:r>
          </a:p>
        </p:txBody>
      </p:sp>
      <p:sp>
        <p:nvSpPr>
          <p:cNvPr id="65548" name="Rectangle 23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Rectangle 24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Line 25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26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Rectangle 28"/>
          <p:cNvSpPr>
            <a:spLocks noChangeArrowheads="1"/>
          </p:cNvSpPr>
          <p:nvPr/>
        </p:nvSpPr>
        <p:spPr bwMode="auto">
          <a:xfrm>
            <a:off x="693738" y="509588"/>
            <a:ext cx="7604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latin typeface="Times New Roman" charset="0"/>
              </a:rPr>
              <a:t>Finding Proper Position for </a:t>
            </a:r>
            <a:r>
              <a:rPr lang="ja-JP" altLang="en-US" sz="4400" b="1">
                <a:latin typeface="Times New Roman" charset="0"/>
              </a:rPr>
              <a:t>‘</a:t>
            </a:r>
            <a:r>
              <a:rPr lang="en-US" sz="4400" b="1">
                <a:latin typeface="Times New Roman" charset="0"/>
              </a:rPr>
              <a:t>S</a:t>
            </a:r>
            <a:r>
              <a:rPr lang="ja-JP" altLang="en-US" sz="4400" b="1">
                <a:latin typeface="Times New Roman" charset="0"/>
              </a:rPr>
              <a:t>’</a:t>
            </a:r>
            <a:endParaRPr lang="en-US" sz="4400" b="1">
              <a:latin typeface="Times New Roman" charset="0"/>
            </a:endParaRPr>
          </a:p>
        </p:txBody>
      </p:sp>
      <p:sp>
        <p:nvSpPr>
          <p:cNvPr id="65553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68" name="Group 8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66588" name="Line 9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Rectangle 10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Line 11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9" name="Rectangle 12"/>
          <p:cNvSpPr>
            <a:spLocks noChangeArrowheads="1"/>
          </p:cNvSpPr>
          <p:nvPr/>
        </p:nvSpPr>
        <p:spPr bwMode="auto">
          <a:xfrm>
            <a:off x="6251575" y="3883025"/>
            <a:ext cx="7493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3"/>
          <p:cNvSpPr>
            <a:spLocks noChangeShapeType="1"/>
          </p:cNvSpPr>
          <p:nvPr/>
        </p:nvSpPr>
        <p:spPr bwMode="auto">
          <a:xfrm>
            <a:off x="6770688" y="389890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4"/>
          <p:cNvSpPr>
            <a:spLocks noChangeArrowheads="1"/>
          </p:cNvSpPr>
          <p:nvPr/>
        </p:nvSpPr>
        <p:spPr bwMode="auto">
          <a:xfrm>
            <a:off x="4124325" y="3941763"/>
            <a:ext cx="285013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ja-JP" altLang="en-US" b="1" dirty="0"/>
              <a:t>‘</a:t>
            </a:r>
            <a:r>
              <a:rPr lang="en-US" b="1" dirty="0"/>
              <a:t>C</a:t>
            </a:r>
            <a:r>
              <a:rPr lang="ja-JP" altLang="en-US" b="1" dirty="0"/>
              <a:t>’</a:t>
            </a:r>
            <a:r>
              <a:rPr lang="en-US" b="1" dirty="0"/>
              <a:t>     </a:t>
            </a:r>
            <a:r>
              <a:rPr lang="ja-JP" altLang="en-US" b="1" dirty="0" smtClean="0"/>
              <a:t>‘</a:t>
            </a:r>
            <a:r>
              <a:rPr lang="en-US" b="1" dirty="0"/>
              <a:t>L</a:t>
            </a:r>
            <a:r>
              <a:rPr lang="ja-JP" altLang="en-US" b="1" dirty="0"/>
              <a:t>’</a:t>
            </a:r>
            <a:r>
              <a:rPr lang="en-US" b="1" dirty="0"/>
              <a:t>      </a:t>
            </a:r>
            <a:r>
              <a:rPr lang="ja-JP" altLang="en-US" b="1" dirty="0" smtClean="0"/>
              <a:t>‘</a:t>
            </a:r>
            <a:r>
              <a:rPr lang="en-US" b="1" dirty="0"/>
              <a:t>X</a:t>
            </a:r>
            <a:r>
              <a:rPr lang="ja-JP" altLang="en-US" b="1" dirty="0"/>
              <a:t>’</a:t>
            </a:r>
            <a:endParaRPr lang="en-US" b="1" dirty="0"/>
          </a:p>
        </p:txBody>
      </p:sp>
      <p:sp>
        <p:nvSpPr>
          <p:cNvPr id="66572" name="Line 15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6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Rectangle 17"/>
          <p:cNvSpPr>
            <a:spLocks noChangeArrowheads="1"/>
          </p:cNvSpPr>
          <p:nvPr/>
        </p:nvSpPr>
        <p:spPr bwMode="auto">
          <a:xfrm>
            <a:off x="1163638" y="2898775"/>
            <a:ext cx="18843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Times New Roman" charset="0"/>
              </a:rPr>
              <a:t>Private data:</a:t>
            </a:r>
            <a:endParaRPr lang="en-US" sz="2000" b="1">
              <a:latin typeface="Times New Roman" charset="0"/>
            </a:endParaRPr>
          </a:p>
          <a:p>
            <a:endParaRPr lang="en-US" sz="8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 </a:t>
            </a:r>
            <a:endParaRPr lang="en-US" sz="1800" b="1">
              <a:latin typeface="Times New Roman" charset="0"/>
            </a:endParaRPr>
          </a:p>
          <a:p>
            <a:endParaRPr lang="en-US" sz="1200" b="1">
              <a:latin typeface="Times New Roman" charset="0"/>
            </a:endParaRPr>
          </a:p>
          <a:p>
            <a:r>
              <a:rPr lang="en-US" b="1">
                <a:latin typeface="Times New Roman" charset="0"/>
              </a:rPr>
              <a:t>head</a:t>
            </a:r>
            <a:endParaRPr lang="en-US" sz="1400" b="1">
              <a:latin typeface="Times New Roman" charset="0"/>
            </a:endParaRPr>
          </a:p>
          <a:p>
            <a:endParaRPr lang="en-US" sz="1600" b="1">
              <a:latin typeface="Times New Roman" charset="0"/>
            </a:endParaRPr>
          </a:p>
          <a:p>
            <a:endParaRPr lang="en-US" sz="2000" b="1">
              <a:latin typeface="Times New Roman" charset="0"/>
            </a:endParaRPr>
          </a:p>
        </p:txBody>
      </p:sp>
      <p:sp>
        <p:nvSpPr>
          <p:cNvPr id="66575" name="Rectangle 18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prevPtr        currPtr</a:t>
            </a:r>
          </a:p>
        </p:txBody>
      </p:sp>
      <p:sp>
        <p:nvSpPr>
          <p:cNvPr id="66576" name="Rectangle 19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Rectangle 20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21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22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Rectangle 24"/>
          <p:cNvSpPr>
            <a:spLocks noChangeArrowheads="1"/>
          </p:cNvSpPr>
          <p:nvPr/>
        </p:nvSpPr>
        <p:spPr bwMode="auto">
          <a:xfrm>
            <a:off x="487363" y="509588"/>
            <a:ext cx="813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latin typeface="Times New Roman" charset="0"/>
              </a:rPr>
              <a:t>Inserting </a:t>
            </a:r>
            <a:r>
              <a:rPr lang="ja-JP" altLang="en-US" sz="4400" b="1">
                <a:latin typeface="Times New Roman" charset="0"/>
              </a:rPr>
              <a:t>‘</a:t>
            </a:r>
            <a:r>
              <a:rPr lang="en-US" sz="4400" b="1">
                <a:latin typeface="Times New Roman" charset="0"/>
              </a:rPr>
              <a:t>S</a:t>
            </a:r>
            <a:r>
              <a:rPr lang="ja-JP" altLang="en-US" sz="4400" b="1">
                <a:latin typeface="Times New Roman" charset="0"/>
              </a:rPr>
              <a:t>’</a:t>
            </a:r>
            <a:r>
              <a:rPr lang="en-US" sz="4400" b="1">
                <a:latin typeface="Times New Roman" charset="0"/>
              </a:rPr>
              <a:t> into Proper Position</a:t>
            </a:r>
          </a:p>
        </p:txBody>
      </p:sp>
      <p:sp>
        <p:nvSpPr>
          <p:cNvPr id="66581" name="Line 28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82" name="Group 29"/>
          <p:cNvGrpSpPr>
            <a:grpSpLocks/>
          </p:cNvGrpSpPr>
          <p:nvPr/>
        </p:nvGrpSpPr>
        <p:grpSpPr bwMode="auto">
          <a:xfrm>
            <a:off x="5626100" y="5162550"/>
            <a:ext cx="762000" cy="561975"/>
            <a:chOff x="3544" y="3252"/>
            <a:chExt cx="480" cy="354"/>
          </a:xfrm>
        </p:grpSpPr>
        <p:sp>
          <p:nvSpPr>
            <p:cNvPr id="66585" name="Rectangle 30"/>
            <p:cNvSpPr>
              <a:spLocks noChangeArrowheads="1"/>
            </p:cNvSpPr>
            <p:nvPr/>
          </p:nvSpPr>
          <p:spPr bwMode="auto">
            <a:xfrm>
              <a:off x="3552" y="3252"/>
              <a:ext cx="472" cy="35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Rectangle 31"/>
            <p:cNvSpPr>
              <a:spLocks noChangeArrowheads="1"/>
            </p:cNvSpPr>
            <p:nvPr/>
          </p:nvSpPr>
          <p:spPr bwMode="auto">
            <a:xfrm>
              <a:off x="3544" y="3318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/>
                <a:t>‘</a:t>
              </a:r>
              <a:r>
                <a:rPr lang="en-US" b="1"/>
                <a:t>S</a:t>
              </a:r>
              <a:r>
                <a:rPr lang="ja-JP" altLang="en-US" b="1"/>
                <a:t>’</a:t>
              </a:r>
              <a:endParaRPr lang="en-US" b="1"/>
            </a:p>
          </p:txBody>
        </p:sp>
        <p:sp>
          <p:nvSpPr>
            <p:cNvPr id="66587" name="Line 32"/>
            <p:cNvSpPr>
              <a:spLocks noChangeShapeType="1"/>
            </p:cNvSpPr>
            <p:nvPr/>
          </p:nvSpPr>
          <p:spPr bwMode="auto">
            <a:xfrm>
              <a:off x="3866" y="3262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83" name="Arc 33"/>
          <p:cNvSpPr>
            <a:spLocks/>
          </p:cNvSpPr>
          <p:nvPr/>
        </p:nvSpPr>
        <p:spPr bwMode="auto">
          <a:xfrm rot="-5760000">
            <a:off x="5967413" y="4762500"/>
            <a:ext cx="1047750" cy="5175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</a:path>
              <a:path w="21600" h="21600" stroke="0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Arc 34"/>
          <p:cNvSpPr>
            <a:spLocks/>
          </p:cNvSpPr>
          <p:nvPr/>
        </p:nvSpPr>
        <p:spPr bwMode="auto">
          <a:xfrm>
            <a:off x="5568950" y="4383088"/>
            <a:ext cx="274638" cy="10795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 hidden="1"/>
          <p:cNvSpPr>
            <a:spLocks noChangeArrowheads="1"/>
          </p:cNvSpPr>
          <p:nvPr/>
        </p:nvSpPr>
        <p:spPr bwMode="auto">
          <a:xfrm>
            <a:off x="387350" y="387350"/>
            <a:ext cx="8369300" cy="63119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219200"/>
            <a:ext cx="7673975" cy="48768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Implementation file for </a:t>
            </a:r>
            <a:r>
              <a:rPr lang="en-US" sz="2000" b="1" dirty="0" err="1">
                <a:solidFill>
                  <a:srgbClr val="990000"/>
                </a:solidFill>
                <a:latin typeface="Courier" charset="0"/>
              </a:rPr>
              <a:t>HybridList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 (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“</a:t>
            </a:r>
            <a:r>
              <a:rPr lang="en-US" sz="2000" b="1" dirty="0" err="1">
                <a:solidFill>
                  <a:srgbClr val="990000"/>
                </a:solidFill>
                <a:latin typeface="Courier" charset="0"/>
              </a:rPr>
              <a:t>slist.cpp</a:t>
            </a:r>
            <a:r>
              <a:rPr lang="ja-JP" altLang="en-US" sz="2000" b="1" dirty="0">
                <a:solidFill>
                  <a:srgbClr val="990000"/>
                </a:solidFill>
                <a:latin typeface="Courier" charset="0"/>
              </a:rPr>
              <a:t>”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)</a:t>
            </a:r>
            <a:endParaRPr lang="en-US" sz="20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HybridList</a:t>
            </a:r>
            <a:r>
              <a:rPr lang="en-US" sz="2000" b="1" dirty="0">
                <a:latin typeface="Courier" charset="0"/>
              </a:rPr>
              <a:t>::</a:t>
            </a:r>
            <a:r>
              <a:rPr lang="en-US" sz="2000" b="1" dirty="0" err="1">
                <a:latin typeface="Courier" charset="0"/>
              </a:rPr>
              <a:t>HybridList</a:t>
            </a:r>
            <a:r>
              <a:rPr lang="en-US" sz="2000" b="1" dirty="0">
                <a:latin typeface="Courier" charset="0"/>
              </a:rPr>
              <a:t> () 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Constructor</a:t>
            </a:r>
            <a:endParaRPr lang="en-US" sz="2000" b="1" i="1" dirty="0">
              <a:solidFill>
                <a:srgbClr val="CC0000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Post: head == NULL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    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head = NULL;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</a:t>
            </a:r>
          </a:p>
          <a:p>
            <a:pPr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1295400"/>
            <a:ext cx="67818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HybridList::~HybridList () </a:t>
            </a:r>
            <a:r>
              <a:rPr lang="en-US" sz="2000" b="1" kern="0" dirty="0">
                <a:solidFill>
                  <a:srgbClr val="990000"/>
                </a:solidFill>
                <a:latin typeface="Courier" charset="0"/>
                <a:ea typeface="+mn-ea"/>
              </a:rPr>
              <a:t>// Destructor</a:t>
            </a:r>
            <a:endParaRPr lang="en-US" sz="2000" b="1" kern="0" dirty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990000"/>
                </a:solidFill>
                <a:latin typeface="Courier" charset="0"/>
                <a:ea typeface="+mn-ea"/>
              </a:rPr>
              <a:t>// Post: All linked nodes deallocated</a:t>
            </a:r>
            <a:r>
              <a:rPr lang="en-US" sz="2000" b="1" i="1" kern="0" dirty="0">
                <a:solidFill>
                  <a:srgbClr val="990000"/>
                </a:solidFill>
                <a:latin typeface="Courier" charset="0"/>
                <a:ea typeface="+mn-ea"/>
              </a:rPr>
              <a:t> </a:t>
            </a:r>
            <a:endParaRPr lang="en-US" sz="2000" b="1" kern="0" dirty="0">
              <a:solidFill>
                <a:srgbClr val="990000"/>
              </a:solidFill>
              <a:latin typeface="Courier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ItemType  temp;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990000"/>
                </a:solidFill>
                <a:latin typeface="Courier" charset="0"/>
                <a:ea typeface="+mn-ea"/>
              </a:rPr>
              <a:t>    // Keep deleting top node</a:t>
            </a:r>
            <a:endParaRPr lang="en-US" sz="2000" b="1" kern="0" dirty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while (!IsEmpty)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    RemoveFirst (temp);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914400"/>
            <a:ext cx="8199437" cy="5562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void  </a:t>
            </a:r>
            <a:r>
              <a:rPr lang="en-US" sz="2000" b="1" dirty="0" err="1">
                <a:latin typeface="Courier" charset="0"/>
              </a:rPr>
              <a:t>HybridList</a:t>
            </a:r>
            <a:r>
              <a:rPr lang="en-US" sz="2000" b="1" dirty="0">
                <a:latin typeface="Courier" charset="0"/>
              </a:rPr>
              <a:t>::Insert(/* in */  </a:t>
            </a:r>
            <a:r>
              <a:rPr lang="en-US" sz="2000" b="1" dirty="0" err="1">
                <a:latin typeface="Courier" charset="0"/>
              </a:rPr>
              <a:t>ItemType</a:t>
            </a:r>
            <a:r>
              <a:rPr lang="en-US" sz="2000" b="1" dirty="0">
                <a:latin typeface="Courier" charset="0"/>
              </a:rPr>
              <a:t>  item)  </a:t>
            </a:r>
            <a:endParaRPr lang="en-US" sz="2000" b="1" dirty="0">
              <a:solidFill>
                <a:srgbClr val="3366FF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Pre: item is assigned &amp;&amp;  components in </a:t>
            </a:r>
            <a:endParaRPr lang="en-US" sz="2000" b="1" dirty="0" smtClean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//      ascending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order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Post: new node containing item is in its </a:t>
            </a:r>
            <a:endParaRPr lang="en-US" sz="2000" b="1" dirty="0" smtClean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//       proper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place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	   	</a:t>
            </a: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   &amp;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&amp; components in ascending order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prevPtr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 location;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location = new  </a:t>
            </a:r>
            <a:r>
              <a:rPr lang="en-US" sz="2000" b="1" dirty="0" err="1">
                <a:latin typeface="Courier" charset="0"/>
              </a:rPr>
              <a:t>NodeType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</a:t>
            </a:r>
            <a:r>
              <a:rPr lang="en-US" sz="2000" b="1" dirty="0" err="1">
                <a:latin typeface="Courier" charset="0"/>
              </a:rPr>
              <a:t>newNodePtr</a:t>
            </a:r>
            <a:r>
              <a:rPr lang="en-US" sz="2000" b="1" dirty="0">
                <a:latin typeface="Courier" charset="0"/>
              </a:rPr>
              <a:t>-&gt;link = item;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</a:t>
            </a:r>
            <a:r>
              <a:rPr lang="en-US" sz="2000" b="1" dirty="0" err="1">
                <a:latin typeface="Courier" charset="0"/>
              </a:rPr>
              <a:t>prevPtr</a:t>
            </a:r>
            <a:r>
              <a:rPr lang="en-US" sz="2000" b="1" dirty="0">
                <a:latin typeface="Courier" charset="0"/>
              </a:rPr>
              <a:t> = NULL;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while (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 != NULL  &amp;&amp;  </a:t>
            </a:r>
            <a:endParaRPr lang="en-US" sz="2000" b="1" dirty="0" smtClean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smtClean="0">
                <a:latin typeface="Courier" charset="0"/>
              </a:rPr>
              <a:t>         item </a:t>
            </a:r>
            <a:r>
              <a:rPr lang="en-US" sz="2000" b="1" dirty="0">
                <a:latin typeface="Courier" charset="0"/>
              </a:rPr>
              <a:t>&gt;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-&gt;info )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8686800" y="6248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111250"/>
            <a:ext cx="7391400" cy="4437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 smtClean="0">
                <a:solidFill>
                  <a:srgbClr val="990000"/>
                </a:solidFill>
                <a:latin typeface="Courier" charset="0"/>
              </a:rPr>
              <a:t>        /</a:t>
            </a:r>
            <a:r>
              <a:rPr lang="en-US" sz="2000" b="1" kern="0" dirty="0">
                <a:solidFill>
                  <a:srgbClr val="990000"/>
                </a:solidFill>
                <a:latin typeface="Courier" charset="0"/>
              </a:rPr>
              <a:t>/ Advance both pointers</a:t>
            </a:r>
            <a:endParaRPr lang="en-US" sz="2000" b="1" kern="0" dirty="0" smtClean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</a:t>
            </a: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prevPtr = currPtr; 	</a:t>
            </a:r>
            <a:endParaRPr lang="en-US" sz="2000" b="1" kern="0" dirty="0">
              <a:solidFill>
                <a:srgbClr val="990000"/>
              </a:solidFill>
              <a:latin typeface="Courier" charset="0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    currPtr = currPtr-&gt;link;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	  </a:t>
            </a:r>
            <a:r>
              <a:rPr lang="en-US" sz="2000" b="1" kern="0" dirty="0" smtClean="0">
                <a:solidFill>
                  <a:srgbClr val="000000"/>
                </a:solidFill>
                <a:latin typeface="Courier" charset="0"/>
                <a:ea typeface="+mn-ea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 smtClean="0">
                <a:solidFill>
                  <a:srgbClr val="990000"/>
                </a:solidFill>
                <a:latin typeface="Courier" charset="0"/>
              </a:rPr>
              <a:t>    /</a:t>
            </a:r>
            <a:r>
              <a:rPr lang="en-US" sz="2000" b="1" kern="0" dirty="0">
                <a:solidFill>
                  <a:srgbClr val="990000"/>
                </a:solidFill>
                <a:latin typeface="Courier" charset="0"/>
              </a:rPr>
              <a:t>/ Insert new node here</a:t>
            </a:r>
            <a:endParaRPr lang="en-US" sz="2000" b="1" kern="0" dirty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	  location-&gt;link = </a:t>
            </a:r>
            <a:r>
              <a:rPr lang="en-US" sz="2000" b="1" kern="0" dirty="0" err="1">
                <a:solidFill>
                  <a:srgbClr val="000000"/>
                </a:solidFill>
                <a:latin typeface="Courier" charset="0"/>
                <a:ea typeface="+mn-ea"/>
              </a:rPr>
              <a:t>currPtr</a:t>
            </a:r>
            <a:r>
              <a:rPr lang="en-US" sz="2000" b="1" kern="0" dirty="0" smtClean="0">
                <a:solidFill>
                  <a:srgbClr val="000000"/>
                </a:solidFill>
                <a:latin typeface="Courier" charset="0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endParaRPr lang="en-US" sz="2000" b="1" kern="0" dirty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	  if  (prevPtr == NULL)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    head = location;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	  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		 prevPtr-&gt;link = location;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685800"/>
            <a:ext cx="8428037" cy="594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8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8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" charset="0"/>
                <a:ea typeface="+mn-ea"/>
              </a:rPr>
              <a:t>void HybridList::InsertAsFirst(/* in */  ItemType  item)  </a:t>
            </a:r>
            <a:endParaRPr lang="en-US" sz="1800" b="1" dirty="0" smtClean="0">
              <a:solidFill>
                <a:srgbClr val="3366FF"/>
              </a:solidFill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Pre: item is assigned &amp;&amp;  components in ascending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Post: New node containing item is the first item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 in the list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	   	  &amp;&amp; components in ascending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" charset="0"/>
                <a:ea typeface="+mn-ea"/>
              </a:rPr>
              <a:t>{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" charset="0"/>
                <a:ea typeface="+mn-ea"/>
              </a:rPr>
              <a:t>    NodePtr newNodePtr = new NodeType;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8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" charset="0"/>
                <a:ea typeface="+mn-ea"/>
              </a:rPr>
              <a:t>    newNodePtr -&gt; component = item;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" charset="0"/>
                <a:ea typeface="+mn-ea"/>
              </a:rPr>
              <a:t>    newNodePtr -&gt; link = head;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" charset="0"/>
                <a:ea typeface="+mn-ea"/>
              </a:rPr>
              <a:t>    head = newNodePtr;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" charset="0"/>
                <a:ea typeface="+mn-ea"/>
              </a:rPr>
              <a:t>}</a:t>
            </a:r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222375"/>
            <a:ext cx="7239000" cy="40985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Void HybridList::Print() const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990000"/>
                </a:solidFill>
                <a:latin typeface="Courier" charset="0"/>
                <a:ea typeface="+mn-ea"/>
              </a:rPr>
              <a:t>// Post: All values within nodes have </a:t>
            </a:r>
            <a:endParaRPr lang="en-US" sz="2000" b="1" kern="0" dirty="0" smtClean="0">
              <a:solidFill>
                <a:srgbClr val="990000"/>
              </a:solidFill>
              <a:latin typeface="Courier" charset="0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 been </a:t>
            </a:r>
            <a:r>
              <a:rPr lang="en-US" sz="2000" b="1" kern="0" dirty="0">
                <a:solidFill>
                  <a:srgbClr val="990000"/>
                </a:solidFill>
                <a:latin typeface="Courier" charset="0"/>
                <a:ea typeface="+mn-ea"/>
              </a:rPr>
              <a:t>printed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 smtClean="0">
                <a:solidFill>
                  <a:srgbClr val="990000"/>
                </a:solidFill>
                <a:latin typeface="Courier" charset="0"/>
              </a:rPr>
              <a:t>    /</a:t>
            </a:r>
            <a:r>
              <a:rPr lang="en-US" sz="2000" b="1" kern="0" dirty="0">
                <a:solidFill>
                  <a:srgbClr val="990000"/>
                </a:solidFill>
                <a:latin typeface="Courier" charset="0"/>
              </a:rPr>
              <a:t>/ Loop control pointer</a:t>
            </a:r>
            <a:endParaRPr lang="en-US" sz="2000" b="1" kern="0" dirty="0" smtClean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" charset="0"/>
                <a:ea typeface="+mn-ea"/>
              </a:rPr>
              <a:t>    </a:t>
            </a: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NodePtr currPtr = head;</a:t>
            </a:r>
            <a:r>
              <a:rPr lang="en-US" sz="2000" b="1" kern="0" dirty="0">
                <a:solidFill>
                  <a:srgbClr val="990000"/>
                </a:solidFill>
                <a:latin typeface="Courier" charset="0"/>
                <a:ea typeface="+mn-ea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990000"/>
                </a:solidFill>
                <a:latin typeface="Courier" charset="0"/>
                <a:ea typeface="+mn-ea"/>
              </a:rPr>
              <a:t>    </a:t>
            </a: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while (currPtr != NULL)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    cout &lt;&lt; currPtr-&gt;component &lt;&lt; endl;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    currPtr = currPtr-&gt;link;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" charset="0"/>
                <a:ea typeface="+mn-ea"/>
              </a:rPr>
              <a:t>}</a:t>
            </a:r>
            <a:endParaRPr lang="en-US" sz="2000" b="1" kern="0" dirty="0">
              <a:solidFill>
                <a:srgbClr val="990000"/>
              </a:solidFill>
              <a:latin typeface="Courier" charset="0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990600"/>
          </a:xfrm>
        </p:spPr>
        <p:txBody>
          <a:bodyPr/>
          <a:lstStyle/>
          <a:p>
            <a:r>
              <a:rPr lang="en-US" sz="3600">
                <a:latin typeface="Times New Roman" charset="0"/>
              </a:rPr>
              <a:t>Recall: 4 Basic Kinds of ADT Operations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800000"/>
                </a:solidFill>
                <a:latin typeface="Arial" charset="0"/>
              </a:rPr>
              <a:t>Observers</a:t>
            </a:r>
            <a:r>
              <a:rPr lang="en-US" b="1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-- allow client to observe the state of one or more of the data values of an instance without changing them </a:t>
            </a:r>
            <a:r>
              <a:rPr lang="en-US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800000"/>
                </a:solidFill>
                <a:latin typeface="Arial" charset="0"/>
              </a:rPr>
              <a:t>Iterators</a:t>
            </a:r>
            <a:r>
              <a:rPr lang="en-US" b="1">
                <a:latin typeface="Arial" charset="0"/>
              </a:rPr>
              <a:t> -- allow client to access the data values in sequence		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1388"/>
            <a:ext cx="8534400" cy="54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void HybridList::RemoveFirst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 /* out */  ItemType&amp;  item) </a:t>
            </a:r>
            <a:endParaRPr lang="en-US" sz="2000" b="1" dirty="0" smtClean="0">
              <a:solidFill>
                <a:srgbClr val="3366FF"/>
              </a:solidFill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Pre: list is not empty &amp;&amp; components in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ascending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Post: item == element of first list node @ entry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&amp;&amp;  node containing item is no longer in list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&amp;&amp;  list components in ascending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{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NodePtr  tempPtr = head;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    // Obtain item and advance head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item = head-&gt;info 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head = head-&gt;link;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delete  tempPtr;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}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371600"/>
            <a:ext cx="7826375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void  HybridList::Delete (/* in */ </a:t>
            </a:r>
            <a:r>
              <a:rPr lang="en-US" sz="2000" b="1" dirty="0" err="1" smtClean="0">
                <a:latin typeface="Courier" charset="0"/>
                <a:ea typeface="+mn-ea"/>
              </a:rPr>
              <a:t>ItemType</a:t>
            </a:r>
            <a:r>
              <a:rPr lang="en-US" sz="2000" b="1" dirty="0" smtClean="0">
                <a:latin typeface="Courier" charset="0"/>
                <a:ea typeface="+mn-ea"/>
              </a:rPr>
              <a:t>  item) </a:t>
            </a:r>
            <a:endParaRPr lang="en-US" sz="2000" b="1" dirty="0" smtClean="0">
              <a:solidFill>
                <a:srgbClr val="3366FF"/>
              </a:solidFill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Pre: list is not empty &amp;&amp; components in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 ascending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	       &amp;&amp;  item == component member of some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 list node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Post: item == element of first list node @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 entry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 &amp;&amp;  node containing first occurrence of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 item no longer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	   in list   &amp;&amp;  components in ascending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  <a:ea typeface="+mn-ea"/>
              </a:rPr>
              <a:t>//       order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381000" y="838200"/>
            <a:ext cx="8382000" cy="536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   </a:t>
            </a:r>
            <a:r>
              <a:rPr lang="en-US" sz="2000" b="1" dirty="0" err="1">
                <a:latin typeface="Courier" charset="0"/>
              </a:rPr>
              <a:t>delPtr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NodePtr</a:t>
            </a:r>
            <a:r>
              <a:rPr lang="en-US" sz="2000" b="1" dirty="0">
                <a:latin typeface="Courier" charset="0"/>
              </a:rPr>
              <a:t>  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;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Is item in first node?</a:t>
            </a:r>
            <a:r>
              <a:rPr lang="en-US" sz="2000" b="1" dirty="0">
                <a:solidFill>
                  <a:srgbClr val="CC0000"/>
                </a:solidFill>
                <a:latin typeface="Courier" charset="0"/>
              </a:rPr>
              <a:t> 		</a:t>
            </a:r>
            <a:r>
              <a:rPr lang="en-US" sz="2000" b="1" dirty="0">
                <a:latin typeface="Courier" charset="0"/>
              </a:rPr>
              <a:t>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if (item == head-&gt;info)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{	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If so, delete first node</a:t>
            </a:r>
            <a:r>
              <a:rPr lang="en-US" sz="2000" b="1" dirty="0">
                <a:latin typeface="Courier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</a:t>
            </a:r>
            <a:r>
              <a:rPr lang="en-US" sz="2000" b="1" dirty="0" err="1">
                <a:latin typeface="Courier" charset="0"/>
              </a:rPr>
              <a:t>delPtr</a:t>
            </a:r>
            <a:r>
              <a:rPr lang="en-US" sz="2000" b="1" dirty="0">
                <a:latin typeface="Courier" charset="0"/>
              </a:rPr>
              <a:t> = head;		   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head = head-&gt;link;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} 		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else 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{// Search for item in rest of list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    </a:t>
            </a:r>
            <a:r>
              <a:rPr lang="en-US" sz="20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       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 = head;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while (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-&gt;link-&gt;info  !=  item)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   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 =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</a:t>
            </a:r>
            <a:r>
              <a:rPr lang="en-US" sz="2000" b="1" dirty="0" err="1">
                <a:latin typeface="Courier" charset="0"/>
              </a:rPr>
              <a:t>delPtr</a:t>
            </a:r>
            <a:r>
              <a:rPr lang="en-US" sz="2000" b="1" dirty="0">
                <a:latin typeface="Courier" charset="0"/>
              </a:rPr>
              <a:t> =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-&gt;link = </a:t>
            </a:r>
            <a:r>
              <a:rPr lang="en-US" sz="2000" b="1" dirty="0" err="1">
                <a:latin typeface="Courier" charset="0"/>
              </a:rPr>
              <a:t>currPtr</a:t>
            </a:r>
            <a:r>
              <a:rPr lang="en-US" sz="2000" b="1" dirty="0">
                <a:latin typeface="Courier" charset="0"/>
              </a:rPr>
              <a:t>-&gt;link-&gt;link;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 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delete  </a:t>
            </a:r>
            <a:r>
              <a:rPr lang="en-US" sz="2000" b="1" dirty="0" err="1">
                <a:latin typeface="Courier" charset="0"/>
              </a:rPr>
              <a:t>delPtr</a:t>
            </a:r>
            <a:r>
              <a:rPr lang="en-US" sz="2000" b="1" dirty="0">
                <a:latin typeface="Courier" charset="0"/>
              </a:rPr>
              <a:t>;</a:t>
            </a:r>
            <a:endParaRPr lang="en-US" sz="2000" b="1" dirty="0">
              <a:solidFill>
                <a:srgbClr val="CC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Recall that . . 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4500"/>
            <a:ext cx="8610600" cy="2895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char  str [ 8 ];</a:t>
            </a:r>
            <a:r>
              <a:rPr lang="en-US" sz="2800">
                <a:latin typeface="Arial" charset="0"/>
              </a:rPr>
              <a:t>   </a:t>
            </a:r>
            <a:endParaRPr lang="en-US" sz="2800" b="1" i="1">
              <a:latin typeface="Arial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300">
              <a:latin typeface="Arial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200" b="1">
                <a:latin typeface="Arial" charset="0"/>
              </a:rPr>
              <a:t>    </a:t>
            </a:r>
            <a:r>
              <a:rPr lang="en-US" sz="2800" b="1">
                <a:solidFill>
                  <a:srgbClr val="A50021"/>
                </a:solidFill>
                <a:latin typeface="Courier New" charset="0"/>
              </a:rPr>
              <a:t>str</a:t>
            </a:r>
            <a:r>
              <a:rPr lang="en-US" sz="2800" b="1">
                <a:solidFill>
                  <a:srgbClr val="CC0000"/>
                </a:solidFill>
                <a:latin typeface="Arial Rounded MT Bold" charset="0"/>
              </a:rPr>
              <a:t> </a:t>
            </a:r>
            <a:r>
              <a:rPr lang="en-US" sz="2800" b="1">
                <a:latin typeface="Arial" charset="0"/>
              </a:rPr>
              <a:t>is the</a:t>
            </a:r>
            <a:r>
              <a:rPr lang="en-US" sz="2800" b="1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base address</a:t>
            </a:r>
            <a:r>
              <a:rPr lang="en-US" sz="2800" b="1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800" b="1">
                <a:latin typeface="Arial" charset="0"/>
              </a:rPr>
              <a:t>of the array.  We say </a:t>
            </a:r>
            <a:r>
              <a:rPr lang="en-US" sz="2800" b="1">
                <a:latin typeface="Courier New" charset="0"/>
              </a:rPr>
              <a:t>str</a:t>
            </a:r>
            <a:r>
              <a:rPr lang="en-US" sz="2800" b="1">
                <a:latin typeface="Arial" charset="0"/>
              </a:rPr>
              <a:t> is a pointer because its value is an address.  It is a pointer constant because the value of </a:t>
            </a:r>
            <a:r>
              <a:rPr lang="en-US" sz="2800" b="1">
                <a:latin typeface="Courier New" charset="0"/>
              </a:rPr>
              <a:t>str</a:t>
            </a:r>
            <a:r>
              <a:rPr lang="en-US" sz="2800" b="1">
                <a:latin typeface="Arial" charset="0"/>
              </a:rPr>
              <a:t> itself cannot be changed by assignment.  It </a:t>
            </a:r>
            <a:r>
              <a:rPr lang="ja-JP" altLang="en-US" sz="2800" b="1">
                <a:latin typeface="Arial" charset="0"/>
              </a:rPr>
              <a:t>“</a:t>
            </a:r>
            <a:r>
              <a:rPr lang="en-US" sz="2800" b="1">
                <a:latin typeface="Arial" charset="0"/>
              </a:rPr>
              <a:t>points</a:t>
            </a:r>
            <a:r>
              <a:rPr lang="ja-JP" altLang="en-US" sz="2800" b="1">
                <a:latin typeface="Arial" charset="0"/>
              </a:rPr>
              <a:t>”</a:t>
            </a:r>
            <a:r>
              <a:rPr lang="en-US" sz="2800" b="1">
                <a:latin typeface="Arial" charset="0"/>
              </a:rPr>
              <a:t> to the memory location of a </a:t>
            </a:r>
            <a:r>
              <a:rPr lang="en-US" sz="2800" b="1">
                <a:latin typeface="Courier New" charset="0"/>
              </a:rPr>
              <a:t>char</a:t>
            </a:r>
            <a:r>
              <a:rPr lang="en-US" sz="2800" b="1">
                <a:latin typeface="Arial" charset="0"/>
              </a:rPr>
              <a:t>.</a:t>
            </a:r>
          </a:p>
        </p:txBody>
      </p:sp>
      <p:grpSp>
        <p:nvGrpSpPr>
          <p:cNvPr id="76805" name="Group 20"/>
          <p:cNvGrpSpPr>
            <a:grpSpLocks/>
          </p:cNvGrpSpPr>
          <p:nvPr/>
        </p:nvGrpSpPr>
        <p:grpSpPr bwMode="auto">
          <a:xfrm>
            <a:off x="384175" y="4525963"/>
            <a:ext cx="7858125" cy="2027237"/>
            <a:chOff x="242" y="2851"/>
            <a:chExt cx="4950" cy="922"/>
          </a:xfrm>
        </p:grpSpPr>
        <p:sp>
          <p:nvSpPr>
            <p:cNvPr id="76806" name="Rectangle 4"/>
            <p:cNvSpPr>
              <a:spLocks noChangeArrowheads="1"/>
            </p:cNvSpPr>
            <p:nvPr/>
          </p:nvSpPr>
          <p:spPr bwMode="auto">
            <a:xfrm>
              <a:off x="736" y="3124"/>
              <a:ext cx="4456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807" name="Group 14"/>
            <p:cNvGrpSpPr>
              <a:grpSpLocks/>
            </p:cNvGrpSpPr>
            <p:nvPr/>
          </p:nvGrpSpPr>
          <p:grpSpPr bwMode="auto">
            <a:xfrm>
              <a:off x="736" y="3123"/>
              <a:ext cx="4456" cy="381"/>
              <a:chOff x="736" y="3123"/>
              <a:chExt cx="4456" cy="381"/>
            </a:xfrm>
          </p:grpSpPr>
          <p:grpSp>
            <p:nvGrpSpPr>
              <p:cNvPr id="76811" name="Group 10"/>
              <p:cNvGrpSpPr>
                <a:grpSpLocks/>
              </p:cNvGrpSpPr>
              <p:nvPr/>
            </p:nvGrpSpPr>
            <p:grpSpPr bwMode="auto">
              <a:xfrm>
                <a:off x="736" y="3123"/>
                <a:ext cx="2841" cy="381"/>
                <a:chOff x="736" y="3123"/>
                <a:chExt cx="2841" cy="381"/>
              </a:xfrm>
            </p:grpSpPr>
            <p:sp>
              <p:nvSpPr>
                <p:cNvPr id="76815" name="Rectangle 5"/>
                <p:cNvSpPr>
                  <a:spLocks noChangeArrowheads="1"/>
                </p:cNvSpPr>
                <p:nvPr/>
              </p:nvSpPr>
              <p:spPr bwMode="auto">
                <a:xfrm>
                  <a:off x="736" y="3124"/>
                  <a:ext cx="2841" cy="376"/>
                </a:xfrm>
                <a:prstGeom prst="rect">
                  <a:avLst/>
                </a:prstGeom>
                <a:solidFill>
                  <a:srgbClr val="CCFFFF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16" name="Line 6"/>
                <p:cNvSpPr>
                  <a:spLocks noChangeShapeType="1"/>
                </p:cNvSpPr>
                <p:nvPr/>
              </p:nvSpPr>
              <p:spPr bwMode="auto">
                <a:xfrm>
                  <a:off x="1288" y="3123"/>
                  <a:ext cx="0" cy="38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17" name="Line 7"/>
                <p:cNvSpPr>
                  <a:spLocks noChangeShapeType="1"/>
                </p:cNvSpPr>
                <p:nvPr/>
              </p:nvSpPr>
              <p:spPr bwMode="auto">
                <a:xfrm>
                  <a:off x="1845" y="3123"/>
                  <a:ext cx="0" cy="38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18" name="Line 8"/>
                <p:cNvSpPr>
                  <a:spLocks noChangeShapeType="1"/>
                </p:cNvSpPr>
                <p:nvPr/>
              </p:nvSpPr>
              <p:spPr bwMode="auto">
                <a:xfrm>
                  <a:off x="2403" y="3123"/>
                  <a:ext cx="0" cy="38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19" name="Line 9"/>
                <p:cNvSpPr>
                  <a:spLocks noChangeShapeType="1"/>
                </p:cNvSpPr>
                <p:nvPr/>
              </p:nvSpPr>
              <p:spPr bwMode="auto">
                <a:xfrm>
                  <a:off x="2991" y="3123"/>
                  <a:ext cx="0" cy="38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812" name="Rectangle 11"/>
              <p:cNvSpPr>
                <a:spLocks noChangeArrowheads="1"/>
              </p:cNvSpPr>
              <p:nvPr/>
            </p:nvSpPr>
            <p:spPr bwMode="auto">
              <a:xfrm>
                <a:off x="3585" y="3124"/>
                <a:ext cx="1607" cy="376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3" name="Line 12"/>
              <p:cNvSpPr>
                <a:spLocks noChangeShapeType="1"/>
              </p:cNvSpPr>
              <p:nvPr/>
            </p:nvSpPr>
            <p:spPr bwMode="auto">
              <a:xfrm>
                <a:off x="4140" y="3123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4" name="Line 13"/>
              <p:cNvSpPr>
                <a:spLocks noChangeShapeType="1"/>
              </p:cNvSpPr>
              <p:nvPr/>
            </p:nvSpPr>
            <p:spPr bwMode="auto">
              <a:xfrm>
                <a:off x="4668" y="3123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08" name="Rectangle 15"/>
            <p:cNvSpPr>
              <a:spLocks noChangeArrowheads="1"/>
            </p:cNvSpPr>
            <p:nvPr/>
          </p:nvSpPr>
          <p:spPr bwMode="auto">
            <a:xfrm>
              <a:off x="242" y="3523"/>
              <a:ext cx="48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/>
                <a:t>         </a:t>
              </a:r>
              <a:r>
                <a:rPr lang="en-US" sz="2000" b="1">
                  <a:latin typeface="Courier New" charset="0"/>
                </a:rPr>
                <a:t>str</a:t>
              </a:r>
              <a:r>
                <a:rPr lang="en-US" sz="2000" b="1"/>
                <a:t> [0]      [1]        [2]        [3]         [4]         [5]        [6]        [7]</a:t>
              </a:r>
            </a:p>
          </p:txBody>
        </p:sp>
        <p:sp>
          <p:nvSpPr>
            <p:cNvPr id="76809" name="Rectangle 16"/>
            <p:cNvSpPr>
              <a:spLocks noChangeArrowheads="1"/>
            </p:cNvSpPr>
            <p:nvPr/>
          </p:nvSpPr>
          <p:spPr bwMode="auto">
            <a:xfrm>
              <a:off x="818" y="3206"/>
              <a:ext cx="33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b="1" dirty="0"/>
                <a:t>‘</a:t>
              </a:r>
              <a:r>
                <a:rPr lang="en-US" b="1" dirty="0"/>
                <a:t>H</a:t>
              </a:r>
              <a:r>
                <a:rPr lang="ja-JP" altLang="en-US" b="1" dirty="0"/>
                <a:t>’</a:t>
              </a:r>
              <a:r>
                <a:rPr lang="en-US" b="1" dirty="0"/>
                <a:t>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e</a:t>
              </a:r>
              <a:r>
                <a:rPr lang="ja-JP" altLang="en-US" b="1" dirty="0"/>
                <a:t>’</a:t>
              </a:r>
              <a:r>
                <a:rPr lang="en-US" b="1" dirty="0"/>
                <a:t>    </a:t>
              </a:r>
              <a:r>
                <a:rPr lang="en-US" b="1" dirty="0" smtClean="0"/>
                <a:t> </a:t>
              </a:r>
              <a:r>
                <a:rPr lang="ja-JP" altLang="en-US" b="1" dirty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r>
                <a:rPr lang="en-US" b="1" dirty="0"/>
                <a:t>        </a:t>
              </a:r>
              <a:r>
                <a:rPr lang="ja-JP" altLang="en-US" b="1" dirty="0"/>
                <a:t>‘</a:t>
              </a:r>
              <a:r>
                <a:rPr lang="en-US" b="1" dirty="0"/>
                <a:t>l</a:t>
              </a:r>
              <a:r>
                <a:rPr lang="ja-JP" altLang="en-US" b="1" dirty="0"/>
                <a:t>’</a:t>
              </a:r>
              <a:r>
                <a:rPr lang="en-US" b="1" dirty="0"/>
                <a:t>       </a:t>
              </a:r>
              <a:r>
                <a:rPr lang="ja-JP" altLang="en-US" b="1" dirty="0"/>
                <a:t>‘</a:t>
              </a:r>
              <a:r>
                <a:rPr lang="en-US" b="1" dirty="0"/>
                <a:t>o</a:t>
              </a:r>
              <a:r>
                <a:rPr lang="ja-JP" altLang="en-US" b="1" dirty="0"/>
                <a:t>’</a:t>
              </a:r>
              <a:r>
                <a:rPr lang="en-US" b="1" dirty="0"/>
                <a:t>  </a:t>
              </a:r>
              <a:r>
                <a:rPr lang="ja-JP" altLang="en-US" b="1" dirty="0" smtClean="0"/>
                <a:t>‘</a:t>
              </a:r>
              <a:r>
                <a:rPr lang="en-US" b="1" dirty="0"/>
                <a:t>\0</a:t>
              </a:r>
              <a:r>
                <a:rPr lang="ja-JP" altLang="en-US" b="1" dirty="0"/>
                <a:t>’</a:t>
              </a:r>
              <a:endParaRPr lang="en-US" b="1" dirty="0"/>
            </a:p>
          </p:txBody>
        </p:sp>
        <p:sp>
          <p:nvSpPr>
            <p:cNvPr id="76810" name="Rectangle 17"/>
            <p:cNvSpPr>
              <a:spLocks noChangeArrowheads="1"/>
            </p:cNvSpPr>
            <p:nvPr/>
          </p:nvSpPr>
          <p:spPr bwMode="auto">
            <a:xfrm>
              <a:off x="722" y="285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10"/>
          <p:cNvSpPr>
            <a:spLocks noChangeArrowheads="1"/>
          </p:cNvSpPr>
          <p:nvPr/>
        </p:nvSpPr>
        <p:spPr bwMode="auto">
          <a:xfrm>
            <a:off x="1143000" y="3429000"/>
            <a:ext cx="6934200" cy="1371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Addresses in Memory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05800" cy="5181600"/>
          </a:xfrm>
          <a:noFill/>
        </p:spPr>
        <p:txBody>
          <a:bodyPr/>
          <a:lstStyle/>
          <a:p>
            <a:r>
              <a:rPr lang="en-US" sz="2800" b="1" dirty="0">
                <a:latin typeface="Arial" charset="0"/>
              </a:rPr>
              <a:t>When a variable is declared, enough memory to hold a value of that type is allocated for it at an unused memory location.  This is the address of the variable </a:t>
            </a:r>
          </a:p>
          <a:p>
            <a:pPr>
              <a:buFont typeface="Monotype Sorts" charset="0"/>
              <a:buNone/>
            </a:pPr>
            <a:endParaRPr lang="en-US" sz="12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Courier New" charset="0"/>
              </a:rPr>
              <a:t>	   </a:t>
            </a:r>
            <a:r>
              <a:rPr lang="en-US" sz="2400" b="1" dirty="0" err="1">
                <a:latin typeface="Courier" charset="0"/>
              </a:rPr>
              <a:t>int</a:t>
            </a:r>
            <a:r>
              <a:rPr lang="en-US" sz="2400" b="1" dirty="0">
                <a:latin typeface="Courier" charset="0"/>
              </a:rPr>
              <a:t>     x;</a:t>
            </a: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    </a:t>
            </a:r>
            <a:r>
              <a:rPr lang="en-US" sz="2400" b="1" dirty="0" smtClean="0">
                <a:latin typeface="Courier" charset="0"/>
              </a:rPr>
              <a:t>float   </a:t>
            </a:r>
            <a:r>
              <a:rPr lang="en-US" sz="2400" b="1" dirty="0">
                <a:latin typeface="Courier" charset="0"/>
              </a:rPr>
              <a:t>number;</a:t>
            </a: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    </a:t>
            </a:r>
            <a:r>
              <a:rPr lang="en-US" sz="2400" b="1" dirty="0" smtClean="0">
                <a:latin typeface="Courier" charset="0"/>
              </a:rPr>
              <a:t>char    </a:t>
            </a:r>
            <a:r>
              <a:rPr lang="en-US" sz="2400" b="1" dirty="0" err="1">
                <a:latin typeface="Courier" charset="0"/>
              </a:rPr>
              <a:t>ch</a:t>
            </a:r>
            <a:r>
              <a:rPr lang="en-US" sz="2400" b="1" dirty="0">
                <a:latin typeface="Courier" charset="0"/>
              </a:rPr>
              <a:t>;</a:t>
            </a:r>
          </a:p>
          <a:p>
            <a:pPr>
              <a:buFont typeface="Monotype Sorts" charset="0"/>
              <a:buNone/>
            </a:pPr>
            <a:endParaRPr lang="en-US" sz="12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400" b="1" dirty="0">
                <a:solidFill>
                  <a:srgbClr val="A50021"/>
                </a:solidFill>
                <a:latin typeface="Arial" charset="0"/>
              </a:rPr>
              <a:t>           </a:t>
            </a:r>
            <a:r>
              <a:rPr lang="en-US" sz="2400" b="1" dirty="0" smtClean="0">
                <a:solidFill>
                  <a:srgbClr val="A50021"/>
                </a:solidFill>
                <a:latin typeface="Arial" charset="0"/>
              </a:rPr>
              <a:t>    2000                    </a:t>
            </a:r>
            <a:r>
              <a:rPr lang="en-US" sz="2400" b="1" dirty="0">
                <a:solidFill>
                  <a:srgbClr val="A50021"/>
                </a:solidFill>
                <a:latin typeface="Arial" charset="0"/>
              </a:rPr>
              <a:t>2002                      </a:t>
            </a:r>
            <a:r>
              <a:rPr lang="en-US" sz="2400" b="1" dirty="0" smtClean="0">
                <a:solidFill>
                  <a:srgbClr val="A50021"/>
                </a:solidFill>
                <a:latin typeface="Arial" charset="0"/>
              </a:rPr>
              <a:t>2006</a:t>
            </a:r>
            <a:endParaRPr lang="en-US" sz="2400" b="1" dirty="0">
              <a:solidFill>
                <a:srgbClr val="A50021"/>
              </a:solidFill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400" b="1" dirty="0">
              <a:solidFill>
                <a:srgbClr val="A50021"/>
              </a:solidFill>
              <a:latin typeface="Arial" charset="0"/>
            </a:endParaRPr>
          </a:p>
        </p:txBody>
      </p:sp>
      <p:grpSp>
        <p:nvGrpSpPr>
          <p:cNvPr id="77830" name="Group 7"/>
          <p:cNvGrpSpPr>
            <a:grpSpLocks/>
          </p:cNvGrpSpPr>
          <p:nvPr/>
        </p:nvGrpSpPr>
        <p:grpSpPr bwMode="auto">
          <a:xfrm>
            <a:off x="1458913" y="5410200"/>
            <a:ext cx="5780087" cy="577850"/>
            <a:chOff x="976" y="3292"/>
            <a:chExt cx="3348" cy="364"/>
          </a:xfrm>
        </p:grpSpPr>
        <p:sp>
          <p:nvSpPr>
            <p:cNvPr id="77832" name="Rectangle 4"/>
            <p:cNvSpPr>
              <a:spLocks noChangeArrowheads="1"/>
            </p:cNvSpPr>
            <p:nvPr/>
          </p:nvSpPr>
          <p:spPr bwMode="auto">
            <a:xfrm>
              <a:off x="976" y="3299"/>
              <a:ext cx="736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3" name="Rectangle 5"/>
            <p:cNvSpPr>
              <a:spLocks noChangeArrowheads="1"/>
            </p:cNvSpPr>
            <p:nvPr/>
          </p:nvSpPr>
          <p:spPr bwMode="auto">
            <a:xfrm>
              <a:off x="2140" y="3292"/>
              <a:ext cx="1312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Rectangle 6"/>
            <p:cNvSpPr>
              <a:spLocks noChangeArrowheads="1"/>
            </p:cNvSpPr>
            <p:nvPr/>
          </p:nvSpPr>
          <p:spPr bwMode="auto">
            <a:xfrm>
              <a:off x="3880" y="3292"/>
              <a:ext cx="444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33400" y="596265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/>
              <a:t>             x                        number                     ch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228600" y="2667000"/>
            <a:ext cx="8610600" cy="34290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Obtaining Memory Addresses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915400" cy="48768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Monotype Sorts" charset="0"/>
              <a:buNone/>
            </a:pPr>
            <a:endParaRPr lang="en-US" sz="2200" b="1" dirty="0">
              <a:solidFill>
                <a:srgbClr val="A50021"/>
              </a:solidFill>
              <a:latin typeface="Arial" charset="0"/>
            </a:endParaRPr>
          </a:p>
          <a:p>
            <a:r>
              <a:rPr lang="en-US" sz="2800" b="1" dirty="0">
                <a:latin typeface="Arial" charset="0"/>
              </a:rPr>
              <a:t>the address of a non-array variable can be obtained by using the </a:t>
            </a:r>
            <a:r>
              <a:rPr lang="en-US" sz="2800" b="1" dirty="0">
                <a:solidFill>
                  <a:srgbClr val="A50021"/>
                </a:solidFill>
                <a:latin typeface="Arial" charset="0"/>
              </a:rPr>
              <a:t>address-of operator &amp;</a:t>
            </a:r>
            <a:r>
              <a:rPr lang="en-US" sz="2800" b="1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 </a:t>
            </a:r>
          </a:p>
          <a:p>
            <a:pPr>
              <a:lnSpc>
                <a:spcPct val="70000"/>
              </a:lnSpc>
              <a:buFont typeface="Monotype Sorts" charset="0"/>
              <a:buNone/>
            </a:pPr>
            <a:endParaRPr lang="en-US" sz="1900" b="1" dirty="0">
              <a:latin typeface="Courier New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endParaRPr lang="en-US" sz="1900" b="1" dirty="0">
              <a:latin typeface="Courier New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  </a:t>
            </a:r>
            <a:r>
              <a:rPr lang="en-US" sz="2400" b="1" dirty="0" smtClean="0">
                <a:latin typeface="Courier" charset="0"/>
              </a:rPr>
              <a:t> </a:t>
            </a:r>
            <a:r>
              <a:rPr lang="en-US" sz="2000" b="1" dirty="0" err="1" smtClean="0">
                <a:latin typeface="Courier" charset="0"/>
              </a:rPr>
              <a:t>int</a:t>
            </a:r>
            <a:r>
              <a:rPr lang="en-US" sz="2000" b="1" dirty="0" smtClean="0">
                <a:latin typeface="Courier" charset="0"/>
              </a:rPr>
              <a:t>     </a:t>
            </a:r>
            <a:r>
              <a:rPr lang="en-US" sz="2000" b="1" dirty="0">
                <a:latin typeface="Courier" charset="0"/>
              </a:rPr>
              <a:t>x;</a:t>
            </a:r>
            <a:endParaRPr lang="en-US" sz="2000" dirty="0">
              <a:latin typeface="Courier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float   number;</a:t>
            </a: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char    </a:t>
            </a:r>
            <a:r>
              <a:rPr lang="en-US" sz="2000" b="1" dirty="0" err="1">
                <a:latin typeface="Courier" charset="0"/>
              </a:rPr>
              <a:t>ch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cout</a:t>
            </a:r>
            <a:r>
              <a:rPr lang="en-US" sz="2000" b="1" dirty="0">
                <a:latin typeface="Courier" charset="0"/>
              </a:rPr>
              <a:t> &lt;&lt;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Address of x is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 &lt;&lt; &amp;x &lt;&lt; </a:t>
            </a:r>
            <a:r>
              <a:rPr lang="en-US" sz="2000" b="1" dirty="0" err="1">
                <a:latin typeface="Courier" charset="0"/>
              </a:rPr>
              <a:t>endl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cout</a:t>
            </a:r>
            <a:r>
              <a:rPr lang="en-US" sz="2000" b="1" dirty="0">
                <a:latin typeface="Courier" charset="0"/>
              </a:rPr>
              <a:t> &lt;&lt;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Address of number is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 &lt;&lt; &amp;number &lt;&lt; </a:t>
            </a:r>
            <a:r>
              <a:rPr lang="en-US" sz="2000" b="1" dirty="0" err="1">
                <a:latin typeface="Courier" charset="0"/>
              </a:rPr>
              <a:t>endl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cout</a:t>
            </a:r>
            <a:r>
              <a:rPr lang="en-US" sz="2000" b="1" dirty="0">
                <a:latin typeface="Courier" charset="0"/>
              </a:rPr>
              <a:t> &lt;&lt;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Address of </a:t>
            </a:r>
            <a:r>
              <a:rPr lang="en-US" sz="2000" b="1" dirty="0" err="1">
                <a:latin typeface="Courier" charset="0"/>
              </a:rPr>
              <a:t>ch</a:t>
            </a:r>
            <a:r>
              <a:rPr lang="en-US" sz="2000" b="1" dirty="0">
                <a:latin typeface="Courier" charset="0"/>
              </a:rPr>
              <a:t> is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 &lt;&lt; &amp;</a:t>
            </a:r>
            <a:r>
              <a:rPr lang="en-US" sz="2000" b="1" dirty="0" err="1">
                <a:latin typeface="Courier" charset="0"/>
              </a:rPr>
              <a:t>ch</a:t>
            </a:r>
            <a:r>
              <a:rPr lang="en-US" sz="2000" b="1" dirty="0">
                <a:latin typeface="Courier" charset="0"/>
              </a:rPr>
              <a:t> &lt;&lt; </a:t>
            </a:r>
            <a:r>
              <a:rPr lang="en-US" sz="2000" b="1" dirty="0" err="1">
                <a:latin typeface="Courier" charset="0"/>
              </a:rPr>
              <a:t>endl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sz="2400" b="1" dirty="0">
                <a:latin typeface="Arial" charset="0"/>
              </a:rPr>
              <a:t>   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77850" y="2514600"/>
            <a:ext cx="7150100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77850" y="1676400"/>
            <a:ext cx="3956050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9906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Operator </a:t>
            </a:r>
            <a:r>
              <a:rPr lang="en-US">
                <a:latin typeface="Courier New" charset="0"/>
              </a:rPr>
              <a:t>new</a:t>
            </a:r>
            <a:r>
              <a:rPr lang="en-US">
                <a:latin typeface="Times New Roman" charset="0"/>
              </a:rPr>
              <a:t> Syntax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2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  new   DataType</a:t>
            </a:r>
            <a:endParaRPr lang="en-US" sz="28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  new   DataType  [IntExpression]</a:t>
            </a:r>
            <a:endParaRPr lang="en-US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If memory is available in an area called the heap (or free store), </a:t>
            </a:r>
            <a:r>
              <a:rPr lang="en-US" sz="2800" b="1" dirty="0" smtClean="0">
                <a:solidFill>
                  <a:srgbClr val="A50021"/>
                </a:solidFill>
                <a:ea typeface="+mn-ea"/>
              </a:rPr>
              <a:t>new allocates space for the requested object or array and returns a pointer</a:t>
            </a:r>
            <a:r>
              <a:rPr lang="en-US" sz="2800" b="1" dirty="0" smtClean="0">
                <a:solidFill>
                  <a:srgbClr val="993366"/>
                </a:solidFill>
                <a:ea typeface="+mn-ea"/>
              </a:rPr>
              <a:t> </a:t>
            </a:r>
            <a:r>
              <a:rPr lang="en-US" sz="2800" b="1" dirty="0" smtClean="0">
                <a:ea typeface="+mn-ea"/>
              </a:rPr>
              <a:t>to (address of) the memory allocated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77850" y="2514600"/>
            <a:ext cx="7150100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77850" y="1676400"/>
            <a:ext cx="3956050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9906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Operator </a:t>
            </a:r>
            <a:r>
              <a:rPr lang="en-US">
                <a:latin typeface="Courier New" charset="0"/>
              </a:rPr>
              <a:t>new</a:t>
            </a:r>
            <a:r>
              <a:rPr lang="en-US">
                <a:latin typeface="Times New Roman" charset="0"/>
              </a:rPr>
              <a:t> Syntax, cont...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2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  new   DataType</a:t>
            </a:r>
            <a:endParaRPr lang="en-US" sz="28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  new   DataType  [IntExpression]</a:t>
            </a:r>
            <a:endParaRPr lang="en-US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Otherwise, program terminates with error message  </a:t>
            </a: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800" b="1" dirty="0" smtClean="0">
              <a:ea typeface="+mn-ea"/>
            </a:endParaRP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The dynamically allocated object exists until the delete operator destroys it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The  </a:t>
            </a:r>
            <a:r>
              <a:rPr lang="en-US" sz="4000">
                <a:latin typeface="Courier New" charset="0"/>
              </a:rPr>
              <a:t>NULL </a:t>
            </a:r>
            <a:r>
              <a:rPr lang="en-US" sz="4000">
                <a:latin typeface="Times New Roman" charset="0"/>
              </a:rPr>
              <a:t>Pointer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95450"/>
            <a:ext cx="7867650" cy="497205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>
                <a:latin typeface="Arial" charset="0"/>
              </a:rPr>
              <a:t>NULL is a pointer constant 0, defined in header file cstddef, that means that the pointer points to nothing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901700" y="3810000"/>
            <a:ext cx="7188200" cy="2514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The  </a:t>
            </a:r>
            <a:r>
              <a:rPr lang="en-US" sz="4000">
                <a:latin typeface="Courier New" charset="0"/>
              </a:rPr>
              <a:t>NULL </a:t>
            </a:r>
            <a:r>
              <a:rPr lang="en-US" sz="4000">
                <a:latin typeface="Times New Roman" charset="0"/>
              </a:rPr>
              <a:t>Pointer</a:t>
            </a:r>
          </a:p>
        </p:txBody>
      </p:sp>
      <p:sp>
        <p:nvSpPr>
          <p:cNvPr id="931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95450"/>
            <a:ext cx="7867650" cy="4972050"/>
          </a:xfrm>
          <a:noFill/>
        </p:spPr>
        <p:txBody>
          <a:bodyPr/>
          <a:lstStyle/>
          <a:p>
            <a:r>
              <a:rPr lang="en-US" sz="2800" b="1" dirty="0">
                <a:latin typeface="Arial" charset="0"/>
              </a:rPr>
              <a:t>It is an error to dereference a pointer whose value is NULL </a:t>
            </a:r>
          </a:p>
          <a:p>
            <a:r>
              <a:rPr lang="en-US" sz="2800" b="1" dirty="0">
                <a:latin typeface="Arial" charset="0"/>
              </a:rPr>
              <a:t>Such an error may cause your program to crash, or behave erratically</a:t>
            </a:r>
            <a:endParaRPr lang="en-US" sz="2800" dirty="0">
              <a:latin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sz="2800" b="1" dirty="0">
                <a:latin typeface="Courier New" charset="0"/>
              </a:rPr>
              <a:t>	  </a:t>
            </a: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>
                <a:latin typeface="Courier" charset="0"/>
              </a:rPr>
              <a:t>while (</a:t>
            </a:r>
            <a:r>
              <a:rPr lang="en-US" sz="2400" b="1" dirty="0" err="1">
                <a:latin typeface="Courier" charset="0"/>
              </a:rPr>
              <a:t>ptr</a:t>
            </a:r>
            <a:r>
              <a:rPr lang="en-US" sz="2400" b="1" dirty="0">
                <a:latin typeface="Courier" charset="0"/>
              </a:rPr>
              <a:t> != NULL) </a:t>
            </a: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   {</a:t>
            </a: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    	. . . </a:t>
            </a:r>
            <a:r>
              <a:rPr lang="en-US" sz="2400" b="1" dirty="0">
                <a:solidFill>
                  <a:srgbClr val="A50021"/>
                </a:solidFill>
                <a:latin typeface="Courier" charset="0"/>
              </a:rPr>
              <a:t>// Ok to use *</a:t>
            </a:r>
            <a:r>
              <a:rPr lang="en-US" sz="2400" b="1" dirty="0" err="1">
                <a:solidFill>
                  <a:srgbClr val="A50021"/>
                </a:solidFill>
                <a:latin typeface="Courier" charset="0"/>
              </a:rPr>
              <a:t>ptr</a:t>
            </a:r>
            <a:r>
              <a:rPr lang="en-US" sz="2400" b="1" dirty="0">
                <a:solidFill>
                  <a:srgbClr val="A50021"/>
                </a:solidFill>
                <a:latin typeface="Courier" charset="0"/>
              </a:rPr>
              <a:t> here</a:t>
            </a:r>
            <a:endParaRPr lang="en-US" sz="24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2192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List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4770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solidFill>
                  <a:srgbClr val="800000"/>
                </a:solidFill>
                <a:latin typeface="Arial" charset="0"/>
              </a:rPr>
              <a:t>Transformers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Insert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Delete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Sort</a:t>
            </a:r>
            <a:endParaRPr lang="en-US" sz="32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 b="1">
              <a:solidFill>
                <a:srgbClr val="990066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solidFill>
                  <a:srgbClr val="800000"/>
                </a:solidFill>
                <a:latin typeface="Arial" charset="0"/>
              </a:rPr>
              <a:t>Observers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IsEmpty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IsFull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Length</a:t>
            </a:r>
            <a:r>
              <a:rPr lang="en-US" sz="3200">
                <a:latin typeface="Arial" charset="0"/>
              </a:rPr>
              <a:t>	</a:t>
            </a:r>
            <a:endParaRPr lang="en-US" sz="2400" b="1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IsPresent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4419600" y="40513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419600" y="19939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64175" y="2474913"/>
            <a:ext cx="1820863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change state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observe state</a:t>
            </a:r>
          </a:p>
          <a:p>
            <a:endParaRPr lang="en-US" sz="2000" b="1"/>
          </a:p>
          <a:p>
            <a:endParaRPr lang="en-US" sz="1000" b="1"/>
          </a:p>
          <a:p>
            <a:endParaRPr lang="en-US" sz="1800" b="1"/>
          </a:p>
          <a:p>
            <a:endParaRPr lang="en-US" sz="2000" b="1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endParaRPr lang="en-US" sz="1400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3 Kinds of Program Data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33550"/>
            <a:ext cx="7848600" cy="4724400"/>
          </a:xfrm>
          <a:noFill/>
        </p:spPr>
        <p:txBody>
          <a:bodyPr/>
          <a:lstStyle/>
          <a:p>
            <a:r>
              <a:rPr lang="en-US" sz="2800" b="1">
                <a:solidFill>
                  <a:srgbClr val="A50021"/>
                </a:solidFill>
                <a:latin typeface="Arial" charset="0"/>
              </a:rPr>
              <a:t>Static data:</a:t>
            </a:r>
            <a:r>
              <a:rPr lang="en-US" sz="2800" b="1">
                <a:latin typeface="Arial" charset="0"/>
              </a:rPr>
              <a:t>  memory allocation exists throughout execution of program  </a:t>
            </a:r>
          </a:p>
          <a:p>
            <a:pPr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	static long currentSeed;</a:t>
            </a:r>
          </a:p>
          <a:p>
            <a:pPr>
              <a:buFont typeface="Monotype Sorts" charset="0"/>
              <a:buNone/>
            </a:pPr>
            <a:r>
              <a:rPr lang="en-US" sz="2800">
                <a:latin typeface="Arial" charset="0"/>
              </a:rPr>
              <a:t> </a:t>
            </a:r>
          </a:p>
          <a:p>
            <a:r>
              <a:rPr lang="en-US" sz="2800" b="1">
                <a:solidFill>
                  <a:srgbClr val="A50021"/>
                </a:solidFill>
                <a:latin typeface="Arial" charset="0"/>
              </a:rPr>
              <a:t>Automatic data</a:t>
            </a:r>
            <a:r>
              <a:rPr lang="en-US" sz="2800" b="1">
                <a:latin typeface="Arial" charset="0"/>
              </a:rPr>
              <a:t>: automatically created at function entry, resides in activation frame of the function</a:t>
            </a:r>
            <a:r>
              <a:rPr lang="en-US" sz="2800">
                <a:latin typeface="Arial" charset="0"/>
              </a:rPr>
              <a:t>, </a:t>
            </a:r>
            <a:r>
              <a:rPr lang="en-US" sz="2800" b="1">
                <a:latin typeface="Arial" charset="0"/>
              </a:rPr>
              <a:t>and is destroyed when returning from function </a:t>
            </a:r>
          </a:p>
          <a:p>
            <a:pPr>
              <a:buFont typeface="Monotype Sorts" charset="0"/>
              <a:buNone/>
            </a:pPr>
            <a:endParaRPr lang="en-US" sz="2800" b="1">
              <a:latin typeface="Arial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3 Kinds of Program Data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A50021"/>
                </a:solidFill>
                <a:latin typeface="Arial" charset="0"/>
              </a:rPr>
              <a:t>Dynamic data:</a:t>
            </a:r>
            <a:r>
              <a:rPr lang="en-US" b="1">
                <a:latin typeface="Arial" charset="0"/>
              </a:rPr>
              <a:t>  explicitly allocated and deallocated during program execution by C++ instructions written by programmer using operators </a:t>
            </a:r>
            <a:r>
              <a:rPr lang="en-US" b="1">
                <a:solidFill>
                  <a:srgbClr val="0000CC"/>
                </a:solidFill>
                <a:latin typeface="Courier New" charset="0"/>
              </a:rPr>
              <a:t>new</a:t>
            </a:r>
            <a:r>
              <a:rPr lang="en-US" b="1">
                <a:latin typeface="Arial" charset="0"/>
              </a:rPr>
              <a:t> and </a:t>
            </a:r>
            <a:r>
              <a:rPr lang="en-US" b="1">
                <a:solidFill>
                  <a:srgbClr val="0000CC"/>
                </a:solidFill>
                <a:latin typeface="Courier New" charset="0"/>
              </a:rPr>
              <a:t>delete</a:t>
            </a:r>
            <a:r>
              <a:rPr lang="en-US" b="1">
                <a:latin typeface="Courier New" charset="0"/>
              </a:rPr>
              <a:t> </a:t>
            </a:r>
          </a:p>
          <a:p>
            <a:pPr>
              <a:buFont typeface="Monotype Sorts" charset="0"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Allocation of Memory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6159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48831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822325" y="2163763"/>
            <a:ext cx="3140075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/>
              <a:t>        </a:t>
            </a:r>
            <a:r>
              <a:rPr lang="en-US" b="1">
                <a:solidFill>
                  <a:srgbClr val="A50021"/>
                </a:solidFill>
              </a:rPr>
              <a:t>STATIC</a:t>
            </a:r>
          </a:p>
          <a:p>
            <a:r>
              <a:rPr lang="en-US" b="1">
                <a:solidFill>
                  <a:srgbClr val="A50021"/>
                </a:solidFill>
              </a:rPr>
              <a:t>       ALLOCATION</a:t>
            </a:r>
            <a:endParaRPr lang="en-US" sz="2000" b="1">
              <a:solidFill>
                <a:srgbClr val="990066"/>
              </a:solidFill>
            </a:endParaRPr>
          </a:p>
          <a:p>
            <a:endParaRPr lang="en-US" sz="1800" b="1"/>
          </a:p>
          <a:p>
            <a:r>
              <a:rPr lang="en-US" sz="2800" b="1"/>
              <a:t>Static allocation is the allocation of memory space at </a:t>
            </a:r>
            <a:r>
              <a:rPr lang="en-US" sz="2800" b="1">
                <a:solidFill>
                  <a:srgbClr val="A50021"/>
                </a:solidFill>
              </a:rPr>
              <a:t>compile time</a:t>
            </a:r>
            <a:endParaRPr lang="en-US" sz="2000" b="1"/>
          </a:p>
          <a:p>
            <a:endParaRPr lang="en-US" sz="2000" b="1"/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5089525" y="2163763"/>
            <a:ext cx="3335338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     </a:t>
            </a:r>
            <a:r>
              <a:rPr lang="en-US" b="1">
                <a:solidFill>
                  <a:srgbClr val="A50021"/>
                </a:solidFill>
              </a:rPr>
              <a:t>DYNAMIC  </a:t>
            </a:r>
          </a:p>
          <a:p>
            <a:r>
              <a:rPr lang="en-US" b="1">
                <a:solidFill>
                  <a:srgbClr val="A50021"/>
                </a:solidFill>
              </a:rPr>
              <a:t>     ALLOCATION</a:t>
            </a:r>
          </a:p>
          <a:p>
            <a:endParaRPr lang="en-US" sz="1800" b="1"/>
          </a:p>
          <a:p>
            <a:r>
              <a:rPr lang="en-US" sz="2800" b="1"/>
              <a:t>Dynamic allocation is the allocation of memory space at </a:t>
            </a:r>
            <a:r>
              <a:rPr lang="en-US" sz="2800" b="1">
                <a:solidFill>
                  <a:srgbClr val="A50021"/>
                </a:solidFill>
              </a:rPr>
              <a:t>run time</a:t>
            </a:r>
            <a:r>
              <a:rPr lang="en-US" sz="2800" b="1"/>
              <a:t> by using operator </a:t>
            </a:r>
            <a:r>
              <a:rPr lang="en-US" sz="2800" b="1">
                <a:solidFill>
                  <a:srgbClr val="A50021"/>
                </a:solidFill>
              </a:rPr>
              <a:t>new</a:t>
            </a:r>
            <a:endParaRPr lang="en-US" sz="2000" b="1"/>
          </a:p>
          <a:p>
            <a:endParaRPr lang="en-US" sz="2000" b="1"/>
          </a:p>
        </p:txBody>
      </p:sp>
      <p:grpSp>
        <p:nvGrpSpPr>
          <p:cNvPr id="96264" name="Group 9"/>
          <p:cNvGrpSpPr>
            <a:grpSpLocks/>
          </p:cNvGrpSpPr>
          <p:nvPr/>
        </p:nvGrpSpPr>
        <p:grpSpPr bwMode="auto">
          <a:xfrm>
            <a:off x="611188" y="3017838"/>
            <a:ext cx="7847012" cy="0"/>
            <a:chOff x="385" y="1901"/>
            <a:chExt cx="4943" cy="0"/>
          </a:xfrm>
        </p:grpSpPr>
        <p:sp>
          <p:nvSpPr>
            <p:cNvPr id="96265" name="Line 7"/>
            <p:cNvSpPr>
              <a:spLocks noChangeShapeType="1"/>
            </p:cNvSpPr>
            <p:nvPr/>
          </p:nvSpPr>
          <p:spPr bwMode="auto">
            <a:xfrm>
              <a:off x="385" y="1901"/>
              <a:ext cx="225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Line 8"/>
            <p:cNvSpPr>
              <a:spLocks noChangeShapeType="1"/>
            </p:cNvSpPr>
            <p:nvPr/>
          </p:nvSpPr>
          <p:spPr bwMode="auto">
            <a:xfrm>
              <a:off x="3073" y="1901"/>
              <a:ext cx="225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557213" y="1784350"/>
            <a:ext cx="3690937" cy="3776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557213" y="1954213"/>
            <a:ext cx="369093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4937125" y="1790700"/>
            <a:ext cx="34258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 sz="2000" b="1"/>
          </a:p>
          <a:p>
            <a:endParaRPr lang="en-US" sz="1400" b="1"/>
          </a:p>
          <a:p>
            <a:endParaRPr lang="en-US" sz="2000" b="1"/>
          </a:p>
          <a:p>
            <a:endParaRPr lang="en-US" sz="2000" b="1"/>
          </a:p>
          <a:p>
            <a:r>
              <a:rPr lang="en-US" b="1"/>
              <a:t>ptr</a:t>
            </a:r>
            <a:endParaRPr lang="en-US" sz="2000" b="1"/>
          </a:p>
          <a:p>
            <a:endParaRPr lang="en-US" sz="2000" b="1"/>
          </a:p>
          <a:p>
            <a:endParaRPr lang="en-US" sz="1000" b="1"/>
          </a:p>
          <a:p>
            <a:endParaRPr lang="en-US" sz="1000" b="1"/>
          </a:p>
        </p:txBody>
      </p:sp>
      <p:sp>
        <p:nvSpPr>
          <p:cNvPr id="97287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Dynamically Allocated Data</a:t>
            </a:r>
          </a:p>
        </p:txBody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char*  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ptr = new char;</a:t>
            </a: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*ptr = </a:t>
            </a:r>
            <a:r>
              <a:rPr lang="ja-JP" altLang="en-US" sz="2800" b="1">
                <a:latin typeface="Courier New" charset="0"/>
              </a:rPr>
              <a:t>‘</a:t>
            </a:r>
            <a:r>
              <a:rPr lang="en-US" sz="2800" b="1">
                <a:latin typeface="Courier New" charset="0"/>
              </a:rPr>
              <a:t>B</a:t>
            </a:r>
            <a:r>
              <a:rPr lang="ja-JP" altLang="en-US" sz="2800" b="1">
                <a:latin typeface="Courier New" charset="0"/>
              </a:rPr>
              <a:t>’</a:t>
            </a:r>
            <a:r>
              <a:rPr lang="en-US" sz="2800" b="1">
                <a:latin typeface="Courier New" charset="0"/>
              </a:rPr>
              <a:t>;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cout  &lt;&lt;  *ptr;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</a:t>
            </a:r>
            <a:r>
              <a:rPr lang="en-US" sz="280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557213" y="1784350"/>
            <a:ext cx="3690937" cy="3776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533400" y="3200400"/>
            <a:ext cx="3690938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Dynamically Allocated Data</a:t>
            </a:r>
          </a:p>
        </p:txBody>
      </p:sp>
      <p:sp>
        <p:nvSpPr>
          <p:cNvPr id="983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14500"/>
            <a:ext cx="8153400" cy="40767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char*  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ptr = new char;</a:t>
            </a: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*ptr = </a:t>
            </a:r>
            <a:r>
              <a:rPr lang="ja-JP" altLang="en-US" sz="2800" b="1">
                <a:latin typeface="Courier New" charset="0"/>
              </a:rPr>
              <a:t>‘</a:t>
            </a:r>
            <a:r>
              <a:rPr lang="en-US" sz="2800" b="1">
                <a:latin typeface="Courier New" charset="0"/>
              </a:rPr>
              <a:t>B</a:t>
            </a:r>
            <a:r>
              <a:rPr lang="ja-JP" altLang="en-US" sz="2800" b="1">
                <a:latin typeface="Courier New" charset="0"/>
              </a:rPr>
              <a:t>’</a:t>
            </a:r>
            <a:r>
              <a:rPr lang="en-US" sz="2800" b="1">
                <a:latin typeface="Courier New" charset="0"/>
              </a:rPr>
              <a:t>;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cout  &lt;&lt;  *ptr;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solidFill>
                <a:srgbClr val="A50021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solidFill>
                  <a:srgbClr val="A50021"/>
                </a:solidFill>
                <a:latin typeface="Arial" charset="0"/>
              </a:rPr>
              <a:t>NOTE:  Dynamic data has no variable name</a:t>
            </a:r>
            <a:endParaRPr lang="en-US" sz="2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</a:t>
            </a:r>
            <a:r>
              <a:rPr lang="en-US" sz="2800">
                <a:latin typeface="Arial" charset="0"/>
              </a:rPr>
              <a:t> </a:t>
            </a:r>
          </a:p>
        </p:txBody>
      </p:sp>
      <p:sp>
        <p:nvSpPr>
          <p:cNvPr id="98311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7"/>
          <p:cNvSpPr>
            <a:spLocks noChangeArrowheads="1"/>
          </p:cNvSpPr>
          <p:nvPr/>
        </p:nvSpPr>
        <p:spPr bwMode="auto">
          <a:xfrm>
            <a:off x="6486525" y="3905250"/>
            <a:ext cx="977900" cy="566738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8"/>
          <p:cNvSpPr>
            <a:spLocks noChangeShapeType="1"/>
          </p:cNvSpPr>
          <p:nvPr/>
        </p:nvSpPr>
        <p:spPr bwMode="auto">
          <a:xfrm flipH="1" flipV="1">
            <a:off x="5983288" y="2497138"/>
            <a:ext cx="931862" cy="1255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Rectangle 9"/>
          <p:cNvSpPr>
            <a:spLocks noChangeArrowheads="1"/>
          </p:cNvSpPr>
          <p:nvPr/>
        </p:nvSpPr>
        <p:spPr bwMode="auto">
          <a:xfrm>
            <a:off x="4937125" y="1790700"/>
            <a:ext cx="34258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 sz="2000" b="1"/>
          </a:p>
          <a:p>
            <a:endParaRPr lang="en-US" sz="1400" b="1"/>
          </a:p>
          <a:p>
            <a:endParaRPr lang="en-US" sz="2000" b="1"/>
          </a:p>
          <a:p>
            <a:endParaRPr lang="en-US" sz="2000" b="1"/>
          </a:p>
          <a:p>
            <a:r>
              <a:rPr lang="en-US" b="1"/>
              <a:t>ptr</a:t>
            </a:r>
            <a:endParaRPr lang="en-US" sz="2000" b="1"/>
          </a:p>
          <a:p>
            <a:endParaRPr lang="en-US" sz="2000" b="1"/>
          </a:p>
          <a:p>
            <a:endParaRPr lang="en-US" sz="1000" b="1"/>
          </a:p>
          <a:p>
            <a:endParaRPr lang="en-US" sz="1000" b="1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557213" y="1784350"/>
            <a:ext cx="3690937" cy="3776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557213" y="3935413"/>
            <a:ext cx="369093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Dynamically Allocated Data</a:t>
            </a:r>
          </a:p>
        </p:txBody>
      </p:sp>
      <p:sp>
        <p:nvSpPr>
          <p:cNvPr id="993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14500"/>
            <a:ext cx="8153400" cy="45339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char*  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ptr = new char;</a:t>
            </a: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*ptr = </a:t>
            </a:r>
            <a:r>
              <a:rPr lang="ja-JP" altLang="en-US" sz="2800" b="1">
                <a:latin typeface="Courier New" charset="0"/>
              </a:rPr>
              <a:t>‘</a:t>
            </a:r>
            <a:r>
              <a:rPr lang="en-US" sz="2800" b="1">
                <a:latin typeface="Courier New" charset="0"/>
              </a:rPr>
              <a:t>B</a:t>
            </a:r>
            <a:r>
              <a:rPr lang="ja-JP" altLang="en-US" sz="2800" b="1">
                <a:latin typeface="Courier New" charset="0"/>
              </a:rPr>
              <a:t>’</a:t>
            </a:r>
            <a:r>
              <a:rPr lang="en-US" sz="2800" b="1">
                <a:latin typeface="Courier New" charset="0"/>
              </a:rPr>
              <a:t>;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cout  &lt;&lt;  *ptr;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solidFill>
                <a:srgbClr val="A50021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solidFill>
                  <a:srgbClr val="A50021"/>
                </a:solidFill>
                <a:latin typeface="Arial" charset="0"/>
              </a:rPr>
              <a:t>NOTE:  Dynamic data has no variable name</a:t>
            </a:r>
            <a:endParaRPr lang="en-US" sz="2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</a:t>
            </a:r>
            <a:r>
              <a:rPr lang="en-US" sz="2800">
                <a:latin typeface="Arial" charset="0"/>
              </a:rPr>
              <a:t> </a:t>
            </a:r>
          </a:p>
        </p:txBody>
      </p:sp>
      <p:sp>
        <p:nvSpPr>
          <p:cNvPr id="99335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Rectangle 7"/>
          <p:cNvSpPr>
            <a:spLocks noChangeArrowheads="1"/>
          </p:cNvSpPr>
          <p:nvPr/>
        </p:nvSpPr>
        <p:spPr bwMode="auto">
          <a:xfrm>
            <a:off x="6486525" y="3905250"/>
            <a:ext cx="977900" cy="566738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8"/>
          <p:cNvSpPr>
            <a:spLocks noChangeShapeType="1"/>
          </p:cNvSpPr>
          <p:nvPr/>
        </p:nvSpPr>
        <p:spPr bwMode="auto">
          <a:xfrm flipH="1" flipV="1">
            <a:off x="5983288" y="2497138"/>
            <a:ext cx="931862" cy="1255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9"/>
          <p:cNvSpPr>
            <a:spLocks noChangeArrowheads="1"/>
          </p:cNvSpPr>
          <p:nvPr/>
        </p:nvSpPr>
        <p:spPr bwMode="auto">
          <a:xfrm>
            <a:off x="4937125" y="1790700"/>
            <a:ext cx="34258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 sz="2000" b="1"/>
          </a:p>
          <a:p>
            <a:endParaRPr lang="en-US" sz="1400" b="1"/>
          </a:p>
          <a:p>
            <a:endParaRPr lang="en-US" sz="2000" b="1"/>
          </a:p>
          <a:p>
            <a:endParaRPr lang="en-US" sz="2000" b="1"/>
          </a:p>
          <a:p>
            <a:r>
              <a:rPr lang="en-US" b="1"/>
              <a:t>ptr</a:t>
            </a:r>
            <a:endParaRPr lang="en-US" sz="2000" b="1"/>
          </a:p>
          <a:p>
            <a:endParaRPr lang="en-US" sz="2000" b="1"/>
          </a:p>
          <a:p>
            <a:endParaRPr lang="en-US" sz="1000" b="1"/>
          </a:p>
          <a:p>
            <a:endParaRPr lang="en-US" sz="1400" b="1"/>
          </a:p>
          <a:p>
            <a:r>
              <a:rPr lang="en-US" sz="2000" b="1"/>
              <a:t>                         </a:t>
            </a:r>
            <a:r>
              <a:rPr lang="ja-JP" altLang="en-US" b="1"/>
              <a:t>‘</a:t>
            </a:r>
            <a:r>
              <a:rPr lang="en-US" b="1"/>
              <a:t>B</a:t>
            </a:r>
            <a:r>
              <a:rPr lang="ja-JP" altLang="en-US" b="1"/>
              <a:t>’</a:t>
            </a:r>
            <a:r>
              <a:rPr lang="en-US" sz="2000" b="1"/>
              <a:t>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557213" y="1784350"/>
            <a:ext cx="3690937" cy="4538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533400" y="5181600"/>
            <a:ext cx="3690938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Dynamically Allocated Data</a:t>
            </a:r>
          </a:p>
        </p:txBody>
      </p:sp>
      <p:sp>
        <p:nvSpPr>
          <p:cNvPr id="1003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char*  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ptr = new char;</a:t>
            </a: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*ptr = </a:t>
            </a:r>
            <a:r>
              <a:rPr lang="ja-JP" altLang="en-US" sz="2800" b="1">
                <a:latin typeface="Courier New" charset="0"/>
              </a:rPr>
              <a:t>‘</a:t>
            </a:r>
            <a:r>
              <a:rPr lang="en-US" sz="2800" b="1">
                <a:latin typeface="Courier New" charset="0"/>
              </a:rPr>
              <a:t>B</a:t>
            </a:r>
            <a:r>
              <a:rPr lang="ja-JP" altLang="en-US" sz="2800" b="1">
                <a:latin typeface="Courier New" charset="0"/>
              </a:rPr>
              <a:t>’</a:t>
            </a:r>
            <a:r>
              <a:rPr lang="en-US" sz="2800" b="1">
                <a:latin typeface="Courier New" charset="0"/>
              </a:rPr>
              <a:t>;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cout  &lt;&lt;  *ptr;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delete  ptr;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charset="0"/>
              </a:rPr>
              <a:t> </a:t>
            </a:r>
            <a:r>
              <a:rPr lang="en-US" sz="2800">
                <a:latin typeface="Arial" charset="0"/>
              </a:rPr>
              <a:t> </a:t>
            </a:r>
          </a:p>
        </p:txBody>
      </p:sp>
      <p:sp>
        <p:nvSpPr>
          <p:cNvPr id="100359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2000</a:t>
            </a:r>
            <a:endParaRPr lang="en-US" sz="2000" b="1"/>
          </a:p>
          <a:p>
            <a:endParaRPr lang="en-US" sz="1400" b="1"/>
          </a:p>
          <a:p>
            <a:endParaRPr lang="en-US" sz="2000" b="1"/>
          </a:p>
          <a:p>
            <a:endParaRPr lang="en-US" sz="2000" b="1"/>
          </a:p>
          <a:p>
            <a:r>
              <a:rPr lang="en-US" b="1"/>
              <a:t>ptr</a:t>
            </a:r>
            <a:endParaRPr lang="en-US" sz="2000" b="1"/>
          </a:p>
          <a:p>
            <a:endParaRPr lang="en-US" sz="2000" b="1"/>
          </a:p>
          <a:p>
            <a:r>
              <a:rPr lang="en-US" sz="2800" b="1">
                <a:solidFill>
                  <a:srgbClr val="A50021"/>
                </a:solidFill>
              </a:rPr>
              <a:t>NOTE:  delete   	</a:t>
            </a:r>
          </a:p>
          <a:p>
            <a:r>
              <a:rPr lang="en-US" sz="2800" b="1">
                <a:solidFill>
                  <a:srgbClr val="A50021"/>
                </a:solidFill>
              </a:rPr>
              <a:t>	  deallocates 	  the memory 	  pointed to</a:t>
            </a:r>
          </a:p>
          <a:p>
            <a:r>
              <a:rPr lang="en-US" sz="2800" b="1">
                <a:solidFill>
                  <a:srgbClr val="A50021"/>
                </a:solidFill>
              </a:rPr>
              <a:t>	  by ptr </a:t>
            </a:r>
          </a:p>
        </p:txBody>
      </p:sp>
      <p:sp>
        <p:nvSpPr>
          <p:cNvPr id="100361" name="Rectangle 8"/>
          <p:cNvSpPr>
            <a:spLocks noChangeArrowheads="1"/>
          </p:cNvSpPr>
          <p:nvPr/>
        </p:nvSpPr>
        <p:spPr bwMode="auto">
          <a:xfrm>
            <a:off x="5262563" y="2257425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  </a:t>
            </a:r>
            <a:r>
              <a:rPr lang="en-US" b="1">
                <a:solidFill>
                  <a:srgbClr val="CC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676400"/>
            <a:ext cx="7661275" cy="3581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Operator delete returns memory to the free store, which was previously allocated at run-time by operator new</a:t>
            </a:r>
          </a:p>
          <a:p>
            <a:pPr>
              <a:lnSpc>
                <a:spcPct val="90000"/>
              </a:lnSpc>
            </a:pPr>
            <a:endParaRPr lang="en-US" sz="2800" b="1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The object or array currently pointed to by the pointer is deallocated, and the pointer is considered unassigned </a:t>
            </a:r>
          </a:p>
          <a:p>
            <a:pPr>
              <a:lnSpc>
                <a:spcPct val="90000"/>
              </a:lnSpc>
            </a:pPr>
            <a:endParaRPr lang="en-US" sz="1600" b="1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 b="1">
              <a:latin typeface="Arial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76225"/>
            <a:ext cx="8001000" cy="9906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Using Operator </a:t>
            </a:r>
            <a:r>
              <a:rPr lang="en-US">
                <a:latin typeface="Courier New" charset="0"/>
              </a:rPr>
              <a:t>delete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17"/>
          <p:cNvSpPr>
            <a:spLocks noChangeArrowheads="1"/>
          </p:cNvSpPr>
          <p:nvPr/>
        </p:nvSpPr>
        <p:spPr bwMode="auto">
          <a:xfrm>
            <a:off x="304800" y="1600200"/>
            <a:ext cx="8534400" cy="3124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Dynamic Array Allocation </a:t>
            </a:r>
          </a:p>
        </p:txBody>
      </p:sp>
      <p:sp>
        <p:nvSpPr>
          <p:cNvPr id="102405" name="Rectangle 3"/>
          <p:cNvSpPr>
            <a:spLocks noChangeArrowheads="1"/>
          </p:cNvSpPr>
          <p:nvPr/>
        </p:nvSpPr>
        <p:spPr bwMode="auto">
          <a:xfrm>
            <a:off x="304800" y="1760538"/>
            <a:ext cx="8458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>
                <a:latin typeface="Courier" charset="0"/>
              </a:rPr>
              <a:t>char *ptr;</a:t>
            </a:r>
            <a:r>
              <a:rPr lang="en-US" b="1">
                <a:solidFill>
                  <a:srgbClr val="A50021"/>
                </a:solidFill>
                <a:latin typeface="Courier" charset="0"/>
              </a:rPr>
              <a:t>// ptr is a pointer variable that	</a:t>
            </a:r>
          </a:p>
          <a:p>
            <a:r>
              <a:rPr lang="en-US" b="1">
                <a:solidFill>
                  <a:srgbClr val="A50021"/>
                </a:solidFill>
                <a:latin typeface="Courier" charset="0"/>
              </a:rPr>
              <a:t>          //  can hold the address of a char</a:t>
            </a:r>
          </a:p>
          <a:p>
            <a:r>
              <a:rPr lang="en-US" b="1">
                <a:latin typeface="Courier" charset="0"/>
              </a:rPr>
              <a:t>ptr  =  new  char[ 5 ];</a:t>
            </a:r>
            <a:r>
              <a:rPr lang="en-US" sz="2800" b="1">
                <a:latin typeface="Courier" charset="0"/>
              </a:rPr>
              <a:t> </a:t>
            </a:r>
          </a:p>
          <a:p>
            <a:r>
              <a:rPr lang="en-US" b="1">
                <a:solidFill>
                  <a:srgbClr val="A50021"/>
                </a:solidFill>
                <a:latin typeface="Courier" charset="0"/>
              </a:rPr>
              <a:t>// Allocates memory for a 5-character array //  dynamically at run time and stores the</a:t>
            </a:r>
          </a:p>
          <a:p>
            <a:r>
              <a:rPr lang="en-US" b="1">
                <a:solidFill>
                  <a:srgbClr val="A50021"/>
                </a:solidFill>
                <a:latin typeface="Courier" charset="0"/>
              </a:rPr>
              <a:t>//  base address into ptr</a:t>
            </a:r>
          </a:p>
          <a:p>
            <a:r>
              <a:rPr lang="en-US" b="1">
                <a:solidFill>
                  <a:srgbClr val="A50021"/>
                </a:solidFill>
                <a:latin typeface="Courier" charset="0"/>
              </a:rPr>
              <a:t> </a:t>
            </a:r>
          </a:p>
        </p:txBody>
      </p:sp>
      <p:grpSp>
        <p:nvGrpSpPr>
          <p:cNvPr id="102406" name="Group 11"/>
          <p:cNvGrpSpPr>
            <a:grpSpLocks/>
          </p:cNvGrpSpPr>
          <p:nvPr/>
        </p:nvGrpSpPr>
        <p:grpSpPr bwMode="auto">
          <a:xfrm>
            <a:off x="3435350" y="5262563"/>
            <a:ext cx="4521200" cy="604837"/>
            <a:chOff x="2164" y="3315"/>
            <a:chExt cx="2848" cy="381"/>
          </a:xfrm>
        </p:grpSpPr>
        <p:sp>
          <p:nvSpPr>
            <p:cNvPr id="102412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413" name="Group 10"/>
            <p:cNvGrpSpPr>
              <a:grpSpLocks/>
            </p:cNvGrpSpPr>
            <p:nvPr/>
          </p:nvGrpSpPr>
          <p:grpSpPr bwMode="auto">
            <a:xfrm>
              <a:off x="2164" y="3315"/>
              <a:ext cx="2848" cy="381"/>
              <a:chOff x="2164" y="3315"/>
              <a:chExt cx="2848" cy="381"/>
            </a:xfrm>
          </p:grpSpPr>
          <p:sp>
            <p:nvSpPr>
              <p:cNvPr id="102414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15" name="Line 6"/>
              <p:cNvSpPr>
                <a:spLocks noChangeShapeType="1"/>
              </p:cNvSpPr>
              <p:nvPr/>
            </p:nvSpPr>
            <p:spPr bwMode="auto">
              <a:xfrm>
                <a:off x="2717" y="3315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16" name="Line 7"/>
              <p:cNvSpPr>
                <a:spLocks noChangeShapeType="1"/>
              </p:cNvSpPr>
              <p:nvPr/>
            </p:nvSpPr>
            <p:spPr bwMode="auto">
              <a:xfrm>
                <a:off x="3276" y="3315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17" name="Line 8"/>
              <p:cNvSpPr>
                <a:spLocks noChangeShapeType="1"/>
              </p:cNvSpPr>
              <p:nvPr/>
            </p:nvSpPr>
            <p:spPr bwMode="auto">
              <a:xfrm>
                <a:off x="3835" y="3315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18" name="Line 9"/>
              <p:cNvSpPr>
                <a:spLocks noChangeShapeType="1"/>
              </p:cNvSpPr>
              <p:nvPr/>
            </p:nvSpPr>
            <p:spPr bwMode="auto">
              <a:xfrm>
                <a:off x="4425" y="3315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407" name="Rectangle 12"/>
          <p:cNvSpPr>
            <a:spLocks noChangeArrowheads="1"/>
          </p:cNvSpPr>
          <p:nvPr/>
        </p:nvSpPr>
        <p:spPr bwMode="auto">
          <a:xfrm>
            <a:off x="650875" y="5954713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  ptr</a:t>
            </a:r>
          </a:p>
        </p:txBody>
      </p:sp>
      <p:sp>
        <p:nvSpPr>
          <p:cNvPr id="102408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02409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02411" name="Line 16"/>
          <p:cNvSpPr>
            <a:spLocks noChangeShapeType="1"/>
          </p:cNvSpPr>
          <p:nvPr/>
        </p:nvSpPr>
        <p:spPr bwMode="auto">
          <a:xfrm>
            <a:off x="1566863" y="5562600"/>
            <a:ext cx="1843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228600" y="1752600"/>
            <a:ext cx="8153400" cy="30480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Dynamic Array Allocation 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422275" y="1760538"/>
            <a:ext cx="7712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>
                <a:latin typeface="Courier" charset="0"/>
              </a:rPr>
              <a:t>char  *ptr;</a:t>
            </a:r>
            <a:endParaRPr lang="en-US" sz="2800" b="1">
              <a:solidFill>
                <a:srgbClr val="A50021"/>
              </a:solidFill>
              <a:latin typeface="Courier" charset="0"/>
            </a:endParaRPr>
          </a:p>
          <a:p>
            <a:endParaRPr lang="en-US" sz="1600" b="1">
              <a:solidFill>
                <a:srgbClr val="A50021"/>
              </a:solidFill>
              <a:latin typeface="Courier" charset="0"/>
            </a:endParaRPr>
          </a:p>
          <a:p>
            <a:r>
              <a:rPr lang="en-US" b="1">
                <a:latin typeface="Courier" charset="0"/>
              </a:rPr>
              <a:t>ptr  =  new  char[ 5 ];</a:t>
            </a:r>
            <a:r>
              <a:rPr lang="en-US" sz="2800" b="1">
                <a:latin typeface="Courier" charset="0"/>
              </a:rPr>
              <a:t>    </a:t>
            </a:r>
          </a:p>
          <a:p>
            <a:endParaRPr lang="en-US" sz="1600" b="1">
              <a:solidFill>
                <a:srgbClr val="A50021"/>
              </a:solidFill>
              <a:latin typeface="Courier" charset="0"/>
            </a:endParaRPr>
          </a:p>
          <a:p>
            <a:r>
              <a:rPr lang="en-US" b="1">
                <a:latin typeface="Courier" charset="0"/>
              </a:rPr>
              <a:t>strcpy(ptr, </a:t>
            </a:r>
            <a:r>
              <a:rPr lang="ja-JP" altLang="en-US" b="1">
                <a:latin typeface="Courier" charset="0"/>
              </a:rPr>
              <a:t>“</a:t>
            </a:r>
            <a:r>
              <a:rPr lang="en-US" b="1">
                <a:latin typeface="Courier" charset="0"/>
              </a:rPr>
              <a:t>Bye</a:t>
            </a:r>
            <a:r>
              <a:rPr lang="ja-JP" altLang="en-US" b="1">
                <a:latin typeface="Courier" charset="0"/>
              </a:rPr>
              <a:t>”</a:t>
            </a:r>
            <a:r>
              <a:rPr lang="en-US" b="1">
                <a:latin typeface="Courier" charset="0"/>
              </a:rPr>
              <a:t>);</a:t>
            </a:r>
          </a:p>
          <a:p>
            <a:endParaRPr lang="en-US" sz="1600" b="1">
              <a:solidFill>
                <a:srgbClr val="A50021"/>
              </a:solidFill>
              <a:latin typeface="Courier" charset="0"/>
            </a:endParaRPr>
          </a:p>
          <a:p>
            <a:r>
              <a:rPr lang="en-US" b="1">
                <a:latin typeface="Courier" charset="0"/>
              </a:rPr>
              <a:t>ptr[ 1 ] = </a:t>
            </a:r>
            <a:r>
              <a:rPr lang="ja-JP" altLang="en-US" b="1">
                <a:latin typeface="Courier" charset="0"/>
              </a:rPr>
              <a:t>‘</a:t>
            </a:r>
            <a:r>
              <a:rPr lang="en-US" b="1">
                <a:latin typeface="Courier" charset="0"/>
              </a:rPr>
              <a:t>u</a:t>
            </a:r>
            <a:r>
              <a:rPr lang="ja-JP" altLang="en-US" b="1">
                <a:latin typeface="Courier" charset="0"/>
              </a:rPr>
              <a:t>’</a:t>
            </a:r>
            <a:r>
              <a:rPr lang="en-US" b="1">
                <a:latin typeface="Courier" charset="0"/>
              </a:rPr>
              <a:t>;</a:t>
            </a:r>
          </a:p>
          <a:p>
            <a:r>
              <a:rPr lang="en-US" b="1">
                <a:solidFill>
                  <a:srgbClr val="A50021"/>
                </a:solidFill>
                <a:latin typeface="Courier" charset="0"/>
              </a:rPr>
              <a:t>// A pointer can be subscripted</a:t>
            </a:r>
            <a:endParaRPr lang="en-US" sz="1600" b="1">
              <a:solidFill>
                <a:srgbClr val="A50021"/>
              </a:solidFill>
              <a:latin typeface="Courier" charset="0"/>
            </a:endParaRPr>
          </a:p>
          <a:p>
            <a:r>
              <a:rPr lang="en-US" b="1">
                <a:latin typeface="Courier" charset="0"/>
              </a:rPr>
              <a:t>cout  &lt;&lt; ptr[ 2];</a:t>
            </a:r>
            <a:endParaRPr lang="en-US" sz="2800" b="1">
              <a:latin typeface="Courier" charset="0"/>
            </a:endParaRPr>
          </a:p>
          <a:p>
            <a:r>
              <a:rPr lang="en-US" b="1" i="1">
                <a:solidFill>
                  <a:srgbClr val="A50021"/>
                </a:solidFill>
              </a:rPr>
              <a:t>	      </a:t>
            </a:r>
          </a:p>
        </p:txBody>
      </p:sp>
      <p:grpSp>
        <p:nvGrpSpPr>
          <p:cNvPr id="103430" name="Group 12"/>
          <p:cNvGrpSpPr>
            <a:grpSpLocks/>
          </p:cNvGrpSpPr>
          <p:nvPr/>
        </p:nvGrpSpPr>
        <p:grpSpPr bwMode="auto">
          <a:xfrm>
            <a:off x="3435350" y="5262563"/>
            <a:ext cx="4521200" cy="604837"/>
            <a:chOff x="2164" y="3315"/>
            <a:chExt cx="2848" cy="381"/>
          </a:xfrm>
        </p:grpSpPr>
        <p:sp>
          <p:nvSpPr>
            <p:cNvPr id="103439" name="Rectangle 5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440" name="Group 11"/>
            <p:cNvGrpSpPr>
              <a:grpSpLocks/>
            </p:cNvGrpSpPr>
            <p:nvPr/>
          </p:nvGrpSpPr>
          <p:grpSpPr bwMode="auto">
            <a:xfrm>
              <a:off x="2164" y="3315"/>
              <a:ext cx="2848" cy="381"/>
              <a:chOff x="2164" y="3315"/>
              <a:chExt cx="2848" cy="381"/>
            </a:xfrm>
          </p:grpSpPr>
          <p:sp>
            <p:nvSpPr>
              <p:cNvPr id="103441" name="Rectangle 6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2" name="Line 7"/>
              <p:cNvSpPr>
                <a:spLocks noChangeShapeType="1"/>
              </p:cNvSpPr>
              <p:nvPr/>
            </p:nvSpPr>
            <p:spPr bwMode="auto">
              <a:xfrm>
                <a:off x="2717" y="3315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3" name="Line 8"/>
              <p:cNvSpPr>
                <a:spLocks noChangeShapeType="1"/>
              </p:cNvSpPr>
              <p:nvPr/>
            </p:nvSpPr>
            <p:spPr bwMode="auto">
              <a:xfrm>
                <a:off x="3276" y="3315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4" name="Line 9"/>
              <p:cNvSpPr>
                <a:spLocks noChangeShapeType="1"/>
              </p:cNvSpPr>
              <p:nvPr/>
            </p:nvSpPr>
            <p:spPr bwMode="auto">
              <a:xfrm>
                <a:off x="3835" y="3315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5" name="Line 10"/>
              <p:cNvSpPr>
                <a:spLocks noChangeShapeType="1"/>
              </p:cNvSpPr>
              <p:nvPr/>
            </p:nvSpPr>
            <p:spPr bwMode="auto">
              <a:xfrm>
                <a:off x="4425" y="3315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431" name="Rectangle 13"/>
          <p:cNvSpPr>
            <a:spLocks noChangeArrowheads="1"/>
          </p:cNvSpPr>
          <p:nvPr/>
        </p:nvSpPr>
        <p:spPr bwMode="auto">
          <a:xfrm>
            <a:off x="650875" y="5878513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  ptr</a:t>
            </a:r>
          </a:p>
        </p:txBody>
      </p:sp>
      <p:sp>
        <p:nvSpPr>
          <p:cNvPr id="103432" name="Rectangle 14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03433" name="Rectangle 15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Rectangle 16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03435" name="Line 17"/>
          <p:cNvSpPr>
            <a:spLocks noChangeShapeType="1"/>
          </p:cNvSpPr>
          <p:nvPr/>
        </p:nvSpPr>
        <p:spPr bwMode="auto">
          <a:xfrm>
            <a:off x="1566863" y="5562600"/>
            <a:ext cx="1843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Rectangle 18"/>
          <p:cNvSpPr>
            <a:spLocks noChangeArrowheads="1"/>
          </p:cNvSpPr>
          <p:nvPr/>
        </p:nvSpPr>
        <p:spPr bwMode="auto">
          <a:xfrm>
            <a:off x="3546475" y="5459413"/>
            <a:ext cx="351668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/>
              <a:t>  </a:t>
            </a:r>
            <a:r>
              <a:rPr lang="ja-JP" altLang="en-US" sz="2000" b="1" dirty="0"/>
              <a:t>‘</a:t>
            </a:r>
            <a:r>
              <a:rPr lang="en-US" sz="2000" b="1" dirty="0"/>
              <a:t>B</a:t>
            </a:r>
            <a:r>
              <a:rPr lang="ja-JP" altLang="en-US" sz="2000" b="1" dirty="0"/>
              <a:t>’</a:t>
            </a:r>
            <a:r>
              <a:rPr lang="en-US" sz="2000" b="1" dirty="0"/>
              <a:t>       </a:t>
            </a:r>
            <a:r>
              <a:rPr lang="ja-JP" altLang="en-US" sz="2000" b="1" dirty="0"/>
              <a:t>‘</a:t>
            </a:r>
            <a:r>
              <a:rPr lang="en-US" sz="2000" b="1" dirty="0"/>
              <a:t>y</a:t>
            </a:r>
            <a:r>
              <a:rPr lang="ja-JP" altLang="en-US" sz="2000" b="1" dirty="0"/>
              <a:t>’</a:t>
            </a:r>
            <a:r>
              <a:rPr lang="en-US" sz="2000" b="1" dirty="0"/>
              <a:t>   </a:t>
            </a:r>
            <a:r>
              <a:rPr lang="en-US" sz="2000" b="1" dirty="0" smtClean="0"/>
              <a:t> </a:t>
            </a:r>
            <a:r>
              <a:rPr lang="ja-JP" altLang="en-US" sz="2000" b="1" dirty="0"/>
              <a:t>‘</a:t>
            </a:r>
            <a:r>
              <a:rPr lang="en-US" sz="2000" b="1" dirty="0"/>
              <a:t>e</a:t>
            </a:r>
            <a:r>
              <a:rPr lang="ja-JP" altLang="en-US" sz="2000" b="1" dirty="0"/>
              <a:t>’</a:t>
            </a:r>
            <a:r>
              <a:rPr lang="en-US" sz="2000" b="1" dirty="0"/>
              <a:t>        </a:t>
            </a:r>
            <a:r>
              <a:rPr lang="ja-JP" altLang="en-US" sz="2000" b="1" dirty="0"/>
              <a:t>‘</a:t>
            </a:r>
            <a:r>
              <a:rPr lang="en-US" sz="2000" b="1" dirty="0"/>
              <a:t>\0</a:t>
            </a:r>
            <a:r>
              <a:rPr lang="ja-JP" altLang="en-US" sz="2000" b="1" dirty="0"/>
              <a:t>’</a:t>
            </a:r>
            <a:r>
              <a:rPr lang="en-US" sz="2000" b="1" dirty="0"/>
              <a:t>      </a:t>
            </a:r>
          </a:p>
        </p:txBody>
      </p:sp>
      <p:sp>
        <p:nvSpPr>
          <p:cNvPr id="103437" name="Line 19"/>
          <p:cNvSpPr>
            <a:spLocks noChangeShapeType="1"/>
          </p:cNvSpPr>
          <p:nvPr/>
        </p:nvSpPr>
        <p:spPr bwMode="auto">
          <a:xfrm flipV="1">
            <a:off x="4648200" y="5638800"/>
            <a:ext cx="547688" cy="714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Rectangle 20"/>
          <p:cNvSpPr>
            <a:spLocks noChangeArrowheads="1"/>
          </p:cNvSpPr>
          <p:nvPr/>
        </p:nvSpPr>
        <p:spPr bwMode="auto">
          <a:xfrm>
            <a:off x="4403725" y="5211763"/>
            <a:ext cx="68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  </a:t>
            </a:r>
            <a:r>
              <a:rPr lang="ja-JP" altLang="en-US" sz="2000" b="1"/>
              <a:t>‘</a:t>
            </a:r>
            <a:r>
              <a:rPr lang="en-US" sz="2000" b="1"/>
              <a:t>u</a:t>
            </a:r>
            <a:r>
              <a:rPr lang="ja-JP" altLang="en-US" sz="2000" b="1"/>
              <a:t>’</a:t>
            </a:r>
            <a:r>
              <a:rPr lang="en-US" sz="2000" b="1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ADT List Operations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solidFill>
                  <a:srgbClr val="800000"/>
                </a:solidFill>
                <a:latin typeface="Arial" charset="0"/>
              </a:rPr>
              <a:t>Iterator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Reset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GetNextItem</a:t>
            </a:r>
          </a:p>
          <a:p>
            <a:pPr lvl="1">
              <a:lnSpc>
                <a:spcPct val="90000"/>
              </a:lnSpc>
            </a:pPr>
            <a:endParaRPr lang="en-US" sz="2400" b="1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Reset prepares for the iteration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GetNextItem returns the next item in sequence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No transformer can be called between calls to GetNextItem  </a:t>
            </a:r>
            <a:r>
              <a:rPr lang="en-US" sz="2800" b="1" i="1">
                <a:latin typeface="Arial" charset="0"/>
              </a:rPr>
              <a:t>(Why?)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4572000" y="2070100"/>
            <a:ext cx="3733800" cy="1358900"/>
          </a:xfrm>
          <a:prstGeom prst="leftArrow">
            <a:avLst>
              <a:gd name="adj1" fmla="val 75009"/>
              <a:gd name="adj2" fmla="val 114473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Iteration Pair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9144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Operator </a:t>
            </a:r>
            <a:r>
              <a:rPr lang="en-US" sz="4000">
                <a:latin typeface="Courier New" charset="0"/>
              </a:rPr>
              <a:t>delete</a:t>
            </a:r>
            <a:r>
              <a:rPr lang="en-US" sz="4000">
                <a:latin typeface="Times New Roman" charset="0"/>
              </a:rPr>
              <a:t> Syntax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77850" y="2438400"/>
            <a:ext cx="4222750" cy="6604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77850" y="1524000"/>
            <a:ext cx="3630613" cy="7620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8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      </a:t>
            </a:r>
            <a:r>
              <a:rPr lang="en-US" sz="2800" b="1" dirty="0" smtClean="0">
                <a:ea typeface="+mn-ea"/>
              </a:rPr>
              <a:t>delete    Pointer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      </a:t>
            </a:r>
            <a:r>
              <a:rPr lang="en-US" sz="2800" b="1" dirty="0" smtClean="0">
                <a:ea typeface="+mn-ea"/>
              </a:rPr>
              <a:t>delete  [ ]    Pointer</a:t>
            </a:r>
            <a:endParaRPr lang="en-US" sz="2800" dirty="0" smtClean="0">
              <a:ea typeface="+mn-ea"/>
            </a:endParaRP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400" b="1" dirty="0" smtClean="0">
              <a:ea typeface="+mn-ea"/>
            </a:endParaRP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If the value of the pointer is NULL there is no effect</a:t>
            </a: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Otherwise, the object or array currently pointed to by Pointer is deallocated, and the  value of Pointer is undefined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9144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Operator </a:t>
            </a:r>
            <a:r>
              <a:rPr lang="en-US" sz="4000">
                <a:latin typeface="Courier New" charset="0"/>
              </a:rPr>
              <a:t>delete</a:t>
            </a:r>
            <a:r>
              <a:rPr lang="en-US" sz="4000">
                <a:latin typeface="Times New Roman" charset="0"/>
              </a:rPr>
              <a:t> Syntax, cont...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77850" y="2438400"/>
            <a:ext cx="4222750" cy="6604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577850" y="1524000"/>
            <a:ext cx="3630613" cy="7620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8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     </a:t>
            </a:r>
            <a:r>
              <a:rPr lang="en-US" sz="2800" b="1" dirty="0" smtClean="0">
                <a:ea typeface="+mn-ea"/>
              </a:rPr>
              <a:t>delete    Pointer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      </a:t>
            </a:r>
            <a:r>
              <a:rPr lang="en-US" sz="2800" b="1" dirty="0" smtClean="0">
                <a:ea typeface="+mn-ea"/>
              </a:rPr>
              <a:t>delete  [ ]    Pointer</a:t>
            </a:r>
            <a:endParaRPr lang="en-US" sz="2800" dirty="0" smtClean="0">
              <a:ea typeface="+mn-ea"/>
            </a:endParaRP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400" b="1" dirty="0" smtClean="0">
              <a:ea typeface="+mn-ea"/>
            </a:endParaRP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The memory is returned to the free store</a:t>
            </a:r>
          </a:p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Square brackets are used with delete to deallocate a dynamically allocated array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228600" y="1752600"/>
            <a:ext cx="8610600" cy="3733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Dynamic Array Deallocation </a:t>
            </a: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0" y="1760538"/>
            <a:ext cx="8915400" cy="390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 dirty="0">
                <a:latin typeface="Courier" charset="0"/>
              </a:rPr>
              <a:t>  </a:t>
            </a:r>
            <a:r>
              <a:rPr lang="en-US" sz="2000" b="1" dirty="0" smtClean="0">
                <a:latin typeface="Courier" charset="0"/>
              </a:rPr>
              <a:t>char </a:t>
            </a:r>
            <a:r>
              <a:rPr lang="en-US" sz="2000" b="1" dirty="0">
                <a:latin typeface="Courier" charset="0"/>
              </a:rPr>
              <a:t>*</a:t>
            </a:r>
            <a:r>
              <a:rPr lang="en-US" sz="2000" b="1" dirty="0" err="1">
                <a:latin typeface="Courier" charset="0"/>
              </a:rPr>
              <a:t>ptr</a:t>
            </a:r>
            <a:r>
              <a:rPr lang="en-US" sz="2000" b="1" dirty="0">
                <a:latin typeface="Courier" charset="0"/>
              </a:rPr>
              <a:t>;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r>
              <a:rPr lang="en-US" sz="2000" b="1" dirty="0">
                <a:latin typeface="Courier" charset="0"/>
              </a:rPr>
              <a:t>   </a:t>
            </a:r>
            <a:r>
              <a:rPr lang="en-US" sz="2000" b="1" dirty="0" err="1">
                <a:latin typeface="Courier" charset="0"/>
              </a:rPr>
              <a:t>ptr</a:t>
            </a:r>
            <a:r>
              <a:rPr lang="en-US" sz="2000" b="1" dirty="0">
                <a:latin typeface="Courier" charset="0"/>
              </a:rPr>
              <a:t> = new char[ 5 ];    </a:t>
            </a:r>
          </a:p>
          <a:p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r>
              <a:rPr lang="en-US" sz="2000" b="1" dirty="0">
                <a:latin typeface="Courier" charset="0"/>
              </a:rPr>
              <a:t>   </a:t>
            </a:r>
            <a:r>
              <a:rPr lang="en-US" sz="2000" b="1" dirty="0" err="1">
                <a:latin typeface="Courier" charset="0"/>
              </a:rPr>
              <a:t>strcpy</a:t>
            </a:r>
            <a:r>
              <a:rPr lang="en-US" sz="2000" b="1" dirty="0">
                <a:latin typeface="Courier" charset="0"/>
              </a:rPr>
              <a:t>(</a:t>
            </a:r>
            <a:r>
              <a:rPr lang="en-US" sz="2000" b="1" dirty="0" err="1">
                <a:latin typeface="Courier" charset="0"/>
              </a:rPr>
              <a:t>ptr</a:t>
            </a:r>
            <a:r>
              <a:rPr lang="en-US" sz="2000" b="1" dirty="0">
                <a:latin typeface="Courier" charset="0"/>
              </a:rPr>
              <a:t>,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Bye</a:t>
            </a:r>
            <a:r>
              <a:rPr lang="ja-JP" altLang="en-US" sz="2000" b="1" dirty="0">
                <a:latin typeface="Courier" charset="0"/>
              </a:rPr>
              <a:t>”</a:t>
            </a:r>
            <a:r>
              <a:rPr lang="en-US" sz="2000" b="1" dirty="0">
                <a:latin typeface="Courier" charset="0"/>
              </a:rPr>
              <a:t>);</a:t>
            </a:r>
          </a:p>
          <a:p>
            <a:r>
              <a:rPr lang="en-US" sz="2000" b="1" dirty="0">
                <a:latin typeface="Courier" charset="0"/>
              </a:rPr>
              <a:t>   </a:t>
            </a:r>
            <a:r>
              <a:rPr lang="en-US" sz="2000" b="1" dirty="0" err="1">
                <a:latin typeface="Courier" charset="0"/>
              </a:rPr>
              <a:t>ptr</a:t>
            </a:r>
            <a:r>
              <a:rPr lang="en-US" sz="2000" b="1" dirty="0">
                <a:latin typeface="Courier" charset="0"/>
              </a:rPr>
              <a:t>[ 1 ] = </a:t>
            </a:r>
            <a:r>
              <a:rPr lang="ja-JP" altLang="en-US" sz="2000" b="1" dirty="0">
                <a:latin typeface="Courier" charset="0"/>
              </a:rPr>
              <a:t>‘</a:t>
            </a:r>
            <a:r>
              <a:rPr lang="en-US" sz="2000" b="1" dirty="0">
                <a:latin typeface="Courier" charset="0"/>
              </a:rPr>
              <a:t>u</a:t>
            </a:r>
            <a:r>
              <a:rPr lang="ja-JP" altLang="en-US" sz="2000" b="1" dirty="0">
                <a:latin typeface="Courier" charset="0"/>
              </a:rPr>
              <a:t>’</a:t>
            </a:r>
            <a:r>
              <a:rPr lang="en-US" sz="2000" b="1" dirty="0">
                <a:latin typeface="Courier" charset="0"/>
              </a:rPr>
              <a:t>;		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r>
              <a:rPr lang="en-US" sz="2000" b="1" dirty="0">
                <a:latin typeface="Courier" charset="0"/>
              </a:rPr>
              <a:t>   delete  </a:t>
            </a:r>
            <a:r>
              <a:rPr lang="en-US" sz="2000" b="1" dirty="0" err="1">
                <a:latin typeface="Courier" charset="0"/>
              </a:rPr>
              <a:t>ptr</a:t>
            </a:r>
            <a:r>
              <a:rPr lang="en-US" sz="2000" b="1" dirty="0">
                <a:latin typeface="Courier" charset="0"/>
              </a:rPr>
              <a:t>; </a:t>
            </a:r>
          </a:p>
          <a:p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  //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Deallocates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array pointed to </a:t>
            </a:r>
            <a:endParaRPr lang="en-US" sz="2000" b="1" dirty="0" smtClean="0">
              <a:solidFill>
                <a:srgbClr val="A50021"/>
              </a:solidFill>
              <a:latin typeface="Courier" charset="0"/>
            </a:endParaRPr>
          </a:p>
          <a:p>
            <a:r>
              <a:rPr lang="en-US" sz="2000" b="1" dirty="0" smtClean="0">
                <a:solidFill>
                  <a:srgbClr val="A50021"/>
                </a:solidFill>
                <a:latin typeface="Courier" charset="0"/>
              </a:rPr>
              <a:t>   // by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ptr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  //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ptr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itself is not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deallocated</a:t>
            </a:r>
            <a:endParaRPr lang="en-US" sz="2000" b="1" dirty="0">
              <a:solidFill>
                <a:srgbClr val="A50021"/>
              </a:solidFill>
              <a:latin typeface="Courier" charset="0"/>
            </a:endParaRPr>
          </a:p>
          <a:p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  // The value of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ptr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is undefined</a:t>
            </a:r>
            <a:r>
              <a:rPr lang="en-US" sz="2000" b="1" dirty="0">
                <a:solidFill>
                  <a:srgbClr val="A50021"/>
                </a:solidFill>
              </a:rPr>
              <a:t> </a:t>
            </a:r>
            <a:endParaRPr lang="en-US" sz="2000" b="1" dirty="0"/>
          </a:p>
          <a:p>
            <a:r>
              <a:rPr lang="en-US" b="1" i="1" dirty="0">
                <a:solidFill>
                  <a:srgbClr val="A50021"/>
                </a:solidFill>
              </a:rPr>
              <a:t>	      </a:t>
            </a:r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650875" y="61722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/>
              <a:t>  </a:t>
            </a:r>
            <a:r>
              <a:rPr lang="en-US" b="1"/>
              <a:t>ptr</a:t>
            </a:r>
          </a:p>
        </p:txBody>
      </p:sp>
      <p:sp>
        <p:nvSpPr>
          <p:cNvPr id="106503" name="Rectangle 6"/>
          <p:cNvSpPr>
            <a:spLocks noChangeArrowheads="1"/>
          </p:cNvSpPr>
          <p:nvPr/>
        </p:nvSpPr>
        <p:spPr bwMode="auto">
          <a:xfrm>
            <a:off x="711200" y="5562600"/>
            <a:ext cx="1041400" cy="685800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Rectangle 7"/>
          <p:cNvSpPr>
            <a:spLocks noChangeArrowheads="1"/>
          </p:cNvSpPr>
          <p:nvPr/>
        </p:nvSpPr>
        <p:spPr bwMode="auto">
          <a:xfrm>
            <a:off x="860425" y="5638800"/>
            <a:ext cx="509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  </a:t>
            </a:r>
            <a:r>
              <a:rPr lang="en-US" b="1">
                <a:solidFill>
                  <a:srgbClr val="CC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457200" y="1828800"/>
            <a:ext cx="3810000" cy="3886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600200"/>
            <a:ext cx="8210550" cy="451485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 New" charset="0"/>
              </a:rPr>
              <a:t> </a:t>
            </a:r>
            <a:r>
              <a:rPr lang="en-US" sz="2400" b="1">
                <a:latin typeface="Courier" charset="0"/>
              </a:rPr>
              <a:t>int* ptr = new int;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 *ptr = 3;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 ptr = new int;  </a:t>
            </a:r>
            <a:r>
              <a:rPr lang="en-US" sz="2400" b="1" i="1">
                <a:solidFill>
                  <a:srgbClr val="A50021"/>
                </a:solidFill>
                <a:latin typeface="Courier" charset="0"/>
              </a:rPr>
              <a:t>// Changes value of ptr</a:t>
            </a:r>
            <a:endParaRPr lang="en-US" sz="2400" b="1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 *ptr = 4;</a:t>
            </a: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200" b="1">
                <a:latin typeface="Courier New" charset="0"/>
              </a:rPr>
              <a:t> </a:t>
            </a:r>
          </a:p>
        </p:txBody>
      </p:sp>
      <p:sp>
        <p:nvSpPr>
          <p:cNvPr id="1075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What happens here?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5245100" y="22082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7073900" y="218916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5089525" y="1771650"/>
            <a:ext cx="34258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1400" b="1"/>
          </a:p>
          <a:p>
            <a:r>
              <a:rPr lang="en-US" sz="2000" b="1"/>
              <a:t>                               </a:t>
            </a:r>
            <a:r>
              <a:rPr lang="en-US" b="1"/>
              <a:t>3</a:t>
            </a:r>
          </a:p>
          <a:p>
            <a:endParaRPr lang="en-US" sz="1000" b="1"/>
          </a:p>
          <a:p>
            <a:r>
              <a:rPr lang="en-US" sz="2000" b="1"/>
              <a:t> </a:t>
            </a:r>
            <a:r>
              <a:rPr lang="en-US" b="1"/>
              <a:t>ptr</a:t>
            </a:r>
          </a:p>
        </p:txBody>
      </p:sp>
      <p:sp>
        <p:nvSpPr>
          <p:cNvPr id="107529" name="Rectangle 10"/>
          <p:cNvSpPr>
            <a:spLocks noChangeArrowheads="1"/>
          </p:cNvSpPr>
          <p:nvPr/>
        </p:nvSpPr>
        <p:spPr bwMode="auto">
          <a:xfrm>
            <a:off x="5245100" y="39989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530" name="Group 13"/>
          <p:cNvGrpSpPr>
            <a:grpSpLocks/>
          </p:cNvGrpSpPr>
          <p:nvPr/>
        </p:nvGrpSpPr>
        <p:grpSpPr bwMode="auto">
          <a:xfrm>
            <a:off x="7073900" y="3979863"/>
            <a:ext cx="958850" cy="1652587"/>
            <a:chOff x="4456" y="2507"/>
            <a:chExt cx="604" cy="1041"/>
          </a:xfrm>
        </p:grpSpPr>
        <p:sp>
          <p:nvSpPr>
            <p:cNvPr id="107534" name="Rectangle 11"/>
            <p:cNvSpPr>
              <a:spLocks noChangeArrowheads="1"/>
            </p:cNvSpPr>
            <p:nvPr/>
          </p:nvSpPr>
          <p:spPr bwMode="auto">
            <a:xfrm>
              <a:off x="4456" y="2507"/>
              <a:ext cx="568" cy="357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5" name="Rectangle 12"/>
            <p:cNvSpPr>
              <a:spLocks noChangeArrowheads="1"/>
            </p:cNvSpPr>
            <p:nvPr/>
          </p:nvSpPr>
          <p:spPr bwMode="auto">
            <a:xfrm>
              <a:off x="4468" y="3191"/>
              <a:ext cx="592" cy="357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531" name="Rectangle 15"/>
          <p:cNvSpPr>
            <a:spLocks noChangeArrowheads="1"/>
          </p:cNvSpPr>
          <p:nvPr/>
        </p:nvSpPr>
        <p:spPr bwMode="auto">
          <a:xfrm>
            <a:off x="5108575" y="3619500"/>
            <a:ext cx="342582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1000" b="1"/>
          </a:p>
          <a:p>
            <a:endParaRPr lang="en-US" sz="1800" b="1"/>
          </a:p>
          <a:p>
            <a:r>
              <a:rPr lang="en-US" sz="2000" b="1"/>
              <a:t>                               </a:t>
            </a:r>
            <a:r>
              <a:rPr lang="en-US" b="1"/>
              <a:t>3</a:t>
            </a:r>
          </a:p>
          <a:p>
            <a:endParaRPr lang="en-US" sz="1000" b="1"/>
          </a:p>
          <a:p>
            <a:r>
              <a:rPr lang="en-US" sz="2000" b="1"/>
              <a:t> </a:t>
            </a:r>
            <a:r>
              <a:rPr lang="en-US" b="1"/>
              <a:t>ptr</a:t>
            </a:r>
          </a:p>
          <a:p>
            <a:endParaRPr lang="en-US" sz="1400" b="1"/>
          </a:p>
          <a:p>
            <a:r>
              <a:rPr lang="en-US" sz="2000" b="1"/>
              <a:t>		     </a:t>
            </a:r>
            <a:r>
              <a:rPr lang="en-US" b="1"/>
              <a:t>4</a:t>
            </a:r>
          </a:p>
        </p:txBody>
      </p:sp>
      <p:sp>
        <p:nvSpPr>
          <p:cNvPr id="107532" name="Line 5"/>
          <p:cNvSpPr>
            <a:spLocks noChangeShapeType="1"/>
          </p:cNvSpPr>
          <p:nvPr/>
        </p:nvSpPr>
        <p:spPr bwMode="auto">
          <a:xfrm>
            <a:off x="6272213" y="25146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Line 9"/>
          <p:cNvSpPr>
            <a:spLocks noChangeShapeType="1"/>
          </p:cNvSpPr>
          <p:nvPr/>
        </p:nvSpPr>
        <p:spPr bwMode="auto">
          <a:xfrm>
            <a:off x="6248400" y="4343400"/>
            <a:ext cx="857250" cy="933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304800" y="3048000"/>
            <a:ext cx="4419600" cy="2362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Inaccessible Object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552575"/>
            <a:ext cx="8210550" cy="3905250"/>
          </a:xfrm>
        </p:spPr>
        <p:txBody>
          <a:bodyPr/>
          <a:lstStyle/>
          <a:p>
            <a:pPr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ea typeface="+mn-ea"/>
              </a:rPr>
              <a:t>An inaccessible object is an unnamed object created by operator </a:t>
            </a:r>
            <a:r>
              <a:rPr lang="en-US" sz="2800" b="1" dirty="0" smtClean="0">
                <a:latin typeface="Courier New" pitchFamily="49" charset="0"/>
                <a:ea typeface="+mn-ea"/>
              </a:rPr>
              <a:t>new</a:t>
            </a:r>
            <a:r>
              <a:rPr lang="en-US" sz="2800" b="1" dirty="0" smtClean="0">
                <a:ea typeface="+mn-ea"/>
              </a:rPr>
              <a:t> that a programmer has left without a pointer to it.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200" b="1" dirty="0" smtClean="0"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400" dirty="0" smtClean="0">
              <a:latin typeface="Courier New" pitchFamily="49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ea typeface="+mn-ea"/>
              </a:rPr>
              <a:t> </a:t>
            </a:r>
            <a:r>
              <a:rPr lang="en-US" sz="2800" b="1" dirty="0" smtClean="0">
                <a:latin typeface="Courier" charset="0"/>
                <a:ea typeface="+mn-ea"/>
              </a:rPr>
              <a:t>int* ptr = new int;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*ptr = 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int* ptr2 = new int;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*ptr2 = -5;</a:t>
            </a:r>
            <a:endParaRPr lang="en-US" sz="2800" b="1" dirty="0" smtClean="0">
              <a:latin typeface="Courier New" pitchFamily="49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400" b="1" dirty="0" smtClean="0">
              <a:latin typeface="Courier New" pitchFamily="49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ea typeface="+mn-ea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800" b="1" i="1" dirty="0" smtClean="0">
                <a:solidFill>
                  <a:srgbClr val="A50021"/>
                </a:solidFill>
                <a:ea typeface="+mn-ea"/>
              </a:rPr>
              <a:t>How else can an object become inaccessible?</a:t>
            </a:r>
            <a:endParaRPr lang="en-US" sz="2800" b="1" i="1" dirty="0" smtClean="0">
              <a:solidFill>
                <a:srgbClr val="A50021"/>
              </a:solidFill>
              <a:latin typeface="Courier New" pitchFamily="49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i="1" dirty="0" smtClean="0">
                <a:latin typeface="Courier New" pitchFamily="49" charset="0"/>
                <a:ea typeface="+mn-ea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ea typeface="+mn-ea"/>
              </a:rPr>
              <a:t>    </a:t>
            </a: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5168900" y="31416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Rectangle 6"/>
          <p:cNvSpPr>
            <a:spLocks noChangeArrowheads="1"/>
          </p:cNvSpPr>
          <p:nvPr/>
        </p:nvSpPr>
        <p:spPr bwMode="auto">
          <a:xfrm>
            <a:off x="5207000" y="42275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Rectangle 7"/>
          <p:cNvSpPr>
            <a:spLocks noChangeArrowheads="1"/>
          </p:cNvSpPr>
          <p:nvPr/>
        </p:nvSpPr>
        <p:spPr bwMode="auto">
          <a:xfrm>
            <a:off x="6997700" y="314166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Rectangle 8"/>
          <p:cNvSpPr>
            <a:spLocks noChangeArrowheads="1"/>
          </p:cNvSpPr>
          <p:nvPr/>
        </p:nvSpPr>
        <p:spPr bwMode="auto">
          <a:xfrm>
            <a:off x="7016750" y="4227513"/>
            <a:ext cx="9398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Rectangle 9"/>
          <p:cNvSpPr>
            <a:spLocks noChangeArrowheads="1"/>
          </p:cNvSpPr>
          <p:nvPr/>
        </p:nvSpPr>
        <p:spPr bwMode="auto">
          <a:xfrm>
            <a:off x="5127625" y="2705100"/>
            <a:ext cx="342582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1400" b="1"/>
          </a:p>
          <a:p>
            <a:r>
              <a:rPr lang="en-US" sz="2000" b="1"/>
              <a:t>                              </a:t>
            </a:r>
            <a:r>
              <a:rPr lang="en-US" b="1"/>
              <a:t>8</a:t>
            </a:r>
          </a:p>
          <a:p>
            <a:endParaRPr lang="en-US" sz="1000" b="1"/>
          </a:p>
          <a:p>
            <a:r>
              <a:rPr lang="en-US" sz="2000" b="1"/>
              <a:t> ptr</a:t>
            </a:r>
            <a:endParaRPr lang="en-US" sz="1000" b="1"/>
          </a:p>
          <a:p>
            <a:endParaRPr lang="en-US" sz="1200" b="1"/>
          </a:p>
          <a:p>
            <a:endParaRPr lang="en-US" sz="800" b="1"/>
          </a:p>
          <a:p>
            <a:r>
              <a:rPr lang="en-US" sz="2000" b="1"/>
              <a:t>                             </a:t>
            </a:r>
            <a:r>
              <a:rPr lang="en-US" b="1"/>
              <a:t>-5</a:t>
            </a:r>
          </a:p>
          <a:p>
            <a:endParaRPr lang="en-US" sz="1200" b="1"/>
          </a:p>
          <a:p>
            <a:r>
              <a:rPr lang="en-US" sz="2000" b="1"/>
              <a:t> ptr2</a:t>
            </a:r>
          </a:p>
          <a:p>
            <a:r>
              <a:rPr lang="en-US" sz="2000" b="1"/>
              <a:t>           </a:t>
            </a:r>
          </a:p>
        </p:txBody>
      </p:sp>
      <p:sp>
        <p:nvSpPr>
          <p:cNvPr id="108555" name="Line 10"/>
          <p:cNvSpPr>
            <a:spLocks noChangeShapeType="1"/>
          </p:cNvSpPr>
          <p:nvPr/>
        </p:nvSpPr>
        <p:spPr bwMode="auto">
          <a:xfrm>
            <a:off x="6196013" y="35052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6" name="Line 11"/>
          <p:cNvSpPr>
            <a:spLocks noChangeShapeType="1"/>
          </p:cNvSpPr>
          <p:nvPr/>
        </p:nvSpPr>
        <p:spPr bwMode="auto">
          <a:xfrm>
            <a:off x="6215063" y="44958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18"/>
          <p:cNvSpPr>
            <a:spLocks noChangeArrowheads="1"/>
          </p:cNvSpPr>
          <p:nvPr/>
        </p:nvSpPr>
        <p:spPr bwMode="auto">
          <a:xfrm>
            <a:off x="381000" y="1524000"/>
            <a:ext cx="4419600" cy="3733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Making an Object Inaccessible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0767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ea typeface="+mn-ea"/>
              </a:rPr>
              <a:t> </a:t>
            </a:r>
            <a:r>
              <a:rPr lang="en-US" sz="2800" b="1" dirty="0" smtClean="0">
                <a:latin typeface="Courier" charset="0"/>
                <a:ea typeface="+mn-ea"/>
              </a:rPr>
              <a:t>int* ptr = new int;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*ptr = 8;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int* ptr2 = new int;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*ptr2 = -5;</a:t>
            </a:r>
          </a:p>
          <a:p>
            <a:pPr>
              <a:buFont typeface="Monotype Sorts" pitchFamily="2" charset="2"/>
              <a:buNone/>
              <a:defRPr/>
            </a:pPr>
            <a:endParaRPr lang="en-US" sz="2800" b="1" dirty="0" smtClean="0">
              <a:latin typeface="Courier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ptr = ptr2;  </a:t>
            </a:r>
            <a:endParaRPr lang="en-US" sz="2800" b="1" dirty="0" smtClean="0">
              <a:latin typeface="Courier New" pitchFamily="49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</a:rPr>
              <a:t> </a:t>
            </a:r>
            <a:r>
              <a:rPr lang="en-US" sz="2800" b="1" dirty="0" smtClean="0">
                <a:solidFill>
                  <a:srgbClr val="A50021"/>
                </a:solidFill>
                <a:latin typeface="Courier New" pitchFamily="49" charset="0"/>
                <a:ea typeface="+mn-ea"/>
              </a:rPr>
              <a:t>//Here the 8 becomes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solidFill>
                  <a:srgbClr val="A50021"/>
                </a:solidFill>
                <a:latin typeface="Courier New" pitchFamily="49" charset="0"/>
                <a:ea typeface="+mn-ea"/>
              </a:rPr>
              <a:t> // inaccessible</a:t>
            </a:r>
            <a:r>
              <a:rPr lang="en-US" sz="2800" b="1" dirty="0" smtClean="0"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109574" name="Rectangle 4"/>
          <p:cNvSpPr>
            <a:spLocks noChangeArrowheads="1"/>
          </p:cNvSpPr>
          <p:nvPr/>
        </p:nvSpPr>
        <p:spPr bwMode="auto">
          <a:xfrm>
            <a:off x="5187950" y="17319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Rectangle 5"/>
          <p:cNvSpPr>
            <a:spLocks noChangeArrowheads="1"/>
          </p:cNvSpPr>
          <p:nvPr/>
        </p:nvSpPr>
        <p:spPr bwMode="auto">
          <a:xfrm>
            <a:off x="5226050" y="28178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Rectangle 6"/>
          <p:cNvSpPr>
            <a:spLocks noChangeArrowheads="1"/>
          </p:cNvSpPr>
          <p:nvPr/>
        </p:nvSpPr>
        <p:spPr bwMode="auto">
          <a:xfrm>
            <a:off x="7016750" y="173196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7"/>
          <p:cNvSpPr>
            <a:spLocks noChangeArrowheads="1"/>
          </p:cNvSpPr>
          <p:nvPr/>
        </p:nvSpPr>
        <p:spPr bwMode="auto">
          <a:xfrm>
            <a:off x="7035800" y="2817813"/>
            <a:ext cx="9398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Line 8"/>
          <p:cNvSpPr>
            <a:spLocks noChangeShapeType="1"/>
          </p:cNvSpPr>
          <p:nvPr/>
        </p:nvSpPr>
        <p:spPr bwMode="auto">
          <a:xfrm>
            <a:off x="6215063" y="20955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Line 9"/>
          <p:cNvSpPr>
            <a:spLocks noChangeShapeType="1"/>
          </p:cNvSpPr>
          <p:nvPr/>
        </p:nvSpPr>
        <p:spPr bwMode="auto">
          <a:xfrm>
            <a:off x="6234113" y="30861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Rectangle 11"/>
          <p:cNvSpPr>
            <a:spLocks noChangeArrowheads="1"/>
          </p:cNvSpPr>
          <p:nvPr/>
        </p:nvSpPr>
        <p:spPr bwMode="auto">
          <a:xfrm>
            <a:off x="5226050" y="4352926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1" name="Rectangle 12"/>
          <p:cNvSpPr>
            <a:spLocks noChangeArrowheads="1"/>
          </p:cNvSpPr>
          <p:nvPr/>
        </p:nvSpPr>
        <p:spPr bwMode="auto">
          <a:xfrm>
            <a:off x="5264150" y="5438776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Rectangle 13"/>
          <p:cNvSpPr>
            <a:spLocks noChangeArrowheads="1"/>
          </p:cNvSpPr>
          <p:nvPr/>
        </p:nvSpPr>
        <p:spPr bwMode="auto">
          <a:xfrm>
            <a:off x="7054850" y="445611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Rectangle 14"/>
          <p:cNvSpPr>
            <a:spLocks noChangeArrowheads="1"/>
          </p:cNvSpPr>
          <p:nvPr/>
        </p:nvSpPr>
        <p:spPr bwMode="auto">
          <a:xfrm>
            <a:off x="7073900" y="5541963"/>
            <a:ext cx="9398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5184775" y="3813174"/>
            <a:ext cx="342582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 dirty="0"/>
          </a:p>
          <a:p>
            <a:endParaRPr lang="en-US" sz="1400" b="1" dirty="0"/>
          </a:p>
          <a:p>
            <a:r>
              <a:rPr lang="en-US" sz="2000" b="1" dirty="0"/>
              <a:t>                              </a:t>
            </a:r>
            <a:r>
              <a:rPr lang="en-US" b="1" dirty="0"/>
              <a:t>8</a:t>
            </a:r>
          </a:p>
          <a:p>
            <a:endParaRPr lang="en-US" sz="1000" b="1" dirty="0"/>
          </a:p>
          <a:p>
            <a:r>
              <a:rPr lang="en-US" sz="2000" b="1" dirty="0"/>
              <a:t> </a:t>
            </a:r>
            <a:r>
              <a:rPr lang="en-US" sz="2000" b="1" dirty="0" err="1"/>
              <a:t>ptr</a:t>
            </a:r>
            <a:endParaRPr lang="en-US" sz="1000" b="1" dirty="0"/>
          </a:p>
          <a:p>
            <a:endParaRPr lang="en-US" sz="800" b="1" dirty="0"/>
          </a:p>
          <a:p>
            <a:endParaRPr lang="en-US" sz="1200" b="1" dirty="0"/>
          </a:p>
          <a:p>
            <a:r>
              <a:rPr lang="en-US" sz="2000" b="1" dirty="0"/>
              <a:t>                             </a:t>
            </a:r>
            <a:r>
              <a:rPr lang="en-US" b="1" dirty="0"/>
              <a:t>-5</a:t>
            </a:r>
          </a:p>
          <a:p>
            <a:endParaRPr lang="en-US" sz="1200" b="1" dirty="0"/>
          </a:p>
          <a:p>
            <a:r>
              <a:rPr lang="en-US" sz="2000" b="1" dirty="0"/>
              <a:t> ptr2</a:t>
            </a:r>
          </a:p>
          <a:p>
            <a:r>
              <a:rPr lang="en-US" sz="2000" b="1" dirty="0"/>
              <a:t>           </a:t>
            </a: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5146675" y="1295400"/>
            <a:ext cx="342582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 dirty="0"/>
          </a:p>
          <a:p>
            <a:endParaRPr lang="en-US" sz="1400" b="1" dirty="0"/>
          </a:p>
          <a:p>
            <a:r>
              <a:rPr lang="en-US" sz="2000" b="1" dirty="0"/>
              <a:t>                              </a:t>
            </a:r>
            <a:r>
              <a:rPr lang="en-US" b="1" dirty="0"/>
              <a:t>8</a:t>
            </a:r>
            <a:endParaRPr lang="en-US" sz="2000" b="1" dirty="0"/>
          </a:p>
          <a:p>
            <a:endParaRPr lang="en-US" sz="1000" b="1" dirty="0"/>
          </a:p>
          <a:p>
            <a:r>
              <a:rPr lang="en-US" sz="2000" b="1" dirty="0"/>
              <a:t> </a:t>
            </a:r>
            <a:r>
              <a:rPr lang="en-US" sz="2000" b="1" dirty="0" err="1"/>
              <a:t>ptr</a:t>
            </a:r>
            <a:endParaRPr lang="en-US" sz="1000" b="1" dirty="0"/>
          </a:p>
          <a:p>
            <a:endParaRPr lang="en-US" sz="800" b="1" dirty="0"/>
          </a:p>
          <a:p>
            <a:endParaRPr lang="en-US" sz="1200" b="1" dirty="0"/>
          </a:p>
          <a:p>
            <a:r>
              <a:rPr lang="en-US" sz="2000" b="1" dirty="0"/>
              <a:t>                             </a:t>
            </a:r>
            <a:r>
              <a:rPr lang="en-US" b="1" dirty="0"/>
              <a:t>-5</a:t>
            </a:r>
          </a:p>
          <a:p>
            <a:endParaRPr lang="en-US" sz="1200" b="1" dirty="0"/>
          </a:p>
          <a:p>
            <a:r>
              <a:rPr lang="en-US" sz="2000" b="1" dirty="0"/>
              <a:t> ptr2</a:t>
            </a:r>
          </a:p>
          <a:p>
            <a:r>
              <a:rPr lang="en-US" sz="2000" b="1" dirty="0"/>
              <a:t>           </a:t>
            </a:r>
          </a:p>
        </p:txBody>
      </p:sp>
      <p:sp>
        <p:nvSpPr>
          <p:cNvPr id="109586" name="Line 10"/>
          <p:cNvSpPr>
            <a:spLocks noChangeShapeType="1"/>
          </p:cNvSpPr>
          <p:nvPr/>
        </p:nvSpPr>
        <p:spPr bwMode="auto">
          <a:xfrm>
            <a:off x="6234113" y="4816476"/>
            <a:ext cx="814387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7" name="Line 15"/>
          <p:cNvSpPr>
            <a:spLocks noChangeShapeType="1"/>
          </p:cNvSpPr>
          <p:nvPr/>
        </p:nvSpPr>
        <p:spPr bwMode="auto">
          <a:xfrm>
            <a:off x="6272213" y="5707063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Memory Leak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239000" cy="287655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A </a:t>
            </a:r>
            <a:r>
              <a:rPr lang="en-US" sz="2400" b="1">
                <a:solidFill>
                  <a:srgbClr val="A50021"/>
                </a:solidFill>
                <a:latin typeface="Arial" charset="0"/>
              </a:rPr>
              <a:t>memory leak</a:t>
            </a:r>
            <a:r>
              <a:rPr lang="en-US" sz="2400" b="1">
                <a:latin typeface="Arial" charset="0"/>
              </a:rPr>
              <a:t> is the loss of available memory space that occurs when dynamic data is allocated but never deallocated</a:t>
            </a:r>
            <a:endParaRPr lang="en-US" sz="2800" b="1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1200" b="1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1400">
              <a:latin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sz="2400" b="1">
                <a:latin typeface="Courier New" charset="0"/>
              </a:rPr>
              <a:t>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304800" y="2971800"/>
            <a:ext cx="4419600" cy="2362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001000" cy="4514850"/>
          </a:xfrm>
          <a:noFill/>
        </p:spPr>
        <p:txBody>
          <a:bodyPr/>
          <a:lstStyle/>
          <a:p>
            <a:r>
              <a:rPr lang="en-US" sz="2400" b="1">
                <a:latin typeface="Courier New" charset="0"/>
              </a:rPr>
              <a:t> 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A dangling pointer</a:t>
            </a:r>
            <a:r>
              <a:rPr lang="en-US" sz="2800" b="1">
                <a:solidFill>
                  <a:srgbClr val="A50021"/>
                </a:solidFill>
                <a:latin typeface="Courier New" charset="0"/>
              </a:rPr>
              <a:t> </a:t>
            </a:r>
            <a:r>
              <a:rPr lang="en-US" sz="2800" b="1">
                <a:latin typeface="Arial" charset="0"/>
              </a:rPr>
              <a:t>is a pointer that points to dynamic memory that has been deallocated </a:t>
            </a:r>
            <a:r>
              <a:rPr lang="en-US" sz="2800" b="1">
                <a:latin typeface="Courier New" charset="0"/>
              </a:rPr>
              <a:t>  </a:t>
            </a:r>
          </a:p>
          <a:p>
            <a:pPr>
              <a:buFont typeface="Monotype Sorts" charset="0"/>
              <a:buNone/>
            </a:pPr>
            <a:r>
              <a:rPr lang="en-US" sz="1600" b="1">
                <a:latin typeface="Courier New" charset="0"/>
              </a:rPr>
              <a:t> </a:t>
            </a:r>
            <a:r>
              <a:rPr lang="en-US" sz="2400" b="1">
                <a:latin typeface="Courier" charset="0"/>
              </a:rPr>
              <a:t>int* ptr = new int;</a:t>
            </a:r>
            <a:endParaRPr lang="en-US" sz="2800" b="1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 *ptr = 8;</a:t>
            </a:r>
          </a:p>
          <a:p>
            <a:pPr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 int* ptr2 = new int;</a:t>
            </a:r>
          </a:p>
          <a:p>
            <a:pPr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 *ptr2 = -5;</a:t>
            </a:r>
          </a:p>
          <a:p>
            <a:pPr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 ptr = ptr2;     </a:t>
            </a:r>
          </a:p>
          <a:p>
            <a:pPr>
              <a:buFont typeface="Monotype Sorts" charset="0"/>
              <a:buNone/>
            </a:pPr>
            <a:r>
              <a:rPr lang="en-US" sz="1200" b="1">
                <a:latin typeface="Courier" charset="0"/>
              </a:rPr>
              <a:t> </a:t>
            </a:r>
          </a:p>
        </p:txBody>
      </p:sp>
      <p:sp>
        <p:nvSpPr>
          <p:cNvPr id="11162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A Dangling Pointer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4959350" y="33131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4997450" y="43989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624" name="Group 12"/>
          <p:cNvGrpSpPr>
            <a:grpSpLocks/>
          </p:cNvGrpSpPr>
          <p:nvPr/>
        </p:nvGrpSpPr>
        <p:grpSpPr bwMode="auto">
          <a:xfrm>
            <a:off x="6788150" y="3294063"/>
            <a:ext cx="958850" cy="1652587"/>
            <a:chOff x="4276" y="2075"/>
            <a:chExt cx="604" cy="1041"/>
          </a:xfrm>
        </p:grpSpPr>
        <p:sp>
          <p:nvSpPr>
            <p:cNvPr id="111628" name="Rectangle 10"/>
            <p:cNvSpPr>
              <a:spLocks noChangeArrowheads="1"/>
            </p:cNvSpPr>
            <p:nvPr/>
          </p:nvSpPr>
          <p:spPr bwMode="auto">
            <a:xfrm>
              <a:off x="4276" y="2075"/>
              <a:ext cx="568" cy="357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9" name="Rectangle 11"/>
            <p:cNvSpPr>
              <a:spLocks noChangeArrowheads="1"/>
            </p:cNvSpPr>
            <p:nvPr/>
          </p:nvSpPr>
          <p:spPr bwMode="auto">
            <a:xfrm>
              <a:off x="4288" y="2759"/>
              <a:ext cx="592" cy="357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625" name="Rectangle 13"/>
          <p:cNvSpPr>
            <a:spLocks noChangeArrowheads="1"/>
          </p:cNvSpPr>
          <p:nvPr/>
        </p:nvSpPr>
        <p:spPr bwMode="auto">
          <a:xfrm>
            <a:off x="4918075" y="2857500"/>
            <a:ext cx="3425825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/>
          </a:p>
          <a:p>
            <a:endParaRPr lang="en-US" sz="1400" b="1"/>
          </a:p>
          <a:p>
            <a:r>
              <a:rPr lang="en-US" sz="2000" b="1"/>
              <a:t>                              </a:t>
            </a:r>
            <a:r>
              <a:rPr lang="en-US" b="1"/>
              <a:t>8</a:t>
            </a:r>
          </a:p>
          <a:p>
            <a:endParaRPr lang="en-US" sz="1000" b="1"/>
          </a:p>
          <a:p>
            <a:r>
              <a:rPr lang="en-US" sz="2000" b="1"/>
              <a:t> ptr</a:t>
            </a:r>
            <a:endParaRPr lang="en-US" sz="1000" b="1"/>
          </a:p>
          <a:p>
            <a:endParaRPr lang="en-US" sz="800" b="1"/>
          </a:p>
          <a:p>
            <a:endParaRPr lang="en-US" sz="1200" b="1"/>
          </a:p>
          <a:p>
            <a:r>
              <a:rPr lang="en-US" sz="2000" b="1"/>
              <a:t>                             </a:t>
            </a:r>
            <a:r>
              <a:rPr lang="en-US" b="1"/>
              <a:t>-5</a:t>
            </a:r>
          </a:p>
          <a:p>
            <a:endParaRPr lang="en-US" sz="1200" b="1"/>
          </a:p>
          <a:p>
            <a:r>
              <a:rPr lang="en-US" sz="2000" b="1"/>
              <a:t> ptr2</a:t>
            </a:r>
          </a:p>
          <a:p>
            <a:r>
              <a:rPr lang="en-US" sz="2000" b="1"/>
              <a:t>  </a:t>
            </a:r>
          </a:p>
          <a:p>
            <a:endParaRPr lang="en-US" sz="2000" b="1"/>
          </a:p>
          <a:p>
            <a:r>
              <a:rPr lang="en-US" sz="2000" b="1">
                <a:solidFill>
                  <a:srgbClr val="A50021"/>
                </a:solidFill>
              </a:rPr>
              <a:t>For example,</a:t>
            </a:r>
            <a:r>
              <a:rPr lang="en-US" sz="2000" b="1"/>
              <a:t>         </a:t>
            </a:r>
          </a:p>
        </p:txBody>
      </p:sp>
      <p:sp>
        <p:nvSpPr>
          <p:cNvPr id="111626" name="Line 5"/>
          <p:cNvSpPr>
            <a:spLocks noChangeShapeType="1"/>
          </p:cNvSpPr>
          <p:nvPr/>
        </p:nvSpPr>
        <p:spPr bwMode="auto">
          <a:xfrm>
            <a:off x="5967413" y="3776663"/>
            <a:ext cx="814387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8"/>
          <p:cNvSpPr>
            <a:spLocks noChangeShapeType="1"/>
          </p:cNvSpPr>
          <p:nvPr/>
        </p:nvSpPr>
        <p:spPr bwMode="auto">
          <a:xfrm>
            <a:off x="6005513" y="466725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0"/>
          <p:cNvSpPr>
            <a:spLocks noChangeArrowheads="1"/>
          </p:cNvSpPr>
          <p:nvPr/>
        </p:nvSpPr>
        <p:spPr bwMode="auto">
          <a:xfrm>
            <a:off x="381000" y="1676400"/>
            <a:ext cx="4267200" cy="4648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05800" cy="49530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ea typeface="+mn-ea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ea typeface="+mn-ea"/>
              </a:rPr>
              <a:t> </a:t>
            </a:r>
            <a:r>
              <a:rPr lang="en-US" sz="2800" b="1" dirty="0" smtClean="0">
                <a:latin typeface="Courier" charset="0"/>
                <a:ea typeface="+mn-ea"/>
              </a:rPr>
              <a:t>int* ptr = new int;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*ptr = 8;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int* ptr2 = new int;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*ptr2 = -5;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ptr = ptr2; 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sz="2800" b="1" dirty="0" smtClean="0">
              <a:latin typeface="Courier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800" b="1" dirty="0" smtClean="0">
              <a:latin typeface="Courier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delete ptr2;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i="1" dirty="0" smtClean="0">
                <a:solidFill>
                  <a:srgbClr val="0000CC"/>
                </a:solidFill>
                <a:latin typeface="Courier" charset="0"/>
                <a:ea typeface="+mn-ea"/>
              </a:rPr>
              <a:t> </a:t>
            </a:r>
            <a:r>
              <a:rPr lang="en-US" sz="28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// ptr is left dangling</a:t>
            </a:r>
            <a:endParaRPr lang="en-US" sz="2800" b="1" dirty="0" smtClean="0">
              <a:latin typeface="Courier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Courier" charset="0"/>
                <a:ea typeface="+mn-ea"/>
              </a:rPr>
              <a:t> ptr2 = NULL;</a:t>
            </a:r>
            <a:r>
              <a:rPr lang="en-US" sz="2800" b="1" dirty="0" smtClean="0">
                <a:latin typeface="Courier New" pitchFamily="49" charset="0"/>
                <a:ea typeface="+mn-ea"/>
              </a:rPr>
              <a:t>   </a:t>
            </a:r>
            <a:r>
              <a:rPr lang="en-US" sz="2400" b="1" dirty="0" smtClean="0">
                <a:latin typeface="Courier New" pitchFamily="49" charset="0"/>
                <a:ea typeface="+mn-ea"/>
              </a:rPr>
              <a:t> </a:t>
            </a:r>
            <a:endParaRPr lang="en-US" sz="2000" b="1" i="1" dirty="0" smtClean="0">
              <a:solidFill>
                <a:srgbClr val="CC0000"/>
              </a:solidFill>
              <a:latin typeface="Courier New" pitchFamily="49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b="1" i="1" dirty="0" smtClean="0">
              <a:solidFill>
                <a:srgbClr val="CC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Leaving a Dangling Pointer</a:t>
            </a:r>
          </a:p>
        </p:txBody>
      </p:sp>
      <p:sp>
        <p:nvSpPr>
          <p:cNvPr id="112646" name="Rectangle 5"/>
          <p:cNvSpPr>
            <a:spLocks noChangeArrowheads="1"/>
          </p:cNvSpPr>
          <p:nvPr/>
        </p:nvSpPr>
        <p:spPr bwMode="auto">
          <a:xfrm>
            <a:off x="5035550" y="18462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6"/>
          <p:cNvSpPr>
            <a:spLocks noChangeArrowheads="1"/>
          </p:cNvSpPr>
          <p:nvPr/>
        </p:nvSpPr>
        <p:spPr bwMode="auto">
          <a:xfrm>
            <a:off x="5073650" y="29321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Rectangle 9"/>
          <p:cNvSpPr>
            <a:spLocks noChangeArrowheads="1"/>
          </p:cNvSpPr>
          <p:nvPr/>
        </p:nvSpPr>
        <p:spPr bwMode="auto">
          <a:xfrm>
            <a:off x="6864350" y="182721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Rectangle 10"/>
          <p:cNvSpPr>
            <a:spLocks noChangeArrowheads="1"/>
          </p:cNvSpPr>
          <p:nvPr/>
        </p:nvSpPr>
        <p:spPr bwMode="auto">
          <a:xfrm>
            <a:off x="6883400" y="2913063"/>
            <a:ext cx="9398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2"/>
          <p:cNvSpPr>
            <a:spLocks noChangeArrowheads="1"/>
          </p:cNvSpPr>
          <p:nvPr/>
        </p:nvSpPr>
        <p:spPr bwMode="auto">
          <a:xfrm>
            <a:off x="4994275" y="1390650"/>
            <a:ext cx="342582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 dirty="0"/>
          </a:p>
          <a:p>
            <a:endParaRPr lang="en-US" sz="1400" b="1" dirty="0"/>
          </a:p>
          <a:p>
            <a:r>
              <a:rPr lang="en-US" sz="2000" b="1" dirty="0"/>
              <a:t>                              </a:t>
            </a:r>
            <a:r>
              <a:rPr lang="en-US" b="1" dirty="0"/>
              <a:t>8</a:t>
            </a:r>
          </a:p>
          <a:p>
            <a:endParaRPr lang="en-US" sz="1000" b="1" dirty="0"/>
          </a:p>
          <a:p>
            <a:r>
              <a:rPr lang="en-US" sz="2000" b="1" dirty="0"/>
              <a:t> </a:t>
            </a:r>
            <a:r>
              <a:rPr lang="en-US" sz="2000" b="1" dirty="0" err="1"/>
              <a:t>ptr</a:t>
            </a:r>
            <a:endParaRPr lang="en-US" sz="1000" b="1" dirty="0"/>
          </a:p>
          <a:p>
            <a:endParaRPr lang="en-US" sz="800" b="1" dirty="0"/>
          </a:p>
          <a:p>
            <a:endParaRPr lang="en-US" sz="1200" b="1" dirty="0"/>
          </a:p>
          <a:p>
            <a:r>
              <a:rPr lang="en-US" sz="2000" b="1" dirty="0"/>
              <a:t>                             </a:t>
            </a:r>
            <a:r>
              <a:rPr lang="en-US" b="1" dirty="0"/>
              <a:t>-5</a:t>
            </a:r>
          </a:p>
          <a:p>
            <a:endParaRPr lang="en-US" sz="1200" b="1" dirty="0"/>
          </a:p>
          <a:p>
            <a:r>
              <a:rPr lang="en-US" sz="2000" b="1" dirty="0"/>
              <a:t> ptr2</a:t>
            </a:r>
          </a:p>
          <a:p>
            <a:r>
              <a:rPr lang="en-US" sz="2000" b="1" dirty="0"/>
              <a:t>           </a:t>
            </a:r>
          </a:p>
        </p:txBody>
      </p:sp>
      <p:sp>
        <p:nvSpPr>
          <p:cNvPr id="112651" name="Rectangle 16"/>
          <p:cNvSpPr>
            <a:spLocks noChangeArrowheads="1"/>
          </p:cNvSpPr>
          <p:nvPr/>
        </p:nvSpPr>
        <p:spPr bwMode="auto">
          <a:xfrm>
            <a:off x="5092700" y="42846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7"/>
          <p:cNvSpPr>
            <a:spLocks noChangeArrowheads="1"/>
          </p:cNvSpPr>
          <p:nvPr/>
        </p:nvSpPr>
        <p:spPr bwMode="auto">
          <a:xfrm>
            <a:off x="5130800" y="5317331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Rectangle 18"/>
          <p:cNvSpPr>
            <a:spLocks noChangeArrowheads="1"/>
          </p:cNvSpPr>
          <p:nvPr/>
        </p:nvSpPr>
        <p:spPr bwMode="auto">
          <a:xfrm>
            <a:off x="6921500" y="443706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Rectangle 19"/>
          <p:cNvSpPr>
            <a:spLocks noChangeArrowheads="1"/>
          </p:cNvSpPr>
          <p:nvPr/>
        </p:nvSpPr>
        <p:spPr bwMode="auto">
          <a:xfrm>
            <a:off x="5061743" y="3779520"/>
            <a:ext cx="281622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sz="2000" b="1" dirty="0"/>
          </a:p>
          <a:p>
            <a:endParaRPr lang="en-US" sz="1400" b="1" dirty="0"/>
          </a:p>
          <a:p>
            <a:r>
              <a:rPr lang="en-US" sz="2000" b="1" dirty="0"/>
              <a:t>                              </a:t>
            </a:r>
            <a:r>
              <a:rPr lang="en-US" b="1" dirty="0"/>
              <a:t>8</a:t>
            </a:r>
          </a:p>
          <a:p>
            <a:endParaRPr lang="en-US" sz="1000" b="1" dirty="0"/>
          </a:p>
          <a:p>
            <a:r>
              <a:rPr lang="en-US" sz="2000" b="1" dirty="0"/>
              <a:t> </a:t>
            </a:r>
            <a:r>
              <a:rPr lang="en-US" sz="2000" b="1" dirty="0" err="1"/>
              <a:t>ptr</a:t>
            </a:r>
            <a:endParaRPr lang="en-US" sz="1000" b="1" dirty="0"/>
          </a:p>
          <a:p>
            <a:endParaRPr lang="en-US" sz="1200" b="1" dirty="0"/>
          </a:p>
          <a:p>
            <a:endParaRPr lang="en-US" sz="800" b="1" dirty="0"/>
          </a:p>
          <a:p>
            <a:r>
              <a:rPr lang="en-US" sz="2000" b="1" dirty="0"/>
              <a:t>  NULL              </a:t>
            </a:r>
          </a:p>
          <a:p>
            <a:endParaRPr lang="en-US" sz="1200" b="1" dirty="0"/>
          </a:p>
          <a:p>
            <a:r>
              <a:rPr lang="en-US" sz="2000" b="1" dirty="0"/>
              <a:t> ptr2</a:t>
            </a:r>
          </a:p>
          <a:p>
            <a:r>
              <a:rPr lang="en-US" sz="2000" b="1" dirty="0"/>
              <a:t>           </a:t>
            </a:r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6100763" y="4919663"/>
            <a:ext cx="814387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4"/>
          <p:cNvSpPr>
            <a:spLocks noChangeShapeType="1"/>
          </p:cNvSpPr>
          <p:nvPr/>
        </p:nvSpPr>
        <p:spPr bwMode="auto">
          <a:xfrm>
            <a:off x="6043613" y="2309813"/>
            <a:ext cx="814387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Line 7"/>
          <p:cNvSpPr>
            <a:spLocks noChangeShapeType="1"/>
          </p:cNvSpPr>
          <p:nvPr/>
        </p:nvSpPr>
        <p:spPr bwMode="auto">
          <a:xfrm>
            <a:off x="6081713" y="32004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38200"/>
            <a:ext cx="800258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solidFill>
                <a:srgbClr val="A50021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solidFill>
                <a:srgbClr val="A50021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Specification file (</a:t>
            </a:r>
            <a:r>
              <a:rPr lang="ja-JP" altLang="en-US" sz="2200" b="1" dirty="0">
                <a:solidFill>
                  <a:srgbClr val="A50021"/>
                </a:solidFill>
                <a:latin typeface="Courier" charset="0"/>
              </a:rPr>
              <a:t>“</a:t>
            </a:r>
            <a:r>
              <a:rPr lang="en-US" sz="2200" b="1" dirty="0" err="1">
                <a:solidFill>
                  <a:srgbClr val="A50021"/>
                </a:solidFill>
                <a:latin typeface="Courier" charset="0"/>
              </a:rPr>
              <a:t>dynarray.h</a:t>
            </a:r>
            <a:r>
              <a:rPr lang="ja-JP" altLang="en-US" sz="2200" b="1" dirty="0">
                <a:solidFill>
                  <a:srgbClr val="A50021"/>
                </a:solidFill>
                <a:latin typeface="Courier" charset="0"/>
              </a:rPr>
              <a:t>”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)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Safe integer array class allows run-time </a:t>
            </a:r>
            <a:endParaRPr lang="en-US" sz="2200" b="1" dirty="0" smtClean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smtClean="0">
                <a:solidFill>
                  <a:srgbClr val="A50021"/>
                </a:solidFill>
                <a:latin typeface="Courier" charset="0"/>
              </a:rPr>
              <a:t>// specification of 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size, prevents indexes </a:t>
            </a:r>
            <a:endParaRPr lang="en-US" sz="2200" b="1" dirty="0" smtClean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smtClean="0">
                <a:solidFill>
                  <a:srgbClr val="A50021"/>
                </a:solidFill>
                <a:latin typeface="Courier" charset="0"/>
              </a:rPr>
              <a:t>// from 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going out of bounds,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allows aggregate array copying and </a:t>
            </a:r>
            <a:endParaRPr lang="en-US" sz="2200" b="1" dirty="0" smtClean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smtClean="0">
                <a:solidFill>
                  <a:srgbClr val="A50021"/>
                </a:solidFill>
                <a:latin typeface="Courier" charset="0"/>
              </a:rPr>
              <a:t>// initialization</a:t>
            </a:r>
            <a:endParaRPr lang="en-US" sz="2200" b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solidFill>
                  <a:srgbClr val="3366FF"/>
                </a:solidFill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solidFill>
                <a:srgbClr val="A50021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solidFill>
                <a:srgbClr val="990000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CCFFCC"/>
      </a:accent1>
      <a:accent2>
        <a:srgbClr val="CC9900"/>
      </a:accent2>
      <a:accent3>
        <a:srgbClr val="FFFFFF"/>
      </a:accent3>
      <a:accent4>
        <a:srgbClr val="000000"/>
      </a:accent4>
      <a:accent5>
        <a:srgbClr val="E2FFE2"/>
      </a:accent5>
      <a:accent6>
        <a:srgbClr val="B98A00"/>
      </a:accent6>
      <a:hlink>
        <a:srgbClr val="FF9933"/>
      </a:hlink>
      <a:folHlink>
        <a:srgbClr val="009999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13743</TotalTime>
  <Words>4855</Words>
  <Application>Microsoft Office PowerPoint</Application>
  <PresentationFormat>On-screen Show (4:3)</PresentationFormat>
  <Paragraphs>2035</Paragraphs>
  <Slides>137</Slides>
  <Notes>126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38" baseType="lpstr">
      <vt:lpstr>Double Lines</vt:lpstr>
      <vt:lpstr>Chapter 14  Dynamic Data and Linked Lists</vt:lpstr>
      <vt:lpstr>Chapter 14 Topics</vt:lpstr>
      <vt:lpstr>Chapter 14 Topics</vt:lpstr>
      <vt:lpstr> What is a List?</vt:lpstr>
      <vt:lpstr>To implement the List ADT</vt:lpstr>
      <vt:lpstr>Recall: 4 Basic Kinds of ADT Operations</vt:lpstr>
      <vt:lpstr>Recall: 4 Basic Kinds of ADT Operations</vt:lpstr>
      <vt:lpstr>List Operations</vt:lpstr>
      <vt:lpstr>ADT List Operations</vt:lpstr>
      <vt:lpstr> </vt:lpstr>
      <vt:lpstr>PowerPoint Presentation</vt:lpstr>
      <vt:lpstr>PowerPoint Presentation</vt:lpstr>
      <vt:lpstr>Implementation Structures </vt:lpstr>
      <vt:lpstr>Implementation Possibilities for a List ADT</vt:lpstr>
      <vt:lpstr>A Linked List</vt:lpstr>
      <vt:lpstr>Dynamic Linked List</vt:lpstr>
      <vt:lpstr>Nodes can be located anywhere in memory</vt:lpstr>
      <vt:lpstr> Declarations for a  Dynamic Linked List</vt:lpstr>
      <vt:lpstr> Pointer Dereferencing  and Member Selection</vt:lpstr>
      <vt:lpstr>ptr is a pointer to a node</vt:lpstr>
      <vt:lpstr>*ptr is the entire node  pointed to by ptr</vt:lpstr>
      <vt:lpstr>ptr-&gt;info  is a node member</vt:lpstr>
      <vt:lpstr>ptr-&gt;link  is a node member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Using Operator new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Using Operator delete</vt:lpstr>
      <vt:lpstr>Deleting the First Node from the List </vt:lpstr>
      <vt:lpstr>Deleting the First Node from the List</vt:lpstr>
      <vt:lpstr>Deleting the First Node from the List</vt:lpstr>
      <vt:lpstr>Deleting the First Node from the List</vt:lpstr>
      <vt:lpstr>Deleting the First Node from the List</vt:lpstr>
      <vt:lpstr> What is a Sorted List?</vt:lpstr>
      <vt:lpstr> What is a Sorted List?</vt:lpstr>
      <vt:lpstr>ADT HybridList Operations</vt:lpstr>
      <vt:lpstr>struct NodeType</vt:lpstr>
      <vt:lpstr>PowerPoint Presentation</vt:lpstr>
      <vt:lpstr>PowerPoint Presentation</vt:lpstr>
      <vt:lpstr>  </vt:lpstr>
      <vt:lpstr> Insert Algorithm </vt:lpstr>
      <vt:lpstr>Insert algorithm for  HybridList</vt:lpstr>
      <vt:lpstr>Implementing HybridList Member Function Insert</vt:lpstr>
      <vt:lpstr>  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 that . . .</vt:lpstr>
      <vt:lpstr>Addresses in Memory</vt:lpstr>
      <vt:lpstr>Obtaining Memory Addresses</vt:lpstr>
      <vt:lpstr>Operator new Syntax</vt:lpstr>
      <vt:lpstr>Operator new Syntax, cont...</vt:lpstr>
      <vt:lpstr>The  NULL Pointer</vt:lpstr>
      <vt:lpstr>The  NULL Pointer</vt:lpstr>
      <vt:lpstr>3 Kinds of Program Data</vt:lpstr>
      <vt:lpstr>3 Kinds of Program Data</vt:lpstr>
      <vt:lpstr>Allocation of Memory</vt:lpstr>
      <vt:lpstr>Dynamically Allocated Data</vt:lpstr>
      <vt:lpstr>Dynamically Allocated Data</vt:lpstr>
      <vt:lpstr>Dynamically Allocated Data</vt:lpstr>
      <vt:lpstr>Dynamically Allocated Data</vt:lpstr>
      <vt:lpstr>Using Operator delete</vt:lpstr>
      <vt:lpstr>Dynamic Array Allocation </vt:lpstr>
      <vt:lpstr>Dynamic Array Allocation </vt:lpstr>
      <vt:lpstr>Operator delete Syntax</vt:lpstr>
      <vt:lpstr>Operator delete Syntax, cont...</vt:lpstr>
      <vt:lpstr>Dynamic Array Deallocation </vt:lpstr>
      <vt:lpstr>What happens here?</vt:lpstr>
      <vt:lpstr>Inaccessible Object</vt:lpstr>
      <vt:lpstr>Making an Object Inaccessible</vt:lpstr>
      <vt:lpstr>Memory Leak</vt:lpstr>
      <vt:lpstr>A Dangling Pointer</vt:lpstr>
      <vt:lpstr>Leaving a Dangling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PowerPoint Presentation</vt:lpstr>
      <vt:lpstr>PowerPoint Presentation</vt:lpstr>
      <vt:lpstr>  </vt:lpstr>
      <vt:lpstr>PowerPoint Presentation</vt:lpstr>
      <vt:lpstr>PowerPoint Presentation</vt:lpstr>
      <vt:lpstr>  </vt:lpstr>
      <vt:lpstr>  </vt:lpstr>
      <vt:lpstr>PowerPoint Presentation</vt:lpstr>
      <vt:lpstr>Why is a destructor needed?</vt:lpstr>
      <vt:lpstr>class DynArray Destructor</vt:lpstr>
      <vt:lpstr>  What happens . . .</vt:lpstr>
      <vt:lpstr>Passing a Class Object by Value</vt:lpstr>
      <vt:lpstr>By default,  Pass-by-value makes a shallow copy </vt:lpstr>
      <vt:lpstr> Shallow Copy vs. Deep Copy </vt:lpstr>
      <vt:lpstr> What’s the difference?</vt:lpstr>
      <vt:lpstr>  Making a (Separate) Deep Copy </vt:lpstr>
      <vt:lpstr> Initialization of Class Objects</vt:lpstr>
      <vt:lpstr> As a result . . .</vt:lpstr>
      <vt:lpstr>Copy Constructor</vt:lpstr>
      <vt:lpstr> Copy Constructor</vt:lpstr>
      <vt:lpstr> More about Copy Constructors</vt:lpstr>
      <vt:lpstr>  </vt:lpstr>
      <vt:lpstr>Suppose SomeFunc calls Store</vt:lpstr>
      <vt:lpstr>  beta.arr[2] has changed </vt:lpstr>
      <vt:lpstr>  beta.arr[2] has changed </vt:lpstr>
      <vt:lpstr>Classes with Data Member Pointers Need</vt:lpstr>
      <vt:lpstr>PowerPoint Presentation</vt:lpstr>
      <vt:lpstr>PowerPoint Presentation</vt:lpstr>
      <vt:lpstr> What about the assignment operator?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Problem Solving with C++, 2/e</dc:title>
  <dc:subject>C++ sorted dynamic linked list</dc:subject>
  <dc:creator>Sylvia Sorkin</dc:creator>
  <cp:lastModifiedBy>Jenna Rogers</cp:lastModifiedBy>
  <cp:revision>812</cp:revision>
  <cp:lastPrinted>1999-05-19T11:35:41Z</cp:lastPrinted>
  <dcterms:created xsi:type="dcterms:W3CDTF">1995-05-28T16:12:40Z</dcterms:created>
  <dcterms:modified xsi:type="dcterms:W3CDTF">2013-02-06T20:45:30Z</dcterms:modified>
</cp:coreProperties>
</file>