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1" r:id="rId23"/>
    <p:sldId id="279" r:id="rId24"/>
    <p:sldId id="280" r:id="rId25"/>
    <p:sldId id="282" r:id="rId26"/>
    <p:sldId id="283" r:id="rId27"/>
    <p:sldId id="284" r:id="rId28"/>
    <p:sldId id="285" r:id="rId29"/>
    <p:sldId id="286" r:id="rId30"/>
    <p:sldId id="287" r:id="rId31"/>
    <p:sldId id="288" r:id="rId32"/>
    <p:sldId id="289" r:id="rId33"/>
    <p:sldId id="27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3B95BE-55E9-405D-9363-C1A862217AA4}">
          <p14:sldIdLst>
            <p14:sldId id="256"/>
            <p14:sldId id="257"/>
          </p14:sldIdLst>
        </p14:section>
        <p14:section name="What is it" id="{4490088B-E55A-40BC-A949-F98B7496A4E1}">
          <p14:sldIdLst>
            <p14:sldId id="258"/>
            <p14:sldId id="260"/>
          </p14:sldIdLst>
        </p14:section>
        <p14:section name="Why use it" id="{D3F55100-4A8B-4233-9CCD-5223277BAEF6}">
          <p14:sldIdLst>
            <p14:sldId id="261"/>
            <p14:sldId id="262"/>
            <p14:sldId id="263"/>
            <p14:sldId id="264"/>
            <p14:sldId id="265"/>
            <p14:sldId id="266"/>
          </p14:sldIdLst>
        </p14:section>
        <p14:section name="How does it work" id="{CC464EC3-E950-4D7C-95E9-4CE71BF2A5D1}">
          <p14:sldIdLst>
            <p14:sldId id="267"/>
            <p14:sldId id="268"/>
            <p14:sldId id="269"/>
            <p14:sldId id="270"/>
            <p14:sldId id="271"/>
            <p14:sldId id="272"/>
            <p14:sldId id="273"/>
            <p14:sldId id="274"/>
            <p14:sldId id="275"/>
            <p14:sldId id="276"/>
            <p14:sldId id="277"/>
            <p14:sldId id="281"/>
            <p14:sldId id="279"/>
            <p14:sldId id="280"/>
          </p14:sldIdLst>
        </p14:section>
        <p14:section name="Create &amp; Consume" id="{F9B2E5A2-B72D-4CF3-9580-C96FE2E6218D}">
          <p14:sldIdLst>
            <p14:sldId id="282"/>
            <p14:sldId id="283"/>
          </p14:sldIdLst>
        </p14:section>
        <p14:section name="Making It Easier" id="{5C931715-EC9B-4A27-B50A-28F850466D9A}">
          <p14:sldIdLst>
            <p14:sldId id="284"/>
            <p14:sldId id="285"/>
          </p14:sldIdLst>
        </p14:section>
        <p14:section name="OAuth Flow" id="{0B193A0D-D3C2-4495-A1A4-EAEBE26E2D6A}">
          <p14:sldIdLst>
            <p14:sldId id="286"/>
            <p14:sldId id="287"/>
            <p14:sldId id="288"/>
          </p14:sldIdLst>
        </p14:section>
        <p14:section name="Questions" id="{09380576-BF37-4ED8-A3D2-209FDB85DB11}">
          <p14:sldIdLst>
            <p14:sldId id="289"/>
          </p14:sldIdLst>
        </p14:section>
        <p14:section name="Resources" id="{EC75A5CE-E116-4FE3-908B-DC180C5EFAC2}">
          <p14:sldIdLst>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CEE9"/>
    <a:srgbClr val="F1E8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9" d="100"/>
          <a:sy n="79" d="100"/>
        </p:scale>
        <p:origin x="91"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0B708F-21BC-480D-9D1C-EC8031790FF1}" type="doc">
      <dgm:prSet loTypeId="urn:microsoft.com/office/officeart/2009/layout/CircleArrowProcess" loCatId="cycle" qsTypeId="urn:microsoft.com/office/officeart/2005/8/quickstyle/3d6" qsCatId="3D" csTypeId="urn:microsoft.com/office/officeart/2005/8/colors/accent1_2" csCatId="accent1" phldr="1"/>
      <dgm:spPr/>
      <dgm:t>
        <a:bodyPr/>
        <a:lstStyle/>
        <a:p>
          <a:endParaRPr lang="en-US"/>
        </a:p>
      </dgm:t>
    </dgm:pt>
    <dgm:pt modelId="{AD54A66F-1B94-4F64-9BAD-22064804A6E9}">
      <dgm:prSet phldrT="[Text]"/>
      <dgm:spPr/>
      <dgm:t>
        <a:bodyPr/>
        <a:lstStyle/>
        <a:p>
          <a:r>
            <a:rPr lang="en-US" dirty="0" smtClean="0"/>
            <a:t>Username &amp; password login</a:t>
          </a:r>
          <a:endParaRPr lang="en-US" dirty="0"/>
        </a:p>
      </dgm:t>
    </dgm:pt>
    <dgm:pt modelId="{BBEA1E68-BD59-4595-B28E-206C371AF847}" type="parTrans" cxnId="{BDCAD16E-6D2B-4CFB-BD7D-5835D3D77BF3}">
      <dgm:prSet/>
      <dgm:spPr/>
      <dgm:t>
        <a:bodyPr/>
        <a:lstStyle/>
        <a:p>
          <a:endParaRPr lang="en-US"/>
        </a:p>
      </dgm:t>
    </dgm:pt>
    <dgm:pt modelId="{5A02423E-359C-44AE-882C-2224C6FC52B7}" type="sibTrans" cxnId="{BDCAD16E-6D2B-4CFB-BD7D-5835D3D77BF3}">
      <dgm:prSet/>
      <dgm:spPr/>
      <dgm:t>
        <a:bodyPr/>
        <a:lstStyle/>
        <a:p>
          <a:endParaRPr lang="en-US"/>
        </a:p>
      </dgm:t>
    </dgm:pt>
    <dgm:pt modelId="{E2AC281C-0EFC-4583-9DA3-CF2C5AE40E8C}">
      <dgm:prSet phldrT="[Text]"/>
      <dgm:spPr/>
      <dgm:t>
        <a:bodyPr/>
        <a:lstStyle/>
        <a:p>
          <a:r>
            <a:rPr lang="en-US" dirty="0" smtClean="0"/>
            <a:t>Server creates session</a:t>
          </a:r>
          <a:endParaRPr lang="en-US" dirty="0"/>
        </a:p>
      </dgm:t>
    </dgm:pt>
    <dgm:pt modelId="{4DD57154-EB68-4178-85B1-C1B166571079}" type="parTrans" cxnId="{DB49611F-CCDA-4ED9-B31E-C6F654FE88D3}">
      <dgm:prSet/>
      <dgm:spPr/>
      <dgm:t>
        <a:bodyPr/>
        <a:lstStyle/>
        <a:p>
          <a:endParaRPr lang="en-US"/>
        </a:p>
      </dgm:t>
    </dgm:pt>
    <dgm:pt modelId="{0823D655-7A9E-4621-9A42-14B93BD101CF}" type="sibTrans" cxnId="{DB49611F-CCDA-4ED9-B31E-C6F654FE88D3}">
      <dgm:prSet/>
      <dgm:spPr/>
      <dgm:t>
        <a:bodyPr/>
        <a:lstStyle/>
        <a:p>
          <a:endParaRPr lang="en-US"/>
        </a:p>
      </dgm:t>
    </dgm:pt>
    <dgm:pt modelId="{A2414D37-E730-4D06-AD1B-C37D2B8CB901}">
      <dgm:prSet phldrT="[Text]"/>
      <dgm:spPr/>
      <dgm:t>
        <a:bodyPr/>
        <a:lstStyle/>
        <a:p>
          <a:r>
            <a:rPr lang="en-US" dirty="0" smtClean="0"/>
            <a:t>Request is checked against sessions</a:t>
          </a:r>
        </a:p>
      </dgm:t>
    </dgm:pt>
    <dgm:pt modelId="{72C9342B-1E5D-46D9-9276-8ADFD7A4F12B}" type="parTrans" cxnId="{F45938D0-F622-4EBA-9706-82B36187F907}">
      <dgm:prSet/>
      <dgm:spPr/>
      <dgm:t>
        <a:bodyPr/>
        <a:lstStyle/>
        <a:p>
          <a:endParaRPr lang="en-US"/>
        </a:p>
      </dgm:t>
    </dgm:pt>
    <dgm:pt modelId="{7A03F4CA-ECA0-4C33-AE87-23095B8754FF}" type="sibTrans" cxnId="{F45938D0-F622-4EBA-9706-82B36187F907}">
      <dgm:prSet/>
      <dgm:spPr/>
      <dgm:t>
        <a:bodyPr/>
        <a:lstStyle/>
        <a:p>
          <a:endParaRPr lang="en-US"/>
        </a:p>
      </dgm:t>
    </dgm:pt>
    <dgm:pt modelId="{EFC55F68-827B-4FA9-90DC-2EB07092676F}">
      <dgm:prSet phldrT="[Text]"/>
      <dgm:spPr/>
      <dgm:t>
        <a:bodyPr/>
        <a:lstStyle/>
        <a:p>
          <a:r>
            <a:rPr lang="en-US" dirty="0" smtClean="0"/>
            <a:t>Client sends request</a:t>
          </a:r>
        </a:p>
      </dgm:t>
    </dgm:pt>
    <dgm:pt modelId="{E8375594-C511-49C0-B26C-8DB71BC1B1A7}" type="parTrans" cxnId="{7A4430CC-A8CA-4432-BA44-3F17D39E90A1}">
      <dgm:prSet/>
      <dgm:spPr/>
      <dgm:t>
        <a:bodyPr/>
        <a:lstStyle/>
        <a:p>
          <a:endParaRPr lang="en-US"/>
        </a:p>
      </dgm:t>
    </dgm:pt>
    <dgm:pt modelId="{923C324D-D53A-4B6B-95D7-95ED94B28C74}" type="sibTrans" cxnId="{7A4430CC-A8CA-4432-BA44-3F17D39E90A1}">
      <dgm:prSet/>
      <dgm:spPr/>
      <dgm:t>
        <a:bodyPr/>
        <a:lstStyle/>
        <a:p>
          <a:endParaRPr lang="en-US"/>
        </a:p>
      </dgm:t>
    </dgm:pt>
    <dgm:pt modelId="{49821CFE-02FB-444E-800D-5AABC00065BB}">
      <dgm:prSet phldrT="[Text]"/>
      <dgm:spPr/>
      <dgm:t>
        <a:bodyPr/>
        <a:lstStyle/>
        <a:p>
          <a:r>
            <a:rPr lang="en-US" dirty="0" smtClean="0"/>
            <a:t>Client gets the Response</a:t>
          </a:r>
        </a:p>
      </dgm:t>
    </dgm:pt>
    <dgm:pt modelId="{E468503E-0B95-4806-AA83-B0A7C292DD3B}" type="parTrans" cxnId="{F554B0A8-7945-425E-A688-21BE35623418}">
      <dgm:prSet/>
      <dgm:spPr/>
      <dgm:t>
        <a:bodyPr/>
        <a:lstStyle/>
        <a:p>
          <a:endParaRPr lang="en-US"/>
        </a:p>
      </dgm:t>
    </dgm:pt>
    <dgm:pt modelId="{431FE044-BF55-4DF7-B5DF-B9C3AA9A0D96}" type="sibTrans" cxnId="{F554B0A8-7945-425E-A688-21BE35623418}">
      <dgm:prSet/>
      <dgm:spPr/>
      <dgm:t>
        <a:bodyPr/>
        <a:lstStyle/>
        <a:p>
          <a:endParaRPr lang="en-US"/>
        </a:p>
      </dgm:t>
    </dgm:pt>
    <dgm:pt modelId="{86C1871E-9F69-41B0-A212-603968C5F3B8}" type="pres">
      <dgm:prSet presAssocID="{F20B708F-21BC-480D-9D1C-EC8031790FF1}" presName="Name0" presStyleCnt="0">
        <dgm:presLayoutVars>
          <dgm:chMax val="7"/>
          <dgm:chPref val="7"/>
          <dgm:dir/>
          <dgm:animLvl val="lvl"/>
        </dgm:presLayoutVars>
      </dgm:prSet>
      <dgm:spPr/>
      <dgm:t>
        <a:bodyPr/>
        <a:lstStyle/>
        <a:p>
          <a:endParaRPr lang="en-US"/>
        </a:p>
      </dgm:t>
    </dgm:pt>
    <dgm:pt modelId="{CD4300BC-74FC-401F-8800-E9E2A1FBEFD3}" type="pres">
      <dgm:prSet presAssocID="{AD54A66F-1B94-4F64-9BAD-22064804A6E9}" presName="Accent1" presStyleCnt="0"/>
      <dgm:spPr/>
    </dgm:pt>
    <dgm:pt modelId="{3E5E8C7D-54A5-404F-AECC-0A27E01F6948}" type="pres">
      <dgm:prSet presAssocID="{AD54A66F-1B94-4F64-9BAD-22064804A6E9}" presName="Accent" presStyleLbl="node1" presStyleIdx="0" presStyleCnt="5"/>
      <dgm:spPr>
        <a:solidFill>
          <a:schemeClr val="accent3">
            <a:lumMod val="40000"/>
            <a:lumOff val="60000"/>
          </a:schemeClr>
        </a:solidFill>
        <a:ln>
          <a:solidFill>
            <a:schemeClr val="accent1">
              <a:lumMod val="20000"/>
              <a:lumOff val="80000"/>
            </a:schemeClr>
          </a:solidFill>
        </a:ln>
      </dgm:spPr>
    </dgm:pt>
    <dgm:pt modelId="{2AD5CAAF-A6A1-4BBA-B5E6-056148268AD4}" type="pres">
      <dgm:prSet presAssocID="{AD54A66F-1B94-4F64-9BAD-22064804A6E9}" presName="Parent1" presStyleLbl="revTx" presStyleIdx="0" presStyleCnt="5">
        <dgm:presLayoutVars>
          <dgm:chMax val="1"/>
          <dgm:chPref val="1"/>
          <dgm:bulletEnabled val="1"/>
        </dgm:presLayoutVars>
      </dgm:prSet>
      <dgm:spPr/>
      <dgm:t>
        <a:bodyPr/>
        <a:lstStyle/>
        <a:p>
          <a:endParaRPr lang="en-US"/>
        </a:p>
      </dgm:t>
    </dgm:pt>
    <dgm:pt modelId="{E929E3A5-32AD-457A-A9B8-6B0054A3E6D0}" type="pres">
      <dgm:prSet presAssocID="{E2AC281C-0EFC-4583-9DA3-CF2C5AE40E8C}" presName="Accent2" presStyleCnt="0"/>
      <dgm:spPr/>
    </dgm:pt>
    <dgm:pt modelId="{3D30288F-9ED4-41F3-8C87-7521425811D5}" type="pres">
      <dgm:prSet presAssocID="{E2AC281C-0EFC-4583-9DA3-CF2C5AE40E8C}" presName="Accent" presStyleLbl="node1" presStyleIdx="1" presStyleCnt="5"/>
      <dgm:spPr/>
    </dgm:pt>
    <dgm:pt modelId="{6F8B5FA8-2D0F-4DEC-BF44-D0288E042BA4}" type="pres">
      <dgm:prSet presAssocID="{E2AC281C-0EFC-4583-9DA3-CF2C5AE40E8C}" presName="Parent2" presStyleLbl="revTx" presStyleIdx="1" presStyleCnt="5">
        <dgm:presLayoutVars>
          <dgm:chMax val="1"/>
          <dgm:chPref val="1"/>
          <dgm:bulletEnabled val="1"/>
        </dgm:presLayoutVars>
      </dgm:prSet>
      <dgm:spPr/>
      <dgm:t>
        <a:bodyPr/>
        <a:lstStyle/>
        <a:p>
          <a:endParaRPr lang="en-US"/>
        </a:p>
      </dgm:t>
    </dgm:pt>
    <dgm:pt modelId="{3FC13BC0-FE10-4385-B166-F1CB1AFEBA62}" type="pres">
      <dgm:prSet presAssocID="{EFC55F68-827B-4FA9-90DC-2EB07092676F}" presName="Accent3" presStyleCnt="0"/>
      <dgm:spPr/>
    </dgm:pt>
    <dgm:pt modelId="{BC4939CE-F21A-4A1B-9477-58713CE52F63}" type="pres">
      <dgm:prSet presAssocID="{EFC55F68-827B-4FA9-90DC-2EB07092676F}" presName="Accent" presStyleLbl="node1" presStyleIdx="2" presStyleCnt="5"/>
      <dgm:spPr>
        <a:solidFill>
          <a:schemeClr val="accent3">
            <a:lumMod val="40000"/>
            <a:lumOff val="60000"/>
          </a:schemeClr>
        </a:solidFill>
        <a:ln>
          <a:solidFill>
            <a:schemeClr val="accent1">
              <a:lumMod val="20000"/>
              <a:lumOff val="80000"/>
            </a:schemeClr>
          </a:solidFill>
        </a:ln>
      </dgm:spPr>
    </dgm:pt>
    <dgm:pt modelId="{83E00953-E7D0-4282-B6F1-E5715A15D161}" type="pres">
      <dgm:prSet presAssocID="{EFC55F68-827B-4FA9-90DC-2EB07092676F}" presName="Parent3" presStyleLbl="revTx" presStyleIdx="2" presStyleCnt="5">
        <dgm:presLayoutVars>
          <dgm:chMax val="1"/>
          <dgm:chPref val="1"/>
          <dgm:bulletEnabled val="1"/>
        </dgm:presLayoutVars>
      </dgm:prSet>
      <dgm:spPr/>
      <dgm:t>
        <a:bodyPr/>
        <a:lstStyle/>
        <a:p>
          <a:endParaRPr lang="en-US"/>
        </a:p>
      </dgm:t>
    </dgm:pt>
    <dgm:pt modelId="{19E46F1B-110D-4172-8DC5-1578B39697FD}" type="pres">
      <dgm:prSet presAssocID="{A2414D37-E730-4D06-AD1B-C37D2B8CB901}" presName="Accent4" presStyleCnt="0"/>
      <dgm:spPr/>
    </dgm:pt>
    <dgm:pt modelId="{3A5D05B4-4903-427C-B8F1-D12F124F15B1}" type="pres">
      <dgm:prSet presAssocID="{A2414D37-E730-4D06-AD1B-C37D2B8CB901}" presName="Accent" presStyleLbl="node1" presStyleIdx="3" presStyleCnt="5"/>
      <dgm:spPr>
        <a:ln>
          <a:solidFill>
            <a:schemeClr val="accent1">
              <a:lumMod val="75000"/>
            </a:schemeClr>
          </a:solidFill>
        </a:ln>
      </dgm:spPr>
    </dgm:pt>
    <dgm:pt modelId="{B5510A8C-0845-4F8D-A4E4-3C434D023A79}" type="pres">
      <dgm:prSet presAssocID="{A2414D37-E730-4D06-AD1B-C37D2B8CB901}" presName="Parent4" presStyleLbl="revTx" presStyleIdx="3" presStyleCnt="5">
        <dgm:presLayoutVars>
          <dgm:chMax val="1"/>
          <dgm:chPref val="1"/>
          <dgm:bulletEnabled val="1"/>
        </dgm:presLayoutVars>
      </dgm:prSet>
      <dgm:spPr/>
      <dgm:t>
        <a:bodyPr/>
        <a:lstStyle/>
        <a:p>
          <a:endParaRPr lang="en-US"/>
        </a:p>
      </dgm:t>
    </dgm:pt>
    <dgm:pt modelId="{2A24CDC0-CE10-435A-8C52-D5129B3B631E}" type="pres">
      <dgm:prSet presAssocID="{49821CFE-02FB-444E-800D-5AABC00065BB}" presName="Accent5" presStyleCnt="0"/>
      <dgm:spPr/>
    </dgm:pt>
    <dgm:pt modelId="{ED5860F6-0F7B-4237-8144-F676043708D8}" type="pres">
      <dgm:prSet presAssocID="{49821CFE-02FB-444E-800D-5AABC00065BB}" presName="Accent" presStyleLbl="node1" presStyleIdx="4" presStyleCnt="5"/>
      <dgm:spPr>
        <a:solidFill>
          <a:schemeClr val="accent3">
            <a:lumMod val="60000"/>
            <a:lumOff val="40000"/>
          </a:schemeClr>
        </a:solidFill>
        <a:ln>
          <a:solidFill>
            <a:schemeClr val="accent1">
              <a:lumMod val="20000"/>
              <a:lumOff val="80000"/>
            </a:schemeClr>
          </a:solidFill>
        </a:ln>
      </dgm:spPr>
    </dgm:pt>
    <dgm:pt modelId="{F711A0D1-28FE-4236-A39E-08BE0F931B47}" type="pres">
      <dgm:prSet presAssocID="{49821CFE-02FB-444E-800D-5AABC00065BB}" presName="Parent5" presStyleLbl="revTx" presStyleIdx="4" presStyleCnt="5">
        <dgm:presLayoutVars>
          <dgm:chMax val="1"/>
          <dgm:chPref val="1"/>
          <dgm:bulletEnabled val="1"/>
        </dgm:presLayoutVars>
      </dgm:prSet>
      <dgm:spPr/>
      <dgm:t>
        <a:bodyPr/>
        <a:lstStyle/>
        <a:p>
          <a:endParaRPr lang="en-US"/>
        </a:p>
      </dgm:t>
    </dgm:pt>
  </dgm:ptLst>
  <dgm:cxnLst>
    <dgm:cxn modelId="{F45938D0-F622-4EBA-9706-82B36187F907}" srcId="{F20B708F-21BC-480D-9D1C-EC8031790FF1}" destId="{A2414D37-E730-4D06-AD1B-C37D2B8CB901}" srcOrd="3" destOrd="0" parTransId="{72C9342B-1E5D-46D9-9276-8ADFD7A4F12B}" sibTransId="{7A03F4CA-ECA0-4C33-AE87-23095B8754FF}"/>
    <dgm:cxn modelId="{7A4430CC-A8CA-4432-BA44-3F17D39E90A1}" srcId="{F20B708F-21BC-480D-9D1C-EC8031790FF1}" destId="{EFC55F68-827B-4FA9-90DC-2EB07092676F}" srcOrd="2" destOrd="0" parTransId="{E8375594-C511-49C0-B26C-8DB71BC1B1A7}" sibTransId="{923C324D-D53A-4B6B-95D7-95ED94B28C74}"/>
    <dgm:cxn modelId="{431C39F6-CFC0-45B4-9F4F-ABE32563D3DA}" type="presOf" srcId="{49821CFE-02FB-444E-800D-5AABC00065BB}" destId="{F711A0D1-28FE-4236-A39E-08BE0F931B47}" srcOrd="0" destOrd="0" presId="urn:microsoft.com/office/officeart/2009/layout/CircleArrowProcess"/>
    <dgm:cxn modelId="{DB49611F-CCDA-4ED9-B31E-C6F654FE88D3}" srcId="{F20B708F-21BC-480D-9D1C-EC8031790FF1}" destId="{E2AC281C-0EFC-4583-9DA3-CF2C5AE40E8C}" srcOrd="1" destOrd="0" parTransId="{4DD57154-EB68-4178-85B1-C1B166571079}" sibTransId="{0823D655-7A9E-4621-9A42-14B93BD101CF}"/>
    <dgm:cxn modelId="{311C4A61-0FB8-4CB2-9B5A-428D385871BE}" type="presOf" srcId="{EFC55F68-827B-4FA9-90DC-2EB07092676F}" destId="{83E00953-E7D0-4282-B6F1-E5715A15D161}" srcOrd="0" destOrd="0" presId="urn:microsoft.com/office/officeart/2009/layout/CircleArrowProcess"/>
    <dgm:cxn modelId="{4C6E2832-5CDC-4F8D-9AA9-E888FDFC0AA6}" type="presOf" srcId="{E2AC281C-0EFC-4583-9DA3-CF2C5AE40E8C}" destId="{6F8B5FA8-2D0F-4DEC-BF44-D0288E042BA4}" srcOrd="0" destOrd="0" presId="urn:microsoft.com/office/officeart/2009/layout/CircleArrowProcess"/>
    <dgm:cxn modelId="{BDCAD16E-6D2B-4CFB-BD7D-5835D3D77BF3}" srcId="{F20B708F-21BC-480D-9D1C-EC8031790FF1}" destId="{AD54A66F-1B94-4F64-9BAD-22064804A6E9}" srcOrd="0" destOrd="0" parTransId="{BBEA1E68-BD59-4595-B28E-206C371AF847}" sibTransId="{5A02423E-359C-44AE-882C-2224C6FC52B7}"/>
    <dgm:cxn modelId="{54A8FFE5-3486-44E6-98A0-F991787FD84B}" type="presOf" srcId="{F20B708F-21BC-480D-9D1C-EC8031790FF1}" destId="{86C1871E-9F69-41B0-A212-603968C5F3B8}" srcOrd="0" destOrd="0" presId="urn:microsoft.com/office/officeart/2009/layout/CircleArrowProcess"/>
    <dgm:cxn modelId="{E549A47E-16D9-498C-8997-1CF15A80E9BE}" type="presOf" srcId="{A2414D37-E730-4D06-AD1B-C37D2B8CB901}" destId="{B5510A8C-0845-4F8D-A4E4-3C434D023A79}" srcOrd="0" destOrd="0" presId="urn:microsoft.com/office/officeart/2009/layout/CircleArrowProcess"/>
    <dgm:cxn modelId="{58D6BC25-E878-42B0-910F-70CF351CBC60}" type="presOf" srcId="{AD54A66F-1B94-4F64-9BAD-22064804A6E9}" destId="{2AD5CAAF-A6A1-4BBA-B5E6-056148268AD4}" srcOrd="0" destOrd="0" presId="urn:microsoft.com/office/officeart/2009/layout/CircleArrowProcess"/>
    <dgm:cxn modelId="{F554B0A8-7945-425E-A688-21BE35623418}" srcId="{F20B708F-21BC-480D-9D1C-EC8031790FF1}" destId="{49821CFE-02FB-444E-800D-5AABC00065BB}" srcOrd="4" destOrd="0" parTransId="{E468503E-0B95-4806-AA83-B0A7C292DD3B}" sibTransId="{431FE044-BF55-4DF7-B5DF-B9C3AA9A0D96}"/>
    <dgm:cxn modelId="{D35C35AB-A038-41DA-B4D0-3C3441182F2C}" type="presParOf" srcId="{86C1871E-9F69-41B0-A212-603968C5F3B8}" destId="{CD4300BC-74FC-401F-8800-E9E2A1FBEFD3}" srcOrd="0" destOrd="0" presId="urn:microsoft.com/office/officeart/2009/layout/CircleArrowProcess"/>
    <dgm:cxn modelId="{71BD4A8C-8108-4B01-9079-EF9C9F743521}" type="presParOf" srcId="{CD4300BC-74FC-401F-8800-E9E2A1FBEFD3}" destId="{3E5E8C7D-54A5-404F-AECC-0A27E01F6948}" srcOrd="0" destOrd="0" presId="urn:microsoft.com/office/officeart/2009/layout/CircleArrowProcess"/>
    <dgm:cxn modelId="{9DC7FAF1-8573-4FE1-AA99-8051933CA680}" type="presParOf" srcId="{86C1871E-9F69-41B0-A212-603968C5F3B8}" destId="{2AD5CAAF-A6A1-4BBA-B5E6-056148268AD4}" srcOrd="1" destOrd="0" presId="urn:microsoft.com/office/officeart/2009/layout/CircleArrowProcess"/>
    <dgm:cxn modelId="{48F2A8DE-1541-427D-A7F8-440F00DDA482}" type="presParOf" srcId="{86C1871E-9F69-41B0-A212-603968C5F3B8}" destId="{E929E3A5-32AD-457A-A9B8-6B0054A3E6D0}" srcOrd="2" destOrd="0" presId="urn:microsoft.com/office/officeart/2009/layout/CircleArrowProcess"/>
    <dgm:cxn modelId="{27173C91-87B5-4DD4-8385-7A17D87A146F}" type="presParOf" srcId="{E929E3A5-32AD-457A-A9B8-6B0054A3E6D0}" destId="{3D30288F-9ED4-41F3-8C87-7521425811D5}" srcOrd="0" destOrd="0" presId="urn:microsoft.com/office/officeart/2009/layout/CircleArrowProcess"/>
    <dgm:cxn modelId="{95FDA1D5-9726-48A7-9D53-541D0C17B741}" type="presParOf" srcId="{86C1871E-9F69-41B0-A212-603968C5F3B8}" destId="{6F8B5FA8-2D0F-4DEC-BF44-D0288E042BA4}" srcOrd="3" destOrd="0" presId="urn:microsoft.com/office/officeart/2009/layout/CircleArrowProcess"/>
    <dgm:cxn modelId="{504F2565-975C-404B-9D2B-C710D63AB8E4}" type="presParOf" srcId="{86C1871E-9F69-41B0-A212-603968C5F3B8}" destId="{3FC13BC0-FE10-4385-B166-F1CB1AFEBA62}" srcOrd="4" destOrd="0" presId="urn:microsoft.com/office/officeart/2009/layout/CircleArrowProcess"/>
    <dgm:cxn modelId="{2960C942-CBD3-4164-81DB-6F4F1E6404AB}" type="presParOf" srcId="{3FC13BC0-FE10-4385-B166-F1CB1AFEBA62}" destId="{BC4939CE-F21A-4A1B-9477-58713CE52F63}" srcOrd="0" destOrd="0" presId="urn:microsoft.com/office/officeart/2009/layout/CircleArrowProcess"/>
    <dgm:cxn modelId="{8EFC788C-2897-4012-B410-3032A501FBA3}" type="presParOf" srcId="{86C1871E-9F69-41B0-A212-603968C5F3B8}" destId="{83E00953-E7D0-4282-B6F1-E5715A15D161}" srcOrd="5" destOrd="0" presId="urn:microsoft.com/office/officeart/2009/layout/CircleArrowProcess"/>
    <dgm:cxn modelId="{6CDA8066-C2C8-4410-8BCD-171092CD22DD}" type="presParOf" srcId="{86C1871E-9F69-41B0-A212-603968C5F3B8}" destId="{19E46F1B-110D-4172-8DC5-1578B39697FD}" srcOrd="6" destOrd="0" presId="urn:microsoft.com/office/officeart/2009/layout/CircleArrowProcess"/>
    <dgm:cxn modelId="{E65EBCC3-E82C-479B-944E-DF5BA722F985}" type="presParOf" srcId="{19E46F1B-110D-4172-8DC5-1578B39697FD}" destId="{3A5D05B4-4903-427C-B8F1-D12F124F15B1}" srcOrd="0" destOrd="0" presId="urn:microsoft.com/office/officeart/2009/layout/CircleArrowProcess"/>
    <dgm:cxn modelId="{5DC136D0-ADAD-4506-88A9-3F732602B2D0}" type="presParOf" srcId="{86C1871E-9F69-41B0-A212-603968C5F3B8}" destId="{B5510A8C-0845-4F8D-A4E4-3C434D023A79}" srcOrd="7" destOrd="0" presId="urn:microsoft.com/office/officeart/2009/layout/CircleArrowProcess"/>
    <dgm:cxn modelId="{BDBBF578-4F30-4AE6-AED4-46B725F33089}" type="presParOf" srcId="{86C1871E-9F69-41B0-A212-603968C5F3B8}" destId="{2A24CDC0-CE10-435A-8C52-D5129B3B631E}" srcOrd="8" destOrd="0" presId="urn:microsoft.com/office/officeart/2009/layout/CircleArrowProcess"/>
    <dgm:cxn modelId="{B3F23FBE-3BD6-4C25-8494-52C94787292A}" type="presParOf" srcId="{2A24CDC0-CE10-435A-8C52-D5129B3B631E}" destId="{ED5860F6-0F7B-4237-8144-F676043708D8}" srcOrd="0" destOrd="0" presId="urn:microsoft.com/office/officeart/2009/layout/CircleArrowProcess"/>
    <dgm:cxn modelId="{22537C45-D3D9-4E64-B02C-63D5B3DC76EF}" type="presParOf" srcId="{86C1871E-9F69-41B0-A212-603968C5F3B8}" destId="{F711A0D1-28FE-4236-A39E-08BE0F931B47}" srcOrd="9"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0B708F-21BC-480D-9D1C-EC8031790FF1}" type="doc">
      <dgm:prSet loTypeId="urn:microsoft.com/office/officeart/2009/layout/CircleArrowProcess" loCatId="cycle" qsTypeId="urn:microsoft.com/office/officeart/2005/8/quickstyle/3d6" qsCatId="3D" csTypeId="urn:microsoft.com/office/officeart/2005/8/colors/accent1_2" csCatId="accent1" phldr="1"/>
      <dgm:spPr/>
      <dgm:t>
        <a:bodyPr/>
        <a:lstStyle/>
        <a:p>
          <a:endParaRPr lang="en-US"/>
        </a:p>
      </dgm:t>
    </dgm:pt>
    <dgm:pt modelId="{AD54A66F-1B94-4F64-9BAD-22064804A6E9}">
      <dgm:prSet phldrT="[Text]"/>
      <dgm:spPr/>
      <dgm:t>
        <a:bodyPr/>
        <a:lstStyle/>
        <a:p>
          <a:r>
            <a:rPr lang="en-US" dirty="0" smtClean="0"/>
            <a:t>Username &amp; password login</a:t>
          </a:r>
          <a:endParaRPr lang="en-US" dirty="0"/>
        </a:p>
      </dgm:t>
    </dgm:pt>
    <dgm:pt modelId="{BBEA1E68-BD59-4595-B28E-206C371AF847}" type="parTrans" cxnId="{BDCAD16E-6D2B-4CFB-BD7D-5835D3D77BF3}">
      <dgm:prSet/>
      <dgm:spPr/>
      <dgm:t>
        <a:bodyPr/>
        <a:lstStyle/>
        <a:p>
          <a:endParaRPr lang="en-US"/>
        </a:p>
      </dgm:t>
    </dgm:pt>
    <dgm:pt modelId="{5A02423E-359C-44AE-882C-2224C6FC52B7}" type="sibTrans" cxnId="{BDCAD16E-6D2B-4CFB-BD7D-5835D3D77BF3}">
      <dgm:prSet/>
      <dgm:spPr/>
      <dgm:t>
        <a:bodyPr/>
        <a:lstStyle/>
        <a:p>
          <a:endParaRPr lang="en-US"/>
        </a:p>
      </dgm:t>
    </dgm:pt>
    <dgm:pt modelId="{E2AC281C-0EFC-4583-9DA3-CF2C5AE40E8C}">
      <dgm:prSet phldrT="[Text]"/>
      <dgm:spPr/>
      <dgm:t>
        <a:bodyPr/>
        <a:lstStyle/>
        <a:p>
          <a:r>
            <a:rPr lang="en-US" dirty="0" smtClean="0"/>
            <a:t>Server creates session</a:t>
          </a:r>
          <a:endParaRPr lang="en-US" dirty="0"/>
        </a:p>
      </dgm:t>
    </dgm:pt>
    <dgm:pt modelId="{4DD57154-EB68-4178-85B1-C1B166571079}" type="parTrans" cxnId="{DB49611F-CCDA-4ED9-B31E-C6F654FE88D3}">
      <dgm:prSet/>
      <dgm:spPr/>
      <dgm:t>
        <a:bodyPr/>
        <a:lstStyle/>
        <a:p>
          <a:endParaRPr lang="en-US"/>
        </a:p>
      </dgm:t>
    </dgm:pt>
    <dgm:pt modelId="{0823D655-7A9E-4621-9A42-14B93BD101CF}" type="sibTrans" cxnId="{DB49611F-CCDA-4ED9-B31E-C6F654FE88D3}">
      <dgm:prSet/>
      <dgm:spPr/>
      <dgm:t>
        <a:bodyPr/>
        <a:lstStyle/>
        <a:p>
          <a:endParaRPr lang="en-US"/>
        </a:p>
      </dgm:t>
    </dgm:pt>
    <dgm:pt modelId="{A2414D37-E730-4D06-AD1B-C37D2B8CB901}">
      <dgm:prSet phldrT="[Text]"/>
      <dgm:spPr/>
      <dgm:t>
        <a:bodyPr/>
        <a:lstStyle/>
        <a:p>
          <a:r>
            <a:rPr lang="en-US" dirty="0" smtClean="0"/>
            <a:t>Request is checked against sessions</a:t>
          </a:r>
        </a:p>
      </dgm:t>
    </dgm:pt>
    <dgm:pt modelId="{72C9342B-1E5D-46D9-9276-8ADFD7A4F12B}" type="parTrans" cxnId="{F45938D0-F622-4EBA-9706-82B36187F907}">
      <dgm:prSet/>
      <dgm:spPr/>
      <dgm:t>
        <a:bodyPr/>
        <a:lstStyle/>
        <a:p>
          <a:endParaRPr lang="en-US"/>
        </a:p>
      </dgm:t>
    </dgm:pt>
    <dgm:pt modelId="{7A03F4CA-ECA0-4C33-AE87-23095B8754FF}" type="sibTrans" cxnId="{F45938D0-F622-4EBA-9706-82B36187F907}">
      <dgm:prSet/>
      <dgm:spPr/>
      <dgm:t>
        <a:bodyPr/>
        <a:lstStyle/>
        <a:p>
          <a:endParaRPr lang="en-US"/>
        </a:p>
      </dgm:t>
    </dgm:pt>
    <dgm:pt modelId="{EFC55F68-827B-4FA9-90DC-2EB07092676F}">
      <dgm:prSet phldrT="[Text]"/>
      <dgm:spPr/>
      <dgm:t>
        <a:bodyPr/>
        <a:lstStyle/>
        <a:p>
          <a:r>
            <a:rPr lang="en-US" dirty="0" smtClean="0"/>
            <a:t>Client sends request</a:t>
          </a:r>
        </a:p>
      </dgm:t>
    </dgm:pt>
    <dgm:pt modelId="{E8375594-C511-49C0-B26C-8DB71BC1B1A7}" type="parTrans" cxnId="{7A4430CC-A8CA-4432-BA44-3F17D39E90A1}">
      <dgm:prSet/>
      <dgm:spPr/>
      <dgm:t>
        <a:bodyPr/>
        <a:lstStyle/>
        <a:p>
          <a:endParaRPr lang="en-US"/>
        </a:p>
      </dgm:t>
    </dgm:pt>
    <dgm:pt modelId="{923C324D-D53A-4B6B-95D7-95ED94B28C74}" type="sibTrans" cxnId="{7A4430CC-A8CA-4432-BA44-3F17D39E90A1}">
      <dgm:prSet/>
      <dgm:spPr/>
      <dgm:t>
        <a:bodyPr/>
        <a:lstStyle/>
        <a:p>
          <a:endParaRPr lang="en-US"/>
        </a:p>
      </dgm:t>
    </dgm:pt>
    <dgm:pt modelId="{49821CFE-02FB-444E-800D-5AABC00065BB}">
      <dgm:prSet phldrT="[Text]"/>
      <dgm:spPr/>
      <dgm:t>
        <a:bodyPr/>
        <a:lstStyle/>
        <a:p>
          <a:r>
            <a:rPr lang="en-US" dirty="0" smtClean="0"/>
            <a:t>Client gets the Response</a:t>
          </a:r>
        </a:p>
      </dgm:t>
    </dgm:pt>
    <dgm:pt modelId="{E468503E-0B95-4806-AA83-B0A7C292DD3B}" type="parTrans" cxnId="{F554B0A8-7945-425E-A688-21BE35623418}">
      <dgm:prSet/>
      <dgm:spPr/>
      <dgm:t>
        <a:bodyPr/>
        <a:lstStyle/>
        <a:p>
          <a:endParaRPr lang="en-US"/>
        </a:p>
      </dgm:t>
    </dgm:pt>
    <dgm:pt modelId="{431FE044-BF55-4DF7-B5DF-B9C3AA9A0D96}" type="sibTrans" cxnId="{F554B0A8-7945-425E-A688-21BE35623418}">
      <dgm:prSet/>
      <dgm:spPr/>
      <dgm:t>
        <a:bodyPr/>
        <a:lstStyle/>
        <a:p>
          <a:endParaRPr lang="en-US"/>
        </a:p>
      </dgm:t>
    </dgm:pt>
    <dgm:pt modelId="{86C1871E-9F69-41B0-A212-603968C5F3B8}" type="pres">
      <dgm:prSet presAssocID="{F20B708F-21BC-480D-9D1C-EC8031790FF1}" presName="Name0" presStyleCnt="0">
        <dgm:presLayoutVars>
          <dgm:chMax val="7"/>
          <dgm:chPref val="7"/>
          <dgm:dir/>
          <dgm:animLvl val="lvl"/>
        </dgm:presLayoutVars>
      </dgm:prSet>
      <dgm:spPr/>
      <dgm:t>
        <a:bodyPr/>
        <a:lstStyle/>
        <a:p>
          <a:endParaRPr lang="en-US"/>
        </a:p>
      </dgm:t>
    </dgm:pt>
    <dgm:pt modelId="{CD4300BC-74FC-401F-8800-E9E2A1FBEFD3}" type="pres">
      <dgm:prSet presAssocID="{AD54A66F-1B94-4F64-9BAD-22064804A6E9}" presName="Accent1" presStyleCnt="0"/>
      <dgm:spPr/>
    </dgm:pt>
    <dgm:pt modelId="{3E5E8C7D-54A5-404F-AECC-0A27E01F6948}" type="pres">
      <dgm:prSet presAssocID="{AD54A66F-1B94-4F64-9BAD-22064804A6E9}" presName="Accent" presStyleLbl="node1" presStyleIdx="0" presStyleCnt="5"/>
      <dgm:spPr>
        <a:solidFill>
          <a:schemeClr val="accent3">
            <a:lumMod val="40000"/>
            <a:lumOff val="60000"/>
          </a:schemeClr>
        </a:solidFill>
        <a:ln>
          <a:solidFill>
            <a:schemeClr val="accent1">
              <a:lumMod val="20000"/>
              <a:lumOff val="80000"/>
            </a:schemeClr>
          </a:solidFill>
        </a:ln>
      </dgm:spPr>
    </dgm:pt>
    <dgm:pt modelId="{2AD5CAAF-A6A1-4BBA-B5E6-056148268AD4}" type="pres">
      <dgm:prSet presAssocID="{AD54A66F-1B94-4F64-9BAD-22064804A6E9}" presName="Parent1" presStyleLbl="revTx" presStyleIdx="0" presStyleCnt="5">
        <dgm:presLayoutVars>
          <dgm:chMax val="1"/>
          <dgm:chPref val="1"/>
          <dgm:bulletEnabled val="1"/>
        </dgm:presLayoutVars>
      </dgm:prSet>
      <dgm:spPr/>
      <dgm:t>
        <a:bodyPr/>
        <a:lstStyle/>
        <a:p>
          <a:endParaRPr lang="en-US"/>
        </a:p>
      </dgm:t>
    </dgm:pt>
    <dgm:pt modelId="{E929E3A5-32AD-457A-A9B8-6B0054A3E6D0}" type="pres">
      <dgm:prSet presAssocID="{E2AC281C-0EFC-4583-9DA3-CF2C5AE40E8C}" presName="Accent2" presStyleCnt="0"/>
      <dgm:spPr/>
    </dgm:pt>
    <dgm:pt modelId="{3D30288F-9ED4-41F3-8C87-7521425811D5}" type="pres">
      <dgm:prSet presAssocID="{E2AC281C-0EFC-4583-9DA3-CF2C5AE40E8C}" presName="Accent" presStyleLbl="node1" presStyleIdx="1" presStyleCnt="5"/>
      <dgm:spPr/>
    </dgm:pt>
    <dgm:pt modelId="{6F8B5FA8-2D0F-4DEC-BF44-D0288E042BA4}" type="pres">
      <dgm:prSet presAssocID="{E2AC281C-0EFC-4583-9DA3-CF2C5AE40E8C}" presName="Parent2" presStyleLbl="revTx" presStyleIdx="1" presStyleCnt="5">
        <dgm:presLayoutVars>
          <dgm:chMax val="1"/>
          <dgm:chPref val="1"/>
          <dgm:bulletEnabled val="1"/>
        </dgm:presLayoutVars>
      </dgm:prSet>
      <dgm:spPr/>
      <dgm:t>
        <a:bodyPr/>
        <a:lstStyle/>
        <a:p>
          <a:endParaRPr lang="en-US"/>
        </a:p>
      </dgm:t>
    </dgm:pt>
    <dgm:pt modelId="{3FC13BC0-FE10-4385-B166-F1CB1AFEBA62}" type="pres">
      <dgm:prSet presAssocID="{EFC55F68-827B-4FA9-90DC-2EB07092676F}" presName="Accent3" presStyleCnt="0"/>
      <dgm:spPr/>
    </dgm:pt>
    <dgm:pt modelId="{BC4939CE-F21A-4A1B-9477-58713CE52F63}" type="pres">
      <dgm:prSet presAssocID="{EFC55F68-827B-4FA9-90DC-2EB07092676F}" presName="Accent" presStyleLbl="node1" presStyleIdx="2" presStyleCnt="5"/>
      <dgm:spPr>
        <a:solidFill>
          <a:schemeClr val="accent3">
            <a:lumMod val="40000"/>
            <a:lumOff val="60000"/>
          </a:schemeClr>
        </a:solidFill>
        <a:ln>
          <a:solidFill>
            <a:schemeClr val="accent1">
              <a:lumMod val="20000"/>
              <a:lumOff val="80000"/>
            </a:schemeClr>
          </a:solidFill>
        </a:ln>
      </dgm:spPr>
    </dgm:pt>
    <dgm:pt modelId="{83E00953-E7D0-4282-B6F1-E5715A15D161}" type="pres">
      <dgm:prSet presAssocID="{EFC55F68-827B-4FA9-90DC-2EB07092676F}" presName="Parent3" presStyleLbl="revTx" presStyleIdx="2" presStyleCnt="5">
        <dgm:presLayoutVars>
          <dgm:chMax val="1"/>
          <dgm:chPref val="1"/>
          <dgm:bulletEnabled val="1"/>
        </dgm:presLayoutVars>
      </dgm:prSet>
      <dgm:spPr/>
      <dgm:t>
        <a:bodyPr/>
        <a:lstStyle/>
        <a:p>
          <a:endParaRPr lang="en-US"/>
        </a:p>
      </dgm:t>
    </dgm:pt>
    <dgm:pt modelId="{19E46F1B-110D-4172-8DC5-1578B39697FD}" type="pres">
      <dgm:prSet presAssocID="{A2414D37-E730-4D06-AD1B-C37D2B8CB901}" presName="Accent4" presStyleCnt="0"/>
      <dgm:spPr/>
    </dgm:pt>
    <dgm:pt modelId="{3A5D05B4-4903-427C-B8F1-D12F124F15B1}" type="pres">
      <dgm:prSet presAssocID="{A2414D37-E730-4D06-AD1B-C37D2B8CB901}" presName="Accent" presStyleLbl="node1" presStyleIdx="3" presStyleCnt="5"/>
      <dgm:spPr>
        <a:ln>
          <a:solidFill>
            <a:schemeClr val="accent1">
              <a:lumMod val="75000"/>
            </a:schemeClr>
          </a:solidFill>
        </a:ln>
      </dgm:spPr>
    </dgm:pt>
    <dgm:pt modelId="{B5510A8C-0845-4F8D-A4E4-3C434D023A79}" type="pres">
      <dgm:prSet presAssocID="{A2414D37-E730-4D06-AD1B-C37D2B8CB901}" presName="Parent4" presStyleLbl="revTx" presStyleIdx="3" presStyleCnt="5">
        <dgm:presLayoutVars>
          <dgm:chMax val="1"/>
          <dgm:chPref val="1"/>
          <dgm:bulletEnabled val="1"/>
        </dgm:presLayoutVars>
      </dgm:prSet>
      <dgm:spPr/>
      <dgm:t>
        <a:bodyPr/>
        <a:lstStyle/>
        <a:p>
          <a:endParaRPr lang="en-US"/>
        </a:p>
      </dgm:t>
    </dgm:pt>
    <dgm:pt modelId="{2A24CDC0-CE10-435A-8C52-D5129B3B631E}" type="pres">
      <dgm:prSet presAssocID="{49821CFE-02FB-444E-800D-5AABC00065BB}" presName="Accent5" presStyleCnt="0"/>
      <dgm:spPr/>
    </dgm:pt>
    <dgm:pt modelId="{ED5860F6-0F7B-4237-8144-F676043708D8}" type="pres">
      <dgm:prSet presAssocID="{49821CFE-02FB-444E-800D-5AABC00065BB}" presName="Accent" presStyleLbl="node1" presStyleIdx="4" presStyleCnt="5"/>
      <dgm:spPr>
        <a:solidFill>
          <a:schemeClr val="accent3">
            <a:lumMod val="60000"/>
            <a:lumOff val="40000"/>
          </a:schemeClr>
        </a:solidFill>
        <a:ln>
          <a:solidFill>
            <a:schemeClr val="accent1">
              <a:lumMod val="20000"/>
              <a:lumOff val="80000"/>
            </a:schemeClr>
          </a:solidFill>
        </a:ln>
      </dgm:spPr>
    </dgm:pt>
    <dgm:pt modelId="{F711A0D1-28FE-4236-A39E-08BE0F931B47}" type="pres">
      <dgm:prSet presAssocID="{49821CFE-02FB-444E-800D-5AABC00065BB}" presName="Parent5" presStyleLbl="revTx" presStyleIdx="4" presStyleCnt="5">
        <dgm:presLayoutVars>
          <dgm:chMax val="1"/>
          <dgm:chPref val="1"/>
          <dgm:bulletEnabled val="1"/>
        </dgm:presLayoutVars>
      </dgm:prSet>
      <dgm:spPr/>
      <dgm:t>
        <a:bodyPr/>
        <a:lstStyle/>
        <a:p>
          <a:endParaRPr lang="en-US"/>
        </a:p>
      </dgm:t>
    </dgm:pt>
  </dgm:ptLst>
  <dgm:cxnLst>
    <dgm:cxn modelId="{0BE49374-DE86-49A8-98E5-57F34D1A429C}" type="presOf" srcId="{A2414D37-E730-4D06-AD1B-C37D2B8CB901}" destId="{B5510A8C-0845-4F8D-A4E4-3C434D023A79}" srcOrd="0" destOrd="0" presId="urn:microsoft.com/office/officeart/2009/layout/CircleArrowProcess"/>
    <dgm:cxn modelId="{F45938D0-F622-4EBA-9706-82B36187F907}" srcId="{F20B708F-21BC-480D-9D1C-EC8031790FF1}" destId="{A2414D37-E730-4D06-AD1B-C37D2B8CB901}" srcOrd="3" destOrd="0" parTransId="{72C9342B-1E5D-46D9-9276-8ADFD7A4F12B}" sibTransId="{7A03F4CA-ECA0-4C33-AE87-23095B8754FF}"/>
    <dgm:cxn modelId="{7A4430CC-A8CA-4432-BA44-3F17D39E90A1}" srcId="{F20B708F-21BC-480D-9D1C-EC8031790FF1}" destId="{EFC55F68-827B-4FA9-90DC-2EB07092676F}" srcOrd="2" destOrd="0" parTransId="{E8375594-C511-49C0-B26C-8DB71BC1B1A7}" sibTransId="{923C324D-D53A-4B6B-95D7-95ED94B28C74}"/>
    <dgm:cxn modelId="{DB49611F-CCDA-4ED9-B31E-C6F654FE88D3}" srcId="{F20B708F-21BC-480D-9D1C-EC8031790FF1}" destId="{E2AC281C-0EFC-4583-9DA3-CF2C5AE40E8C}" srcOrd="1" destOrd="0" parTransId="{4DD57154-EB68-4178-85B1-C1B166571079}" sibTransId="{0823D655-7A9E-4621-9A42-14B93BD101CF}"/>
    <dgm:cxn modelId="{C80FA5FE-9E12-4036-8938-227E8DEF867A}" type="presOf" srcId="{AD54A66F-1B94-4F64-9BAD-22064804A6E9}" destId="{2AD5CAAF-A6A1-4BBA-B5E6-056148268AD4}" srcOrd="0" destOrd="0" presId="urn:microsoft.com/office/officeart/2009/layout/CircleArrowProcess"/>
    <dgm:cxn modelId="{BDCAD16E-6D2B-4CFB-BD7D-5835D3D77BF3}" srcId="{F20B708F-21BC-480D-9D1C-EC8031790FF1}" destId="{AD54A66F-1B94-4F64-9BAD-22064804A6E9}" srcOrd="0" destOrd="0" parTransId="{BBEA1E68-BD59-4595-B28E-206C371AF847}" sibTransId="{5A02423E-359C-44AE-882C-2224C6FC52B7}"/>
    <dgm:cxn modelId="{E21FFE3E-199E-43D8-A376-69C1A33ADD48}" type="presOf" srcId="{E2AC281C-0EFC-4583-9DA3-CF2C5AE40E8C}" destId="{6F8B5FA8-2D0F-4DEC-BF44-D0288E042BA4}" srcOrd="0" destOrd="0" presId="urn:microsoft.com/office/officeart/2009/layout/CircleArrowProcess"/>
    <dgm:cxn modelId="{B4CDEF5D-8802-4362-8A63-D7C33C3C8B3A}" type="presOf" srcId="{F20B708F-21BC-480D-9D1C-EC8031790FF1}" destId="{86C1871E-9F69-41B0-A212-603968C5F3B8}" srcOrd="0" destOrd="0" presId="urn:microsoft.com/office/officeart/2009/layout/CircleArrowProcess"/>
    <dgm:cxn modelId="{DEF10D68-89DA-408C-8FCF-A23B2C74276C}" type="presOf" srcId="{EFC55F68-827B-4FA9-90DC-2EB07092676F}" destId="{83E00953-E7D0-4282-B6F1-E5715A15D161}" srcOrd="0" destOrd="0" presId="urn:microsoft.com/office/officeart/2009/layout/CircleArrowProcess"/>
    <dgm:cxn modelId="{F554B0A8-7945-425E-A688-21BE35623418}" srcId="{F20B708F-21BC-480D-9D1C-EC8031790FF1}" destId="{49821CFE-02FB-444E-800D-5AABC00065BB}" srcOrd="4" destOrd="0" parTransId="{E468503E-0B95-4806-AA83-B0A7C292DD3B}" sibTransId="{431FE044-BF55-4DF7-B5DF-B9C3AA9A0D96}"/>
    <dgm:cxn modelId="{28BFEB44-1C78-4E13-8B6D-1DE09EB9CB01}" type="presOf" srcId="{49821CFE-02FB-444E-800D-5AABC00065BB}" destId="{F711A0D1-28FE-4236-A39E-08BE0F931B47}" srcOrd="0" destOrd="0" presId="urn:microsoft.com/office/officeart/2009/layout/CircleArrowProcess"/>
    <dgm:cxn modelId="{74E08DDE-FCCF-4D6C-893B-F002DC5DF018}" type="presParOf" srcId="{86C1871E-9F69-41B0-A212-603968C5F3B8}" destId="{CD4300BC-74FC-401F-8800-E9E2A1FBEFD3}" srcOrd="0" destOrd="0" presId="urn:microsoft.com/office/officeart/2009/layout/CircleArrowProcess"/>
    <dgm:cxn modelId="{A8703326-5723-4659-BA4A-0246704EF39A}" type="presParOf" srcId="{CD4300BC-74FC-401F-8800-E9E2A1FBEFD3}" destId="{3E5E8C7D-54A5-404F-AECC-0A27E01F6948}" srcOrd="0" destOrd="0" presId="urn:microsoft.com/office/officeart/2009/layout/CircleArrowProcess"/>
    <dgm:cxn modelId="{2C099217-D83B-4D5A-9B2B-A225CFD0B95B}" type="presParOf" srcId="{86C1871E-9F69-41B0-A212-603968C5F3B8}" destId="{2AD5CAAF-A6A1-4BBA-B5E6-056148268AD4}" srcOrd="1" destOrd="0" presId="urn:microsoft.com/office/officeart/2009/layout/CircleArrowProcess"/>
    <dgm:cxn modelId="{3701C829-0678-4779-B889-A8E006639A1E}" type="presParOf" srcId="{86C1871E-9F69-41B0-A212-603968C5F3B8}" destId="{E929E3A5-32AD-457A-A9B8-6B0054A3E6D0}" srcOrd="2" destOrd="0" presId="urn:microsoft.com/office/officeart/2009/layout/CircleArrowProcess"/>
    <dgm:cxn modelId="{1C32A328-9566-4380-8543-8B024693DB71}" type="presParOf" srcId="{E929E3A5-32AD-457A-A9B8-6B0054A3E6D0}" destId="{3D30288F-9ED4-41F3-8C87-7521425811D5}" srcOrd="0" destOrd="0" presId="urn:microsoft.com/office/officeart/2009/layout/CircleArrowProcess"/>
    <dgm:cxn modelId="{F451A82F-9266-4883-9E28-0DAFC6257405}" type="presParOf" srcId="{86C1871E-9F69-41B0-A212-603968C5F3B8}" destId="{6F8B5FA8-2D0F-4DEC-BF44-D0288E042BA4}" srcOrd="3" destOrd="0" presId="urn:microsoft.com/office/officeart/2009/layout/CircleArrowProcess"/>
    <dgm:cxn modelId="{A70BF251-791D-406E-A2D1-974E2182E45E}" type="presParOf" srcId="{86C1871E-9F69-41B0-A212-603968C5F3B8}" destId="{3FC13BC0-FE10-4385-B166-F1CB1AFEBA62}" srcOrd="4" destOrd="0" presId="urn:microsoft.com/office/officeart/2009/layout/CircleArrowProcess"/>
    <dgm:cxn modelId="{9171CBA6-BA9F-485A-A221-6704297A50A4}" type="presParOf" srcId="{3FC13BC0-FE10-4385-B166-F1CB1AFEBA62}" destId="{BC4939CE-F21A-4A1B-9477-58713CE52F63}" srcOrd="0" destOrd="0" presId="urn:microsoft.com/office/officeart/2009/layout/CircleArrowProcess"/>
    <dgm:cxn modelId="{E54871E6-E307-465D-BEFB-12C819558278}" type="presParOf" srcId="{86C1871E-9F69-41B0-A212-603968C5F3B8}" destId="{83E00953-E7D0-4282-B6F1-E5715A15D161}" srcOrd="5" destOrd="0" presId="urn:microsoft.com/office/officeart/2009/layout/CircleArrowProcess"/>
    <dgm:cxn modelId="{7DEADE83-1B17-4693-8B82-155ED43C7479}" type="presParOf" srcId="{86C1871E-9F69-41B0-A212-603968C5F3B8}" destId="{19E46F1B-110D-4172-8DC5-1578B39697FD}" srcOrd="6" destOrd="0" presId="urn:microsoft.com/office/officeart/2009/layout/CircleArrowProcess"/>
    <dgm:cxn modelId="{CA356EB9-4D41-45B3-8198-F9DE6955EB74}" type="presParOf" srcId="{19E46F1B-110D-4172-8DC5-1578B39697FD}" destId="{3A5D05B4-4903-427C-B8F1-D12F124F15B1}" srcOrd="0" destOrd="0" presId="urn:microsoft.com/office/officeart/2009/layout/CircleArrowProcess"/>
    <dgm:cxn modelId="{C8478FDD-9ABA-4A7C-8A3D-90BAB2CCA724}" type="presParOf" srcId="{86C1871E-9F69-41B0-A212-603968C5F3B8}" destId="{B5510A8C-0845-4F8D-A4E4-3C434D023A79}" srcOrd="7" destOrd="0" presId="urn:microsoft.com/office/officeart/2009/layout/CircleArrowProcess"/>
    <dgm:cxn modelId="{A49CBE7D-521A-485A-A9B9-6F02672C8881}" type="presParOf" srcId="{86C1871E-9F69-41B0-A212-603968C5F3B8}" destId="{2A24CDC0-CE10-435A-8C52-D5129B3B631E}" srcOrd="8" destOrd="0" presId="urn:microsoft.com/office/officeart/2009/layout/CircleArrowProcess"/>
    <dgm:cxn modelId="{38B193C7-DF39-405D-8D3F-F51AC9324FD9}" type="presParOf" srcId="{2A24CDC0-CE10-435A-8C52-D5129B3B631E}" destId="{ED5860F6-0F7B-4237-8144-F676043708D8}" srcOrd="0" destOrd="0" presId="urn:microsoft.com/office/officeart/2009/layout/CircleArrowProcess"/>
    <dgm:cxn modelId="{66D72994-A1F0-47DA-8306-A863FD01C45C}" type="presParOf" srcId="{86C1871E-9F69-41B0-A212-603968C5F3B8}" destId="{F711A0D1-28FE-4236-A39E-08BE0F931B47}" srcOrd="9"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0B708F-21BC-480D-9D1C-EC8031790FF1}" type="doc">
      <dgm:prSet loTypeId="urn:microsoft.com/office/officeart/2009/layout/CircleArrowProcess" loCatId="cycle" qsTypeId="urn:microsoft.com/office/officeart/2005/8/quickstyle/3d6" qsCatId="3D" csTypeId="urn:microsoft.com/office/officeart/2005/8/colors/accent1_2" csCatId="accent1" phldr="1"/>
      <dgm:spPr/>
      <dgm:t>
        <a:bodyPr/>
        <a:lstStyle/>
        <a:p>
          <a:endParaRPr lang="en-US"/>
        </a:p>
      </dgm:t>
    </dgm:pt>
    <dgm:pt modelId="{AD54A66F-1B94-4F64-9BAD-22064804A6E9}">
      <dgm:prSet phldrT="[Text]"/>
      <dgm:spPr/>
      <dgm:t>
        <a:bodyPr/>
        <a:lstStyle/>
        <a:p>
          <a:r>
            <a:rPr lang="en-US" dirty="0" smtClean="0"/>
            <a:t>Username &amp; password login</a:t>
          </a:r>
          <a:endParaRPr lang="en-US" dirty="0"/>
        </a:p>
      </dgm:t>
    </dgm:pt>
    <dgm:pt modelId="{BBEA1E68-BD59-4595-B28E-206C371AF847}" type="parTrans" cxnId="{BDCAD16E-6D2B-4CFB-BD7D-5835D3D77BF3}">
      <dgm:prSet/>
      <dgm:spPr/>
      <dgm:t>
        <a:bodyPr/>
        <a:lstStyle/>
        <a:p>
          <a:endParaRPr lang="en-US"/>
        </a:p>
      </dgm:t>
    </dgm:pt>
    <dgm:pt modelId="{5A02423E-359C-44AE-882C-2224C6FC52B7}" type="sibTrans" cxnId="{BDCAD16E-6D2B-4CFB-BD7D-5835D3D77BF3}">
      <dgm:prSet/>
      <dgm:spPr/>
      <dgm:t>
        <a:bodyPr/>
        <a:lstStyle/>
        <a:p>
          <a:endParaRPr lang="en-US"/>
        </a:p>
      </dgm:t>
    </dgm:pt>
    <dgm:pt modelId="{E2AC281C-0EFC-4583-9DA3-CF2C5AE40E8C}">
      <dgm:prSet phldrT="[Text]"/>
      <dgm:spPr/>
      <dgm:t>
        <a:bodyPr/>
        <a:lstStyle/>
        <a:p>
          <a:r>
            <a:rPr lang="en-US" dirty="0" smtClean="0"/>
            <a:t>Server creates and responds with token</a:t>
          </a:r>
          <a:endParaRPr lang="en-US" dirty="0"/>
        </a:p>
      </dgm:t>
    </dgm:pt>
    <dgm:pt modelId="{4DD57154-EB68-4178-85B1-C1B166571079}" type="parTrans" cxnId="{DB49611F-CCDA-4ED9-B31E-C6F654FE88D3}">
      <dgm:prSet/>
      <dgm:spPr/>
      <dgm:t>
        <a:bodyPr/>
        <a:lstStyle/>
        <a:p>
          <a:endParaRPr lang="en-US"/>
        </a:p>
      </dgm:t>
    </dgm:pt>
    <dgm:pt modelId="{0823D655-7A9E-4621-9A42-14B93BD101CF}" type="sibTrans" cxnId="{DB49611F-CCDA-4ED9-B31E-C6F654FE88D3}">
      <dgm:prSet/>
      <dgm:spPr/>
      <dgm:t>
        <a:bodyPr/>
        <a:lstStyle/>
        <a:p>
          <a:endParaRPr lang="en-US"/>
        </a:p>
      </dgm:t>
    </dgm:pt>
    <dgm:pt modelId="{A2414D37-E730-4D06-AD1B-C37D2B8CB901}">
      <dgm:prSet phldrT="[Text]"/>
      <dgm:spPr/>
      <dgm:t>
        <a:bodyPr/>
        <a:lstStyle/>
        <a:p>
          <a:r>
            <a:rPr lang="en-US" dirty="0" smtClean="0"/>
            <a:t>Token is validated and Response sent</a:t>
          </a:r>
        </a:p>
      </dgm:t>
    </dgm:pt>
    <dgm:pt modelId="{72C9342B-1E5D-46D9-9276-8ADFD7A4F12B}" type="parTrans" cxnId="{F45938D0-F622-4EBA-9706-82B36187F907}">
      <dgm:prSet/>
      <dgm:spPr/>
      <dgm:t>
        <a:bodyPr/>
        <a:lstStyle/>
        <a:p>
          <a:endParaRPr lang="en-US"/>
        </a:p>
      </dgm:t>
    </dgm:pt>
    <dgm:pt modelId="{7A03F4CA-ECA0-4C33-AE87-23095B8754FF}" type="sibTrans" cxnId="{F45938D0-F622-4EBA-9706-82B36187F907}">
      <dgm:prSet/>
      <dgm:spPr/>
      <dgm:t>
        <a:bodyPr/>
        <a:lstStyle/>
        <a:p>
          <a:endParaRPr lang="en-US"/>
        </a:p>
      </dgm:t>
    </dgm:pt>
    <dgm:pt modelId="{EFC55F68-827B-4FA9-90DC-2EB07092676F}">
      <dgm:prSet phldrT="[Text]"/>
      <dgm:spPr/>
      <dgm:t>
        <a:bodyPr/>
        <a:lstStyle/>
        <a:p>
          <a:r>
            <a:rPr lang="en-US" dirty="0" smtClean="0"/>
            <a:t>Client stores token &amp; passes it with request</a:t>
          </a:r>
        </a:p>
      </dgm:t>
    </dgm:pt>
    <dgm:pt modelId="{E8375594-C511-49C0-B26C-8DB71BC1B1A7}" type="parTrans" cxnId="{7A4430CC-A8CA-4432-BA44-3F17D39E90A1}">
      <dgm:prSet/>
      <dgm:spPr/>
      <dgm:t>
        <a:bodyPr/>
        <a:lstStyle/>
        <a:p>
          <a:endParaRPr lang="en-US"/>
        </a:p>
      </dgm:t>
    </dgm:pt>
    <dgm:pt modelId="{923C324D-D53A-4B6B-95D7-95ED94B28C74}" type="sibTrans" cxnId="{7A4430CC-A8CA-4432-BA44-3F17D39E90A1}">
      <dgm:prSet/>
      <dgm:spPr/>
      <dgm:t>
        <a:bodyPr/>
        <a:lstStyle/>
        <a:p>
          <a:endParaRPr lang="en-US"/>
        </a:p>
      </dgm:t>
    </dgm:pt>
    <dgm:pt modelId="{49821CFE-02FB-444E-800D-5AABC00065BB}">
      <dgm:prSet phldrT="[Text]"/>
      <dgm:spPr/>
      <dgm:t>
        <a:bodyPr/>
        <a:lstStyle/>
        <a:p>
          <a:r>
            <a:rPr lang="en-US" dirty="0" smtClean="0"/>
            <a:t>Client gets the Response</a:t>
          </a:r>
        </a:p>
      </dgm:t>
    </dgm:pt>
    <dgm:pt modelId="{E468503E-0B95-4806-AA83-B0A7C292DD3B}" type="parTrans" cxnId="{F554B0A8-7945-425E-A688-21BE35623418}">
      <dgm:prSet/>
      <dgm:spPr/>
      <dgm:t>
        <a:bodyPr/>
        <a:lstStyle/>
        <a:p>
          <a:endParaRPr lang="en-US"/>
        </a:p>
      </dgm:t>
    </dgm:pt>
    <dgm:pt modelId="{431FE044-BF55-4DF7-B5DF-B9C3AA9A0D96}" type="sibTrans" cxnId="{F554B0A8-7945-425E-A688-21BE35623418}">
      <dgm:prSet/>
      <dgm:spPr/>
      <dgm:t>
        <a:bodyPr/>
        <a:lstStyle/>
        <a:p>
          <a:endParaRPr lang="en-US"/>
        </a:p>
      </dgm:t>
    </dgm:pt>
    <dgm:pt modelId="{86C1871E-9F69-41B0-A212-603968C5F3B8}" type="pres">
      <dgm:prSet presAssocID="{F20B708F-21BC-480D-9D1C-EC8031790FF1}" presName="Name0" presStyleCnt="0">
        <dgm:presLayoutVars>
          <dgm:chMax val="7"/>
          <dgm:chPref val="7"/>
          <dgm:dir/>
          <dgm:animLvl val="lvl"/>
        </dgm:presLayoutVars>
      </dgm:prSet>
      <dgm:spPr/>
      <dgm:t>
        <a:bodyPr/>
        <a:lstStyle/>
        <a:p>
          <a:endParaRPr lang="en-US"/>
        </a:p>
      </dgm:t>
    </dgm:pt>
    <dgm:pt modelId="{CD4300BC-74FC-401F-8800-E9E2A1FBEFD3}" type="pres">
      <dgm:prSet presAssocID="{AD54A66F-1B94-4F64-9BAD-22064804A6E9}" presName="Accent1" presStyleCnt="0"/>
      <dgm:spPr/>
    </dgm:pt>
    <dgm:pt modelId="{3E5E8C7D-54A5-404F-AECC-0A27E01F6948}" type="pres">
      <dgm:prSet presAssocID="{AD54A66F-1B94-4F64-9BAD-22064804A6E9}" presName="Accent" presStyleLbl="node1" presStyleIdx="0" presStyleCnt="5"/>
      <dgm:spPr>
        <a:solidFill>
          <a:schemeClr val="accent3">
            <a:lumMod val="40000"/>
            <a:lumOff val="60000"/>
          </a:schemeClr>
        </a:solidFill>
        <a:ln>
          <a:solidFill>
            <a:schemeClr val="accent1">
              <a:lumMod val="20000"/>
              <a:lumOff val="80000"/>
            </a:schemeClr>
          </a:solidFill>
        </a:ln>
      </dgm:spPr>
    </dgm:pt>
    <dgm:pt modelId="{2AD5CAAF-A6A1-4BBA-B5E6-056148268AD4}" type="pres">
      <dgm:prSet presAssocID="{AD54A66F-1B94-4F64-9BAD-22064804A6E9}" presName="Parent1" presStyleLbl="revTx" presStyleIdx="0" presStyleCnt="5">
        <dgm:presLayoutVars>
          <dgm:chMax val="1"/>
          <dgm:chPref val="1"/>
          <dgm:bulletEnabled val="1"/>
        </dgm:presLayoutVars>
      </dgm:prSet>
      <dgm:spPr/>
      <dgm:t>
        <a:bodyPr/>
        <a:lstStyle/>
        <a:p>
          <a:endParaRPr lang="en-US"/>
        </a:p>
      </dgm:t>
    </dgm:pt>
    <dgm:pt modelId="{E929E3A5-32AD-457A-A9B8-6B0054A3E6D0}" type="pres">
      <dgm:prSet presAssocID="{E2AC281C-0EFC-4583-9DA3-CF2C5AE40E8C}" presName="Accent2" presStyleCnt="0"/>
      <dgm:spPr/>
    </dgm:pt>
    <dgm:pt modelId="{3D30288F-9ED4-41F3-8C87-7521425811D5}" type="pres">
      <dgm:prSet presAssocID="{E2AC281C-0EFC-4583-9DA3-CF2C5AE40E8C}" presName="Accent" presStyleLbl="node1" presStyleIdx="1" presStyleCnt="5"/>
      <dgm:spPr/>
    </dgm:pt>
    <dgm:pt modelId="{6F8B5FA8-2D0F-4DEC-BF44-D0288E042BA4}" type="pres">
      <dgm:prSet presAssocID="{E2AC281C-0EFC-4583-9DA3-CF2C5AE40E8C}" presName="Parent2" presStyleLbl="revTx" presStyleIdx="1" presStyleCnt="5">
        <dgm:presLayoutVars>
          <dgm:chMax val="1"/>
          <dgm:chPref val="1"/>
          <dgm:bulletEnabled val="1"/>
        </dgm:presLayoutVars>
      </dgm:prSet>
      <dgm:spPr/>
      <dgm:t>
        <a:bodyPr/>
        <a:lstStyle/>
        <a:p>
          <a:endParaRPr lang="en-US"/>
        </a:p>
      </dgm:t>
    </dgm:pt>
    <dgm:pt modelId="{3FC13BC0-FE10-4385-B166-F1CB1AFEBA62}" type="pres">
      <dgm:prSet presAssocID="{EFC55F68-827B-4FA9-90DC-2EB07092676F}" presName="Accent3" presStyleCnt="0"/>
      <dgm:spPr/>
    </dgm:pt>
    <dgm:pt modelId="{BC4939CE-F21A-4A1B-9477-58713CE52F63}" type="pres">
      <dgm:prSet presAssocID="{EFC55F68-827B-4FA9-90DC-2EB07092676F}" presName="Accent" presStyleLbl="node1" presStyleIdx="2" presStyleCnt="5"/>
      <dgm:spPr>
        <a:solidFill>
          <a:schemeClr val="accent3">
            <a:lumMod val="40000"/>
            <a:lumOff val="60000"/>
          </a:schemeClr>
        </a:solidFill>
        <a:ln>
          <a:solidFill>
            <a:schemeClr val="accent1">
              <a:lumMod val="20000"/>
              <a:lumOff val="80000"/>
            </a:schemeClr>
          </a:solidFill>
        </a:ln>
      </dgm:spPr>
    </dgm:pt>
    <dgm:pt modelId="{83E00953-E7D0-4282-B6F1-E5715A15D161}" type="pres">
      <dgm:prSet presAssocID="{EFC55F68-827B-4FA9-90DC-2EB07092676F}" presName="Parent3" presStyleLbl="revTx" presStyleIdx="2" presStyleCnt="5">
        <dgm:presLayoutVars>
          <dgm:chMax val="1"/>
          <dgm:chPref val="1"/>
          <dgm:bulletEnabled val="1"/>
        </dgm:presLayoutVars>
      </dgm:prSet>
      <dgm:spPr/>
      <dgm:t>
        <a:bodyPr/>
        <a:lstStyle/>
        <a:p>
          <a:endParaRPr lang="en-US"/>
        </a:p>
      </dgm:t>
    </dgm:pt>
    <dgm:pt modelId="{19E46F1B-110D-4172-8DC5-1578B39697FD}" type="pres">
      <dgm:prSet presAssocID="{A2414D37-E730-4D06-AD1B-C37D2B8CB901}" presName="Accent4" presStyleCnt="0"/>
      <dgm:spPr/>
    </dgm:pt>
    <dgm:pt modelId="{3A5D05B4-4903-427C-B8F1-D12F124F15B1}" type="pres">
      <dgm:prSet presAssocID="{A2414D37-E730-4D06-AD1B-C37D2B8CB901}" presName="Accent" presStyleLbl="node1" presStyleIdx="3" presStyleCnt="5"/>
      <dgm:spPr>
        <a:ln>
          <a:solidFill>
            <a:schemeClr val="accent1">
              <a:lumMod val="75000"/>
            </a:schemeClr>
          </a:solidFill>
        </a:ln>
      </dgm:spPr>
    </dgm:pt>
    <dgm:pt modelId="{B5510A8C-0845-4F8D-A4E4-3C434D023A79}" type="pres">
      <dgm:prSet presAssocID="{A2414D37-E730-4D06-AD1B-C37D2B8CB901}" presName="Parent4" presStyleLbl="revTx" presStyleIdx="3" presStyleCnt="5">
        <dgm:presLayoutVars>
          <dgm:chMax val="1"/>
          <dgm:chPref val="1"/>
          <dgm:bulletEnabled val="1"/>
        </dgm:presLayoutVars>
      </dgm:prSet>
      <dgm:spPr/>
      <dgm:t>
        <a:bodyPr/>
        <a:lstStyle/>
        <a:p>
          <a:endParaRPr lang="en-US"/>
        </a:p>
      </dgm:t>
    </dgm:pt>
    <dgm:pt modelId="{2A24CDC0-CE10-435A-8C52-D5129B3B631E}" type="pres">
      <dgm:prSet presAssocID="{49821CFE-02FB-444E-800D-5AABC00065BB}" presName="Accent5" presStyleCnt="0"/>
      <dgm:spPr/>
    </dgm:pt>
    <dgm:pt modelId="{ED5860F6-0F7B-4237-8144-F676043708D8}" type="pres">
      <dgm:prSet presAssocID="{49821CFE-02FB-444E-800D-5AABC00065BB}" presName="Accent" presStyleLbl="node1" presStyleIdx="4" presStyleCnt="5"/>
      <dgm:spPr>
        <a:solidFill>
          <a:schemeClr val="accent3">
            <a:lumMod val="60000"/>
            <a:lumOff val="40000"/>
          </a:schemeClr>
        </a:solidFill>
        <a:ln>
          <a:solidFill>
            <a:schemeClr val="accent1">
              <a:lumMod val="20000"/>
              <a:lumOff val="80000"/>
            </a:schemeClr>
          </a:solidFill>
        </a:ln>
      </dgm:spPr>
    </dgm:pt>
    <dgm:pt modelId="{F711A0D1-28FE-4236-A39E-08BE0F931B47}" type="pres">
      <dgm:prSet presAssocID="{49821CFE-02FB-444E-800D-5AABC00065BB}" presName="Parent5" presStyleLbl="revTx" presStyleIdx="4" presStyleCnt="5">
        <dgm:presLayoutVars>
          <dgm:chMax val="1"/>
          <dgm:chPref val="1"/>
          <dgm:bulletEnabled val="1"/>
        </dgm:presLayoutVars>
      </dgm:prSet>
      <dgm:spPr/>
      <dgm:t>
        <a:bodyPr/>
        <a:lstStyle/>
        <a:p>
          <a:endParaRPr lang="en-US"/>
        </a:p>
      </dgm:t>
    </dgm:pt>
  </dgm:ptLst>
  <dgm:cxnLst>
    <dgm:cxn modelId="{47746735-0C38-4FC0-B369-B316EF51E929}" type="presOf" srcId="{EFC55F68-827B-4FA9-90DC-2EB07092676F}" destId="{83E00953-E7D0-4282-B6F1-E5715A15D161}" srcOrd="0" destOrd="0" presId="urn:microsoft.com/office/officeart/2009/layout/CircleArrowProcess"/>
    <dgm:cxn modelId="{84975ACB-338A-4F39-A2C1-767060BF3793}" type="presOf" srcId="{AD54A66F-1B94-4F64-9BAD-22064804A6E9}" destId="{2AD5CAAF-A6A1-4BBA-B5E6-056148268AD4}" srcOrd="0" destOrd="0" presId="urn:microsoft.com/office/officeart/2009/layout/CircleArrowProcess"/>
    <dgm:cxn modelId="{F45938D0-F622-4EBA-9706-82B36187F907}" srcId="{F20B708F-21BC-480D-9D1C-EC8031790FF1}" destId="{A2414D37-E730-4D06-AD1B-C37D2B8CB901}" srcOrd="3" destOrd="0" parTransId="{72C9342B-1E5D-46D9-9276-8ADFD7A4F12B}" sibTransId="{7A03F4CA-ECA0-4C33-AE87-23095B8754FF}"/>
    <dgm:cxn modelId="{7A4430CC-A8CA-4432-BA44-3F17D39E90A1}" srcId="{F20B708F-21BC-480D-9D1C-EC8031790FF1}" destId="{EFC55F68-827B-4FA9-90DC-2EB07092676F}" srcOrd="2" destOrd="0" parTransId="{E8375594-C511-49C0-B26C-8DB71BC1B1A7}" sibTransId="{923C324D-D53A-4B6B-95D7-95ED94B28C74}"/>
    <dgm:cxn modelId="{DB49611F-CCDA-4ED9-B31E-C6F654FE88D3}" srcId="{F20B708F-21BC-480D-9D1C-EC8031790FF1}" destId="{E2AC281C-0EFC-4583-9DA3-CF2C5AE40E8C}" srcOrd="1" destOrd="0" parTransId="{4DD57154-EB68-4178-85B1-C1B166571079}" sibTransId="{0823D655-7A9E-4621-9A42-14B93BD101CF}"/>
    <dgm:cxn modelId="{0C63BAA9-4CF3-4F28-B35B-E113ED0A412C}" type="presOf" srcId="{A2414D37-E730-4D06-AD1B-C37D2B8CB901}" destId="{B5510A8C-0845-4F8D-A4E4-3C434D023A79}" srcOrd="0" destOrd="0" presId="urn:microsoft.com/office/officeart/2009/layout/CircleArrowProcess"/>
    <dgm:cxn modelId="{2C6EFB84-3572-4A54-AF98-E620CC817969}" type="presOf" srcId="{49821CFE-02FB-444E-800D-5AABC00065BB}" destId="{F711A0D1-28FE-4236-A39E-08BE0F931B47}" srcOrd="0" destOrd="0" presId="urn:microsoft.com/office/officeart/2009/layout/CircleArrowProcess"/>
    <dgm:cxn modelId="{BDCAD16E-6D2B-4CFB-BD7D-5835D3D77BF3}" srcId="{F20B708F-21BC-480D-9D1C-EC8031790FF1}" destId="{AD54A66F-1B94-4F64-9BAD-22064804A6E9}" srcOrd="0" destOrd="0" parTransId="{BBEA1E68-BD59-4595-B28E-206C371AF847}" sibTransId="{5A02423E-359C-44AE-882C-2224C6FC52B7}"/>
    <dgm:cxn modelId="{F204A171-0D62-4C78-8753-B917B211145C}" type="presOf" srcId="{E2AC281C-0EFC-4583-9DA3-CF2C5AE40E8C}" destId="{6F8B5FA8-2D0F-4DEC-BF44-D0288E042BA4}" srcOrd="0" destOrd="0" presId="urn:microsoft.com/office/officeart/2009/layout/CircleArrowProcess"/>
    <dgm:cxn modelId="{DA4AEA91-9162-427F-9C8E-450EE857FA4F}" type="presOf" srcId="{F20B708F-21BC-480D-9D1C-EC8031790FF1}" destId="{86C1871E-9F69-41B0-A212-603968C5F3B8}" srcOrd="0" destOrd="0" presId="urn:microsoft.com/office/officeart/2009/layout/CircleArrowProcess"/>
    <dgm:cxn modelId="{F554B0A8-7945-425E-A688-21BE35623418}" srcId="{F20B708F-21BC-480D-9D1C-EC8031790FF1}" destId="{49821CFE-02FB-444E-800D-5AABC00065BB}" srcOrd="4" destOrd="0" parTransId="{E468503E-0B95-4806-AA83-B0A7C292DD3B}" sibTransId="{431FE044-BF55-4DF7-B5DF-B9C3AA9A0D96}"/>
    <dgm:cxn modelId="{2337E9BF-B972-4890-9F94-596EE63D2C8F}" type="presParOf" srcId="{86C1871E-9F69-41B0-A212-603968C5F3B8}" destId="{CD4300BC-74FC-401F-8800-E9E2A1FBEFD3}" srcOrd="0" destOrd="0" presId="urn:microsoft.com/office/officeart/2009/layout/CircleArrowProcess"/>
    <dgm:cxn modelId="{E6ECE430-D54F-43EE-9091-2ACB6860AAEF}" type="presParOf" srcId="{CD4300BC-74FC-401F-8800-E9E2A1FBEFD3}" destId="{3E5E8C7D-54A5-404F-AECC-0A27E01F6948}" srcOrd="0" destOrd="0" presId="urn:microsoft.com/office/officeart/2009/layout/CircleArrowProcess"/>
    <dgm:cxn modelId="{B6D90A7A-E7B8-4DD3-89FC-4D39A9E57C26}" type="presParOf" srcId="{86C1871E-9F69-41B0-A212-603968C5F3B8}" destId="{2AD5CAAF-A6A1-4BBA-B5E6-056148268AD4}" srcOrd="1" destOrd="0" presId="urn:microsoft.com/office/officeart/2009/layout/CircleArrowProcess"/>
    <dgm:cxn modelId="{53127F7B-999C-4AE0-A897-3396F5A9BEB7}" type="presParOf" srcId="{86C1871E-9F69-41B0-A212-603968C5F3B8}" destId="{E929E3A5-32AD-457A-A9B8-6B0054A3E6D0}" srcOrd="2" destOrd="0" presId="urn:microsoft.com/office/officeart/2009/layout/CircleArrowProcess"/>
    <dgm:cxn modelId="{A5005FC9-7471-465A-B815-A222F7991407}" type="presParOf" srcId="{E929E3A5-32AD-457A-A9B8-6B0054A3E6D0}" destId="{3D30288F-9ED4-41F3-8C87-7521425811D5}" srcOrd="0" destOrd="0" presId="urn:microsoft.com/office/officeart/2009/layout/CircleArrowProcess"/>
    <dgm:cxn modelId="{C02BFF12-773F-4521-BCD7-5CA772866296}" type="presParOf" srcId="{86C1871E-9F69-41B0-A212-603968C5F3B8}" destId="{6F8B5FA8-2D0F-4DEC-BF44-D0288E042BA4}" srcOrd="3" destOrd="0" presId="urn:microsoft.com/office/officeart/2009/layout/CircleArrowProcess"/>
    <dgm:cxn modelId="{E495F7BF-3E8D-4161-BD59-9CE92EA42D7F}" type="presParOf" srcId="{86C1871E-9F69-41B0-A212-603968C5F3B8}" destId="{3FC13BC0-FE10-4385-B166-F1CB1AFEBA62}" srcOrd="4" destOrd="0" presId="urn:microsoft.com/office/officeart/2009/layout/CircleArrowProcess"/>
    <dgm:cxn modelId="{AACDA79A-D1A9-4700-BBB9-8D3C023FFD07}" type="presParOf" srcId="{3FC13BC0-FE10-4385-B166-F1CB1AFEBA62}" destId="{BC4939CE-F21A-4A1B-9477-58713CE52F63}" srcOrd="0" destOrd="0" presId="urn:microsoft.com/office/officeart/2009/layout/CircleArrowProcess"/>
    <dgm:cxn modelId="{4BDCDA47-8970-4A09-8D42-D3F98C3D6418}" type="presParOf" srcId="{86C1871E-9F69-41B0-A212-603968C5F3B8}" destId="{83E00953-E7D0-4282-B6F1-E5715A15D161}" srcOrd="5" destOrd="0" presId="urn:microsoft.com/office/officeart/2009/layout/CircleArrowProcess"/>
    <dgm:cxn modelId="{5BFA5209-F7C7-418F-AB5E-E571BB94986E}" type="presParOf" srcId="{86C1871E-9F69-41B0-A212-603968C5F3B8}" destId="{19E46F1B-110D-4172-8DC5-1578B39697FD}" srcOrd="6" destOrd="0" presId="urn:microsoft.com/office/officeart/2009/layout/CircleArrowProcess"/>
    <dgm:cxn modelId="{F578E3CB-14CC-49AE-B8C2-3BF13CBBD080}" type="presParOf" srcId="{19E46F1B-110D-4172-8DC5-1578B39697FD}" destId="{3A5D05B4-4903-427C-B8F1-D12F124F15B1}" srcOrd="0" destOrd="0" presId="urn:microsoft.com/office/officeart/2009/layout/CircleArrowProcess"/>
    <dgm:cxn modelId="{A17915E1-FD8A-4BC9-A8C0-08A3A4570F77}" type="presParOf" srcId="{86C1871E-9F69-41B0-A212-603968C5F3B8}" destId="{B5510A8C-0845-4F8D-A4E4-3C434D023A79}" srcOrd="7" destOrd="0" presId="urn:microsoft.com/office/officeart/2009/layout/CircleArrowProcess"/>
    <dgm:cxn modelId="{328A4A38-1BEA-4C07-8070-FA8F4C42CB03}" type="presParOf" srcId="{86C1871E-9F69-41B0-A212-603968C5F3B8}" destId="{2A24CDC0-CE10-435A-8C52-D5129B3B631E}" srcOrd="8" destOrd="0" presId="urn:microsoft.com/office/officeart/2009/layout/CircleArrowProcess"/>
    <dgm:cxn modelId="{373CFEF3-723C-426B-A794-FB9571012BDE}" type="presParOf" srcId="{2A24CDC0-CE10-435A-8C52-D5129B3B631E}" destId="{ED5860F6-0F7B-4237-8144-F676043708D8}" srcOrd="0" destOrd="0" presId="urn:microsoft.com/office/officeart/2009/layout/CircleArrowProcess"/>
    <dgm:cxn modelId="{9028EEEA-17F8-444B-8285-C64E64DDFAD1}" type="presParOf" srcId="{86C1871E-9F69-41B0-A212-603968C5F3B8}" destId="{F711A0D1-28FE-4236-A39E-08BE0F931B47}" srcOrd="9"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E8C7D-54A5-404F-AECC-0A27E01F6948}">
      <dsp:nvSpPr>
        <dsp:cNvPr id="0" name=""/>
        <dsp:cNvSpPr/>
      </dsp:nvSpPr>
      <dsp:spPr>
        <a:xfrm>
          <a:off x="2536859" y="0"/>
          <a:ext cx="2482593" cy="2482718"/>
        </a:xfrm>
        <a:prstGeom prst="circularArrow">
          <a:avLst>
            <a:gd name="adj1" fmla="val 10980"/>
            <a:gd name="adj2" fmla="val 1142322"/>
            <a:gd name="adj3" fmla="val 4500000"/>
            <a:gd name="adj4" fmla="val 10800000"/>
            <a:gd name="adj5" fmla="val 12500"/>
          </a:avLst>
        </a:prstGeom>
        <a:solidFill>
          <a:schemeClr val="accent3">
            <a:lumMod val="40000"/>
            <a:lumOff val="60000"/>
          </a:schemeClr>
        </a:solidFill>
        <a:ln>
          <a:solidFill>
            <a:schemeClr val="accent1">
              <a:lumMod val="20000"/>
              <a:lumOff val="80000"/>
            </a:schemeClr>
          </a:solid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2AD5CAAF-A6A1-4BBA-B5E6-056148268AD4}">
      <dsp:nvSpPr>
        <dsp:cNvPr id="0" name=""/>
        <dsp:cNvSpPr/>
      </dsp:nvSpPr>
      <dsp:spPr>
        <a:xfrm>
          <a:off x="3084976" y="899164"/>
          <a:ext cx="1385427" cy="692404"/>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Username &amp; password login</a:t>
          </a:r>
          <a:endParaRPr lang="en-US" sz="1600" kern="1200" dirty="0"/>
        </a:p>
      </dsp:txBody>
      <dsp:txXfrm>
        <a:off x="3084976" y="899164"/>
        <a:ext cx="1385427" cy="692404"/>
      </dsp:txXfrm>
    </dsp:sp>
    <dsp:sp modelId="{3D30288F-9ED4-41F3-8C87-7521425811D5}">
      <dsp:nvSpPr>
        <dsp:cNvPr id="0" name=""/>
        <dsp:cNvSpPr/>
      </dsp:nvSpPr>
      <dsp:spPr>
        <a:xfrm>
          <a:off x="1847172" y="1426481"/>
          <a:ext cx="2482593" cy="2482718"/>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6F8B5FA8-2D0F-4DEC-BF44-D0288E042BA4}">
      <dsp:nvSpPr>
        <dsp:cNvPr id="0" name=""/>
        <dsp:cNvSpPr/>
      </dsp:nvSpPr>
      <dsp:spPr>
        <a:xfrm>
          <a:off x="2392495" y="2328850"/>
          <a:ext cx="1385427" cy="692404"/>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Server creates session</a:t>
          </a:r>
          <a:endParaRPr lang="en-US" sz="1600" kern="1200" dirty="0"/>
        </a:p>
      </dsp:txBody>
      <dsp:txXfrm>
        <a:off x="2392495" y="2328850"/>
        <a:ext cx="1385427" cy="692404"/>
      </dsp:txXfrm>
    </dsp:sp>
    <dsp:sp modelId="{BC4939CE-F21A-4A1B-9477-58713CE52F63}">
      <dsp:nvSpPr>
        <dsp:cNvPr id="0" name=""/>
        <dsp:cNvSpPr/>
      </dsp:nvSpPr>
      <dsp:spPr>
        <a:xfrm>
          <a:off x="2536859" y="2859373"/>
          <a:ext cx="2482593" cy="2482718"/>
        </a:xfrm>
        <a:prstGeom prst="circularArrow">
          <a:avLst>
            <a:gd name="adj1" fmla="val 10980"/>
            <a:gd name="adj2" fmla="val 1142322"/>
            <a:gd name="adj3" fmla="val 4500000"/>
            <a:gd name="adj4" fmla="val 13500000"/>
            <a:gd name="adj5" fmla="val 12500"/>
          </a:avLst>
        </a:prstGeom>
        <a:solidFill>
          <a:schemeClr val="accent3">
            <a:lumMod val="40000"/>
            <a:lumOff val="60000"/>
          </a:schemeClr>
        </a:solidFill>
        <a:ln>
          <a:solidFill>
            <a:schemeClr val="accent1">
              <a:lumMod val="20000"/>
              <a:lumOff val="80000"/>
            </a:schemeClr>
          </a:solid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83E00953-E7D0-4282-B6F1-E5715A15D161}">
      <dsp:nvSpPr>
        <dsp:cNvPr id="0" name=""/>
        <dsp:cNvSpPr/>
      </dsp:nvSpPr>
      <dsp:spPr>
        <a:xfrm>
          <a:off x="3084976" y="3757736"/>
          <a:ext cx="1385427" cy="692404"/>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Client sends request</a:t>
          </a:r>
        </a:p>
      </dsp:txBody>
      <dsp:txXfrm>
        <a:off x="3084976" y="3757736"/>
        <a:ext cx="1385427" cy="692404"/>
      </dsp:txXfrm>
    </dsp:sp>
    <dsp:sp modelId="{3A5D05B4-4903-427C-B8F1-D12F124F15B1}">
      <dsp:nvSpPr>
        <dsp:cNvPr id="0" name=""/>
        <dsp:cNvSpPr/>
      </dsp:nvSpPr>
      <dsp:spPr>
        <a:xfrm>
          <a:off x="1847172" y="4288259"/>
          <a:ext cx="2482593" cy="2482718"/>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a:solidFill>
            <a:schemeClr val="accent1">
              <a:lumMod val="75000"/>
            </a:schemeClr>
          </a:solid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B5510A8C-0845-4F8D-A4E4-3C434D023A79}">
      <dsp:nvSpPr>
        <dsp:cNvPr id="0" name=""/>
        <dsp:cNvSpPr/>
      </dsp:nvSpPr>
      <dsp:spPr>
        <a:xfrm>
          <a:off x="2392495" y="5187423"/>
          <a:ext cx="1385427" cy="692404"/>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Request is checked against sessions</a:t>
          </a:r>
        </a:p>
      </dsp:txBody>
      <dsp:txXfrm>
        <a:off x="2392495" y="5187423"/>
        <a:ext cx="1385427" cy="692404"/>
      </dsp:txXfrm>
    </dsp:sp>
    <dsp:sp modelId="{ED5860F6-0F7B-4237-8144-F676043708D8}">
      <dsp:nvSpPr>
        <dsp:cNvPr id="0" name=""/>
        <dsp:cNvSpPr/>
      </dsp:nvSpPr>
      <dsp:spPr>
        <a:xfrm>
          <a:off x="2713356" y="5879827"/>
          <a:ext cx="2132860" cy="2134112"/>
        </a:xfrm>
        <a:prstGeom prst="blockArc">
          <a:avLst>
            <a:gd name="adj1" fmla="val 13500000"/>
            <a:gd name="adj2" fmla="val 10800000"/>
            <a:gd name="adj3" fmla="val 12740"/>
          </a:avLst>
        </a:prstGeom>
        <a:solidFill>
          <a:schemeClr val="accent3">
            <a:lumMod val="60000"/>
            <a:lumOff val="40000"/>
          </a:schemeClr>
        </a:solidFill>
        <a:ln>
          <a:solidFill>
            <a:schemeClr val="accent1">
              <a:lumMod val="20000"/>
              <a:lumOff val="80000"/>
            </a:schemeClr>
          </a:solid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F711A0D1-28FE-4236-A39E-08BE0F931B47}">
      <dsp:nvSpPr>
        <dsp:cNvPr id="0" name=""/>
        <dsp:cNvSpPr/>
      </dsp:nvSpPr>
      <dsp:spPr>
        <a:xfrm>
          <a:off x="3084976" y="6617110"/>
          <a:ext cx="1385427" cy="692404"/>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Client gets the Response</a:t>
          </a:r>
        </a:p>
      </dsp:txBody>
      <dsp:txXfrm>
        <a:off x="3084976" y="6617110"/>
        <a:ext cx="1385427" cy="6924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E8C7D-54A5-404F-AECC-0A27E01F6948}">
      <dsp:nvSpPr>
        <dsp:cNvPr id="0" name=""/>
        <dsp:cNvSpPr/>
      </dsp:nvSpPr>
      <dsp:spPr>
        <a:xfrm>
          <a:off x="2536859" y="0"/>
          <a:ext cx="2482593" cy="2482718"/>
        </a:xfrm>
        <a:prstGeom prst="circularArrow">
          <a:avLst>
            <a:gd name="adj1" fmla="val 10980"/>
            <a:gd name="adj2" fmla="val 1142322"/>
            <a:gd name="adj3" fmla="val 4500000"/>
            <a:gd name="adj4" fmla="val 10800000"/>
            <a:gd name="adj5" fmla="val 12500"/>
          </a:avLst>
        </a:prstGeom>
        <a:solidFill>
          <a:schemeClr val="accent3">
            <a:lumMod val="40000"/>
            <a:lumOff val="60000"/>
          </a:schemeClr>
        </a:solidFill>
        <a:ln>
          <a:solidFill>
            <a:schemeClr val="accent1">
              <a:lumMod val="20000"/>
              <a:lumOff val="80000"/>
            </a:schemeClr>
          </a:solid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2AD5CAAF-A6A1-4BBA-B5E6-056148268AD4}">
      <dsp:nvSpPr>
        <dsp:cNvPr id="0" name=""/>
        <dsp:cNvSpPr/>
      </dsp:nvSpPr>
      <dsp:spPr>
        <a:xfrm>
          <a:off x="3084976" y="899164"/>
          <a:ext cx="1385427" cy="692404"/>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Username &amp; password login</a:t>
          </a:r>
          <a:endParaRPr lang="en-US" sz="1600" kern="1200" dirty="0"/>
        </a:p>
      </dsp:txBody>
      <dsp:txXfrm>
        <a:off x="3084976" y="899164"/>
        <a:ext cx="1385427" cy="692404"/>
      </dsp:txXfrm>
    </dsp:sp>
    <dsp:sp modelId="{3D30288F-9ED4-41F3-8C87-7521425811D5}">
      <dsp:nvSpPr>
        <dsp:cNvPr id="0" name=""/>
        <dsp:cNvSpPr/>
      </dsp:nvSpPr>
      <dsp:spPr>
        <a:xfrm>
          <a:off x="1847172" y="1426481"/>
          <a:ext cx="2482593" cy="2482718"/>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6F8B5FA8-2D0F-4DEC-BF44-D0288E042BA4}">
      <dsp:nvSpPr>
        <dsp:cNvPr id="0" name=""/>
        <dsp:cNvSpPr/>
      </dsp:nvSpPr>
      <dsp:spPr>
        <a:xfrm>
          <a:off x="2392495" y="2328850"/>
          <a:ext cx="1385427" cy="692404"/>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Server creates session</a:t>
          </a:r>
          <a:endParaRPr lang="en-US" sz="1600" kern="1200" dirty="0"/>
        </a:p>
      </dsp:txBody>
      <dsp:txXfrm>
        <a:off x="2392495" y="2328850"/>
        <a:ext cx="1385427" cy="692404"/>
      </dsp:txXfrm>
    </dsp:sp>
    <dsp:sp modelId="{BC4939CE-F21A-4A1B-9477-58713CE52F63}">
      <dsp:nvSpPr>
        <dsp:cNvPr id="0" name=""/>
        <dsp:cNvSpPr/>
      </dsp:nvSpPr>
      <dsp:spPr>
        <a:xfrm>
          <a:off x="2536859" y="2859373"/>
          <a:ext cx="2482593" cy="2482718"/>
        </a:xfrm>
        <a:prstGeom prst="circularArrow">
          <a:avLst>
            <a:gd name="adj1" fmla="val 10980"/>
            <a:gd name="adj2" fmla="val 1142322"/>
            <a:gd name="adj3" fmla="val 4500000"/>
            <a:gd name="adj4" fmla="val 13500000"/>
            <a:gd name="adj5" fmla="val 12500"/>
          </a:avLst>
        </a:prstGeom>
        <a:solidFill>
          <a:schemeClr val="accent3">
            <a:lumMod val="40000"/>
            <a:lumOff val="60000"/>
          </a:schemeClr>
        </a:solidFill>
        <a:ln>
          <a:solidFill>
            <a:schemeClr val="accent1">
              <a:lumMod val="20000"/>
              <a:lumOff val="80000"/>
            </a:schemeClr>
          </a:solid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83E00953-E7D0-4282-B6F1-E5715A15D161}">
      <dsp:nvSpPr>
        <dsp:cNvPr id="0" name=""/>
        <dsp:cNvSpPr/>
      </dsp:nvSpPr>
      <dsp:spPr>
        <a:xfrm>
          <a:off x="3084976" y="3757736"/>
          <a:ext cx="1385427" cy="692404"/>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Client sends request</a:t>
          </a:r>
        </a:p>
      </dsp:txBody>
      <dsp:txXfrm>
        <a:off x="3084976" y="3757736"/>
        <a:ext cx="1385427" cy="692404"/>
      </dsp:txXfrm>
    </dsp:sp>
    <dsp:sp modelId="{3A5D05B4-4903-427C-B8F1-D12F124F15B1}">
      <dsp:nvSpPr>
        <dsp:cNvPr id="0" name=""/>
        <dsp:cNvSpPr/>
      </dsp:nvSpPr>
      <dsp:spPr>
        <a:xfrm>
          <a:off x="1847172" y="4288259"/>
          <a:ext cx="2482593" cy="2482718"/>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a:solidFill>
            <a:schemeClr val="accent1">
              <a:lumMod val="75000"/>
            </a:schemeClr>
          </a:solid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B5510A8C-0845-4F8D-A4E4-3C434D023A79}">
      <dsp:nvSpPr>
        <dsp:cNvPr id="0" name=""/>
        <dsp:cNvSpPr/>
      </dsp:nvSpPr>
      <dsp:spPr>
        <a:xfrm>
          <a:off x="2392495" y="5187423"/>
          <a:ext cx="1385427" cy="692404"/>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Request is checked against sessions</a:t>
          </a:r>
        </a:p>
      </dsp:txBody>
      <dsp:txXfrm>
        <a:off x="2392495" y="5187423"/>
        <a:ext cx="1385427" cy="692404"/>
      </dsp:txXfrm>
    </dsp:sp>
    <dsp:sp modelId="{ED5860F6-0F7B-4237-8144-F676043708D8}">
      <dsp:nvSpPr>
        <dsp:cNvPr id="0" name=""/>
        <dsp:cNvSpPr/>
      </dsp:nvSpPr>
      <dsp:spPr>
        <a:xfrm>
          <a:off x="2713356" y="5879827"/>
          <a:ext cx="2132860" cy="2134112"/>
        </a:xfrm>
        <a:prstGeom prst="blockArc">
          <a:avLst>
            <a:gd name="adj1" fmla="val 13500000"/>
            <a:gd name="adj2" fmla="val 10800000"/>
            <a:gd name="adj3" fmla="val 12740"/>
          </a:avLst>
        </a:prstGeom>
        <a:solidFill>
          <a:schemeClr val="accent3">
            <a:lumMod val="60000"/>
            <a:lumOff val="40000"/>
          </a:schemeClr>
        </a:solidFill>
        <a:ln>
          <a:solidFill>
            <a:schemeClr val="accent1">
              <a:lumMod val="20000"/>
              <a:lumOff val="80000"/>
            </a:schemeClr>
          </a:solid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F711A0D1-28FE-4236-A39E-08BE0F931B47}">
      <dsp:nvSpPr>
        <dsp:cNvPr id="0" name=""/>
        <dsp:cNvSpPr/>
      </dsp:nvSpPr>
      <dsp:spPr>
        <a:xfrm>
          <a:off x="3084976" y="6617110"/>
          <a:ext cx="1385427" cy="692404"/>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Client gets the Response</a:t>
          </a:r>
        </a:p>
      </dsp:txBody>
      <dsp:txXfrm>
        <a:off x="3084976" y="6617110"/>
        <a:ext cx="1385427" cy="6924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E8C7D-54A5-404F-AECC-0A27E01F6948}">
      <dsp:nvSpPr>
        <dsp:cNvPr id="0" name=""/>
        <dsp:cNvSpPr/>
      </dsp:nvSpPr>
      <dsp:spPr>
        <a:xfrm>
          <a:off x="2536859" y="0"/>
          <a:ext cx="2482593" cy="2482718"/>
        </a:xfrm>
        <a:prstGeom prst="circularArrow">
          <a:avLst>
            <a:gd name="adj1" fmla="val 10980"/>
            <a:gd name="adj2" fmla="val 1142322"/>
            <a:gd name="adj3" fmla="val 4500000"/>
            <a:gd name="adj4" fmla="val 10800000"/>
            <a:gd name="adj5" fmla="val 12500"/>
          </a:avLst>
        </a:prstGeom>
        <a:solidFill>
          <a:schemeClr val="accent3">
            <a:lumMod val="40000"/>
            <a:lumOff val="60000"/>
          </a:schemeClr>
        </a:solidFill>
        <a:ln>
          <a:solidFill>
            <a:schemeClr val="accent1">
              <a:lumMod val="20000"/>
              <a:lumOff val="80000"/>
            </a:schemeClr>
          </a:solid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2AD5CAAF-A6A1-4BBA-B5E6-056148268AD4}">
      <dsp:nvSpPr>
        <dsp:cNvPr id="0" name=""/>
        <dsp:cNvSpPr/>
      </dsp:nvSpPr>
      <dsp:spPr>
        <a:xfrm>
          <a:off x="3084976" y="899164"/>
          <a:ext cx="1385427" cy="692404"/>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Username &amp; password login</a:t>
          </a:r>
          <a:endParaRPr lang="en-US" sz="1600" kern="1200" dirty="0"/>
        </a:p>
      </dsp:txBody>
      <dsp:txXfrm>
        <a:off x="3084976" y="899164"/>
        <a:ext cx="1385427" cy="692404"/>
      </dsp:txXfrm>
    </dsp:sp>
    <dsp:sp modelId="{3D30288F-9ED4-41F3-8C87-7521425811D5}">
      <dsp:nvSpPr>
        <dsp:cNvPr id="0" name=""/>
        <dsp:cNvSpPr/>
      </dsp:nvSpPr>
      <dsp:spPr>
        <a:xfrm>
          <a:off x="1847172" y="1426481"/>
          <a:ext cx="2482593" cy="2482718"/>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6F8B5FA8-2D0F-4DEC-BF44-D0288E042BA4}">
      <dsp:nvSpPr>
        <dsp:cNvPr id="0" name=""/>
        <dsp:cNvSpPr/>
      </dsp:nvSpPr>
      <dsp:spPr>
        <a:xfrm>
          <a:off x="2392495" y="2328850"/>
          <a:ext cx="1385427" cy="692404"/>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Server creates and responds with token</a:t>
          </a:r>
          <a:endParaRPr lang="en-US" sz="1600" kern="1200" dirty="0"/>
        </a:p>
      </dsp:txBody>
      <dsp:txXfrm>
        <a:off x="2392495" y="2328850"/>
        <a:ext cx="1385427" cy="692404"/>
      </dsp:txXfrm>
    </dsp:sp>
    <dsp:sp modelId="{BC4939CE-F21A-4A1B-9477-58713CE52F63}">
      <dsp:nvSpPr>
        <dsp:cNvPr id="0" name=""/>
        <dsp:cNvSpPr/>
      </dsp:nvSpPr>
      <dsp:spPr>
        <a:xfrm>
          <a:off x="2536859" y="2859373"/>
          <a:ext cx="2482593" cy="2482718"/>
        </a:xfrm>
        <a:prstGeom prst="circularArrow">
          <a:avLst>
            <a:gd name="adj1" fmla="val 10980"/>
            <a:gd name="adj2" fmla="val 1142322"/>
            <a:gd name="adj3" fmla="val 4500000"/>
            <a:gd name="adj4" fmla="val 13500000"/>
            <a:gd name="adj5" fmla="val 12500"/>
          </a:avLst>
        </a:prstGeom>
        <a:solidFill>
          <a:schemeClr val="accent3">
            <a:lumMod val="40000"/>
            <a:lumOff val="60000"/>
          </a:schemeClr>
        </a:solidFill>
        <a:ln>
          <a:solidFill>
            <a:schemeClr val="accent1">
              <a:lumMod val="20000"/>
              <a:lumOff val="80000"/>
            </a:schemeClr>
          </a:solid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83E00953-E7D0-4282-B6F1-E5715A15D161}">
      <dsp:nvSpPr>
        <dsp:cNvPr id="0" name=""/>
        <dsp:cNvSpPr/>
      </dsp:nvSpPr>
      <dsp:spPr>
        <a:xfrm>
          <a:off x="3084976" y="3757736"/>
          <a:ext cx="1385427" cy="692404"/>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Client stores token &amp; passes it with request</a:t>
          </a:r>
        </a:p>
      </dsp:txBody>
      <dsp:txXfrm>
        <a:off x="3084976" y="3757736"/>
        <a:ext cx="1385427" cy="692404"/>
      </dsp:txXfrm>
    </dsp:sp>
    <dsp:sp modelId="{3A5D05B4-4903-427C-B8F1-D12F124F15B1}">
      <dsp:nvSpPr>
        <dsp:cNvPr id="0" name=""/>
        <dsp:cNvSpPr/>
      </dsp:nvSpPr>
      <dsp:spPr>
        <a:xfrm>
          <a:off x="1847172" y="4288259"/>
          <a:ext cx="2482593" cy="2482718"/>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a:solidFill>
            <a:schemeClr val="accent1">
              <a:lumMod val="75000"/>
            </a:schemeClr>
          </a:solid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B5510A8C-0845-4F8D-A4E4-3C434D023A79}">
      <dsp:nvSpPr>
        <dsp:cNvPr id="0" name=""/>
        <dsp:cNvSpPr/>
      </dsp:nvSpPr>
      <dsp:spPr>
        <a:xfrm>
          <a:off x="2392495" y="5187423"/>
          <a:ext cx="1385427" cy="692404"/>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Token is validated and Response sent</a:t>
          </a:r>
        </a:p>
      </dsp:txBody>
      <dsp:txXfrm>
        <a:off x="2392495" y="5187423"/>
        <a:ext cx="1385427" cy="692404"/>
      </dsp:txXfrm>
    </dsp:sp>
    <dsp:sp modelId="{ED5860F6-0F7B-4237-8144-F676043708D8}">
      <dsp:nvSpPr>
        <dsp:cNvPr id="0" name=""/>
        <dsp:cNvSpPr/>
      </dsp:nvSpPr>
      <dsp:spPr>
        <a:xfrm>
          <a:off x="2713356" y="5879827"/>
          <a:ext cx="2132860" cy="2134112"/>
        </a:xfrm>
        <a:prstGeom prst="blockArc">
          <a:avLst>
            <a:gd name="adj1" fmla="val 13500000"/>
            <a:gd name="adj2" fmla="val 10800000"/>
            <a:gd name="adj3" fmla="val 12740"/>
          </a:avLst>
        </a:prstGeom>
        <a:solidFill>
          <a:schemeClr val="accent3">
            <a:lumMod val="60000"/>
            <a:lumOff val="40000"/>
          </a:schemeClr>
        </a:solidFill>
        <a:ln>
          <a:solidFill>
            <a:schemeClr val="accent1">
              <a:lumMod val="20000"/>
              <a:lumOff val="80000"/>
            </a:schemeClr>
          </a:solid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F711A0D1-28FE-4236-A39E-08BE0F931B47}">
      <dsp:nvSpPr>
        <dsp:cNvPr id="0" name=""/>
        <dsp:cNvSpPr/>
      </dsp:nvSpPr>
      <dsp:spPr>
        <a:xfrm>
          <a:off x="3084976" y="6617110"/>
          <a:ext cx="1385427" cy="692404"/>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Client gets the Response</a:t>
          </a:r>
        </a:p>
      </dsp:txBody>
      <dsp:txXfrm>
        <a:off x="3084976" y="6617110"/>
        <a:ext cx="1385427" cy="692404"/>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5/26/2015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5/26/2015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npmjs.com/package/jwt-simple" TargetMode="External"/><Relationship Id="rId2" Type="http://schemas.openxmlformats.org/officeDocument/2006/relationships/hyperlink" Target="https://github.com/jwt-dotnet/jw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jwt.io/" TargetMode="External"/><Relationship Id="rId7" Type="http://schemas.openxmlformats.org/officeDocument/2006/relationships/hyperlink" Target="http://www.codeproject.com/Articles/704865/Salted-Password-Hashing-Doing-it-Right" TargetMode="External"/><Relationship Id="rId2" Type="http://schemas.openxmlformats.org/officeDocument/2006/relationships/hyperlink" Target="https://auth0.com/blog/2015/03/31/critical-vulnerabilities-in-json-web-token-libraries/" TargetMode="External"/><Relationship Id="rId1" Type="http://schemas.openxmlformats.org/officeDocument/2006/relationships/slideLayout" Target="../slideLayouts/slideLayout2.xml"/><Relationship Id="rId6" Type="http://schemas.openxmlformats.org/officeDocument/2006/relationships/hyperlink" Target="https://www.npmjs.com/package/jwt-simple" TargetMode="External"/><Relationship Id="rId5" Type="http://schemas.openxmlformats.org/officeDocument/2006/relationships/hyperlink" Target="https://github.com/jwt-dotnet/jwt" TargetMode="External"/><Relationship Id="rId4" Type="http://schemas.openxmlformats.org/officeDocument/2006/relationships/hyperlink" Target="http://self-issued.info/docs/draft-ietf-oauth-json-web-token.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4024" y="1964267"/>
            <a:ext cx="8736102" cy="2421464"/>
          </a:xfrm>
        </p:spPr>
        <p:txBody>
          <a:bodyPr/>
          <a:lstStyle/>
          <a:p>
            <a:r>
              <a:rPr lang="en-US" dirty="0" smtClean="0"/>
              <a:t>Token-based Authentication</a:t>
            </a:r>
            <a:endParaRPr lang="en-US" dirty="0"/>
          </a:p>
        </p:txBody>
      </p:sp>
      <p:sp>
        <p:nvSpPr>
          <p:cNvPr id="3" name="Subtitle 2"/>
          <p:cNvSpPr>
            <a:spLocks noGrp="1"/>
          </p:cNvSpPr>
          <p:nvPr>
            <p:ph type="subTitle" idx="1"/>
          </p:nvPr>
        </p:nvSpPr>
        <p:spPr/>
        <p:txBody>
          <a:bodyPr/>
          <a:lstStyle/>
          <a:p>
            <a:r>
              <a:rPr lang="en-US" dirty="0" smtClean="0"/>
              <a:t>Using </a:t>
            </a:r>
            <a:r>
              <a:rPr lang="en-US" dirty="0" err="1" smtClean="0"/>
              <a:t>Json</a:t>
            </a:r>
            <a:r>
              <a:rPr lang="en-US" dirty="0" smtClean="0"/>
              <a:t> web tokens</a:t>
            </a:r>
            <a:endParaRPr lang="en-US" dirty="0"/>
          </a:p>
        </p:txBody>
      </p:sp>
      <p:sp>
        <p:nvSpPr>
          <p:cNvPr id="4" name="TextBox 3"/>
          <p:cNvSpPr txBox="1"/>
          <p:nvPr/>
        </p:nvSpPr>
        <p:spPr>
          <a:xfrm>
            <a:off x="9523562" y="6297283"/>
            <a:ext cx="1636563" cy="369332"/>
          </a:xfrm>
          <a:prstGeom prst="rect">
            <a:avLst/>
          </a:prstGeom>
          <a:noFill/>
        </p:spPr>
        <p:txBody>
          <a:bodyPr wrap="square" rtlCol="0">
            <a:spAutoFit/>
          </a:bodyPr>
          <a:lstStyle/>
          <a:p>
            <a:r>
              <a:rPr lang="en-US" dirty="0" smtClean="0"/>
              <a:t>@</a:t>
            </a:r>
            <a:r>
              <a:rPr lang="en-US" dirty="0" err="1" smtClean="0"/>
              <a:t>ScottMGerstl</a:t>
            </a:r>
            <a:endParaRPr lang="en-US" dirty="0"/>
          </a:p>
        </p:txBody>
      </p:sp>
    </p:spTree>
    <p:extLst>
      <p:ext uri="{BB962C8B-B14F-4D97-AF65-F5344CB8AC3E}">
        <p14:creationId xmlns:p14="http://schemas.microsoft.com/office/powerpoint/2010/main" val="2526593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token-based Authentication?</a:t>
            </a:r>
            <a:endParaRPr lang="en-US" dirty="0"/>
          </a:p>
        </p:txBody>
      </p:sp>
      <p:sp>
        <p:nvSpPr>
          <p:cNvPr id="3" name="Content Placeholder 2"/>
          <p:cNvSpPr>
            <a:spLocks noGrp="1"/>
          </p:cNvSpPr>
          <p:nvPr>
            <p:ph idx="1"/>
          </p:nvPr>
        </p:nvSpPr>
        <p:spPr/>
        <p:txBody>
          <a:bodyPr/>
          <a:lstStyle/>
          <a:p>
            <a:r>
              <a:rPr lang="en-US" dirty="0" smtClean="0"/>
              <a:t>Server-Side Scalability</a:t>
            </a:r>
          </a:p>
          <a:p>
            <a:r>
              <a:rPr lang="en-US" dirty="0" smtClean="0"/>
              <a:t>Stateless</a:t>
            </a:r>
          </a:p>
          <a:p>
            <a:r>
              <a:rPr lang="en-US" dirty="0" smtClean="0"/>
              <a:t>Secure</a:t>
            </a:r>
          </a:p>
          <a:p>
            <a:r>
              <a:rPr lang="en-US" dirty="0" smtClean="0"/>
              <a:t>Standards-Based</a:t>
            </a:r>
          </a:p>
          <a:p>
            <a:r>
              <a:rPr lang="en-US" dirty="0" smtClean="0"/>
              <a:t>Multi-Platform</a:t>
            </a:r>
          </a:p>
          <a:p>
            <a:r>
              <a:rPr lang="en-US" dirty="0" smtClean="0"/>
              <a:t>Multi-Client</a:t>
            </a:r>
          </a:p>
          <a:p>
            <a:r>
              <a:rPr lang="en-US" dirty="0" smtClean="0"/>
              <a:t>Performant</a:t>
            </a:r>
          </a:p>
          <a:p>
            <a:endParaRPr lang="en-US" dirty="0"/>
          </a:p>
        </p:txBody>
      </p:sp>
    </p:spTree>
    <p:extLst>
      <p:ext uri="{BB962C8B-B14F-4D97-AF65-F5344CB8AC3E}">
        <p14:creationId xmlns:p14="http://schemas.microsoft.com/office/powerpoint/2010/main" val="1168024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Token-based authentication</a:t>
            </a:r>
            <a:endParaRPr lang="en-US" dirty="0"/>
          </a:p>
        </p:txBody>
      </p:sp>
      <p:sp>
        <p:nvSpPr>
          <p:cNvPr id="3" name="Text Placeholder 2"/>
          <p:cNvSpPr>
            <a:spLocks noGrp="1"/>
          </p:cNvSpPr>
          <p:nvPr>
            <p:ph type="body" idx="1"/>
          </p:nvPr>
        </p:nvSpPr>
        <p:spPr/>
        <p:txBody>
          <a:bodyPr/>
          <a:lstStyle/>
          <a:p>
            <a:r>
              <a:rPr lang="en-US" dirty="0" smtClean="0"/>
              <a:t>How does it work?</a:t>
            </a:r>
            <a:endParaRPr lang="en-US" dirty="0"/>
          </a:p>
        </p:txBody>
      </p:sp>
    </p:spTree>
    <p:extLst>
      <p:ext uri="{BB962C8B-B14F-4D97-AF65-F5344CB8AC3E}">
        <p14:creationId xmlns:p14="http://schemas.microsoft.com/office/powerpoint/2010/main" val="383394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59978183"/>
              </p:ext>
            </p:extLst>
          </p:nvPr>
        </p:nvGraphicFramePr>
        <p:xfrm>
          <a:off x="5055079" y="-1112808"/>
          <a:ext cx="6866626" cy="8013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362309" y="1802600"/>
            <a:ext cx="6547449" cy="507831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dirty="0" smtClean="0"/>
              <a:t>Token-Based Authentication</a:t>
            </a:r>
          </a:p>
          <a:p>
            <a:pPr marL="800100" lvl="1" indent="-342900">
              <a:lnSpc>
                <a:spcPct val="150000"/>
              </a:lnSpc>
              <a:buFont typeface="+mj-lt"/>
              <a:buAutoNum type="arabicPeriod"/>
            </a:pPr>
            <a:r>
              <a:rPr lang="en-US" dirty="0" smtClean="0"/>
              <a:t>A user requests access with a Username/Password</a:t>
            </a:r>
          </a:p>
          <a:p>
            <a:pPr marL="800100" lvl="1" indent="-342900">
              <a:lnSpc>
                <a:spcPct val="150000"/>
              </a:lnSpc>
              <a:buFont typeface="+mj-lt"/>
              <a:buAutoNum type="arabicPeriod"/>
            </a:pPr>
            <a:r>
              <a:rPr lang="en-US" dirty="0" smtClean="0"/>
              <a:t>The application (e.g. web service) validates the credentials</a:t>
            </a:r>
          </a:p>
          <a:p>
            <a:pPr marL="800100" lvl="1" indent="-342900">
              <a:lnSpc>
                <a:spcPct val="150000"/>
              </a:lnSpc>
              <a:buFont typeface="+mj-lt"/>
              <a:buAutoNum type="arabicPeriod"/>
            </a:pPr>
            <a:r>
              <a:rPr lang="en-US" dirty="0" smtClean="0"/>
              <a:t>The server responds with a signed token</a:t>
            </a:r>
          </a:p>
          <a:p>
            <a:pPr marL="800100" lvl="1" indent="-342900">
              <a:lnSpc>
                <a:spcPct val="150000"/>
              </a:lnSpc>
              <a:buFont typeface="+mj-lt"/>
              <a:buAutoNum type="arabicPeriod"/>
            </a:pPr>
            <a:r>
              <a:rPr lang="en-US" dirty="0" smtClean="0"/>
              <a:t>The client stores the token</a:t>
            </a:r>
            <a:br>
              <a:rPr lang="en-US" dirty="0" smtClean="0"/>
            </a:br>
            <a:endParaRPr lang="en-US" dirty="0"/>
          </a:p>
          <a:p>
            <a:pPr marL="342900" indent="-342900">
              <a:lnSpc>
                <a:spcPct val="150000"/>
              </a:lnSpc>
              <a:buFont typeface="Arial" panose="020B0604020202020204" pitchFamily="34" charset="0"/>
              <a:buChar char="•"/>
            </a:pPr>
            <a:r>
              <a:rPr lang="en-US" dirty="0" smtClean="0"/>
              <a:t>Making Requests</a:t>
            </a:r>
          </a:p>
          <a:p>
            <a:pPr marL="800100" lvl="1" indent="-342900">
              <a:lnSpc>
                <a:spcPct val="150000"/>
              </a:lnSpc>
              <a:buFont typeface="+mj-lt"/>
              <a:buAutoNum type="arabicPeriod"/>
            </a:pPr>
            <a:r>
              <a:rPr lang="en-US" dirty="0" smtClean="0"/>
              <a:t>The client makes a request and passes the token</a:t>
            </a:r>
          </a:p>
          <a:p>
            <a:pPr marL="800100" lvl="1" indent="-342900">
              <a:lnSpc>
                <a:spcPct val="150000"/>
              </a:lnSpc>
              <a:buFont typeface="+mj-lt"/>
              <a:buAutoNum type="arabicPeriod"/>
            </a:pPr>
            <a:r>
              <a:rPr lang="en-US" dirty="0" smtClean="0"/>
              <a:t>The application verifies the token</a:t>
            </a:r>
          </a:p>
          <a:p>
            <a:pPr marL="800100" lvl="1" indent="-342900">
              <a:lnSpc>
                <a:spcPct val="150000"/>
              </a:lnSpc>
              <a:buFont typeface="+mj-lt"/>
              <a:buAutoNum type="arabicPeriod"/>
            </a:pPr>
            <a:r>
              <a:rPr lang="en-US" dirty="0" smtClean="0"/>
              <a:t>If the token is ok, a valid response is sent</a:t>
            </a:r>
          </a:p>
          <a:p>
            <a:pPr marL="342900" indent="-342900">
              <a:buFont typeface="+mj-lt"/>
              <a:buAutoNum type="arabicPeriod"/>
            </a:pPr>
            <a:endParaRPr lang="en-US" dirty="0"/>
          </a:p>
          <a:p>
            <a:pPr marL="342900" indent="-342900">
              <a:buFont typeface="+mj-lt"/>
              <a:buAutoNum type="arabicPeriod"/>
            </a:pPr>
            <a:endParaRPr lang="en-US" dirty="0" smtClean="0"/>
          </a:p>
          <a:p>
            <a:endParaRPr lang="en-US" dirty="0"/>
          </a:p>
        </p:txBody>
      </p:sp>
    </p:spTree>
    <p:extLst>
      <p:ext uri="{BB962C8B-B14F-4D97-AF65-F5344CB8AC3E}">
        <p14:creationId xmlns:p14="http://schemas.microsoft.com/office/powerpoint/2010/main" val="2243387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Sample</a:t>
            </a:r>
            <a:endParaRPr lang="en-US" dirty="0"/>
          </a:p>
        </p:txBody>
      </p:sp>
      <p:sp>
        <p:nvSpPr>
          <p:cNvPr id="4" name="Text Placeholder 3"/>
          <p:cNvSpPr>
            <a:spLocks noGrp="1"/>
          </p:cNvSpPr>
          <p:nvPr>
            <p:ph type="body" sz="half" idx="2"/>
          </p:nvPr>
        </p:nvSpPr>
        <p:spPr/>
        <p:txBody>
          <a:bodyPr/>
          <a:lstStyle/>
          <a:p>
            <a:r>
              <a:rPr lang="en-US" dirty="0" smtClean="0"/>
              <a:t>Request &amp; Response</a:t>
            </a:r>
            <a:endParaRPr lang="en-US" dirty="0"/>
          </a:p>
        </p:txBody>
      </p:sp>
      <p:sp>
        <p:nvSpPr>
          <p:cNvPr id="5" name="TextBox 4"/>
          <p:cNvSpPr txBox="1"/>
          <p:nvPr/>
        </p:nvSpPr>
        <p:spPr>
          <a:xfrm>
            <a:off x="3683479" y="1561379"/>
            <a:ext cx="7858664" cy="3970318"/>
          </a:xfrm>
          <a:prstGeom prst="rect">
            <a:avLst/>
          </a:prstGeom>
          <a:noFill/>
        </p:spPr>
        <p:txBody>
          <a:bodyPr wrap="square" rtlCol="0">
            <a:spAutoFit/>
          </a:bodyPr>
          <a:lstStyle/>
          <a:p>
            <a:r>
              <a:rPr lang="en-US" b="1" dirty="0" smtClean="0"/>
              <a:t>Request</a:t>
            </a:r>
          </a:p>
          <a:p>
            <a:endParaRPr lang="en-US" b="1" dirty="0" smtClean="0"/>
          </a:p>
          <a:p>
            <a:r>
              <a:rPr lang="en-US" dirty="0" smtClean="0"/>
              <a:t>POST </a:t>
            </a:r>
            <a:r>
              <a:rPr lang="en-US" dirty="0"/>
              <a:t>/</a:t>
            </a:r>
            <a:r>
              <a:rPr lang="en-US" dirty="0" smtClean="0"/>
              <a:t>login</a:t>
            </a:r>
            <a:endParaRPr lang="en-US" dirty="0"/>
          </a:p>
          <a:p>
            <a:r>
              <a:rPr lang="en-US" dirty="0"/>
              <a:t>{</a:t>
            </a:r>
            <a:br>
              <a:rPr lang="en-US" dirty="0"/>
            </a:br>
            <a:r>
              <a:rPr lang="en-US" dirty="0"/>
              <a:t>    “email” : “someone@meetup.com”,</a:t>
            </a:r>
          </a:p>
          <a:p>
            <a:r>
              <a:rPr lang="en-US" dirty="0"/>
              <a:t>    “password” : “1234Example!”</a:t>
            </a:r>
          </a:p>
          <a:p>
            <a:r>
              <a:rPr lang="en-US" dirty="0" smtClean="0"/>
              <a:t>}</a:t>
            </a:r>
          </a:p>
          <a:p>
            <a:endParaRPr lang="en-US" dirty="0"/>
          </a:p>
          <a:p>
            <a:endParaRPr lang="en-US" dirty="0" smtClean="0"/>
          </a:p>
          <a:p>
            <a:r>
              <a:rPr lang="en-US" b="1" dirty="0" smtClean="0"/>
              <a:t>Response</a:t>
            </a:r>
          </a:p>
          <a:p>
            <a:r>
              <a:rPr lang="en-US" dirty="0" smtClean="0"/>
              <a:t>{</a:t>
            </a:r>
          </a:p>
          <a:p>
            <a:r>
              <a:rPr lang="en-US" dirty="0" smtClean="0"/>
              <a:t>    “token” : “</a:t>
            </a:r>
            <a:r>
              <a:rPr lang="en-US" dirty="0" err="1" smtClean="0"/>
              <a:t>xxxxxheaderxxx.yyyypayloadyyyyy.zzzzzzsignaturezzzzzzzz</a:t>
            </a:r>
            <a:r>
              <a:rPr lang="en-US" dirty="0" smtClean="0"/>
              <a:t>”</a:t>
            </a:r>
            <a:r>
              <a:rPr lang="en-US" dirty="0"/>
              <a:t/>
            </a:r>
            <a:br>
              <a:rPr lang="en-US" dirty="0"/>
            </a:br>
            <a:r>
              <a:rPr lang="en-US" dirty="0" smtClean="0"/>
              <a:t>}</a:t>
            </a:r>
            <a:endParaRPr lang="en-US" dirty="0"/>
          </a:p>
          <a:p>
            <a:endParaRPr lang="en-US" dirty="0"/>
          </a:p>
        </p:txBody>
      </p:sp>
    </p:spTree>
    <p:extLst>
      <p:ext uri="{BB962C8B-B14F-4D97-AF65-F5344CB8AC3E}">
        <p14:creationId xmlns:p14="http://schemas.microsoft.com/office/powerpoint/2010/main" val="914420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User Sample</a:t>
            </a:r>
            <a:endParaRPr lang="en-US" dirty="0"/>
          </a:p>
        </p:txBody>
      </p:sp>
      <p:sp>
        <p:nvSpPr>
          <p:cNvPr id="4" name="Text Placeholder 3"/>
          <p:cNvSpPr>
            <a:spLocks noGrp="1"/>
          </p:cNvSpPr>
          <p:nvPr>
            <p:ph type="body" sz="half" idx="2"/>
          </p:nvPr>
        </p:nvSpPr>
        <p:spPr/>
        <p:txBody>
          <a:bodyPr/>
          <a:lstStyle/>
          <a:p>
            <a:r>
              <a:rPr lang="en-US" dirty="0" smtClean="0"/>
              <a:t>Request &amp; Response</a:t>
            </a:r>
            <a:endParaRPr lang="en-US" dirty="0"/>
          </a:p>
        </p:txBody>
      </p:sp>
      <p:sp>
        <p:nvSpPr>
          <p:cNvPr id="5" name="TextBox 4"/>
          <p:cNvSpPr txBox="1"/>
          <p:nvPr/>
        </p:nvSpPr>
        <p:spPr>
          <a:xfrm>
            <a:off x="3683478" y="1984074"/>
            <a:ext cx="8169215" cy="3416320"/>
          </a:xfrm>
          <a:prstGeom prst="rect">
            <a:avLst/>
          </a:prstGeom>
          <a:noFill/>
        </p:spPr>
        <p:txBody>
          <a:bodyPr wrap="square" rtlCol="0">
            <a:spAutoFit/>
          </a:bodyPr>
          <a:lstStyle/>
          <a:p>
            <a:r>
              <a:rPr lang="en-US" b="1" dirty="0" smtClean="0"/>
              <a:t>Request</a:t>
            </a:r>
          </a:p>
          <a:p>
            <a:endParaRPr lang="en-US" b="1" dirty="0" smtClean="0"/>
          </a:p>
          <a:p>
            <a:r>
              <a:rPr lang="en-US" dirty="0" smtClean="0"/>
              <a:t>GET /user</a:t>
            </a:r>
            <a:endParaRPr lang="en-US" dirty="0"/>
          </a:p>
          <a:p>
            <a:r>
              <a:rPr lang="en-US" dirty="0" smtClean="0"/>
              <a:t>	Authorization: Bearer </a:t>
            </a:r>
            <a:r>
              <a:rPr lang="en-US" dirty="0" err="1" smtClean="0"/>
              <a:t>xxxxxheaderxxx.yyyypayloadyyyyy.zzzzzzsignaturezzzzzzzz</a:t>
            </a:r>
            <a:endParaRPr lang="en-US" dirty="0" smtClean="0"/>
          </a:p>
          <a:p>
            <a:endParaRPr lang="en-US" dirty="0"/>
          </a:p>
          <a:p>
            <a:endParaRPr lang="en-US" dirty="0" smtClean="0"/>
          </a:p>
          <a:p>
            <a:r>
              <a:rPr lang="en-US" b="1" dirty="0" smtClean="0"/>
              <a:t>Response</a:t>
            </a:r>
          </a:p>
          <a:p>
            <a:r>
              <a:rPr lang="en-US" dirty="0" smtClean="0"/>
              <a:t>{</a:t>
            </a:r>
          </a:p>
          <a:p>
            <a:r>
              <a:rPr lang="en-US" dirty="0"/>
              <a:t> </a:t>
            </a:r>
            <a:r>
              <a:rPr lang="en-US" dirty="0" smtClean="0"/>
              <a:t>   </a:t>
            </a:r>
            <a:r>
              <a:rPr lang="en-US" dirty="0"/>
              <a:t>“email” : “someone@meetup.com</a:t>
            </a:r>
            <a:r>
              <a:rPr lang="en-US" dirty="0" smtClean="0"/>
              <a:t>”,</a:t>
            </a:r>
          </a:p>
          <a:p>
            <a:r>
              <a:rPr lang="en-US" dirty="0"/>
              <a:t> </a:t>
            </a:r>
            <a:r>
              <a:rPr lang="en-US" dirty="0" smtClean="0"/>
              <a:t>   “name” : “Someone Here”</a:t>
            </a:r>
            <a:r>
              <a:rPr lang="en-US" dirty="0"/>
              <a:t/>
            </a:r>
            <a:br>
              <a:rPr lang="en-US" dirty="0"/>
            </a:br>
            <a:r>
              <a:rPr lang="en-US" dirty="0" smtClean="0"/>
              <a:t>}</a:t>
            </a:r>
            <a:endParaRPr lang="en-US" dirty="0"/>
          </a:p>
          <a:p>
            <a:endParaRPr lang="en-US" dirty="0"/>
          </a:p>
        </p:txBody>
      </p:sp>
    </p:spTree>
    <p:extLst>
      <p:ext uri="{BB962C8B-B14F-4D97-AF65-F5344CB8AC3E}">
        <p14:creationId xmlns:p14="http://schemas.microsoft.com/office/powerpoint/2010/main" val="3681313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Web Tokens</a:t>
            </a:r>
            <a:endParaRPr lang="en-US" dirty="0"/>
          </a:p>
        </p:txBody>
      </p:sp>
      <p:sp>
        <p:nvSpPr>
          <p:cNvPr id="3" name="Text Placeholder 2"/>
          <p:cNvSpPr>
            <a:spLocks noGrp="1"/>
          </p:cNvSpPr>
          <p:nvPr>
            <p:ph type="body" idx="1"/>
          </p:nvPr>
        </p:nvSpPr>
        <p:spPr/>
        <p:txBody>
          <a:bodyPr/>
          <a:lstStyle/>
          <a:p>
            <a:r>
              <a:rPr lang="en-US" dirty="0" err="1"/>
              <a:t>xxxxxheaderxxx.yyyypayloadyyyyy.zzzzzzsignaturezzzzzzzz</a:t>
            </a:r>
            <a:endParaRPr lang="en-US" dirty="0"/>
          </a:p>
        </p:txBody>
      </p:sp>
    </p:spTree>
    <p:extLst>
      <p:ext uri="{BB962C8B-B14F-4D97-AF65-F5344CB8AC3E}">
        <p14:creationId xmlns:p14="http://schemas.microsoft.com/office/powerpoint/2010/main" val="3029256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JSON web token?</a:t>
            </a:r>
            <a:endParaRPr lang="en-US" dirty="0"/>
          </a:p>
        </p:txBody>
      </p:sp>
      <p:sp>
        <p:nvSpPr>
          <p:cNvPr id="3" name="Content Placeholder 2"/>
          <p:cNvSpPr>
            <a:spLocks noGrp="1"/>
          </p:cNvSpPr>
          <p:nvPr>
            <p:ph idx="1"/>
          </p:nvPr>
        </p:nvSpPr>
        <p:spPr/>
        <p:txBody>
          <a:bodyPr/>
          <a:lstStyle/>
          <a:p>
            <a:r>
              <a:rPr lang="en-US" dirty="0" smtClean="0"/>
              <a:t>JavaScript Object Notation</a:t>
            </a:r>
          </a:p>
          <a:p>
            <a:r>
              <a:rPr lang="en-US" dirty="0" smtClean="0"/>
              <a:t>Serialized, Base64 Encoded JSON with standards-based sections separated by dots (.)</a:t>
            </a:r>
          </a:p>
          <a:p>
            <a:pPr lvl="1"/>
            <a:r>
              <a:rPr lang="en-US" dirty="0" smtClean="0"/>
              <a:t>Header</a:t>
            </a:r>
          </a:p>
          <a:p>
            <a:pPr lvl="1"/>
            <a:r>
              <a:rPr lang="en-US" dirty="0" smtClean="0"/>
              <a:t>Payload</a:t>
            </a:r>
          </a:p>
          <a:p>
            <a:pPr lvl="1"/>
            <a:r>
              <a:rPr lang="en-US" dirty="0" smtClean="0"/>
              <a:t>Signature</a:t>
            </a:r>
          </a:p>
          <a:p>
            <a:r>
              <a:rPr lang="en-US" dirty="0" smtClean="0"/>
              <a:t>Passed in the Authorization header of REST HTTP Requests</a:t>
            </a:r>
          </a:p>
          <a:p>
            <a:r>
              <a:rPr lang="en-US" dirty="0" smtClean="0"/>
              <a:t>Is used within HTTP Bearer Schema which differs from HTTP Basic Schema</a:t>
            </a:r>
            <a:endParaRPr lang="en-US" dirty="0"/>
          </a:p>
        </p:txBody>
      </p:sp>
    </p:spTree>
    <p:extLst>
      <p:ext uri="{BB962C8B-B14F-4D97-AF65-F5344CB8AC3E}">
        <p14:creationId xmlns:p14="http://schemas.microsoft.com/office/powerpoint/2010/main" val="356765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smtClean="0"/>
              <a:t>json</a:t>
            </a:r>
            <a:r>
              <a:rPr lang="en-US" dirty="0" smtClean="0"/>
              <a:t> web token?</a:t>
            </a:r>
            <a:endParaRPr lang="en-US" dirty="0"/>
          </a:p>
        </p:txBody>
      </p:sp>
      <p:sp>
        <p:nvSpPr>
          <p:cNvPr id="4" name="Text Placeholder 3"/>
          <p:cNvSpPr>
            <a:spLocks noGrp="1"/>
          </p:cNvSpPr>
          <p:nvPr>
            <p:ph type="body" sz="half" idx="2"/>
          </p:nvPr>
        </p:nvSpPr>
        <p:spPr/>
        <p:txBody>
          <a:bodyPr/>
          <a:lstStyle/>
          <a:p>
            <a:r>
              <a:rPr lang="en-US" dirty="0" smtClean="0"/>
              <a:t>The Anatomy</a:t>
            </a:r>
            <a:endParaRPr lang="en-US" dirty="0"/>
          </a:p>
        </p:txBody>
      </p:sp>
      <p:sp>
        <p:nvSpPr>
          <p:cNvPr id="5" name="Text Placeholder 2"/>
          <p:cNvSpPr txBox="1">
            <a:spLocks/>
          </p:cNvSpPr>
          <p:nvPr/>
        </p:nvSpPr>
        <p:spPr>
          <a:xfrm>
            <a:off x="685799" y="1061050"/>
            <a:ext cx="10813211" cy="317810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ctr">
            <a:noAutofit/>
          </a:bodyPr>
          <a:lstStyle>
            <a:lvl1pPr marL="0" indent="0" algn="ctr"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9pPr>
          </a:lstStyle>
          <a:p>
            <a:endParaRPr lang="en-US" sz="3200" dirty="0" smtClean="0"/>
          </a:p>
          <a:p>
            <a:r>
              <a:rPr lang="en-US" sz="3200" dirty="0" err="1" smtClean="0"/>
              <a:t>xxxxxheaderxxx.yyyypayloadyyyyy.zzzzzzsignaturezzzzzzzz</a:t>
            </a:r>
            <a:endParaRPr lang="en-US" sz="3200" dirty="0"/>
          </a:p>
        </p:txBody>
      </p:sp>
      <p:sp>
        <p:nvSpPr>
          <p:cNvPr id="6" name="Right Brace 5"/>
          <p:cNvSpPr/>
          <p:nvPr/>
        </p:nvSpPr>
        <p:spPr>
          <a:xfrm rot="16200000">
            <a:off x="2346388" y="1181810"/>
            <a:ext cx="646985" cy="2613804"/>
          </a:xfrm>
          <a:prstGeom prst="rightBrace">
            <a:avLst>
              <a:gd name="adj1" fmla="val 52333"/>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16200000">
            <a:off x="5188793" y="950340"/>
            <a:ext cx="646985" cy="3071006"/>
          </a:xfrm>
          <a:prstGeom prst="rightBrace">
            <a:avLst>
              <a:gd name="adj1" fmla="val 52333"/>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16200000">
            <a:off x="8652301" y="563582"/>
            <a:ext cx="646985" cy="3856006"/>
          </a:xfrm>
          <a:prstGeom prst="rightBrace">
            <a:avLst>
              <a:gd name="adj1" fmla="val 52333"/>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362979" y="1716657"/>
            <a:ext cx="2613804" cy="461665"/>
          </a:xfrm>
          <a:prstGeom prst="rect">
            <a:avLst/>
          </a:prstGeom>
          <a:noFill/>
        </p:spPr>
        <p:txBody>
          <a:bodyPr wrap="square" rtlCol="0">
            <a:spAutoFit/>
          </a:bodyPr>
          <a:lstStyle/>
          <a:p>
            <a:pPr algn="ctr"/>
            <a:r>
              <a:rPr lang="en-US" sz="2400" dirty="0" smtClean="0"/>
              <a:t>Header</a:t>
            </a:r>
            <a:endParaRPr lang="en-US" sz="2400" dirty="0"/>
          </a:p>
        </p:txBody>
      </p:sp>
      <p:sp>
        <p:nvSpPr>
          <p:cNvPr id="10" name="TextBox 9"/>
          <p:cNvSpPr txBox="1"/>
          <p:nvPr/>
        </p:nvSpPr>
        <p:spPr>
          <a:xfrm>
            <a:off x="3976782" y="1716657"/>
            <a:ext cx="3071006" cy="461665"/>
          </a:xfrm>
          <a:prstGeom prst="rect">
            <a:avLst/>
          </a:prstGeom>
          <a:noFill/>
        </p:spPr>
        <p:txBody>
          <a:bodyPr wrap="square" rtlCol="0">
            <a:spAutoFit/>
          </a:bodyPr>
          <a:lstStyle/>
          <a:p>
            <a:pPr algn="ctr"/>
            <a:r>
              <a:rPr lang="en-US" sz="2400" dirty="0" smtClean="0"/>
              <a:t>Payload</a:t>
            </a:r>
            <a:endParaRPr lang="en-US" sz="2400" dirty="0"/>
          </a:p>
        </p:txBody>
      </p:sp>
      <p:sp>
        <p:nvSpPr>
          <p:cNvPr id="11" name="TextBox 10"/>
          <p:cNvSpPr txBox="1"/>
          <p:nvPr/>
        </p:nvSpPr>
        <p:spPr>
          <a:xfrm>
            <a:off x="7047788" y="1710915"/>
            <a:ext cx="3856008" cy="461665"/>
          </a:xfrm>
          <a:prstGeom prst="rect">
            <a:avLst/>
          </a:prstGeom>
          <a:noFill/>
        </p:spPr>
        <p:txBody>
          <a:bodyPr wrap="square" rtlCol="0">
            <a:spAutoFit/>
          </a:bodyPr>
          <a:lstStyle/>
          <a:p>
            <a:pPr algn="ctr"/>
            <a:r>
              <a:rPr lang="en-US" sz="2400" dirty="0" smtClean="0"/>
              <a:t>Signature</a:t>
            </a:r>
            <a:endParaRPr lang="en-US" sz="2400" dirty="0"/>
          </a:p>
        </p:txBody>
      </p:sp>
      <p:sp>
        <p:nvSpPr>
          <p:cNvPr id="12" name="Right Arrow 11"/>
          <p:cNvSpPr/>
          <p:nvPr/>
        </p:nvSpPr>
        <p:spPr>
          <a:xfrm rot="16200000">
            <a:off x="3774063" y="3278038"/>
            <a:ext cx="409752" cy="280360"/>
          </a:xfrm>
          <a:prstGeom prst="rightArrow">
            <a:avLst>
              <a:gd name="adj1" fmla="val 4384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6200000">
            <a:off x="6807685" y="3278037"/>
            <a:ext cx="409752" cy="280360"/>
          </a:xfrm>
          <a:prstGeom prst="rightArrow">
            <a:avLst>
              <a:gd name="adj1" fmla="val 4384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480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Header</a:t>
            </a:r>
            <a:endParaRPr lang="en-US" dirty="0"/>
          </a:p>
        </p:txBody>
      </p:sp>
      <p:sp>
        <p:nvSpPr>
          <p:cNvPr id="4" name="Text Placeholder 3"/>
          <p:cNvSpPr>
            <a:spLocks noGrp="1"/>
          </p:cNvSpPr>
          <p:nvPr>
            <p:ph type="body" sz="half" idx="2"/>
          </p:nvPr>
        </p:nvSpPr>
        <p:spPr/>
        <p:txBody>
          <a:bodyPr/>
          <a:lstStyle/>
          <a:p>
            <a:endParaRPr lang="en-US" dirty="0"/>
          </a:p>
        </p:txBody>
      </p:sp>
      <p:sp>
        <p:nvSpPr>
          <p:cNvPr id="5" name="Text Placeholder 2"/>
          <p:cNvSpPr txBox="1">
            <a:spLocks/>
          </p:cNvSpPr>
          <p:nvPr/>
        </p:nvSpPr>
        <p:spPr>
          <a:xfrm>
            <a:off x="685799" y="1966820"/>
            <a:ext cx="10813211" cy="169077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Autofit/>
          </a:bodyPr>
          <a:lstStyle>
            <a:lvl1pPr marL="0" indent="0" algn="ctr"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9pPr>
          </a:lstStyle>
          <a:p>
            <a:pPr lvl="8"/>
            <a:r>
              <a:rPr lang="en-US" sz="2000" dirty="0" smtClean="0"/>
              <a:t>{</a:t>
            </a:r>
          </a:p>
          <a:p>
            <a:pPr lvl="8"/>
            <a:r>
              <a:rPr lang="en-US" sz="2000" dirty="0" smtClean="0"/>
              <a:t>    “</a:t>
            </a:r>
            <a:r>
              <a:rPr lang="en-US" sz="2000" dirty="0" err="1" smtClean="0"/>
              <a:t>typ</a:t>
            </a:r>
            <a:r>
              <a:rPr lang="en-US" sz="2000" dirty="0" smtClean="0"/>
              <a:t>” : “JWT”,</a:t>
            </a:r>
          </a:p>
          <a:p>
            <a:pPr lvl="8"/>
            <a:r>
              <a:rPr lang="en-US" sz="2000" dirty="0"/>
              <a:t> </a:t>
            </a:r>
            <a:r>
              <a:rPr lang="en-US" sz="2000" dirty="0" smtClean="0"/>
              <a:t>   “</a:t>
            </a:r>
            <a:r>
              <a:rPr lang="en-US" sz="2000" dirty="0" err="1" smtClean="0"/>
              <a:t>alg</a:t>
            </a:r>
            <a:r>
              <a:rPr lang="en-US" sz="2000" dirty="0" smtClean="0"/>
              <a:t>” : “HS256”</a:t>
            </a:r>
            <a:r>
              <a:rPr lang="en-US" sz="2000" dirty="0"/>
              <a:t/>
            </a:r>
            <a:br>
              <a:rPr lang="en-US" sz="2000" dirty="0"/>
            </a:br>
            <a:r>
              <a:rPr lang="en-US" sz="2000" dirty="0" smtClean="0"/>
              <a:t>}</a:t>
            </a:r>
          </a:p>
        </p:txBody>
      </p:sp>
    </p:spTree>
    <p:extLst>
      <p:ext uri="{BB962C8B-B14F-4D97-AF65-F5344CB8AC3E}">
        <p14:creationId xmlns:p14="http://schemas.microsoft.com/office/powerpoint/2010/main" val="960859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45338"/>
            <a:ext cx="10131427" cy="566738"/>
          </a:xfrm>
        </p:spPr>
        <p:txBody>
          <a:bodyPr/>
          <a:lstStyle/>
          <a:p>
            <a:r>
              <a:rPr lang="en-US" dirty="0" smtClean="0"/>
              <a:t>The header</a:t>
            </a:r>
            <a:endParaRPr lang="en-US" dirty="0"/>
          </a:p>
        </p:txBody>
      </p:sp>
      <p:sp>
        <p:nvSpPr>
          <p:cNvPr id="4" name="Text Placeholder 3"/>
          <p:cNvSpPr>
            <a:spLocks noGrp="1"/>
          </p:cNvSpPr>
          <p:nvPr>
            <p:ph type="body" sz="half" idx="2"/>
          </p:nvPr>
        </p:nvSpPr>
        <p:spPr>
          <a:xfrm>
            <a:off x="685800" y="5912076"/>
            <a:ext cx="10131427" cy="493712"/>
          </a:xfrm>
        </p:spPr>
        <p:txBody>
          <a:bodyPr/>
          <a:lstStyle/>
          <a:p>
            <a:r>
              <a:rPr lang="en-US" dirty="0" smtClean="0"/>
              <a:t>Caveats</a:t>
            </a:r>
            <a:endParaRPr lang="en-US" dirty="0"/>
          </a:p>
        </p:txBody>
      </p:sp>
      <p:sp>
        <p:nvSpPr>
          <p:cNvPr id="6" name="Text Placeholder 2"/>
          <p:cNvSpPr txBox="1">
            <a:spLocks/>
          </p:cNvSpPr>
          <p:nvPr/>
        </p:nvSpPr>
        <p:spPr>
          <a:xfrm>
            <a:off x="685799" y="534838"/>
            <a:ext cx="10813211" cy="169077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Autofit/>
          </a:bodyPr>
          <a:lstStyle>
            <a:lvl1pPr marL="0" indent="0" algn="ctr"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9pPr>
          </a:lstStyle>
          <a:p>
            <a:pPr lvl="8"/>
            <a:r>
              <a:rPr lang="en-US" sz="2000" dirty="0" smtClean="0"/>
              <a:t>{</a:t>
            </a:r>
          </a:p>
          <a:p>
            <a:pPr lvl="8"/>
            <a:r>
              <a:rPr lang="en-US" sz="2000" dirty="0" smtClean="0"/>
              <a:t>    “</a:t>
            </a:r>
            <a:r>
              <a:rPr lang="en-US" sz="2000" dirty="0" err="1" smtClean="0"/>
              <a:t>typ</a:t>
            </a:r>
            <a:r>
              <a:rPr lang="en-US" sz="2000" dirty="0" smtClean="0"/>
              <a:t>” : “JWT”,</a:t>
            </a:r>
          </a:p>
          <a:p>
            <a:pPr lvl="8"/>
            <a:r>
              <a:rPr lang="en-US" sz="2000" dirty="0"/>
              <a:t> </a:t>
            </a:r>
            <a:r>
              <a:rPr lang="en-US" sz="2000" dirty="0" smtClean="0"/>
              <a:t>   “</a:t>
            </a:r>
            <a:r>
              <a:rPr lang="en-US" sz="2000" dirty="0" err="1" smtClean="0"/>
              <a:t>alg</a:t>
            </a:r>
            <a:r>
              <a:rPr lang="en-US" sz="2000" dirty="0" smtClean="0"/>
              <a:t>” : “HS256”</a:t>
            </a:r>
            <a:r>
              <a:rPr lang="en-US" sz="2000" dirty="0"/>
              <a:t/>
            </a:r>
            <a:br>
              <a:rPr lang="en-US" sz="2000" dirty="0"/>
            </a:br>
            <a:r>
              <a:rPr lang="en-US" sz="2000" dirty="0" smtClean="0"/>
              <a:t>}</a:t>
            </a:r>
          </a:p>
        </p:txBody>
      </p:sp>
      <p:sp>
        <p:nvSpPr>
          <p:cNvPr id="7" name="TextBox 6"/>
          <p:cNvSpPr txBox="1"/>
          <p:nvPr/>
        </p:nvSpPr>
        <p:spPr>
          <a:xfrm>
            <a:off x="802257" y="2708689"/>
            <a:ext cx="10524226"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Be cautious when choosing a JWT library or creating your own code as the “</a:t>
            </a:r>
            <a:r>
              <a:rPr lang="en-US" dirty="0" err="1" smtClean="0"/>
              <a:t>alg</a:t>
            </a:r>
            <a:r>
              <a:rPr lang="en-US" dirty="0" smtClean="0"/>
              <a:t>” field can open security holes by allowing clients to specify the algorithm to use by inserting decryption instructions in the “</a:t>
            </a:r>
            <a:r>
              <a:rPr lang="en-US" dirty="0" err="1" smtClean="0"/>
              <a:t>alg</a:t>
            </a:r>
            <a:r>
              <a:rPr lang="en-US" dirty="0" smtClean="0"/>
              <a:t>” field. This can be done by creating a valid token using your public key when a </a:t>
            </a:r>
            <a:r>
              <a:rPr lang="en-US" dirty="0" err="1" smtClean="0"/>
              <a:t>jwt</a:t>
            </a:r>
            <a:r>
              <a:rPr lang="en-US" dirty="0" smtClean="0"/>
              <a:t> library you are using does not verify the signature before decrypting the payload. There is a link to an article outlining this in the Resources slide.</a:t>
            </a:r>
            <a:br>
              <a:rPr lang="en-US" dirty="0" smtClean="0"/>
            </a:br>
            <a:endParaRPr lang="en-US" dirty="0" smtClean="0"/>
          </a:p>
          <a:p>
            <a:pPr marL="285750" indent="-285750">
              <a:buFont typeface="Arial" panose="020B0604020202020204" pitchFamily="34" charset="0"/>
              <a:buChar char="•"/>
            </a:pPr>
            <a:r>
              <a:rPr lang="en-US" dirty="0" smtClean="0"/>
              <a:t>Your server and any clients should understand exactly which algorithm they are negotiating with and what its token structure should be. There is no real reason you should be putting this information in the header. There have been proposals to remove the “</a:t>
            </a:r>
            <a:r>
              <a:rPr lang="en-US" dirty="0" err="1" smtClean="0"/>
              <a:t>alg</a:t>
            </a:r>
            <a:r>
              <a:rPr lang="en-US" dirty="0" smtClean="0"/>
              <a:t>” field altogether.</a:t>
            </a:r>
            <a:endParaRPr lang="en-US" dirty="0"/>
          </a:p>
        </p:txBody>
      </p:sp>
    </p:spTree>
    <p:extLst>
      <p:ext uri="{BB962C8B-B14F-4D97-AF65-F5344CB8AC3E}">
        <p14:creationId xmlns:p14="http://schemas.microsoft.com/office/powerpoint/2010/main" val="3155471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Token-based authentication</a:t>
            </a:r>
            <a:endParaRPr lang="en-US" dirty="0"/>
          </a:p>
        </p:txBody>
      </p:sp>
      <p:sp>
        <p:nvSpPr>
          <p:cNvPr id="3" name="Content Placeholder 2"/>
          <p:cNvSpPr>
            <a:spLocks noGrp="1"/>
          </p:cNvSpPr>
          <p:nvPr>
            <p:ph idx="1"/>
          </p:nvPr>
        </p:nvSpPr>
        <p:spPr/>
        <p:txBody>
          <a:bodyPr anchor="t"/>
          <a:lstStyle/>
          <a:p>
            <a:r>
              <a:rPr lang="en-US" dirty="0" smtClean="0"/>
              <a:t>What is it?</a:t>
            </a:r>
          </a:p>
          <a:p>
            <a:r>
              <a:rPr lang="en-US" dirty="0" smtClean="0"/>
              <a:t>Why use it?</a:t>
            </a:r>
          </a:p>
          <a:p>
            <a:r>
              <a:rPr lang="en-US" dirty="0" smtClean="0"/>
              <a:t>How does it work?</a:t>
            </a:r>
          </a:p>
          <a:p>
            <a:r>
              <a:rPr lang="en-US" dirty="0" smtClean="0"/>
              <a:t>JSON web tokens (JWT)</a:t>
            </a:r>
          </a:p>
          <a:p>
            <a:r>
              <a:rPr lang="en-US" dirty="0" smtClean="0"/>
              <a:t>Create and Send a JWT to a client</a:t>
            </a:r>
          </a:p>
          <a:p>
            <a:r>
              <a:rPr lang="en-US" dirty="0" smtClean="0"/>
              <a:t>Authenticate using the JWT</a:t>
            </a:r>
          </a:p>
          <a:p>
            <a:r>
              <a:rPr lang="en-US" dirty="0" smtClean="0"/>
              <a:t>How to make it </a:t>
            </a:r>
            <a:r>
              <a:rPr lang="en-US" dirty="0" smtClean="0"/>
              <a:t>easier</a:t>
            </a:r>
          </a:p>
          <a:p>
            <a:r>
              <a:rPr lang="en-US" dirty="0" smtClean="0"/>
              <a:t>Integrating with Social (OAuth Flow)</a:t>
            </a:r>
            <a:endParaRPr lang="en-US" dirty="0" smtClean="0"/>
          </a:p>
        </p:txBody>
      </p:sp>
    </p:spTree>
    <p:extLst>
      <p:ext uri="{BB962C8B-B14F-4D97-AF65-F5344CB8AC3E}">
        <p14:creationId xmlns:p14="http://schemas.microsoft.com/office/powerpoint/2010/main" val="22032339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Payload</a:t>
            </a:r>
            <a:endParaRPr lang="en-US" dirty="0"/>
          </a:p>
        </p:txBody>
      </p:sp>
      <p:sp>
        <p:nvSpPr>
          <p:cNvPr id="4" name="Text Placeholder 3"/>
          <p:cNvSpPr>
            <a:spLocks noGrp="1"/>
          </p:cNvSpPr>
          <p:nvPr>
            <p:ph type="body" sz="half" idx="2"/>
          </p:nvPr>
        </p:nvSpPr>
        <p:spPr/>
        <p:txBody>
          <a:bodyPr/>
          <a:lstStyle/>
          <a:p>
            <a:r>
              <a:rPr lang="en-US" dirty="0"/>
              <a:t>a</a:t>
            </a:r>
            <a:r>
              <a:rPr lang="en-US" dirty="0" smtClean="0"/>
              <a:t>ka Claims</a:t>
            </a:r>
            <a:endParaRPr lang="en-US" dirty="0"/>
          </a:p>
        </p:txBody>
      </p:sp>
      <p:sp>
        <p:nvSpPr>
          <p:cNvPr id="5" name="Text Placeholder 2"/>
          <p:cNvSpPr txBox="1">
            <a:spLocks/>
          </p:cNvSpPr>
          <p:nvPr/>
        </p:nvSpPr>
        <p:spPr>
          <a:xfrm>
            <a:off x="685799" y="888521"/>
            <a:ext cx="10813211" cy="313138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Autofit/>
          </a:bodyPr>
          <a:lstStyle>
            <a:lvl1pPr marL="0" indent="0" algn="ctr"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9pPr>
          </a:lstStyle>
          <a:p>
            <a:pPr algn="l"/>
            <a:endParaRPr lang="en-US" sz="2000" dirty="0" smtClean="0"/>
          </a:p>
        </p:txBody>
      </p:sp>
      <p:graphicFrame>
        <p:nvGraphicFramePr>
          <p:cNvPr id="3" name="Table 2"/>
          <p:cNvGraphicFramePr>
            <a:graphicFrameLocks noGrp="1"/>
          </p:cNvGraphicFramePr>
          <p:nvPr>
            <p:extLst>
              <p:ext uri="{D42A27DB-BD31-4B8C-83A1-F6EECF244321}">
                <p14:modId xmlns:p14="http://schemas.microsoft.com/office/powerpoint/2010/main" val="3124271412"/>
              </p:ext>
            </p:extLst>
          </p:nvPr>
        </p:nvGraphicFramePr>
        <p:xfrm>
          <a:off x="876060" y="935324"/>
          <a:ext cx="10346905" cy="2966720"/>
        </p:xfrm>
        <a:graphic>
          <a:graphicData uri="http://schemas.openxmlformats.org/drawingml/2006/table">
            <a:tbl>
              <a:tblPr firstRow="1" bandRow="1">
                <a:tableStyleId>{5C22544A-7EE6-4342-B048-85BDC9FD1C3A}</a:tableStyleId>
              </a:tblPr>
              <a:tblGrid>
                <a:gridCol w="2022415"/>
                <a:gridCol w="8324490"/>
              </a:tblGrid>
              <a:tr h="370840">
                <a:tc>
                  <a:txBody>
                    <a:bodyPr/>
                    <a:lstStyle/>
                    <a:p>
                      <a:r>
                        <a:rPr lang="en-US" dirty="0" smtClean="0"/>
                        <a:t>Registered</a:t>
                      </a:r>
                      <a:r>
                        <a:rPr lang="en-US" baseline="0" dirty="0" smtClean="0"/>
                        <a:t> Claims</a:t>
                      </a:r>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t>Description</a:t>
                      </a:r>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b="1" dirty="0" err="1" smtClean="0">
                          <a:solidFill>
                            <a:schemeClr val="tx1"/>
                          </a:solidFill>
                        </a:rPr>
                        <a:t>iss</a:t>
                      </a:r>
                      <a:endParaRPr lang="en-US"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3CEE9">
                        <a:alpha val="50196"/>
                      </a:srgbClr>
                    </a:solidFill>
                  </a:tcPr>
                </a:tc>
                <a:tc>
                  <a:txBody>
                    <a:bodyPr/>
                    <a:lstStyle/>
                    <a:p>
                      <a:r>
                        <a:rPr lang="en-US" dirty="0" smtClean="0">
                          <a:solidFill>
                            <a:schemeClr val="tx1"/>
                          </a:solidFill>
                        </a:rPr>
                        <a:t>The issuer of the token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3CEE9">
                        <a:alpha val="50196"/>
                      </a:srgbClr>
                    </a:solidFill>
                  </a:tcPr>
                </a:tc>
              </a:tr>
              <a:tr h="370840">
                <a:tc>
                  <a:txBody>
                    <a:bodyPr/>
                    <a:lstStyle/>
                    <a:p>
                      <a:r>
                        <a:rPr lang="en-US" b="1" dirty="0" smtClean="0">
                          <a:solidFill>
                            <a:schemeClr val="tx1"/>
                          </a:solidFill>
                        </a:rPr>
                        <a:t>sub</a:t>
                      </a:r>
                      <a:endParaRPr lang="en-US"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1E8F4">
                        <a:alpha val="50196"/>
                      </a:srgbClr>
                    </a:solidFill>
                  </a:tcPr>
                </a:tc>
                <a:tc>
                  <a:txBody>
                    <a:bodyPr/>
                    <a:lstStyle/>
                    <a:p>
                      <a:r>
                        <a:rPr lang="en-US" sz="1800" dirty="0" smtClean="0">
                          <a:solidFill>
                            <a:schemeClr val="tx1"/>
                          </a:solidFill>
                        </a:rPr>
                        <a:t>The subject of the token (e.g. account Id, simple user data)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1E8F4">
                        <a:alpha val="50196"/>
                      </a:srgbClr>
                    </a:solidFill>
                  </a:tcPr>
                </a:tc>
              </a:tr>
              <a:tr h="370840">
                <a:tc>
                  <a:txBody>
                    <a:bodyPr/>
                    <a:lstStyle/>
                    <a:p>
                      <a:r>
                        <a:rPr lang="en-US" b="1" dirty="0" err="1" smtClean="0">
                          <a:solidFill>
                            <a:schemeClr val="tx1"/>
                          </a:solidFill>
                        </a:rPr>
                        <a:t>aud</a:t>
                      </a:r>
                      <a:endParaRPr lang="en-US"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3CEE9">
                        <a:alpha val="50196"/>
                      </a:srgbClr>
                    </a:solidFill>
                  </a:tcPr>
                </a:tc>
                <a:tc>
                  <a:txBody>
                    <a:bodyPr/>
                    <a:lstStyle/>
                    <a:p>
                      <a:r>
                        <a:rPr lang="en-US" sz="1800" dirty="0" smtClean="0">
                          <a:solidFill>
                            <a:schemeClr val="tx1"/>
                          </a:solidFill>
                        </a:rPr>
                        <a:t>The audience of the token</a:t>
                      </a:r>
                      <a:r>
                        <a:rPr lang="en-US" sz="1800" baseline="0" dirty="0" smtClean="0">
                          <a:solidFill>
                            <a:schemeClr val="tx1"/>
                          </a:solidFill>
                        </a:rPr>
                        <a:t> (i.e.</a:t>
                      </a:r>
                      <a:r>
                        <a:rPr lang="en-US" sz="1800" dirty="0" smtClean="0">
                          <a:solidFill>
                            <a:schemeClr val="tx1"/>
                          </a:solidFill>
                        </a:rPr>
                        <a:t> who should be using this token)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3CEE9">
                        <a:alpha val="50196"/>
                      </a:srgbClr>
                    </a:solidFill>
                  </a:tcPr>
                </a:tc>
              </a:tr>
              <a:tr h="370840">
                <a:tc>
                  <a:txBody>
                    <a:bodyPr/>
                    <a:lstStyle/>
                    <a:p>
                      <a:r>
                        <a:rPr lang="en-US" b="1" dirty="0" err="1" smtClean="0">
                          <a:solidFill>
                            <a:schemeClr val="tx1"/>
                          </a:solidFill>
                        </a:rPr>
                        <a:t>exp</a:t>
                      </a:r>
                      <a:endParaRPr lang="en-US"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1E8F4">
                        <a:alpha val="50196"/>
                      </a:srgbClr>
                    </a:solidFill>
                  </a:tcPr>
                </a:tc>
                <a:tc>
                  <a:txBody>
                    <a:bodyPr/>
                    <a:lstStyle/>
                    <a:p>
                      <a:r>
                        <a:rPr lang="en-US" dirty="0" smtClean="0">
                          <a:solidFill>
                            <a:schemeClr val="tx1"/>
                          </a:solidFill>
                        </a:rPr>
                        <a:t>The date the token expires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1E8F4">
                        <a:alpha val="50196"/>
                      </a:srgbClr>
                    </a:solidFill>
                  </a:tcPr>
                </a:tc>
              </a:tr>
              <a:tr h="370840">
                <a:tc>
                  <a:txBody>
                    <a:bodyPr/>
                    <a:lstStyle/>
                    <a:p>
                      <a:r>
                        <a:rPr lang="en-US" b="1" dirty="0" err="1" smtClean="0">
                          <a:solidFill>
                            <a:schemeClr val="tx1"/>
                          </a:solidFill>
                        </a:rPr>
                        <a:t>nbf</a:t>
                      </a:r>
                      <a:endParaRPr lang="en-US"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3CEE9">
                        <a:alpha val="50196"/>
                      </a:srgbClr>
                    </a:solidFill>
                  </a:tcPr>
                </a:tc>
                <a:tc>
                  <a:txBody>
                    <a:bodyPr/>
                    <a:lstStyle/>
                    <a:p>
                      <a:r>
                        <a:rPr lang="en-US" dirty="0" smtClean="0">
                          <a:solidFill>
                            <a:schemeClr val="tx1"/>
                          </a:solidFill>
                        </a:rPr>
                        <a:t>The date the token should not be used before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3CEE9">
                        <a:alpha val="50196"/>
                      </a:srgbClr>
                    </a:solidFill>
                  </a:tcPr>
                </a:tc>
              </a:tr>
              <a:tr h="370840">
                <a:tc>
                  <a:txBody>
                    <a:bodyPr/>
                    <a:lstStyle/>
                    <a:p>
                      <a:r>
                        <a:rPr lang="en-US" b="1" dirty="0" err="1" smtClean="0">
                          <a:solidFill>
                            <a:schemeClr val="tx1"/>
                          </a:solidFill>
                        </a:rPr>
                        <a:t>iat</a:t>
                      </a:r>
                      <a:endParaRPr lang="en-US"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1E8F4">
                        <a:alpha val="50196"/>
                      </a:srgbClr>
                    </a:solidFill>
                  </a:tcPr>
                </a:tc>
                <a:tc>
                  <a:txBody>
                    <a:bodyPr/>
                    <a:lstStyle/>
                    <a:p>
                      <a:r>
                        <a:rPr lang="en-US" dirty="0" smtClean="0">
                          <a:solidFill>
                            <a:schemeClr val="tx1"/>
                          </a:solidFill>
                        </a:rPr>
                        <a:t>The date the token was issued</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1E8F4">
                        <a:alpha val="50196"/>
                      </a:srgbClr>
                    </a:solidFill>
                  </a:tcPr>
                </a:tc>
              </a:tr>
              <a:tr h="370840">
                <a:tc>
                  <a:txBody>
                    <a:bodyPr/>
                    <a:lstStyle/>
                    <a:p>
                      <a:r>
                        <a:rPr lang="en-US" b="1" dirty="0" err="1" smtClean="0">
                          <a:solidFill>
                            <a:schemeClr val="tx1"/>
                          </a:solidFill>
                        </a:rPr>
                        <a:t>jti</a:t>
                      </a:r>
                      <a:endParaRPr lang="en-US"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3CEE9">
                        <a:alpha val="50196"/>
                      </a:srgbClr>
                    </a:solidFill>
                  </a:tcPr>
                </a:tc>
                <a:tc>
                  <a:txBody>
                    <a:bodyPr/>
                    <a:lstStyle/>
                    <a:p>
                      <a:r>
                        <a:rPr lang="en-US" dirty="0" smtClean="0">
                          <a:solidFill>
                            <a:schemeClr val="tx1"/>
                          </a:solidFill>
                        </a:rPr>
                        <a:t>A</a:t>
                      </a:r>
                      <a:r>
                        <a:rPr lang="en-US" baseline="0" dirty="0" smtClean="0">
                          <a:solidFill>
                            <a:schemeClr val="tx1"/>
                          </a:solidFill>
                        </a:rPr>
                        <a:t> unique identifier for the token. Useful for single use tokens or server-side logout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3CEE9">
                        <a:alpha val="50196"/>
                      </a:srgbClr>
                    </a:solidFill>
                  </a:tcPr>
                </a:tc>
              </a:tr>
            </a:tbl>
          </a:graphicData>
        </a:graphic>
      </p:graphicFrame>
    </p:spTree>
    <p:extLst>
      <p:ext uri="{BB962C8B-B14F-4D97-AF65-F5344CB8AC3E}">
        <p14:creationId xmlns:p14="http://schemas.microsoft.com/office/powerpoint/2010/main" val="42072656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Payload</a:t>
            </a:r>
            <a:endParaRPr lang="en-US" dirty="0"/>
          </a:p>
        </p:txBody>
      </p:sp>
      <p:sp>
        <p:nvSpPr>
          <p:cNvPr id="4" name="Text Placeholder 3"/>
          <p:cNvSpPr>
            <a:spLocks noGrp="1"/>
          </p:cNvSpPr>
          <p:nvPr>
            <p:ph type="body" sz="half" idx="2"/>
          </p:nvPr>
        </p:nvSpPr>
        <p:spPr/>
        <p:txBody>
          <a:bodyPr/>
          <a:lstStyle/>
          <a:p>
            <a:r>
              <a:rPr lang="en-US" dirty="0" smtClean="0"/>
              <a:t>aka Claims</a:t>
            </a:r>
            <a:endParaRPr lang="en-US" dirty="0"/>
          </a:p>
        </p:txBody>
      </p:sp>
      <p:sp>
        <p:nvSpPr>
          <p:cNvPr id="5" name="Text Placeholder 2"/>
          <p:cNvSpPr txBox="1">
            <a:spLocks/>
          </p:cNvSpPr>
          <p:nvPr/>
        </p:nvSpPr>
        <p:spPr>
          <a:xfrm>
            <a:off x="685799" y="888521"/>
            <a:ext cx="10813211" cy="353683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Autofit/>
          </a:bodyPr>
          <a:lstStyle>
            <a:lvl1pPr marL="0" indent="0" algn="ctr"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9pPr>
          </a:lstStyle>
          <a:p>
            <a:pPr lvl="5"/>
            <a:r>
              <a:rPr lang="en-US" sz="2000" dirty="0" smtClean="0"/>
              <a:t>{</a:t>
            </a:r>
          </a:p>
          <a:p>
            <a:pPr lvl="5"/>
            <a:r>
              <a:rPr lang="en-US" sz="2000" dirty="0" smtClean="0"/>
              <a:t>    “</a:t>
            </a:r>
            <a:r>
              <a:rPr lang="en-US" sz="2000" dirty="0" err="1" smtClean="0"/>
              <a:t>iss</a:t>
            </a:r>
            <a:r>
              <a:rPr lang="en-US" sz="2000" dirty="0" smtClean="0"/>
              <a:t>” : “https://api.myawesomeservice.com”,</a:t>
            </a:r>
          </a:p>
          <a:p>
            <a:pPr lvl="5"/>
            <a:r>
              <a:rPr lang="en-US" sz="2000" dirty="0"/>
              <a:t> </a:t>
            </a:r>
            <a:r>
              <a:rPr lang="en-US" sz="2000" dirty="0" smtClean="0"/>
              <a:t>   “sub” : { “</a:t>
            </a:r>
            <a:r>
              <a:rPr lang="en-US" sz="2000" dirty="0" err="1" smtClean="0"/>
              <a:t>accountId</a:t>
            </a:r>
            <a:r>
              <a:rPr lang="en-US" sz="2000" dirty="0" smtClean="0"/>
              <a:t>” : 1, “name” : “Someone Here” },</a:t>
            </a:r>
          </a:p>
          <a:p>
            <a:pPr lvl="5"/>
            <a:r>
              <a:rPr lang="en-US" sz="2000" dirty="0" smtClean="0"/>
              <a:t>    “</a:t>
            </a:r>
            <a:r>
              <a:rPr lang="en-US" sz="2000" dirty="0" err="1" smtClean="0"/>
              <a:t>aud</a:t>
            </a:r>
            <a:r>
              <a:rPr lang="en-US" sz="2000" dirty="0" smtClean="0"/>
              <a:t>” : “https://www.somesite.com”,</a:t>
            </a:r>
          </a:p>
          <a:p>
            <a:pPr lvl="5"/>
            <a:r>
              <a:rPr lang="en-US" sz="2000" dirty="0"/>
              <a:t> </a:t>
            </a:r>
            <a:r>
              <a:rPr lang="en-US" sz="2000" dirty="0" smtClean="0"/>
              <a:t>   “</a:t>
            </a:r>
            <a:r>
              <a:rPr lang="en-US" sz="2000" dirty="0" err="1" smtClean="0"/>
              <a:t>exp</a:t>
            </a:r>
            <a:r>
              <a:rPr lang="en-US" sz="2000" dirty="0" smtClean="0"/>
              <a:t>” </a:t>
            </a:r>
            <a:r>
              <a:rPr lang="en-US" sz="2000" dirty="0"/>
              <a:t>: </a:t>
            </a:r>
            <a:r>
              <a:rPr lang="en-US" sz="2000" dirty="0" smtClean="0"/>
              <a:t>1432605600,</a:t>
            </a:r>
          </a:p>
          <a:p>
            <a:pPr lvl="5"/>
            <a:r>
              <a:rPr lang="en-US" sz="2000" dirty="0"/>
              <a:t> </a:t>
            </a:r>
            <a:r>
              <a:rPr lang="en-US" sz="2000" dirty="0" smtClean="0"/>
              <a:t>   “</a:t>
            </a:r>
            <a:r>
              <a:rPr lang="en-US" sz="2000" dirty="0" err="1" smtClean="0"/>
              <a:t>jti</a:t>
            </a:r>
            <a:r>
              <a:rPr lang="en-US" sz="2000" dirty="0"/>
              <a:t>” : “</a:t>
            </a:r>
            <a:r>
              <a:rPr lang="en-US" sz="2000" dirty="0" smtClean="0"/>
              <a:t>65c9f708-5060-4c54-a5a8-10b158b37c84”,</a:t>
            </a:r>
          </a:p>
          <a:p>
            <a:pPr lvl="5"/>
            <a:r>
              <a:rPr lang="en-US" sz="2000" dirty="0"/>
              <a:t> </a:t>
            </a:r>
            <a:r>
              <a:rPr lang="en-US" sz="2000" dirty="0" smtClean="0"/>
              <a:t>   “admin” : true</a:t>
            </a:r>
            <a:r>
              <a:rPr lang="en-US" sz="2000" dirty="0"/>
              <a:t/>
            </a:r>
            <a:br>
              <a:rPr lang="en-US" sz="2000" dirty="0"/>
            </a:br>
            <a:r>
              <a:rPr lang="en-US" sz="2000" dirty="0" smtClean="0"/>
              <a:t>}</a:t>
            </a:r>
          </a:p>
        </p:txBody>
      </p:sp>
    </p:spTree>
    <p:extLst>
      <p:ext uri="{BB962C8B-B14F-4D97-AF65-F5344CB8AC3E}">
        <p14:creationId xmlns:p14="http://schemas.microsoft.com/office/powerpoint/2010/main" val="28860971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Signature</a:t>
            </a:r>
            <a:endParaRPr lang="en-US" dirty="0"/>
          </a:p>
        </p:txBody>
      </p:sp>
      <p:sp>
        <p:nvSpPr>
          <p:cNvPr id="4" name="Text Placeholder 3"/>
          <p:cNvSpPr>
            <a:spLocks noGrp="1"/>
          </p:cNvSpPr>
          <p:nvPr>
            <p:ph type="body" sz="half" idx="2"/>
          </p:nvPr>
        </p:nvSpPr>
        <p:spPr/>
        <p:txBody>
          <a:bodyPr/>
          <a:lstStyle/>
          <a:p>
            <a:r>
              <a:rPr lang="en-US" dirty="0" smtClean="0"/>
              <a:t>Let’s verify</a:t>
            </a:r>
            <a:endParaRPr lang="en-US" dirty="0"/>
          </a:p>
        </p:txBody>
      </p:sp>
      <p:sp>
        <p:nvSpPr>
          <p:cNvPr id="5" name="Text Placeholder 2"/>
          <p:cNvSpPr txBox="1">
            <a:spLocks/>
          </p:cNvSpPr>
          <p:nvPr/>
        </p:nvSpPr>
        <p:spPr>
          <a:xfrm>
            <a:off x="625414" y="810881"/>
            <a:ext cx="10813211" cy="169077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ctr">
            <a:noAutofit/>
          </a:bodyPr>
          <a:lstStyle>
            <a:lvl1pPr marL="0" indent="0" algn="ctr"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9pPr>
          </a:lstStyle>
          <a:p>
            <a:r>
              <a:rPr lang="en-US" sz="2000" dirty="0" err="1" smtClean="0">
                <a:solidFill>
                  <a:schemeClr val="accent2">
                    <a:lumMod val="60000"/>
                    <a:lumOff val="40000"/>
                  </a:schemeClr>
                </a:solidFill>
              </a:rPr>
              <a:t>var</a:t>
            </a:r>
            <a:r>
              <a:rPr lang="en-US" sz="2000" dirty="0" smtClean="0">
                <a:solidFill>
                  <a:schemeClr val="accent2">
                    <a:lumMod val="60000"/>
                    <a:lumOff val="40000"/>
                  </a:schemeClr>
                </a:solidFill>
              </a:rPr>
              <a:t> </a:t>
            </a:r>
            <a:r>
              <a:rPr lang="en-US" sz="2000" dirty="0" smtClean="0"/>
              <a:t>signature = </a:t>
            </a:r>
            <a:r>
              <a:rPr lang="en-US" sz="2000" dirty="0" err="1" smtClean="0">
                <a:solidFill>
                  <a:schemeClr val="accent2">
                    <a:lumMod val="60000"/>
                    <a:lumOff val="40000"/>
                  </a:schemeClr>
                </a:solidFill>
              </a:rPr>
              <a:t>this</a:t>
            </a:r>
            <a:r>
              <a:rPr lang="en-US" sz="2000" dirty="0" err="1" smtClean="0"/>
              <a:t>.Encode</a:t>
            </a:r>
            <a:r>
              <a:rPr lang="en-US" sz="2000" dirty="0" smtClean="0"/>
              <a:t>(header + “.” + payload, “mySup3rS3cr3tK3y!”)</a:t>
            </a:r>
          </a:p>
        </p:txBody>
      </p:sp>
      <p:sp>
        <p:nvSpPr>
          <p:cNvPr id="3" name="TextBox 2"/>
          <p:cNvSpPr txBox="1"/>
          <p:nvPr/>
        </p:nvSpPr>
        <p:spPr>
          <a:xfrm>
            <a:off x="685800" y="2717321"/>
            <a:ext cx="10718321" cy="1785104"/>
          </a:xfrm>
          <a:prstGeom prst="rect">
            <a:avLst/>
          </a:prstGeom>
          <a:noFill/>
        </p:spPr>
        <p:txBody>
          <a:bodyPr wrap="square" rtlCol="0">
            <a:spAutoFit/>
          </a:bodyPr>
          <a:lstStyle/>
          <a:p>
            <a:pPr marL="347472" indent="-342900">
              <a:spcBef>
                <a:spcPts val="1200"/>
              </a:spcBef>
              <a:buFont typeface="Arial" panose="020B0604020202020204" pitchFamily="34" charset="0"/>
              <a:buChar char="•"/>
            </a:pPr>
            <a:r>
              <a:rPr lang="en-US" dirty="0"/>
              <a:t>A mechanism to verify the token</a:t>
            </a:r>
          </a:p>
          <a:p>
            <a:pPr marL="347472" indent="-342900">
              <a:spcBef>
                <a:spcPts val="1200"/>
              </a:spcBef>
              <a:buFont typeface="Arial" panose="020B0604020202020204" pitchFamily="34" charset="0"/>
              <a:buChar char="•"/>
            </a:pPr>
            <a:r>
              <a:rPr lang="en-US" dirty="0"/>
              <a:t>The header and payload are just base 64 encoded so they can be easily decoded</a:t>
            </a:r>
          </a:p>
          <a:p>
            <a:pPr marL="347472" indent="-342900">
              <a:spcBef>
                <a:spcPts val="1200"/>
              </a:spcBef>
              <a:buFont typeface="Arial" panose="020B0604020202020204" pitchFamily="34" charset="0"/>
              <a:buChar char="•"/>
            </a:pPr>
            <a:r>
              <a:rPr lang="en-US" dirty="0"/>
              <a:t>The signature encrypts the concatenated encoded header and payload using a secret key that only the server knows</a:t>
            </a:r>
          </a:p>
          <a:p>
            <a:endParaRPr lang="en-US" dirty="0"/>
          </a:p>
        </p:txBody>
      </p:sp>
    </p:spTree>
    <p:extLst>
      <p:ext uri="{BB962C8B-B14F-4D97-AF65-F5344CB8AC3E}">
        <p14:creationId xmlns:p14="http://schemas.microsoft.com/office/powerpoint/2010/main" val="3972268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put it together</a:t>
            </a:r>
            <a:endParaRPr lang="en-US" dirty="0"/>
          </a:p>
        </p:txBody>
      </p:sp>
      <p:sp>
        <p:nvSpPr>
          <p:cNvPr id="4" name="Text Placeholder 3"/>
          <p:cNvSpPr>
            <a:spLocks noGrp="1"/>
          </p:cNvSpPr>
          <p:nvPr>
            <p:ph type="body" sz="half" idx="2"/>
          </p:nvPr>
        </p:nvSpPr>
        <p:spPr/>
        <p:txBody>
          <a:bodyPr/>
          <a:lstStyle/>
          <a:p>
            <a:r>
              <a:rPr lang="en-US" dirty="0" smtClean="0"/>
              <a:t>Make it work</a:t>
            </a:r>
            <a:endParaRPr lang="en-US" dirty="0"/>
          </a:p>
        </p:txBody>
      </p:sp>
      <p:sp>
        <p:nvSpPr>
          <p:cNvPr id="5" name="Text Placeholder 2"/>
          <p:cNvSpPr txBox="1">
            <a:spLocks/>
          </p:cNvSpPr>
          <p:nvPr/>
        </p:nvSpPr>
        <p:spPr>
          <a:xfrm>
            <a:off x="685799" y="1061050"/>
            <a:ext cx="10813211" cy="317810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ctr">
            <a:noAutofit/>
          </a:bodyPr>
          <a:lstStyle>
            <a:lvl1pPr marL="0" indent="0" algn="ctr"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9pPr>
          </a:lstStyle>
          <a:p>
            <a:endParaRPr lang="en-US" sz="3200" dirty="0" smtClean="0"/>
          </a:p>
          <a:p>
            <a:endParaRPr lang="en-US" sz="3200" dirty="0"/>
          </a:p>
          <a:p>
            <a:endParaRPr lang="en-US" sz="3200" dirty="0" smtClean="0"/>
          </a:p>
          <a:p>
            <a:r>
              <a:rPr lang="en-US" sz="3200" dirty="0" err="1" smtClean="0"/>
              <a:t>xxxxxheaderxxx.yyyypayloadyyyyy.zzzzzzsignaturezzzzzzzz</a:t>
            </a:r>
            <a:endParaRPr lang="en-US" sz="3200" dirty="0"/>
          </a:p>
        </p:txBody>
      </p:sp>
      <p:sp>
        <p:nvSpPr>
          <p:cNvPr id="7" name="Right Brace 6"/>
          <p:cNvSpPr/>
          <p:nvPr/>
        </p:nvSpPr>
        <p:spPr>
          <a:xfrm rot="16200000">
            <a:off x="3881890" y="186897"/>
            <a:ext cx="646985" cy="5684812"/>
          </a:xfrm>
          <a:prstGeom prst="rightBrace">
            <a:avLst>
              <a:gd name="adj1" fmla="val 52333"/>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16200000">
            <a:off x="8652301" y="1107042"/>
            <a:ext cx="646985" cy="3856006"/>
          </a:xfrm>
          <a:prstGeom prst="rightBrace">
            <a:avLst>
              <a:gd name="adj1" fmla="val 52333"/>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1362977" y="2254375"/>
            <a:ext cx="5684811" cy="461665"/>
          </a:xfrm>
          <a:prstGeom prst="rect">
            <a:avLst/>
          </a:prstGeom>
          <a:noFill/>
        </p:spPr>
        <p:txBody>
          <a:bodyPr wrap="square" rtlCol="0">
            <a:spAutoFit/>
          </a:bodyPr>
          <a:lstStyle/>
          <a:p>
            <a:pPr algn="ctr"/>
            <a:r>
              <a:rPr lang="en-US" sz="2400" dirty="0" smtClean="0"/>
              <a:t>Unsigned Token</a:t>
            </a:r>
            <a:endParaRPr lang="en-US" sz="2400" dirty="0"/>
          </a:p>
        </p:txBody>
      </p:sp>
      <p:sp>
        <p:nvSpPr>
          <p:cNvPr id="11" name="TextBox 10"/>
          <p:cNvSpPr txBox="1"/>
          <p:nvPr/>
        </p:nvSpPr>
        <p:spPr>
          <a:xfrm>
            <a:off x="7047788" y="2254375"/>
            <a:ext cx="3856008" cy="461665"/>
          </a:xfrm>
          <a:prstGeom prst="rect">
            <a:avLst/>
          </a:prstGeom>
          <a:noFill/>
        </p:spPr>
        <p:txBody>
          <a:bodyPr wrap="square" rtlCol="0">
            <a:spAutoFit/>
          </a:bodyPr>
          <a:lstStyle/>
          <a:p>
            <a:pPr algn="ctr"/>
            <a:r>
              <a:rPr lang="en-US" sz="2400" dirty="0" smtClean="0"/>
              <a:t>Signature</a:t>
            </a:r>
            <a:endParaRPr lang="en-US" sz="2400" dirty="0"/>
          </a:p>
        </p:txBody>
      </p:sp>
      <p:sp>
        <p:nvSpPr>
          <p:cNvPr id="12" name="Right Brace 11"/>
          <p:cNvSpPr/>
          <p:nvPr/>
        </p:nvSpPr>
        <p:spPr>
          <a:xfrm rot="16200000">
            <a:off x="5766610" y="-2624988"/>
            <a:ext cx="646985" cy="9454251"/>
          </a:xfrm>
          <a:prstGeom prst="rightBrace">
            <a:avLst>
              <a:gd name="adj1" fmla="val 52333"/>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1362976" y="1267632"/>
            <a:ext cx="9540820" cy="461665"/>
          </a:xfrm>
          <a:prstGeom prst="rect">
            <a:avLst/>
          </a:prstGeom>
          <a:noFill/>
        </p:spPr>
        <p:txBody>
          <a:bodyPr wrap="square" rtlCol="0">
            <a:spAutoFit/>
          </a:bodyPr>
          <a:lstStyle/>
          <a:p>
            <a:pPr algn="ctr"/>
            <a:r>
              <a:rPr lang="en-US" sz="2400" dirty="0" smtClean="0"/>
              <a:t>Signed Token</a:t>
            </a:r>
            <a:endParaRPr lang="en-US" sz="2400" dirty="0"/>
          </a:p>
        </p:txBody>
      </p:sp>
    </p:spTree>
    <p:extLst>
      <p:ext uri="{BB962C8B-B14F-4D97-AF65-F5344CB8AC3E}">
        <p14:creationId xmlns:p14="http://schemas.microsoft.com/office/powerpoint/2010/main" val="21796696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put it together</a:t>
            </a:r>
            <a:endParaRPr lang="en-US" dirty="0"/>
          </a:p>
        </p:txBody>
      </p:sp>
      <p:sp>
        <p:nvSpPr>
          <p:cNvPr id="4" name="Text Placeholder 3"/>
          <p:cNvSpPr>
            <a:spLocks noGrp="1"/>
          </p:cNvSpPr>
          <p:nvPr>
            <p:ph type="body" sz="half" idx="2"/>
          </p:nvPr>
        </p:nvSpPr>
        <p:spPr/>
        <p:txBody>
          <a:bodyPr/>
          <a:lstStyle/>
          <a:p>
            <a:r>
              <a:rPr lang="en-US" dirty="0" smtClean="0"/>
              <a:t>Make it work</a:t>
            </a:r>
            <a:endParaRPr lang="en-US" dirty="0"/>
          </a:p>
        </p:txBody>
      </p:sp>
      <p:sp>
        <p:nvSpPr>
          <p:cNvPr id="5" name="Text Placeholder 2"/>
          <p:cNvSpPr txBox="1">
            <a:spLocks/>
          </p:cNvSpPr>
          <p:nvPr/>
        </p:nvSpPr>
        <p:spPr>
          <a:xfrm>
            <a:off x="685799" y="888521"/>
            <a:ext cx="10813211" cy="353683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ctr">
            <a:noAutofit/>
          </a:bodyPr>
          <a:lstStyle>
            <a:lvl1pPr marL="0" indent="0" algn="ctr"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9pPr>
          </a:lstStyle>
          <a:p>
            <a:pPr algn="l"/>
            <a:r>
              <a:rPr lang="en-US" sz="2000" dirty="0" err="1" smtClean="0">
                <a:solidFill>
                  <a:schemeClr val="accent2">
                    <a:lumMod val="60000"/>
                    <a:lumOff val="40000"/>
                  </a:schemeClr>
                </a:solidFill>
              </a:rPr>
              <a:t>var</a:t>
            </a:r>
            <a:r>
              <a:rPr lang="en-US" sz="2000" dirty="0" smtClean="0">
                <a:solidFill>
                  <a:schemeClr val="accent2">
                    <a:lumMod val="60000"/>
                    <a:lumOff val="40000"/>
                  </a:schemeClr>
                </a:solidFill>
              </a:rPr>
              <a:t> </a:t>
            </a:r>
            <a:r>
              <a:rPr lang="en-US" sz="2000" dirty="0" smtClean="0"/>
              <a:t>header = </a:t>
            </a:r>
            <a:r>
              <a:rPr lang="en-US" sz="2000" dirty="0" smtClean="0">
                <a:solidFill>
                  <a:schemeClr val="accent2">
                    <a:lumMod val="60000"/>
                    <a:lumOff val="40000"/>
                  </a:schemeClr>
                </a:solidFill>
              </a:rPr>
              <a:t>this</a:t>
            </a:r>
            <a:r>
              <a:rPr lang="en-US" sz="2000" dirty="0" smtClean="0"/>
              <a:t>.Base64Encode({ “</a:t>
            </a:r>
            <a:r>
              <a:rPr lang="en-US" sz="2000" dirty="0" err="1" smtClean="0"/>
              <a:t>type”:”JWT</a:t>
            </a:r>
            <a:r>
              <a:rPr lang="en-US" sz="2000" dirty="0" smtClean="0"/>
              <a:t>”, … });</a:t>
            </a:r>
          </a:p>
          <a:p>
            <a:pPr algn="l"/>
            <a:r>
              <a:rPr lang="en-US" sz="2000" dirty="0" err="1" smtClean="0">
                <a:solidFill>
                  <a:schemeClr val="accent2">
                    <a:lumMod val="60000"/>
                    <a:lumOff val="40000"/>
                  </a:schemeClr>
                </a:solidFill>
              </a:rPr>
              <a:t>var</a:t>
            </a:r>
            <a:r>
              <a:rPr lang="en-US" sz="2000" dirty="0" smtClean="0">
                <a:solidFill>
                  <a:schemeClr val="accent2">
                    <a:lumMod val="60000"/>
                    <a:lumOff val="40000"/>
                  </a:schemeClr>
                </a:solidFill>
              </a:rPr>
              <a:t> </a:t>
            </a:r>
            <a:r>
              <a:rPr lang="en-US" sz="2000" dirty="0" smtClean="0"/>
              <a:t>payload = </a:t>
            </a:r>
            <a:r>
              <a:rPr lang="en-US" sz="2000" dirty="0" smtClean="0">
                <a:solidFill>
                  <a:schemeClr val="accent2">
                    <a:lumMod val="60000"/>
                    <a:lumOff val="40000"/>
                  </a:schemeClr>
                </a:solidFill>
              </a:rPr>
              <a:t>this</a:t>
            </a:r>
            <a:r>
              <a:rPr lang="en-US" sz="2000" dirty="0" smtClean="0"/>
              <a:t>.Base64Encode({ “</a:t>
            </a:r>
            <a:r>
              <a:rPr lang="en-US" sz="2000" dirty="0" err="1" smtClean="0"/>
              <a:t>iss</a:t>
            </a:r>
            <a:r>
              <a:rPr lang="en-US" sz="2000" dirty="0" smtClean="0"/>
              <a:t>”: “https://api.myawesomeservice.com”, …});</a:t>
            </a:r>
          </a:p>
          <a:p>
            <a:pPr algn="l"/>
            <a:r>
              <a:rPr lang="en-US" sz="2000" dirty="0" err="1" smtClean="0">
                <a:solidFill>
                  <a:schemeClr val="accent2">
                    <a:lumMod val="60000"/>
                    <a:lumOff val="40000"/>
                  </a:schemeClr>
                </a:solidFill>
              </a:rPr>
              <a:t>var</a:t>
            </a:r>
            <a:r>
              <a:rPr lang="en-US" sz="2000" dirty="0" smtClean="0">
                <a:solidFill>
                  <a:schemeClr val="accent2">
                    <a:lumMod val="60000"/>
                    <a:lumOff val="40000"/>
                  </a:schemeClr>
                </a:solidFill>
              </a:rPr>
              <a:t> </a:t>
            </a:r>
            <a:r>
              <a:rPr lang="en-US" sz="2000" dirty="0" err="1" smtClean="0"/>
              <a:t>unsignedToken</a:t>
            </a:r>
            <a:r>
              <a:rPr lang="en-US" sz="2000" dirty="0" smtClean="0"/>
              <a:t> = header + “.” + payload;</a:t>
            </a:r>
          </a:p>
          <a:p>
            <a:pPr algn="l"/>
            <a:endParaRPr lang="en-US" sz="2000" dirty="0"/>
          </a:p>
          <a:p>
            <a:pPr algn="l"/>
            <a:r>
              <a:rPr lang="en-US" sz="2000" dirty="0" err="1" smtClean="0">
                <a:solidFill>
                  <a:schemeClr val="accent2">
                    <a:lumMod val="60000"/>
                    <a:lumOff val="40000"/>
                  </a:schemeClr>
                </a:solidFill>
              </a:rPr>
              <a:t>var</a:t>
            </a:r>
            <a:r>
              <a:rPr lang="en-US" sz="2000" dirty="0" smtClean="0">
                <a:solidFill>
                  <a:schemeClr val="accent2">
                    <a:lumMod val="60000"/>
                    <a:lumOff val="40000"/>
                  </a:schemeClr>
                </a:solidFill>
              </a:rPr>
              <a:t> </a:t>
            </a:r>
            <a:r>
              <a:rPr lang="en-US" sz="2000" dirty="0" smtClean="0"/>
              <a:t>signature = </a:t>
            </a:r>
            <a:r>
              <a:rPr lang="en-US" sz="2000" dirty="0" err="1" smtClean="0">
                <a:solidFill>
                  <a:schemeClr val="accent2">
                    <a:lumMod val="60000"/>
                    <a:lumOff val="40000"/>
                  </a:schemeClr>
                </a:solidFill>
              </a:rPr>
              <a:t>this</a:t>
            </a:r>
            <a:r>
              <a:rPr lang="en-US" sz="2000" dirty="0" err="1" smtClean="0"/>
              <a:t>.Encode</a:t>
            </a:r>
            <a:r>
              <a:rPr lang="en-US" sz="2000" dirty="0" smtClean="0"/>
              <a:t>(</a:t>
            </a:r>
            <a:r>
              <a:rPr lang="en-US" sz="2000" dirty="0" err="1" smtClean="0"/>
              <a:t>unsignedToken</a:t>
            </a:r>
            <a:r>
              <a:rPr lang="en-US" sz="2000" dirty="0" smtClean="0"/>
              <a:t>, </a:t>
            </a:r>
            <a:r>
              <a:rPr lang="en-US" sz="2000" smtClean="0"/>
              <a:t>“mySup3rS3cr3tK3y</a:t>
            </a:r>
            <a:r>
              <a:rPr lang="en-US" sz="2000" dirty="0" smtClean="0"/>
              <a:t>!”, “HS256”);</a:t>
            </a:r>
          </a:p>
          <a:p>
            <a:pPr algn="l"/>
            <a:endParaRPr lang="en-US" sz="2000" dirty="0"/>
          </a:p>
          <a:p>
            <a:pPr algn="l"/>
            <a:r>
              <a:rPr lang="en-US" sz="2000" dirty="0" err="1" smtClean="0">
                <a:solidFill>
                  <a:schemeClr val="accent2">
                    <a:lumMod val="60000"/>
                    <a:lumOff val="40000"/>
                  </a:schemeClr>
                </a:solidFill>
              </a:rPr>
              <a:t>var</a:t>
            </a:r>
            <a:r>
              <a:rPr lang="en-US" sz="2000" dirty="0" smtClean="0">
                <a:solidFill>
                  <a:schemeClr val="accent2">
                    <a:lumMod val="60000"/>
                    <a:lumOff val="40000"/>
                  </a:schemeClr>
                </a:solidFill>
              </a:rPr>
              <a:t> </a:t>
            </a:r>
            <a:r>
              <a:rPr lang="en-US" sz="2000" dirty="0" err="1" smtClean="0"/>
              <a:t>signedToken</a:t>
            </a:r>
            <a:r>
              <a:rPr lang="en-US" sz="2000" dirty="0" smtClean="0"/>
              <a:t> = </a:t>
            </a:r>
            <a:r>
              <a:rPr lang="en-US" sz="2000" dirty="0" err="1" smtClean="0"/>
              <a:t>unsignedToken</a:t>
            </a:r>
            <a:r>
              <a:rPr lang="en-US" sz="2000" dirty="0" smtClean="0"/>
              <a:t> + “.” + signature;</a:t>
            </a:r>
          </a:p>
        </p:txBody>
      </p:sp>
    </p:spTree>
    <p:extLst>
      <p:ext uri="{BB962C8B-B14F-4D97-AF65-F5344CB8AC3E}">
        <p14:creationId xmlns:p14="http://schemas.microsoft.com/office/powerpoint/2010/main" val="36826218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Responding with Tokens</a:t>
            </a:r>
            <a:endParaRPr lang="en-US" dirty="0"/>
          </a:p>
        </p:txBody>
      </p:sp>
      <p:sp>
        <p:nvSpPr>
          <p:cNvPr id="3" name="Text Placeholder 2"/>
          <p:cNvSpPr>
            <a:spLocks noGrp="1"/>
          </p:cNvSpPr>
          <p:nvPr>
            <p:ph type="body" idx="1"/>
          </p:nvPr>
        </p:nvSpPr>
        <p:spPr/>
        <p:txBody>
          <a:bodyPr/>
          <a:lstStyle/>
          <a:p>
            <a:r>
              <a:rPr lang="en-US" dirty="0" smtClean="0"/>
              <a:t>Registration &amp; Login</a:t>
            </a:r>
            <a:endParaRPr lang="en-US" dirty="0"/>
          </a:p>
        </p:txBody>
      </p:sp>
      <p:sp>
        <p:nvSpPr>
          <p:cNvPr id="4" name="TextBox 3"/>
          <p:cNvSpPr txBox="1"/>
          <p:nvPr/>
        </p:nvSpPr>
        <p:spPr>
          <a:xfrm>
            <a:off x="685799" y="1848259"/>
            <a:ext cx="10374550" cy="1015663"/>
          </a:xfrm>
          <a:prstGeom prst="rect">
            <a:avLst/>
          </a:prstGeom>
          <a:noFill/>
        </p:spPr>
        <p:txBody>
          <a:bodyPr wrap="square" rtlCol="0" anchor="ctr">
            <a:spAutoFit/>
          </a:bodyPr>
          <a:lstStyle/>
          <a:p>
            <a:pPr algn="ctr"/>
            <a:r>
              <a:rPr lang="en-US" sz="6000" dirty="0" smtClean="0"/>
              <a:t>// Code</a:t>
            </a:r>
            <a:endParaRPr lang="en-US" sz="6000" dirty="0"/>
          </a:p>
        </p:txBody>
      </p:sp>
    </p:spTree>
    <p:extLst>
      <p:ext uri="{BB962C8B-B14F-4D97-AF65-F5344CB8AC3E}">
        <p14:creationId xmlns:p14="http://schemas.microsoft.com/office/powerpoint/2010/main" val="37979401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Tokens for Authentication</a:t>
            </a:r>
            <a:endParaRPr lang="en-US" dirty="0"/>
          </a:p>
        </p:txBody>
      </p:sp>
      <p:sp>
        <p:nvSpPr>
          <p:cNvPr id="3" name="Text Placeholder 2"/>
          <p:cNvSpPr>
            <a:spLocks noGrp="1"/>
          </p:cNvSpPr>
          <p:nvPr>
            <p:ph type="body" idx="1"/>
          </p:nvPr>
        </p:nvSpPr>
        <p:spPr/>
        <p:txBody>
          <a:bodyPr/>
          <a:lstStyle/>
          <a:p>
            <a:r>
              <a:rPr lang="en-US" dirty="0" smtClean="0"/>
              <a:t>Registration &amp; Login</a:t>
            </a:r>
            <a:endParaRPr lang="en-US" dirty="0"/>
          </a:p>
        </p:txBody>
      </p:sp>
      <p:sp>
        <p:nvSpPr>
          <p:cNvPr id="4" name="TextBox 3"/>
          <p:cNvSpPr txBox="1"/>
          <p:nvPr/>
        </p:nvSpPr>
        <p:spPr>
          <a:xfrm>
            <a:off x="685799" y="1848259"/>
            <a:ext cx="10374550" cy="1015663"/>
          </a:xfrm>
          <a:prstGeom prst="rect">
            <a:avLst/>
          </a:prstGeom>
          <a:noFill/>
        </p:spPr>
        <p:txBody>
          <a:bodyPr wrap="square" rtlCol="0" anchor="ctr">
            <a:spAutoFit/>
          </a:bodyPr>
          <a:lstStyle/>
          <a:p>
            <a:pPr algn="ctr"/>
            <a:r>
              <a:rPr lang="en-US" sz="6000" dirty="0" smtClean="0"/>
              <a:t>// Code</a:t>
            </a:r>
            <a:endParaRPr lang="en-US" sz="6000" dirty="0"/>
          </a:p>
        </p:txBody>
      </p:sp>
    </p:spTree>
    <p:extLst>
      <p:ext uri="{BB962C8B-B14F-4D97-AF65-F5344CB8AC3E}">
        <p14:creationId xmlns:p14="http://schemas.microsoft.com/office/powerpoint/2010/main" val="11432615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It easier</a:t>
            </a:r>
            <a:endParaRPr lang="en-US" dirty="0"/>
          </a:p>
        </p:txBody>
      </p:sp>
      <p:sp>
        <p:nvSpPr>
          <p:cNvPr id="3" name="Text Placeholder 2"/>
          <p:cNvSpPr>
            <a:spLocks noGrp="1"/>
          </p:cNvSpPr>
          <p:nvPr>
            <p:ph type="body" idx="1"/>
          </p:nvPr>
        </p:nvSpPr>
        <p:spPr/>
        <p:txBody>
          <a:bodyPr/>
          <a:lstStyle/>
          <a:p>
            <a:r>
              <a:rPr lang="en-US" dirty="0" err="1" smtClean="0"/>
              <a:t>Nuget</a:t>
            </a:r>
            <a:r>
              <a:rPr lang="en-US" dirty="0" smtClean="0"/>
              <a:t> &amp; </a:t>
            </a:r>
            <a:r>
              <a:rPr lang="en-US" dirty="0" err="1" smtClean="0"/>
              <a:t>npm</a:t>
            </a:r>
            <a:endParaRPr lang="en-US" dirty="0"/>
          </a:p>
        </p:txBody>
      </p:sp>
    </p:spTree>
    <p:extLst>
      <p:ext uri="{BB962C8B-B14F-4D97-AF65-F5344CB8AC3E}">
        <p14:creationId xmlns:p14="http://schemas.microsoft.com/office/powerpoint/2010/main" val="16382546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It Easier</a:t>
            </a:r>
            <a:endParaRPr lang="en-US" dirty="0"/>
          </a:p>
        </p:txBody>
      </p:sp>
      <p:sp>
        <p:nvSpPr>
          <p:cNvPr id="3" name="Content Placeholder 2"/>
          <p:cNvSpPr>
            <a:spLocks noGrp="1"/>
          </p:cNvSpPr>
          <p:nvPr>
            <p:ph idx="1"/>
          </p:nvPr>
        </p:nvSpPr>
        <p:spPr/>
        <p:txBody>
          <a:bodyPr anchor="t"/>
          <a:lstStyle/>
          <a:p>
            <a:r>
              <a:rPr lang="en-US" dirty="0" err="1" smtClean="0"/>
              <a:t>Nuget</a:t>
            </a:r>
            <a:endParaRPr lang="en-US" dirty="0" smtClean="0"/>
          </a:p>
          <a:p>
            <a:pPr lvl="1"/>
            <a:r>
              <a:rPr lang="en-US" dirty="0" err="1" smtClean="0"/>
              <a:t>jwt-dotnet</a:t>
            </a:r>
            <a:r>
              <a:rPr lang="en-US" dirty="0"/>
              <a:t> </a:t>
            </a:r>
            <a:r>
              <a:rPr lang="en-US" dirty="0">
                <a:hlinkClick r:id="rId2"/>
              </a:rPr>
              <a:t>https://</a:t>
            </a:r>
            <a:r>
              <a:rPr lang="en-US" dirty="0" smtClean="0">
                <a:hlinkClick r:id="rId2"/>
              </a:rPr>
              <a:t>github.com/jwt-dotnet/jwt</a:t>
            </a:r>
            <a:r>
              <a:rPr lang="en-US" dirty="0" smtClean="0"/>
              <a:t> </a:t>
            </a:r>
          </a:p>
          <a:p>
            <a:r>
              <a:rPr lang="en-US" dirty="0" err="1" smtClean="0"/>
              <a:t>npm</a:t>
            </a:r>
            <a:endParaRPr lang="en-US" dirty="0" smtClean="0"/>
          </a:p>
          <a:p>
            <a:pPr lvl="1"/>
            <a:r>
              <a:rPr lang="en-US" dirty="0" err="1" smtClean="0"/>
              <a:t>jwt</a:t>
            </a:r>
            <a:r>
              <a:rPr lang="en-US" dirty="0"/>
              <a:t>-simple </a:t>
            </a:r>
            <a:r>
              <a:rPr lang="en-US" dirty="0">
                <a:hlinkClick r:id="rId3"/>
              </a:rPr>
              <a:t>https://</a:t>
            </a:r>
            <a:r>
              <a:rPr lang="en-US" dirty="0" smtClean="0">
                <a:hlinkClick r:id="rId3"/>
              </a:rPr>
              <a:t>www.npmjs.com/package/jwt-simple</a:t>
            </a:r>
            <a:endParaRPr lang="en-US" dirty="0" smtClean="0"/>
          </a:p>
          <a:p>
            <a:pPr marL="457200" lvl="1" indent="0">
              <a:buNone/>
            </a:pPr>
            <a:endParaRPr lang="en-US" dirty="0"/>
          </a:p>
        </p:txBody>
      </p:sp>
    </p:spTree>
    <p:extLst>
      <p:ext uri="{BB962C8B-B14F-4D97-AF65-F5344CB8AC3E}">
        <p14:creationId xmlns:p14="http://schemas.microsoft.com/office/powerpoint/2010/main" val="39443849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with social</a:t>
            </a:r>
            <a:endParaRPr lang="en-US" dirty="0"/>
          </a:p>
        </p:txBody>
      </p:sp>
      <p:sp>
        <p:nvSpPr>
          <p:cNvPr id="3" name="Text Placeholder 2"/>
          <p:cNvSpPr>
            <a:spLocks noGrp="1"/>
          </p:cNvSpPr>
          <p:nvPr>
            <p:ph type="body" idx="1"/>
          </p:nvPr>
        </p:nvSpPr>
        <p:spPr/>
        <p:txBody>
          <a:bodyPr/>
          <a:lstStyle/>
          <a:p>
            <a:r>
              <a:rPr lang="en-US" dirty="0" smtClean="0"/>
              <a:t>The </a:t>
            </a:r>
            <a:r>
              <a:rPr lang="en-US" dirty="0" err="1" smtClean="0"/>
              <a:t>Oauth</a:t>
            </a:r>
            <a:r>
              <a:rPr lang="en-US" dirty="0" smtClean="0"/>
              <a:t> Flow</a:t>
            </a:r>
            <a:endParaRPr lang="en-US" dirty="0"/>
          </a:p>
        </p:txBody>
      </p:sp>
    </p:spTree>
    <p:extLst>
      <p:ext uri="{BB962C8B-B14F-4D97-AF65-F5344CB8AC3E}">
        <p14:creationId xmlns:p14="http://schemas.microsoft.com/office/powerpoint/2010/main" val="1839688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Token-Based Authentication</a:t>
            </a:r>
            <a:endParaRPr lang="en-US" dirty="0"/>
          </a:p>
        </p:txBody>
      </p:sp>
      <p:sp>
        <p:nvSpPr>
          <p:cNvPr id="3" name="Text Placeholder 2"/>
          <p:cNvSpPr>
            <a:spLocks noGrp="1"/>
          </p:cNvSpPr>
          <p:nvPr>
            <p:ph type="body" idx="1"/>
          </p:nvPr>
        </p:nvSpPr>
        <p:spPr/>
        <p:txBody>
          <a:bodyPr/>
          <a:lstStyle/>
          <a:p>
            <a:r>
              <a:rPr lang="en-US" dirty="0" smtClean="0"/>
              <a:t>What is it?</a:t>
            </a:r>
            <a:endParaRPr lang="en-US" dirty="0"/>
          </a:p>
        </p:txBody>
      </p:sp>
    </p:spTree>
    <p:extLst>
      <p:ext uri="{BB962C8B-B14F-4D97-AF65-F5344CB8AC3E}">
        <p14:creationId xmlns:p14="http://schemas.microsoft.com/office/powerpoint/2010/main" val="38013243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The </a:t>
            </a:r>
            <a:r>
              <a:rPr lang="en-US" dirty="0" err="1" smtClean="0"/>
              <a:t>Oauth</a:t>
            </a:r>
            <a:r>
              <a:rPr lang="en-US" dirty="0" smtClean="0"/>
              <a:t> Flow</a:t>
            </a:r>
            <a:endParaRPr lang="en-US" dirty="0"/>
          </a:p>
        </p:txBody>
      </p:sp>
      <p:pic>
        <p:nvPicPr>
          <p:cNvPr id="4" name="Picture 3"/>
          <p:cNvPicPr>
            <a:picLocks noChangeAspect="1"/>
          </p:cNvPicPr>
          <p:nvPr/>
        </p:nvPicPr>
        <p:blipFill>
          <a:blip r:embed="rId2"/>
          <a:stretch>
            <a:fillRect/>
          </a:stretch>
        </p:blipFill>
        <p:spPr>
          <a:xfrm>
            <a:off x="5426721" y="282000"/>
            <a:ext cx="6124575" cy="6391275"/>
          </a:xfrm>
          <a:prstGeom prst="rect">
            <a:avLst/>
          </a:prstGeom>
        </p:spPr>
      </p:pic>
      <p:sp>
        <p:nvSpPr>
          <p:cNvPr id="5" name="TextBox 4"/>
          <p:cNvSpPr txBox="1"/>
          <p:nvPr/>
        </p:nvSpPr>
        <p:spPr>
          <a:xfrm>
            <a:off x="685801" y="1394818"/>
            <a:ext cx="4596318" cy="4462760"/>
          </a:xfrm>
          <a:prstGeom prst="rect">
            <a:avLst/>
          </a:prstGeom>
          <a:noFill/>
        </p:spPr>
        <p:txBody>
          <a:bodyPr wrap="square" rtlCol="0">
            <a:spAutoFit/>
          </a:bodyPr>
          <a:lstStyle/>
          <a:p>
            <a:r>
              <a:rPr lang="en-US" dirty="0" smtClean="0"/>
              <a:t>Facebook’s diagram of the OAuth Flow</a:t>
            </a:r>
          </a:p>
          <a:p>
            <a:endParaRPr lang="en-US" dirty="0"/>
          </a:p>
          <a:p>
            <a:pPr marL="342900" indent="-342900">
              <a:spcBef>
                <a:spcPts val="1200"/>
              </a:spcBef>
              <a:buFont typeface="+mj-lt"/>
              <a:buAutoNum type="arabicPeriod"/>
            </a:pPr>
            <a:r>
              <a:rPr lang="en-US" dirty="0" smtClean="0"/>
              <a:t>The client (mobile app, website)presents user with option to login via social</a:t>
            </a:r>
          </a:p>
          <a:p>
            <a:pPr marL="342900" indent="-342900">
              <a:spcBef>
                <a:spcPts val="1200"/>
              </a:spcBef>
              <a:buFont typeface="+mj-lt"/>
              <a:buAutoNum type="arabicPeriod"/>
            </a:pPr>
            <a:r>
              <a:rPr lang="en-US" dirty="0" smtClean="0"/>
              <a:t>The user selects and is prompted with a dialog to log into the social provider</a:t>
            </a:r>
          </a:p>
          <a:p>
            <a:pPr marL="342900" indent="-342900">
              <a:spcBef>
                <a:spcPts val="1200"/>
              </a:spcBef>
              <a:buFont typeface="+mj-lt"/>
              <a:buAutoNum type="arabicPeriod"/>
            </a:pPr>
            <a:r>
              <a:rPr lang="en-US" dirty="0" smtClean="0"/>
              <a:t>The client sends access information to the server</a:t>
            </a:r>
          </a:p>
          <a:p>
            <a:pPr marL="342900" indent="-342900">
              <a:spcBef>
                <a:spcPts val="1200"/>
              </a:spcBef>
              <a:buFont typeface="+mj-lt"/>
              <a:buAutoNum type="arabicPeriod"/>
            </a:pPr>
            <a:r>
              <a:rPr lang="en-US" dirty="0" smtClean="0"/>
              <a:t>The server requests an </a:t>
            </a:r>
            <a:r>
              <a:rPr lang="en-US" dirty="0" err="1" smtClean="0"/>
              <a:t>auth</a:t>
            </a:r>
            <a:r>
              <a:rPr lang="en-US" dirty="0" smtClean="0"/>
              <a:t> token from the social provider.</a:t>
            </a:r>
          </a:p>
          <a:p>
            <a:pPr marL="342900" indent="-342900">
              <a:spcBef>
                <a:spcPts val="1200"/>
              </a:spcBef>
              <a:buFont typeface="+mj-lt"/>
              <a:buAutoNum type="arabicPeriod"/>
            </a:pPr>
            <a:r>
              <a:rPr lang="en-US" dirty="0" smtClean="0"/>
              <a:t>The </a:t>
            </a:r>
            <a:r>
              <a:rPr lang="en-US" dirty="0" err="1" smtClean="0"/>
              <a:t>auth</a:t>
            </a:r>
            <a:r>
              <a:rPr lang="en-US" dirty="0" smtClean="0"/>
              <a:t> token is returned and can now be used to access information from the social provider such as name and email</a:t>
            </a:r>
            <a:endParaRPr lang="en-US" dirty="0"/>
          </a:p>
        </p:txBody>
      </p:sp>
      <p:pic>
        <p:nvPicPr>
          <p:cNvPr id="6" name="Picture 5"/>
          <p:cNvPicPr>
            <a:picLocks noChangeAspect="1"/>
          </p:cNvPicPr>
          <p:nvPr/>
        </p:nvPicPr>
        <p:blipFill>
          <a:blip r:embed="rId3"/>
          <a:stretch>
            <a:fillRect/>
          </a:stretch>
        </p:blipFill>
        <p:spPr>
          <a:xfrm>
            <a:off x="5675383" y="830339"/>
            <a:ext cx="1620363" cy="2469371"/>
          </a:xfrm>
          <a:prstGeom prst="rect">
            <a:avLst/>
          </a:prstGeom>
        </p:spPr>
      </p:pic>
    </p:spTree>
    <p:extLst>
      <p:ext uri="{BB962C8B-B14F-4D97-AF65-F5344CB8AC3E}">
        <p14:creationId xmlns:p14="http://schemas.microsoft.com/office/powerpoint/2010/main" val="26279433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with Social</a:t>
            </a:r>
            <a:endParaRPr lang="en-US" dirty="0"/>
          </a:p>
        </p:txBody>
      </p:sp>
      <p:sp>
        <p:nvSpPr>
          <p:cNvPr id="3" name="Text Placeholder 2"/>
          <p:cNvSpPr>
            <a:spLocks noGrp="1"/>
          </p:cNvSpPr>
          <p:nvPr>
            <p:ph type="body" idx="1"/>
          </p:nvPr>
        </p:nvSpPr>
        <p:spPr/>
        <p:txBody>
          <a:bodyPr/>
          <a:lstStyle/>
          <a:p>
            <a:r>
              <a:rPr lang="en-US" dirty="0" smtClean="0"/>
              <a:t>What’s the </a:t>
            </a:r>
            <a:r>
              <a:rPr lang="en-US" dirty="0" err="1" smtClean="0"/>
              <a:t>Api</a:t>
            </a:r>
            <a:r>
              <a:rPr lang="en-US" dirty="0" smtClean="0"/>
              <a:t> look like?</a:t>
            </a:r>
            <a:endParaRPr lang="en-US" dirty="0"/>
          </a:p>
        </p:txBody>
      </p:sp>
      <p:sp>
        <p:nvSpPr>
          <p:cNvPr id="4" name="TextBox 3"/>
          <p:cNvSpPr txBox="1"/>
          <p:nvPr/>
        </p:nvSpPr>
        <p:spPr>
          <a:xfrm>
            <a:off x="685799" y="1848259"/>
            <a:ext cx="10374550" cy="1015663"/>
          </a:xfrm>
          <a:prstGeom prst="rect">
            <a:avLst/>
          </a:prstGeom>
          <a:noFill/>
        </p:spPr>
        <p:txBody>
          <a:bodyPr wrap="square" rtlCol="0" anchor="ctr">
            <a:spAutoFit/>
          </a:bodyPr>
          <a:lstStyle/>
          <a:p>
            <a:pPr algn="ctr"/>
            <a:r>
              <a:rPr lang="en-US" sz="6000" dirty="0" smtClean="0"/>
              <a:t>// Code</a:t>
            </a:r>
            <a:endParaRPr lang="en-US" sz="6000" dirty="0"/>
          </a:p>
        </p:txBody>
      </p:sp>
    </p:spTree>
    <p:extLst>
      <p:ext uri="{BB962C8B-B14F-4D97-AF65-F5344CB8AC3E}">
        <p14:creationId xmlns:p14="http://schemas.microsoft.com/office/powerpoint/2010/main" val="21224490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4024" y="1964267"/>
            <a:ext cx="8736102" cy="2421464"/>
          </a:xfrm>
        </p:spPr>
        <p:txBody>
          <a:bodyPr/>
          <a:lstStyle/>
          <a:p>
            <a:r>
              <a:rPr lang="en-US" dirty="0" smtClean="0"/>
              <a:t>Token-based Authentication</a:t>
            </a:r>
            <a:endParaRPr lang="en-US" dirty="0"/>
          </a:p>
        </p:txBody>
      </p:sp>
      <p:sp>
        <p:nvSpPr>
          <p:cNvPr id="3" name="Subtitle 2"/>
          <p:cNvSpPr>
            <a:spLocks noGrp="1"/>
          </p:cNvSpPr>
          <p:nvPr>
            <p:ph type="subTitle" idx="1"/>
          </p:nvPr>
        </p:nvSpPr>
        <p:spPr/>
        <p:txBody>
          <a:bodyPr/>
          <a:lstStyle/>
          <a:p>
            <a:r>
              <a:rPr lang="en-US" dirty="0" smtClean="0"/>
              <a:t>Any other Questions?</a:t>
            </a:r>
            <a:endParaRPr lang="en-US" dirty="0"/>
          </a:p>
        </p:txBody>
      </p:sp>
      <p:sp>
        <p:nvSpPr>
          <p:cNvPr id="4" name="TextBox 3"/>
          <p:cNvSpPr txBox="1"/>
          <p:nvPr/>
        </p:nvSpPr>
        <p:spPr>
          <a:xfrm>
            <a:off x="9523562" y="6297283"/>
            <a:ext cx="1636563" cy="369332"/>
          </a:xfrm>
          <a:prstGeom prst="rect">
            <a:avLst/>
          </a:prstGeom>
          <a:noFill/>
        </p:spPr>
        <p:txBody>
          <a:bodyPr wrap="square" rtlCol="0">
            <a:spAutoFit/>
          </a:bodyPr>
          <a:lstStyle/>
          <a:p>
            <a:r>
              <a:rPr lang="en-US" dirty="0" smtClean="0"/>
              <a:t>@</a:t>
            </a:r>
            <a:r>
              <a:rPr lang="en-US" dirty="0" err="1" smtClean="0"/>
              <a:t>ScottMGerstl</a:t>
            </a:r>
            <a:endParaRPr lang="en-US" dirty="0"/>
          </a:p>
        </p:txBody>
      </p:sp>
    </p:spTree>
    <p:extLst>
      <p:ext uri="{BB962C8B-B14F-4D97-AF65-F5344CB8AC3E}">
        <p14:creationId xmlns:p14="http://schemas.microsoft.com/office/powerpoint/2010/main" val="30256394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019" y="609600"/>
            <a:ext cx="10389208" cy="1456267"/>
          </a:xfrm>
        </p:spPr>
        <p:txBody>
          <a:bodyPr/>
          <a:lstStyle/>
          <a:p>
            <a:r>
              <a:rPr lang="en-US" dirty="0" smtClean="0"/>
              <a:t>Token-based authentication</a:t>
            </a:r>
            <a:endParaRPr lang="en-US" dirty="0"/>
          </a:p>
        </p:txBody>
      </p:sp>
      <p:sp>
        <p:nvSpPr>
          <p:cNvPr id="3" name="Content Placeholder 2"/>
          <p:cNvSpPr>
            <a:spLocks noGrp="1"/>
          </p:cNvSpPr>
          <p:nvPr>
            <p:ph idx="1"/>
          </p:nvPr>
        </p:nvSpPr>
        <p:spPr>
          <a:xfrm>
            <a:off x="428018" y="2142067"/>
            <a:ext cx="11274356" cy="3649133"/>
          </a:xfrm>
        </p:spPr>
        <p:txBody>
          <a:bodyPr/>
          <a:lstStyle/>
          <a:p>
            <a:r>
              <a:rPr lang="en-US" dirty="0">
                <a:hlinkClick r:id="rId2"/>
              </a:rPr>
              <a:t>https://auth0.com/blog/2015/03/31/critical-vulnerabilities-in-json-web-token-libraries</a:t>
            </a:r>
            <a:r>
              <a:rPr lang="en-US" dirty="0" smtClean="0">
                <a:hlinkClick r:id="rId2"/>
              </a:rPr>
              <a:t>/</a:t>
            </a:r>
            <a:r>
              <a:rPr lang="en-US" dirty="0" smtClean="0"/>
              <a:t> </a:t>
            </a:r>
            <a:r>
              <a:rPr lang="en-US" dirty="0" err="1" smtClean="0"/>
              <a:t>jwt</a:t>
            </a:r>
            <a:r>
              <a:rPr lang="en-US" dirty="0" smtClean="0"/>
              <a:t> library vulnerabilities</a:t>
            </a:r>
          </a:p>
          <a:p>
            <a:r>
              <a:rPr lang="en-US" dirty="0">
                <a:hlinkClick r:id="rId3"/>
              </a:rPr>
              <a:t>http://jwt.io</a:t>
            </a:r>
            <a:r>
              <a:rPr lang="en-US" dirty="0" smtClean="0">
                <a:hlinkClick r:id="rId3"/>
              </a:rPr>
              <a:t>/</a:t>
            </a:r>
            <a:r>
              <a:rPr lang="en-US" dirty="0" smtClean="0"/>
              <a:t> A good source for JWT debugging</a:t>
            </a:r>
          </a:p>
          <a:p>
            <a:r>
              <a:rPr lang="en-US" dirty="0">
                <a:hlinkClick r:id="rId4"/>
              </a:rPr>
              <a:t>http://</a:t>
            </a:r>
            <a:r>
              <a:rPr lang="en-US" dirty="0" smtClean="0">
                <a:hlinkClick r:id="rId4"/>
              </a:rPr>
              <a:t>self-issued.info/docs/draft-ietf-oauth-json-web-token.html</a:t>
            </a:r>
            <a:r>
              <a:rPr lang="en-US" dirty="0" smtClean="0"/>
              <a:t> The documented standards for JWT</a:t>
            </a:r>
          </a:p>
          <a:p>
            <a:r>
              <a:rPr lang="en-US" dirty="0">
                <a:hlinkClick r:id="rId5"/>
              </a:rPr>
              <a:t>https://</a:t>
            </a:r>
            <a:r>
              <a:rPr lang="en-US" dirty="0" smtClean="0">
                <a:hlinkClick r:id="rId5"/>
              </a:rPr>
              <a:t>github.com/jwt-dotnet/jwt</a:t>
            </a:r>
            <a:r>
              <a:rPr lang="en-US" dirty="0" smtClean="0"/>
              <a:t> A </a:t>
            </a:r>
            <a:r>
              <a:rPr lang="en-US" dirty="0" err="1"/>
              <a:t>.</a:t>
            </a:r>
            <a:r>
              <a:rPr lang="en-US" dirty="0" err="1" smtClean="0"/>
              <a:t>Net</a:t>
            </a:r>
            <a:r>
              <a:rPr lang="en-US" dirty="0" smtClean="0"/>
              <a:t> implementation for JWT</a:t>
            </a:r>
          </a:p>
          <a:p>
            <a:r>
              <a:rPr lang="en-US" dirty="0">
                <a:hlinkClick r:id="rId6"/>
              </a:rPr>
              <a:t>https://</a:t>
            </a:r>
            <a:r>
              <a:rPr lang="en-US" dirty="0" smtClean="0">
                <a:hlinkClick r:id="rId6"/>
              </a:rPr>
              <a:t>www.npmjs.com/package/jwt-simple</a:t>
            </a:r>
            <a:r>
              <a:rPr lang="en-US" dirty="0" smtClean="0"/>
              <a:t> A node.js implementation for JWT</a:t>
            </a:r>
          </a:p>
          <a:p>
            <a:r>
              <a:rPr lang="en-US" dirty="0">
                <a:hlinkClick r:id="rId7"/>
              </a:rPr>
              <a:t>http://</a:t>
            </a:r>
            <a:r>
              <a:rPr lang="en-US" dirty="0" smtClean="0">
                <a:hlinkClick r:id="rId7"/>
              </a:rPr>
              <a:t>www.codeproject.com/Articles/704865/Salted-Password-Hashing-Doing-it-Right</a:t>
            </a:r>
            <a:r>
              <a:rPr lang="en-US" dirty="0" smtClean="0"/>
              <a:t> Password protection</a:t>
            </a:r>
            <a:endParaRPr lang="en-US" dirty="0"/>
          </a:p>
        </p:txBody>
      </p:sp>
      <p:sp>
        <p:nvSpPr>
          <p:cNvPr id="5" name="TextBox 4"/>
          <p:cNvSpPr txBox="1"/>
          <p:nvPr/>
        </p:nvSpPr>
        <p:spPr>
          <a:xfrm>
            <a:off x="447474" y="1634245"/>
            <a:ext cx="5943599" cy="461665"/>
          </a:xfrm>
          <a:prstGeom prst="rect">
            <a:avLst/>
          </a:prstGeom>
          <a:noFill/>
        </p:spPr>
        <p:txBody>
          <a:bodyPr wrap="square" rtlCol="0">
            <a:spAutoFit/>
          </a:bodyPr>
          <a:lstStyle/>
          <a:p>
            <a:r>
              <a:rPr lang="en-US" sz="2400" dirty="0" smtClean="0"/>
              <a:t>Resources</a:t>
            </a:r>
            <a:endParaRPr lang="en-US" sz="2400" dirty="0"/>
          </a:p>
        </p:txBody>
      </p:sp>
      <p:sp>
        <p:nvSpPr>
          <p:cNvPr id="7" name="TextBox 6"/>
          <p:cNvSpPr txBox="1"/>
          <p:nvPr/>
        </p:nvSpPr>
        <p:spPr>
          <a:xfrm>
            <a:off x="9523562" y="6297283"/>
            <a:ext cx="1636563" cy="369332"/>
          </a:xfrm>
          <a:prstGeom prst="rect">
            <a:avLst/>
          </a:prstGeom>
          <a:noFill/>
        </p:spPr>
        <p:txBody>
          <a:bodyPr wrap="square" rtlCol="0">
            <a:spAutoFit/>
          </a:bodyPr>
          <a:lstStyle/>
          <a:p>
            <a:r>
              <a:rPr lang="en-US" dirty="0" smtClean="0"/>
              <a:t>@</a:t>
            </a:r>
            <a:r>
              <a:rPr lang="en-US" dirty="0" err="1" smtClean="0"/>
              <a:t>ScottMGerstl</a:t>
            </a:r>
            <a:endParaRPr lang="en-US" dirty="0"/>
          </a:p>
        </p:txBody>
      </p:sp>
    </p:spTree>
    <p:extLst>
      <p:ext uri="{BB962C8B-B14F-4D97-AF65-F5344CB8AC3E}">
        <p14:creationId xmlns:p14="http://schemas.microsoft.com/office/powerpoint/2010/main" val="3146915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lstStyle/>
          <a:p>
            <a:r>
              <a:rPr lang="en-US" dirty="0" smtClean="0"/>
              <a:t>A protocol using a </a:t>
            </a:r>
            <a:r>
              <a:rPr lang="en-US" dirty="0" smtClean="0"/>
              <a:t>set of information that is used to </a:t>
            </a:r>
            <a:r>
              <a:rPr lang="en-US" dirty="0"/>
              <a:t>identify a particular </a:t>
            </a:r>
            <a:r>
              <a:rPr lang="en-US" dirty="0" smtClean="0"/>
              <a:t>user and/or system </a:t>
            </a:r>
            <a:r>
              <a:rPr lang="en-US" dirty="0" smtClean="0"/>
              <a:t>with every request to a web service API which is</a:t>
            </a:r>
          </a:p>
          <a:p>
            <a:pPr lvl="1"/>
            <a:r>
              <a:rPr lang="en-US" dirty="0" smtClean="0"/>
              <a:t>Secure</a:t>
            </a:r>
          </a:p>
          <a:p>
            <a:pPr lvl="1"/>
            <a:r>
              <a:rPr lang="en-US" dirty="0" smtClean="0"/>
              <a:t>Self contained</a:t>
            </a:r>
          </a:p>
          <a:p>
            <a:pPr lvl="1"/>
            <a:r>
              <a:rPr lang="en-US" dirty="0" smtClean="0"/>
              <a:t>Server created</a:t>
            </a:r>
          </a:p>
          <a:p>
            <a:pPr lvl="1"/>
            <a:r>
              <a:rPr lang="en-US" dirty="0" smtClean="0"/>
              <a:t>Stateless</a:t>
            </a:r>
          </a:p>
          <a:p>
            <a:pPr lvl="1"/>
            <a:r>
              <a:rPr lang="en-US" dirty="0" smtClean="0"/>
              <a:t>Scalable</a:t>
            </a:r>
          </a:p>
          <a:p>
            <a:pPr lvl="1"/>
            <a:r>
              <a:rPr lang="en-US" dirty="0" smtClean="0"/>
              <a:t>Client Provided</a:t>
            </a:r>
          </a:p>
          <a:p>
            <a:endParaRPr lang="en-US" dirty="0" smtClean="0"/>
          </a:p>
        </p:txBody>
      </p:sp>
    </p:spTree>
    <p:extLst>
      <p:ext uri="{BB962C8B-B14F-4D97-AF65-F5344CB8AC3E}">
        <p14:creationId xmlns:p14="http://schemas.microsoft.com/office/powerpoint/2010/main" val="175200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Token-Based Authentication</a:t>
            </a:r>
            <a:endParaRPr lang="en-US" dirty="0"/>
          </a:p>
        </p:txBody>
      </p:sp>
      <p:sp>
        <p:nvSpPr>
          <p:cNvPr id="3" name="Text Placeholder 2"/>
          <p:cNvSpPr>
            <a:spLocks noGrp="1"/>
          </p:cNvSpPr>
          <p:nvPr>
            <p:ph type="body" idx="1"/>
          </p:nvPr>
        </p:nvSpPr>
        <p:spPr/>
        <p:txBody>
          <a:bodyPr/>
          <a:lstStyle/>
          <a:p>
            <a:r>
              <a:rPr lang="en-US" dirty="0" smtClean="0"/>
              <a:t>Why Use it?</a:t>
            </a:r>
          </a:p>
        </p:txBody>
      </p:sp>
    </p:spTree>
    <p:extLst>
      <p:ext uri="{BB962C8B-B14F-4D97-AF65-F5344CB8AC3E}">
        <p14:creationId xmlns:p14="http://schemas.microsoft.com/office/powerpoint/2010/main" val="2052409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old way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52389354"/>
              </p:ext>
            </p:extLst>
          </p:nvPr>
        </p:nvGraphicFramePr>
        <p:xfrm>
          <a:off x="5055079" y="-1112808"/>
          <a:ext cx="6866626" cy="8013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362310" y="1802600"/>
            <a:ext cx="6417870" cy="507831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dirty="0" smtClean="0"/>
              <a:t>Server Session/Cookie Authentication</a:t>
            </a:r>
          </a:p>
          <a:p>
            <a:pPr marL="800100" lvl="1" indent="-342900">
              <a:lnSpc>
                <a:spcPct val="150000"/>
              </a:lnSpc>
              <a:buFont typeface="+mj-lt"/>
              <a:buAutoNum type="arabicPeriod"/>
            </a:pPr>
            <a:r>
              <a:rPr lang="en-US" dirty="0" smtClean="0"/>
              <a:t>A server serves a webpage (e.g. a login page) to a client</a:t>
            </a:r>
          </a:p>
          <a:p>
            <a:pPr marL="800100" lvl="1" indent="-342900">
              <a:lnSpc>
                <a:spcPct val="150000"/>
              </a:lnSpc>
              <a:buFont typeface="+mj-lt"/>
              <a:buAutoNum type="arabicPeriod"/>
            </a:pPr>
            <a:r>
              <a:rPr lang="en-US" dirty="0" smtClean="0"/>
              <a:t>The client sends a login Request </a:t>
            </a:r>
            <a:r>
              <a:rPr lang="en-US" dirty="0" smtClean="0"/>
              <a:t>containing user/pass</a:t>
            </a:r>
            <a:endParaRPr lang="en-US" dirty="0" smtClean="0"/>
          </a:p>
          <a:p>
            <a:pPr marL="800100" lvl="1" indent="-342900">
              <a:lnSpc>
                <a:spcPct val="150000"/>
              </a:lnSpc>
              <a:buFont typeface="+mj-lt"/>
              <a:buAutoNum type="arabicPeriod"/>
            </a:pPr>
            <a:r>
              <a:rPr lang="en-US" dirty="0" smtClean="0"/>
              <a:t>The server uses the login information to create a session (this is usually done in memory)</a:t>
            </a:r>
          </a:p>
          <a:p>
            <a:pPr marL="800100" lvl="1" indent="-342900">
              <a:lnSpc>
                <a:spcPct val="150000"/>
              </a:lnSpc>
              <a:buFont typeface="+mj-lt"/>
              <a:buAutoNum type="arabicPeriod"/>
            </a:pPr>
            <a:endParaRPr lang="en-US" dirty="0"/>
          </a:p>
          <a:p>
            <a:pPr marL="342900" indent="-342900">
              <a:lnSpc>
                <a:spcPct val="150000"/>
              </a:lnSpc>
              <a:buFont typeface="Arial" panose="020B0604020202020204" pitchFamily="34" charset="0"/>
              <a:buChar char="•"/>
            </a:pPr>
            <a:r>
              <a:rPr lang="en-US" dirty="0" smtClean="0"/>
              <a:t>Making Requests</a:t>
            </a:r>
          </a:p>
          <a:p>
            <a:pPr marL="800100" lvl="1" indent="-342900">
              <a:lnSpc>
                <a:spcPct val="150000"/>
              </a:lnSpc>
              <a:buFont typeface="+mj-lt"/>
              <a:buAutoNum type="arabicPeriod"/>
            </a:pPr>
            <a:r>
              <a:rPr lang="en-US" dirty="0" smtClean="0"/>
              <a:t>The client makes a request to the </a:t>
            </a:r>
            <a:r>
              <a:rPr lang="en-US" dirty="0" smtClean="0"/>
              <a:t>same server</a:t>
            </a:r>
            <a:endParaRPr lang="en-US" dirty="0" smtClean="0"/>
          </a:p>
          <a:p>
            <a:pPr marL="800100" lvl="1" indent="-342900">
              <a:lnSpc>
                <a:spcPct val="150000"/>
              </a:lnSpc>
              <a:buFont typeface="+mj-lt"/>
              <a:buAutoNum type="arabicPeriod"/>
            </a:pPr>
            <a:r>
              <a:rPr lang="en-US" dirty="0" smtClean="0"/>
              <a:t>The session is checked</a:t>
            </a:r>
          </a:p>
          <a:p>
            <a:pPr marL="800100" lvl="1" indent="-342900">
              <a:lnSpc>
                <a:spcPct val="150000"/>
              </a:lnSpc>
              <a:buFont typeface="+mj-lt"/>
              <a:buAutoNum type="arabicPeriod"/>
            </a:pPr>
            <a:r>
              <a:rPr lang="en-US" dirty="0" smtClean="0"/>
              <a:t>If the session is ok, a valid response is sent</a:t>
            </a:r>
          </a:p>
          <a:p>
            <a:pPr marL="342900" indent="-342900">
              <a:buFont typeface="+mj-lt"/>
              <a:buAutoNum type="arabicPeriod"/>
            </a:pPr>
            <a:endParaRPr lang="en-US" dirty="0"/>
          </a:p>
          <a:p>
            <a:pPr marL="342900" indent="-342900">
              <a:buFont typeface="+mj-lt"/>
              <a:buAutoNum type="arabicPeriod"/>
            </a:pPr>
            <a:endParaRPr lang="en-US" dirty="0" smtClean="0"/>
          </a:p>
          <a:p>
            <a:endParaRPr lang="en-US" dirty="0"/>
          </a:p>
        </p:txBody>
      </p:sp>
    </p:spTree>
    <p:extLst>
      <p:ext uri="{BB962C8B-B14F-4D97-AF65-F5344CB8AC3E}">
        <p14:creationId xmlns:p14="http://schemas.microsoft.com/office/powerpoint/2010/main" val="2065717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old way: Problems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61891712"/>
              </p:ext>
            </p:extLst>
          </p:nvPr>
        </p:nvGraphicFramePr>
        <p:xfrm>
          <a:off x="5055079" y="-1112808"/>
          <a:ext cx="6866626" cy="8013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681491" y="1802600"/>
            <a:ext cx="5831451"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Sessions</a:t>
            </a:r>
            <a:endParaRPr lang="en-US" dirty="0"/>
          </a:p>
          <a:p>
            <a:pPr lvl="1"/>
            <a:r>
              <a:rPr lang="en-US" dirty="0" smtClean="0"/>
              <a:t>Every </a:t>
            </a:r>
            <a:r>
              <a:rPr lang="en-US" dirty="0"/>
              <a:t>time a user is authenticated, the server will need to create a record </a:t>
            </a:r>
            <a:r>
              <a:rPr lang="en-US" dirty="0" smtClean="0"/>
              <a:t>somewhere. </a:t>
            </a:r>
            <a:r>
              <a:rPr lang="en-US" dirty="0" smtClean="0"/>
              <a:t>If this is done in </a:t>
            </a:r>
            <a:r>
              <a:rPr lang="en-US" dirty="0"/>
              <a:t>memory and </a:t>
            </a:r>
            <a:r>
              <a:rPr lang="en-US" dirty="0" smtClean="0"/>
              <a:t>there </a:t>
            </a:r>
            <a:r>
              <a:rPr lang="en-US" dirty="0"/>
              <a:t>are many users authenticating, the overhead on your server </a:t>
            </a:r>
            <a:r>
              <a:rPr lang="en-US" dirty="0" smtClean="0"/>
              <a:t>increases as it must check O(n) </a:t>
            </a:r>
            <a:r>
              <a:rPr lang="en-US" dirty="0" smtClean="0"/>
              <a:t>sessions with every request.</a:t>
            </a:r>
            <a:endParaRPr lang="en-US" dirty="0" smtClean="0"/>
          </a:p>
          <a:p>
            <a:endParaRPr lang="en-US" dirty="0"/>
          </a:p>
          <a:p>
            <a:pPr marL="285750" indent="-285750">
              <a:buFont typeface="Arial" panose="020B0604020202020204" pitchFamily="34" charset="0"/>
              <a:buChar char="•"/>
            </a:pPr>
            <a:r>
              <a:rPr lang="en-US" b="1" dirty="0" smtClean="0"/>
              <a:t>Scalability</a:t>
            </a:r>
            <a:endParaRPr lang="en-US" dirty="0"/>
          </a:p>
          <a:p>
            <a:pPr lvl="1"/>
            <a:r>
              <a:rPr lang="en-US" dirty="0" smtClean="0"/>
              <a:t>Since </a:t>
            </a:r>
            <a:r>
              <a:rPr lang="en-US" dirty="0"/>
              <a:t>sessions are stored in memory, this </a:t>
            </a:r>
            <a:r>
              <a:rPr lang="en-US" dirty="0" smtClean="0"/>
              <a:t>proves problematic for </a:t>
            </a:r>
            <a:r>
              <a:rPr lang="en-US" dirty="0"/>
              <a:t>scalability. As </a:t>
            </a:r>
            <a:r>
              <a:rPr lang="en-US" dirty="0" smtClean="0"/>
              <a:t>our infrastructure team or PAAS provider starts </a:t>
            </a:r>
            <a:r>
              <a:rPr lang="en-US" dirty="0"/>
              <a:t>replicating servers to handle application load, having </a:t>
            </a:r>
            <a:r>
              <a:rPr lang="en-US" dirty="0" smtClean="0"/>
              <a:t>this type of information </a:t>
            </a:r>
            <a:r>
              <a:rPr lang="en-US" dirty="0"/>
              <a:t>in session memory will limit our ability to </a:t>
            </a:r>
            <a:r>
              <a:rPr lang="en-US" dirty="0" smtClean="0"/>
              <a:t>scale as sessions are not shared from server to server.</a:t>
            </a:r>
            <a:endParaRPr lang="en-US" dirty="0"/>
          </a:p>
          <a:p>
            <a:endParaRPr lang="en-US" dirty="0" smtClean="0"/>
          </a:p>
          <a:p>
            <a:endParaRPr lang="en-US" dirty="0"/>
          </a:p>
        </p:txBody>
      </p:sp>
    </p:spTree>
    <p:extLst>
      <p:ext uri="{BB962C8B-B14F-4D97-AF65-F5344CB8AC3E}">
        <p14:creationId xmlns:p14="http://schemas.microsoft.com/office/powerpoint/2010/main" val="748860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old way: Problems</a:t>
            </a:r>
            <a:endParaRPr lang="en-US" dirty="0"/>
          </a:p>
        </p:txBody>
      </p:sp>
      <p:sp>
        <p:nvSpPr>
          <p:cNvPr id="8" name="TextBox 7"/>
          <p:cNvSpPr txBox="1"/>
          <p:nvPr/>
        </p:nvSpPr>
        <p:spPr>
          <a:xfrm>
            <a:off x="681491" y="1802600"/>
            <a:ext cx="5831451"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CORS</a:t>
            </a:r>
            <a:endParaRPr lang="en-US" dirty="0"/>
          </a:p>
          <a:p>
            <a:pPr lvl="1"/>
            <a:r>
              <a:rPr lang="en-US" dirty="0" smtClean="0"/>
              <a:t>Using server sessions causes difficulties with CORS. It can be dealt with but in most cases you would have to redeploy your code to add in the new domain if you were opening your API to a 3</a:t>
            </a:r>
            <a:r>
              <a:rPr lang="en-US" baseline="30000" dirty="0" smtClean="0"/>
              <a:t>rd</a:t>
            </a:r>
            <a:r>
              <a:rPr lang="en-US" dirty="0" smtClean="0"/>
              <a:t> party or client that belongs to another domain.</a:t>
            </a:r>
            <a:br>
              <a:rPr lang="en-US" dirty="0" smtClean="0"/>
            </a:br>
            <a:endParaRPr lang="en-US" dirty="0" smtClean="0"/>
          </a:p>
          <a:p>
            <a:endParaRPr lang="en-US" dirty="0"/>
          </a:p>
        </p:txBody>
      </p:sp>
      <p:pic>
        <p:nvPicPr>
          <p:cNvPr id="1026" name="Picture 2" descr="http://images.clipartpanda.com/frustration-clipart-frustration-clip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4922" y="2065867"/>
            <a:ext cx="3810000" cy="377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113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old way: Problems</a:t>
            </a:r>
            <a:endParaRPr lang="en-US" dirty="0"/>
          </a:p>
        </p:txBody>
      </p:sp>
      <p:sp>
        <p:nvSpPr>
          <p:cNvPr id="3" name="Rectangle 2"/>
          <p:cNvSpPr/>
          <p:nvPr/>
        </p:nvSpPr>
        <p:spPr>
          <a:xfrm>
            <a:off x="5233712" y="2967335"/>
            <a:ext cx="1724575"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CORS</a:t>
            </a:r>
          </a:p>
        </p:txBody>
      </p:sp>
      <p:sp>
        <p:nvSpPr>
          <p:cNvPr id="4" name="Rectangle 3"/>
          <p:cNvSpPr/>
          <p:nvPr/>
        </p:nvSpPr>
        <p:spPr>
          <a:xfrm>
            <a:off x="3355379" y="3882190"/>
            <a:ext cx="1564852"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CSRF</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7167783" y="2100221"/>
            <a:ext cx="3101297"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Scalability</a:t>
            </a:r>
          </a:p>
        </p:txBody>
      </p:sp>
      <p:sp>
        <p:nvSpPr>
          <p:cNvPr id="6" name="Rectangle 5"/>
          <p:cNvSpPr/>
          <p:nvPr/>
        </p:nvSpPr>
        <p:spPr>
          <a:xfrm>
            <a:off x="730261" y="2432497"/>
            <a:ext cx="2932469" cy="923330"/>
          </a:xfrm>
          <a:prstGeom prst="rect">
            <a:avLst/>
          </a:prstGeom>
          <a:noFill/>
        </p:spPr>
        <p:txBody>
          <a:bodyPr wrap="none" lIns="91440" tIns="45720" rIns="91440" bIns="45720">
            <a:spAutoFit/>
          </a:bodyPr>
          <a:lstStyle/>
          <a:p>
            <a:pPr algn="ct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Unsecure</a:t>
            </a:r>
          </a:p>
        </p:txBody>
      </p:sp>
      <p:sp>
        <p:nvSpPr>
          <p:cNvPr id="7" name="Rectangle 6"/>
          <p:cNvSpPr/>
          <p:nvPr/>
        </p:nvSpPr>
        <p:spPr>
          <a:xfrm>
            <a:off x="6615120" y="4606354"/>
            <a:ext cx="3878819" cy="923330"/>
          </a:xfrm>
          <a:prstGeom prst="rect">
            <a:avLst/>
          </a:prstGeom>
          <a:noFill/>
        </p:spPr>
        <p:txBody>
          <a:bodyPr wrap="none" lIns="91440" tIns="45720" rIns="91440" bIns="45720">
            <a:spAutoFit/>
          </a:bodyPr>
          <a:lstStyle/>
          <a:p>
            <a:pPr algn="ctr"/>
            <a:r>
              <a:rPr lang="en-US" sz="5400" b="1" dirty="0" smtClean="0">
                <a:ln w="6600">
                  <a:solidFill>
                    <a:schemeClr val="accent2"/>
                  </a:solidFill>
                  <a:prstDash val="solid"/>
                </a:ln>
                <a:solidFill>
                  <a:srgbClr val="FFFFFF"/>
                </a:solidFill>
                <a:effectLst>
                  <a:outerShdw dist="38100" dir="2700000" algn="tl" rotWithShape="0">
                    <a:schemeClr val="accent2"/>
                  </a:outerShdw>
                </a:effectLst>
              </a:rPr>
              <a:t>Performance</a:t>
            </a:r>
            <a:endParaRPr lang="en-US" sz="54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9" name="Rectangle 8"/>
          <p:cNvSpPr/>
          <p:nvPr/>
        </p:nvSpPr>
        <p:spPr>
          <a:xfrm>
            <a:off x="525360" y="5249781"/>
            <a:ext cx="4171143"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Undistributed</a:t>
            </a:r>
            <a:endParaRPr lang="en-US" sz="5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92412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920</TotalTime>
  <Words>1157</Words>
  <Application>Microsoft Office PowerPoint</Application>
  <PresentationFormat>Widescreen</PresentationFormat>
  <Paragraphs>229</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Celestial</vt:lpstr>
      <vt:lpstr>Token-based Authentication</vt:lpstr>
      <vt:lpstr>Token-based authentication</vt:lpstr>
      <vt:lpstr>Token-Based Authentication</vt:lpstr>
      <vt:lpstr>What is it?</vt:lpstr>
      <vt:lpstr>Token-Based Authentication</vt:lpstr>
      <vt:lpstr>The old way</vt:lpstr>
      <vt:lpstr>The old way: Problems</vt:lpstr>
      <vt:lpstr>The old way: Problems</vt:lpstr>
      <vt:lpstr>The old way: Problems</vt:lpstr>
      <vt:lpstr>Why Use token-based Authentication?</vt:lpstr>
      <vt:lpstr>Token-based authentication</vt:lpstr>
      <vt:lpstr>How does it work?</vt:lpstr>
      <vt:lpstr>Login Sample</vt:lpstr>
      <vt:lpstr>Get User Sample</vt:lpstr>
      <vt:lpstr>JSON Web Tokens</vt:lpstr>
      <vt:lpstr>What is a JSON web token?</vt:lpstr>
      <vt:lpstr>What is a json web token?</vt:lpstr>
      <vt:lpstr>The Header</vt:lpstr>
      <vt:lpstr>The header</vt:lpstr>
      <vt:lpstr>The Payload</vt:lpstr>
      <vt:lpstr>The Payload</vt:lpstr>
      <vt:lpstr>The Signature</vt:lpstr>
      <vt:lpstr>How to put it together</vt:lpstr>
      <vt:lpstr>How to put it together</vt:lpstr>
      <vt:lpstr>Creating and Responding with Tokens</vt:lpstr>
      <vt:lpstr>Consuming Tokens for Authentication</vt:lpstr>
      <vt:lpstr>Making It easier</vt:lpstr>
      <vt:lpstr>Making It Easier</vt:lpstr>
      <vt:lpstr>Integrating with social</vt:lpstr>
      <vt:lpstr>The Oauth Flow</vt:lpstr>
      <vt:lpstr>Integrating with Social</vt:lpstr>
      <vt:lpstr>Token-based Authentication</vt:lpstr>
      <vt:lpstr>Token-based authentication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Scott Gerstl</cp:lastModifiedBy>
  <cp:revision>44</cp:revision>
  <dcterms:created xsi:type="dcterms:W3CDTF">2014-09-12T02:08:24Z</dcterms:created>
  <dcterms:modified xsi:type="dcterms:W3CDTF">2015-05-27T05:16:27Z</dcterms:modified>
</cp:coreProperties>
</file>