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58" r:id="rId4"/>
    <p:sldId id="256" r:id="rId5"/>
    <p:sldId id="262" r:id="rId6"/>
    <p:sldId id="263" r:id="rId7"/>
    <p:sldId id="265"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94719"/>
  </p:normalViewPr>
  <p:slideViewPr>
    <p:cSldViewPr snapToGrid="0">
      <p:cViewPr varScale="1">
        <p:scale>
          <a:sx n="82" d="100"/>
          <a:sy n="82" d="100"/>
        </p:scale>
        <p:origin x="9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Storage</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Conversion</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11/2/2024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11/2/2024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iconfinder.com/icons/4577754/shp_file_format_icon" TargetMode="External"/><Relationship Id="rId5" Type="http://schemas.openxmlformats.org/officeDocument/2006/relationships/hyperlink" Target="https://www.certa.ai/partners/google-places-api"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2847140"/>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Halloween heightens interest in haunted locations, </a:t>
            </a:r>
            <a:r>
              <a:rPr lang="en-US" sz="2000" dirty="0"/>
              <a:t>as the thrill of the supernatural draws in those eager for paranormal experiences</a:t>
            </a:r>
            <a:r>
              <a:rPr lang="en-US" sz="1900" b="0" i="0" dirty="0">
                <a:effectLst/>
              </a:rPr>
              <a:t>. To tap into this excitement, we’re combining data on haunted sites with geographic information, identifying nearby landmarks such as hospitals, cemeteries, and historic sites. This approach offers an immersive, location-based guide for those seeking eerie, mysterious spot close to home.</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580122"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Objective</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Develop a user-friendly webpage where individuals can explore potential haunted sites and discover connections between them. The core feature is an interactive map showcasing reported haunted locations across Kansas, along with their proximity to notable landmarks. This map enables users to visualize potential correlations between haunted locations and sites often linked to paranormal activity, offering an immersive experience for those seeking eerie encounters.</a:t>
            </a:r>
            <a:endParaRPr lang="en-US" sz="1900" dirty="0"/>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B9B000EE-F44E-6C3F-FA57-07BC68901F5F}"/>
              </a:ext>
            </a:extLst>
          </p:cNvPr>
          <p:cNvGraphicFramePr/>
          <p:nvPr>
            <p:extLst>
              <p:ext uri="{D42A27DB-BD31-4B8C-83A1-F6EECF244321}">
                <p14:modId xmlns:p14="http://schemas.microsoft.com/office/powerpoint/2010/main" val="1217637453"/>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1B35AAB-EA40-C397-8345-A7BBE6FF0E59}"/>
              </a:ext>
            </a:extLst>
          </p:cNvPr>
          <p:cNvSpPr txBox="1"/>
          <p:nvPr/>
        </p:nvSpPr>
        <p:spPr>
          <a:xfrm>
            <a:off x="95790" y="2630269"/>
            <a:ext cx="234882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Google Places API</a:t>
            </a:r>
          </a:p>
          <a:p>
            <a:pPr marL="285750" indent="-285750">
              <a:buFont typeface="Arial" panose="020B0604020202020204" pitchFamily="34" charset="0"/>
              <a:buChar char="•"/>
            </a:pPr>
            <a:r>
              <a:rPr lang="en-US" sz="1400" dirty="0"/>
              <a:t>GIS shapefiles </a:t>
            </a:r>
          </a:p>
        </p:txBody>
      </p:sp>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nsas Haunted Houses | I Love Halloween">
            <a:extLst>
              <a:ext uri="{FF2B5EF4-FFF2-40B4-BE49-F238E27FC236}">
                <a16:creationId xmlns:a16="http://schemas.microsoft.com/office/drawing/2014/main" id="{6B742BF3-F476-E0AD-4008-09BDAAC6DD11}"/>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90FA4-DC3E-0165-CF7F-0CE89120592D}"/>
              </a:ext>
            </a:extLst>
          </p:cNvPr>
          <p:cNvSpPr txBox="1"/>
          <p:nvPr/>
        </p:nvSpPr>
        <p:spPr>
          <a:xfrm>
            <a:off x="391886" y="382555"/>
            <a:ext cx="11467322" cy="1292662"/>
          </a:xfrm>
          <a:prstGeom prst="rect">
            <a:avLst/>
          </a:prstGeom>
          <a:noFill/>
        </p:spPr>
        <p:txBody>
          <a:bodyPr wrap="square" rtlCol="0">
            <a:spAutoFit/>
          </a:bodyPr>
          <a:lstStyle/>
          <a:p>
            <a:r>
              <a:rPr lang="en-US" sz="2400" b="1" dirty="0"/>
              <a:t>Google Places API</a:t>
            </a:r>
          </a:p>
          <a:p>
            <a:pPr marL="285750" indent="-285750">
              <a:buFont typeface="Arial" panose="020B0604020202020204" pitchFamily="34" charset="0"/>
              <a:buChar char="•"/>
            </a:pPr>
            <a:r>
              <a:rPr lang="en-US" dirty="0"/>
              <a:t>Generate a grid of latitude and longitude points across Kansas, spaced every 50,000 meters.</a:t>
            </a:r>
          </a:p>
          <a:p>
            <a:pPr marL="285750" indent="-285750">
              <a:buFont typeface="Arial" panose="020B0604020202020204" pitchFamily="34" charset="0"/>
              <a:buChar char="•"/>
            </a:pPr>
            <a:r>
              <a:rPr lang="en-US" dirty="0"/>
              <a:t>Use these points to make API requests within a 50,000-meter search radius.</a:t>
            </a:r>
          </a:p>
          <a:p>
            <a:pPr marL="285750" indent="-285750">
              <a:buFont typeface="Arial" panose="020B0604020202020204" pitchFamily="34" charset="0"/>
              <a:buChar char="•"/>
            </a:pPr>
            <a:r>
              <a:rPr lang="en-US" dirty="0"/>
              <a:t>Collect and merge the results into a single CSV file.</a:t>
            </a:r>
          </a:p>
        </p:txBody>
      </p:sp>
      <p:sp>
        <p:nvSpPr>
          <p:cNvPr id="7" name="TextBox 6">
            <a:extLst>
              <a:ext uri="{FF2B5EF4-FFF2-40B4-BE49-F238E27FC236}">
                <a16:creationId xmlns:a16="http://schemas.microsoft.com/office/drawing/2014/main" id="{88D96D09-558F-ECE4-772B-DBC66E17521A}"/>
              </a:ext>
            </a:extLst>
          </p:cNvPr>
          <p:cNvSpPr txBox="1"/>
          <p:nvPr/>
        </p:nvSpPr>
        <p:spPr>
          <a:xfrm>
            <a:off x="362329" y="1943879"/>
            <a:ext cx="11467322" cy="2123658"/>
          </a:xfrm>
          <a:prstGeom prst="rect">
            <a:avLst/>
          </a:prstGeom>
          <a:noFill/>
        </p:spPr>
        <p:txBody>
          <a:bodyPr wrap="square" rtlCol="0">
            <a:spAutoFit/>
          </a:bodyPr>
          <a:lstStyle/>
          <a:p>
            <a:r>
              <a:rPr lang="en-US" sz="2400" b="1" dirty="0"/>
              <a:t>GIS Shapefiles</a:t>
            </a:r>
          </a:p>
          <a:p>
            <a:pPr marL="285750" indent="-285750">
              <a:buFont typeface="Arial" panose="020B0604020202020204" pitchFamily="34" charset="0"/>
              <a:buChar char="•"/>
            </a:pPr>
            <a:r>
              <a:rPr lang="en-US" dirty="0"/>
              <a:t>Extracted tabular data from GIS shapefiles, data sources includes:</a:t>
            </a:r>
          </a:p>
          <a:p>
            <a:pPr marL="742950" lvl="1" indent="-285750">
              <a:buFont typeface="Arial" panose="020B0604020202020204" pitchFamily="34" charset="0"/>
              <a:buChar char="•"/>
            </a:pPr>
            <a:r>
              <a:rPr lang="en-US" dirty="0"/>
              <a:t>Kansas GIS Data Access &amp; Support Center (DASC) </a:t>
            </a:r>
          </a:p>
          <a:p>
            <a:pPr marL="742950" lvl="1" indent="-285750">
              <a:buFont typeface="Arial" panose="020B0604020202020204" pitchFamily="34" charset="0"/>
              <a:buChar char="•"/>
            </a:pPr>
            <a:r>
              <a:rPr lang="en-US" dirty="0"/>
              <a:t>USGS – The National Map (TNM)</a:t>
            </a:r>
          </a:p>
          <a:p>
            <a:pPr marL="742950" lvl="1" indent="-285750">
              <a:buFont typeface="Arial" panose="020B0604020202020204" pitchFamily="34" charset="0"/>
              <a:buChar char="•"/>
            </a:pPr>
            <a:r>
              <a:rPr lang="en-US" dirty="0"/>
              <a:t>U.S. Census Data</a:t>
            </a:r>
          </a:p>
          <a:p>
            <a:pPr lvl="1"/>
            <a:endParaRPr lang="en-US" dirty="0"/>
          </a:p>
          <a:p>
            <a:pPr marL="285750" indent="-285750">
              <a:buFont typeface="Arial" panose="020B0604020202020204" pitchFamily="34" charset="0"/>
              <a:buChar char="•"/>
            </a:pPr>
            <a:endParaRPr lang="en-US" dirty="0"/>
          </a:p>
        </p:txBody>
      </p:sp>
      <p:pic>
        <p:nvPicPr>
          <p:cNvPr id="1026" name="Picture 2" descr="Google Places API">
            <a:extLst>
              <a:ext uri="{FF2B5EF4-FFF2-40B4-BE49-F238E27FC236}">
                <a16:creationId xmlns:a16="http://schemas.microsoft.com/office/drawing/2014/main" id="{0D311C5C-4CBF-0768-6A5E-BBD8455A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627" y="2434309"/>
            <a:ext cx="3428888" cy="1901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p, file, format icon - Download on Iconfinder">
            <a:extLst>
              <a:ext uri="{FF2B5EF4-FFF2-40B4-BE49-F238E27FC236}">
                <a16:creationId xmlns:a16="http://schemas.microsoft.com/office/drawing/2014/main" id="{C5125AA5-74FE-5208-5744-F206CEDE5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9139" y="4423626"/>
            <a:ext cx="2434364" cy="2434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9B7EA9-5CD7-9EF2-9B40-5EFAECCF44CE}"/>
              </a:ext>
            </a:extLst>
          </p:cNvPr>
          <p:cNvSpPr txBox="1"/>
          <p:nvPr/>
        </p:nvSpPr>
        <p:spPr>
          <a:xfrm>
            <a:off x="138395" y="6369084"/>
            <a:ext cx="4032389" cy="415498"/>
          </a:xfrm>
          <a:prstGeom prst="rect">
            <a:avLst/>
          </a:prstGeom>
          <a:noFill/>
        </p:spPr>
        <p:txBody>
          <a:bodyPr wrap="square" rtlCol="0">
            <a:spAutoFit/>
          </a:bodyPr>
          <a:lstStyle/>
          <a:p>
            <a:r>
              <a:rPr lang="en-US" sz="1050" dirty="0"/>
              <a:t>Images: </a:t>
            </a:r>
            <a:r>
              <a:rPr lang="en-US" sz="1050" dirty="0">
                <a:hlinkClick r:id="rId5"/>
              </a:rPr>
              <a:t>https://www.certa.ai/partners/google-places-api</a:t>
            </a:r>
            <a:r>
              <a:rPr lang="en-US" sz="1050" dirty="0"/>
              <a:t>  &amp; </a:t>
            </a:r>
            <a:r>
              <a:rPr lang="en-US" sz="1050" dirty="0">
                <a:hlinkClick r:id="rId6"/>
              </a:rPr>
              <a:t>https://www.iconfinder.com/icons/4577754/shp_file_format_icon</a:t>
            </a:r>
            <a:endParaRPr lang="en-US" sz="1050" dirty="0"/>
          </a:p>
        </p:txBody>
      </p:sp>
    </p:spTree>
    <p:extLst>
      <p:ext uri="{BB962C8B-B14F-4D97-AF65-F5344CB8AC3E}">
        <p14:creationId xmlns:p14="http://schemas.microsoft.com/office/powerpoint/2010/main" val="8609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B9C1C9-4259-F76A-CA7A-04FB49F09AF0}"/>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9A02AA00-167E-E066-9BFD-9184B92E3DA7}"/>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40B50F-BEC9-7682-0AD3-F8EFBF447382}"/>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F51FF047-5205-EAE8-70F6-5D3023FCAC9F}"/>
              </a:ext>
            </a:extLst>
          </p:cNvPr>
          <p:cNvGraphicFramePr/>
          <p:nvPr>
            <p:extLst>
              <p:ext uri="{D42A27DB-BD31-4B8C-83A1-F6EECF244321}">
                <p14:modId xmlns:p14="http://schemas.microsoft.com/office/powerpoint/2010/main" val="664659655"/>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DE1950-22E2-F265-E1C7-52CDC3B0A0D4}"/>
              </a:ext>
            </a:extLst>
          </p:cNvPr>
          <p:cNvSpPr txBox="1"/>
          <p:nvPr/>
        </p:nvSpPr>
        <p:spPr>
          <a:xfrm>
            <a:off x="2155056" y="2577080"/>
            <a:ext cx="1916512" cy="301621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3" name="TextBox 2">
            <a:extLst>
              <a:ext uri="{FF2B5EF4-FFF2-40B4-BE49-F238E27FC236}">
                <a16:creationId xmlns:a16="http://schemas.microsoft.com/office/drawing/2014/main" id="{8753D16C-1A74-FBDF-F6EB-D917FEFE6677}"/>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using </a:t>
            </a:r>
            <a:r>
              <a:rPr lang="en-US" sz="1400" dirty="0" err="1"/>
              <a:t>PgAdmin</a:t>
            </a:r>
            <a:r>
              <a:rPr lang="en-US" sz="1400" dirty="0"/>
              <a:t>  </a:t>
            </a:r>
          </a:p>
          <a:p>
            <a:endParaRPr lang="en-US" sz="1400" dirty="0"/>
          </a:p>
        </p:txBody>
      </p:sp>
      <p:sp>
        <p:nvSpPr>
          <p:cNvPr id="6" name="TextBox 5">
            <a:extLst>
              <a:ext uri="{FF2B5EF4-FFF2-40B4-BE49-F238E27FC236}">
                <a16:creationId xmlns:a16="http://schemas.microsoft.com/office/drawing/2014/main" id="{95AFCB5E-2B26-2017-E060-A72D0935DEC2}"/>
              </a:ext>
            </a:extLst>
          </p:cNvPr>
          <p:cNvSpPr txBox="1"/>
          <p:nvPr/>
        </p:nvSpPr>
        <p:spPr>
          <a:xfrm>
            <a:off x="95790" y="2630269"/>
            <a:ext cx="2348828" cy="67710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8" name="TextBox 7">
            <a:extLst>
              <a:ext uri="{FF2B5EF4-FFF2-40B4-BE49-F238E27FC236}">
                <a16:creationId xmlns:a16="http://schemas.microsoft.com/office/drawing/2014/main" id="{ECE3F2C5-DCBA-7251-4272-849DEE321878}"/>
              </a:ext>
            </a:extLst>
          </p:cNvPr>
          <p:cNvSpPr txBox="1"/>
          <p:nvPr/>
        </p:nvSpPr>
        <p:spPr>
          <a:xfrm>
            <a:off x="6146070" y="2521927"/>
            <a:ext cx="191651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p:txBody>
      </p:sp>
      <p:sp>
        <p:nvSpPr>
          <p:cNvPr id="9" name="TextBox 8">
            <a:extLst>
              <a:ext uri="{FF2B5EF4-FFF2-40B4-BE49-F238E27FC236}">
                <a16:creationId xmlns:a16="http://schemas.microsoft.com/office/drawing/2014/main" id="{71FA86AF-F719-3E25-07FE-A546CF61CA69}"/>
              </a:ext>
            </a:extLst>
          </p:cNvPr>
          <p:cNvSpPr txBox="1"/>
          <p:nvPr/>
        </p:nvSpPr>
        <p:spPr>
          <a:xfrm>
            <a:off x="8220572" y="2533332"/>
            <a:ext cx="19165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Turf.js</a:t>
            </a:r>
          </a:p>
        </p:txBody>
      </p:sp>
    </p:spTree>
    <p:extLst>
      <p:ext uri="{BB962C8B-B14F-4D97-AF65-F5344CB8AC3E}">
        <p14:creationId xmlns:p14="http://schemas.microsoft.com/office/powerpoint/2010/main" val="4146997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68AA9-7266-D8A9-FB24-721C3BB35672}"/>
              </a:ext>
            </a:extLst>
          </p:cNvPr>
          <p:cNvPicPr>
            <a:picLocks noChangeAspect="1"/>
          </p:cNvPicPr>
          <p:nvPr/>
        </p:nvPicPr>
        <p:blipFill>
          <a:blip r:embed="rId2"/>
          <a:stretch>
            <a:fillRect/>
          </a:stretch>
        </p:blipFill>
        <p:spPr>
          <a:xfrm>
            <a:off x="0" y="662473"/>
            <a:ext cx="12192000" cy="5237792"/>
          </a:xfrm>
          <a:prstGeom prst="rect">
            <a:avLst/>
          </a:prstGeom>
        </p:spPr>
      </p:pic>
    </p:spTree>
    <p:extLst>
      <p:ext uri="{BB962C8B-B14F-4D97-AF65-F5344CB8AC3E}">
        <p14:creationId xmlns:p14="http://schemas.microsoft.com/office/powerpoint/2010/main" val="7262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54A71E3-3DE9-B96A-FD03-78E77DEE0E58}"/>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38D0D3AD-2E09-211A-BCBE-5A3983C710E9}"/>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480BE-3C97-67EA-A684-F1A997FB0387}"/>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68A12542-E48A-ED05-66FA-B2E033A55C79}"/>
              </a:ext>
            </a:extLst>
          </p:cNvPr>
          <p:cNvGraphicFramePr/>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489ADEC-A9C3-FA91-DD70-503217F4E3D3}"/>
              </a:ext>
            </a:extLst>
          </p:cNvPr>
          <p:cNvSpPr txBox="1"/>
          <p:nvPr/>
        </p:nvSpPr>
        <p:spPr>
          <a:xfrm>
            <a:off x="2155056" y="2577080"/>
            <a:ext cx="1916512" cy="301621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Jupyter Notebook</a:t>
            </a:r>
          </a:p>
          <a:p>
            <a:pPr marL="285750" indent="-285750">
              <a:spcAft>
                <a:spcPts val="1200"/>
              </a:spcAft>
              <a:buFont typeface="Arial" panose="020B0604020202020204" pitchFamily="34" charset="0"/>
              <a:buChar char="•"/>
            </a:pPr>
            <a:r>
              <a:rPr lang="en-US" sz="1400" dirty="0"/>
              <a:t>ArcGIS Pro to isolate data specifically to KS</a:t>
            </a:r>
          </a:p>
          <a:p>
            <a:pPr marL="285750" indent="-285750">
              <a:spcAft>
                <a:spcPts val="1200"/>
              </a:spcAft>
              <a:buFont typeface="Arial" panose="020B0604020202020204" pitchFamily="34" charset="0"/>
              <a:buChar char="•"/>
            </a:pPr>
            <a:r>
              <a:rPr lang="en-US" sz="1400" dirty="0"/>
              <a:t>Encoding format</a:t>
            </a:r>
          </a:p>
          <a:p>
            <a:pPr marL="285750" indent="-285750">
              <a:spcAft>
                <a:spcPts val="1200"/>
              </a:spcAft>
              <a:buFont typeface="Arial" panose="020B0604020202020204" pitchFamily="34" charset="0"/>
              <a:buChar char="•"/>
            </a:pPr>
            <a:r>
              <a:rPr lang="en-US" sz="1400" dirty="0"/>
              <a:t>Removed rows with blank data</a:t>
            </a:r>
          </a:p>
          <a:p>
            <a:pPr marL="285750" indent="-285750">
              <a:spcAft>
                <a:spcPts val="1200"/>
              </a:spcAft>
              <a:buFont typeface="Arial" panose="020B0604020202020204" pitchFamily="34" charset="0"/>
              <a:buChar char="•"/>
            </a:pPr>
            <a:r>
              <a:rPr lang="en-US" sz="1400" dirty="0"/>
              <a:t>Removed special characters</a:t>
            </a:r>
          </a:p>
          <a:p>
            <a:endParaRPr lang="en-US" sz="1400" dirty="0"/>
          </a:p>
        </p:txBody>
      </p:sp>
      <p:sp>
        <p:nvSpPr>
          <p:cNvPr id="3" name="TextBox 2">
            <a:extLst>
              <a:ext uri="{FF2B5EF4-FFF2-40B4-BE49-F238E27FC236}">
                <a16:creationId xmlns:a16="http://schemas.microsoft.com/office/drawing/2014/main" id="{A7436C12-914C-DE96-0EFE-1402F88FB350}"/>
              </a:ext>
            </a:extLst>
          </p:cNvPr>
          <p:cNvSpPr txBox="1"/>
          <p:nvPr/>
        </p:nvSpPr>
        <p:spPr>
          <a:xfrm>
            <a:off x="4152122" y="2568713"/>
            <a:ext cx="1916512"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is stored in SQL using </a:t>
            </a:r>
            <a:r>
              <a:rPr lang="en-US" sz="1400" dirty="0" err="1"/>
              <a:t>PgAdmin</a:t>
            </a:r>
            <a:r>
              <a:rPr lang="en-US" sz="1400" dirty="0"/>
              <a:t>  </a:t>
            </a:r>
          </a:p>
          <a:p>
            <a:endParaRPr lang="en-US" sz="1400" dirty="0"/>
          </a:p>
        </p:txBody>
      </p:sp>
      <p:sp>
        <p:nvSpPr>
          <p:cNvPr id="6" name="TextBox 5">
            <a:extLst>
              <a:ext uri="{FF2B5EF4-FFF2-40B4-BE49-F238E27FC236}">
                <a16:creationId xmlns:a16="http://schemas.microsoft.com/office/drawing/2014/main" id="{B00A856F-2E53-FEB0-5FF2-A237D760EAC6}"/>
              </a:ext>
            </a:extLst>
          </p:cNvPr>
          <p:cNvSpPr txBox="1"/>
          <p:nvPr/>
        </p:nvSpPr>
        <p:spPr>
          <a:xfrm>
            <a:off x="95790" y="2630269"/>
            <a:ext cx="2348828" cy="67710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Google Places API</a:t>
            </a:r>
          </a:p>
          <a:p>
            <a:pPr marL="285750" indent="-285750">
              <a:spcAft>
                <a:spcPts val="1200"/>
              </a:spcAft>
              <a:buFont typeface="Arial" panose="020B0604020202020204" pitchFamily="34" charset="0"/>
              <a:buChar char="•"/>
            </a:pPr>
            <a:r>
              <a:rPr lang="en-US" sz="1400" dirty="0"/>
              <a:t>GIS shapefiles </a:t>
            </a:r>
          </a:p>
        </p:txBody>
      </p:sp>
      <p:sp>
        <p:nvSpPr>
          <p:cNvPr id="8" name="TextBox 7">
            <a:extLst>
              <a:ext uri="{FF2B5EF4-FFF2-40B4-BE49-F238E27FC236}">
                <a16:creationId xmlns:a16="http://schemas.microsoft.com/office/drawing/2014/main" id="{B5C27B65-5379-43DD-5CF8-61CE436B4BAB}"/>
              </a:ext>
            </a:extLst>
          </p:cNvPr>
          <p:cNvSpPr txBox="1"/>
          <p:nvPr/>
        </p:nvSpPr>
        <p:spPr>
          <a:xfrm>
            <a:off x="6146070" y="2521927"/>
            <a:ext cx="191651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Jupyter Notebook was used to convert SQL tables to </a:t>
            </a:r>
            <a:r>
              <a:rPr lang="en-US" sz="1400" dirty="0" err="1"/>
              <a:t>GeoJSON</a:t>
            </a:r>
            <a:r>
              <a:rPr lang="en-US" sz="1400" dirty="0"/>
              <a:t> and JSON formats</a:t>
            </a:r>
          </a:p>
          <a:p>
            <a:endParaRPr lang="en-US" sz="1400" dirty="0"/>
          </a:p>
        </p:txBody>
      </p:sp>
      <p:sp>
        <p:nvSpPr>
          <p:cNvPr id="9" name="TextBox 8">
            <a:extLst>
              <a:ext uri="{FF2B5EF4-FFF2-40B4-BE49-F238E27FC236}">
                <a16:creationId xmlns:a16="http://schemas.microsoft.com/office/drawing/2014/main" id="{6E6EC10B-62EC-FAE9-19ED-C2DEF9C151A9}"/>
              </a:ext>
            </a:extLst>
          </p:cNvPr>
          <p:cNvSpPr txBox="1"/>
          <p:nvPr/>
        </p:nvSpPr>
        <p:spPr>
          <a:xfrm>
            <a:off x="8220572" y="2533332"/>
            <a:ext cx="191651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Turf.js</a:t>
            </a:r>
          </a:p>
        </p:txBody>
      </p:sp>
    </p:spTree>
    <p:extLst>
      <p:ext uri="{BB962C8B-B14F-4D97-AF65-F5344CB8AC3E}">
        <p14:creationId xmlns:p14="http://schemas.microsoft.com/office/powerpoint/2010/main" val="2002618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369332"/>
          </a:xfrm>
          <a:prstGeom prst="rect">
            <a:avLst/>
          </a:prstGeom>
          <a:noFill/>
        </p:spPr>
        <p:txBody>
          <a:bodyPr wrap="square">
            <a:spAutoFit/>
          </a:bodyPr>
          <a:lstStyle/>
          <a:p>
            <a:pPr algn="ctr"/>
            <a:r>
              <a:rPr lang="en-US" dirty="0">
                <a:hlinkClick r:id="rId2"/>
              </a:rPr>
              <a:t>Website</a:t>
            </a:r>
            <a:endParaRPr lang="en-US" dirty="0"/>
          </a:p>
        </p:txBody>
      </p:sp>
      <p:pic>
        <p:nvPicPr>
          <p:cNvPr id="7" name="Picture 6">
            <a:extLst>
              <a:ext uri="{FF2B5EF4-FFF2-40B4-BE49-F238E27FC236}">
                <a16:creationId xmlns:a16="http://schemas.microsoft.com/office/drawing/2014/main" id="{D4E2BF1B-7BAA-952A-BDA0-87DADEAC7872}"/>
              </a:ext>
            </a:extLst>
          </p:cNvPr>
          <p:cNvPicPr>
            <a:picLocks noChangeAspect="1"/>
          </p:cNvPicPr>
          <p:nvPr/>
        </p:nvPicPr>
        <p:blipFill>
          <a:blip r:embed="rId3"/>
          <a:stretch>
            <a:fillRect/>
          </a:stretch>
        </p:blipFill>
        <p:spPr>
          <a:xfrm>
            <a:off x="345320" y="877078"/>
            <a:ext cx="11501360" cy="5330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556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406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Peiwen Chiu</cp:lastModifiedBy>
  <cp:revision>25</cp:revision>
  <dcterms:created xsi:type="dcterms:W3CDTF">2024-10-31T01:16:19Z</dcterms:created>
  <dcterms:modified xsi:type="dcterms:W3CDTF">2024-11-03T01:30:47Z</dcterms:modified>
</cp:coreProperties>
</file>