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Başlık">
    <p:spTree>
      <p:nvGrpSpPr>
        <p:cNvPr id="1" name=""/>
        <p:cNvGrpSpPr/>
        <p:nvPr/>
      </p:nvGrpSpPr>
      <p:grpSpPr>
        <a:xfrm>
          <a:off x="0" y="0"/>
          <a:ext cx="0" cy="0"/>
          <a:chOff x="0" y="0"/>
          <a:chExt cx="0" cy="0"/>
        </a:xfrm>
      </p:grpSpPr>
      <p:sp>
        <p:nvSpPr>
          <p:cNvPr id="11" name="Yazar ve Tarih"/>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Yazar ve Tarih</a:t>
            </a:r>
          </a:p>
        </p:txBody>
      </p:sp>
      <p:sp>
        <p:nvSpPr>
          <p:cNvPr id="12" name="Sunu Başlığı"/>
          <p:cNvSpPr txBox="1"/>
          <p:nvPr>
            <p:ph type="title" hasCustomPrompt="1"/>
          </p:nvPr>
        </p:nvSpPr>
        <p:spPr>
          <a:xfrm>
            <a:off x="1206496" y="2574991"/>
            <a:ext cx="21971004" cy="4648201"/>
          </a:xfrm>
          <a:prstGeom prst="rect">
            <a:avLst/>
          </a:prstGeom>
        </p:spPr>
        <p:txBody>
          <a:bodyPr anchor="b"/>
          <a:lstStyle>
            <a:lvl1pPr>
              <a:defRPr spc="-232" sz="11600"/>
            </a:lvl1pPr>
          </a:lstStyle>
          <a:p>
            <a:pPr/>
            <a:r>
              <a:t>Sunu Başlığı</a:t>
            </a:r>
          </a:p>
        </p:txBody>
      </p:sp>
      <p:sp>
        <p:nvSpPr>
          <p:cNvPr id="13" name="Gövde Düzeyi Bir…"/>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Sunu Alt Başlığı</a:t>
            </a:r>
          </a:p>
          <a:p>
            <a:pPr lvl="1"/>
            <a:r>
              <a:t/>
            </a:r>
          </a:p>
          <a:p>
            <a:pPr lvl="2"/>
            <a:r>
              <a:t/>
            </a:r>
          </a:p>
          <a:p>
            <a:pPr lvl="3"/>
            <a:r>
              <a:t/>
            </a:r>
          </a:p>
          <a:p>
            <a:pPr lvl="4"/>
            <a:r>
              <a:t/>
            </a:r>
          </a:p>
        </p:txBody>
      </p:sp>
      <p:sp>
        <p:nvSpPr>
          <p:cNvPr id="14"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Rapor">
    <p:spTree>
      <p:nvGrpSpPr>
        <p:cNvPr id="1" name=""/>
        <p:cNvGrpSpPr/>
        <p:nvPr/>
      </p:nvGrpSpPr>
      <p:grpSpPr>
        <a:xfrm>
          <a:off x="0" y="0"/>
          <a:ext cx="0" cy="0"/>
          <a:chOff x="0" y="0"/>
          <a:chExt cx="0" cy="0"/>
        </a:xfrm>
      </p:grpSpPr>
      <p:sp>
        <p:nvSpPr>
          <p:cNvPr id="98" name="Gövde Düzeyi Bir…"/>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Rapor</a:t>
            </a:r>
          </a:p>
          <a:p>
            <a:pPr lvl="1"/>
            <a:r>
              <a:t/>
            </a:r>
          </a:p>
          <a:p>
            <a:pPr lvl="2"/>
            <a:r>
              <a:t/>
            </a:r>
          </a:p>
          <a:p>
            <a:pPr lvl="3"/>
            <a:r>
              <a:t/>
            </a:r>
          </a:p>
          <a:p>
            <a:pPr lvl="4"/>
            <a:r>
              <a:t/>
            </a:r>
          </a:p>
        </p:txBody>
      </p:sp>
      <p:sp>
        <p:nvSpPr>
          <p:cNvPr id="99"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üyük Veri">
    <p:spTree>
      <p:nvGrpSpPr>
        <p:cNvPr id="1" name=""/>
        <p:cNvGrpSpPr/>
        <p:nvPr/>
      </p:nvGrpSpPr>
      <p:grpSpPr>
        <a:xfrm>
          <a:off x="0" y="0"/>
          <a:ext cx="0" cy="0"/>
          <a:chOff x="0" y="0"/>
          <a:chExt cx="0" cy="0"/>
        </a:xfrm>
      </p:grpSpPr>
      <p:sp>
        <p:nvSpPr>
          <p:cNvPr id="106" name="Gövde Düzeyi Bir…"/>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Veri bilgisi"/>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Veri bilgisi</a:t>
            </a:r>
          </a:p>
        </p:txBody>
      </p:sp>
      <p:sp>
        <p:nvSpPr>
          <p:cNvPr id="108"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lıntı">
    <p:spTree>
      <p:nvGrpSpPr>
        <p:cNvPr id="1" name=""/>
        <p:cNvGrpSpPr/>
        <p:nvPr/>
      </p:nvGrpSpPr>
      <p:grpSpPr>
        <a:xfrm>
          <a:off x="0" y="0"/>
          <a:ext cx="0" cy="0"/>
          <a:chOff x="0" y="0"/>
          <a:chExt cx="0" cy="0"/>
        </a:xfrm>
      </p:grpSpPr>
      <p:sp>
        <p:nvSpPr>
          <p:cNvPr id="115" name="İsim"/>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İsim</a:t>
            </a:r>
          </a:p>
        </p:txBody>
      </p:sp>
      <p:sp>
        <p:nvSpPr>
          <p:cNvPr id="116" name="Gövde Düzeyi Bir…"/>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“Ünlü Alıntı”</a:t>
            </a:r>
          </a:p>
          <a:p>
            <a:pPr lvl="1"/>
            <a:r>
              <a:t/>
            </a:r>
          </a:p>
          <a:p>
            <a:pPr lvl="2"/>
            <a:r>
              <a:t/>
            </a:r>
          </a:p>
          <a:p>
            <a:pPr lvl="3"/>
            <a:r>
              <a:t/>
            </a:r>
          </a:p>
          <a:p>
            <a:pPr lvl="4"/>
            <a:r>
              <a:t/>
            </a:r>
          </a:p>
        </p:txBody>
      </p:sp>
      <p:sp>
        <p:nvSpPr>
          <p:cNvPr id="117"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ğraf - 3 Yukarı">
    <p:spTree>
      <p:nvGrpSpPr>
        <p:cNvPr id="1" name=""/>
        <p:cNvGrpSpPr/>
        <p:nvPr/>
      </p:nvGrpSpPr>
      <p:grpSpPr>
        <a:xfrm>
          <a:off x="0" y="0"/>
          <a:ext cx="0" cy="0"/>
          <a:chOff x="0" y="0"/>
          <a:chExt cx="0" cy="0"/>
        </a:xfrm>
      </p:grpSpPr>
      <p:sp>
        <p:nvSpPr>
          <p:cNvPr id="124" name="Açık, mavi gökyüzünün altında, cephesi alüminyum disklerle kaplı modern bir binanın alttan çekim açısından dış görünümü"/>
          <p:cNvSpPr/>
          <p:nvPr>
            <p:ph type="pic" sz="quarter" idx="21"/>
          </p:nvPr>
        </p:nvSpPr>
        <p:spPr>
          <a:xfrm>
            <a:off x="15417800" y="1270000"/>
            <a:ext cx="8144934" cy="5410200"/>
          </a:xfrm>
          <a:prstGeom prst="rect">
            <a:avLst/>
          </a:prstGeom>
        </p:spPr>
        <p:txBody>
          <a:bodyPr lIns="91439" tIns="45719" rIns="91439" bIns="45719">
            <a:noAutofit/>
          </a:bodyPr>
          <a:lstStyle/>
          <a:p>
            <a:pPr/>
          </a:p>
        </p:txBody>
      </p:sp>
      <p:sp>
        <p:nvSpPr>
          <p:cNvPr id="125" name="Bulutlu gökyüzünün altında modern, kıvrımlı bir binanın alttan çekim açısından görünümü"/>
          <p:cNvSpPr/>
          <p:nvPr>
            <p:ph type="pic" sz="quarter" idx="22"/>
          </p:nvPr>
        </p:nvSpPr>
        <p:spPr>
          <a:xfrm>
            <a:off x="15443200" y="7086600"/>
            <a:ext cx="8138580" cy="5422900"/>
          </a:xfrm>
          <a:prstGeom prst="rect">
            <a:avLst/>
          </a:prstGeom>
        </p:spPr>
        <p:txBody>
          <a:bodyPr lIns="91439" tIns="45719" rIns="91439" bIns="45719">
            <a:noAutofit/>
          </a:bodyPr>
          <a:lstStyle/>
          <a:p>
            <a:pPr/>
          </a:p>
        </p:txBody>
      </p:sp>
      <p:sp>
        <p:nvSpPr>
          <p:cNvPr id="126" name="Cam panellere sahip modern, beyaz bir binanın iç tarafından yukarıdaki parlak, parçalı bulutlu gökyüzüne bakan görünüm"/>
          <p:cNvSpPr/>
          <p:nvPr>
            <p:ph type="pic" idx="23"/>
          </p:nvPr>
        </p:nvSpPr>
        <p:spPr>
          <a:xfrm>
            <a:off x="-124635" y="1270000"/>
            <a:ext cx="16840169" cy="11243712"/>
          </a:xfrm>
          <a:prstGeom prst="rect">
            <a:avLst/>
          </a:prstGeom>
        </p:spPr>
        <p:txBody>
          <a:bodyPr lIns="91439" tIns="45719" rIns="91439" bIns="45719">
            <a:noAutofit/>
          </a:bodyPr>
          <a:lstStyle/>
          <a:p>
            <a:pPr/>
          </a:p>
        </p:txBody>
      </p:sp>
      <p:sp>
        <p:nvSpPr>
          <p:cNvPr id="127"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ğraf">
    <p:bg>
      <p:bgPr>
        <a:solidFill>
          <a:srgbClr val="FFFFFF"/>
        </a:solidFill>
      </p:bgPr>
    </p:bg>
    <p:spTree>
      <p:nvGrpSpPr>
        <p:cNvPr id="1" name=""/>
        <p:cNvGrpSpPr/>
        <p:nvPr/>
      </p:nvGrpSpPr>
      <p:grpSpPr>
        <a:xfrm>
          <a:off x="0" y="0"/>
          <a:ext cx="0" cy="0"/>
          <a:chOff x="0" y="0"/>
          <a:chExt cx="0" cy="0"/>
        </a:xfrm>
      </p:grpSpPr>
      <p:sp>
        <p:nvSpPr>
          <p:cNvPr id="134" name="Açık, parlak bir gökyüzüne karşı Tahran, İran’daki Azadi kulesinin alttan çekim açısından görünümü"/>
          <p:cNvSpPr/>
          <p:nvPr>
            <p:ph type="pic" idx="21"/>
          </p:nvPr>
        </p:nvSpPr>
        <p:spPr>
          <a:xfrm>
            <a:off x="0" y="-1282700"/>
            <a:ext cx="24384000" cy="16281400"/>
          </a:xfrm>
          <a:prstGeom prst="rect">
            <a:avLst/>
          </a:prstGeom>
        </p:spPr>
        <p:txBody>
          <a:bodyPr lIns="91439" tIns="45719" rIns="91439" bIns="45719">
            <a:noAutofit/>
          </a:bodyPr>
          <a:lstStyle/>
          <a:p>
            <a:pPr/>
          </a:p>
        </p:txBody>
      </p:sp>
      <p:sp>
        <p:nvSpPr>
          <p:cNvPr id="135" name="Slayt Numarası"/>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oş">
    <p:spTree>
      <p:nvGrpSpPr>
        <p:cNvPr id="1" name=""/>
        <p:cNvGrpSpPr/>
        <p:nvPr/>
      </p:nvGrpSpPr>
      <p:grpSpPr>
        <a:xfrm>
          <a:off x="0" y="0"/>
          <a:ext cx="0" cy="0"/>
          <a:chOff x="0" y="0"/>
          <a:chExt cx="0" cy="0"/>
        </a:xfrm>
      </p:grpSpPr>
      <p:sp>
        <p:nvSpPr>
          <p:cNvPr id="142"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ve Fotoğraf">
    <p:bg>
      <p:bgPr>
        <a:solidFill>
          <a:srgbClr val="FFFFFF"/>
        </a:solidFill>
      </p:bgPr>
    </p:bg>
    <p:spTree>
      <p:nvGrpSpPr>
        <p:cNvPr id="1" name=""/>
        <p:cNvGrpSpPr/>
        <p:nvPr/>
      </p:nvGrpSpPr>
      <p:grpSpPr>
        <a:xfrm>
          <a:off x="0" y="0"/>
          <a:ext cx="0" cy="0"/>
          <a:chOff x="0" y="0"/>
          <a:chExt cx="0" cy="0"/>
        </a:xfrm>
      </p:grpSpPr>
      <p:sp>
        <p:nvSpPr>
          <p:cNvPr id="21" name="Bir taş yapının iç tarafından dışarıdaki merdivenlere ve açık, mavi gökyüzüne doğru bakan görünüm"/>
          <p:cNvSpPr/>
          <p:nvPr>
            <p:ph type="pic" idx="21"/>
          </p:nvPr>
        </p:nvSpPr>
        <p:spPr>
          <a:xfrm>
            <a:off x="0" y="-1270000"/>
            <a:ext cx="24384000" cy="16272934"/>
          </a:xfrm>
          <a:prstGeom prst="rect">
            <a:avLst/>
          </a:prstGeom>
        </p:spPr>
        <p:txBody>
          <a:bodyPr lIns="91439" tIns="45719" rIns="91439" bIns="45719">
            <a:noAutofit/>
          </a:bodyPr>
          <a:lstStyle/>
          <a:p>
            <a:pPr/>
          </a:p>
        </p:txBody>
      </p:sp>
      <p:sp>
        <p:nvSpPr>
          <p:cNvPr id="22" name="Sunu Başlığı"/>
          <p:cNvSpPr txBox="1"/>
          <p:nvPr>
            <p:ph type="title" hasCustomPrompt="1"/>
          </p:nvPr>
        </p:nvSpPr>
        <p:spPr>
          <a:xfrm>
            <a:off x="1206500" y="7124700"/>
            <a:ext cx="21971000" cy="4648200"/>
          </a:xfrm>
          <a:prstGeom prst="rect">
            <a:avLst/>
          </a:prstGeom>
        </p:spPr>
        <p:txBody>
          <a:bodyPr anchor="b"/>
          <a:lstStyle>
            <a:lvl1pPr>
              <a:defRPr spc="-232" sz="11600"/>
            </a:lvl1pPr>
          </a:lstStyle>
          <a:p>
            <a:pPr/>
            <a:r>
              <a:t>Sunu Başlığı</a:t>
            </a:r>
          </a:p>
        </p:txBody>
      </p:sp>
      <p:sp>
        <p:nvSpPr>
          <p:cNvPr id="23" name="Yazar ve Tarih"/>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Yazar ve Tarih</a:t>
            </a:r>
          </a:p>
        </p:txBody>
      </p:sp>
      <p:sp>
        <p:nvSpPr>
          <p:cNvPr id="24" name="Gövde Düzeyi Bir…"/>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Sunu Alt Başlığı</a:t>
            </a:r>
          </a:p>
          <a:p>
            <a:pPr lvl="1"/>
            <a:r>
              <a:t/>
            </a:r>
          </a:p>
          <a:p>
            <a:pPr lvl="2"/>
            <a:r>
              <a:t/>
            </a:r>
          </a:p>
          <a:p>
            <a:pPr lvl="3"/>
            <a:r>
              <a:t/>
            </a:r>
          </a:p>
          <a:p>
            <a:pPr lvl="4"/>
            <a:r>
              <a:t/>
            </a:r>
          </a:p>
        </p:txBody>
      </p:sp>
      <p:sp>
        <p:nvSpPr>
          <p:cNvPr id="25"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lternatif Başlık ve Fotoğraf">
    <p:spTree>
      <p:nvGrpSpPr>
        <p:cNvPr id="1" name=""/>
        <p:cNvGrpSpPr/>
        <p:nvPr/>
      </p:nvGrpSpPr>
      <p:grpSpPr>
        <a:xfrm>
          <a:off x="0" y="0"/>
          <a:ext cx="0" cy="0"/>
          <a:chOff x="0" y="0"/>
          <a:chExt cx="0" cy="0"/>
        </a:xfrm>
      </p:grpSpPr>
      <p:sp>
        <p:nvSpPr>
          <p:cNvPr id="32" name="Açık, mavi bir gökyüzüne karşı cam panellere sahip modern, beyaz bir bina"/>
          <p:cNvSpPr/>
          <p:nvPr>
            <p:ph type="pic" idx="21"/>
          </p:nvPr>
        </p:nvSpPr>
        <p:spPr>
          <a:xfrm>
            <a:off x="9271000" y="1270000"/>
            <a:ext cx="16764000" cy="11176000"/>
          </a:xfrm>
          <a:prstGeom prst="rect">
            <a:avLst/>
          </a:prstGeom>
        </p:spPr>
        <p:txBody>
          <a:bodyPr lIns="91439" tIns="45719" rIns="91439" bIns="45719">
            <a:noAutofit/>
          </a:bodyPr>
          <a:lstStyle/>
          <a:p>
            <a:pPr/>
          </a:p>
        </p:txBody>
      </p:sp>
      <p:sp>
        <p:nvSpPr>
          <p:cNvPr id="33" name="Slayt Başlığı"/>
          <p:cNvSpPr txBox="1"/>
          <p:nvPr>
            <p:ph type="title" hasCustomPrompt="1"/>
          </p:nvPr>
        </p:nvSpPr>
        <p:spPr>
          <a:xfrm>
            <a:off x="1206500" y="1270000"/>
            <a:ext cx="9779000" cy="5882273"/>
          </a:xfrm>
          <a:prstGeom prst="rect">
            <a:avLst/>
          </a:prstGeom>
        </p:spPr>
        <p:txBody>
          <a:bodyPr anchor="b"/>
          <a:lstStyle/>
          <a:p>
            <a:pPr/>
            <a:r>
              <a:t>Slayt Başlığı</a:t>
            </a:r>
          </a:p>
        </p:txBody>
      </p:sp>
      <p:sp>
        <p:nvSpPr>
          <p:cNvPr id="34" name="Gövde Düzeyi Bir…"/>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Slayt Alt Başlığı</a:t>
            </a:r>
          </a:p>
          <a:p>
            <a:pPr lvl="1"/>
            <a:r>
              <a:t/>
            </a:r>
          </a:p>
          <a:p>
            <a:pPr lvl="2"/>
            <a:r>
              <a:t/>
            </a:r>
          </a:p>
          <a:p>
            <a:pPr lvl="3"/>
            <a:r>
              <a:t/>
            </a:r>
          </a:p>
          <a:p>
            <a:pPr lvl="4"/>
            <a:r>
              <a:t/>
            </a:r>
          </a:p>
        </p:txBody>
      </p:sp>
      <p:sp>
        <p:nvSpPr>
          <p:cNvPr id="35" name="Slayt Numarası"/>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ve Madde İşaretleri">
    <p:spTree>
      <p:nvGrpSpPr>
        <p:cNvPr id="1" name=""/>
        <p:cNvGrpSpPr/>
        <p:nvPr/>
      </p:nvGrpSpPr>
      <p:grpSpPr>
        <a:xfrm>
          <a:off x="0" y="0"/>
          <a:ext cx="0" cy="0"/>
          <a:chOff x="0" y="0"/>
          <a:chExt cx="0" cy="0"/>
        </a:xfrm>
      </p:grpSpPr>
      <p:sp>
        <p:nvSpPr>
          <p:cNvPr id="42" name="Slayt Başlığı"/>
          <p:cNvSpPr txBox="1"/>
          <p:nvPr>
            <p:ph type="title" hasCustomPrompt="1"/>
          </p:nvPr>
        </p:nvSpPr>
        <p:spPr>
          <a:prstGeom prst="rect">
            <a:avLst/>
          </a:prstGeom>
        </p:spPr>
        <p:txBody>
          <a:bodyPr/>
          <a:lstStyle/>
          <a:p>
            <a:pPr/>
            <a:r>
              <a:t>Slayt Başlığı</a:t>
            </a:r>
          </a:p>
        </p:txBody>
      </p:sp>
      <p:sp>
        <p:nvSpPr>
          <p:cNvPr id="43" name="Slayt Alt Başlığı"/>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Slayt Alt Başlığı</a:t>
            </a:r>
          </a:p>
        </p:txBody>
      </p:sp>
      <p:sp>
        <p:nvSpPr>
          <p:cNvPr id="44" name="Gövde Düzeyi Bir…"/>
          <p:cNvSpPr txBox="1"/>
          <p:nvPr>
            <p:ph type="body" idx="1" hasCustomPrompt="1"/>
          </p:nvPr>
        </p:nvSpPr>
        <p:spPr>
          <a:prstGeom prst="rect">
            <a:avLst/>
          </a:prstGeom>
        </p:spPr>
        <p:txBody>
          <a:bodyPr/>
          <a:lstStyle/>
          <a:p>
            <a:pPr/>
            <a:r>
              <a:t>Slayt madde işareti metni</a:t>
            </a:r>
          </a:p>
          <a:p>
            <a:pPr lvl="1"/>
            <a:r>
              <a:t/>
            </a:r>
          </a:p>
          <a:p>
            <a:pPr lvl="2"/>
            <a:r>
              <a:t/>
            </a:r>
          </a:p>
          <a:p>
            <a:pPr lvl="3"/>
            <a:r>
              <a:t/>
            </a:r>
          </a:p>
          <a:p>
            <a:pPr lvl="4"/>
            <a:r>
              <a:t/>
            </a:r>
          </a:p>
        </p:txBody>
      </p:sp>
      <p:sp>
        <p:nvSpPr>
          <p:cNvPr id="45"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dde İşaretleri">
    <p:spTree>
      <p:nvGrpSpPr>
        <p:cNvPr id="1" name=""/>
        <p:cNvGrpSpPr/>
        <p:nvPr/>
      </p:nvGrpSpPr>
      <p:grpSpPr>
        <a:xfrm>
          <a:off x="0" y="0"/>
          <a:ext cx="0" cy="0"/>
          <a:chOff x="0" y="0"/>
          <a:chExt cx="0" cy="0"/>
        </a:xfrm>
      </p:grpSpPr>
      <p:sp>
        <p:nvSpPr>
          <p:cNvPr id="52" name="Gövde Düzeyi Bir…"/>
          <p:cNvSpPr txBox="1"/>
          <p:nvPr>
            <p:ph type="body" idx="1" hasCustomPrompt="1"/>
          </p:nvPr>
        </p:nvSpPr>
        <p:spPr>
          <a:prstGeom prst="rect">
            <a:avLst/>
          </a:prstGeom>
        </p:spPr>
        <p:txBody>
          <a:bodyPr numCol="2" spcCol="1098550"/>
          <a:lstStyle/>
          <a:p>
            <a:pPr/>
            <a:r>
              <a:t>Slayt madde işareti metni</a:t>
            </a:r>
          </a:p>
          <a:p>
            <a:pPr lvl="1"/>
            <a:r>
              <a:t/>
            </a:r>
          </a:p>
          <a:p>
            <a:pPr lvl="2"/>
            <a:r>
              <a:t/>
            </a:r>
          </a:p>
          <a:p>
            <a:pPr lvl="3"/>
            <a:r>
              <a:t/>
            </a:r>
          </a:p>
          <a:p>
            <a:pPr lvl="4"/>
            <a:r>
              <a:t/>
            </a:r>
          </a:p>
        </p:txBody>
      </p:sp>
      <p:sp>
        <p:nvSpPr>
          <p:cNvPr id="53"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Madde İşaretleri ve Fotoğraf">
    <p:spTree>
      <p:nvGrpSpPr>
        <p:cNvPr id="1" name=""/>
        <p:cNvGrpSpPr/>
        <p:nvPr/>
      </p:nvGrpSpPr>
      <p:grpSpPr>
        <a:xfrm>
          <a:off x="0" y="0"/>
          <a:ext cx="0" cy="0"/>
          <a:chOff x="0" y="0"/>
          <a:chExt cx="0" cy="0"/>
        </a:xfrm>
      </p:grpSpPr>
      <p:sp>
        <p:nvSpPr>
          <p:cNvPr id="60" name="Slayt Alt Başlığı"/>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Slayt Alt Başlığı</a:t>
            </a:r>
          </a:p>
        </p:txBody>
      </p:sp>
      <p:sp>
        <p:nvSpPr>
          <p:cNvPr id="61" name="Gövde Düzeyi Bir…"/>
          <p:cNvSpPr txBox="1"/>
          <p:nvPr>
            <p:ph type="body" sz="half" idx="1" hasCustomPrompt="1"/>
          </p:nvPr>
        </p:nvSpPr>
        <p:spPr>
          <a:xfrm>
            <a:off x="1206500" y="4248504"/>
            <a:ext cx="9779000" cy="8256630"/>
          </a:xfrm>
          <a:prstGeom prst="rect">
            <a:avLst/>
          </a:prstGeom>
        </p:spPr>
        <p:txBody>
          <a:bodyPr/>
          <a:lstStyle/>
          <a:p>
            <a:pPr/>
            <a:r>
              <a:t>Slayt madde işareti metni</a:t>
            </a:r>
          </a:p>
          <a:p>
            <a:pPr lvl="1"/>
            <a:r>
              <a:t/>
            </a:r>
          </a:p>
          <a:p>
            <a:pPr lvl="2"/>
            <a:r>
              <a:t/>
            </a:r>
          </a:p>
          <a:p>
            <a:pPr lvl="3"/>
            <a:r>
              <a:t/>
            </a:r>
          </a:p>
          <a:p>
            <a:pPr lvl="4"/>
            <a:r>
              <a:t/>
            </a:r>
          </a:p>
        </p:txBody>
      </p:sp>
      <p:sp>
        <p:nvSpPr>
          <p:cNvPr id="62" name="Üst tarafında parçalı bulutlu gökyüzü ile Qingdao, Shandong, Çin’de modern kabuk köprünün küçük bir bölümü"/>
          <p:cNvSpPr/>
          <p:nvPr>
            <p:ph type="pic" idx="22"/>
          </p:nvPr>
        </p:nvSpPr>
        <p:spPr>
          <a:xfrm>
            <a:off x="9271000" y="1263848"/>
            <a:ext cx="16773843" cy="11188205"/>
          </a:xfrm>
          <a:prstGeom prst="rect">
            <a:avLst/>
          </a:prstGeom>
        </p:spPr>
        <p:txBody>
          <a:bodyPr lIns="91439" tIns="45719" rIns="91439" bIns="45719">
            <a:noAutofit/>
          </a:bodyPr>
          <a:lstStyle/>
          <a:p>
            <a:pPr/>
          </a:p>
        </p:txBody>
      </p:sp>
      <p:sp>
        <p:nvSpPr>
          <p:cNvPr id="63" name="Slayt Başlığı"/>
          <p:cNvSpPr txBox="1"/>
          <p:nvPr>
            <p:ph type="title" hasCustomPrompt="1"/>
          </p:nvPr>
        </p:nvSpPr>
        <p:spPr>
          <a:xfrm>
            <a:off x="1206500" y="1079500"/>
            <a:ext cx="9779000" cy="1435100"/>
          </a:xfrm>
          <a:prstGeom prst="rect">
            <a:avLst/>
          </a:prstGeom>
        </p:spPr>
        <p:txBody>
          <a:bodyPr/>
          <a:lstStyle/>
          <a:p>
            <a:pPr/>
            <a:r>
              <a:t>Slayt Başlığı</a:t>
            </a:r>
          </a:p>
        </p:txBody>
      </p:sp>
      <p:sp>
        <p:nvSpPr>
          <p:cNvPr id="64"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ölüm">
    <p:spTree>
      <p:nvGrpSpPr>
        <p:cNvPr id="1" name=""/>
        <p:cNvGrpSpPr/>
        <p:nvPr/>
      </p:nvGrpSpPr>
      <p:grpSpPr>
        <a:xfrm>
          <a:off x="0" y="0"/>
          <a:ext cx="0" cy="0"/>
          <a:chOff x="0" y="0"/>
          <a:chExt cx="0" cy="0"/>
        </a:xfrm>
      </p:grpSpPr>
      <p:sp>
        <p:nvSpPr>
          <p:cNvPr id="71" name="Bölüm Başlığı"/>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Bölüm Başlığı</a:t>
            </a:r>
          </a:p>
        </p:txBody>
      </p:sp>
      <p:sp>
        <p:nvSpPr>
          <p:cNvPr id="72" name="Slayt Numarası"/>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Yalnızca Başlık">
    <p:spTree>
      <p:nvGrpSpPr>
        <p:cNvPr id="1" name=""/>
        <p:cNvGrpSpPr/>
        <p:nvPr/>
      </p:nvGrpSpPr>
      <p:grpSpPr>
        <a:xfrm>
          <a:off x="0" y="0"/>
          <a:ext cx="0" cy="0"/>
          <a:chOff x="0" y="0"/>
          <a:chExt cx="0" cy="0"/>
        </a:xfrm>
      </p:grpSpPr>
      <p:sp>
        <p:nvSpPr>
          <p:cNvPr id="79" name="Slayt Başlığı"/>
          <p:cNvSpPr txBox="1"/>
          <p:nvPr>
            <p:ph type="title" hasCustomPrompt="1"/>
          </p:nvPr>
        </p:nvSpPr>
        <p:spPr>
          <a:xfrm>
            <a:off x="1206500" y="1079500"/>
            <a:ext cx="21971000" cy="1434949"/>
          </a:xfrm>
          <a:prstGeom prst="rect">
            <a:avLst/>
          </a:prstGeom>
        </p:spPr>
        <p:txBody>
          <a:bodyPr/>
          <a:lstStyle/>
          <a:p>
            <a:pPr/>
            <a:r>
              <a:t>Slayt Başlığı</a:t>
            </a:r>
          </a:p>
        </p:txBody>
      </p:sp>
      <p:sp>
        <p:nvSpPr>
          <p:cNvPr id="80" name="Slayt Alt Başlığı"/>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Slayt Alt Başlığı</a:t>
            </a:r>
          </a:p>
        </p:txBody>
      </p:sp>
      <p:sp>
        <p:nvSpPr>
          <p:cNvPr id="81"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janda">
    <p:spTree>
      <p:nvGrpSpPr>
        <p:cNvPr id="1" name=""/>
        <p:cNvGrpSpPr/>
        <p:nvPr/>
      </p:nvGrpSpPr>
      <p:grpSpPr>
        <a:xfrm>
          <a:off x="0" y="0"/>
          <a:ext cx="0" cy="0"/>
          <a:chOff x="0" y="0"/>
          <a:chExt cx="0" cy="0"/>
        </a:xfrm>
      </p:grpSpPr>
      <p:sp>
        <p:nvSpPr>
          <p:cNvPr id="88" name="Ajanda Başlığı"/>
          <p:cNvSpPr txBox="1"/>
          <p:nvPr>
            <p:ph type="title" hasCustomPrompt="1"/>
          </p:nvPr>
        </p:nvSpPr>
        <p:spPr>
          <a:xfrm>
            <a:off x="1206500" y="1079500"/>
            <a:ext cx="21971000" cy="1435100"/>
          </a:xfrm>
          <a:prstGeom prst="rect">
            <a:avLst/>
          </a:prstGeom>
        </p:spPr>
        <p:txBody>
          <a:bodyPr/>
          <a:lstStyle/>
          <a:p>
            <a:pPr/>
            <a:r>
              <a:t>Ajanda Başlığı</a:t>
            </a:r>
          </a:p>
        </p:txBody>
      </p:sp>
      <p:sp>
        <p:nvSpPr>
          <p:cNvPr id="89" name="Ajanda Alt Başlığı"/>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Ajanda Alt Başlığı</a:t>
            </a:r>
          </a:p>
        </p:txBody>
      </p:sp>
      <p:sp>
        <p:nvSpPr>
          <p:cNvPr id="90" name="Gövde Düzeyi Bir…"/>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Ajanda Konuları</a:t>
            </a:r>
          </a:p>
          <a:p>
            <a:pPr lvl="1"/>
            <a:r>
              <a:t/>
            </a:r>
          </a:p>
          <a:p>
            <a:pPr lvl="2"/>
            <a:r>
              <a:t/>
            </a:r>
          </a:p>
          <a:p>
            <a:pPr lvl="3"/>
            <a:r>
              <a:t/>
            </a:r>
          </a:p>
          <a:p>
            <a:pPr lvl="4"/>
            <a:r>
              <a:t/>
            </a:r>
          </a:p>
        </p:txBody>
      </p:sp>
      <p:sp>
        <p:nvSpPr>
          <p:cNvPr id="91"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ayt Başlığı"/>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Slayt Başlığı</a:t>
            </a:r>
          </a:p>
        </p:txBody>
      </p:sp>
      <p:sp>
        <p:nvSpPr>
          <p:cNvPr id="3" name="Gövde Düzeyi Bir…"/>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Slayt madde işareti metni</a:t>
            </a:r>
          </a:p>
          <a:p>
            <a:pPr lvl="1"/>
            <a:r>
              <a:t/>
            </a:r>
          </a:p>
          <a:p>
            <a:pPr lvl="2"/>
            <a:r>
              <a:t/>
            </a:r>
          </a:p>
          <a:p>
            <a:pPr lvl="3"/>
            <a:r>
              <a:t/>
            </a:r>
          </a:p>
          <a:p>
            <a:pPr lvl="4"/>
            <a:r>
              <a:t/>
            </a:r>
          </a:p>
        </p:txBody>
      </p:sp>
      <p:sp>
        <p:nvSpPr>
          <p:cNvPr id="4" name="Slayt Numarası"/>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9.png"/><Relationship Id="rId3" Type="http://schemas.openxmlformats.org/officeDocument/2006/relationships/image" Target="../media/image10.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Data Science Persistency of a Drug Project"/>
          <p:cNvSpPr txBox="1"/>
          <p:nvPr>
            <p:ph type="ctrTitle"/>
          </p:nvPr>
        </p:nvSpPr>
        <p:spPr>
          <a:prstGeom prst="rect">
            <a:avLst/>
          </a:prstGeom>
        </p:spPr>
        <p:txBody>
          <a:bodyPr/>
          <a:lstStyle/>
          <a:p>
            <a:pPr/>
            <a:r>
              <a:t>Data Science Persistency of a Drug Project</a:t>
            </a:r>
          </a:p>
        </p:txBody>
      </p:sp>
      <p:sp>
        <p:nvSpPr>
          <p:cNvPr id="152" name="Exploratory Data Analysis"/>
          <p:cNvSpPr txBox="1"/>
          <p:nvPr>
            <p:ph type="subTitle" sz="quarter" idx="1"/>
          </p:nvPr>
        </p:nvSpPr>
        <p:spPr>
          <a:xfrm>
            <a:off x="1206499" y="8528893"/>
            <a:ext cx="9775134" cy="1905001"/>
          </a:xfrm>
          <a:prstGeom prst="rect">
            <a:avLst/>
          </a:prstGeom>
        </p:spPr>
        <p:txBody>
          <a:bodyPr/>
          <a:lstStyle>
            <a:lvl1pPr defTabSz="2438338">
              <a:lnSpc>
                <a:spcPct val="90000"/>
              </a:lnSpc>
              <a:spcBef>
                <a:spcPts val="4500"/>
              </a:spcBef>
              <a:defRPr b="0" sz="4800"/>
            </a:lvl1pPr>
          </a:lstStyle>
          <a:p>
            <a:pPr/>
            <a:r>
              <a:t>      Exploratory Data Analysis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7" name="Ekran Resmi 2023-01-23 23.06.10.png" descr="Ekran Resmi 2023-01-23 23.06.10.png"/>
          <p:cNvPicPr>
            <a:picLocks noChangeAspect="1"/>
          </p:cNvPicPr>
          <p:nvPr/>
        </p:nvPicPr>
        <p:blipFill>
          <a:blip r:embed="rId2">
            <a:extLst/>
          </a:blip>
          <a:stretch>
            <a:fillRect/>
          </a:stretch>
        </p:blipFill>
        <p:spPr>
          <a:xfrm>
            <a:off x="2096691" y="1379059"/>
            <a:ext cx="20190618" cy="1095788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Persistency and Non-Persistent"/>
          <p:cNvSpPr txBox="1"/>
          <p:nvPr>
            <p:ph type="body" sz="quarter" idx="1"/>
          </p:nvPr>
        </p:nvSpPr>
        <p:spPr>
          <a:xfrm>
            <a:off x="1206499" y="612024"/>
            <a:ext cx="21971001" cy="2269107"/>
          </a:xfrm>
          <a:prstGeom prst="rect">
            <a:avLst/>
          </a:prstGeom>
        </p:spPr>
        <p:txBody>
          <a:bodyPr/>
          <a:lstStyle/>
          <a:p>
            <a:pPr/>
            <a:r>
              <a:t>Persistency and Non-Persistent </a:t>
            </a:r>
          </a:p>
        </p:txBody>
      </p:sp>
      <p:pic>
        <p:nvPicPr>
          <p:cNvPr id="180" name="Ekran Resmi 2023-01-23 23.06.25.png" descr="Ekran Resmi 2023-01-23 23.06.25.png"/>
          <p:cNvPicPr>
            <a:picLocks noChangeAspect="1"/>
          </p:cNvPicPr>
          <p:nvPr/>
        </p:nvPicPr>
        <p:blipFill>
          <a:blip r:embed="rId2">
            <a:extLst/>
          </a:blip>
          <a:stretch>
            <a:fillRect/>
          </a:stretch>
        </p:blipFill>
        <p:spPr>
          <a:xfrm>
            <a:off x="3025955" y="3481164"/>
            <a:ext cx="17614579" cy="992213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2" name="Ekran Resmi 2023-01-23 23.08.35.png" descr="Ekran Resmi 2023-01-23 23.08.35.png"/>
          <p:cNvPicPr>
            <a:picLocks noChangeAspect="1"/>
          </p:cNvPicPr>
          <p:nvPr/>
        </p:nvPicPr>
        <p:blipFill>
          <a:blip r:embed="rId2">
            <a:extLst/>
          </a:blip>
          <a:stretch>
            <a:fillRect/>
          </a:stretch>
        </p:blipFill>
        <p:spPr>
          <a:xfrm>
            <a:off x="557313" y="-3482"/>
            <a:ext cx="23269374" cy="13722964"/>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krewed Histogram"/>
          <p:cNvSpPr txBox="1"/>
          <p:nvPr>
            <p:ph type="body" sz="quarter" idx="1"/>
          </p:nvPr>
        </p:nvSpPr>
        <p:spPr>
          <a:xfrm>
            <a:off x="1206499" y="709951"/>
            <a:ext cx="21971001" cy="1915257"/>
          </a:xfrm>
          <a:prstGeom prst="rect">
            <a:avLst/>
          </a:prstGeom>
        </p:spPr>
        <p:txBody>
          <a:bodyPr/>
          <a:lstStyle/>
          <a:p>
            <a:pPr/>
            <a:r>
              <a:t>Skrewed Histogram</a:t>
            </a:r>
          </a:p>
        </p:txBody>
      </p:sp>
      <p:pic>
        <p:nvPicPr>
          <p:cNvPr id="185" name="Ekran Resmi 2023-01-23 23.08.59.png" descr="Ekran Resmi 2023-01-23 23.08.59.png"/>
          <p:cNvPicPr>
            <a:picLocks noChangeAspect="1"/>
          </p:cNvPicPr>
          <p:nvPr/>
        </p:nvPicPr>
        <p:blipFill>
          <a:blip r:embed="rId2">
            <a:extLst/>
          </a:blip>
          <a:stretch>
            <a:fillRect/>
          </a:stretch>
        </p:blipFill>
        <p:spPr>
          <a:xfrm>
            <a:off x="104992" y="2884471"/>
            <a:ext cx="12572628" cy="11085543"/>
          </a:xfrm>
          <a:prstGeom prst="rect">
            <a:avLst/>
          </a:prstGeom>
          <a:ln w="12700">
            <a:miter lim="400000"/>
          </a:ln>
        </p:spPr>
      </p:pic>
      <p:pic>
        <p:nvPicPr>
          <p:cNvPr id="186" name="Ekran Resmi 2023-01-23 23.09.09.png" descr="Ekran Resmi 2023-01-23 23.09.09.png"/>
          <p:cNvPicPr>
            <a:picLocks noChangeAspect="1"/>
          </p:cNvPicPr>
          <p:nvPr/>
        </p:nvPicPr>
        <p:blipFill>
          <a:blip r:embed="rId3">
            <a:extLst/>
          </a:blip>
          <a:stretch>
            <a:fillRect/>
          </a:stretch>
        </p:blipFill>
        <p:spPr>
          <a:xfrm>
            <a:off x="12737265" y="3023596"/>
            <a:ext cx="12257050" cy="10807292"/>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EDA Summary"/>
          <p:cNvSpPr txBox="1"/>
          <p:nvPr>
            <p:ph type="title"/>
          </p:nvPr>
        </p:nvSpPr>
        <p:spPr>
          <a:prstGeom prst="rect">
            <a:avLst/>
          </a:prstGeom>
        </p:spPr>
        <p:txBody>
          <a:bodyPr/>
          <a:lstStyle>
            <a:lvl1pPr algn="ctr" defTabSz="914400">
              <a:lnSpc>
                <a:spcPct val="100000"/>
              </a:lnSpc>
              <a:defRPr b="0" spc="0" sz="5500">
                <a:latin typeface="Montserrat"/>
                <a:ea typeface="Montserrat"/>
                <a:cs typeface="Montserrat"/>
                <a:sym typeface="Montserrat"/>
              </a:defRPr>
            </a:lvl1pPr>
          </a:lstStyle>
          <a:p>
            <a:pPr/>
            <a:r>
              <a:t>EDA Summary</a:t>
            </a:r>
          </a:p>
        </p:txBody>
      </p:sp>
      <p:sp>
        <p:nvSpPr>
          <p:cNvPr id="189" name="We tried many ways to learn the permanence of the drugs on the patient, and as a result of the necessary analyzes, the effect of factors such as race, gender, origin was better understood. Apart from these, although there are many different factors, we a"/>
          <p:cNvSpPr txBox="1"/>
          <p:nvPr>
            <p:ph type="body" idx="1"/>
          </p:nvPr>
        </p:nvSpPr>
        <p:spPr>
          <a:prstGeom prst="rect">
            <a:avLst/>
          </a:prstGeom>
        </p:spPr>
        <p:txBody>
          <a:bodyPr/>
          <a:lstStyle/>
          <a:p>
            <a:pPr/>
            <a:r>
              <a:t>We tried many ways to learn the permanence of the drugs on the patient, and as a result of the necessary analyzes, the effect of factors such as race, gender, origin was better understood. Apart from these, although there are many different factors, we achieved good results with a very good margin of precision as a result of the data we have.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Model Building"/>
          <p:cNvSpPr txBox="1"/>
          <p:nvPr>
            <p:ph type="title"/>
          </p:nvPr>
        </p:nvSpPr>
        <p:spPr>
          <a:prstGeom prst="rect">
            <a:avLst/>
          </a:prstGeom>
        </p:spPr>
        <p:txBody>
          <a:bodyPr/>
          <a:lstStyle>
            <a:lvl1pPr algn="ctr">
              <a:defRPr b="0"/>
            </a:lvl1pPr>
          </a:lstStyle>
          <a:p>
            <a:pPr/>
            <a:r>
              <a:t>Model Building</a:t>
            </a:r>
          </a:p>
        </p:txBody>
      </p:sp>
      <p:sp>
        <p:nvSpPr>
          <p:cNvPr id="192" name="Categorical data were converted into numerical data.…"/>
          <p:cNvSpPr txBox="1"/>
          <p:nvPr>
            <p:ph type="body" idx="1"/>
          </p:nvPr>
        </p:nvSpPr>
        <p:spPr>
          <a:prstGeom prst="rect">
            <a:avLst/>
          </a:prstGeom>
        </p:spPr>
        <p:txBody>
          <a:bodyPr/>
          <a:lstStyle/>
          <a:p>
            <a:pPr/>
            <a:r>
              <a:t>Categorical data were converted into numerical data. </a:t>
            </a:r>
          </a:p>
          <a:p>
            <a:pPr/>
            <a:r>
              <a:t>Tree Classifier, Random Forest Classifier and LightGBM Classifier regression techniques were used.</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Final Recommendation"/>
          <p:cNvSpPr txBox="1"/>
          <p:nvPr>
            <p:ph type="title"/>
          </p:nvPr>
        </p:nvSpPr>
        <p:spPr>
          <a:xfrm>
            <a:off x="1206500" y="1536495"/>
            <a:ext cx="21971001" cy="1433164"/>
          </a:xfrm>
          <a:prstGeom prst="rect">
            <a:avLst/>
          </a:prstGeom>
        </p:spPr>
        <p:txBody>
          <a:bodyPr/>
          <a:lstStyle>
            <a:lvl1pPr algn="ctr" defTabSz="914400">
              <a:lnSpc>
                <a:spcPct val="100000"/>
              </a:lnSpc>
              <a:defRPr b="0" spc="0" sz="5500">
                <a:latin typeface="Montserrat"/>
                <a:ea typeface="Montserrat"/>
                <a:cs typeface="Montserrat"/>
                <a:sym typeface="Montserrat"/>
              </a:defRPr>
            </a:lvl1pPr>
          </a:lstStyle>
          <a:p>
            <a:pPr/>
            <a:r>
              <a:t>Final Recommendation</a:t>
            </a:r>
          </a:p>
        </p:txBody>
      </p:sp>
      <p:sp>
        <p:nvSpPr>
          <p:cNvPr id="195" name="The Random Forest Classifier model is the most suitable model because it has the highest accuracy rate.…"/>
          <p:cNvSpPr txBox="1"/>
          <p:nvPr>
            <p:ph type="body" idx="1"/>
          </p:nvPr>
        </p:nvSpPr>
        <p:spPr>
          <a:prstGeom prst="rect">
            <a:avLst/>
          </a:prstGeom>
        </p:spPr>
        <p:txBody>
          <a:bodyPr/>
          <a:lstStyle/>
          <a:p>
            <a:pPr/>
            <a:r>
              <a:t>The Random Forest Classifier model is the most suitable model because it has the highest accuracy rate.</a:t>
            </a:r>
          </a:p>
          <a:p>
            <a:pPr/>
          </a:p>
          <a:p>
            <a:pPr/>
            <a:r>
              <a:t>It will give the best results in persistent and non-persistent drug effects compared to other models.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4" name="Ekran Resmi 2023-01-23 23.24.58.png" descr="Ekran Resmi 2023-01-23 23.24.58.png"/>
          <p:cNvPicPr>
            <a:picLocks noChangeAspect="1"/>
          </p:cNvPicPr>
          <p:nvPr/>
        </p:nvPicPr>
        <p:blipFill>
          <a:blip r:embed="rId2">
            <a:extLst/>
          </a:blip>
          <a:stretch>
            <a:fillRect/>
          </a:stretch>
        </p:blipFill>
        <p:spPr>
          <a:xfrm>
            <a:off x="151973" y="3069949"/>
            <a:ext cx="24080054" cy="757610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Includes"/>
          <p:cNvSpPr txBox="1"/>
          <p:nvPr>
            <p:ph type="title"/>
          </p:nvPr>
        </p:nvSpPr>
        <p:spPr>
          <a:prstGeom prst="rect">
            <a:avLst/>
          </a:prstGeom>
        </p:spPr>
        <p:txBody>
          <a:bodyPr/>
          <a:lstStyle/>
          <a:p>
            <a:pPr/>
            <a:r>
              <a:t>Includes</a:t>
            </a:r>
          </a:p>
        </p:txBody>
      </p:sp>
      <p:sp>
        <p:nvSpPr>
          <p:cNvPr id="157" name="Data Analysis Approach…"/>
          <p:cNvSpPr txBox="1"/>
          <p:nvPr>
            <p:ph type="body" idx="1"/>
          </p:nvPr>
        </p:nvSpPr>
        <p:spPr>
          <a:prstGeom prst="rect">
            <a:avLst/>
          </a:prstGeom>
        </p:spPr>
        <p:txBody>
          <a:bodyPr/>
          <a:lstStyle/>
          <a:p>
            <a:pPr marL="457200" indent="-343693" defTabSz="914400">
              <a:lnSpc>
                <a:spcPct val="92000"/>
              </a:lnSpc>
              <a:spcBef>
                <a:spcPts val="0"/>
              </a:spcBef>
              <a:buClr>
                <a:srgbClr val="FFFFFF"/>
              </a:buClr>
              <a:buSzPct val="100000"/>
              <a:buFont typeface="Helvetica"/>
              <a:buChar char="➢"/>
              <a:defRPr spc="0" sz="5000">
                <a:solidFill>
                  <a:schemeClr val="accent1"/>
                </a:solidFill>
                <a:latin typeface="Lato"/>
                <a:ea typeface="Lato"/>
                <a:cs typeface="Lato"/>
                <a:sym typeface="Lato"/>
              </a:defRPr>
            </a:pPr>
            <a:r>
              <a:t>Data Analysis Approach</a:t>
            </a:r>
          </a:p>
          <a:p>
            <a:pPr marL="457200" indent="-343693" defTabSz="914400">
              <a:lnSpc>
                <a:spcPct val="92000"/>
              </a:lnSpc>
              <a:spcBef>
                <a:spcPts val="0"/>
              </a:spcBef>
              <a:buClr>
                <a:srgbClr val="FFFFFF"/>
              </a:buClr>
              <a:buSzPct val="100000"/>
              <a:buFont typeface="Helvetica"/>
              <a:buChar char="➢"/>
              <a:defRPr spc="0" sz="5000">
                <a:solidFill>
                  <a:schemeClr val="accent1"/>
                </a:solidFill>
                <a:latin typeface="Lato"/>
                <a:ea typeface="Lato"/>
                <a:cs typeface="Lato"/>
                <a:sym typeface="Lato"/>
              </a:defRPr>
            </a:pPr>
            <a:r>
              <a:t>Problem Understanding</a:t>
            </a:r>
          </a:p>
          <a:p>
            <a:pPr marL="457200" indent="-343693" defTabSz="914400">
              <a:lnSpc>
                <a:spcPct val="92000"/>
              </a:lnSpc>
              <a:spcBef>
                <a:spcPts val="0"/>
              </a:spcBef>
              <a:buClr>
                <a:srgbClr val="FFFFFF"/>
              </a:buClr>
              <a:buSzPct val="100000"/>
              <a:buFont typeface="Helvetica"/>
              <a:buChar char="➢"/>
              <a:defRPr spc="0" sz="5000">
                <a:solidFill>
                  <a:schemeClr val="accent1"/>
                </a:solidFill>
                <a:latin typeface="Lato"/>
                <a:ea typeface="Lato"/>
                <a:cs typeface="Lato"/>
                <a:sym typeface="Lato"/>
              </a:defRPr>
            </a:pPr>
            <a:r>
              <a:t>Data Preparation</a:t>
            </a:r>
          </a:p>
          <a:p>
            <a:pPr marL="457200" indent="-343693" defTabSz="914400">
              <a:lnSpc>
                <a:spcPct val="92000"/>
              </a:lnSpc>
              <a:spcBef>
                <a:spcPts val="0"/>
              </a:spcBef>
              <a:buClr>
                <a:srgbClr val="FFFFFF"/>
              </a:buClr>
              <a:buSzPct val="100000"/>
              <a:buFont typeface="Helvetica"/>
              <a:buChar char="➢"/>
              <a:defRPr spc="0" sz="5000">
                <a:solidFill>
                  <a:schemeClr val="accent1"/>
                </a:solidFill>
                <a:latin typeface="Lato"/>
                <a:ea typeface="Lato"/>
                <a:cs typeface="Lato"/>
                <a:sym typeface="Lato"/>
              </a:defRPr>
            </a:pPr>
            <a:r>
              <a:t>Exploratory Data Analysis</a:t>
            </a:r>
          </a:p>
          <a:p>
            <a:pPr marL="457200" indent="-343693" defTabSz="914400">
              <a:lnSpc>
                <a:spcPct val="92000"/>
              </a:lnSpc>
              <a:spcBef>
                <a:spcPts val="0"/>
              </a:spcBef>
              <a:buClr>
                <a:srgbClr val="FFFFFF"/>
              </a:buClr>
              <a:buSzPct val="100000"/>
              <a:buFont typeface="Helvetica"/>
              <a:buChar char="➢"/>
              <a:defRPr spc="0" sz="5000">
                <a:solidFill>
                  <a:schemeClr val="accent1"/>
                </a:solidFill>
                <a:latin typeface="Lato"/>
                <a:ea typeface="Lato"/>
                <a:cs typeface="Lato"/>
                <a:sym typeface="Lato"/>
              </a:defRPr>
            </a:pPr>
            <a:r>
              <a:t>EDA Summary</a:t>
            </a:r>
          </a:p>
          <a:p>
            <a:pPr marL="457200" indent="-343693" defTabSz="914400">
              <a:lnSpc>
                <a:spcPct val="92000"/>
              </a:lnSpc>
              <a:spcBef>
                <a:spcPts val="0"/>
              </a:spcBef>
              <a:buClr>
                <a:srgbClr val="FFFFFF"/>
              </a:buClr>
              <a:buSzPct val="100000"/>
              <a:buFont typeface="Helvetica"/>
              <a:buChar char="➢"/>
              <a:defRPr spc="0" sz="5000">
                <a:solidFill>
                  <a:schemeClr val="accent1"/>
                </a:solidFill>
                <a:latin typeface="Lato"/>
                <a:ea typeface="Lato"/>
                <a:cs typeface="Lato"/>
                <a:sym typeface="Lato"/>
              </a:defRPr>
            </a:pPr>
            <a:r>
              <a:t>Model Building</a:t>
            </a:r>
          </a:p>
          <a:p>
            <a:pPr marL="457200" indent="-343693" defTabSz="914400">
              <a:lnSpc>
                <a:spcPct val="92000"/>
              </a:lnSpc>
              <a:spcBef>
                <a:spcPts val="0"/>
              </a:spcBef>
              <a:buClr>
                <a:srgbClr val="FFFFFF"/>
              </a:buClr>
              <a:buSzPct val="100000"/>
              <a:buFont typeface="Helvetica"/>
              <a:buChar char="➢"/>
              <a:defRPr spc="0" sz="5000">
                <a:solidFill>
                  <a:schemeClr val="accent1"/>
                </a:solidFill>
                <a:latin typeface="Lato"/>
                <a:ea typeface="Lato"/>
                <a:cs typeface="Lato"/>
                <a:sym typeface="Lato"/>
              </a:defRPr>
            </a:pPr>
            <a:r>
              <a:t>Final Recommendation</a:t>
            </a:r>
          </a:p>
          <a:p>
            <a:pPr marL="457200" indent="-343693" defTabSz="914400">
              <a:lnSpc>
                <a:spcPct val="92000"/>
              </a:lnSpc>
              <a:spcBef>
                <a:spcPts val="0"/>
              </a:spcBef>
              <a:buClr>
                <a:srgbClr val="FFFFFF"/>
              </a:buClr>
              <a:buSzPct val="100000"/>
              <a:buFont typeface="Helvetica"/>
              <a:buChar char="➢"/>
              <a:defRPr spc="0" sz="5000">
                <a:solidFill>
                  <a:schemeClr val="accent1"/>
                </a:solidFill>
                <a:latin typeface="Lato"/>
                <a:ea typeface="Lato"/>
                <a:cs typeface="Lato"/>
                <a:sym typeface="Lato"/>
              </a:defRPr>
            </a:pPr>
            <a:r>
              <a:t>Conclusion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Data Analysis Approach"/>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Data Analysis Approach</a:t>
            </a:r>
          </a:p>
        </p:txBody>
      </p:sp>
      <p:sp>
        <p:nvSpPr>
          <p:cNvPr id="160" name="One of the challenge for all Pharmaceutical companies is to understand the persistency of drug as per the physician prescription. To solve this problem ABC pharma company approached an analytics company to automate this process of identification.…"/>
          <p:cNvSpPr txBox="1"/>
          <p:nvPr>
            <p:ph type="body" idx="1"/>
          </p:nvPr>
        </p:nvSpPr>
        <p:spPr>
          <a:prstGeom prst="rect">
            <a:avLst/>
          </a:prstGeom>
        </p:spPr>
        <p:txBody>
          <a:bodyPr/>
          <a:lstStyle/>
          <a:p>
            <a:pPr marL="0" indent="0" defTabSz="457200">
              <a:lnSpc>
                <a:spcPct val="100000"/>
              </a:lnSpc>
              <a:spcBef>
                <a:spcPts val="1200"/>
              </a:spcBef>
              <a:buSzTx/>
              <a:buNone/>
              <a:defRPr sz="4000">
                <a:solidFill>
                  <a:srgbClr val="2D3B45"/>
                </a:solidFill>
                <a:latin typeface="Helvetica"/>
                <a:ea typeface="Helvetica"/>
                <a:cs typeface="Helvetica"/>
                <a:sym typeface="Helvetica"/>
              </a:defRPr>
            </a:pPr>
            <a:r>
              <a:t>One of the challenge for all Pharmaceutical companies is to understand the persistency of drug as per the physician prescription. To solve this problem ABC pharma company approached an analytics company to automate this process of identification.</a:t>
            </a:r>
          </a:p>
          <a:p>
            <a:pPr marL="457200" indent="-323850" defTabSz="914400">
              <a:lnSpc>
                <a:spcPct val="115000"/>
              </a:lnSpc>
              <a:spcBef>
                <a:spcPts val="1200"/>
              </a:spcBef>
              <a:buClr>
                <a:srgbClr val="FFFFFF"/>
              </a:buClr>
              <a:buSzPts val="4000"/>
              <a:buFont typeface="Helvetica"/>
              <a:buChar char="●"/>
              <a:defRPr sz="4000">
                <a:latin typeface="Lato"/>
                <a:ea typeface="Lato"/>
                <a:cs typeface="Lato"/>
                <a:sym typeface="Lato"/>
              </a:defRPr>
            </a:pPr>
            <a:r>
              <a:t>Explore and Understand the data</a:t>
            </a:r>
          </a:p>
          <a:p>
            <a:pPr marL="457200" indent="-323850" defTabSz="914400">
              <a:lnSpc>
                <a:spcPct val="115000"/>
              </a:lnSpc>
              <a:spcBef>
                <a:spcPts val="0"/>
              </a:spcBef>
              <a:buClr>
                <a:srgbClr val="FFFFFF"/>
              </a:buClr>
              <a:buSzPts val="4000"/>
              <a:buFont typeface="Helvetica"/>
              <a:buChar char="●"/>
              <a:defRPr sz="4000">
                <a:latin typeface="Lato"/>
                <a:ea typeface="Lato"/>
                <a:cs typeface="Lato"/>
                <a:sym typeface="Lato"/>
              </a:defRPr>
            </a:pPr>
            <a:r>
              <a:t>Prepare and clean the data</a:t>
            </a:r>
          </a:p>
          <a:p>
            <a:pPr marL="457200" indent="-323850" defTabSz="914400">
              <a:lnSpc>
                <a:spcPct val="115000"/>
              </a:lnSpc>
              <a:spcBef>
                <a:spcPts val="0"/>
              </a:spcBef>
              <a:buClr>
                <a:srgbClr val="FFFFFF"/>
              </a:buClr>
              <a:buSzPts val="4000"/>
              <a:buFont typeface="Helvetica"/>
              <a:buChar char="●"/>
              <a:defRPr sz="4000">
                <a:latin typeface="Lato"/>
                <a:ea typeface="Lato"/>
                <a:cs typeface="Lato"/>
                <a:sym typeface="Lato"/>
              </a:defRPr>
            </a:pPr>
            <a:r>
              <a:t>Analyze the data</a:t>
            </a:r>
          </a:p>
          <a:p>
            <a:pPr marL="457200" indent="-323850" defTabSz="914400">
              <a:lnSpc>
                <a:spcPct val="115000"/>
              </a:lnSpc>
              <a:spcBef>
                <a:spcPts val="0"/>
              </a:spcBef>
              <a:buClr>
                <a:srgbClr val="FFFFFF"/>
              </a:buClr>
              <a:buSzPts val="4000"/>
              <a:buFont typeface="Helvetica"/>
              <a:buChar char="●"/>
              <a:defRPr sz="4000">
                <a:latin typeface="Lato"/>
                <a:ea typeface="Lato"/>
                <a:cs typeface="Lato"/>
                <a:sym typeface="Lato"/>
              </a:defRPr>
            </a:pPr>
            <a:r>
              <a:t>Find the features of drug persistency</a:t>
            </a:r>
          </a:p>
          <a:p>
            <a:pPr marL="457200" indent="-323850" defTabSz="914400">
              <a:lnSpc>
                <a:spcPct val="115000"/>
              </a:lnSpc>
              <a:spcBef>
                <a:spcPts val="0"/>
              </a:spcBef>
              <a:buClr>
                <a:srgbClr val="FFFFFF"/>
              </a:buClr>
              <a:buSzPts val="4000"/>
              <a:buFont typeface="Helvetica"/>
              <a:buChar char="●"/>
              <a:defRPr sz="4000">
                <a:latin typeface="Lato"/>
                <a:ea typeface="Lato"/>
                <a:cs typeface="Lato"/>
                <a:sym typeface="Lato"/>
              </a:defRPr>
            </a:pPr>
            <a:r>
              <a:t>Give recommendations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Problem Understand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914400">
              <a:defRPr b="0">
                <a:latin typeface="Montserrat"/>
                <a:ea typeface="Montserrat"/>
                <a:cs typeface="Montserrat"/>
                <a:sym typeface="Montserrat"/>
              </a:defRPr>
            </a:lvl1pPr>
          </a:lstStyle>
          <a:p>
            <a:pPr/>
            <a:r>
              <a:t>Problem Understanding</a:t>
            </a:r>
          </a:p>
        </p:txBody>
      </p:sp>
      <p:sp>
        <p:nvSpPr>
          <p:cNvPr id="163" name="Since the data is very large, we know that ABC pharmaceutical company wants to run the whole process faster and to get precise results.…"/>
          <p:cNvSpPr txBox="1"/>
          <p:nvPr>
            <p:ph type="body" idx="1"/>
          </p:nvPr>
        </p:nvSpPr>
        <p:spPr>
          <a:prstGeom prst="rect">
            <a:avLst/>
          </a:prstGeom>
        </p:spPr>
        <p:txBody>
          <a:bodyPr/>
          <a:lstStyle/>
          <a:p>
            <a:pPr marL="0" indent="0" defTabSz="914400">
              <a:lnSpc>
                <a:spcPct val="115000"/>
              </a:lnSpc>
              <a:spcBef>
                <a:spcPts val="0"/>
              </a:spcBef>
              <a:buClr>
                <a:srgbClr val="FFFFFF"/>
              </a:buClr>
              <a:buSzTx/>
              <a:buFont typeface="Helvetica"/>
              <a:buNone/>
              <a:defRPr sz="4300">
                <a:solidFill>
                  <a:schemeClr val="accent1"/>
                </a:solidFill>
                <a:latin typeface="Lato"/>
                <a:ea typeface="Lato"/>
                <a:cs typeface="Lato"/>
                <a:sym typeface="Lato"/>
              </a:defRPr>
            </a:pPr>
            <a:r>
              <a:t>Since the data is very large, we know that ABC pharmaceutical company wants to run the whole process faster and to get precise results.</a:t>
            </a:r>
          </a:p>
          <a:p>
            <a:pPr marL="0" indent="0" defTabSz="914400">
              <a:lnSpc>
                <a:spcPct val="115000"/>
              </a:lnSpc>
              <a:spcBef>
                <a:spcPts val="0"/>
              </a:spcBef>
              <a:buClr>
                <a:srgbClr val="FFFFFF"/>
              </a:buClr>
              <a:buSzTx/>
              <a:buFont typeface="Helvetica"/>
              <a:buNone/>
              <a:defRPr sz="4300">
                <a:solidFill>
                  <a:schemeClr val="accent1"/>
                </a:solidFill>
                <a:latin typeface="Lato"/>
                <a:ea typeface="Lato"/>
                <a:cs typeface="Lato"/>
                <a:sym typeface="Lato"/>
              </a:defRPr>
            </a:pPr>
          </a:p>
          <a:p>
            <a:pPr marL="0" indent="0" defTabSz="914400">
              <a:lnSpc>
                <a:spcPct val="115000"/>
              </a:lnSpc>
              <a:spcBef>
                <a:spcPts val="0"/>
              </a:spcBef>
              <a:buClr>
                <a:srgbClr val="FFFFFF"/>
              </a:buClr>
              <a:buSzTx/>
              <a:buFont typeface="Helvetica"/>
              <a:buNone/>
              <a:defRPr sz="4300">
                <a:solidFill>
                  <a:schemeClr val="accent1"/>
                </a:solidFill>
                <a:latin typeface="Lato"/>
                <a:ea typeface="Lato"/>
                <a:cs typeface="Lato"/>
                <a:sym typeface="Lato"/>
              </a:defRPr>
            </a:pPr>
            <a:r>
              <a:t>We have considered and measured many factors that do or do not affect permanence.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DATA PREPAR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914400">
              <a:defRPr b="0">
                <a:latin typeface="Montserrat"/>
                <a:ea typeface="Montserrat"/>
                <a:cs typeface="Montserrat"/>
                <a:sym typeface="Montserrat"/>
              </a:defRPr>
            </a:lvl1pPr>
          </a:lstStyle>
          <a:p>
            <a:pPr/>
            <a:r>
              <a:t>DATA PREPARATION</a:t>
            </a:r>
          </a:p>
        </p:txBody>
      </p:sp>
      <p:sp>
        <p:nvSpPr>
          <p:cNvPr id="166" name="We used pandas library and Google Colab Notebook…"/>
          <p:cNvSpPr txBox="1"/>
          <p:nvPr>
            <p:ph type="body" idx="1"/>
          </p:nvPr>
        </p:nvSpPr>
        <p:spPr>
          <a:prstGeom prst="rect">
            <a:avLst/>
          </a:prstGeom>
        </p:spPr>
        <p:txBody>
          <a:bodyPr/>
          <a:lstStyle/>
          <a:p>
            <a:pPr marL="457200" indent="-355600" defTabSz="914400">
              <a:lnSpc>
                <a:spcPct val="115000"/>
              </a:lnSpc>
              <a:spcBef>
                <a:spcPts val="0"/>
              </a:spcBef>
              <a:buClr>
                <a:srgbClr val="FFFFFF"/>
              </a:buClr>
              <a:buSzPts val="4300"/>
              <a:buFont typeface="Helvetica"/>
              <a:buChar char="➢"/>
              <a:defRPr sz="4300">
                <a:solidFill>
                  <a:schemeClr val="accent1"/>
                </a:solidFill>
                <a:latin typeface="Lato"/>
                <a:ea typeface="Lato"/>
                <a:cs typeface="Lato"/>
                <a:sym typeface="Lato"/>
              </a:defRPr>
            </a:pPr>
            <a:r>
              <a:t>We used pandas library and Google Colab Notebook</a:t>
            </a:r>
          </a:p>
          <a:p>
            <a:pPr marL="457200" indent="-355600" defTabSz="914400">
              <a:lnSpc>
                <a:spcPct val="115000"/>
              </a:lnSpc>
              <a:spcBef>
                <a:spcPts val="0"/>
              </a:spcBef>
              <a:buClr>
                <a:srgbClr val="FFFFFF"/>
              </a:buClr>
              <a:buSzPts val="4300"/>
              <a:buFont typeface="Helvetica"/>
              <a:buChar char="➢"/>
              <a:defRPr sz="4300">
                <a:solidFill>
                  <a:schemeClr val="accent1"/>
                </a:solidFill>
                <a:latin typeface="Lato"/>
                <a:ea typeface="Lato"/>
                <a:cs typeface="Lato"/>
                <a:sym typeface="Lato"/>
              </a:defRPr>
            </a:pPr>
            <a:r>
              <a:t>Data was cleaned and prepared for analyzation.</a:t>
            </a:r>
          </a:p>
          <a:p>
            <a:pPr marL="457200" indent="-355600" defTabSz="914400">
              <a:lnSpc>
                <a:spcPct val="115000"/>
              </a:lnSpc>
              <a:spcBef>
                <a:spcPts val="0"/>
              </a:spcBef>
              <a:buClr>
                <a:srgbClr val="FFFFFF"/>
              </a:buClr>
              <a:buSzPts val="4300"/>
              <a:buFont typeface="Helvetica"/>
              <a:buChar char="➢"/>
              <a:defRPr sz="4300">
                <a:solidFill>
                  <a:schemeClr val="accent1"/>
                </a:solidFill>
                <a:latin typeface="Lato"/>
                <a:ea typeface="Lato"/>
                <a:cs typeface="Lato"/>
                <a:sym typeface="Lato"/>
              </a:defRPr>
            </a:pPr>
            <a:r>
              <a:t>Approaches:</a:t>
            </a:r>
          </a:p>
          <a:p>
            <a:pPr marL="546100" indent="-546100" defTabSz="914400">
              <a:lnSpc>
                <a:spcPct val="115000"/>
              </a:lnSpc>
              <a:spcBef>
                <a:spcPts val="0"/>
              </a:spcBef>
              <a:buSzPct val="40000"/>
              <a:buBlip>
                <a:blip r:embed="rId2"/>
              </a:buBlip>
              <a:defRPr sz="4300">
                <a:solidFill>
                  <a:schemeClr val="accent1"/>
                </a:solidFill>
                <a:latin typeface="Lato"/>
                <a:ea typeface="Lato"/>
                <a:cs typeface="Lato"/>
                <a:sym typeface="Lato"/>
              </a:defRPr>
            </a:pPr>
            <a:r>
              <a:t>From null and missing values.</a:t>
            </a:r>
          </a:p>
          <a:p>
            <a:pPr marL="546100" indent="-546100" defTabSz="914400">
              <a:lnSpc>
                <a:spcPct val="115000"/>
              </a:lnSpc>
              <a:spcBef>
                <a:spcPts val="0"/>
              </a:spcBef>
              <a:buSzPct val="40000"/>
              <a:buBlip>
                <a:blip r:embed="rId2"/>
              </a:buBlip>
              <a:defRPr sz="4300">
                <a:solidFill>
                  <a:schemeClr val="accent1"/>
                </a:solidFill>
                <a:latin typeface="Lato"/>
                <a:ea typeface="Lato"/>
                <a:cs typeface="Lato"/>
                <a:sym typeface="Lato"/>
              </a:defRPr>
            </a:pPr>
            <a:r>
              <a:t>Virtualization of data.</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EXPLORATORY DATA ANALYSIS"/>
          <p:cNvSpPr txBox="1"/>
          <p:nvPr>
            <p:ph type="title"/>
          </p:nvPr>
        </p:nvSpPr>
        <p:spPr>
          <a:prstGeom prst="rect">
            <a:avLst/>
          </a:prstGeom>
        </p:spPr>
        <p:txBody>
          <a:bodyPr/>
          <a:lstStyle>
            <a:lvl1pPr defTabSz="914400">
              <a:lnSpc>
                <a:spcPct val="100000"/>
              </a:lnSpc>
              <a:defRPr b="0" spc="0" sz="5500">
                <a:latin typeface="Montserrat"/>
                <a:ea typeface="Montserrat"/>
                <a:cs typeface="Montserrat"/>
                <a:sym typeface="Montserrat"/>
              </a:defRPr>
            </a:lvl1pPr>
          </a:lstStyle>
          <a:p>
            <a:pPr/>
            <a:r>
              <a:t>EXPLORATORY DATA ANALYSIS</a:t>
            </a:r>
          </a:p>
        </p:txBody>
      </p:sp>
      <p:sp>
        <p:nvSpPr>
          <p:cNvPr id="169" name="The demographic data characteristics, gender, race, ethnicity, age, region etc are analyzed.…"/>
          <p:cNvSpPr txBox="1"/>
          <p:nvPr>
            <p:ph type="body" sz="half" idx="1"/>
          </p:nvPr>
        </p:nvSpPr>
        <p:spPr>
          <a:xfrm>
            <a:off x="1206500" y="4248504"/>
            <a:ext cx="21971000" cy="4237388"/>
          </a:xfrm>
          <a:prstGeom prst="rect">
            <a:avLst/>
          </a:prstGeom>
        </p:spPr>
        <p:txBody>
          <a:bodyPr/>
          <a:lstStyle/>
          <a:p>
            <a:pPr marL="393192" indent="-305816" defTabSz="786384">
              <a:lnSpc>
                <a:spcPct val="115000"/>
              </a:lnSpc>
              <a:spcBef>
                <a:spcPts val="0"/>
              </a:spcBef>
              <a:buClr>
                <a:srgbClr val="FFFFFF"/>
              </a:buClr>
              <a:buSzPts val="3400"/>
              <a:buFont typeface="Helvetica"/>
              <a:buChar char="➢"/>
              <a:defRPr sz="3440">
                <a:solidFill>
                  <a:schemeClr val="accent1"/>
                </a:solidFill>
                <a:latin typeface="Lato"/>
                <a:ea typeface="Lato"/>
                <a:cs typeface="Lato"/>
                <a:sym typeface="Lato"/>
              </a:defRPr>
            </a:pPr>
            <a:r>
              <a:t>The demographic data characteristics, gender, race, ethnicity, age, region etc are analyzed.</a:t>
            </a:r>
          </a:p>
          <a:p>
            <a:pPr marL="393192" indent="-305816" defTabSz="786384">
              <a:lnSpc>
                <a:spcPct val="115000"/>
              </a:lnSpc>
              <a:spcBef>
                <a:spcPts val="0"/>
              </a:spcBef>
              <a:buClr>
                <a:srgbClr val="FFFFFF"/>
              </a:buClr>
              <a:buSzPts val="3400"/>
              <a:buFont typeface="Helvetica"/>
              <a:buChar char="➢"/>
              <a:defRPr sz="3440">
                <a:solidFill>
                  <a:schemeClr val="accent1"/>
                </a:solidFill>
                <a:latin typeface="Lato"/>
                <a:ea typeface="Lato"/>
                <a:cs typeface="Lato"/>
                <a:sym typeface="Lato"/>
              </a:defRPr>
            </a:pPr>
          </a:p>
          <a:p>
            <a:pPr marL="393192" indent="-305816" defTabSz="786384">
              <a:lnSpc>
                <a:spcPct val="115000"/>
              </a:lnSpc>
              <a:spcBef>
                <a:spcPts val="0"/>
              </a:spcBef>
              <a:buClr>
                <a:srgbClr val="FFFFFF"/>
              </a:buClr>
              <a:buSzPts val="3400"/>
              <a:buFont typeface="Helvetica"/>
              <a:buChar char="➢"/>
              <a:defRPr sz="3440">
                <a:solidFill>
                  <a:schemeClr val="accent1"/>
                </a:solidFill>
                <a:latin typeface="Lato"/>
                <a:ea typeface="Lato"/>
                <a:cs typeface="Lato"/>
                <a:sym typeface="Lato"/>
              </a:defRPr>
            </a:pPr>
            <a:r>
              <a:t>Many graphics used for visualization.</a:t>
            </a:r>
          </a:p>
          <a:p>
            <a:pPr marL="393192" indent="-305816" defTabSz="786384">
              <a:lnSpc>
                <a:spcPct val="115000"/>
              </a:lnSpc>
              <a:spcBef>
                <a:spcPts val="0"/>
              </a:spcBef>
              <a:buClr>
                <a:srgbClr val="FFFFFF"/>
              </a:buClr>
              <a:buSzPts val="3400"/>
              <a:buFont typeface="Helvetica"/>
              <a:buChar char="➢"/>
              <a:defRPr sz="3440">
                <a:solidFill>
                  <a:schemeClr val="accent1"/>
                </a:solidFill>
                <a:latin typeface="Lato"/>
                <a:ea typeface="Lato"/>
                <a:cs typeface="Lato"/>
                <a:sym typeface="Lato"/>
              </a:defRPr>
            </a:pPr>
          </a:p>
          <a:p>
            <a:pPr marL="393192" indent="-305816" defTabSz="786384">
              <a:lnSpc>
                <a:spcPct val="115000"/>
              </a:lnSpc>
              <a:spcBef>
                <a:spcPts val="0"/>
              </a:spcBef>
              <a:buClr>
                <a:srgbClr val="FFFFFF"/>
              </a:buClr>
              <a:buSzPts val="3400"/>
              <a:buFont typeface="Helvetica"/>
              <a:buChar char="➢"/>
              <a:defRPr sz="3440">
                <a:solidFill>
                  <a:schemeClr val="accent1"/>
                </a:solidFill>
                <a:latin typeface="Lato"/>
                <a:ea typeface="Lato"/>
                <a:cs typeface="Lato"/>
                <a:sym typeface="Lato"/>
              </a:defRPr>
            </a:pPr>
            <a:r>
              <a:t>Some analyzes achieved very high accuracy rates.</a:t>
            </a:r>
          </a:p>
          <a:p>
            <a:pPr marL="393192" indent="-305816" defTabSz="786384">
              <a:lnSpc>
                <a:spcPct val="115000"/>
              </a:lnSpc>
              <a:spcBef>
                <a:spcPts val="0"/>
              </a:spcBef>
              <a:buClr>
                <a:srgbClr val="FFFFFF"/>
              </a:buClr>
              <a:buSzPts val="3400"/>
              <a:buFont typeface="Helvetica"/>
              <a:buChar char="➢"/>
              <a:defRPr sz="3440">
                <a:solidFill>
                  <a:schemeClr val="accent1"/>
                </a:solidFill>
                <a:latin typeface="Lato"/>
                <a:ea typeface="Lato"/>
                <a:cs typeface="Lato"/>
                <a:sym typeface="Lato"/>
              </a:defRPr>
            </a:pPr>
          </a:p>
          <a:p>
            <a:pPr marL="393192" indent="-305816" defTabSz="786384">
              <a:lnSpc>
                <a:spcPct val="115000"/>
              </a:lnSpc>
              <a:spcBef>
                <a:spcPts val="0"/>
              </a:spcBef>
              <a:buClr>
                <a:srgbClr val="FFFFFF"/>
              </a:buClr>
              <a:buSzPts val="3400"/>
              <a:buFont typeface="Helvetica"/>
              <a:buChar char="➢"/>
              <a:defRPr sz="3440">
                <a:solidFill>
                  <a:schemeClr val="accent1"/>
                </a:solidFill>
                <a:latin typeface="Lato"/>
                <a:ea typeface="Lato"/>
                <a:cs typeface="Lato"/>
                <a:sym typeface="Lato"/>
              </a:defRPr>
            </a:pPr>
            <a:r>
              <a:t>As a result of the analyzes made, we got different outputs every week and saved them.</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Heatmap"/>
          <p:cNvSpPr txBox="1"/>
          <p:nvPr>
            <p:ph type="body" sz="quarter" idx="1"/>
          </p:nvPr>
        </p:nvSpPr>
        <p:spPr>
          <a:xfrm>
            <a:off x="811936" y="922603"/>
            <a:ext cx="21971001" cy="1163583"/>
          </a:xfrm>
          <a:prstGeom prst="rect">
            <a:avLst/>
          </a:prstGeom>
        </p:spPr>
        <p:txBody>
          <a:bodyPr/>
          <a:lstStyle>
            <a:lvl1pPr defTabSz="1487386">
              <a:defRPr spc="-141" sz="7076"/>
            </a:lvl1pPr>
          </a:lstStyle>
          <a:p>
            <a:pPr/>
            <a:r>
              <a:t>Heatmap</a:t>
            </a:r>
          </a:p>
        </p:txBody>
      </p:sp>
      <p:pic>
        <p:nvPicPr>
          <p:cNvPr id="172" name="Ekran Resmi 2023-01-23 22.26.55.png" descr="Ekran Resmi 2023-01-23 22.26.55.png"/>
          <p:cNvPicPr>
            <a:picLocks noChangeAspect="1"/>
          </p:cNvPicPr>
          <p:nvPr/>
        </p:nvPicPr>
        <p:blipFill>
          <a:blip r:embed="rId2">
            <a:extLst/>
          </a:blip>
          <a:stretch>
            <a:fillRect/>
          </a:stretch>
        </p:blipFill>
        <p:spPr>
          <a:xfrm>
            <a:off x="3364231" y="2357663"/>
            <a:ext cx="15775360" cy="1170923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Outlier Test"/>
          <p:cNvSpPr txBox="1"/>
          <p:nvPr>
            <p:ph type="body" sz="quarter" idx="1"/>
          </p:nvPr>
        </p:nvSpPr>
        <p:spPr>
          <a:xfrm>
            <a:off x="811936" y="1159341"/>
            <a:ext cx="21971001" cy="1675876"/>
          </a:xfrm>
          <a:prstGeom prst="rect">
            <a:avLst/>
          </a:prstGeom>
        </p:spPr>
        <p:txBody>
          <a:bodyPr/>
          <a:lstStyle>
            <a:lvl1pPr defTabSz="2170121">
              <a:defRPr spc="-206" sz="10324"/>
            </a:lvl1pPr>
          </a:lstStyle>
          <a:p>
            <a:pPr/>
            <a:r>
              <a:t>Outlier Test</a:t>
            </a:r>
          </a:p>
        </p:txBody>
      </p:sp>
      <p:pic>
        <p:nvPicPr>
          <p:cNvPr id="175" name="Ekran Resmi 2023-01-23 23.11.12.png" descr="Ekran Resmi 2023-01-23 23.11.12.png"/>
          <p:cNvPicPr>
            <a:picLocks noChangeAspect="1"/>
          </p:cNvPicPr>
          <p:nvPr/>
        </p:nvPicPr>
        <p:blipFill>
          <a:blip r:embed="rId2">
            <a:extLst/>
          </a:blip>
          <a:stretch>
            <a:fillRect/>
          </a:stretch>
        </p:blipFill>
        <p:spPr>
          <a:xfrm>
            <a:off x="3338035" y="2903592"/>
            <a:ext cx="17707930" cy="950267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