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p:spTree>
      <p:nvGrpSpPr>
        <p:cNvPr id="1" name=""/>
        <p:cNvGrpSpPr/>
        <p:nvPr/>
      </p:nvGrpSpPr>
      <p:grpSpPr>
        <a:xfrm>
          <a:off x="0" y="0"/>
          <a:ext cx="0" cy="0"/>
          <a:chOff x="0" y="0"/>
          <a:chExt cx="0" cy="0"/>
        </a:xfrm>
      </p:grpSpPr>
      <p:sp>
        <p:nvSpPr>
          <p:cNvPr id="11" name="Yazar ve Tarih"/>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Yazar ve Tarih</a:t>
            </a:r>
          </a:p>
        </p:txBody>
      </p:sp>
      <p:sp>
        <p:nvSpPr>
          <p:cNvPr id="12" name="Sunu Başlığı"/>
          <p:cNvSpPr txBox="1"/>
          <p:nvPr>
            <p:ph type="title" hasCustomPrompt="1"/>
          </p:nvPr>
        </p:nvSpPr>
        <p:spPr>
          <a:xfrm>
            <a:off x="1206496" y="2574991"/>
            <a:ext cx="21971004" cy="4648201"/>
          </a:xfrm>
          <a:prstGeom prst="rect">
            <a:avLst/>
          </a:prstGeom>
        </p:spPr>
        <p:txBody>
          <a:bodyPr anchor="b"/>
          <a:lstStyle>
            <a:lvl1pPr>
              <a:defRPr spc="-232" sz="11600"/>
            </a:lvl1pPr>
          </a:lstStyle>
          <a:p>
            <a:pPr/>
            <a:r>
              <a:t>Sunu Başlığı</a:t>
            </a:r>
          </a:p>
        </p:txBody>
      </p:sp>
      <p:sp>
        <p:nvSpPr>
          <p:cNvPr id="13" name="Gövde Düzeyi Bir…"/>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Sunu Alt Başlığı</a:t>
            </a:r>
          </a:p>
          <a:p>
            <a:pPr lvl="1"/>
            <a:r>
              <a:t/>
            </a:r>
          </a:p>
          <a:p>
            <a:pPr lvl="2"/>
            <a:r>
              <a:t/>
            </a:r>
          </a:p>
          <a:p>
            <a:pPr lvl="3"/>
            <a:r>
              <a:t/>
            </a:r>
          </a:p>
          <a:p>
            <a:pPr lvl="4"/>
            <a:r>
              <a:t/>
            </a:r>
          </a:p>
        </p:txBody>
      </p:sp>
      <p:sp>
        <p:nvSpPr>
          <p:cNvPr id="1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apor">
    <p:spTree>
      <p:nvGrpSpPr>
        <p:cNvPr id="1" name=""/>
        <p:cNvGrpSpPr/>
        <p:nvPr/>
      </p:nvGrpSpPr>
      <p:grpSpPr>
        <a:xfrm>
          <a:off x="0" y="0"/>
          <a:ext cx="0" cy="0"/>
          <a:chOff x="0" y="0"/>
          <a:chExt cx="0" cy="0"/>
        </a:xfrm>
      </p:grpSpPr>
      <p:sp>
        <p:nvSpPr>
          <p:cNvPr id="98" name="Gövde Düzeyi Bir…"/>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Rapor</a:t>
            </a:r>
          </a:p>
          <a:p>
            <a:pPr lvl="1"/>
            <a:r>
              <a:t/>
            </a:r>
          </a:p>
          <a:p>
            <a:pPr lvl="2"/>
            <a:r>
              <a:t/>
            </a:r>
          </a:p>
          <a:p>
            <a:pPr lvl="3"/>
            <a:r>
              <a:t/>
            </a:r>
          </a:p>
          <a:p>
            <a:pPr lvl="4"/>
            <a:r>
              <a:t/>
            </a:r>
          </a:p>
        </p:txBody>
      </p:sp>
      <p:sp>
        <p:nvSpPr>
          <p:cNvPr id="9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üyük Veri">
    <p:spTree>
      <p:nvGrpSpPr>
        <p:cNvPr id="1" name=""/>
        <p:cNvGrpSpPr/>
        <p:nvPr/>
      </p:nvGrpSpPr>
      <p:grpSpPr>
        <a:xfrm>
          <a:off x="0" y="0"/>
          <a:ext cx="0" cy="0"/>
          <a:chOff x="0" y="0"/>
          <a:chExt cx="0" cy="0"/>
        </a:xfrm>
      </p:grpSpPr>
      <p:sp>
        <p:nvSpPr>
          <p:cNvPr id="106" name="Gövde Düzeyi Bir…"/>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Veri bilgisi"/>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Veri bilgisi</a:t>
            </a:r>
          </a:p>
        </p:txBody>
      </p:sp>
      <p:sp>
        <p:nvSpPr>
          <p:cNvPr id="10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ıntı">
    <p:spTree>
      <p:nvGrpSpPr>
        <p:cNvPr id="1" name=""/>
        <p:cNvGrpSpPr/>
        <p:nvPr/>
      </p:nvGrpSpPr>
      <p:grpSpPr>
        <a:xfrm>
          <a:off x="0" y="0"/>
          <a:ext cx="0" cy="0"/>
          <a:chOff x="0" y="0"/>
          <a:chExt cx="0" cy="0"/>
        </a:xfrm>
      </p:grpSpPr>
      <p:sp>
        <p:nvSpPr>
          <p:cNvPr id="115" name="İsim"/>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İsim</a:t>
            </a:r>
          </a:p>
        </p:txBody>
      </p:sp>
      <p:sp>
        <p:nvSpPr>
          <p:cNvPr id="116" name="Gövde Düzeyi Bir…"/>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“Ünlü Alıntı”</a:t>
            </a:r>
          </a:p>
          <a:p>
            <a:pPr lvl="1"/>
            <a:r>
              <a:t/>
            </a:r>
          </a:p>
          <a:p>
            <a:pPr lvl="2"/>
            <a:r>
              <a:t/>
            </a:r>
          </a:p>
          <a:p>
            <a:pPr lvl="3"/>
            <a:r>
              <a:t/>
            </a:r>
          </a:p>
          <a:p>
            <a:pPr lvl="4"/>
            <a:r>
              <a:t/>
            </a:r>
          </a:p>
        </p:txBody>
      </p:sp>
      <p:sp>
        <p:nvSpPr>
          <p:cNvPr id="11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3 Yukarı">
    <p:spTree>
      <p:nvGrpSpPr>
        <p:cNvPr id="1" name=""/>
        <p:cNvGrpSpPr/>
        <p:nvPr/>
      </p:nvGrpSpPr>
      <p:grpSpPr>
        <a:xfrm>
          <a:off x="0" y="0"/>
          <a:ext cx="0" cy="0"/>
          <a:chOff x="0" y="0"/>
          <a:chExt cx="0" cy="0"/>
        </a:xfrm>
      </p:grpSpPr>
      <p:sp>
        <p:nvSpPr>
          <p:cNvPr id="124" name="Açık, mavi gökyüzünün altında, cephesi alüminyum disklerle kaplı modern bir binanın alttan çekim açısından dış görünümü"/>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Bulutlu gökyüzünün altında modern, kıvrımlı bir binanın alttan çekim açısından görünümü"/>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Cam panellere sahip modern, beyaz bir binanın iç tarafından yukarıdaki parlak, parçalı bulutlu gökyüzüne bakan görünüm"/>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p:bg>
      <p:bgPr>
        <a:solidFill>
          <a:srgbClr val="FFFFFF"/>
        </a:solidFill>
      </p:bgPr>
    </p:bg>
    <p:spTree>
      <p:nvGrpSpPr>
        <p:cNvPr id="1" name=""/>
        <p:cNvGrpSpPr/>
        <p:nvPr/>
      </p:nvGrpSpPr>
      <p:grpSpPr>
        <a:xfrm>
          <a:off x="0" y="0"/>
          <a:ext cx="0" cy="0"/>
          <a:chOff x="0" y="0"/>
          <a:chExt cx="0" cy="0"/>
        </a:xfrm>
      </p:grpSpPr>
      <p:sp>
        <p:nvSpPr>
          <p:cNvPr id="134" name="Açık, parlak bir gökyüzüne karşı Tahran, İran’daki Azadi kulesinin alttan çekim açısından görünümü"/>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142"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Fotoğraf">
    <p:bg>
      <p:bgPr>
        <a:solidFill>
          <a:srgbClr val="FFFFFF"/>
        </a:solidFill>
      </p:bgPr>
    </p:bg>
    <p:spTree>
      <p:nvGrpSpPr>
        <p:cNvPr id="1" name=""/>
        <p:cNvGrpSpPr/>
        <p:nvPr/>
      </p:nvGrpSpPr>
      <p:grpSpPr>
        <a:xfrm>
          <a:off x="0" y="0"/>
          <a:ext cx="0" cy="0"/>
          <a:chOff x="0" y="0"/>
          <a:chExt cx="0" cy="0"/>
        </a:xfrm>
      </p:grpSpPr>
      <p:sp>
        <p:nvSpPr>
          <p:cNvPr id="21" name="Bir taş yapının iç tarafından dışarıdaki merdivenlere ve açık, mavi gökyüzüne doğru bakan görünüm"/>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Sunu Başlığı"/>
          <p:cNvSpPr txBox="1"/>
          <p:nvPr>
            <p:ph type="title" hasCustomPrompt="1"/>
          </p:nvPr>
        </p:nvSpPr>
        <p:spPr>
          <a:xfrm>
            <a:off x="1206500" y="7124700"/>
            <a:ext cx="21971000" cy="4648200"/>
          </a:xfrm>
          <a:prstGeom prst="rect">
            <a:avLst/>
          </a:prstGeom>
        </p:spPr>
        <p:txBody>
          <a:bodyPr anchor="b"/>
          <a:lstStyle>
            <a:lvl1pPr>
              <a:defRPr spc="-232" sz="11600"/>
            </a:lvl1pPr>
          </a:lstStyle>
          <a:p>
            <a:pPr/>
            <a:r>
              <a:t>Sunu Başlığı</a:t>
            </a:r>
          </a:p>
        </p:txBody>
      </p:sp>
      <p:sp>
        <p:nvSpPr>
          <p:cNvPr id="23" name="Yazar ve Tarih"/>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Yazar ve Tarih</a:t>
            </a:r>
          </a:p>
        </p:txBody>
      </p:sp>
      <p:sp>
        <p:nvSpPr>
          <p:cNvPr id="24" name="Gövde Düzeyi Bir…"/>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Sunu Alt Başlığı</a:t>
            </a:r>
          </a:p>
          <a:p>
            <a:pPr lvl="1"/>
            <a:r>
              <a:t/>
            </a:r>
          </a:p>
          <a:p>
            <a:pPr lvl="2"/>
            <a:r>
              <a:t/>
            </a:r>
          </a:p>
          <a:p>
            <a:pPr lvl="3"/>
            <a:r>
              <a:t/>
            </a:r>
          </a:p>
          <a:p>
            <a:pPr lvl="4"/>
            <a:r>
              <a:t/>
            </a:r>
          </a:p>
        </p:txBody>
      </p:sp>
      <p:sp>
        <p:nvSpPr>
          <p:cNvPr id="2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ternatif Başlık ve Fotoğraf">
    <p:spTree>
      <p:nvGrpSpPr>
        <p:cNvPr id="1" name=""/>
        <p:cNvGrpSpPr/>
        <p:nvPr/>
      </p:nvGrpSpPr>
      <p:grpSpPr>
        <a:xfrm>
          <a:off x="0" y="0"/>
          <a:ext cx="0" cy="0"/>
          <a:chOff x="0" y="0"/>
          <a:chExt cx="0" cy="0"/>
        </a:xfrm>
      </p:grpSpPr>
      <p:sp>
        <p:nvSpPr>
          <p:cNvPr id="32" name="Açık, mavi bir gökyüzüne karşı cam panellere sahip modern, beyaz bir bina"/>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ayt Başlığı"/>
          <p:cNvSpPr txBox="1"/>
          <p:nvPr>
            <p:ph type="title" hasCustomPrompt="1"/>
          </p:nvPr>
        </p:nvSpPr>
        <p:spPr>
          <a:xfrm>
            <a:off x="1206500" y="1270000"/>
            <a:ext cx="9779000" cy="5882273"/>
          </a:xfrm>
          <a:prstGeom prst="rect">
            <a:avLst/>
          </a:prstGeom>
        </p:spPr>
        <p:txBody>
          <a:bodyPr anchor="b"/>
          <a:lstStyle/>
          <a:p>
            <a:pPr/>
            <a:r>
              <a:t>Slayt Başlığı</a:t>
            </a:r>
          </a:p>
        </p:txBody>
      </p:sp>
      <p:sp>
        <p:nvSpPr>
          <p:cNvPr id="34" name="Gövde Düzeyi Bir…"/>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Slayt Alt Başlığı</a:t>
            </a:r>
          </a:p>
          <a:p>
            <a:pPr lvl="1"/>
            <a:r>
              <a:t/>
            </a:r>
          </a:p>
          <a:p>
            <a:pPr lvl="2"/>
            <a:r>
              <a:t/>
            </a:r>
          </a:p>
          <a:p>
            <a:pPr lvl="3"/>
            <a:r>
              <a:t/>
            </a:r>
          </a:p>
          <a:p>
            <a:pPr lvl="4"/>
            <a:r>
              <a:t/>
            </a:r>
          </a:p>
        </p:txBody>
      </p:sp>
      <p:sp>
        <p:nvSpPr>
          <p:cNvPr id="35" name="Slayt Numarası"/>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Madde İşaretleri">
    <p:spTree>
      <p:nvGrpSpPr>
        <p:cNvPr id="1" name=""/>
        <p:cNvGrpSpPr/>
        <p:nvPr/>
      </p:nvGrpSpPr>
      <p:grpSpPr>
        <a:xfrm>
          <a:off x="0" y="0"/>
          <a:ext cx="0" cy="0"/>
          <a:chOff x="0" y="0"/>
          <a:chExt cx="0" cy="0"/>
        </a:xfrm>
      </p:grpSpPr>
      <p:sp>
        <p:nvSpPr>
          <p:cNvPr id="42" name="Slayt Başlığı"/>
          <p:cNvSpPr txBox="1"/>
          <p:nvPr>
            <p:ph type="title" hasCustomPrompt="1"/>
          </p:nvPr>
        </p:nvSpPr>
        <p:spPr>
          <a:prstGeom prst="rect">
            <a:avLst/>
          </a:prstGeom>
        </p:spPr>
        <p:txBody>
          <a:bodyPr/>
          <a:lstStyle/>
          <a:p>
            <a:pPr/>
            <a:r>
              <a:t>Slayt Başlığı</a:t>
            </a:r>
          </a:p>
        </p:txBody>
      </p:sp>
      <p:sp>
        <p:nvSpPr>
          <p:cNvPr id="43" name="Slayt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44" name="Gövde Düzeyi Bir…"/>
          <p:cNvSpPr txBox="1"/>
          <p:nvPr>
            <p:ph type="body" idx="1" hasCustomPrompt="1"/>
          </p:nvPr>
        </p:nvSpPr>
        <p:spPr>
          <a:prstGeom prst="rect">
            <a:avLst/>
          </a:prstGeom>
        </p:spPr>
        <p:txBody>
          <a:bodyPr/>
          <a:lstStyle/>
          <a:p>
            <a:pPr/>
            <a:r>
              <a:t>Slayt madde işareti metni</a:t>
            </a:r>
          </a:p>
          <a:p>
            <a:pPr lvl="1"/>
            <a:r>
              <a:t/>
            </a:r>
          </a:p>
          <a:p>
            <a:pPr lvl="2"/>
            <a:r>
              <a:t/>
            </a:r>
          </a:p>
          <a:p>
            <a:pPr lvl="3"/>
            <a:r>
              <a:t/>
            </a:r>
          </a:p>
          <a:p>
            <a:pPr lvl="4"/>
            <a:r>
              <a:t/>
            </a:r>
          </a:p>
        </p:txBody>
      </p:sp>
      <p:sp>
        <p:nvSpPr>
          <p:cNvPr id="4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dde İşaretleri">
    <p:spTree>
      <p:nvGrpSpPr>
        <p:cNvPr id="1" name=""/>
        <p:cNvGrpSpPr/>
        <p:nvPr/>
      </p:nvGrpSpPr>
      <p:grpSpPr>
        <a:xfrm>
          <a:off x="0" y="0"/>
          <a:ext cx="0" cy="0"/>
          <a:chOff x="0" y="0"/>
          <a:chExt cx="0" cy="0"/>
        </a:xfrm>
      </p:grpSpPr>
      <p:sp>
        <p:nvSpPr>
          <p:cNvPr id="52" name="Gövde Düzeyi Bir…"/>
          <p:cNvSpPr txBox="1"/>
          <p:nvPr>
            <p:ph type="body" idx="1" hasCustomPrompt="1"/>
          </p:nvPr>
        </p:nvSpPr>
        <p:spPr>
          <a:prstGeom prst="rect">
            <a:avLst/>
          </a:prstGeom>
        </p:spPr>
        <p:txBody>
          <a:bodyPr numCol="2" spcCol="1098550"/>
          <a:lstStyle/>
          <a:p>
            <a:pPr/>
            <a:r>
              <a:t>Slayt madde işareti metni</a:t>
            </a:r>
          </a:p>
          <a:p>
            <a:pPr lvl="1"/>
            <a:r>
              <a:t/>
            </a:r>
          </a:p>
          <a:p>
            <a:pPr lvl="2"/>
            <a:r>
              <a:t/>
            </a:r>
          </a:p>
          <a:p>
            <a:pPr lvl="3"/>
            <a:r>
              <a:t/>
            </a:r>
          </a:p>
          <a:p>
            <a:pPr lvl="4"/>
            <a:r>
              <a:t/>
            </a:r>
          </a:p>
        </p:txBody>
      </p:sp>
      <p:sp>
        <p:nvSpPr>
          <p:cNvPr id="5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 İşaretleri ve Fotoğraf">
    <p:spTree>
      <p:nvGrpSpPr>
        <p:cNvPr id="1" name=""/>
        <p:cNvGrpSpPr/>
        <p:nvPr/>
      </p:nvGrpSpPr>
      <p:grpSpPr>
        <a:xfrm>
          <a:off x="0" y="0"/>
          <a:ext cx="0" cy="0"/>
          <a:chOff x="0" y="0"/>
          <a:chExt cx="0" cy="0"/>
        </a:xfrm>
      </p:grpSpPr>
      <p:sp>
        <p:nvSpPr>
          <p:cNvPr id="60" name="Slayt Alt Başlığı"/>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61" name="Gövde Düzeyi Bir…"/>
          <p:cNvSpPr txBox="1"/>
          <p:nvPr>
            <p:ph type="body" sz="half" idx="1" hasCustomPrompt="1"/>
          </p:nvPr>
        </p:nvSpPr>
        <p:spPr>
          <a:xfrm>
            <a:off x="1206500" y="4248504"/>
            <a:ext cx="9779000" cy="8256630"/>
          </a:xfrm>
          <a:prstGeom prst="rect">
            <a:avLst/>
          </a:prstGeom>
        </p:spPr>
        <p:txBody>
          <a:bodyPr/>
          <a:lstStyle/>
          <a:p>
            <a:pPr/>
            <a:r>
              <a:t>Slayt madde işareti metni</a:t>
            </a:r>
          </a:p>
          <a:p>
            <a:pPr lvl="1"/>
            <a:r>
              <a:t/>
            </a:r>
          </a:p>
          <a:p>
            <a:pPr lvl="2"/>
            <a:r>
              <a:t/>
            </a:r>
          </a:p>
          <a:p>
            <a:pPr lvl="3"/>
            <a:r>
              <a:t/>
            </a:r>
          </a:p>
          <a:p>
            <a:pPr lvl="4"/>
            <a:r>
              <a:t/>
            </a:r>
          </a:p>
        </p:txBody>
      </p:sp>
      <p:sp>
        <p:nvSpPr>
          <p:cNvPr id="62" name="Üst tarafında parçalı bulutlu gökyüzü ile Qingdao, Shandong, Çin’de modern kabuk köprünün küçük bir bölümü"/>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ayt Başlığı"/>
          <p:cNvSpPr txBox="1"/>
          <p:nvPr>
            <p:ph type="title" hasCustomPrompt="1"/>
          </p:nvPr>
        </p:nvSpPr>
        <p:spPr>
          <a:xfrm>
            <a:off x="1206500" y="1079500"/>
            <a:ext cx="9779000" cy="1435100"/>
          </a:xfrm>
          <a:prstGeom prst="rect">
            <a:avLst/>
          </a:prstGeom>
        </p:spPr>
        <p:txBody>
          <a:bodyPr/>
          <a:lstStyle/>
          <a:p>
            <a:pPr/>
            <a:r>
              <a:t>Slayt Başlığı</a:t>
            </a:r>
          </a:p>
        </p:txBody>
      </p:sp>
      <p:sp>
        <p:nvSpPr>
          <p:cNvPr id="6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ölüm">
    <p:spTree>
      <p:nvGrpSpPr>
        <p:cNvPr id="1" name=""/>
        <p:cNvGrpSpPr/>
        <p:nvPr/>
      </p:nvGrpSpPr>
      <p:grpSpPr>
        <a:xfrm>
          <a:off x="0" y="0"/>
          <a:ext cx="0" cy="0"/>
          <a:chOff x="0" y="0"/>
          <a:chExt cx="0" cy="0"/>
        </a:xfrm>
      </p:grpSpPr>
      <p:sp>
        <p:nvSpPr>
          <p:cNvPr id="71" name="Bölüm Başlığı"/>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Bölüm Başlığı</a:t>
            </a:r>
          </a:p>
        </p:txBody>
      </p:sp>
      <p:sp>
        <p:nvSpPr>
          <p:cNvPr id="72" name="Slayt Numarası"/>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Yalnızca Başlık">
    <p:spTree>
      <p:nvGrpSpPr>
        <p:cNvPr id="1" name=""/>
        <p:cNvGrpSpPr/>
        <p:nvPr/>
      </p:nvGrpSpPr>
      <p:grpSpPr>
        <a:xfrm>
          <a:off x="0" y="0"/>
          <a:ext cx="0" cy="0"/>
          <a:chOff x="0" y="0"/>
          <a:chExt cx="0" cy="0"/>
        </a:xfrm>
      </p:grpSpPr>
      <p:sp>
        <p:nvSpPr>
          <p:cNvPr id="79" name="Slayt Başlığı"/>
          <p:cNvSpPr txBox="1"/>
          <p:nvPr>
            <p:ph type="title" hasCustomPrompt="1"/>
          </p:nvPr>
        </p:nvSpPr>
        <p:spPr>
          <a:xfrm>
            <a:off x="1206500" y="1079500"/>
            <a:ext cx="21971000" cy="1434949"/>
          </a:xfrm>
          <a:prstGeom prst="rect">
            <a:avLst/>
          </a:prstGeom>
        </p:spPr>
        <p:txBody>
          <a:bodyPr/>
          <a:lstStyle/>
          <a:p>
            <a:pPr/>
            <a:r>
              <a:t>Slayt Başlığı</a:t>
            </a:r>
          </a:p>
        </p:txBody>
      </p:sp>
      <p:sp>
        <p:nvSpPr>
          <p:cNvPr id="80" name="Slayt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8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janda">
    <p:spTree>
      <p:nvGrpSpPr>
        <p:cNvPr id="1" name=""/>
        <p:cNvGrpSpPr/>
        <p:nvPr/>
      </p:nvGrpSpPr>
      <p:grpSpPr>
        <a:xfrm>
          <a:off x="0" y="0"/>
          <a:ext cx="0" cy="0"/>
          <a:chOff x="0" y="0"/>
          <a:chExt cx="0" cy="0"/>
        </a:xfrm>
      </p:grpSpPr>
      <p:sp>
        <p:nvSpPr>
          <p:cNvPr id="88" name="Ajanda Başlığı"/>
          <p:cNvSpPr txBox="1"/>
          <p:nvPr>
            <p:ph type="title" hasCustomPrompt="1"/>
          </p:nvPr>
        </p:nvSpPr>
        <p:spPr>
          <a:xfrm>
            <a:off x="1206500" y="1079500"/>
            <a:ext cx="21971000" cy="1435100"/>
          </a:xfrm>
          <a:prstGeom prst="rect">
            <a:avLst/>
          </a:prstGeom>
        </p:spPr>
        <p:txBody>
          <a:bodyPr/>
          <a:lstStyle/>
          <a:p>
            <a:pPr/>
            <a:r>
              <a:t>Ajanda Başlığı</a:t>
            </a:r>
          </a:p>
        </p:txBody>
      </p:sp>
      <p:sp>
        <p:nvSpPr>
          <p:cNvPr id="89" name="Ajanda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Ajanda Alt Başlığı</a:t>
            </a:r>
          </a:p>
        </p:txBody>
      </p:sp>
      <p:sp>
        <p:nvSpPr>
          <p:cNvPr id="90" name="Gövde Düzeyi Bir…"/>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Ajanda Konuları</a:t>
            </a:r>
          </a:p>
          <a:p>
            <a:pPr lvl="1"/>
            <a:r>
              <a:t/>
            </a:r>
          </a:p>
          <a:p>
            <a:pPr lvl="2"/>
            <a:r>
              <a:t/>
            </a:r>
          </a:p>
          <a:p>
            <a:pPr lvl="3"/>
            <a:r>
              <a:t/>
            </a:r>
          </a:p>
          <a:p>
            <a:pPr lvl="4"/>
            <a:r>
              <a:t/>
            </a:r>
          </a:p>
        </p:txBody>
      </p:sp>
      <p:sp>
        <p:nvSpPr>
          <p:cNvPr id="9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ayt Başlığı"/>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Başlığı</a:t>
            </a:r>
          </a:p>
        </p:txBody>
      </p:sp>
      <p:sp>
        <p:nvSpPr>
          <p:cNvPr id="3" name="Gövde Düzeyi Bir…"/>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madde işareti metni</a:t>
            </a:r>
          </a:p>
          <a:p>
            <a:pPr lvl="1"/>
            <a:r>
              <a:t/>
            </a:r>
          </a:p>
          <a:p>
            <a:pPr lvl="2"/>
            <a:r>
              <a:t/>
            </a:r>
          </a:p>
          <a:p>
            <a:pPr lvl="3"/>
            <a:r>
              <a:t/>
            </a:r>
          </a:p>
          <a:p>
            <a:pPr lvl="4"/>
            <a:r>
              <a:t/>
            </a:r>
          </a:p>
        </p:txBody>
      </p:sp>
      <p:sp>
        <p:nvSpPr>
          <p:cNvPr id="4" name="Slayt Numarası"/>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 Id="rId3"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ata Science Persistency of a Drug Project"/>
          <p:cNvSpPr txBox="1"/>
          <p:nvPr>
            <p:ph type="ctrTitle"/>
          </p:nvPr>
        </p:nvSpPr>
        <p:spPr>
          <a:prstGeom prst="rect">
            <a:avLst/>
          </a:prstGeom>
        </p:spPr>
        <p:txBody>
          <a:bodyPr/>
          <a:lstStyle/>
          <a:p>
            <a:pPr/>
            <a:r>
              <a:t>Data Science Persistency of a Drug Project</a:t>
            </a:r>
          </a:p>
        </p:txBody>
      </p:sp>
      <p:sp>
        <p:nvSpPr>
          <p:cNvPr id="152" name="Exploratory Data Analysis"/>
          <p:cNvSpPr txBox="1"/>
          <p:nvPr>
            <p:ph type="subTitle" sz="quarter" idx="1"/>
          </p:nvPr>
        </p:nvSpPr>
        <p:spPr>
          <a:xfrm>
            <a:off x="1206500" y="8528893"/>
            <a:ext cx="9775133" cy="1905001"/>
          </a:xfrm>
          <a:prstGeom prst="rect">
            <a:avLst/>
          </a:prstGeom>
        </p:spPr>
        <p:txBody>
          <a:bodyPr/>
          <a:lstStyle>
            <a:lvl1pPr defTabSz="2438338">
              <a:lnSpc>
                <a:spcPct val="90000"/>
              </a:lnSpc>
              <a:spcBef>
                <a:spcPts val="4500"/>
              </a:spcBef>
              <a:defRPr b="0" sz="4800"/>
            </a:lvl1pPr>
          </a:lstStyle>
          <a:p>
            <a:pPr/>
            <a:r>
              <a:t>      Exploratory Data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Heatmap"/>
          <p:cNvSpPr txBox="1"/>
          <p:nvPr>
            <p:ph type="body" sz="quarter" idx="1"/>
          </p:nvPr>
        </p:nvSpPr>
        <p:spPr>
          <a:xfrm>
            <a:off x="811936" y="922603"/>
            <a:ext cx="21971001" cy="1163583"/>
          </a:xfrm>
          <a:prstGeom prst="rect">
            <a:avLst/>
          </a:prstGeom>
        </p:spPr>
        <p:txBody>
          <a:bodyPr/>
          <a:lstStyle>
            <a:lvl1pPr defTabSz="1487386">
              <a:defRPr spc="-141" sz="7076"/>
            </a:lvl1pPr>
          </a:lstStyle>
          <a:p>
            <a:pPr/>
            <a:r>
              <a:t>Heatmap</a:t>
            </a:r>
          </a:p>
        </p:txBody>
      </p:sp>
      <p:pic>
        <p:nvPicPr>
          <p:cNvPr id="179" name="Ekran Resmi 2023-01-23 22.26.55.png" descr="Ekran Resmi 2023-01-23 22.26.55.png"/>
          <p:cNvPicPr>
            <a:picLocks noChangeAspect="1"/>
          </p:cNvPicPr>
          <p:nvPr/>
        </p:nvPicPr>
        <p:blipFill>
          <a:blip r:embed="rId2">
            <a:extLst/>
          </a:blip>
          <a:stretch>
            <a:fillRect/>
          </a:stretch>
        </p:blipFill>
        <p:spPr>
          <a:xfrm>
            <a:off x="3364231" y="2357663"/>
            <a:ext cx="15775361" cy="1170923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Outlier Test"/>
          <p:cNvSpPr txBox="1"/>
          <p:nvPr>
            <p:ph type="body" sz="quarter" idx="1"/>
          </p:nvPr>
        </p:nvSpPr>
        <p:spPr>
          <a:xfrm>
            <a:off x="811936" y="1159341"/>
            <a:ext cx="21971001" cy="1675876"/>
          </a:xfrm>
          <a:prstGeom prst="rect">
            <a:avLst/>
          </a:prstGeom>
        </p:spPr>
        <p:txBody>
          <a:bodyPr/>
          <a:lstStyle>
            <a:lvl1pPr defTabSz="2170121">
              <a:defRPr spc="-206" sz="10324"/>
            </a:lvl1pPr>
          </a:lstStyle>
          <a:p>
            <a:pPr/>
            <a:r>
              <a:t>Outlier Test</a:t>
            </a:r>
          </a:p>
        </p:txBody>
      </p:sp>
      <p:pic>
        <p:nvPicPr>
          <p:cNvPr id="182" name="Ekran Resmi 2023-01-23 23.11.12.png" descr="Ekran Resmi 2023-01-23 23.11.12.png"/>
          <p:cNvPicPr>
            <a:picLocks noChangeAspect="1"/>
          </p:cNvPicPr>
          <p:nvPr/>
        </p:nvPicPr>
        <p:blipFill>
          <a:blip r:embed="rId2">
            <a:extLst/>
          </a:blip>
          <a:stretch>
            <a:fillRect/>
          </a:stretch>
        </p:blipFill>
        <p:spPr>
          <a:xfrm>
            <a:off x="3338035" y="2903592"/>
            <a:ext cx="17707930" cy="950267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Ekran Resmi 2023-01-23 23.06.10.png" descr="Ekran Resmi 2023-01-23 23.06.10.png"/>
          <p:cNvPicPr>
            <a:picLocks noChangeAspect="1"/>
          </p:cNvPicPr>
          <p:nvPr/>
        </p:nvPicPr>
        <p:blipFill>
          <a:blip r:embed="rId2">
            <a:extLst/>
          </a:blip>
          <a:stretch>
            <a:fillRect/>
          </a:stretch>
        </p:blipFill>
        <p:spPr>
          <a:xfrm>
            <a:off x="2096691" y="1379059"/>
            <a:ext cx="20190618" cy="10957882"/>
          </a:xfrm>
          <a:prstGeom prst="rect">
            <a:avLst/>
          </a:prstGeom>
          <a:ln w="12700">
            <a:miter lim="400000"/>
          </a:ln>
        </p:spPr>
      </p:pic>
      <p:sp>
        <p:nvSpPr>
          <p:cNvPr id="185" name="Although the values of the two graphs are different, they are quite similar in shape."/>
          <p:cNvSpPr txBox="1"/>
          <p:nvPr/>
        </p:nvSpPr>
        <p:spPr>
          <a:xfrm>
            <a:off x="6214543" y="12509859"/>
            <a:ext cx="10002361" cy="829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Although the values of the two graphs are different, they are quite similar in shape.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Persistency and Non-Persistent"/>
          <p:cNvSpPr txBox="1"/>
          <p:nvPr>
            <p:ph type="body" sz="quarter" idx="1"/>
          </p:nvPr>
        </p:nvSpPr>
        <p:spPr>
          <a:xfrm>
            <a:off x="1206500" y="612024"/>
            <a:ext cx="21971000" cy="2269107"/>
          </a:xfrm>
          <a:prstGeom prst="rect">
            <a:avLst/>
          </a:prstGeom>
        </p:spPr>
        <p:txBody>
          <a:bodyPr/>
          <a:lstStyle/>
          <a:p>
            <a:pPr/>
            <a:r>
              <a:t>Persistency and Non-Persistent </a:t>
            </a:r>
          </a:p>
        </p:txBody>
      </p:sp>
      <p:pic>
        <p:nvPicPr>
          <p:cNvPr id="188" name="Ekran Resmi 2023-01-23 23.06.25.png" descr="Ekran Resmi 2023-01-23 23.06.25.png"/>
          <p:cNvPicPr>
            <a:picLocks noChangeAspect="1"/>
          </p:cNvPicPr>
          <p:nvPr/>
        </p:nvPicPr>
        <p:blipFill>
          <a:blip r:embed="rId2">
            <a:extLst/>
          </a:blip>
          <a:stretch>
            <a:fillRect/>
          </a:stretch>
        </p:blipFill>
        <p:spPr>
          <a:xfrm>
            <a:off x="1580109" y="3481164"/>
            <a:ext cx="17614579" cy="9922137"/>
          </a:xfrm>
          <a:prstGeom prst="rect">
            <a:avLst/>
          </a:prstGeom>
          <a:ln w="12700">
            <a:miter lim="400000"/>
          </a:ln>
        </p:spPr>
      </p:pic>
      <p:sp>
        <p:nvSpPr>
          <p:cNvPr id="189" name="There are not very big difference between each graph."/>
          <p:cNvSpPr txBox="1"/>
          <p:nvPr/>
        </p:nvSpPr>
        <p:spPr>
          <a:xfrm>
            <a:off x="19295543" y="5086709"/>
            <a:ext cx="4306593" cy="11979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 are not very big difference between each graph.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Ekran Resmi 2023-01-23 23.08.35.png" descr="Ekran Resmi 2023-01-23 23.08.35.png"/>
          <p:cNvPicPr>
            <a:picLocks noChangeAspect="1"/>
          </p:cNvPicPr>
          <p:nvPr/>
        </p:nvPicPr>
        <p:blipFill>
          <a:blip r:embed="rId2">
            <a:extLst/>
          </a:blip>
          <a:stretch>
            <a:fillRect/>
          </a:stretch>
        </p:blipFill>
        <p:spPr>
          <a:xfrm>
            <a:off x="557313" y="-3482"/>
            <a:ext cx="23269374" cy="1372296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krewed Histogram"/>
          <p:cNvSpPr txBox="1"/>
          <p:nvPr>
            <p:ph type="body" sz="quarter" idx="1"/>
          </p:nvPr>
        </p:nvSpPr>
        <p:spPr>
          <a:xfrm>
            <a:off x="1206500" y="709951"/>
            <a:ext cx="21971000" cy="1915257"/>
          </a:xfrm>
          <a:prstGeom prst="rect">
            <a:avLst/>
          </a:prstGeom>
        </p:spPr>
        <p:txBody>
          <a:bodyPr/>
          <a:lstStyle/>
          <a:p>
            <a:pPr/>
            <a:r>
              <a:t>Skrewed Histogram</a:t>
            </a:r>
          </a:p>
        </p:txBody>
      </p:sp>
      <p:pic>
        <p:nvPicPr>
          <p:cNvPr id="194" name="Ekran Resmi 2023-01-23 23.08.59.png" descr="Ekran Resmi 2023-01-23 23.08.59.png"/>
          <p:cNvPicPr>
            <a:picLocks noChangeAspect="1"/>
          </p:cNvPicPr>
          <p:nvPr/>
        </p:nvPicPr>
        <p:blipFill>
          <a:blip r:embed="rId2">
            <a:extLst/>
          </a:blip>
          <a:stretch>
            <a:fillRect/>
          </a:stretch>
        </p:blipFill>
        <p:spPr>
          <a:xfrm>
            <a:off x="1122836" y="2891413"/>
            <a:ext cx="9989863" cy="8808267"/>
          </a:xfrm>
          <a:prstGeom prst="rect">
            <a:avLst/>
          </a:prstGeom>
          <a:ln w="12700">
            <a:miter lim="400000"/>
          </a:ln>
        </p:spPr>
      </p:pic>
      <p:pic>
        <p:nvPicPr>
          <p:cNvPr id="195" name="Ekran Resmi 2023-01-23 23.09.09.png" descr="Ekran Resmi 2023-01-23 23.09.09.png"/>
          <p:cNvPicPr>
            <a:picLocks noChangeAspect="1"/>
          </p:cNvPicPr>
          <p:nvPr/>
        </p:nvPicPr>
        <p:blipFill>
          <a:blip r:embed="rId3">
            <a:extLst/>
          </a:blip>
          <a:stretch>
            <a:fillRect/>
          </a:stretch>
        </p:blipFill>
        <p:spPr>
          <a:xfrm>
            <a:off x="12155565" y="2898665"/>
            <a:ext cx="9512757" cy="8387593"/>
          </a:xfrm>
          <a:prstGeom prst="rect">
            <a:avLst/>
          </a:prstGeom>
          <a:ln w="12700">
            <a:miter lim="400000"/>
          </a:ln>
        </p:spPr>
      </p:pic>
      <p:sp>
        <p:nvSpPr>
          <p:cNvPr id="196" name="Histogram of Dexa_Freq_During_Rx and Count_of_Risks are positively skewed distribution."/>
          <p:cNvSpPr txBox="1"/>
          <p:nvPr/>
        </p:nvSpPr>
        <p:spPr>
          <a:xfrm>
            <a:off x="2734712" y="12449778"/>
            <a:ext cx="16863371" cy="461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Histogram of Dexa_Freq_During_Rx and Count_of_Risks are positively skewed distribution.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EDA Summary"/>
          <p:cNvSpPr txBox="1"/>
          <p:nvPr>
            <p:ph type="title"/>
          </p:nvPr>
        </p:nvSpPr>
        <p:spPr>
          <a:prstGeom prst="rect">
            <a:avLst/>
          </a:prstGeom>
        </p:spPr>
        <p:txBody>
          <a:bodyPr/>
          <a:lstStyle>
            <a:lvl1pPr algn="ctr" defTabSz="914400">
              <a:lnSpc>
                <a:spcPct val="100000"/>
              </a:lnSpc>
              <a:defRPr b="0" spc="0" sz="5500">
                <a:latin typeface="Montserrat"/>
                <a:ea typeface="Montserrat"/>
                <a:cs typeface="Montserrat"/>
                <a:sym typeface="Montserrat"/>
              </a:defRPr>
            </a:lvl1pPr>
          </a:lstStyle>
          <a:p>
            <a:pPr/>
            <a:r>
              <a:t>EDA Summary</a:t>
            </a:r>
          </a:p>
        </p:txBody>
      </p:sp>
      <p:sp>
        <p:nvSpPr>
          <p:cNvPr id="199" name="Although there are many different factors apart from the analyzes we have made with the data we have, the result we have obtained regarding drug permanence is very high.…"/>
          <p:cNvSpPr txBox="1"/>
          <p:nvPr>
            <p:ph type="body" idx="1"/>
          </p:nvPr>
        </p:nvSpPr>
        <p:spPr>
          <a:prstGeom prst="rect">
            <a:avLst/>
          </a:prstGeom>
        </p:spPr>
        <p:txBody>
          <a:bodyPr/>
          <a:lstStyle/>
          <a:p>
            <a:pPr/>
            <a:r>
              <a:t>Although there are many different factors apart from the analyzes we have made with the data we have, the result we have obtained regarding drug permanence is very high.</a:t>
            </a:r>
          </a:p>
          <a:p>
            <a:pPr/>
          </a:p>
          <a:p>
            <a:pPr/>
            <a:r>
              <a:t>There are two situations here. Firstly, this rate may decrease or increase with the data we do not have. Secondly, we can consider the 92 accuracy rate and values close to it.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Model Selection and Development"/>
          <p:cNvSpPr txBox="1"/>
          <p:nvPr>
            <p:ph type="title"/>
          </p:nvPr>
        </p:nvSpPr>
        <p:spPr>
          <a:prstGeom prst="rect">
            <a:avLst/>
          </a:prstGeom>
        </p:spPr>
        <p:txBody>
          <a:bodyPr/>
          <a:lstStyle>
            <a:lvl1pPr defTabSz="914400">
              <a:lnSpc>
                <a:spcPct val="115000"/>
              </a:lnSpc>
              <a:buClr>
                <a:srgbClr val="FFFFFF"/>
              </a:buClr>
              <a:buFont typeface="Helvetica"/>
              <a:defRPr b="0" spc="0" sz="5500">
                <a:latin typeface="Lato"/>
                <a:ea typeface="Lato"/>
                <a:cs typeface="Lato"/>
                <a:sym typeface="Lato"/>
              </a:defRPr>
            </a:lvl1pPr>
          </a:lstStyle>
          <a:p>
            <a:pPr/>
            <a:r>
              <a:t>Model Selection and Development</a:t>
            </a:r>
          </a:p>
        </p:txBody>
      </p:sp>
      <p:sp>
        <p:nvSpPr>
          <p:cNvPr id="202" name="Logistic Regression result…"/>
          <p:cNvSpPr txBox="1"/>
          <p:nvPr>
            <p:ph type="body" idx="1"/>
          </p:nvPr>
        </p:nvSpPr>
        <p:spPr>
          <a:xfrm>
            <a:off x="1206500" y="2838332"/>
            <a:ext cx="21971000" cy="9702599"/>
          </a:xfrm>
          <a:prstGeom prst="rect">
            <a:avLst/>
          </a:prstGeom>
        </p:spPr>
        <p:txBody>
          <a:bodyPr/>
          <a:lstStyle/>
          <a:p>
            <a:pPr/>
            <a:r>
              <a:t>Logistic Regression result</a:t>
            </a:r>
          </a:p>
          <a:p>
            <a:pPr/>
          </a:p>
          <a:p>
            <a:pPr/>
            <a:r>
              <a:t>Decision Tree result</a:t>
            </a:r>
          </a:p>
          <a:p>
            <a:pPr/>
          </a:p>
          <a:p>
            <a:pPr/>
          </a:p>
          <a:p>
            <a:pPr/>
            <a:r>
              <a:t>LightGBM result</a:t>
            </a:r>
          </a:p>
        </p:txBody>
      </p:sp>
      <p:pic>
        <p:nvPicPr>
          <p:cNvPr id="203" name="Ekran Resmi 2023-01-24 13.22.07.png" descr="Ekran Resmi 2023-01-24 13.22.07.png"/>
          <p:cNvPicPr>
            <a:picLocks noChangeAspect="1"/>
          </p:cNvPicPr>
          <p:nvPr/>
        </p:nvPicPr>
        <p:blipFill>
          <a:blip r:embed="rId2">
            <a:extLst/>
          </a:blip>
          <a:stretch>
            <a:fillRect/>
          </a:stretch>
        </p:blipFill>
        <p:spPr>
          <a:xfrm>
            <a:off x="9973258" y="2859104"/>
            <a:ext cx="11473990" cy="1853060"/>
          </a:xfrm>
          <a:prstGeom prst="rect">
            <a:avLst/>
          </a:prstGeom>
          <a:ln w="12700">
            <a:miter lim="400000"/>
          </a:ln>
        </p:spPr>
      </p:pic>
      <p:pic>
        <p:nvPicPr>
          <p:cNvPr id="204" name="Ekran Resmi 2023-01-24 13.22.15.png" descr="Ekran Resmi 2023-01-24 13.22.15.png"/>
          <p:cNvPicPr>
            <a:picLocks noChangeAspect="1"/>
          </p:cNvPicPr>
          <p:nvPr/>
        </p:nvPicPr>
        <p:blipFill>
          <a:blip r:embed="rId3">
            <a:extLst/>
          </a:blip>
          <a:stretch>
            <a:fillRect/>
          </a:stretch>
        </p:blipFill>
        <p:spPr>
          <a:xfrm>
            <a:off x="9784461" y="5540439"/>
            <a:ext cx="11851584" cy="2088045"/>
          </a:xfrm>
          <a:prstGeom prst="rect">
            <a:avLst/>
          </a:prstGeom>
          <a:ln w="12700">
            <a:miter lim="400000"/>
          </a:ln>
        </p:spPr>
      </p:pic>
      <p:pic>
        <p:nvPicPr>
          <p:cNvPr id="205" name="Ekran Resmi 2023-01-24 13.22.25.png" descr="Ekran Resmi 2023-01-24 13.22.25.png"/>
          <p:cNvPicPr>
            <a:picLocks noChangeAspect="1"/>
          </p:cNvPicPr>
          <p:nvPr/>
        </p:nvPicPr>
        <p:blipFill>
          <a:blip r:embed="rId4">
            <a:extLst/>
          </a:blip>
          <a:stretch>
            <a:fillRect/>
          </a:stretch>
        </p:blipFill>
        <p:spPr>
          <a:xfrm>
            <a:off x="9755708" y="9003836"/>
            <a:ext cx="11516238" cy="202896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Model Building"/>
          <p:cNvSpPr txBox="1"/>
          <p:nvPr>
            <p:ph type="title"/>
          </p:nvPr>
        </p:nvSpPr>
        <p:spPr>
          <a:prstGeom prst="rect">
            <a:avLst/>
          </a:prstGeom>
        </p:spPr>
        <p:txBody>
          <a:bodyPr/>
          <a:lstStyle>
            <a:lvl1pPr algn="ctr">
              <a:defRPr b="0"/>
            </a:lvl1pPr>
          </a:lstStyle>
          <a:p>
            <a:pPr/>
            <a:r>
              <a:t>Model Building</a:t>
            </a:r>
          </a:p>
        </p:txBody>
      </p:sp>
      <p:sp>
        <p:nvSpPr>
          <p:cNvPr id="208" name="Categorical data were converted into numerical data.…"/>
          <p:cNvSpPr txBox="1"/>
          <p:nvPr>
            <p:ph type="body" idx="1"/>
          </p:nvPr>
        </p:nvSpPr>
        <p:spPr>
          <a:prstGeom prst="rect">
            <a:avLst/>
          </a:prstGeom>
        </p:spPr>
        <p:txBody>
          <a:bodyPr/>
          <a:lstStyle/>
          <a:p>
            <a:pPr/>
            <a:r>
              <a:t>Categorical data were converted into numerical data. </a:t>
            </a:r>
          </a:p>
          <a:p>
            <a:pPr/>
            <a:r>
              <a:t>Tree Classifier, Random Forest Classifier and LightGBM Classifier regression techniques were used.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Final Recommendation"/>
          <p:cNvSpPr txBox="1"/>
          <p:nvPr>
            <p:ph type="title"/>
          </p:nvPr>
        </p:nvSpPr>
        <p:spPr>
          <a:xfrm>
            <a:off x="1206500" y="1536495"/>
            <a:ext cx="21971000" cy="1433164"/>
          </a:xfrm>
          <a:prstGeom prst="rect">
            <a:avLst/>
          </a:prstGeom>
        </p:spPr>
        <p:txBody>
          <a:bodyPr/>
          <a:lstStyle>
            <a:lvl1pPr algn="ctr" defTabSz="914400">
              <a:lnSpc>
                <a:spcPct val="100000"/>
              </a:lnSpc>
              <a:defRPr b="0" spc="0" sz="5500">
                <a:latin typeface="Montserrat"/>
                <a:ea typeface="Montserrat"/>
                <a:cs typeface="Montserrat"/>
                <a:sym typeface="Montserrat"/>
              </a:defRPr>
            </a:lvl1pPr>
          </a:lstStyle>
          <a:p>
            <a:pPr/>
            <a:r>
              <a:t>Final Recommendation</a:t>
            </a:r>
          </a:p>
        </p:txBody>
      </p:sp>
      <p:sp>
        <p:nvSpPr>
          <p:cNvPr id="211" name="The LightGBM model is the most suitable model because it has the highest AUC and F1 score.…"/>
          <p:cNvSpPr txBox="1"/>
          <p:nvPr>
            <p:ph type="body" idx="1"/>
          </p:nvPr>
        </p:nvSpPr>
        <p:spPr>
          <a:prstGeom prst="rect">
            <a:avLst/>
          </a:prstGeom>
        </p:spPr>
        <p:txBody>
          <a:bodyPr/>
          <a:lstStyle/>
          <a:p>
            <a:pPr/>
            <a:r>
              <a:t>The LightGBM model is the most suitable model because it has the highest AUC and F1 score.</a:t>
            </a:r>
          </a:p>
          <a:p>
            <a:pPr/>
          </a:p>
          <a:p>
            <a:pPr/>
            <a:r>
              <a:t>It will give the best results in persistent and non-persistent drug effects compared to other models.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Ekran Resmi 2023-01-23 23.24.58.png" descr="Ekran Resmi 2023-01-23 23.24.58.png"/>
          <p:cNvPicPr>
            <a:picLocks noChangeAspect="1"/>
          </p:cNvPicPr>
          <p:nvPr/>
        </p:nvPicPr>
        <p:blipFill>
          <a:blip r:embed="rId2">
            <a:extLst/>
          </a:blip>
          <a:stretch>
            <a:fillRect/>
          </a:stretch>
        </p:blipFill>
        <p:spPr>
          <a:xfrm>
            <a:off x="151973" y="3069949"/>
            <a:ext cx="24080054" cy="757610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Includes"/>
          <p:cNvSpPr txBox="1"/>
          <p:nvPr>
            <p:ph type="title"/>
          </p:nvPr>
        </p:nvSpPr>
        <p:spPr>
          <a:prstGeom prst="rect">
            <a:avLst/>
          </a:prstGeom>
        </p:spPr>
        <p:txBody>
          <a:bodyPr/>
          <a:lstStyle/>
          <a:p>
            <a:pPr/>
            <a:r>
              <a:t>Includes</a:t>
            </a:r>
          </a:p>
        </p:txBody>
      </p:sp>
      <p:sp>
        <p:nvSpPr>
          <p:cNvPr id="157" name="Data Analysis Approach…"/>
          <p:cNvSpPr txBox="1"/>
          <p:nvPr>
            <p:ph type="body" idx="1"/>
          </p:nvPr>
        </p:nvSpPr>
        <p:spPr>
          <a:prstGeom prst="rect">
            <a:avLst/>
          </a:prstGeom>
        </p:spPr>
        <p:txBody>
          <a:bodyPr/>
          <a:lstStyle/>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Data Analysis Approach</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Problem Understanding</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Business Understanding</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Data Preparation and Understanding</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Exploratory Data Analysis</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EDA Summary</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Model Selection and Development</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Model Building</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Final Recommendation</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Conclusion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Data Analysis Approa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Analysis Approach</a:t>
            </a:r>
          </a:p>
        </p:txBody>
      </p:sp>
      <p:sp>
        <p:nvSpPr>
          <p:cNvPr id="160" name="One of the challenge for all Pharmaceutical companies is to understand the persistency of drug as per the physician prescription. To solve this problem ABC pharma company approached an analytics company to automate this process of identification.…"/>
          <p:cNvSpPr txBox="1"/>
          <p:nvPr>
            <p:ph type="body" idx="1"/>
          </p:nvPr>
        </p:nvSpPr>
        <p:spPr>
          <a:prstGeom prst="rect">
            <a:avLst/>
          </a:prstGeom>
        </p:spPr>
        <p:txBody>
          <a:bodyPr/>
          <a:lstStyle/>
          <a:p>
            <a:pPr marL="0" indent="0" defTabSz="457200">
              <a:lnSpc>
                <a:spcPct val="100000"/>
              </a:lnSpc>
              <a:spcBef>
                <a:spcPts val="1200"/>
              </a:spcBef>
              <a:buSzTx/>
              <a:buNone/>
              <a:defRPr sz="4000">
                <a:solidFill>
                  <a:srgbClr val="2D3B45"/>
                </a:solidFill>
                <a:latin typeface="Helvetica"/>
                <a:ea typeface="Helvetica"/>
                <a:cs typeface="Helvetica"/>
                <a:sym typeface="Helvetica"/>
              </a:defRPr>
            </a:pPr>
            <a:r>
              <a:t>One of the challenge for all Pharmaceutical companies is to understand the persistency of drug as per the physician prescription. To solve this problem ABC pharma company approached an analytics company to automate this process of identification.</a:t>
            </a:r>
          </a:p>
          <a:p>
            <a:pPr marL="457200" indent="-323850" defTabSz="914400">
              <a:lnSpc>
                <a:spcPct val="115000"/>
              </a:lnSpc>
              <a:spcBef>
                <a:spcPts val="1200"/>
              </a:spcBef>
              <a:buClr>
                <a:srgbClr val="FFFFFF"/>
              </a:buClr>
              <a:buSzPts val="4000"/>
              <a:buFont typeface="Helvetica"/>
              <a:buChar char="●"/>
              <a:defRPr sz="4000">
                <a:latin typeface="Lato"/>
                <a:ea typeface="Lato"/>
                <a:cs typeface="Lato"/>
                <a:sym typeface="Lato"/>
              </a:defRPr>
            </a:pPr>
            <a:r>
              <a:t>Explore and Understand the data</a:t>
            </a:r>
          </a:p>
          <a:p>
            <a:pPr marL="457200" indent="-323850" defTabSz="914400">
              <a:lnSpc>
                <a:spcPct val="115000"/>
              </a:lnSpc>
              <a:spcBef>
                <a:spcPts val="0"/>
              </a:spcBef>
              <a:buClr>
                <a:srgbClr val="FFFFFF"/>
              </a:buClr>
              <a:buSzPts val="4000"/>
              <a:buFont typeface="Helvetica"/>
              <a:buChar char="●"/>
              <a:defRPr sz="4000">
                <a:latin typeface="Lato"/>
                <a:ea typeface="Lato"/>
                <a:cs typeface="Lato"/>
                <a:sym typeface="Lato"/>
              </a:defRPr>
            </a:pPr>
            <a:r>
              <a:t>Prepare and clean the data</a:t>
            </a:r>
          </a:p>
          <a:p>
            <a:pPr marL="457200" indent="-323850" defTabSz="914400">
              <a:lnSpc>
                <a:spcPct val="115000"/>
              </a:lnSpc>
              <a:spcBef>
                <a:spcPts val="0"/>
              </a:spcBef>
              <a:buClr>
                <a:srgbClr val="FFFFFF"/>
              </a:buClr>
              <a:buSzPts val="4000"/>
              <a:buFont typeface="Helvetica"/>
              <a:buChar char="●"/>
              <a:defRPr sz="4000">
                <a:latin typeface="Lato"/>
                <a:ea typeface="Lato"/>
                <a:cs typeface="Lato"/>
                <a:sym typeface="Lato"/>
              </a:defRPr>
            </a:pPr>
            <a:r>
              <a:t>Analyze the data</a:t>
            </a:r>
          </a:p>
          <a:p>
            <a:pPr marL="457200" indent="-323850" defTabSz="914400">
              <a:lnSpc>
                <a:spcPct val="115000"/>
              </a:lnSpc>
              <a:spcBef>
                <a:spcPts val="0"/>
              </a:spcBef>
              <a:buClr>
                <a:srgbClr val="FFFFFF"/>
              </a:buClr>
              <a:buSzPts val="4000"/>
              <a:buFont typeface="Helvetica"/>
              <a:buChar char="●"/>
              <a:defRPr sz="4000">
                <a:latin typeface="Lato"/>
                <a:ea typeface="Lato"/>
                <a:cs typeface="Lato"/>
                <a:sym typeface="Lato"/>
              </a:defRPr>
            </a:pPr>
            <a:r>
              <a:t>Find the features of drug persistency</a:t>
            </a:r>
          </a:p>
          <a:p>
            <a:pPr marL="457200" indent="-323850" defTabSz="914400">
              <a:lnSpc>
                <a:spcPct val="115000"/>
              </a:lnSpc>
              <a:spcBef>
                <a:spcPts val="0"/>
              </a:spcBef>
              <a:buClr>
                <a:srgbClr val="FFFFFF"/>
              </a:buClr>
              <a:buSzPts val="4000"/>
              <a:buFont typeface="Helvetica"/>
              <a:buChar char="●"/>
              <a:defRPr sz="4000">
                <a:latin typeface="Lato"/>
                <a:ea typeface="Lato"/>
                <a:cs typeface="Lato"/>
                <a:sym typeface="Lato"/>
              </a:defRPr>
            </a:pPr>
            <a:r>
              <a:t>Give recommendations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Problem Understand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914400">
              <a:defRPr b="0">
                <a:latin typeface="Montserrat"/>
                <a:ea typeface="Montserrat"/>
                <a:cs typeface="Montserrat"/>
                <a:sym typeface="Montserrat"/>
              </a:defRPr>
            </a:lvl1pPr>
          </a:lstStyle>
          <a:p>
            <a:pPr/>
            <a:r>
              <a:t>Problem Understanding</a:t>
            </a:r>
          </a:p>
        </p:txBody>
      </p:sp>
      <p:sp>
        <p:nvSpPr>
          <p:cNvPr id="163" name="Since the data is very large, we know that ABC pharmaceutical company wants to run the whole process faster and to get precise results.…"/>
          <p:cNvSpPr txBox="1"/>
          <p:nvPr>
            <p:ph type="body" idx="1"/>
          </p:nvPr>
        </p:nvSpPr>
        <p:spPr>
          <a:prstGeom prst="rect">
            <a:avLst/>
          </a:prstGeom>
        </p:spPr>
        <p:txBody>
          <a:bodyPr/>
          <a:lstStyle/>
          <a:p>
            <a:pPr marL="0" indent="0" defTabSz="914400">
              <a:lnSpc>
                <a:spcPct val="115000"/>
              </a:lnSpc>
              <a:spcBef>
                <a:spcPts val="0"/>
              </a:spcBef>
              <a:buClr>
                <a:srgbClr val="FFFFFF"/>
              </a:buClr>
              <a:buSzTx/>
              <a:buFont typeface="Helvetica"/>
              <a:buNone/>
              <a:defRPr sz="4300">
                <a:solidFill>
                  <a:schemeClr val="accent1"/>
                </a:solidFill>
                <a:latin typeface="Lato"/>
                <a:ea typeface="Lato"/>
                <a:cs typeface="Lato"/>
                <a:sym typeface="Lato"/>
              </a:defRPr>
            </a:pPr>
            <a:r>
              <a:t>Since the data is very large, we know that ABC pharmaceutical company wants to run the whole process faster and to get precise results.</a:t>
            </a:r>
          </a:p>
          <a:p>
            <a:pPr marL="0" indent="0" defTabSz="914400">
              <a:lnSpc>
                <a:spcPct val="115000"/>
              </a:lnSpc>
              <a:spcBef>
                <a:spcPts val="0"/>
              </a:spcBef>
              <a:buClr>
                <a:srgbClr val="FFFFFF"/>
              </a:buClr>
              <a:buSzTx/>
              <a:buFont typeface="Helvetica"/>
              <a:buNone/>
              <a:defRPr sz="4300">
                <a:solidFill>
                  <a:schemeClr val="accent1"/>
                </a:solidFill>
                <a:latin typeface="Lato"/>
                <a:ea typeface="Lato"/>
                <a:cs typeface="Lato"/>
                <a:sym typeface="Lato"/>
              </a:defRPr>
            </a:pPr>
          </a:p>
          <a:p>
            <a:pPr marL="0" indent="0" defTabSz="914400">
              <a:lnSpc>
                <a:spcPct val="115000"/>
              </a:lnSpc>
              <a:spcBef>
                <a:spcPts val="0"/>
              </a:spcBef>
              <a:buClr>
                <a:srgbClr val="FFFFFF"/>
              </a:buClr>
              <a:buSzTx/>
              <a:buFont typeface="Helvetica"/>
              <a:buNone/>
              <a:defRPr sz="4300">
                <a:solidFill>
                  <a:schemeClr val="accent1"/>
                </a:solidFill>
                <a:latin typeface="Lato"/>
                <a:ea typeface="Lato"/>
                <a:cs typeface="Lato"/>
                <a:sym typeface="Lato"/>
              </a:defRPr>
            </a:pPr>
            <a:r>
              <a:t>We have considered and measured many factors that do or do not affect permanence.</a:t>
            </a:r>
          </a:p>
          <a:p>
            <a:pPr marL="0" indent="0" defTabSz="914400">
              <a:lnSpc>
                <a:spcPct val="115000"/>
              </a:lnSpc>
              <a:spcBef>
                <a:spcPts val="0"/>
              </a:spcBef>
              <a:buClr>
                <a:srgbClr val="FFFFFF"/>
              </a:buClr>
              <a:buSzTx/>
              <a:buFont typeface="Helvetica"/>
              <a:buNone/>
              <a:defRPr sz="4300">
                <a:solidFill>
                  <a:schemeClr val="accent1"/>
                </a:solidFill>
                <a:latin typeface="Lato"/>
                <a:ea typeface="Lato"/>
                <a:cs typeface="Lato"/>
                <a:sym typeface="Lato"/>
              </a:defRPr>
            </a:pPr>
          </a:p>
          <a:p>
            <a:pPr marL="0" indent="0" defTabSz="457200">
              <a:lnSpc>
                <a:spcPct val="100000"/>
              </a:lnSpc>
              <a:spcBef>
                <a:spcPts val="1200"/>
              </a:spcBef>
              <a:buSzTx/>
              <a:buNone/>
              <a:defRPr sz="4300">
                <a:solidFill>
                  <a:schemeClr val="accent1"/>
                </a:solidFill>
                <a:latin typeface="Helvetica"/>
                <a:ea typeface="Helvetica"/>
                <a:cs typeface="Helvetica"/>
                <a:sym typeface="Helvetica"/>
              </a:defRPr>
            </a:pPr>
            <a:r>
              <a:rPr>
                <a:solidFill>
                  <a:srgbClr val="000000"/>
                </a:solidFill>
              </a:rPr>
              <a:t>ML Problem:</a:t>
            </a:r>
            <a:endParaRPr>
              <a:solidFill>
                <a:srgbClr val="000000"/>
              </a:solidFill>
            </a:endParaRPr>
          </a:p>
          <a:p>
            <a:pPr marL="0" indent="0" defTabSz="457200">
              <a:lnSpc>
                <a:spcPct val="100000"/>
              </a:lnSpc>
              <a:spcBef>
                <a:spcPts val="1200"/>
              </a:spcBef>
              <a:buSzTx/>
              <a:buNone/>
              <a:defRPr sz="4300">
                <a:solidFill>
                  <a:schemeClr val="accent1"/>
                </a:solidFill>
                <a:latin typeface="Helvetica"/>
                <a:ea typeface="Helvetica"/>
                <a:cs typeface="Helvetica"/>
                <a:sym typeface="Helvetica"/>
              </a:defRPr>
            </a:pPr>
            <a:r>
              <a:t>With an objective to gather insights on the factors that are impacting the persistency, build a classification for the given dataset.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Business Understanding"/>
          <p:cNvSpPr txBox="1"/>
          <p:nvPr>
            <p:ph type="title"/>
          </p:nvPr>
        </p:nvSpPr>
        <p:spPr>
          <a:prstGeom prst="rect">
            <a:avLst/>
          </a:prstGeom>
        </p:spPr>
        <p:txBody>
          <a:bodyPr/>
          <a:lstStyle>
            <a:lvl1pPr>
              <a:defRPr b="0"/>
            </a:lvl1pPr>
          </a:lstStyle>
          <a:p>
            <a:pPr/>
            <a:r>
              <a:t>Business Understanding</a:t>
            </a:r>
          </a:p>
        </p:txBody>
      </p:sp>
      <p:sp>
        <p:nvSpPr>
          <p:cNvPr id="166" name="All process algorithms based on:…"/>
          <p:cNvSpPr txBox="1"/>
          <p:nvPr>
            <p:ph type="body" idx="1"/>
          </p:nvPr>
        </p:nvSpPr>
        <p:spPr>
          <a:xfrm>
            <a:off x="1206500" y="3367155"/>
            <a:ext cx="21971001" cy="8256012"/>
          </a:xfrm>
          <a:prstGeom prst="rect">
            <a:avLst/>
          </a:prstGeom>
        </p:spPr>
        <p:txBody>
          <a:bodyPr/>
          <a:lstStyle/>
          <a:p>
            <a:pPr/>
            <a:r>
              <a:t>All process algorithms based on:</a:t>
            </a:r>
          </a:p>
          <a:p>
            <a:pPr marL="0" indent="0">
              <a:buSzTx/>
              <a:buNone/>
            </a:pPr>
            <a:r>
              <a:t>     </a:t>
            </a:r>
          </a:p>
          <a:p>
            <a:pPr marL="0" indent="0">
              <a:buSzTx/>
              <a:buNone/>
            </a:pPr>
            <a:r>
              <a:t>    Problem               Model                Solution</a:t>
            </a:r>
          </a:p>
        </p:txBody>
      </p:sp>
      <p:sp>
        <p:nvSpPr>
          <p:cNvPr id="167" name="Ok"/>
          <p:cNvSpPr/>
          <p:nvPr/>
        </p:nvSpPr>
        <p:spPr>
          <a:xfrm>
            <a:off x="4930558" y="5635433"/>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8" name="Ok"/>
          <p:cNvSpPr/>
          <p:nvPr/>
        </p:nvSpPr>
        <p:spPr>
          <a:xfrm>
            <a:off x="9402590" y="5635433"/>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ask:…"/>
          <p:cNvSpPr txBox="1"/>
          <p:nvPr>
            <p:ph type="body" idx="1"/>
          </p:nvPr>
        </p:nvSpPr>
        <p:spPr>
          <a:xfrm>
            <a:off x="1206500" y="2106236"/>
            <a:ext cx="21971000" cy="10398280"/>
          </a:xfrm>
          <a:prstGeom prst="rect">
            <a:avLst/>
          </a:prstGeom>
        </p:spPr>
        <p:txBody>
          <a:bodyPr/>
          <a:lstStyle/>
          <a:p>
            <a:pPr marL="0" indent="0" defTabSz="457200">
              <a:lnSpc>
                <a:spcPct val="100000"/>
              </a:lnSpc>
              <a:spcBef>
                <a:spcPts val="1200"/>
              </a:spcBef>
              <a:buSzTx/>
              <a:buNone/>
              <a:defRPr b="1" sz="4500">
                <a:solidFill>
                  <a:schemeClr val="accent1">
                    <a:lumOff val="-13575"/>
                  </a:schemeClr>
                </a:solidFill>
                <a:latin typeface="Helvetica"/>
                <a:ea typeface="Helvetica"/>
                <a:cs typeface="Helvetica"/>
                <a:sym typeface="Helvetica"/>
              </a:defRPr>
            </a:pPr>
            <a:r>
              <a:rPr>
                <a:solidFill>
                  <a:srgbClr val="000000"/>
                </a:solidFill>
              </a:rPr>
              <a:t>Task:</a:t>
            </a:r>
            <a:endParaRPr b="0"/>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Problem understanding</a:t>
            </a:r>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Data Understanding</a:t>
            </a:r>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Data Cleaning and Feature engineering</a:t>
            </a:r>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Model Development</a:t>
            </a:r>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Model Selection</a:t>
            </a:r>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Model Evaluation</a:t>
            </a:r>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Report the accuracy, precision and recall of both the class of target variable</a:t>
            </a:r>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Report ROC-AUC as well</a:t>
            </a:r>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Deploy the model</a:t>
            </a:r>
          </a:p>
          <a:p>
            <a:pPr marL="457199" indent="-317499" defTabSz="457200">
              <a:lnSpc>
                <a:spcPct val="100000"/>
              </a:lnSpc>
              <a:spcBef>
                <a:spcPts val="0"/>
              </a:spcBef>
              <a:buClr>
                <a:srgbClr val="2D3B45"/>
              </a:buClr>
              <a:buSzPct val="100000"/>
              <a:buFont typeface="Helvetica"/>
              <a:defRPr sz="4500">
                <a:solidFill>
                  <a:schemeClr val="accent1">
                    <a:lumOff val="-13575"/>
                  </a:schemeClr>
                </a:solidFill>
                <a:latin typeface="Helvetica"/>
                <a:ea typeface="Helvetica"/>
                <a:cs typeface="Helvetica"/>
                <a:sym typeface="Helvetica"/>
              </a:defRPr>
            </a:pPr>
            <a:r>
              <a:t>Explain the challenges and model selection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DATA PREPARATION and UNDERSTAND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914400">
              <a:defRPr b="0">
                <a:latin typeface="Montserrat"/>
                <a:ea typeface="Montserrat"/>
                <a:cs typeface="Montserrat"/>
                <a:sym typeface="Montserrat"/>
              </a:defRPr>
            </a:lvl1pPr>
          </a:lstStyle>
          <a:p>
            <a:pPr/>
            <a:r>
              <a:t>DATA PREPARATION and UNDERSTANDING</a:t>
            </a:r>
          </a:p>
        </p:txBody>
      </p:sp>
      <p:sp>
        <p:nvSpPr>
          <p:cNvPr id="173" name="We used pandas library and Google Colab Notebook…"/>
          <p:cNvSpPr txBox="1"/>
          <p:nvPr>
            <p:ph type="body" idx="1"/>
          </p:nvPr>
        </p:nvSpPr>
        <p:spPr>
          <a:prstGeom prst="rect">
            <a:avLst/>
          </a:prstGeom>
        </p:spPr>
        <p:txBody>
          <a:bodyPr/>
          <a:lstStyle/>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r>
              <a:t>We used pandas library and Google Colab Notebook</a:t>
            </a:r>
          </a:p>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r>
              <a:t>Data was cleaned and prepared for analyzation.</a:t>
            </a:r>
          </a:p>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p>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p>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r>
              <a:t>Approaches:</a:t>
            </a:r>
          </a:p>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r>
              <a:t>Number of NA values and missing values.</a:t>
            </a:r>
          </a:p>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r>
              <a:t>Outliers and Skewed.</a:t>
            </a:r>
          </a:p>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r>
              <a:t>Virtualization of data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XPLORATORY DATA ANALYSIS"/>
          <p:cNvSpPr txBox="1"/>
          <p:nvPr>
            <p:ph type="title"/>
          </p:nvPr>
        </p:nvSpPr>
        <p:spPr>
          <a:prstGeom prst="rect">
            <a:avLst/>
          </a:prstGeom>
        </p:spPr>
        <p:txBody>
          <a:bodyPr/>
          <a:lstStyle>
            <a:lvl1pPr defTabSz="914400">
              <a:lnSpc>
                <a:spcPct val="100000"/>
              </a:lnSpc>
              <a:defRPr b="0" spc="0" sz="5500">
                <a:latin typeface="Montserrat"/>
                <a:ea typeface="Montserrat"/>
                <a:cs typeface="Montserrat"/>
                <a:sym typeface="Montserrat"/>
              </a:defRPr>
            </a:lvl1pPr>
          </a:lstStyle>
          <a:p>
            <a:pPr/>
            <a:r>
              <a:t>EXPLORATORY DATA ANALYSIS</a:t>
            </a:r>
          </a:p>
        </p:txBody>
      </p:sp>
      <p:sp>
        <p:nvSpPr>
          <p:cNvPr id="176" name="We analyzed gender, race, ethnicity, age, region, IDN Indicator values because demographic characteristics are personal and do not change.…"/>
          <p:cNvSpPr txBox="1"/>
          <p:nvPr>
            <p:ph type="body" idx="1"/>
          </p:nvPr>
        </p:nvSpPr>
        <p:spPr>
          <a:xfrm>
            <a:off x="1206500" y="3183251"/>
            <a:ext cx="21971001" cy="7349498"/>
          </a:xfrm>
          <a:prstGeom prst="rect">
            <a:avLst/>
          </a:prstGeom>
        </p:spPr>
        <p:txBody>
          <a:bodyPr/>
          <a:lstStyle/>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r>
              <a:t>We analyzed gender, race, ethnicity, age, region, IDN Indicator values because demographic characteristics are personal and do not change. </a:t>
            </a: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r>
              <a:t>We produced 'persistent and non-persistent of drug' histogram graphs of these properties.</a:t>
            </a: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r>
              <a:t>Data variables are presented in Heatmap.</a:t>
            </a: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r>
              <a:t>According to bar graph, the highest values are seen in the midwest and south parts of the region permanent and non-permanent drug.</a:t>
            </a: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r>
              <a:t>On the ethnicity persistent and non-persistent bar graph, not hispanic is clearly ahead of unknown and hispanic.</a:t>
            </a: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p>
          <a:p>
            <a:pPr marL="370332" indent="-288036" defTabSz="740663">
              <a:lnSpc>
                <a:spcPct val="115000"/>
              </a:lnSpc>
              <a:spcBef>
                <a:spcPts val="0"/>
              </a:spcBef>
              <a:buClr>
                <a:srgbClr val="FFFFFF"/>
              </a:buClr>
              <a:buSzPts val="3200"/>
              <a:buFont typeface="Helvetica"/>
              <a:buChar char="➢"/>
              <a:defRPr sz="3240">
                <a:solidFill>
                  <a:schemeClr val="accent1"/>
                </a:solidFill>
                <a:latin typeface="Lato"/>
                <a:ea typeface="Lato"/>
                <a:cs typeface="Lato"/>
                <a:sym typeface="Lato"/>
              </a:defRPr>
            </a:pPr>
            <a:r>
              <a:t>As a result of the analyzes made, we got different outputs every week and saved them.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