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9" name="Shape 99"/>
          <p:cNvSpPr/>
          <p:nvPr>
            <p:ph type="sldImg"/>
          </p:nvPr>
        </p:nvSpPr>
        <p:spPr>
          <a:xfrm>
            <a:off x="1143000" y="685800"/>
            <a:ext cx="4572000" cy="3429000"/>
          </a:xfrm>
          <a:prstGeom prst="rect">
            <a:avLst/>
          </a:prstGeom>
        </p:spPr>
        <p:txBody>
          <a:bodyPr/>
          <a:lstStyle/>
          <a:p>
            <a:pPr/>
          </a:p>
        </p:txBody>
      </p:sp>
      <p:sp>
        <p:nvSpPr>
          <p:cNvPr id="100" name="Shape 10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Başlık Metni"/>
          <p:cNvSpPr txBox="1"/>
          <p:nvPr>
            <p:ph type="title"/>
          </p:nvPr>
        </p:nvSpPr>
        <p:spPr>
          <a:xfrm>
            <a:off x="1524000" y="1122362"/>
            <a:ext cx="9144000" cy="2387601"/>
          </a:xfrm>
          <a:prstGeom prst="rect">
            <a:avLst/>
          </a:prstGeom>
        </p:spPr>
        <p:txBody>
          <a:bodyPr anchor="b"/>
          <a:lstStyle>
            <a:lvl1pPr algn="ctr">
              <a:defRPr sz="6000"/>
            </a:lvl1pPr>
          </a:lstStyle>
          <a:p>
            <a:pPr/>
            <a:r>
              <a:t>Başlık Metni</a:t>
            </a:r>
          </a:p>
        </p:txBody>
      </p:sp>
      <p:sp>
        <p:nvSpPr>
          <p:cNvPr id="12" name="Gövde Düzeyi Bir…"/>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Gövde Düzeyi Bir</a:t>
            </a:r>
          </a:p>
          <a:p>
            <a:pPr lvl="1"/>
            <a:r>
              <a:t>Gövde Düzeyi İki</a:t>
            </a:r>
          </a:p>
          <a:p>
            <a:pPr lvl="2"/>
            <a:r>
              <a:t>Gövde Düzeyi Üç</a:t>
            </a:r>
          </a:p>
          <a:p>
            <a:pPr lvl="3"/>
            <a:r>
              <a:t>Gövde Düzeyi Dört</a:t>
            </a:r>
          </a:p>
          <a:p>
            <a:pPr lvl="4"/>
            <a:r>
              <a:t>Gövde Düzeyi Beş</a:t>
            </a:r>
          </a:p>
        </p:txBody>
      </p:sp>
      <p:sp>
        <p:nvSpPr>
          <p:cNvPr id="1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Rapor">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2" name="Gövde Düzeyi Bir…"/>
          <p:cNvSpPr txBox="1"/>
          <p:nvPr>
            <p:ph type="body" sz="half" idx="1" hasCustomPrompt="1"/>
          </p:nvPr>
        </p:nvSpPr>
        <p:spPr>
          <a:xfrm>
            <a:off x="603250" y="2460421"/>
            <a:ext cx="10985500" cy="1937158"/>
          </a:xfrm>
          <a:prstGeom prst="rect">
            <a:avLst/>
          </a:prstGeom>
        </p:spPr>
        <p:txBody>
          <a:bodyPr lIns="25400" tIns="25400" rIns="25400" bIns="25400" anchor="ctr"/>
          <a:lstStyle>
            <a:lvl1pPr marL="0" indent="0" algn="ctr" defTabSz="1219169">
              <a:lnSpc>
                <a:spcPct val="80000"/>
              </a:lnSpc>
              <a:spcBef>
                <a:spcPts val="0"/>
              </a:spcBef>
              <a:buSzTx/>
              <a:buFontTx/>
              <a:buNone/>
              <a:defRPr spc="-116" sz="5800">
                <a:latin typeface="Helvetica Neue Medium"/>
                <a:ea typeface="Helvetica Neue Medium"/>
                <a:cs typeface="Helvetica Neue Medium"/>
                <a:sym typeface="Helvetica Neue Medium"/>
              </a:defRPr>
            </a:lvl1pPr>
            <a:lvl2pPr marL="0" indent="457200" algn="ctr" defTabSz="1219169">
              <a:lnSpc>
                <a:spcPct val="80000"/>
              </a:lnSpc>
              <a:spcBef>
                <a:spcPts val="0"/>
              </a:spcBef>
              <a:buSzTx/>
              <a:buFontTx/>
              <a:buNone/>
              <a:defRPr spc="-116" sz="5800">
                <a:latin typeface="Helvetica Neue Medium"/>
                <a:ea typeface="Helvetica Neue Medium"/>
                <a:cs typeface="Helvetica Neue Medium"/>
                <a:sym typeface="Helvetica Neue Medium"/>
              </a:defRPr>
            </a:lvl2pPr>
            <a:lvl3pPr marL="0" indent="914400" algn="ctr" defTabSz="1219169">
              <a:lnSpc>
                <a:spcPct val="80000"/>
              </a:lnSpc>
              <a:spcBef>
                <a:spcPts val="0"/>
              </a:spcBef>
              <a:buSzTx/>
              <a:buFontTx/>
              <a:buNone/>
              <a:defRPr spc="-116" sz="5800">
                <a:latin typeface="Helvetica Neue Medium"/>
                <a:ea typeface="Helvetica Neue Medium"/>
                <a:cs typeface="Helvetica Neue Medium"/>
                <a:sym typeface="Helvetica Neue Medium"/>
              </a:defRPr>
            </a:lvl3pPr>
            <a:lvl4pPr marL="0" indent="1371600" algn="ctr" defTabSz="1219169">
              <a:lnSpc>
                <a:spcPct val="80000"/>
              </a:lnSpc>
              <a:spcBef>
                <a:spcPts val="0"/>
              </a:spcBef>
              <a:buSzTx/>
              <a:buFontTx/>
              <a:buNone/>
              <a:defRPr spc="-116" sz="5800">
                <a:latin typeface="Helvetica Neue Medium"/>
                <a:ea typeface="Helvetica Neue Medium"/>
                <a:cs typeface="Helvetica Neue Medium"/>
                <a:sym typeface="Helvetica Neue Medium"/>
              </a:defRPr>
            </a:lvl4pPr>
            <a:lvl5pPr marL="0" indent="1828800" algn="ctr" defTabSz="1219169">
              <a:lnSpc>
                <a:spcPct val="80000"/>
              </a:lnSpc>
              <a:spcBef>
                <a:spcPts val="0"/>
              </a:spcBef>
              <a:buSzTx/>
              <a:buFontTx/>
              <a:buNone/>
              <a:defRPr spc="-116" sz="5800">
                <a:latin typeface="Helvetica Neue Medium"/>
                <a:ea typeface="Helvetica Neue Medium"/>
                <a:cs typeface="Helvetica Neue Medium"/>
                <a:sym typeface="Helvetica Neue Medium"/>
              </a:defRPr>
            </a:lvl5pPr>
          </a:lstStyle>
          <a:p>
            <a:pPr/>
            <a:r>
              <a:t>Rapor</a:t>
            </a:r>
          </a:p>
          <a:p>
            <a:pPr lvl="1"/>
            <a:r>
              <a:t/>
            </a:r>
          </a:p>
          <a:p>
            <a:pPr lvl="2"/>
            <a:r>
              <a:t/>
            </a:r>
          </a:p>
          <a:p>
            <a:pPr lvl="3"/>
            <a:r>
              <a:t/>
            </a:r>
          </a:p>
          <a:p>
            <a:pPr lvl="4"/>
            <a:r>
              <a:t/>
            </a:r>
          </a:p>
        </p:txBody>
      </p:sp>
      <p:sp>
        <p:nvSpPr>
          <p:cNvPr id="93" name="Slayt Numarası"/>
          <p:cNvSpPr txBox="1"/>
          <p:nvPr>
            <p:ph type="sldNum" sz="quarter" idx="2"/>
          </p:nvPr>
        </p:nvSpPr>
        <p:spPr>
          <a:xfrm>
            <a:off x="5997574" y="6540499"/>
            <a:ext cx="190603" cy="187301"/>
          </a:xfrm>
          <a:prstGeom prst="rect">
            <a:avLst/>
          </a:prstGeom>
        </p:spPr>
        <p:txBody>
          <a:bodyPr lIns="25400" tIns="25400" rIns="25400" bIns="25400" anchor="b"/>
          <a:lstStyle>
            <a:lvl1pPr algn="ctr" defTabSz="292100">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Başlık Metni"/>
          <p:cNvSpPr txBox="1"/>
          <p:nvPr>
            <p:ph type="title"/>
          </p:nvPr>
        </p:nvSpPr>
        <p:spPr>
          <a:prstGeom prst="rect">
            <a:avLst/>
          </a:prstGeom>
        </p:spPr>
        <p:txBody>
          <a:bodyPr/>
          <a:lstStyle/>
          <a:p>
            <a:pPr/>
            <a:r>
              <a:t>Başlık Metni</a:t>
            </a:r>
          </a:p>
        </p:txBody>
      </p:sp>
      <p:sp>
        <p:nvSpPr>
          <p:cNvPr id="21" name="Gövde Düzeyi Bir…"/>
          <p:cNvSpPr txBox="1"/>
          <p:nvPr>
            <p:ph type="body" idx="1"/>
          </p:nvPr>
        </p:nvSpPr>
        <p:spPr>
          <a:prstGeom prst="rect">
            <a:avLst/>
          </a:prstGeom>
        </p:spPr>
        <p:txBody>
          <a:bodyPr/>
          <a:lstStyle/>
          <a:p>
            <a:pPr/>
            <a:r>
              <a:t>Gövde Düzeyi Bir</a:t>
            </a:r>
          </a:p>
          <a:p>
            <a:pPr lvl="1"/>
            <a:r>
              <a:t>Gövde Düzeyi İki</a:t>
            </a:r>
          </a:p>
          <a:p>
            <a:pPr lvl="2"/>
            <a:r>
              <a:t>Gövde Düzeyi Üç</a:t>
            </a:r>
          </a:p>
          <a:p>
            <a:pPr lvl="3"/>
            <a:r>
              <a:t>Gövde Düzeyi Dört</a:t>
            </a:r>
          </a:p>
          <a:p>
            <a:pPr lvl="4"/>
            <a:r>
              <a:t>Gövde Düzeyi Beş</a:t>
            </a:r>
          </a:p>
        </p:txBody>
      </p:sp>
      <p:sp>
        <p:nvSpPr>
          <p:cNvPr id="22"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Başlık Metni"/>
          <p:cNvSpPr txBox="1"/>
          <p:nvPr>
            <p:ph type="title"/>
          </p:nvPr>
        </p:nvSpPr>
        <p:spPr>
          <a:xfrm>
            <a:off x="831850" y="1709738"/>
            <a:ext cx="10515600" cy="2852737"/>
          </a:xfrm>
          <a:prstGeom prst="rect">
            <a:avLst/>
          </a:prstGeom>
        </p:spPr>
        <p:txBody>
          <a:bodyPr anchor="b"/>
          <a:lstStyle>
            <a:lvl1pPr>
              <a:defRPr sz="6000"/>
            </a:lvl1pPr>
          </a:lstStyle>
          <a:p>
            <a:pPr/>
            <a:r>
              <a:t>Başlık Metni</a:t>
            </a:r>
          </a:p>
        </p:txBody>
      </p:sp>
      <p:sp>
        <p:nvSpPr>
          <p:cNvPr id="30" name="Gövde Düzeyi Bir…"/>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3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Başlık Metni"/>
          <p:cNvSpPr txBox="1"/>
          <p:nvPr>
            <p:ph type="title"/>
          </p:nvPr>
        </p:nvSpPr>
        <p:spPr>
          <a:prstGeom prst="rect">
            <a:avLst/>
          </a:prstGeom>
        </p:spPr>
        <p:txBody>
          <a:bodyPr/>
          <a:lstStyle/>
          <a:p>
            <a:pPr/>
            <a:r>
              <a:t>Başlık Metni</a:t>
            </a:r>
          </a:p>
        </p:txBody>
      </p:sp>
      <p:sp>
        <p:nvSpPr>
          <p:cNvPr id="39" name="Gövde Düzeyi Bir…"/>
          <p:cNvSpPr txBox="1"/>
          <p:nvPr>
            <p:ph type="body" sz="half" idx="1"/>
          </p:nvPr>
        </p:nvSpPr>
        <p:spPr>
          <a:xfrm>
            <a:off x="838200" y="1825625"/>
            <a:ext cx="5181600" cy="4351338"/>
          </a:xfrm>
          <a:prstGeom prst="rect">
            <a:avLst/>
          </a:prstGeom>
        </p:spPr>
        <p:txBody>
          <a:bodyPr/>
          <a:lstStyle/>
          <a:p>
            <a:pPr/>
            <a:r>
              <a:t>Gövde Düzeyi Bir</a:t>
            </a:r>
          </a:p>
          <a:p>
            <a:pPr lvl="1"/>
            <a:r>
              <a:t>Gövde Düzeyi İki</a:t>
            </a:r>
          </a:p>
          <a:p>
            <a:pPr lvl="2"/>
            <a:r>
              <a:t>Gövde Düzeyi Üç</a:t>
            </a:r>
          </a:p>
          <a:p>
            <a:pPr lvl="3"/>
            <a:r>
              <a:t>Gövde Düzeyi Dört</a:t>
            </a:r>
          </a:p>
          <a:p>
            <a:pPr lvl="4"/>
            <a:r>
              <a:t>Gövde Düzeyi Beş</a:t>
            </a:r>
          </a:p>
        </p:txBody>
      </p:sp>
      <p:sp>
        <p:nvSpPr>
          <p:cNvPr id="40"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Başlık Metni"/>
          <p:cNvSpPr txBox="1"/>
          <p:nvPr>
            <p:ph type="title"/>
          </p:nvPr>
        </p:nvSpPr>
        <p:spPr>
          <a:xfrm>
            <a:off x="839787" y="365125"/>
            <a:ext cx="10515601" cy="1325563"/>
          </a:xfrm>
          <a:prstGeom prst="rect">
            <a:avLst/>
          </a:prstGeom>
        </p:spPr>
        <p:txBody>
          <a:bodyPr/>
          <a:lstStyle/>
          <a:p>
            <a:pPr/>
            <a:r>
              <a:t>Başlık Metni</a:t>
            </a:r>
          </a:p>
        </p:txBody>
      </p:sp>
      <p:sp>
        <p:nvSpPr>
          <p:cNvPr id="48" name="Gövde Düzeyi Bir…"/>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Gövde Düzeyi Bir</a:t>
            </a:r>
          </a:p>
          <a:p>
            <a:pPr lvl="1"/>
            <a:r>
              <a:t>Gövde Düzeyi İki</a:t>
            </a:r>
          </a:p>
          <a:p>
            <a:pPr lvl="2"/>
            <a:r>
              <a:t>Gövde Düzeyi Üç</a:t>
            </a:r>
          </a:p>
          <a:p>
            <a:pPr lvl="3"/>
            <a:r>
              <a:t>Gövde Düzeyi Dört</a:t>
            </a:r>
          </a:p>
          <a:p>
            <a:pPr lvl="4"/>
            <a:r>
              <a:t>Gövde Düzeyi Beş</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Başlık Metni"/>
          <p:cNvSpPr txBox="1"/>
          <p:nvPr>
            <p:ph type="title"/>
          </p:nvPr>
        </p:nvSpPr>
        <p:spPr>
          <a:prstGeom prst="rect">
            <a:avLst/>
          </a:prstGeom>
        </p:spPr>
        <p:txBody>
          <a:bodyPr/>
          <a:lstStyle/>
          <a:p>
            <a:pPr/>
            <a:r>
              <a:t>Başlık Metni</a:t>
            </a:r>
          </a:p>
        </p:txBody>
      </p:sp>
      <p:sp>
        <p:nvSpPr>
          <p:cNvPr id="58"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Başlık Metni"/>
          <p:cNvSpPr txBox="1"/>
          <p:nvPr>
            <p:ph type="title"/>
          </p:nvPr>
        </p:nvSpPr>
        <p:spPr>
          <a:xfrm>
            <a:off x="839787" y="457200"/>
            <a:ext cx="3932239" cy="1600200"/>
          </a:xfrm>
          <a:prstGeom prst="rect">
            <a:avLst/>
          </a:prstGeom>
        </p:spPr>
        <p:txBody>
          <a:bodyPr anchor="b"/>
          <a:lstStyle>
            <a:lvl1pPr>
              <a:defRPr sz="3200"/>
            </a:lvl1pPr>
          </a:lstStyle>
          <a:p>
            <a:pPr/>
            <a:r>
              <a:t>Başlık Metni</a:t>
            </a:r>
          </a:p>
        </p:txBody>
      </p:sp>
      <p:sp>
        <p:nvSpPr>
          <p:cNvPr id="73" name="Gövde Düzeyi Bir…"/>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Gövde Düzeyi Bir</a:t>
            </a:r>
          </a:p>
          <a:p>
            <a:pPr lvl="1"/>
            <a:r>
              <a:t>Gövde Düzeyi İki</a:t>
            </a:r>
          </a:p>
          <a:p>
            <a:pPr lvl="2"/>
            <a:r>
              <a:t>Gövde Düzeyi Üç</a:t>
            </a:r>
          </a:p>
          <a:p>
            <a:pPr lvl="3"/>
            <a:r>
              <a:t>Gövde Düzeyi Dört</a:t>
            </a:r>
          </a:p>
          <a:p>
            <a:pPr lvl="4"/>
            <a:r>
              <a:t>Gövde Düzeyi Beş</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Başlık Metni"/>
          <p:cNvSpPr txBox="1"/>
          <p:nvPr>
            <p:ph type="title"/>
          </p:nvPr>
        </p:nvSpPr>
        <p:spPr>
          <a:xfrm>
            <a:off x="839787" y="457200"/>
            <a:ext cx="3932239" cy="1600200"/>
          </a:xfrm>
          <a:prstGeom prst="rect">
            <a:avLst/>
          </a:prstGeom>
        </p:spPr>
        <p:txBody>
          <a:bodyPr anchor="b"/>
          <a:lstStyle>
            <a:lvl1pPr>
              <a:defRPr sz="3200"/>
            </a:lvl1pPr>
          </a:lstStyle>
          <a:p>
            <a:pPr/>
            <a:r>
              <a:t>Başlık Metni</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Gövde Düzeyi Bir…"/>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Gövde Düzeyi Bir</a:t>
            </a:r>
          </a:p>
          <a:p>
            <a:pPr lvl="1"/>
            <a:r>
              <a:t>Gövde Düzeyi İki</a:t>
            </a:r>
          </a:p>
          <a:p>
            <a:pPr lvl="2"/>
            <a:r>
              <a:t>Gövde Düzeyi Üç</a:t>
            </a:r>
          </a:p>
          <a:p>
            <a:pPr lvl="3"/>
            <a:r>
              <a:t>Gövde Düzeyi Dört</a:t>
            </a:r>
          </a:p>
          <a:p>
            <a:pPr lvl="4"/>
            <a:r>
              <a:t>Gövde Düzeyi Beş</a:t>
            </a:r>
          </a:p>
        </p:txBody>
      </p:sp>
      <p:sp>
        <p:nvSpPr>
          <p:cNvPr id="85"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aşlık Metni"/>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Başlık Metni</a:t>
            </a:r>
          </a:p>
        </p:txBody>
      </p:sp>
      <p:sp>
        <p:nvSpPr>
          <p:cNvPr id="3" name="Gövde Düzeyi Bir…"/>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Gövde Düzeyi Bir</a:t>
            </a:r>
          </a:p>
          <a:p>
            <a:pPr lvl="1"/>
            <a:r>
              <a:t>Gövde Düzeyi İki</a:t>
            </a:r>
          </a:p>
          <a:p>
            <a:pPr lvl="2"/>
            <a:r>
              <a:t>Gövde Düzeyi Üç</a:t>
            </a:r>
          </a:p>
          <a:p>
            <a:pPr lvl="3"/>
            <a:r>
              <a:t>Gövde Düzeyi Dört</a:t>
            </a:r>
          </a:p>
          <a:p>
            <a:pPr lvl="4"/>
            <a:r>
              <a:t>Gövde Düzeyi Beş</a:t>
            </a:r>
          </a:p>
        </p:txBody>
      </p:sp>
      <p:sp>
        <p:nvSpPr>
          <p:cNvPr id="4" name="Slayt Numarası"/>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102" name="Picture 5" descr="Picture 5"/>
          <p:cNvPicPr>
            <a:picLocks noChangeAspect="1"/>
          </p:cNvPicPr>
          <p:nvPr/>
        </p:nvPicPr>
        <p:blipFill>
          <a:blip r:embed="rId2">
            <a:extLst/>
          </a:blip>
          <a:stretch>
            <a:fillRect/>
          </a:stretch>
        </p:blipFill>
        <p:spPr>
          <a:xfrm>
            <a:off x="1027331" y="0"/>
            <a:ext cx="2325468" cy="2325467"/>
          </a:xfrm>
          <a:prstGeom prst="rect">
            <a:avLst/>
          </a:prstGeom>
          <a:ln w="12700">
            <a:miter lim="400000"/>
          </a:ln>
        </p:spPr>
      </p:pic>
      <p:sp>
        <p:nvSpPr>
          <p:cNvPr id="103" name="TextBox 10"/>
          <p:cNvSpPr txBox="1"/>
          <p:nvPr/>
        </p:nvSpPr>
        <p:spPr>
          <a:xfrm>
            <a:off x="870857" y="2380343"/>
            <a:ext cx="9240947" cy="2730759"/>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6600">
                <a:solidFill>
                  <a:srgbClr val="FF6600"/>
                </a:solidFill>
              </a:defRPr>
            </a:pPr>
            <a:r>
              <a:t>Exploratory Data Analysis</a:t>
            </a:r>
          </a:p>
          <a:p>
            <a:pPr>
              <a:defRPr sz="4000"/>
            </a:pPr>
            <a:r>
              <a:t>&lt;Data Science Persistency of a Drug Project&gt;</a:t>
            </a:r>
          </a:p>
          <a:p>
            <a:pPr>
              <a:defRPr sz="4000"/>
            </a:pPr>
          </a:p>
          <a:p>
            <a:pPr>
              <a:defRPr b="1" sz="2800"/>
            </a:pPr>
            <a:r>
              <a:t>&lt;December 2022&gt;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nvSpPr>
        <p:spPr>
          <a:xfrm>
            <a:off x="2540988" y="469871"/>
            <a:ext cx="6440558" cy="914401"/>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lnSpc>
                <a:spcPct val="90000"/>
              </a:lnSpc>
              <a:defRPr sz="4000">
                <a:solidFill>
                  <a:srgbClr val="FF6600"/>
                </a:solidFill>
                <a:latin typeface="Calibri Light"/>
                <a:ea typeface="Calibri Light"/>
                <a:cs typeface="Calibri Light"/>
                <a:sym typeface="Calibri Light"/>
              </a:defRPr>
            </a:lvl1pPr>
          </a:lstStyle>
          <a:p>
            <a:pPr/>
            <a:r>
              <a:t>Heatmap</a:t>
            </a:r>
          </a:p>
        </p:txBody>
      </p:sp>
      <p:pic>
        <p:nvPicPr>
          <p:cNvPr id="133" name="Ekran Resmi 2023-01-23 22.26.55.png" descr="Ekran Resmi 2023-01-23 22.26.55.png"/>
          <p:cNvPicPr>
            <a:picLocks noChangeAspect="1"/>
          </p:cNvPicPr>
          <p:nvPr/>
        </p:nvPicPr>
        <p:blipFill>
          <a:blip r:embed="rId2">
            <a:extLst/>
          </a:blip>
          <a:stretch>
            <a:fillRect/>
          </a:stretch>
        </p:blipFill>
        <p:spPr>
          <a:xfrm>
            <a:off x="2240170" y="1541052"/>
            <a:ext cx="7042194" cy="522705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nvSpPr>
        <p:spPr>
          <a:xfrm>
            <a:off x="2540988" y="469871"/>
            <a:ext cx="6440558" cy="914401"/>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lnSpc>
                <a:spcPct val="90000"/>
              </a:lnSpc>
              <a:defRPr sz="4000">
                <a:solidFill>
                  <a:srgbClr val="FF6600"/>
                </a:solidFill>
                <a:latin typeface="Calibri Light"/>
                <a:ea typeface="Calibri Light"/>
                <a:cs typeface="Calibri Light"/>
                <a:sym typeface="Calibri Light"/>
              </a:defRPr>
            </a:lvl1pPr>
          </a:lstStyle>
          <a:p>
            <a:pPr/>
            <a:r>
              <a:t>Outlier Test</a:t>
            </a:r>
          </a:p>
        </p:txBody>
      </p:sp>
      <p:pic>
        <p:nvPicPr>
          <p:cNvPr id="136" name="Ekran Resmi 2023-01-23 23.11.12.png" descr="Ekran Resmi 2023-01-23 23.11.12.png"/>
          <p:cNvPicPr>
            <a:picLocks noChangeAspect="1"/>
          </p:cNvPicPr>
          <p:nvPr/>
        </p:nvPicPr>
        <p:blipFill>
          <a:blip r:embed="rId2">
            <a:extLst/>
          </a:blip>
          <a:stretch>
            <a:fillRect/>
          </a:stretch>
        </p:blipFill>
        <p:spPr>
          <a:xfrm>
            <a:off x="1845015" y="1723155"/>
            <a:ext cx="8823829" cy="473516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Although the values of the two graphs are different, they are quite similar in shape."/>
          <p:cNvSpPr txBox="1"/>
          <p:nvPr>
            <p:ph type="body" sz="quarter" idx="1"/>
          </p:nvPr>
        </p:nvSpPr>
        <p:spPr>
          <a:xfrm>
            <a:off x="1898896" y="5929695"/>
            <a:ext cx="8394208" cy="720237"/>
          </a:xfrm>
          <a:prstGeom prst="rect">
            <a:avLst/>
          </a:prstGeom>
        </p:spPr>
        <p:txBody>
          <a:bodyPr anchor="t"/>
          <a:lstStyle>
            <a:lvl1pPr algn="ctr" defTabSz="2145738">
              <a:lnSpc>
                <a:spcPct val="100000"/>
              </a:lnSpc>
              <a:spcBef>
                <a:spcPts val="0"/>
              </a:spcBef>
              <a:defRPr b="0" sz="2112">
                <a:solidFill>
                  <a:srgbClr val="5E5E5E"/>
                </a:solidFill>
                <a:latin typeface="Helvetica Neue"/>
                <a:ea typeface="Helvetica Neue"/>
                <a:cs typeface="Helvetica Neue"/>
                <a:sym typeface="Helvetica Neue"/>
              </a:defRPr>
            </a:lvl1pPr>
          </a:lstStyle>
          <a:p>
            <a:pPr/>
            <a:r>
              <a:t>Although the values of the two graphs are different, they are quite similar in shape.</a:t>
            </a:r>
          </a:p>
        </p:txBody>
      </p:sp>
      <p:pic>
        <p:nvPicPr>
          <p:cNvPr id="139" name="Ekran Resmi 2023-01-23 23.06.10.png" descr="Ekran Resmi 2023-01-23 23.06.10.png"/>
          <p:cNvPicPr>
            <a:picLocks noChangeAspect="1"/>
          </p:cNvPicPr>
          <p:nvPr/>
        </p:nvPicPr>
        <p:blipFill>
          <a:blip r:embed="rId2">
            <a:extLst/>
          </a:blip>
          <a:stretch>
            <a:fillRect/>
          </a:stretch>
        </p:blipFill>
        <p:spPr>
          <a:xfrm>
            <a:off x="997170" y="589585"/>
            <a:ext cx="9618315" cy="522006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here are not very big difference between each graph."/>
          <p:cNvSpPr txBox="1"/>
          <p:nvPr>
            <p:ph type="body" sz="quarter" idx="1"/>
          </p:nvPr>
        </p:nvSpPr>
        <p:spPr>
          <a:xfrm>
            <a:off x="9965352" y="2595241"/>
            <a:ext cx="1915608" cy="823913"/>
          </a:xfrm>
          <a:prstGeom prst="rect">
            <a:avLst/>
          </a:prstGeom>
        </p:spPr>
        <p:txBody>
          <a:bodyPr anchor="t"/>
          <a:lstStyle>
            <a:lvl1pPr algn="ctr" defTabSz="1536153">
              <a:lnSpc>
                <a:spcPct val="100000"/>
              </a:lnSpc>
              <a:spcBef>
                <a:spcPts val="0"/>
              </a:spcBef>
              <a:defRPr b="0" sz="1512">
                <a:solidFill>
                  <a:srgbClr val="5E5E5E"/>
                </a:solidFill>
                <a:latin typeface="Helvetica Neue"/>
                <a:ea typeface="Helvetica Neue"/>
                <a:cs typeface="Helvetica Neue"/>
                <a:sym typeface="Helvetica Neue"/>
              </a:defRPr>
            </a:lvl1pPr>
          </a:lstStyle>
          <a:p>
            <a:pPr/>
            <a:r>
              <a:t>There are not very big difference between each graph.</a:t>
            </a:r>
          </a:p>
        </p:txBody>
      </p:sp>
      <p:sp>
        <p:nvSpPr>
          <p:cNvPr id="142" name="Title 1"/>
          <p:cNvSpPr txBox="1"/>
          <p:nvPr/>
        </p:nvSpPr>
        <p:spPr>
          <a:xfrm>
            <a:off x="2540988" y="469871"/>
            <a:ext cx="6440558" cy="914401"/>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905255">
              <a:lnSpc>
                <a:spcPct val="90000"/>
              </a:lnSpc>
              <a:defRPr sz="3959">
                <a:solidFill>
                  <a:srgbClr val="FF6600"/>
                </a:solidFill>
                <a:latin typeface="Calibri Light"/>
                <a:ea typeface="Calibri Light"/>
                <a:cs typeface="Calibri Light"/>
                <a:sym typeface="Calibri Light"/>
              </a:defRPr>
            </a:lvl1pPr>
          </a:lstStyle>
          <a:p>
            <a:pPr/>
            <a:r>
              <a:t>Persistency and Non-Persistent </a:t>
            </a:r>
          </a:p>
        </p:txBody>
      </p:sp>
      <p:pic>
        <p:nvPicPr>
          <p:cNvPr id="143" name="Ekran Resmi 2023-01-23 23.06.25.png" descr="Ekran Resmi 2023-01-23 23.06.25.png"/>
          <p:cNvPicPr>
            <a:picLocks noChangeAspect="1"/>
          </p:cNvPicPr>
          <p:nvPr/>
        </p:nvPicPr>
        <p:blipFill>
          <a:blip r:embed="rId2">
            <a:extLst/>
          </a:blip>
          <a:stretch>
            <a:fillRect/>
          </a:stretch>
        </p:blipFill>
        <p:spPr>
          <a:xfrm>
            <a:off x="1549827" y="1574471"/>
            <a:ext cx="8216891" cy="46285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5" name="Ekran Resmi 2023-01-23 23.08.35.png" descr="Ekran Resmi 2023-01-23 23.08.35.png"/>
          <p:cNvPicPr>
            <a:picLocks noChangeAspect="1"/>
          </p:cNvPicPr>
          <p:nvPr/>
        </p:nvPicPr>
        <p:blipFill>
          <a:blip r:embed="rId2">
            <a:extLst/>
          </a:blip>
          <a:stretch>
            <a:fillRect/>
          </a:stretch>
        </p:blipFill>
        <p:spPr>
          <a:xfrm>
            <a:off x="389643" y="416766"/>
            <a:ext cx="10215401" cy="602446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nvSpPr>
        <p:spPr>
          <a:xfrm>
            <a:off x="2540988" y="469871"/>
            <a:ext cx="6440558" cy="914401"/>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905255">
              <a:lnSpc>
                <a:spcPct val="90000"/>
              </a:lnSpc>
              <a:defRPr sz="3959">
                <a:solidFill>
                  <a:srgbClr val="FF6600"/>
                </a:solidFill>
                <a:latin typeface="Calibri Light"/>
                <a:ea typeface="Calibri Light"/>
                <a:cs typeface="Calibri Light"/>
                <a:sym typeface="Calibri Light"/>
              </a:defRPr>
            </a:lvl1pPr>
          </a:lstStyle>
          <a:p>
            <a:pPr/>
            <a:r>
              <a:t>Persistency and Non-Persistent </a:t>
            </a:r>
          </a:p>
        </p:txBody>
      </p:sp>
      <p:pic>
        <p:nvPicPr>
          <p:cNvPr id="148" name="Ekran Resmi 2023-01-23 23.08.59.png" descr="Ekran Resmi 2023-01-23 23.08.59.png"/>
          <p:cNvPicPr>
            <a:picLocks noChangeAspect="1"/>
          </p:cNvPicPr>
          <p:nvPr/>
        </p:nvPicPr>
        <p:blipFill>
          <a:blip r:embed="rId2">
            <a:extLst/>
          </a:blip>
          <a:stretch>
            <a:fillRect/>
          </a:stretch>
        </p:blipFill>
        <p:spPr>
          <a:xfrm>
            <a:off x="874073" y="1619838"/>
            <a:ext cx="4369622" cy="3852785"/>
          </a:xfrm>
          <a:prstGeom prst="rect">
            <a:avLst/>
          </a:prstGeom>
          <a:ln w="12700">
            <a:miter lim="400000"/>
          </a:ln>
        </p:spPr>
      </p:pic>
      <p:pic>
        <p:nvPicPr>
          <p:cNvPr id="149" name="Ekran Resmi 2023-01-23 23.09.09.png" descr="Ekran Resmi 2023-01-23 23.09.09.png"/>
          <p:cNvPicPr>
            <a:picLocks noChangeAspect="1"/>
          </p:cNvPicPr>
          <p:nvPr/>
        </p:nvPicPr>
        <p:blipFill>
          <a:blip r:embed="rId3">
            <a:extLst/>
          </a:blip>
          <a:stretch>
            <a:fillRect/>
          </a:stretch>
        </p:blipFill>
        <p:spPr>
          <a:xfrm>
            <a:off x="6232538" y="1619838"/>
            <a:ext cx="4369622" cy="3852785"/>
          </a:xfrm>
          <a:prstGeom prst="rect">
            <a:avLst/>
          </a:prstGeom>
          <a:ln w="12700">
            <a:miter lim="400000"/>
          </a:ln>
        </p:spPr>
      </p:pic>
      <p:sp>
        <p:nvSpPr>
          <p:cNvPr id="150" name="Histogram of Dexa_Freq_During_Rx and Count_of_Risks are positively skewed distribution."/>
          <p:cNvSpPr txBox="1"/>
          <p:nvPr/>
        </p:nvSpPr>
        <p:spPr>
          <a:xfrm>
            <a:off x="1367356" y="6047823"/>
            <a:ext cx="8431686" cy="224334"/>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219169">
              <a:defRPr sz="1200">
                <a:solidFill>
                  <a:srgbClr val="5E5E5E"/>
                </a:solidFill>
                <a:latin typeface="Helvetica Neue"/>
                <a:ea typeface="Helvetica Neue"/>
                <a:cs typeface="Helvetica Neue"/>
                <a:sym typeface="Helvetica Neue"/>
              </a:defRPr>
            </a:lvl1pPr>
          </a:lstStyle>
          <a:p>
            <a:pPr/>
            <a:r>
              <a:t>Histogram of Dexa_Freq_During_Rx and Count_of_Risks are positively skewed distribution.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Logistic Regression result…"/>
          <p:cNvSpPr txBox="1"/>
          <p:nvPr>
            <p:ph type="body" idx="4294967295"/>
          </p:nvPr>
        </p:nvSpPr>
        <p:spPr>
          <a:xfrm>
            <a:off x="654125" y="2162936"/>
            <a:ext cx="10614611" cy="3271359"/>
          </a:xfrm>
          <a:prstGeom prst="rect">
            <a:avLst/>
          </a:prstGeom>
        </p:spPr>
        <p:txBody>
          <a:bodyPr lIns="50800" tIns="50800" rIns="50800" bIns="50800"/>
          <a:lstStyle/>
          <a:p>
            <a:pPr marL="274319" indent="-274319" defTabSz="1097252">
              <a:spcBef>
                <a:spcPts val="2000"/>
              </a:spcBef>
              <a:buSzPct val="123000"/>
              <a:buFontTx/>
              <a:defRPr sz="2159">
                <a:latin typeface="Helvetica Neue"/>
                <a:ea typeface="Helvetica Neue"/>
                <a:cs typeface="Helvetica Neue"/>
                <a:sym typeface="Helvetica Neue"/>
              </a:defRPr>
            </a:pPr>
            <a:r>
              <a:t>Logistic Regression result</a:t>
            </a:r>
          </a:p>
          <a:p>
            <a:pPr marL="274319" indent="-274319" defTabSz="1097252">
              <a:spcBef>
                <a:spcPts val="2000"/>
              </a:spcBef>
              <a:buSzPct val="123000"/>
              <a:buFontTx/>
              <a:defRPr sz="2159">
                <a:latin typeface="Helvetica Neue"/>
                <a:ea typeface="Helvetica Neue"/>
                <a:cs typeface="Helvetica Neue"/>
                <a:sym typeface="Helvetica Neue"/>
              </a:defRPr>
            </a:pPr>
          </a:p>
          <a:p>
            <a:pPr marL="274319" indent="-274319" defTabSz="1097252">
              <a:spcBef>
                <a:spcPts val="2000"/>
              </a:spcBef>
              <a:buSzPct val="123000"/>
              <a:buFontTx/>
              <a:defRPr sz="2159">
                <a:latin typeface="Helvetica Neue"/>
                <a:ea typeface="Helvetica Neue"/>
                <a:cs typeface="Helvetica Neue"/>
                <a:sym typeface="Helvetica Neue"/>
              </a:defRPr>
            </a:pPr>
            <a:r>
              <a:t>Decision Tree result</a:t>
            </a:r>
          </a:p>
          <a:p>
            <a:pPr marL="274319" indent="-274319" defTabSz="1097252">
              <a:spcBef>
                <a:spcPts val="2000"/>
              </a:spcBef>
              <a:buSzPct val="123000"/>
              <a:buFontTx/>
              <a:defRPr sz="2159">
                <a:latin typeface="Helvetica Neue"/>
                <a:ea typeface="Helvetica Neue"/>
                <a:cs typeface="Helvetica Neue"/>
                <a:sym typeface="Helvetica Neue"/>
              </a:defRPr>
            </a:pPr>
          </a:p>
          <a:p>
            <a:pPr marL="274319" indent="-274319" defTabSz="1097252">
              <a:spcBef>
                <a:spcPts val="2000"/>
              </a:spcBef>
              <a:buSzPct val="123000"/>
              <a:buFontTx/>
              <a:defRPr sz="2159">
                <a:latin typeface="Helvetica Neue"/>
                <a:ea typeface="Helvetica Neue"/>
                <a:cs typeface="Helvetica Neue"/>
                <a:sym typeface="Helvetica Neue"/>
              </a:defRPr>
            </a:pPr>
          </a:p>
          <a:p>
            <a:pPr marL="274319" indent="-274319" defTabSz="1097252">
              <a:spcBef>
                <a:spcPts val="2000"/>
              </a:spcBef>
              <a:buSzPct val="123000"/>
              <a:buFontTx/>
              <a:defRPr sz="2159">
                <a:latin typeface="Helvetica Neue"/>
                <a:ea typeface="Helvetica Neue"/>
                <a:cs typeface="Helvetica Neue"/>
                <a:sym typeface="Helvetica Neue"/>
              </a:defRPr>
            </a:pPr>
            <a:r>
              <a:t>LightGBM result</a:t>
            </a:r>
          </a:p>
        </p:txBody>
      </p:sp>
      <p:sp>
        <p:nvSpPr>
          <p:cNvPr id="153" name="Title 1"/>
          <p:cNvSpPr txBox="1"/>
          <p:nvPr/>
        </p:nvSpPr>
        <p:spPr>
          <a:xfrm>
            <a:off x="2540988" y="469871"/>
            <a:ext cx="6440558" cy="914401"/>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804672">
              <a:lnSpc>
                <a:spcPct val="90000"/>
              </a:lnSpc>
              <a:defRPr sz="3520">
                <a:solidFill>
                  <a:srgbClr val="FF6600"/>
                </a:solidFill>
                <a:latin typeface="Calibri Light"/>
                <a:ea typeface="Calibri Light"/>
                <a:cs typeface="Calibri Light"/>
                <a:sym typeface="Calibri Light"/>
              </a:defRPr>
            </a:lvl1pPr>
          </a:lstStyle>
          <a:p>
            <a:pPr/>
            <a:r>
              <a:t>Model Selection and Development</a:t>
            </a:r>
          </a:p>
        </p:txBody>
      </p:sp>
      <p:pic>
        <p:nvPicPr>
          <p:cNvPr id="154" name="Ekran Resmi 2023-01-24 13.22.07.png" descr="Ekran Resmi 2023-01-24 13.22.07.png"/>
          <p:cNvPicPr>
            <a:picLocks noChangeAspect="1"/>
          </p:cNvPicPr>
          <p:nvPr/>
        </p:nvPicPr>
        <p:blipFill>
          <a:blip r:embed="rId2">
            <a:extLst/>
          </a:blip>
          <a:stretch>
            <a:fillRect/>
          </a:stretch>
        </p:blipFill>
        <p:spPr>
          <a:xfrm>
            <a:off x="4527449" y="2053485"/>
            <a:ext cx="6942186" cy="1121169"/>
          </a:xfrm>
          <a:prstGeom prst="rect">
            <a:avLst/>
          </a:prstGeom>
          <a:ln w="12700">
            <a:miter lim="400000"/>
          </a:ln>
        </p:spPr>
      </p:pic>
      <p:pic>
        <p:nvPicPr>
          <p:cNvPr id="155" name="Ekran Resmi 2023-01-24 13.22.15.png" descr="Ekran Resmi 2023-01-24 13.22.15.png"/>
          <p:cNvPicPr>
            <a:picLocks noChangeAspect="1"/>
          </p:cNvPicPr>
          <p:nvPr/>
        </p:nvPicPr>
        <p:blipFill>
          <a:blip r:embed="rId3">
            <a:extLst/>
          </a:blip>
          <a:stretch>
            <a:fillRect/>
          </a:stretch>
        </p:blipFill>
        <p:spPr>
          <a:xfrm>
            <a:off x="4564200" y="3180116"/>
            <a:ext cx="5884043" cy="1036668"/>
          </a:xfrm>
          <a:prstGeom prst="rect">
            <a:avLst/>
          </a:prstGeom>
          <a:ln w="12700">
            <a:miter lim="400000"/>
          </a:ln>
        </p:spPr>
      </p:pic>
      <p:pic>
        <p:nvPicPr>
          <p:cNvPr id="156" name="Ekran Resmi 2023-01-24 13.22.25.png" descr="Ekran Resmi 2023-01-24 13.22.25.png"/>
          <p:cNvPicPr>
            <a:picLocks noChangeAspect="1"/>
          </p:cNvPicPr>
          <p:nvPr/>
        </p:nvPicPr>
        <p:blipFill>
          <a:blip r:embed="rId4">
            <a:extLst/>
          </a:blip>
          <a:stretch>
            <a:fillRect/>
          </a:stretch>
        </p:blipFill>
        <p:spPr>
          <a:xfrm>
            <a:off x="4634553" y="4639072"/>
            <a:ext cx="6363670" cy="1121169"/>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itle 1"/>
          <p:cNvSpPr txBox="1"/>
          <p:nvPr/>
        </p:nvSpPr>
        <p:spPr>
          <a:xfrm>
            <a:off x="2540988" y="469871"/>
            <a:ext cx="6440558" cy="914401"/>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lnSpc>
                <a:spcPct val="90000"/>
              </a:lnSpc>
              <a:defRPr sz="4000">
                <a:solidFill>
                  <a:srgbClr val="FF6600"/>
                </a:solidFill>
                <a:latin typeface="Calibri Light"/>
                <a:ea typeface="Calibri Light"/>
                <a:cs typeface="Calibri Light"/>
                <a:sym typeface="Calibri Light"/>
              </a:defRPr>
            </a:lvl1pPr>
          </a:lstStyle>
          <a:p>
            <a:pPr/>
            <a:r>
              <a:t>Model Building</a:t>
            </a:r>
          </a:p>
        </p:txBody>
      </p:sp>
      <p:sp>
        <p:nvSpPr>
          <p:cNvPr id="159" name="Categorical data were converted into numerical data.…"/>
          <p:cNvSpPr txBox="1"/>
          <p:nvPr>
            <p:ph type="body" idx="4294967295"/>
          </p:nvPr>
        </p:nvSpPr>
        <p:spPr>
          <a:xfrm>
            <a:off x="918499" y="1879995"/>
            <a:ext cx="10826588" cy="3801121"/>
          </a:xfrm>
          <a:prstGeom prst="rect">
            <a:avLst/>
          </a:prstGeom>
        </p:spPr>
        <p:txBody>
          <a:bodyPr lIns="50800" tIns="50800" rIns="50800" bIns="50800"/>
          <a:lstStyle/>
          <a:p>
            <a:pPr marL="609599" indent="-609599" defTabSz="2438338">
              <a:spcBef>
                <a:spcPts val="4500"/>
              </a:spcBef>
              <a:buSzPct val="123000"/>
              <a:buFontTx/>
              <a:defRPr sz="2100">
                <a:latin typeface="Helvetica Neue"/>
                <a:ea typeface="Helvetica Neue"/>
                <a:cs typeface="Helvetica Neue"/>
                <a:sym typeface="Helvetica Neue"/>
              </a:defRPr>
            </a:pPr>
            <a:r>
              <a:t>Categorical data were converted into numerical data. </a:t>
            </a:r>
          </a:p>
          <a:p>
            <a:pPr marL="609599" indent="-609599" defTabSz="2438338">
              <a:spcBef>
                <a:spcPts val="4500"/>
              </a:spcBef>
              <a:buSzPct val="123000"/>
              <a:buFontTx/>
              <a:defRPr sz="2100">
                <a:latin typeface="Helvetica Neue"/>
                <a:ea typeface="Helvetica Neue"/>
                <a:cs typeface="Helvetica Neue"/>
                <a:sym typeface="Helvetica Neue"/>
              </a:defRPr>
            </a:pPr>
            <a:r>
              <a:t>Tree Classifier, Random Forest Classifier and LightGBM Classifier regression techniques were used.</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Although there are many different factors apart from the analyzes we have made with the data we have, the result we have obtained regarding drug permanence is very high.…"/>
          <p:cNvSpPr txBox="1"/>
          <p:nvPr>
            <p:ph type="body" idx="1"/>
          </p:nvPr>
        </p:nvSpPr>
        <p:spPr>
          <a:xfrm>
            <a:off x="916385" y="1629665"/>
            <a:ext cx="10359230" cy="4103896"/>
          </a:xfrm>
          <a:prstGeom prst="rect">
            <a:avLst/>
          </a:prstGeom>
        </p:spPr>
        <p:txBody>
          <a:bodyPr anchor="t"/>
          <a:lstStyle/>
          <a:p>
            <a:pPr marL="609599" indent="-609599" defTabSz="2438338">
              <a:spcBef>
                <a:spcPts val="4500"/>
              </a:spcBef>
              <a:buSzPct val="123000"/>
              <a:buChar char="•"/>
              <a:defRPr b="0" sz="2100">
                <a:latin typeface="Helvetica Neue"/>
                <a:ea typeface="Helvetica Neue"/>
                <a:cs typeface="Helvetica Neue"/>
                <a:sym typeface="Helvetica Neue"/>
              </a:defRPr>
            </a:pPr>
            <a:r>
              <a:t>Although there are many different factors apart from the analyzes we have made with the data we have, the result we have obtained regarding drug permanence is very high.</a:t>
            </a:r>
          </a:p>
          <a:p>
            <a:pPr marL="609599" indent="-609599" defTabSz="2438338">
              <a:spcBef>
                <a:spcPts val="4500"/>
              </a:spcBef>
              <a:buSzPct val="123000"/>
              <a:buChar char="•"/>
              <a:defRPr b="0" sz="2100">
                <a:latin typeface="Helvetica Neue"/>
                <a:ea typeface="Helvetica Neue"/>
                <a:cs typeface="Helvetica Neue"/>
                <a:sym typeface="Helvetica Neue"/>
              </a:defRPr>
            </a:pPr>
            <a:r>
              <a:t>There are two situations here. Firstly, this rate may decrease or increase with the data we do not have. Secondly, we can consider the 92 accuracy rate and values close to it.</a:t>
            </a:r>
          </a:p>
        </p:txBody>
      </p:sp>
      <p:sp>
        <p:nvSpPr>
          <p:cNvPr id="162" name="Title 1"/>
          <p:cNvSpPr txBox="1"/>
          <p:nvPr/>
        </p:nvSpPr>
        <p:spPr>
          <a:xfrm>
            <a:off x="2540988" y="469871"/>
            <a:ext cx="6440558" cy="914401"/>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lnSpc>
                <a:spcPct val="90000"/>
              </a:lnSpc>
              <a:defRPr sz="4000">
                <a:solidFill>
                  <a:srgbClr val="FF6600"/>
                </a:solidFill>
                <a:latin typeface="Calibri Light"/>
                <a:ea typeface="Calibri Light"/>
                <a:cs typeface="Calibri Light"/>
                <a:sym typeface="Calibri Light"/>
              </a:defRPr>
            </a:lvl1pPr>
          </a:lstStyle>
          <a:p>
            <a:pPr/>
            <a:r>
              <a:t>EDA Summary</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he LightGBM model is the most suitable model because it has the highest AUC and F1 score.…"/>
          <p:cNvSpPr txBox="1"/>
          <p:nvPr>
            <p:ph type="body" idx="1"/>
          </p:nvPr>
        </p:nvSpPr>
        <p:spPr>
          <a:xfrm>
            <a:off x="916385" y="1629665"/>
            <a:ext cx="10359230" cy="4103896"/>
          </a:xfrm>
          <a:prstGeom prst="rect">
            <a:avLst/>
          </a:prstGeom>
        </p:spPr>
        <p:txBody>
          <a:bodyPr anchor="t"/>
          <a:lstStyle/>
          <a:p>
            <a:pPr marL="609599" indent="-609599" defTabSz="2438338">
              <a:spcBef>
                <a:spcPts val="4500"/>
              </a:spcBef>
              <a:buSzPct val="123000"/>
              <a:buChar char="•"/>
              <a:defRPr b="0" sz="2200">
                <a:latin typeface="Helvetica Neue"/>
                <a:ea typeface="Helvetica Neue"/>
                <a:cs typeface="Helvetica Neue"/>
                <a:sym typeface="Helvetica Neue"/>
              </a:defRPr>
            </a:pPr>
            <a:r>
              <a:t>The LightGBM model is the most suitable model because it has the highest AUC and F1 score.</a:t>
            </a:r>
          </a:p>
          <a:p>
            <a:pPr marL="609599" indent="-609599" defTabSz="2438338">
              <a:spcBef>
                <a:spcPts val="4500"/>
              </a:spcBef>
              <a:buSzPct val="123000"/>
              <a:buChar char="•"/>
              <a:defRPr b="0" sz="2200">
                <a:latin typeface="Helvetica Neue"/>
                <a:ea typeface="Helvetica Neue"/>
                <a:cs typeface="Helvetica Neue"/>
                <a:sym typeface="Helvetica Neue"/>
              </a:defRPr>
            </a:pPr>
            <a:r>
              <a:t>It will give the best results in persistent and non-persistent drug effects compared to other models.</a:t>
            </a:r>
          </a:p>
        </p:txBody>
      </p:sp>
      <p:sp>
        <p:nvSpPr>
          <p:cNvPr id="165" name="Title 1"/>
          <p:cNvSpPr txBox="1"/>
          <p:nvPr/>
        </p:nvSpPr>
        <p:spPr>
          <a:xfrm>
            <a:off x="2540988" y="469871"/>
            <a:ext cx="6440558" cy="914401"/>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lnSpc>
                <a:spcPct val="90000"/>
              </a:lnSpc>
              <a:defRPr sz="4000">
                <a:solidFill>
                  <a:srgbClr val="FF6600"/>
                </a:solidFill>
                <a:latin typeface="Calibri Light"/>
                <a:ea typeface="Calibri Light"/>
                <a:cs typeface="Calibri Light"/>
                <a:sym typeface="Calibri Light"/>
              </a:defRPr>
            </a:lvl1pPr>
          </a:lstStyle>
          <a:p>
            <a:pPr/>
            <a:r>
              <a:t>Final Recommendation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itle 1"/>
          <p:cNvSpPr txBox="1"/>
          <p:nvPr/>
        </p:nvSpPr>
        <p:spPr>
          <a:xfrm>
            <a:off x="2875721" y="160887"/>
            <a:ext cx="6440558" cy="914401"/>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lnSpc>
                <a:spcPct val="90000"/>
              </a:lnSpc>
              <a:defRPr sz="4000">
                <a:solidFill>
                  <a:srgbClr val="FF6600"/>
                </a:solidFill>
                <a:latin typeface="Calibri Light"/>
                <a:ea typeface="Calibri Light"/>
                <a:cs typeface="Calibri Light"/>
                <a:sym typeface="Calibri Light"/>
              </a:defRPr>
            </a:lvl1pPr>
          </a:lstStyle>
          <a:p>
            <a:pPr/>
            <a:r>
              <a:t>Group Details</a:t>
            </a:r>
          </a:p>
        </p:txBody>
      </p:sp>
      <p:pic>
        <p:nvPicPr>
          <p:cNvPr id="106" name="Ekran Resmi 2023-01-23 23.24.58.png" descr="Ekran Resmi 2023-01-23 23.24.58.png"/>
          <p:cNvPicPr>
            <a:picLocks noChangeAspect="1"/>
          </p:cNvPicPr>
          <p:nvPr/>
        </p:nvPicPr>
        <p:blipFill>
          <a:blip r:embed="rId2">
            <a:extLst/>
          </a:blip>
          <a:stretch>
            <a:fillRect/>
          </a:stretch>
        </p:blipFill>
        <p:spPr>
          <a:xfrm>
            <a:off x="-206943" y="1762060"/>
            <a:ext cx="12605886" cy="3966083"/>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itle 1"/>
          <p:cNvSpPr txBox="1"/>
          <p:nvPr>
            <p:ph type="ctrTitle"/>
          </p:nvPr>
        </p:nvSpPr>
        <p:spPr>
          <a:xfrm>
            <a:off x="-1" y="-1"/>
            <a:ext cx="5733143" cy="6858003"/>
          </a:xfrm>
          <a:prstGeom prst="rect">
            <a:avLst/>
          </a:prstGeom>
          <a:solidFill>
            <a:srgbClr val="3B3B3B"/>
          </a:solidFill>
        </p:spPr>
        <p:txBody>
          <a:bodyPr anchor="t"/>
          <a:lstStyle/>
          <a:p>
            <a:pPr>
              <a:defRPr>
                <a:solidFill>
                  <a:srgbClr val="FF6600"/>
                </a:solidFill>
              </a:defRPr>
            </a:pPr>
          </a:p>
        </p:txBody>
      </p:sp>
      <p:pic>
        <p:nvPicPr>
          <p:cNvPr id="168"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169" name="Subtitle 5"/>
          <p:cNvSpPr txBox="1"/>
          <p:nvPr>
            <p:ph type="subTitle" sz="quarter" idx="1"/>
          </p:nvPr>
        </p:nvSpPr>
        <p:spPr>
          <a:xfrm>
            <a:off x="5152569" y="2481943"/>
            <a:ext cx="5558975" cy="1655762"/>
          </a:xfrm>
          <a:prstGeom prst="rect">
            <a:avLst/>
          </a:prstGeom>
        </p:spPr>
        <p:txBody>
          <a:bodyPr/>
          <a:lstStyle>
            <a:lvl1pPr>
              <a:defRPr sz="6600">
                <a:solidFill>
                  <a:srgbClr val="FF6600"/>
                </a:solidFill>
              </a:defRPr>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itle 1"/>
          <p:cNvSpPr txBox="1"/>
          <p:nvPr>
            <p:ph type="ctrTitle"/>
          </p:nvPr>
        </p:nvSpPr>
        <p:spPr>
          <a:xfrm>
            <a:off x="-1" y="-1"/>
            <a:ext cx="5733143" cy="6858003"/>
          </a:xfrm>
          <a:prstGeom prst="rect">
            <a:avLst/>
          </a:prstGeom>
          <a:solidFill>
            <a:srgbClr val="3B3B3B"/>
          </a:solidFill>
        </p:spPr>
        <p:txBody>
          <a:bodyPr anchor="t"/>
          <a:lstStyle/>
          <a:p>
            <a:pPr/>
            <a:br/>
            <a:br/>
            <a:br/>
            <a:r>
              <a:rPr>
                <a:solidFill>
                  <a:srgbClr val="FF6600"/>
                </a:solidFill>
              </a:rPr>
              <a:t>Agenda</a:t>
            </a:r>
          </a:p>
        </p:txBody>
      </p:sp>
      <p:sp>
        <p:nvSpPr>
          <p:cNvPr id="109" name="Subtitle 2"/>
          <p:cNvSpPr txBox="1"/>
          <p:nvPr>
            <p:ph type="subTitle" idx="1"/>
          </p:nvPr>
        </p:nvSpPr>
        <p:spPr>
          <a:xfrm>
            <a:off x="5733142" y="-1"/>
            <a:ext cx="6458858" cy="6858005"/>
          </a:xfrm>
          <a:prstGeom prst="rect">
            <a:avLst/>
          </a:prstGeom>
        </p:spPr>
        <p:txBody>
          <a:bodyPr/>
          <a:lstStyle/>
          <a:p>
            <a:pPr marL="260684" indent="-260684" algn="l">
              <a:lnSpc>
                <a:spcPct val="92000"/>
              </a:lnSpc>
              <a:spcBef>
                <a:spcPts val="0"/>
              </a:spcBef>
              <a:buSzPct val="100000"/>
              <a:buChar char="•"/>
              <a:defRPr sz="2600">
                <a:solidFill>
                  <a:srgbClr val="00A2FF"/>
                </a:solidFill>
                <a:latin typeface="Lato"/>
                <a:ea typeface="Lato"/>
                <a:cs typeface="Lato"/>
                <a:sym typeface="Lato"/>
              </a:defRPr>
            </a:pPr>
          </a:p>
          <a:p>
            <a:pPr marL="260684" indent="-260684" algn="l">
              <a:lnSpc>
                <a:spcPct val="92000"/>
              </a:lnSpc>
              <a:spcBef>
                <a:spcPts val="0"/>
              </a:spcBef>
              <a:buSzPct val="100000"/>
              <a:buChar char="•"/>
              <a:defRPr sz="2600">
                <a:solidFill>
                  <a:srgbClr val="00A2FF"/>
                </a:solidFill>
                <a:latin typeface="Lato"/>
                <a:ea typeface="Lato"/>
                <a:cs typeface="Lato"/>
                <a:sym typeface="Lato"/>
              </a:defRPr>
            </a:pPr>
          </a:p>
          <a:p>
            <a:pPr marL="260684" indent="-260684" algn="l">
              <a:lnSpc>
                <a:spcPct val="92000"/>
              </a:lnSpc>
              <a:spcBef>
                <a:spcPts val="0"/>
              </a:spcBef>
              <a:buSzPct val="100000"/>
              <a:buChar char="•"/>
              <a:defRPr sz="2600">
                <a:solidFill>
                  <a:srgbClr val="00A2FF"/>
                </a:solidFill>
                <a:latin typeface="Lato"/>
                <a:ea typeface="Lato"/>
                <a:cs typeface="Lato"/>
                <a:sym typeface="Lato"/>
              </a:defRPr>
            </a:pPr>
          </a:p>
          <a:p>
            <a:pPr marL="260684" indent="-260684" algn="l">
              <a:lnSpc>
                <a:spcPct val="92000"/>
              </a:lnSpc>
              <a:spcBef>
                <a:spcPts val="0"/>
              </a:spcBef>
              <a:buSzPct val="100000"/>
              <a:buChar char="•"/>
              <a:defRPr sz="2600">
                <a:solidFill>
                  <a:srgbClr val="00A2FF"/>
                </a:solidFill>
                <a:latin typeface="Lato"/>
                <a:ea typeface="Lato"/>
                <a:cs typeface="Lato"/>
                <a:sym typeface="Lato"/>
              </a:defRPr>
            </a:pPr>
          </a:p>
          <a:p>
            <a:pPr algn="l">
              <a:lnSpc>
                <a:spcPct val="92000"/>
              </a:lnSpc>
              <a:spcBef>
                <a:spcPts val="0"/>
              </a:spcBef>
              <a:defRPr sz="2600">
                <a:solidFill>
                  <a:srgbClr val="00A2FF"/>
                </a:solidFill>
                <a:latin typeface="Lato"/>
                <a:ea typeface="Lato"/>
                <a:cs typeface="Lato"/>
                <a:sym typeface="Lato"/>
              </a:defRPr>
            </a:pPr>
            <a:r>
              <a:rPr>
                <a:solidFill>
                  <a:srgbClr val="FF6600"/>
                </a:solidFill>
              </a:rPr>
              <a:t>Data Analysis Approach</a:t>
            </a:r>
            <a:endParaRPr>
              <a:solidFill>
                <a:srgbClr val="FF6600"/>
              </a:solidFill>
            </a:endParaRPr>
          </a:p>
          <a:p>
            <a:pPr algn="l">
              <a:lnSpc>
                <a:spcPct val="92000"/>
              </a:lnSpc>
              <a:spcBef>
                <a:spcPts val="0"/>
              </a:spcBef>
              <a:defRPr sz="2600">
                <a:solidFill>
                  <a:srgbClr val="00A2FF"/>
                </a:solidFill>
                <a:latin typeface="Lato"/>
                <a:ea typeface="Lato"/>
                <a:cs typeface="Lato"/>
                <a:sym typeface="Lato"/>
              </a:defRPr>
            </a:pPr>
            <a:r>
              <a:rPr>
                <a:solidFill>
                  <a:srgbClr val="FF6600"/>
                </a:solidFill>
              </a:rPr>
              <a:t>Problem Understanding</a:t>
            </a:r>
            <a:endParaRPr>
              <a:solidFill>
                <a:srgbClr val="FF6600"/>
              </a:solidFill>
            </a:endParaRPr>
          </a:p>
          <a:p>
            <a:pPr algn="l">
              <a:lnSpc>
                <a:spcPct val="92000"/>
              </a:lnSpc>
              <a:spcBef>
                <a:spcPts val="0"/>
              </a:spcBef>
              <a:defRPr sz="2600">
                <a:solidFill>
                  <a:srgbClr val="00A2FF"/>
                </a:solidFill>
                <a:latin typeface="Lato"/>
                <a:ea typeface="Lato"/>
                <a:cs typeface="Lato"/>
                <a:sym typeface="Lato"/>
              </a:defRPr>
            </a:pPr>
            <a:r>
              <a:rPr>
                <a:solidFill>
                  <a:srgbClr val="FF6600"/>
                </a:solidFill>
              </a:rPr>
              <a:t>Business Understanding</a:t>
            </a:r>
            <a:endParaRPr>
              <a:solidFill>
                <a:srgbClr val="FF6600"/>
              </a:solidFill>
            </a:endParaRPr>
          </a:p>
          <a:p>
            <a:pPr algn="l">
              <a:lnSpc>
                <a:spcPct val="92000"/>
              </a:lnSpc>
              <a:spcBef>
                <a:spcPts val="0"/>
              </a:spcBef>
              <a:defRPr sz="2600">
                <a:solidFill>
                  <a:srgbClr val="00A2FF"/>
                </a:solidFill>
                <a:latin typeface="Lato"/>
                <a:ea typeface="Lato"/>
                <a:cs typeface="Lato"/>
                <a:sym typeface="Lato"/>
              </a:defRPr>
            </a:pPr>
            <a:r>
              <a:rPr>
                <a:solidFill>
                  <a:srgbClr val="FF6600"/>
                </a:solidFill>
              </a:rPr>
              <a:t>Data Preparation and Understanding</a:t>
            </a:r>
            <a:endParaRPr>
              <a:solidFill>
                <a:srgbClr val="FF6600"/>
              </a:solidFill>
            </a:endParaRPr>
          </a:p>
          <a:p>
            <a:pPr algn="l">
              <a:lnSpc>
                <a:spcPct val="92000"/>
              </a:lnSpc>
              <a:spcBef>
                <a:spcPts val="0"/>
              </a:spcBef>
              <a:defRPr sz="2600">
                <a:solidFill>
                  <a:srgbClr val="00A2FF"/>
                </a:solidFill>
                <a:latin typeface="Lato"/>
                <a:ea typeface="Lato"/>
                <a:cs typeface="Lato"/>
                <a:sym typeface="Lato"/>
              </a:defRPr>
            </a:pPr>
            <a:r>
              <a:rPr>
                <a:solidFill>
                  <a:srgbClr val="FF6600"/>
                </a:solidFill>
              </a:rPr>
              <a:t>Exploratory Data Analysis</a:t>
            </a:r>
            <a:endParaRPr>
              <a:solidFill>
                <a:srgbClr val="FF6600"/>
              </a:solidFill>
            </a:endParaRPr>
          </a:p>
          <a:p>
            <a:pPr algn="l">
              <a:lnSpc>
                <a:spcPct val="92000"/>
              </a:lnSpc>
              <a:spcBef>
                <a:spcPts val="0"/>
              </a:spcBef>
              <a:defRPr sz="2600">
                <a:solidFill>
                  <a:srgbClr val="00A2FF"/>
                </a:solidFill>
                <a:latin typeface="Lato"/>
                <a:ea typeface="Lato"/>
                <a:cs typeface="Lato"/>
                <a:sym typeface="Lato"/>
              </a:defRPr>
            </a:pPr>
            <a:r>
              <a:rPr>
                <a:solidFill>
                  <a:srgbClr val="FF6600"/>
                </a:solidFill>
              </a:rPr>
              <a:t>EDA Summary</a:t>
            </a:r>
            <a:endParaRPr>
              <a:solidFill>
                <a:srgbClr val="FF6600"/>
              </a:solidFill>
            </a:endParaRPr>
          </a:p>
          <a:p>
            <a:pPr algn="l">
              <a:lnSpc>
                <a:spcPct val="92000"/>
              </a:lnSpc>
              <a:spcBef>
                <a:spcPts val="0"/>
              </a:spcBef>
              <a:defRPr sz="2600">
                <a:solidFill>
                  <a:srgbClr val="00A2FF"/>
                </a:solidFill>
                <a:latin typeface="Lato"/>
                <a:ea typeface="Lato"/>
                <a:cs typeface="Lato"/>
                <a:sym typeface="Lato"/>
              </a:defRPr>
            </a:pPr>
            <a:r>
              <a:rPr>
                <a:solidFill>
                  <a:srgbClr val="FF6600"/>
                </a:solidFill>
              </a:rPr>
              <a:t>Model Selection and Development</a:t>
            </a:r>
            <a:endParaRPr>
              <a:solidFill>
                <a:srgbClr val="FF6600"/>
              </a:solidFill>
            </a:endParaRPr>
          </a:p>
          <a:p>
            <a:pPr algn="l">
              <a:lnSpc>
                <a:spcPct val="92000"/>
              </a:lnSpc>
              <a:spcBef>
                <a:spcPts val="0"/>
              </a:spcBef>
              <a:defRPr sz="2600">
                <a:solidFill>
                  <a:srgbClr val="00A2FF"/>
                </a:solidFill>
                <a:latin typeface="Lato"/>
                <a:ea typeface="Lato"/>
                <a:cs typeface="Lato"/>
                <a:sym typeface="Lato"/>
              </a:defRPr>
            </a:pPr>
            <a:r>
              <a:rPr>
                <a:solidFill>
                  <a:srgbClr val="FF6600"/>
                </a:solidFill>
              </a:rPr>
              <a:t>Model Building</a:t>
            </a:r>
            <a:endParaRPr>
              <a:solidFill>
                <a:srgbClr val="FF6600"/>
              </a:solidFill>
            </a:endParaRPr>
          </a:p>
          <a:p>
            <a:pPr algn="l">
              <a:lnSpc>
                <a:spcPct val="92000"/>
              </a:lnSpc>
              <a:spcBef>
                <a:spcPts val="0"/>
              </a:spcBef>
              <a:defRPr sz="2600">
                <a:solidFill>
                  <a:srgbClr val="00A2FF"/>
                </a:solidFill>
                <a:latin typeface="Lato"/>
                <a:ea typeface="Lato"/>
                <a:cs typeface="Lato"/>
                <a:sym typeface="Lato"/>
              </a:defRPr>
            </a:pPr>
            <a:r>
              <a:rPr>
                <a:solidFill>
                  <a:srgbClr val="FF6600"/>
                </a:solidFill>
              </a:rPr>
              <a:t>Final Recommendation</a:t>
            </a:r>
            <a:endParaRPr>
              <a:solidFill>
                <a:srgbClr val="FF6600"/>
              </a:solidFill>
            </a:endParaRPr>
          </a:p>
          <a:p>
            <a:pPr algn="l">
              <a:lnSpc>
                <a:spcPct val="92000"/>
              </a:lnSpc>
              <a:spcBef>
                <a:spcPts val="0"/>
              </a:spcBef>
              <a:defRPr sz="2600">
                <a:solidFill>
                  <a:srgbClr val="00A2FF"/>
                </a:solidFill>
                <a:latin typeface="Lato"/>
                <a:ea typeface="Lato"/>
                <a:cs typeface="Lato"/>
                <a:sym typeface="Lato"/>
              </a:defRPr>
            </a:pPr>
            <a:r>
              <a:rPr>
                <a:solidFill>
                  <a:srgbClr val="FF6600"/>
                </a:solidFill>
              </a:rPr>
              <a:t>Conclusion</a:t>
            </a:r>
          </a:p>
        </p:txBody>
      </p:sp>
      <p:pic>
        <p:nvPicPr>
          <p:cNvPr id="110"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One of the challenge for all Pharmaceutical companies is to understand the persistency of drug as per the physician prescription.…"/>
          <p:cNvSpPr txBox="1"/>
          <p:nvPr>
            <p:ph type="body" idx="1"/>
          </p:nvPr>
        </p:nvSpPr>
        <p:spPr>
          <a:prstGeom prst="rect">
            <a:avLst/>
          </a:prstGeom>
        </p:spPr>
        <p:txBody>
          <a:bodyPr/>
          <a:lstStyle/>
          <a:p>
            <a:pPr marL="264694" indent="-264694" defTabSz="301752">
              <a:lnSpc>
                <a:spcPct val="100000"/>
              </a:lnSpc>
              <a:spcBef>
                <a:spcPts val="700"/>
              </a:spcBef>
              <a:buFontTx/>
              <a:defRPr sz="2640">
                <a:solidFill>
                  <a:srgbClr val="2D3B45"/>
                </a:solidFill>
                <a:latin typeface="+mj-lt"/>
                <a:ea typeface="+mj-ea"/>
                <a:cs typeface="+mj-cs"/>
                <a:sym typeface="Helvetica"/>
              </a:defRPr>
            </a:pPr>
            <a:r>
              <a:t>One of the challenge for all Pharmaceutical companies is to understand the persistency of drug as per the physician prescription.</a:t>
            </a:r>
          </a:p>
          <a:p>
            <a:pPr marL="264694" indent="-264694" defTabSz="301752">
              <a:lnSpc>
                <a:spcPct val="100000"/>
              </a:lnSpc>
              <a:spcBef>
                <a:spcPts val="700"/>
              </a:spcBef>
              <a:buFontTx/>
              <a:defRPr sz="2640">
                <a:solidFill>
                  <a:srgbClr val="2D3B45"/>
                </a:solidFill>
                <a:latin typeface="+mj-lt"/>
                <a:ea typeface="+mj-ea"/>
                <a:cs typeface="+mj-cs"/>
                <a:sym typeface="Helvetica"/>
              </a:defRPr>
            </a:pPr>
            <a:r>
              <a:t>To solve this problem ABC pharma company approached an analytics company to automate this process of identification.</a:t>
            </a:r>
          </a:p>
          <a:p>
            <a:pPr marL="264694" indent="-264694" defTabSz="301752">
              <a:lnSpc>
                <a:spcPct val="100000"/>
              </a:lnSpc>
              <a:spcBef>
                <a:spcPts val="700"/>
              </a:spcBef>
              <a:buFontTx/>
              <a:defRPr sz="2640">
                <a:solidFill>
                  <a:srgbClr val="2D3B45"/>
                </a:solidFill>
                <a:latin typeface="+mj-lt"/>
                <a:ea typeface="+mj-ea"/>
                <a:cs typeface="+mj-cs"/>
                <a:sym typeface="Helvetica"/>
              </a:defRPr>
            </a:pPr>
            <a:r>
              <a:t>Explore and Understand the data</a:t>
            </a:r>
          </a:p>
          <a:p>
            <a:pPr marL="264694" indent="-264694" defTabSz="301752">
              <a:lnSpc>
                <a:spcPct val="100000"/>
              </a:lnSpc>
              <a:spcBef>
                <a:spcPts val="700"/>
              </a:spcBef>
              <a:buFontTx/>
              <a:defRPr sz="2640">
                <a:solidFill>
                  <a:srgbClr val="2D3B45"/>
                </a:solidFill>
                <a:latin typeface="+mj-lt"/>
                <a:ea typeface="+mj-ea"/>
                <a:cs typeface="+mj-cs"/>
                <a:sym typeface="Helvetica"/>
              </a:defRPr>
            </a:pPr>
            <a:r>
              <a:t>Prepare and clean the data</a:t>
            </a:r>
          </a:p>
          <a:p>
            <a:pPr marL="264694" indent="-264694" defTabSz="301752">
              <a:lnSpc>
                <a:spcPct val="100000"/>
              </a:lnSpc>
              <a:spcBef>
                <a:spcPts val="700"/>
              </a:spcBef>
              <a:buFontTx/>
              <a:defRPr sz="2640">
                <a:solidFill>
                  <a:srgbClr val="2D3B45"/>
                </a:solidFill>
                <a:latin typeface="+mj-lt"/>
                <a:ea typeface="+mj-ea"/>
                <a:cs typeface="+mj-cs"/>
                <a:sym typeface="Helvetica"/>
              </a:defRPr>
            </a:pPr>
            <a:r>
              <a:t>Analyze the data</a:t>
            </a:r>
          </a:p>
          <a:p>
            <a:pPr marL="264694" indent="-264694" defTabSz="301752">
              <a:lnSpc>
                <a:spcPct val="100000"/>
              </a:lnSpc>
              <a:spcBef>
                <a:spcPts val="700"/>
              </a:spcBef>
              <a:buFontTx/>
              <a:defRPr sz="2640">
                <a:solidFill>
                  <a:srgbClr val="2D3B45"/>
                </a:solidFill>
                <a:latin typeface="+mj-lt"/>
                <a:ea typeface="+mj-ea"/>
                <a:cs typeface="+mj-cs"/>
                <a:sym typeface="Helvetica"/>
              </a:defRPr>
            </a:pPr>
            <a:r>
              <a:t>Find the features of drug persistency</a:t>
            </a:r>
          </a:p>
          <a:p>
            <a:pPr marL="264694" indent="-264694" defTabSz="301752">
              <a:lnSpc>
                <a:spcPct val="100000"/>
              </a:lnSpc>
              <a:spcBef>
                <a:spcPts val="700"/>
              </a:spcBef>
              <a:buFontTx/>
              <a:defRPr sz="2640">
                <a:solidFill>
                  <a:srgbClr val="2D3B45"/>
                </a:solidFill>
                <a:latin typeface="+mj-lt"/>
                <a:ea typeface="+mj-ea"/>
                <a:cs typeface="+mj-cs"/>
                <a:sym typeface="Helvetica"/>
              </a:defRPr>
            </a:pPr>
            <a:r>
              <a:t>Give recommendations</a:t>
            </a:r>
          </a:p>
        </p:txBody>
      </p:sp>
      <p:sp>
        <p:nvSpPr>
          <p:cNvPr id="113" name="Title 1"/>
          <p:cNvSpPr txBox="1"/>
          <p:nvPr/>
        </p:nvSpPr>
        <p:spPr>
          <a:xfrm>
            <a:off x="2875721" y="431248"/>
            <a:ext cx="6440558" cy="914401"/>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lnSpc>
                <a:spcPct val="90000"/>
              </a:lnSpc>
              <a:defRPr sz="4000">
                <a:solidFill>
                  <a:srgbClr val="FF6600"/>
                </a:solidFill>
                <a:latin typeface="Calibri Light"/>
                <a:ea typeface="Calibri Light"/>
                <a:cs typeface="Calibri Light"/>
                <a:sym typeface="Calibri Light"/>
              </a:defRPr>
            </a:lvl1pPr>
          </a:lstStyle>
          <a:p>
            <a:pPr/>
            <a:r>
              <a:t>Data Analysis Approach</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ince the data is very large, we know that ABC pharmaceutical company wants to run the whole process faster and to get precise results.…"/>
          <p:cNvSpPr txBox="1"/>
          <p:nvPr>
            <p:ph type="body" idx="1"/>
          </p:nvPr>
        </p:nvSpPr>
        <p:spPr>
          <a:xfrm>
            <a:off x="839787" y="1681163"/>
            <a:ext cx="9842960" cy="4250986"/>
          </a:xfrm>
          <a:prstGeom prst="rect">
            <a:avLst/>
          </a:prstGeom>
        </p:spPr>
        <p:txBody>
          <a:bodyPr anchor="t"/>
          <a:lstStyle/>
          <a:p>
            <a:pPr defTabSz="502920">
              <a:lnSpc>
                <a:spcPct val="115000"/>
              </a:lnSpc>
              <a:spcBef>
                <a:spcPts val="0"/>
              </a:spcBef>
              <a:buClr>
                <a:srgbClr val="FFFFFF"/>
              </a:buClr>
              <a:buFont typeface="Helvetica"/>
              <a:defRPr b="0" sz="2365">
                <a:latin typeface="Lato"/>
                <a:ea typeface="Lato"/>
                <a:cs typeface="Lato"/>
                <a:sym typeface="Lato"/>
              </a:defRPr>
            </a:pPr>
            <a:r>
              <a:t>Since the data is very large, we know that ABC pharmaceutical company wants to run the whole process faster and to get precise results.</a:t>
            </a:r>
          </a:p>
          <a:p>
            <a:pPr defTabSz="502920">
              <a:lnSpc>
                <a:spcPct val="115000"/>
              </a:lnSpc>
              <a:spcBef>
                <a:spcPts val="0"/>
              </a:spcBef>
              <a:buClr>
                <a:srgbClr val="FFFFFF"/>
              </a:buClr>
              <a:buFont typeface="Helvetica"/>
              <a:defRPr b="0" sz="2365">
                <a:latin typeface="Lato"/>
                <a:ea typeface="Lato"/>
                <a:cs typeface="Lato"/>
                <a:sym typeface="Lato"/>
              </a:defRPr>
            </a:pPr>
          </a:p>
          <a:p>
            <a:pPr defTabSz="502920">
              <a:lnSpc>
                <a:spcPct val="115000"/>
              </a:lnSpc>
              <a:spcBef>
                <a:spcPts val="0"/>
              </a:spcBef>
              <a:buClr>
                <a:srgbClr val="FFFFFF"/>
              </a:buClr>
              <a:buFont typeface="Helvetica"/>
              <a:defRPr b="0" sz="2365">
                <a:latin typeface="Lato"/>
                <a:ea typeface="Lato"/>
                <a:cs typeface="Lato"/>
                <a:sym typeface="Lato"/>
              </a:defRPr>
            </a:pPr>
            <a:r>
              <a:t>We have considered and measured many factors that do or do not affect permanence.</a:t>
            </a:r>
          </a:p>
          <a:p>
            <a:pPr defTabSz="502920">
              <a:lnSpc>
                <a:spcPct val="115000"/>
              </a:lnSpc>
              <a:spcBef>
                <a:spcPts val="0"/>
              </a:spcBef>
              <a:buClr>
                <a:srgbClr val="FFFFFF"/>
              </a:buClr>
              <a:buFont typeface="Helvetica"/>
              <a:defRPr b="0" sz="2365">
                <a:solidFill>
                  <a:srgbClr val="00A2FF"/>
                </a:solidFill>
                <a:latin typeface="Lato"/>
                <a:ea typeface="Lato"/>
                <a:cs typeface="Lato"/>
                <a:sym typeface="Lato"/>
              </a:defRPr>
            </a:pPr>
          </a:p>
          <a:p>
            <a:pPr defTabSz="251460">
              <a:lnSpc>
                <a:spcPct val="100000"/>
              </a:lnSpc>
              <a:spcBef>
                <a:spcPts val="600"/>
              </a:spcBef>
              <a:defRPr b="0" sz="2365">
                <a:solidFill>
                  <a:srgbClr val="00A2FF"/>
                </a:solidFill>
                <a:latin typeface="+mj-lt"/>
                <a:ea typeface="+mj-ea"/>
                <a:cs typeface="+mj-cs"/>
                <a:sym typeface="Helvetica"/>
              </a:defRPr>
            </a:pPr>
            <a:r>
              <a:rPr>
                <a:solidFill>
                  <a:srgbClr val="000000"/>
                </a:solidFill>
              </a:rPr>
              <a:t>ML Problem:</a:t>
            </a:r>
            <a:endParaRPr>
              <a:solidFill>
                <a:srgbClr val="000000"/>
              </a:solidFill>
            </a:endParaRPr>
          </a:p>
          <a:p>
            <a:pPr defTabSz="251460">
              <a:lnSpc>
                <a:spcPct val="100000"/>
              </a:lnSpc>
              <a:spcBef>
                <a:spcPts val="600"/>
              </a:spcBef>
              <a:defRPr b="0" sz="2365">
                <a:latin typeface="+mj-lt"/>
                <a:ea typeface="+mj-ea"/>
                <a:cs typeface="+mj-cs"/>
                <a:sym typeface="Helvetica"/>
              </a:defRPr>
            </a:pPr>
            <a:r>
              <a:t>With an objective to gather insights on the factors that are impacting the persistency, build a classification for the given dataset.</a:t>
            </a:r>
          </a:p>
        </p:txBody>
      </p:sp>
      <p:sp>
        <p:nvSpPr>
          <p:cNvPr id="116" name="Title 1"/>
          <p:cNvSpPr txBox="1"/>
          <p:nvPr/>
        </p:nvSpPr>
        <p:spPr>
          <a:xfrm>
            <a:off x="2540988" y="469871"/>
            <a:ext cx="6440558" cy="914401"/>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lnSpc>
                <a:spcPct val="90000"/>
              </a:lnSpc>
              <a:defRPr sz="4000">
                <a:solidFill>
                  <a:srgbClr val="FF6600"/>
                </a:solidFill>
                <a:latin typeface="Calibri Light"/>
                <a:ea typeface="Calibri Light"/>
                <a:cs typeface="Calibri Light"/>
                <a:sym typeface="Calibri Light"/>
              </a:defRPr>
            </a:lvl1pPr>
          </a:lstStyle>
          <a:p>
            <a:pPr/>
            <a:r>
              <a:t>Problem Understanding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All process algorithms based on:…"/>
          <p:cNvSpPr txBox="1"/>
          <p:nvPr>
            <p:ph type="body" idx="1"/>
          </p:nvPr>
        </p:nvSpPr>
        <p:spPr>
          <a:xfrm>
            <a:off x="163017" y="2054518"/>
            <a:ext cx="11539789" cy="3049247"/>
          </a:xfrm>
          <a:prstGeom prst="rect">
            <a:avLst/>
          </a:prstGeom>
        </p:spPr>
        <p:txBody>
          <a:bodyPr anchor="t"/>
          <a:lstStyle/>
          <a:p>
            <a:pPr marL="200526" indent="-200526" defTabSz="2438338">
              <a:spcBef>
                <a:spcPts val="4500"/>
              </a:spcBef>
              <a:buSzPct val="100000"/>
              <a:buChar char="•"/>
              <a:defRPr b="0" sz="2000">
                <a:latin typeface="Helvetica Neue"/>
                <a:ea typeface="Helvetica Neue"/>
                <a:cs typeface="Helvetica Neue"/>
                <a:sym typeface="Helvetica Neue"/>
              </a:defRPr>
            </a:pPr>
            <a:r>
              <a:t>All process algorithms based on:</a:t>
            </a:r>
          </a:p>
          <a:p>
            <a:pPr defTabSz="2438338">
              <a:spcBef>
                <a:spcPts val="4500"/>
              </a:spcBef>
              <a:defRPr b="0" sz="2000">
                <a:latin typeface="Helvetica Neue"/>
                <a:ea typeface="Helvetica Neue"/>
                <a:cs typeface="Helvetica Neue"/>
                <a:sym typeface="Helvetica Neue"/>
              </a:defRPr>
            </a:pPr>
            <a:r>
              <a:t>      Problem               Model                Solution</a:t>
            </a:r>
          </a:p>
        </p:txBody>
      </p:sp>
      <p:sp>
        <p:nvSpPr>
          <p:cNvPr id="119" name="Title 1"/>
          <p:cNvSpPr txBox="1"/>
          <p:nvPr/>
        </p:nvSpPr>
        <p:spPr>
          <a:xfrm>
            <a:off x="2540988" y="469871"/>
            <a:ext cx="6440558" cy="914401"/>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lnSpc>
                <a:spcPct val="90000"/>
              </a:lnSpc>
              <a:defRPr sz="4000">
                <a:solidFill>
                  <a:srgbClr val="FF6600"/>
                </a:solidFill>
                <a:latin typeface="Calibri Light"/>
                <a:ea typeface="Calibri Light"/>
                <a:cs typeface="Calibri Light"/>
                <a:sym typeface="Calibri Light"/>
              </a:defRPr>
            </a:lvl1pPr>
          </a:lstStyle>
          <a:p>
            <a:pPr/>
            <a:r>
              <a:t>Business Understanding</a:t>
            </a:r>
          </a:p>
        </p:txBody>
      </p:sp>
      <p:sp>
        <p:nvSpPr>
          <p:cNvPr id="120" name="Ok"/>
          <p:cNvSpPr/>
          <p:nvPr/>
        </p:nvSpPr>
        <p:spPr>
          <a:xfrm>
            <a:off x="1841390" y="2809570"/>
            <a:ext cx="702894" cy="595143"/>
          </a:xfrm>
          <a:prstGeom prst="rightArrow">
            <a:avLst>
              <a:gd name="adj1" fmla="val 32000"/>
              <a:gd name="adj2" fmla="val 65592"/>
            </a:avLst>
          </a:prstGeom>
          <a:solidFill>
            <a:srgbClr val="FFFFFF"/>
          </a:solidFill>
          <a:ln w="12700">
            <a:solidFill>
              <a:schemeClr val="accent1"/>
            </a:solidFill>
            <a:miter/>
          </a:ln>
        </p:spPr>
        <p:txBody>
          <a:bodyPr lIns="45719" rIns="45719" anchor="ctr"/>
          <a:lstStyle/>
          <a:p>
            <a:pPr/>
          </a:p>
        </p:txBody>
      </p:sp>
      <p:sp>
        <p:nvSpPr>
          <p:cNvPr id="121" name="Ok"/>
          <p:cNvSpPr/>
          <p:nvPr/>
        </p:nvSpPr>
        <p:spPr>
          <a:xfrm>
            <a:off x="3611933" y="2807921"/>
            <a:ext cx="700964" cy="598441"/>
          </a:xfrm>
          <a:prstGeom prst="rightArrow">
            <a:avLst>
              <a:gd name="adj1" fmla="val 32000"/>
              <a:gd name="adj2" fmla="val 74964"/>
            </a:avLst>
          </a:prstGeom>
          <a:solidFill>
            <a:srgbClr val="FFFFFF"/>
          </a:solidFill>
          <a:ln w="12700">
            <a:solidFill>
              <a:schemeClr val="accent1"/>
            </a:solidFill>
            <a:miter/>
          </a:ln>
        </p:spPr>
        <p:txBody>
          <a:bodyPr lIns="45719" rIns="45719" anchor="ctr"/>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Problem understanding…"/>
          <p:cNvSpPr txBox="1"/>
          <p:nvPr>
            <p:ph type="body" sz="half" idx="1"/>
          </p:nvPr>
        </p:nvSpPr>
        <p:spPr>
          <a:xfrm>
            <a:off x="775416" y="2016440"/>
            <a:ext cx="5499148" cy="4122428"/>
          </a:xfrm>
          <a:prstGeom prst="rect">
            <a:avLst/>
          </a:prstGeom>
        </p:spPr>
        <p:txBody>
          <a:bodyPr/>
          <a:lstStyle/>
          <a:p>
            <a:pPr marL="198521" indent="-198521" defTabSz="201168">
              <a:lnSpc>
                <a:spcPct val="100000"/>
              </a:lnSpc>
              <a:spcBef>
                <a:spcPts val="500"/>
              </a:spcBef>
              <a:buSzPct val="100000"/>
              <a:buChar char="•"/>
              <a:defRPr sz="1979">
                <a:latin typeface="+mj-lt"/>
                <a:ea typeface="+mj-ea"/>
                <a:cs typeface="+mj-cs"/>
                <a:sym typeface="Helvetica"/>
              </a:defRPr>
            </a:pPr>
            <a:r>
              <a:t>Problem understanding</a:t>
            </a:r>
          </a:p>
          <a:p>
            <a:pPr marL="198521" indent="-198521" defTabSz="201168">
              <a:lnSpc>
                <a:spcPct val="100000"/>
              </a:lnSpc>
              <a:spcBef>
                <a:spcPts val="500"/>
              </a:spcBef>
              <a:buSzPct val="100000"/>
              <a:buChar char="•"/>
              <a:defRPr sz="1979">
                <a:latin typeface="+mj-lt"/>
                <a:ea typeface="+mj-ea"/>
                <a:cs typeface="+mj-cs"/>
                <a:sym typeface="Helvetica"/>
              </a:defRPr>
            </a:pPr>
            <a:r>
              <a:t>Data Understanding</a:t>
            </a:r>
          </a:p>
          <a:p>
            <a:pPr marL="198521" indent="-198521" defTabSz="201168">
              <a:lnSpc>
                <a:spcPct val="100000"/>
              </a:lnSpc>
              <a:spcBef>
                <a:spcPts val="500"/>
              </a:spcBef>
              <a:buSzPct val="100000"/>
              <a:buChar char="•"/>
              <a:defRPr sz="1979">
                <a:latin typeface="+mj-lt"/>
                <a:ea typeface="+mj-ea"/>
                <a:cs typeface="+mj-cs"/>
                <a:sym typeface="Helvetica"/>
              </a:defRPr>
            </a:pPr>
            <a:r>
              <a:t>Data Cleaning and Feature engineering</a:t>
            </a:r>
          </a:p>
          <a:p>
            <a:pPr marL="198521" indent="-198521" defTabSz="201168">
              <a:lnSpc>
                <a:spcPct val="100000"/>
              </a:lnSpc>
              <a:spcBef>
                <a:spcPts val="500"/>
              </a:spcBef>
              <a:buSzPct val="100000"/>
              <a:buChar char="•"/>
              <a:defRPr sz="1979">
                <a:latin typeface="+mj-lt"/>
                <a:ea typeface="+mj-ea"/>
                <a:cs typeface="+mj-cs"/>
                <a:sym typeface="Helvetica"/>
              </a:defRPr>
            </a:pPr>
            <a:r>
              <a:t>Model Development</a:t>
            </a:r>
          </a:p>
          <a:p>
            <a:pPr marL="198521" indent="-198521" defTabSz="201168">
              <a:lnSpc>
                <a:spcPct val="100000"/>
              </a:lnSpc>
              <a:spcBef>
                <a:spcPts val="500"/>
              </a:spcBef>
              <a:buSzPct val="100000"/>
              <a:buChar char="•"/>
              <a:defRPr sz="1979">
                <a:latin typeface="+mj-lt"/>
                <a:ea typeface="+mj-ea"/>
                <a:cs typeface="+mj-cs"/>
                <a:sym typeface="Helvetica"/>
              </a:defRPr>
            </a:pPr>
            <a:r>
              <a:t>Model Selection</a:t>
            </a:r>
          </a:p>
          <a:p>
            <a:pPr marL="198521" indent="-198521" defTabSz="201168">
              <a:lnSpc>
                <a:spcPct val="100000"/>
              </a:lnSpc>
              <a:spcBef>
                <a:spcPts val="500"/>
              </a:spcBef>
              <a:buSzPct val="100000"/>
              <a:buChar char="•"/>
              <a:defRPr sz="1979">
                <a:latin typeface="+mj-lt"/>
                <a:ea typeface="+mj-ea"/>
                <a:cs typeface="+mj-cs"/>
                <a:sym typeface="Helvetica"/>
              </a:defRPr>
            </a:pPr>
            <a:r>
              <a:t>Model Evaluation</a:t>
            </a:r>
          </a:p>
          <a:p>
            <a:pPr marL="198521" indent="-198521" defTabSz="201168">
              <a:lnSpc>
                <a:spcPct val="100000"/>
              </a:lnSpc>
              <a:spcBef>
                <a:spcPts val="500"/>
              </a:spcBef>
              <a:buSzPct val="100000"/>
              <a:buChar char="•"/>
              <a:defRPr sz="1979">
                <a:latin typeface="+mj-lt"/>
                <a:ea typeface="+mj-ea"/>
                <a:cs typeface="+mj-cs"/>
                <a:sym typeface="Helvetica"/>
              </a:defRPr>
            </a:pPr>
            <a:r>
              <a:t>Report the accuracy, precision and recall of both the class of target variable</a:t>
            </a:r>
          </a:p>
          <a:p>
            <a:pPr marL="198521" indent="-198521" defTabSz="201168">
              <a:lnSpc>
                <a:spcPct val="100000"/>
              </a:lnSpc>
              <a:spcBef>
                <a:spcPts val="500"/>
              </a:spcBef>
              <a:buSzPct val="100000"/>
              <a:buChar char="•"/>
              <a:defRPr sz="1979">
                <a:latin typeface="+mj-lt"/>
                <a:ea typeface="+mj-ea"/>
                <a:cs typeface="+mj-cs"/>
                <a:sym typeface="Helvetica"/>
              </a:defRPr>
            </a:pPr>
            <a:r>
              <a:t>Report ROC-AUC as well</a:t>
            </a:r>
          </a:p>
          <a:p>
            <a:pPr marL="198521" indent="-198521" defTabSz="201168">
              <a:lnSpc>
                <a:spcPct val="100000"/>
              </a:lnSpc>
              <a:spcBef>
                <a:spcPts val="500"/>
              </a:spcBef>
              <a:buSzPct val="100000"/>
              <a:buChar char="•"/>
              <a:defRPr sz="1979">
                <a:latin typeface="+mj-lt"/>
                <a:ea typeface="+mj-ea"/>
                <a:cs typeface="+mj-cs"/>
                <a:sym typeface="Helvetica"/>
              </a:defRPr>
            </a:pPr>
            <a:r>
              <a:t>Deploy the model</a:t>
            </a:r>
          </a:p>
          <a:p>
            <a:pPr marL="198521" indent="-198521" defTabSz="201168">
              <a:lnSpc>
                <a:spcPct val="100000"/>
              </a:lnSpc>
              <a:spcBef>
                <a:spcPts val="500"/>
              </a:spcBef>
              <a:buSzPct val="100000"/>
              <a:buChar char="•"/>
              <a:defRPr sz="1979">
                <a:latin typeface="+mj-lt"/>
                <a:ea typeface="+mj-ea"/>
                <a:cs typeface="+mj-cs"/>
                <a:sym typeface="Helvetica"/>
              </a:defRPr>
            </a:pPr>
            <a:r>
              <a:t>Explain the challenges and model selection</a:t>
            </a:r>
          </a:p>
        </p:txBody>
      </p:sp>
      <p:sp>
        <p:nvSpPr>
          <p:cNvPr id="124" name="Title 1"/>
          <p:cNvSpPr txBox="1"/>
          <p:nvPr/>
        </p:nvSpPr>
        <p:spPr>
          <a:xfrm>
            <a:off x="2540988" y="469871"/>
            <a:ext cx="6440558" cy="914401"/>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lnSpc>
                <a:spcPct val="90000"/>
              </a:lnSpc>
              <a:defRPr sz="4000">
                <a:solidFill>
                  <a:srgbClr val="FF6600"/>
                </a:solidFill>
                <a:latin typeface="Calibri Light"/>
                <a:ea typeface="Calibri Light"/>
                <a:cs typeface="Calibri Light"/>
                <a:sym typeface="Calibri Light"/>
              </a:defRPr>
            </a:lvl1pPr>
          </a:lstStyle>
          <a:p>
            <a:pPr/>
            <a:r>
              <a:t>Task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We used pandas library and Google Colab Notebook…"/>
          <p:cNvSpPr txBox="1"/>
          <p:nvPr>
            <p:ph type="body" idx="1"/>
          </p:nvPr>
        </p:nvSpPr>
        <p:spPr>
          <a:xfrm>
            <a:off x="839787" y="1681163"/>
            <a:ext cx="9748911" cy="3460467"/>
          </a:xfrm>
          <a:prstGeom prst="rect">
            <a:avLst/>
          </a:prstGeom>
        </p:spPr>
        <p:txBody>
          <a:bodyPr/>
          <a:lstStyle/>
          <a:p>
            <a:pPr marL="237122" indent="-237122" defTabSz="502920">
              <a:lnSpc>
                <a:spcPct val="115000"/>
              </a:lnSpc>
              <a:spcBef>
                <a:spcPts val="0"/>
              </a:spcBef>
              <a:buSzPct val="100000"/>
              <a:buChar char="•"/>
              <a:defRPr b="0" sz="2365">
                <a:latin typeface="Lato"/>
                <a:ea typeface="Lato"/>
                <a:cs typeface="Lato"/>
                <a:sym typeface="Lato"/>
              </a:defRPr>
            </a:pPr>
            <a:r>
              <a:t>We used pandas library and Google Colab Notebook</a:t>
            </a:r>
          </a:p>
          <a:p>
            <a:pPr marL="237122" indent="-237122" defTabSz="502920">
              <a:lnSpc>
                <a:spcPct val="115000"/>
              </a:lnSpc>
              <a:spcBef>
                <a:spcPts val="0"/>
              </a:spcBef>
              <a:buSzPct val="100000"/>
              <a:buChar char="•"/>
              <a:defRPr b="0" sz="2365">
                <a:latin typeface="Lato"/>
                <a:ea typeface="Lato"/>
                <a:cs typeface="Lato"/>
                <a:sym typeface="Lato"/>
              </a:defRPr>
            </a:pPr>
            <a:r>
              <a:t>Data was cleaned and prepared for analyzation.</a:t>
            </a:r>
          </a:p>
          <a:p>
            <a:pPr marL="251460" indent="-195580" defTabSz="502920">
              <a:lnSpc>
                <a:spcPct val="115000"/>
              </a:lnSpc>
              <a:spcBef>
                <a:spcPts val="0"/>
              </a:spcBef>
              <a:buClr>
                <a:srgbClr val="FFFFFF"/>
              </a:buClr>
              <a:buSzPts val="2300"/>
              <a:buFont typeface="Helvetica"/>
              <a:buChar char="➢"/>
              <a:defRPr b="0" sz="2365">
                <a:latin typeface="Lato"/>
                <a:ea typeface="Lato"/>
                <a:cs typeface="Lato"/>
                <a:sym typeface="Lato"/>
              </a:defRPr>
            </a:pPr>
          </a:p>
          <a:p>
            <a:pPr marL="251460" indent="-195580" defTabSz="502920">
              <a:lnSpc>
                <a:spcPct val="115000"/>
              </a:lnSpc>
              <a:spcBef>
                <a:spcPts val="0"/>
              </a:spcBef>
              <a:buClr>
                <a:srgbClr val="FFFFFF"/>
              </a:buClr>
              <a:buSzPts val="2300"/>
              <a:buFont typeface="Helvetica"/>
              <a:buChar char="➢"/>
              <a:defRPr b="0" sz="2365">
                <a:latin typeface="Lato"/>
                <a:ea typeface="Lato"/>
                <a:cs typeface="Lato"/>
                <a:sym typeface="Lato"/>
              </a:defRPr>
            </a:pPr>
          </a:p>
          <a:p>
            <a:pPr marL="237122" indent="-237122" defTabSz="502920">
              <a:lnSpc>
                <a:spcPct val="115000"/>
              </a:lnSpc>
              <a:spcBef>
                <a:spcPts val="0"/>
              </a:spcBef>
              <a:buSzPct val="100000"/>
              <a:buChar char="•"/>
              <a:defRPr b="0" sz="2365">
                <a:latin typeface="Lato"/>
                <a:ea typeface="Lato"/>
                <a:cs typeface="Lato"/>
                <a:sym typeface="Lato"/>
              </a:defRPr>
            </a:pPr>
            <a:r>
              <a:t>Approaches: </a:t>
            </a:r>
          </a:p>
          <a:p>
            <a:pPr defTabSz="502920">
              <a:lnSpc>
                <a:spcPct val="115000"/>
              </a:lnSpc>
              <a:spcBef>
                <a:spcPts val="0"/>
              </a:spcBef>
              <a:defRPr b="0" sz="2365">
                <a:latin typeface="Lato"/>
                <a:ea typeface="Lato"/>
                <a:cs typeface="Lato"/>
                <a:sym typeface="Lato"/>
              </a:defRPr>
            </a:pPr>
            <a:r>
              <a:t>    Number of NA values and missing values.</a:t>
            </a:r>
          </a:p>
          <a:p>
            <a:pPr marL="251460" indent="-195580" defTabSz="502920">
              <a:lnSpc>
                <a:spcPct val="115000"/>
              </a:lnSpc>
              <a:spcBef>
                <a:spcPts val="0"/>
              </a:spcBef>
              <a:buClr>
                <a:srgbClr val="FFFFFF"/>
              </a:buClr>
              <a:buSzPts val="2300"/>
              <a:buFont typeface="Helvetica"/>
              <a:buChar char="➢"/>
              <a:defRPr b="0" sz="2365">
                <a:latin typeface="Lato"/>
                <a:ea typeface="Lato"/>
                <a:cs typeface="Lato"/>
                <a:sym typeface="Lato"/>
              </a:defRPr>
            </a:pPr>
            <a:r>
              <a:t>Outliers and Skewed.</a:t>
            </a:r>
          </a:p>
          <a:p>
            <a:pPr marL="251460" indent="-195580" defTabSz="502920">
              <a:lnSpc>
                <a:spcPct val="115000"/>
              </a:lnSpc>
              <a:spcBef>
                <a:spcPts val="0"/>
              </a:spcBef>
              <a:buClr>
                <a:srgbClr val="FFFFFF"/>
              </a:buClr>
              <a:buSzPts val="2300"/>
              <a:buFont typeface="Helvetica"/>
              <a:buChar char="➢"/>
              <a:defRPr b="0" sz="2365">
                <a:latin typeface="Lato"/>
                <a:ea typeface="Lato"/>
                <a:cs typeface="Lato"/>
                <a:sym typeface="Lato"/>
              </a:defRPr>
            </a:pPr>
            <a:r>
              <a:t>Virtualization of data</a:t>
            </a:r>
          </a:p>
        </p:txBody>
      </p:sp>
      <p:sp>
        <p:nvSpPr>
          <p:cNvPr id="127" name="Title 1"/>
          <p:cNvSpPr txBox="1"/>
          <p:nvPr/>
        </p:nvSpPr>
        <p:spPr>
          <a:xfrm>
            <a:off x="2540988" y="469871"/>
            <a:ext cx="6440558" cy="914401"/>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76655">
              <a:lnSpc>
                <a:spcPct val="90000"/>
              </a:lnSpc>
              <a:defRPr sz="2960">
                <a:solidFill>
                  <a:srgbClr val="FF6600"/>
                </a:solidFill>
                <a:latin typeface="Calibri Light"/>
                <a:ea typeface="Calibri Light"/>
                <a:cs typeface="Calibri Light"/>
                <a:sym typeface="Calibri Light"/>
              </a:defRPr>
            </a:lvl1pPr>
          </a:lstStyle>
          <a:p>
            <a:pPr/>
            <a:r>
              <a:t>DATA PREPARATION and UNDERSTANDING</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We analyzed gender, race, ethnicity, age, region, IDN Indicator values because demographic characteristics are personal and do not change.…"/>
          <p:cNvSpPr txBox="1"/>
          <p:nvPr>
            <p:ph type="body" idx="1"/>
          </p:nvPr>
        </p:nvSpPr>
        <p:spPr>
          <a:xfrm>
            <a:off x="839787" y="1681163"/>
            <a:ext cx="10359230" cy="4103895"/>
          </a:xfrm>
          <a:prstGeom prst="rect">
            <a:avLst/>
          </a:prstGeom>
        </p:spPr>
        <p:txBody>
          <a:bodyPr/>
          <a:lstStyle/>
          <a:p>
            <a:pPr marL="182880" indent="-142240" defTabSz="365760">
              <a:lnSpc>
                <a:spcPct val="115000"/>
              </a:lnSpc>
              <a:spcBef>
                <a:spcPts val="0"/>
              </a:spcBef>
              <a:buClr>
                <a:srgbClr val="FFFFFF"/>
              </a:buClr>
              <a:buSzPts val="1600"/>
              <a:buFont typeface="Helvetica"/>
              <a:buChar char="➢"/>
              <a:defRPr b="0" sz="1600">
                <a:latin typeface="Lato"/>
                <a:ea typeface="Lato"/>
                <a:cs typeface="Lato"/>
                <a:sym typeface="Lato"/>
              </a:defRPr>
            </a:pPr>
            <a:r>
              <a:t>We analyzed gender, race, ethnicity, age, region, IDN Indicator values because demographic characteristics are personal and do not change. </a:t>
            </a:r>
          </a:p>
          <a:p>
            <a:pPr lvl="1" marL="388620" indent="-142239" defTabSz="365760">
              <a:lnSpc>
                <a:spcPct val="115000"/>
              </a:lnSpc>
              <a:spcBef>
                <a:spcPts val="0"/>
              </a:spcBef>
              <a:buClr>
                <a:srgbClr val="FFFFFF"/>
              </a:buClr>
              <a:buSzPts val="1600"/>
              <a:buFont typeface="Helvetica"/>
              <a:buChar char="➢"/>
              <a:defRPr b="0" sz="1600">
                <a:latin typeface="Lato"/>
                <a:ea typeface="Lato"/>
                <a:cs typeface="Lato"/>
                <a:sym typeface="Lato"/>
              </a:defRPr>
            </a:pPr>
          </a:p>
          <a:p>
            <a:pPr marL="182880" indent="-142240" defTabSz="365760">
              <a:lnSpc>
                <a:spcPct val="115000"/>
              </a:lnSpc>
              <a:spcBef>
                <a:spcPts val="0"/>
              </a:spcBef>
              <a:buClr>
                <a:srgbClr val="FFFFFF"/>
              </a:buClr>
              <a:buSzPts val="1600"/>
              <a:buFont typeface="Helvetica"/>
              <a:buChar char="➢"/>
              <a:defRPr b="0" sz="1600">
                <a:latin typeface="Lato"/>
                <a:ea typeface="Lato"/>
                <a:cs typeface="Lato"/>
                <a:sym typeface="Lato"/>
              </a:defRPr>
            </a:pPr>
            <a:r>
              <a:t>We produced 'persistent and non-persistent of drug' histogram graphs of these properties.</a:t>
            </a:r>
          </a:p>
          <a:p>
            <a:pPr marL="182880" indent="-142240" defTabSz="365760">
              <a:lnSpc>
                <a:spcPct val="115000"/>
              </a:lnSpc>
              <a:spcBef>
                <a:spcPts val="0"/>
              </a:spcBef>
              <a:buClr>
                <a:srgbClr val="FFFFFF"/>
              </a:buClr>
              <a:buSzPts val="1600"/>
              <a:buFont typeface="Helvetica"/>
              <a:buChar char="➢"/>
              <a:defRPr b="0" sz="1600">
                <a:latin typeface="Lato"/>
                <a:ea typeface="Lato"/>
                <a:cs typeface="Lato"/>
                <a:sym typeface="Lato"/>
              </a:defRPr>
            </a:pPr>
          </a:p>
          <a:p>
            <a:pPr marL="182880" indent="-142240" defTabSz="365760">
              <a:lnSpc>
                <a:spcPct val="115000"/>
              </a:lnSpc>
              <a:spcBef>
                <a:spcPts val="0"/>
              </a:spcBef>
              <a:buClr>
                <a:srgbClr val="FFFFFF"/>
              </a:buClr>
              <a:buSzPts val="1600"/>
              <a:buFont typeface="Helvetica"/>
              <a:buChar char="➢"/>
              <a:defRPr b="0" sz="1600">
                <a:latin typeface="Lato"/>
                <a:ea typeface="Lato"/>
                <a:cs typeface="Lato"/>
                <a:sym typeface="Lato"/>
              </a:defRPr>
            </a:pPr>
            <a:r>
              <a:t>Data variables are presented in Heatmap.</a:t>
            </a:r>
          </a:p>
          <a:p>
            <a:pPr marL="182880" indent="-142240" defTabSz="365760">
              <a:lnSpc>
                <a:spcPct val="115000"/>
              </a:lnSpc>
              <a:spcBef>
                <a:spcPts val="0"/>
              </a:spcBef>
              <a:buClr>
                <a:srgbClr val="FFFFFF"/>
              </a:buClr>
              <a:buSzPts val="1600"/>
              <a:buFont typeface="Helvetica"/>
              <a:buChar char="➢"/>
              <a:defRPr b="0" sz="1600">
                <a:latin typeface="Lato"/>
                <a:ea typeface="Lato"/>
                <a:cs typeface="Lato"/>
                <a:sym typeface="Lato"/>
              </a:defRPr>
            </a:pPr>
          </a:p>
          <a:p>
            <a:pPr marL="182880" indent="-142240" defTabSz="365760">
              <a:lnSpc>
                <a:spcPct val="115000"/>
              </a:lnSpc>
              <a:spcBef>
                <a:spcPts val="0"/>
              </a:spcBef>
              <a:buClr>
                <a:srgbClr val="FFFFFF"/>
              </a:buClr>
              <a:buSzPts val="1600"/>
              <a:buFont typeface="Helvetica"/>
              <a:buChar char="➢"/>
              <a:defRPr b="0" sz="1600">
                <a:latin typeface="Lato"/>
                <a:ea typeface="Lato"/>
                <a:cs typeface="Lato"/>
                <a:sym typeface="Lato"/>
              </a:defRPr>
            </a:pPr>
            <a:r>
              <a:t>According to bar graph, the highest values are seen in the midwest and south parts of the region permanent and non-permanent drug.</a:t>
            </a:r>
          </a:p>
          <a:p>
            <a:pPr marL="182880" indent="-142240" defTabSz="365760">
              <a:lnSpc>
                <a:spcPct val="115000"/>
              </a:lnSpc>
              <a:spcBef>
                <a:spcPts val="0"/>
              </a:spcBef>
              <a:buClr>
                <a:srgbClr val="FFFFFF"/>
              </a:buClr>
              <a:buSzPts val="1600"/>
              <a:buFont typeface="Helvetica"/>
              <a:buChar char="➢"/>
              <a:defRPr b="0" sz="1600">
                <a:latin typeface="Lato"/>
                <a:ea typeface="Lato"/>
                <a:cs typeface="Lato"/>
                <a:sym typeface="Lato"/>
              </a:defRPr>
            </a:pPr>
          </a:p>
          <a:p>
            <a:pPr marL="182880" indent="-142240" defTabSz="365760">
              <a:lnSpc>
                <a:spcPct val="115000"/>
              </a:lnSpc>
              <a:spcBef>
                <a:spcPts val="0"/>
              </a:spcBef>
              <a:buClr>
                <a:srgbClr val="FFFFFF"/>
              </a:buClr>
              <a:buSzPts val="1600"/>
              <a:buFont typeface="Helvetica"/>
              <a:buChar char="➢"/>
              <a:defRPr b="0" sz="1600">
                <a:latin typeface="Lato"/>
                <a:ea typeface="Lato"/>
                <a:cs typeface="Lato"/>
                <a:sym typeface="Lato"/>
              </a:defRPr>
            </a:pPr>
            <a:r>
              <a:t>On the ethnicity persistent and non-persistent bar graph, not hispanic is clearly ahead of unknown and hispanic.</a:t>
            </a:r>
          </a:p>
          <a:p>
            <a:pPr marL="182880" indent="-142240" defTabSz="365760">
              <a:lnSpc>
                <a:spcPct val="115000"/>
              </a:lnSpc>
              <a:spcBef>
                <a:spcPts val="0"/>
              </a:spcBef>
              <a:buClr>
                <a:srgbClr val="FFFFFF"/>
              </a:buClr>
              <a:buSzPts val="1600"/>
              <a:buFont typeface="Helvetica"/>
              <a:buChar char="➢"/>
              <a:defRPr b="0" sz="1600">
                <a:latin typeface="Lato"/>
                <a:ea typeface="Lato"/>
                <a:cs typeface="Lato"/>
                <a:sym typeface="Lato"/>
              </a:defRPr>
            </a:pPr>
          </a:p>
          <a:p>
            <a:pPr marL="182880" indent="-142240" defTabSz="365760">
              <a:lnSpc>
                <a:spcPct val="115000"/>
              </a:lnSpc>
              <a:spcBef>
                <a:spcPts val="0"/>
              </a:spcBef>
              <a:buClr>
                <a:srgbClr val="FFFFFF"/>
              </a:buClr>
              <a:buSzPts val="1600"/>
              <a:buFont typeface="Helvetica"/>
              <a:buChar char="➢"/>
              <a:defRPr b="0" sz="1600">
                <a:latin typeface="Lato"/>
                <a:ea typeface="Lato"/>
                <a:cs typeface="Lato"/>
                <a:sym typeface="Lato"/>
              </a:defRPr>
            </a:pPr>
            <a:r>
              <a:t>As a result of the analyzes made, we got different outputs every week and saved them.</a:t>
            </a:r>
          </a:p>
        </p:txBody>
      </p:sp>
      <p:sp>
        <p:nvSpPr>
          <p:cNvPr id="130" name="Title 1"/>
          <p:cNvSpPr txBox="1"/>
          <p:nvPr/>
        </p:nvSpPr>
        <p:spPr>
          <a:xfrm>
            <a:off x="2540988" y="469871"/>
            <a:ext cx="6440558" cy="914401"/>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lnSpc>
                <a:spcPct val="90000"/>
              </a:lnSpc>
              <a:defRPr sz="4000">
                <a:solidFill>
                  <a:srgbClr val="FF6600"/>
                </a:solidFill>
                <a:latin typeface="Calibri Light"/>
                <a:ea typeface="Calibri Light"/>
                <a:cs typeface="Calibri Light"/>
                <a:sym typeface="Calibri Light"/>
              </a:defRPr>
            </a:lvl1pPr>
          </a:lstStyle>
          <a:p>
            <a:pPr/>
            <a:r>
              <a:t>EXPLORATORY DATA ANALYSIS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