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E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4406B26-7842-45D1-9397-87281039FD0A}" type="datetimeFigureOut">
              <a:rPr lang="tr-TR" smtClean="0"/>
              <a:t>18.01.2019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A441FF7-E0B7-4967-AAD6-D214E58CDB64}"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65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4406B26-7842-45D1-9397-87281039FD0A}" type="datetimeFigureOut">
              <a:rPr lang="tr-TR" smtClean="0"/>
              <a:t>18.01.2019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A441FF7-E0B7-4967-AAD6-D214E58CDB64}" type="slidenum">
              <a:rPr lang="tr-TR" smtClean="0"/>
              <a:t>‹#›</a:t>
            </a:fld>
            <a:endParaRPr lang="tr-TR"/>
          </a:p>
        </p:txBody>
      </p:sp>
    </p:spTree>
    <p:extLst>
      <p:ext uri="{BB962C8B-B14F-4D97-AF65-F5344CB8AC3E}">
        <p14:creationId xmlns:p14="http://schemas.microsoft.com/office/powerpoint/2010/main" val="298538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4406B26-7842-45D1-9397-87281039FD0A}" type="datetimeFigureOut">
              <a:rPr lang="tr-TR" smtClean="0"/>
              <a:t>18.01.2019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A441FF7-E0B7-4967-AAD6-D214E58CDB64}" type="slidenum">
              <a:rPr lang="tr-TR" smtClean="0"/>
              <a:t>‹#›</a:t>
            </a:fld>
            <a:endParaRPr lang="tr-TR"/>
          </a:p>
        </p:txBody>
      </p:sp>
    </p:spTree>
    <p:extLst>
      <p:ext uri="{BB962C8B-B14F-4D97-AF65-F5344CB8AC3E}">
        <p14:creationId xmlns:p14="http://schemas.microsoft.com/office/powerpoint/2010/main" val="282540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4406B26-7842-45D1-9397-87281039FD0A}" type="datetimeFigureOut">
              <a:rPr lang="tr-TR" smtClean="0"/>
              <a:t>18.01.2019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A441FF7-E0B7-4967-AAD6-D214E58CDB64}" type="slidenum">
              <a:rPr lang="tr-TR" smtClean="0"/>
              <a:t>‹#›</a:t>
            </a:fld>
            <a:endParaRPr lang="tr-TR"/>
          </a:p>
        </p:txBody>
      </p:sp>
    </p:spTree>
    <p:extLst>
      <p:ext uri="{BB962C8B-B14F-4D97-AF65-F5344CB8AC3E}">
        <p14:creationId xmlns:p14="http://schemas.microsoft.com/office/powerpoint/2010/main" val="186617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4406B26-7842-45D1-9397-87281039FD0A}" type="datetimeFigureOut">
              <a:rPr lang="tr-TR" smtClean="0"/>
              <a:t>18.01.2019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A441FF7-E0B7-4967-AAD6-D214E58CDB64}"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29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4406B26-7842-45D1-9397-87281039FD0A}" type="datetimeFigureOut">
              <a:rPr lang="tr-TR" smtClean="0"/>
              <a:t>18.01.2019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A441FF7-E0B7-4967-AAD6-D214E58CDB64}" type="slidenum">
              <a:rPr lang="tr-TR" smtClean="0"/>
              <a:t>‹#›</a:t>
            </a:fld>
            <a:endParaRPr lang="tr-TR"/>
          </a:p>
        </p:txBody>
      </p:sp>
    </p:spTree>
    <p:extLst>
      <p:ext uri="{BB962C8B-B14F-4D97-AF65-F5344CB8AC3E}">
        <p14:creationId xmlns:p14="http://schemas.microsoft.com/office/powerpoint/2010/main" val="422256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4406B26-7842-45D1-9397-87281039FD0A}" type="datetimeFigureOut">
              <a:rPr lang="tr-TR" smtClean="0"/>
              <a:t>18.01.2019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A441FF7-E0B7-4967-AAD6-D214E58CDB64}" type="slidenum">
              <a:rPr lang="tr-TR" smtClean="0"/>
              <a:t>‹#›</a:t>
            </a:fld>
            <a:endParaRPr lang="tr-TR"/>
          </a:p>
        </p:txBody>
      </p:sp>
    </p:spTree>
    <p:extLst>
      <p:ext uri="{BB962C8B-B14F-4D97-AF65-F5344CB8AC3E}">
        <p14:creationId xmlns:p14="http://schemas.microsoft.com/office/powerpoint/2010/main" val="165460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4406B26-7842-45D1-9397-87281039FD0A}" type="datetimeFigureOut">
              <a:rPr lang="tr-TR" smtClean="0"/>
              <a:t>18.01.2019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A441FF7-E0B7-4967-AAD6-D214E58CDB64}" type="slidenum">
              <a:rPr lang="tr-TR" smtClean="0"/>
              <a:t>‹#›</a:t>
            </a:fld>
            <a:endParaRPr lang="tr-TR"/>
          </a:p>
        </p:txBody>
      </p:sp>
    </p:spTree>
    <p:extLst>
      <p:ext uri="{BB962C8B-B14F-4D97-AF65-F5344CB8AC3E}">
        <p14:creationId xmlns:p14="http://schemas.microsoft.com/office/powerpoint/2010/main" val="215674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406B26-7842-45D1-9397-87281039FD0A}" type="datetimeFigureOut">
              <a:rPr lang="tr-TR" smtClean="0"/>
              <a:t>18.01.2019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AA441FF7-E0B7-4967-AAD6-D214E58CDB64}" type="slidenum">
              <a:rPr lang="tr-TR" smtClean="0"/>
              <a:t>‹#›</a:t>
            </a:fld>
            <a:endParaRPr lang="tr-TR"/>
          </a:p>
        </p:txBody>
      </p:sp>
    </p:spTree>
    <p:extLst>
      <p:ext uri="{BB962C8B-B14F-4D97-AF65-F5344CB8AC3E}">
        <p14:creationId xmlns:p14="http://schemas.microsoft.com/office/powerpoint/2010/main" val="35451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406B26-7842-45D1-9397-87281039FD0A}" type="datetimeFigureOut">
              <a:rPr lang="tr-TR" smtClean="0"/>
              <a:t>18.01.2019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A441FF7-E0B7-4967-AAD6-D214E58CDB64}" type="slidenum">
              <a:rPr lang="tr-TR" smtClean="0"/>
              <a:t>‹#›</a:t>
            </a:fld>
            <a:endParaRPr lang="tr-TR"/>
          </a:p>
        </p:txBody>
      </p:sp>
    </p:spTree>
    <p:extLst>
      <p:ext uri="{BB962C8B-B14F-4D97-AF65-F5344CB8AC3E}">
        <p14:creationId xmlns:p14="http://schemas.microsoft.com/office/powerpoint/2010/main" val="33060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4406B26-7842-45D1-9397-87281039FD0A}" type="datetimeFigureOut">
              <a:rPr lang="tr-TR" smtClean="0"/>
              <a:t>18.01.2019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A441FF7-E0B7-4967-AAD6-D214E58CDB64}" type="slidenum">
              <a:rPr lang="tr-TR" smtClean="0"/>
              <a:t>‹#›</a:t>
            </a:fld>
            <a:endParaRPr lang="tr-TR"/>
          </a:p>
        </p:txBody>
      </p:sp>
    </p:spTree>
    <p:extLst>
      <p:ext uri="{BB962C8B-B14F-4D97-AF65-F5344CB8AC3E}">
        <p14:creationId xmlns:p14="http://schemas.microsoft.com/office/powerpoint/2010/main" val="261355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406B26-7842-45D1-9397-87281039FD0A}" type="datetimeFigureOut">
              <a:rPr lang="tr-TR" smtClean="0"/>
              <a:t>18.01.2019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A441FF7-E0B7-4967-AAD6-D214E58CDB64}"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82330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66800" y="619226"/>
            <a:ext cx="10058400" cy="2342592"/>
          </a:xfrm>
        </p:spPr>
        <p:txBody>
          <a:bodyPr>
            <a:normAutofit fontScale="90000"/>
          </a:bodyPr>
          <a:lstStyle/>
          <a:p>
            <a:pPr algn="ctr"/>
            <a:r>
              <a:rPr lang="tr-TR" sz="5000" b="1" dirty="0" smtClean="0">
                <a:latin typeface="Arial" panose="020B0604020202020204" pitchFamily="34" charset="0"/>
                <a:cs typeface="Arial" panose="020B0604020202020204" pitchFamily="34" charset="0"/>
              </a:rPr>
              <a:t>KOCAELİ ÜNİVERSİTESİ </a:t>
            </a:r>
            <a:br>
              <a:rPr lang="tr-TR" sz="5000" b="1" dirty="0" smtClean="0">
                <a:latin typeface="Arial" panose="020B0604020202020204" pitchFamily="34" charset="0"/>
                <a:cs typeface="Arial" panose="020B0604020202020204" pitchFamily="34" charset="0"/>
              </a:rPr>
            </a:br>
            <a:r>
              <a:rPr lang="tr-TR" sz="5000" b="1" dirty="0" smtClean="0">
                <a:latin typeface="Arial" panose="020B0604020202020204" pitchFamily="34" charset="0"/>
                <a:cs typeface="Arial" panose="020B0604020202020204" pitchFamily="34" charset="0"/>
              </a:rPr>
              <a:t>MÜHENDİSLİK FAKÜLTESİ</a:t>
            </a:r>
            <a:r>
              <a:rPr lang="tr-TR" dirty="0" smtClean="0"/>
              <a:t/>
            </a:r>
            <a:br>
              <a:rPr lang="tr-TR" dirty="0" smtClean="0"/>
            </a:br>
            <a:endParaRPr lang="tr-TR" dirty="0"/>
          </a:p>
        </p:txBody>
      </p:sp>
      <p:sp>
        <p:nvSpPr>
          <p:cNvPr id="3" name="Alt Başlık 2"/>
          <p:cNvSpPr>
            <a:spLocks noGrp="1"/>
          </p:cNvSpPr>
          <p:nvPr>
            <p:ph type="subTitle" idx="1"/>
          </p:nvPr>
        </p:nvSpPr>
        <p:spPr>
          <a:xfrm>
            <a:off x="1582189" y="2422804"/>
            <a:ext cx="9144000" cy="1078028"/>
          </a:xfrm>
        </p:spPr>
        <p:txBody>
          <a:bodyPr>
            <a:normAutofit fontScale="25000" lnSpcReduction="20000"/>
          </a:bodyPr>
          <a:lstStyle/>
          <a:p>
            <a:pPr algn="ctr"/>
            <a:r>
              <a:rPr lang="tr-TR" sz="12000" b="1" dirty="0">
                <a:latin typeface="Arial" panose="020B0604020202020204" pitchFamily="34" charset="0"/>
                <a:cs typeface="Arial" panose="020B0604020202020204" pitchFamily="34" charset="0"/>
              </a:rPr>
              <a:t>BİLGİSAYAR MÜHENDİSLİĞİ BÖLÜMÜ</a:t>
            </a:r>
          </a:p>
          <a:p>
            <a:pPr algn="ctr"/>
            <a:r>
              <a:rPr lang="tr-TR" sz="12000" b="1" dirty="0" smtClean="0">
                <a:latin typeface="Arial" panose="020B0604020202020204" pitchFamily="34" charset="0"/>
                <a:cs typeface="Arial" panose="020B0604020202020204" pitchFamily="34" charset="0"/>
              </a:rPr>
              <a:t>ARAŞTIRMA </a:t>
            </a:r>
            <a:r>
              <a:rPr lang="tr-TR" sz="12000" b="1" dirty="0" smtClean="0">
                <a:solidFill>
                  <a:srgbClr val="777E6F"/>
                </a:solidFill>
                <a:latin typeface="Arial" panose="020B0604020202020204" pitchFamily="34" charset="0"/>
                <a:cs typeface="Arial" panose="020B0604020202020204" pitchFamily="34" charset="0"/>
              </a:rPr>
              <a:t>PROBLEMLERİ</a:t>
            </a:r>
          </a:p>
          <a:p>
            <a:endParaRPr lang="tr-TR" sz="11400" b="1" dirty="0" smtClean="0">
              <a:latin typeface="Arial" panose="020B0604020202020204" pitchFamily="34" charset="0"/>
              <a:cs typeface="Arial" panose="020B0604020202020204" pitchFamily="34" charset="0"/>
            </a:endParaRPr>
          </a:p>
          <a:p>
            <a:endParaRPr lang="tr-TR" b="1" dirty="0" smtClean="0"/>
          </a:p>
          <a:p>
            <a:endParaRPr lang="tr-TR" dirty="0"/>
          </a:p>
        </p:txBody>
      </p:sp>
      <p:cxnSp>
        <p:nvCxnSpPr>
          <p:cNvPr id="21" name="Düz Ok Bağlayıcısı 20" hidden="1"/>
          <p:cNvCxnSpPr>
            <a:cxnSpLocks noChangeShapeType="1"/>
          </p:cNvCxnSpPr>
          <p:nvPr/>
        </p:nvCxnSpPr>
        <p:spPr bwMode="auto">
          <a:xfrm rot="5400000">
            <a:off x="990917" y="2029143"/>
            <a:ext cx="899795"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 name="Düz Bağlayıcı 21" hidden="1"/>
          <p:cNvCxnSpPr>
            <a:cxnSpLocks/>
          </p:cNvCxnSpPr>
          <p:nvPr/>
        </p:nvCxnSpPr>
        <p:spPr>
          <a:xfrm>
            <a:off x="-1433195" y="35560"/>
            <a:ext cx="3419475" cy="0"/>
          </a:xfrm>
          <a:prstGeom prst="line">
            <a:avLst/>
          </a:prstGeom>
          <a:noFill/>
          <a:ln w="9525" cap="flat" cmpd="sng" algn="ctr">
            <a:solidFill>
              <a:srgbClr val="4F81BD">
                <a:shade val="95000"/>
                <a:satMod val="105000"/>
              </a:srgbClr>
            </a:solidFill>
            <a:prstDash val="solid"/>
          </a:ln>
          <a:effectLst/>
        </p:spPr>
      </p:cxnSp>
      <p:sp>
        <p:nvSpPr>
          <p:cNvPr id="25" name="Metin Kutusu 16" hidden="1"/>
          <p:cNvSpPr txBox="1">
            <a:spLocks noChangeArrowheads="1"/>
          </p:cNvSpPr>
          <p:nvPr/>
        </p:nvSpPr>
        <p:spPr bwMode="auto">
          <a:xfrm>
            <a:off x="-419100" y="377190"/>
            <a:ext cx="586105" cy="378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lnSpc>
                <a:spcPct val="107000"/>
              </a:lnSpc>
              <a:spcAft>
                <a:spcPts val="80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5,2 cm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Düz Bağlayıcı 25" hidden="1"/>
          <p:cNvCxnSpPr>
            <a:cxnSpLocks/>
          </p:cNvCxnSpPr>
          <p:nvPr/>
        </p:nvCxnSpPr>
        <p:spPr>
          <a:xfrm>
            <a:off x="-1249045" y="186055"/>
            <a:ext cx="3420110" cy="0"/>
          </a:xfrm>
          <a:prstGeom prst="line">
            <a:avLst/>
          </a:prstGeom>
          <a:noFill/>
          <a:ln w="9525" cap="flat" cmpd="sng" algn="ctr">
            <a:solidFill>
              <a:srgbClr val="4F81BD">
                <a:shade val="95000"/>
                <a:satMod val="105000"/>
              </a:srgbClr>
            </a:solidFill>
            <a:prstDash val="solid"/>
          </a:ln>
          <a:effectLst/>
        </p:spPr>
      </p:cxnSp>
      <p:sp>
        <p:nvSpPr>
          <p:cNvPr id="28" name="Rectangle 25"/>
          <p:cNvSpPr>
            <a:spLocks noChangeArrowheads="1"/>
          </p:cNvSpPr>
          <p:nvPr/>
        </p:nvSpPr>
        <p:spPr bwMode="auto">
          <a:xfrm>
            <a:off x="5790085" y="5426839"/>
            <a:ext cx="5335115"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tr-TR" sz="2900" b="1" i="0" u="none" strike="noStrike" cap="none" normalizeH="0" baseline="0" dirty="0" smtClean="0">
                <a:ln>
                  <a:noFill/>
                </a:ln>
                <a:solidFill>
                  <a:srgbClr val="777E6F"/>
                </a:solidFill>
                <a:effectLst/>
                <a:latin typeface="Arial" panose="020B0604020202020204" pitchFamily="34" charset="0"/>
                <a:ea typeface="Times New Roman" panose="02020603050405020304" pitchFamily="18" charset="0"/>
                <a:cs typeface="Arial" panose="020B0604020202020204" pitchFamily="34" charset="0"/>
              </a:rPr>
              <a:t>CENK CAMKIRAN 150202015</a:t>
            </a:r>
          </a:p>
          <a:p>
            <a:pPr eaLnBrk="0" fontAlgn="base" hangingPunct="0">
              <a:spcBef>
                <a:spcPct val="0"/>
              </a:spcBef>
              <a:spcAft>
                <a:spcPct val="0"/>
              </a:spcAft>
            </a:pPr>
            <a:r>
              <a:rPr lang="tr-TR" sz="2900" b="1" dirty="0" smtClean="0">
                <a:solidFill>
                  <a:srgbClr val="777E6F"/>
                </a:solidFill>
                <a:latin typeface="Arial" panose="020B0604020202020204" pitchFamily="34" charset="0"/>
                <a:cs typeface="Arial" panose="020B0604020202020204" pitchFamily="34" charset="0"/>
              </a:rPr>
              <a:t>FERHAT ÇAKIR 150202087</a:t>
            </a:r>
            <a:endParaRPr kumimoji="0" lang="tr-TR" sz="2900" b="0" i="0" u="none" strike="noStrike" cap="none" normalizeH="0" baseline="0" dirty="0" smtClean="0">
              <a:ln>
                <a:noFill/>
              </a:ln>
              <a:solidFill>
                <a:srgbClr val="777E6F"/>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tr-TR" sz="2900" b="0" i="0" u="none" strike="noStrike" cap="none" normalizeH="0" baseline="0" dirty="0" smtClean="0">
              <a:ln>
                <a:noFill/>
              </a:ln>
              <a:solidFill>
                <a:schemeClr val="tx1"/>
              </a:solidFill>
              <a:effectLst/>
              <a:latin typeface="Arial" panose="020B0604020202020204" pitchFamily="34" charset="0"/>
            </a:endParaRPr>
          </a:p>
        </p:txBody>
      </p:sp>
      <p:cxnSp>
        <p:nvCxnSpPr>
          <p:cNvPr id="29" name="Düz Ok Bağlayıcısı 28" hidden="1"/>
          <p:cNvCxnSpPr>
            <a:cxnSpLocks noChangeShapeType="1"/>
          </p:cNvCxnSpPr>
          <p:nvPr/>
        </p:nvCxnSpPr>
        <p:spPr bwMode="auto">
          <a:xfrm rot="5400000">
            <a:off x="990917" y="2029143"/>
            <a:ext cx="899795"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0" name="Düz Bağlayıcı 29" hidden="1"/>
          <p:cNvCxnSpPr>
            <a:cxnSpLocks/>
          </p:cNvCxnSpPr>
          <p:nvPr/>
        </p:nvCxnSpPr>
        <p:spPr>
          <a:xfrm>
            <a:off x="-1433195" y="35560"/>
            <a:ext cx="3419475" cy="0"/>
          </a:xfrm>
          <a:prstGeom prst="line">
            <a:avLst/>
          </a:prstGeom>
          <a:noFill/>
          <a:ln w="9525" cap="flat" cmpd="sng" algn="ctr">
            <a:solidFill>
              <a:srgbClr val="4F81BD">
                <a:shade val="95000"/>
                <a:satMod val="105000"/>
              </a:srgbClr>
            </a:solidFill>
            <a:prstDash val="solid"/>
          </a:ln>
          <a:effectLst/>
        </p:spPr>
      </p:cxnSp>
      <p:sp>
        <p:nvSpPr>
          <p:cNvPr id="31" name="Rectangle 2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32" name="Rectangle 29"/>
          <p:cNvSpPr>
            <a:spLocks noChangeArrowheads="1"/>
          </p:cNvSpPr>
          <p:nvPr/>
        </p:nvSpPr>
        <p:spPr bwMode="auto">
          <a:xfrm>
            <a:off x="1124989" y="3840385"/>
            <a:ext cx="1005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Mobil Cihazlar için Test Uygulamaları</a:t>
            </a:r>
            <a:endParaRPr kumimoji="0" lang="tr-TR"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984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latin typeface="Arial" panose="020B0604020202020204" pitchFamily="34" charset="0"/>
                <a:cs typeface="Arial" panose="020B0604020202020204" pitchFamily="34" charset="0"/>
              </a:rPr>
              <a:t>SONUÇLAR</a:t>
            </a:r>
            <a:endParaRPr lang="tr-TR" sz="44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a:bodyPr>
          <a:lstStyle/>
          <a:p>
            <a:r>
              <a:rPr lang="tr-TR" sz="1600" dirty="0" smtClean="0">
                <a:latin typeface="Arial" panose="020B0604020202020204" pitchFamily="34" charset="0"/>
                <a:cs typeface="Arial" panose="020B0604020202020204" pitchFamily="34" charset="0"/>
              </a:rPr>
              <a:t>Bu çalışma, günümüzde piyasada yaygın olan </a:t>
            </a:r>
            <a:r>
              <a:rPr lang="tr-TR" sz="1600" dirty="0" err="1" smtClean="0">
                <a:latin typeface="Arial" panose="020B0604020202020204" pitchFamily="34" charset="0"/>
                <a:cs typeface="Arial" panose="020B0604020202020204" pitchFamily="34" charset="0"/>
              </a:rPr>
              <a:t>benchmark</a:t>
            </a:r>
            <a:r>
              <a:rPr lang="tr-TR" sz="1600" dirty="0" smtClean="0">
                <a:latin typeface="Arial" panose="020B0604020202020204" pitchFamily="34" charset="0"/>
                <a:cs typeface="Arial" panose="020B0604020202020204" pitchFamily="34" charset="0"/>
              </a:rPr>
              <a:t> yazılımlarını ve bu yazılımların iyi-kötü yanlarını,  </a:t>
            </a:r>
            <a:r>
              <a:rPr lang="tr-TR" sz="1600" dirty="0" err="1" smtClean="0">
                <a:latin typeface="Arial" panose="020B0604020202020204" pitchFamily="34" charset="0"/>
                <a:cs typeface="Arial" panose="020B0604020202020204" pitchFamily="34" charset="0"/>
              </a:rPr>
              <a:t>Android</a:t>
            </a:r>
            <a:r>
              <a:rPr lang="tr-TR" sz="1600" dirty="0" smtClean="0">
                <a:latin typeface="Arial" panose="020B0604020202020204" pitchFamily="34" charset="0"/>
                <a:cs typeface="Arial" panose="020B0604020202020204" pitchFamily="34" charset="0"/>
              </a:rPr>
              <a:t> İşletim Sistemi yüklü cihazlarda bulunan CPU, GPU ve depolama aygıtlarının sahip olduğu bileşenler ve bu aygıtların hangi kriterler altında test edilmesi gerektiği konusu hakkında geçmişte yapılmış çalışmaları ve bu konu hakkında yazılmış makaleleri sizlere aktarmış bulunmaktadır. Makale yazarları, kendi </a:t>
            </a:r>
            <a:r>
              <a:rPr lang="tr-TR" sz="1600" dirty="0" err="1" smtClean="0">
                <a:latin typeface="Arial" panose="020B0604020202020204" pitchFamily="34" charset="0"/>
                <a:cs typeface="Arial" panose="020B0604020202020204" pitchFamily="34" charset="0"/>
              </a:rPr>
              <a:t>benchmark</a:t>
            </a:r>
            <a:r>
              <a:rPr lang="tr-TR" sz="1600" dirty="0" smtClean="0">
                <a:latin typeface="Arial" panose="020B0604020202020204" pitchFamily="34" charset="0"/>
                <a:cs typeface="Arial" panose="020B0604020202020204" pitchFamily="34" charset="0"/>
              </a:rPr>
              <a:t> yazılımlarını en iyisi ve tam olarak tanımlamasalar da, bir </a:t>
            </a:r>
            <a:r>
              <a:rPr lang="tr-TR" sz="1600" dirty="0" err="1" smtClean="0">
                <a:latin typeface="Arial" panose="020B0604020202020204" pitchFamily="34" charset="0"/>
                <a:cs typeface="Arial" panose="020B0604020202020204" pitchFamily="34" charset="0"/>
              </a:rPr>
              <a:t>benchmark</a:t>
            </a:r>
            <a:r>
              <a:rPr lang="tr-TR" sz="1600" dirty="0" smtClean="0">
                <a:latin typeface="Arial" panose="020B0604020202020204" pitchFamily="34" charset="0"/>
                <a:cs typeface="Arial" panose="020B0604020202020204" pitchFamily="34" charset="0"/>
              </a:rPr>
              <a:t> yazılımında olması gereken temel kriterleri, yazılım geliştiricilerine rehber olması amacıyla aktarmaktadırlar.</a:t>
            </a:r>
          </a:p>
          <a:p>
            <a:r>
              <a:rPr lang="tr-TR" sz="1600" dirty="0" smtClean="0">
                <a:latin typeface="Arial" panose="020B0604020202020204" pitchFamily="34" charset="0"/>
                <a:cs typeface="Arial" panose="020B0604020202020204" pitchFamily="34" charset="0"/>
              </a:rPr>
              <a:t>Gelecek çalışmalarda ise,  </a:t>
            </a:r>
            <a:r>
              <a:rPr lang="tr-TR" sz="1600" dirty="0" err="1" smtClean="0">
                <a:latin typeface="Arial" panose="020B0604020202020204" pitchFamily="34" charset="0"/>
                <a:cs typeface="Arial" panose="020B0604020202020204" pitchFamily="34" charset="0"/>
              </a:rPr>
              <a:t>Android</a:t>
            </a:r>
            <a:r>
              <a:rPr lang="tr-TR" sz="1600" dirty="0" smtClean="0">
                <a:latin typeface="Arial" panose="020B0604020202020204" pitchFamily="34" charset="0"/>
                <a:cs typeface="Arial" panose="020B0604020202020204" pitchFamily="34" charset="0"/>
              </a:rPr>
              <a:t> İşletim Sistemi yüklü cihazlarda bulunan RAM (bellek), pil ve cihazın tarayıcı (</a:t>
            </a:r>
            <a:r>
              <a:rPr lang="tr-TR" sz="1600" dirty="0" err="1" smtClean="0">
                <a:latin typeface="Arial" panose="020B0604020202020204" pitchFamily="34" charset="0"/>
                <a:cs typeface="Arial" panose="020B0604020202020204" pitchFamily="34" charset="0"/>
              </a:rPr>
              <a:t>JavaScript</a:t>
            </a:r>
            <a:r>
              <a:rPr lang="tr-TR" sz="1600" dirty="0" smtClean="0">
                <a:latin typeface="Arial" panose="020B0604020202020204" pitchFamily="34" charset="0"/>
                <a:cs typeface="Arial" panose="020B0604020202020204" pitchFamily="34" charset="0"/>
              </a:rPr>
              <a:t>, HTML performansı vb.) performansı test edilecektir. Bu aygıtlar test edilip sonuçları karşılaştırılacak ve bu aygıtların hangi bileşenlerinin hangi kriterler altında test edilmesi gerektiği anlatılacaktır.</a:t>
            </a:r>
            <a:endParaRPr lang="tr-TR" sz="1600" dirty="0"/>
          </a:p>
        </p:txBody>
      </p:sp>
    </p:spTree>
    <p:extLst>
      <p:ext uri="{BB962C8B-B14F-4D97-AF65-F5344CB8AC3E}">
        <p14:creationId xmlns:p14="http://schemas.microsoft.com/office/powerpoint/2010/main" val="2015553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85011"/>
            <a:ext cx="10515600" cy="5791952"/>
          </a:xfrm>
        </p:spPr>
        <p:txBody>
          <a:bodyPr/>
          <a:lstStyle/>
          <a:p>
            <a:pPr marL="0" indent="0" algn="ctr">
              <a:buNone/>
            </a:pPr>
            <a:endParaRPr lang="tr-TR" dirty="0"/>
          </a:p>
          <a:p>
            <a:pPr marL="0" indent="0" algn="ctr">
              <a:buNone/>
            </a:pPr>
            <a:endParaRPr lang="tr-TR" dirty="0" smtClean="0"/>
          </a:p>
          <a:p>
            <a:pPr marL="0" indent="0" algn="ctr">
              <a:buNone/>
            </a:pPr>
            <a:endParaRPr lang="tr-TR" dirty="0" smtClean="0"/>
          </a:p>
          <a:p>
            <a:pPr marL="0" indent="0" algn="ctr">
              <a:buNone/>
            </a:pPr>
            <a:endParaRPr lang="tr-TR" dirty="0"/>
          </a:p>
          <a:p>
            <a:pPr marL="0" indent="0" algn="ctr">
              <a:buNone/>
            </a:pPr>
            <a:r>
              <a:rPr lang="tr-TR" sz="4000" dirty="0" smtClean="0"/>
              <a:t>BİZİ DİNLEDİĞİNİZ İÇİN TEŞEKKÜR EDERİZ</a:t>
            </a:r>
          </a:p>
          <a:p>
            <a:pPr marL="0" indent="0" algn="ctr">
              <a:buNone/>
            </a:pPr>
            <a:r>
              <a:rPr lang="tr-TR" sz="4000" dirty="0" smtClean="0"/>
              <a:t>CENK CAMKIRAN 150202015</a:t>
            </a:r>
          </a:p>
          <a:p>
            <a:pPr marL="0" indent="0" algn="ctr">
              <a:buNone/>
            </a:pPr>
            <a:r>
              <a:rPr lang="tr-TR" sz="4000" dirty="0" smtClean="0"/>
              <a:t>FERHAT ÇAKIR 150202087</a:t>
            </a:r>
          </a:p>
          <a:p>
            <a:pPr algn="ctr"/>
            <a:endParaRPr lang="tr-TR" dirty="0"/>
          </a:p>
        </p:txBody>
      </p:sp>
    </p:spTree>
    <p:extLst>
      <p:ext uri="{BB962C8B-B14F-4D97-AF65-F5344CB8AC3E}">
        <p14:creationId xmlns:p14="http://schemas.microsoft.com/office/powerpoint/2010/main" val="554325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latin typeface="Arial" panose="020B0604020202020204" pitchFamily="34" charset="0"/>
                <a:cs typeface="Arial" panose="020B0604020202020204" pitchFamily="34" charset="0"/>
              </a:rPr>
              <a:t>GİRİŞ</a:t>
            </a:r>
            <a:endParaRPr lang="tr-TR" sz="44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lnSpcReduction="10000"/>
          </a:bodyPr>
          <a:lstStyle/>
          <a:p>
            <a:r>
              <a:rPr lang="tr-TR" sz="1600" dirty="0">
                <a:latin typeface="Arial" panose="020B0604020202020204" pitchFamily="34" charset="0"/>
                <a:cs typeface="Arial" panose="020B0604020202020204" pitchFamily="34" charset="0"/>
              </a:rPr>
              <a:t>Akıllı telefonların popülaritesi büyük bilgisayar paradigmalarını değiştiriyor. Mobil platformlar, geleneksel masaüstü uygulamalarından farklı türde uygulamalara sahiptir. Bununla birlikte, ölçütlerin ve mimarilerin özelliklerini anlamak için çok ölçüt yoktur.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dünyanın en popüler mobil platformudur.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mobil cihazlar çok sayıda kişi tarafından kullanılır ve günümüzde, birçok geliştirici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uygulamaları geliştirmeye devam ediyor. </a:t>
            </a:r>
            <a:r>
              <a:rPr lang="tr-TR" sz="1600" dirty="0" err="1">
                <a:latin typeface="Arial" panose="020B0604020202020204" pitchFamily="34" charset="0"/>
                <a:cs typeface="Arial" panose="020B0604020202020204" pitchFamily="34" charset="0"/>
              </a:rPr>
              <a:t>Android'in</a:t>
            </a:r>
            <a:r>
              <a:rPr lang="tr-TR" sz="1600" dirty="0">
                <a:latin typeface="Arial" panose="020B0604020202020204" pitchFamily="34" charset="0"/>
                <a:cs typeface="Arial" panose="020B0604020202020204" pitchFamily="34" charset="0"/>
              </a:rPr>
              <a:t> yapısı Linux çekirdeğine dayanır ve üstünde Java </a:t>
            </a:r>
            <a:r>
              <a:rPr lang="tr-TR" sz="1600" dirty="0" err="1">
                <a:latin typeface="Arial" panose="020B0604020202020204" pitchFamily="34" charset="0"/>
                <a:cs typeface="Arial" panose="020B0604020202020204" pitchFamily="34" charset="0"/>
              </a:rPr>
              <a:t>framework</a:t>
            </a:r>
            <a:r>
              <a:rPr lang="tr-TR" sz="1600" dirty="0">
                <a:latin typeface="Arial" panose="020B0604020202020204" pitchFamily="34" charset="0"/>
                <a:cs typeface="Arial" panose="020B0604020202020204" pitchFamily="34" charset="0"/>
              </a:rPr>
              <a:t> vardır. Bu nedenle,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uygulama geliştiricileri Java programlama dilini kullanarak kolayca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uygulamaları geliştirebilirler.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uygulamaları geliştirmek için, Google, bizlere birçok kütüphane ve kullanışlı araçlara sahip olan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SDK’yı</a:t>
            </a:r>
            <a:r>
              <a:rPr lang="tr-TR" sz="1600" dirty="0">
                <a:latin typeface="Arial" panose="020B0604020202020204" pitchFamily="34" charset="0"/>
                <a:cs typeface="Arial" panose="020B0604020202020204" pitchFamily="34" charset="0"/>
              </a:rPr>
              <a:t> sağlıyor.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açık kaynak kodlu bir yazılımdır ve geliştiricilere kendi uygulamalarını yapmak için ücretsiz bir platform sunduğundan, birçok donanım satıcısı </a:t>
            </a:r>
            <a:r>
              <a:rPr lang="tr-TR" sz="1600" dirty="0" err="1">
                <a:latin typeface="Arial" panose="020B0604020202020204" pitchFamily="34" charset="0"/>
                <a:cs typeface="Arial" panose="020B0604020202020204" pitchFamily="34" charset="0"/>
              </a:rPr>
              <a:t>Android'i</a:t>
            </a:r>
            <a:r>
              <a:rPr lang="tr-TR" sz="1600" dirty="0">
                <a:latin typeface="Arial" panose="020B0604020202020204" pitchFamily="34" charset="0"/>
                <a:cs typeface="Arial" panose="020B0604020202020204" pitchFamily="34" charset="0"/>
              </a:rPr>
              <a:t> tercih eder ve bu yüzden pazar payı da gittikçe artmaktadır</a:t>
            </a:r>
            <a:r>
              <a:rPr lang="tr-TR" sz="1600" dirty="0" smtClean="0">
                <a:latin typeface="Arial" panose="020B0604020202020204" pitchFamily="34" charset="0"/>
                <a:cs typeface="Arial" panose="020B0604020202020204" pitchFamily="34" charset="0"/>
              </a:rPr>
              <a:t>.</a:t>
            </a:r>
          </a:p>
          <a:p>
            <a:r>
              <a:rPr lang="tr-TR" sz="1600" dirty="0" err="1">
                <a:latin typeface="Arial" panose="020B0604020202020204" pitchFamily="34" charset="0"/>
                <a:cs typeface="Arial" panose="020B0604020202020204" pitchFamily="34" charset="0"/>
              </a:rPr>
              <a:t>Quadrant</a:t>
            </a:r>
            <a:r>
              <a:rPr lang="tr-TR" sz="1600" dirty="0">
                <a:latin typeface="Arial" panose="020B0604020202020204" pitchFamily="34" charset="0"/>
                <a:cs typeface="Arial" panose="020B0604020202020204" pitchFamily="34" charset="0"/>
              </a:rPr>
              <a:t> Standard Edition ve </a:t>
            </a:r>
            <a:r>
              <a:rPr lang="tr-TR" sz="1600" dirty="0" err="1">
                <a:latin typeface="Arial" panose="020B0604020202020204" pitchFamily="34" charset="0"/>
                <a:cs typeface="Arial" panose="020B0604020202020204" pitchFamily="34" charset="0"/>
              </a:rPr>
              <a:t>SmartBench</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AnTuTu</a:t>
            </a:r>
            <a:r>
              <a:rPr lang="tr-TR" sz="1600" dirty="0">
                <a:latin typeface="Arial" panose="020B0604020202020204" pitchFamily="34" charset="0"/>
                <a:cs typeface="Arial" panose="020B0604020202020204" pitchFamily="34" charset="0"/>
              </a:rPr>
              <a:t> gibi genel performansı ölçebilen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cihazlar için iyi bilinen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uygulamalarıdır. CF-</a:t>
            </a:r>
            <a:r>
              <a:rPr lang="tr-TR" sz="1600" dirty="0" err="1">
                <a:latin typeface="Arial" panose="020B0604020202020204" pitchFamily="34" charset="0"/>
                <a:cs typeface="Arial" panose="020B0604020202020204" pitchFamily="34" charset="0"/>
              </a:rPr>
              <a:t>bench</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GLBenchmark</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Linpack</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BenchmarkPI</a:t>
            </a:r>
            <a:r>
              <a:rPr lang="tr-TR" sz="1600" dirty="0">
                <a:latin typeface="Arial" panose="020B0604020202020204" pitchFamily="34" charset="0"/>
                <a:cs typeface="Arial" panose="020B0604020202020204" pitchFamily="34" charset="0"/>
              </a:rPr>
              <a:t> gibi diğer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uygulamaları, örneğin CPU veya grafik alt sistemi gibi belirli bir sistem alanının performansını ölçmek için kullanılır.</a:t>
            </a:r>
          </a:p>
          <a:p>
            <a:r>
              <a:rPr lang="tr-TR" sz="1600" dirty="0">
                <a:latin typeface="Arial" panose="020B0604020202020204" pitchFamily="34" charset="0"/>
                <a:cs typeface="Arial" panose="020B0604020202020204" pitchFamily="34" charset="0"/>
              </a:rPr>
              <a:t>Bu yazıda, sistemin performansını ölçmek için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yazılımı kullanılmıştır.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yazılımları, her bir cihazın ve genel sistemin seviyesini değerlendirmek ve tahmin etmek için yararlıdırlar, bu nedenle daha yüksek performans elde etmek için donanım seçmemize veya sistem değişkenlerini ayarlamamıza yardımcı olabilirler.</a:t>
            </a:r>
          </a:p>
          <a:p>
            <a:endParaRPr lang="tr-TR" sz="2000" dirty="0"/>
          </a:p>
        </p:txBody>
      </p:sp>
    </p:spTree>
    <p:extLst>
      <p:ext uri="{BB962C8B-B14F-4D97-AF65-F5344CB8AC3E}">
        <p14:creationId xmlns:p14="http://schemas.microsoft.com/office/powerpoint/2010/main" val="690615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latin typeface="Arial" panose="020B0604020202020204" pitchFamily="34" charset="0"/>
                <a:cs typeface="Arial" panose="020B0604020202020204" pitchFamily="34" charset="0"/>
              </a:rPr>
              <a:t>GENEL BİLGİLER</a:t>
            </a:r>
            <a:endParaRPr lang="tr-TR" sz="44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uygulamaları, her bir cihazın ve genel sistemin göreceli seviyesini değerlendirmek ve tahmin etmek için kullanılan araçlardır, bu sayede daha yüksek performans elde etmek için donanım seçmemize veya sistem değişkenlerini ayarlamamıza yardımcı olabilirler. Buna rağmen, hangi parçanın performansı etkilediğini veya daha iyi performans için hangi parçanın manipüle edilmesi gerektiğini belirtmek zordur. Detaylı yazılım performans analizi de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içinde mevcut değildir</a:t>
            </a:r>
            <a:r>
              <a:rPr lang="tr-TR" sz="1600" dirty="0" smtClean="0">
                <a:latin typeface="Arial" panose="020B0604020202020204" pitchFamily="34" charset="0"/>
                <a:cs typeface="Arial" panose="020B0604020202020204" pitchFamily="34" charset="0"/>
              </a:rPr>
              <a:t>.</a:t>
            </a:r>
          </a:p>
          <a:p>
            <a:r>
              <a:rPr lang="tr-TR" sz="1600" dirty="0">
                <a:latin typeface="Arial" panose="020B0604020202020204" pitchFamily="34" charset="0"/>
                <a:cs typeface="Arial" panose="020B0604020202020204" pitchFamily="34" charset="0"/>
              </a:rPr>
              <a:t>Çalışmanın amacı,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İşletim Sistemi yüklü cihazın CPU, GPU ve depolamanın performansını ölçmek ve birden çok farklı cihaz arasındaki performanslarını görmek ve bunları etkileyen değişkenleri bulup analiz etmektir</a:t>
            </a:r>
            <a:r>
              <a:rPr lang="tr-TR" sz="1600" dirty="0" smtClean="0">
                <a:latin typeface="Arial" panose="020B0604020202020204" pitchFamily="34" charset="0"/>
                <a:cs typeface="Arial" panose="020B0604020202020204" pitchFamily="34" charset="0"/>
              </a:rPr>
              <a:t>.</a:t>
            </a:r>
            <a:r>
              <a:rPr lang="tr-TR" sz="1600" dirty="0">
                <a:latin typeface="Arial" panose="020B0604020202020204" pitchFamily="34" charset="0"/>
                <a:cs typeface="Arial" panose="020B0604020202020204" pitchFamily="34" charset="0"/>
              </a:rPr>
              <a:t> Bu makalede, geçmiş zamanlarda yazılmış, üzerinde çalışmalar yapılmış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yazılımları araştırılıp, bunlardan ilham alınarak geliştirilen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yazılımını sizlere sunmak istenmiştir. Bu yazıda öncelikle, daha önce yapılmış çalışmalardan bazıları sizlere tanıtılacak, ardından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yazılımındaki kriterler incelenecektir.</a:t>
            </a:r>
          </a:p>
          <a:p>
            <a:endParaRPr lang="tr-TR" sz="1600" dirty="0"/>
          </a:p>
          <a:p>
            <a:endParaRPr lang="tr-TR" sz="1600" dirty="0" smtClean="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1251481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lvl="1" algn="l" rtl="0">
              <a:lnSpc>
                <a:spcPct val="90000"/>
              </a:lnSpc>
              <a:spcBef>
                <a:spcPct val="0"/>
              </a:spcBef>
            </a:pPr>
            <a:r>
              <a:rPr lang="tr-TR" sz="4400" dirty="0" smtClean="0">
                <a:latin typeface="Arial" panose="020B0604020202020204" pitchFamily="34" charset="0"/>
                <a:cs typeface="Arial" panose="020B0604020202020204" pitchFamily="34" charset="0"/>
              </a:rPr>
              <a:t/>
            </a:r>
            <a:br>
              <a:rPr lang="tr-TR" sz="4400" dirty="0" smtClean="0">
                <a:latin typeface="Arial" panose="020B0604020202020204" pitchFamily="34" charset="0"/>
                <a:cs typeface="Arial" panose="020B0604020202020204" pitchFamily="34" charset="0"/>
              </a:rPr>
            </a:br>
            <a:r>
              <a:rPr lang="tr-TR" sz="4400" dirty="0">
                <a:latin typeface="Arial" panose="020B0604020202020204" pitchFamily="34" charset="0"/>
                <a:cs typeface="Arial" panose="020B0604020202020204" pitchFamily="34" charset="0"/>
              </a:rPr>
              <a:t/>
            </a:r>
            <a:br>
              <a:rPr lang="tr-TR" sz="4400" dirty="0">
                <a:latin typeface="Arial" panose="020B0604020202020204" pitchFamily="34" charset="0"/>
                <a:cs typeface="Arial" panose="020B0604020202020204" pitchFamily="34" charset="0"/>
              </a:rPr>
            </a:br>
            <a:r>
              <a:rPr lang="tr-TR" sz="4900" dirty="0">
                <a:latin typeface="Arial" panose="020B0604020202020204" pitchFamily="34" charset="0"/>
                <a:cs typeface="Arial" panose="020B0604020202020204" pitchFamily="34" charset="0"/>
              </a:rPr>
              <a:t/>
            </a:r>
            <a:br>
              <a:rPr lang="tr-TR" sz="4900" dirty="0">
                <a:latin typeface="Arial" panose="020B0604020202020204" pitchFamily="34" charset="0"/>
                <a:cs typeface="Arial" panose="020B0604020202020204" pitchFamily="34" charset="0"/>
              </a:rPr>
            </a:br>
            <a:r>
              <a:rPr lang="tr-TR" sz="4900" dirty="0" smtClean="0">
                <a:latin typeface="Arial" panose="020B0604020202020204" pitchFamily="34" charset="0"/>
                <a:cs typeface="Arial" panose="020B0604020202020204" pitchFamily="34" charset="0"/>
              </a:rPr>
              <a:t>ANDROID İŞLETİM SİSTEMİ</a:t>
            </a:r>
            <a:endParaRPr lang="tr-TR" sz="49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fontScale="77500" lnSpcReduction="20000"/>
          </a:bodyPr>
          <a:lstStyle/>
          <a:p>
            <a:r>
              <a:rPr lang="tr-TR" sz="1900" dirty="0" err="1">
                <a:latin typeface="Arial" panose="020B0604020202020204" pitchFamily="34" charset="0"/>
                <a:cs typeface="Arial" panose="020B0604020202020204" pitchFamily="34" charset="0"/>
              </a:rPr>
              <a:t>Android</a:t>
            </a:r>
            <a:r>
              <a:rPr lang="tr-TR" sz="1900" dirty="0">
                <a:latin typeface="Arial" panose="020B0604020202020204" pitchFamily="34" charset="0"/>
                <a:cs typeface="Arial" panose="020B0604020202020204" pitchFamily="34" charset="0"/>
              </a:rPr>
              <a:t> işletim sistemi, OHA (Open </a:t>
            </a:r>
            <a:r>
              <a:rPr lang="tr-TR" sz="1900" dirty="0" err="1">
                <a:latin typeface="Arial" panose="020B0604020202020204" pitchFamily="34" charset="0"/>
                <a:cs typeface="Arial" panose="020B0604020202020204" pitchFamily="34" charset="0"/>
              </a:rPr>
              <a:t>Handset</a:t>
            </a:r>
            <a:r>
              <a:rPr lang="tr-TR" sz="1900" dirty="0">
                <a:latin typeface="Arial" panose="020B0604020202020204" pitchFamily="34" charset="0"/>
                <a:cs typeface="Arial" panose="020B0604020202020204" pitchFamily="34" charset="0"/>
              </a:rPr>
              <a:t> </a:t>
            </a:r>
            <a:r>
              <a:rPr lang="tr-TR" sz="1900" dirty="0" err="1" smtClean="0">
                <a:latin typeface="Arial" panose="020B0604020202020204" pitchFamily="34" charset="0"/>
                <a:cs typeface="Arial" panose="020B0604020202020204" pitchFamily="34" charset="0"/>
              </a:rPr>
              <a:t>Alliance</a:t>
            </a:r>
            <a:r>
              <a:rPr lang="tr-TR" sz="1900" dirty="0" smtClean="0">
                <a:latin typeface="Arial" panose="020B0604020202020204" pitchFamily="34" charset="0"/>
                <a:cs typeface="Arial" panose="020B0604020202020204" pitchFamily="34" charset="0"/>
              </a:rPr>
              <a:t>) tarafından </a:t>
            </a:r>
            <a:r>
              <a:rPr lang="tr-TR" sz="1900" dirty="0">
                <a:latin typeface="Arial" panose="020B0604020202020204" pitchFamily="34" charset="0"/>
                <a:cs typeface="Arial" panose="020B0604020202020204" pitchFamily="34" charset="0"/>
              </a:rPr>
              <a:t>yönetilen, tüketiciler için daha iyi bir telefon oluşturmayı amaçlayan bir açık kaynak kodlu proje olarak geliştirildi ve sürdürülmeye devam etmektedir. </a:t>
            </a:r>
            <a:r>
              <a:rPr lang="tr-TR" sz="1900" dirty="0" err="1">
                <a:latin typeface="Arial" panose="020B0604020202020204" pitchFamily="34" charset="0"/>
                <a:cs typeface="Arial" panose="020B0604020202020204" pitchFamily="34" charset="0"/>
              </a:rPr>
              <a:t>Android</a:t>
            </a:r>
            <a:r>
              <a:rPr lang="tr-TR" sz="1900" dirty="0">
                <a:latin typeface="Arial" panose="020B0604020202020204" pitchFamily="34" charset="0"/>
                <a:cs typeface="Arial" panose="020B0604020202020204" pitchFamily="34" charset="0"/>
              </a:rPr>
              <a:t> İşletim Sistemi Linux tabanlı ve açık kaynak kodlu bir işletim sistemidir. 2008 yılında piyasaya sürüldüğünde birçok </a:t>
            </a:r>
            <a:r>
              <a:rPr lang="tr-TR" sz="1900" dirty="0" err="1">
                <a:latin typeface="Arial" panose="020B0604020202020204" pitchFamily="34" charset="0"/>
                <a:cs typeface="Arial" panose="020B0604020202020204" pitchFamily="34" charset="0"/>
              </a:rPr>
              <a:t>Android</a:t>
            </a:r>
            <a:r>
              <a:rPr lang="tr-TR" sz="1900" dirty="0">
                <a:latin typeface="Arial" panose="020B0604020202020204" pitchFamily="34" charset="0"/>
                <a:cs typeface="Arial" panose="020B0604020202020204" pitchFamily="34" charset="0"/>
              </a:rPr>
              <a:t> İşletim Sistemi </a:t>
            </a:r>
            <a:r>
              <a:rPr lang="tr-TR" sz="1900" dirty="0" err="1">
                <a:latin typeface="Arial" panose="020B0604020202020204" pitchFamily="34" charset="0"/>
                <a:cs typeface="Arial" panose="020B0604020202020204" pitchFamily="34" charset="0"/>
              </a:rPr>
              <a:t>Apache</a:t>
            </a:r>
            <a:r>
              <a:rPr lang="tr-TR" sz="1900" dirty="0">
                <a:latin typeface="Arial" panose="020B0604020202020204" pitchFamily="34" charset="0"/>
                <a:cs typeface="Arial" panose="020B0604020202020204" pitchFamily="34" charset="0"/>
              </a:rPr>
              <a:t> </a:t>
            </a:r>
            <a:r>
              <a:rPr lang="tr-TR" sz="1900" dirty="0" err="1">
                <a:latin typeface="Arial" panose="020B0604020202020204" pitchFamily="34" charset="0"/>
                <a:cs typeface="Arial" panose="020B0604020202020204" pitchFamily="34" charset="0"/>
              </a:rPr>
              <a:t>Free</a:t>
            </a:r>
            <a:r>
              <a:rPr lang="tr-TR" sz="1900" dirty="0">
                <a:latin typeface="Arial" panose="020B0604020202020204" pitchFamily="34" charset="0"/>
                <a:cs typeface="Arial" panose="020B0604020202020204" pitchFamily="34" charset="0"/>
              </a:rPr>
              <a:t>-Software ve Açık Kaynak Kodu lisansıyla geliştirilmeye açık hale gelmiştir.</a:t>
            </a:r>
          </a:p>
          <a:p>
            <a:r>
              <a:rPr lang="tr-TR" sz="1900" dirty="0" err="1">
                <a:latin typeface="Arial" panose="020B0604020202020204" pitchFamily="34" charset="0"/>
                <a:cs typeface="Arial" panose="020B0604020202020204" pitchFamily="34" charset="0"/>
              </a:rPr>
              <a:t>Android</a:t>
            </a:r>
            <a:r>
              <a:rPr lang="tr-TR" sz="1900" dirty="0">
                <a:latin typeface="Arial" panose="020B0604020202020204" pitchFamily="34" charset="0"/>
                <a:cs typeface="Arial" panose="020B0604020202020204" pitchFamily="34" charset="0"/>
              </a:rPr>
              <a:t> İşletim Sisteminde ara katman yazılımı kütüphaneler ve API C diliyle yazılırken, uygulama yazılımları ise </a:t>
            </a:r>
            <a:r>
              <a:rPr lang="tr-TR" sz="1900" dirty="0" err="1">
                <a:latin typeface="Arial" panose="020B0604020202020204" pitchFamily="34" charset="0"/>
                <a:cs typeface="Arial" panose="020B0604020202020204" pitchFamily="34" charset="0"/>
              </a:rPr>
              <a:t>Harmony</a:t>
            </a:r>
            <a:r>
              <a:rPr lang="tr-TR" sz="1900" dirty="0">
                <a:latin typeface="Arial" panose="020B0604020202020204" pitchFamily="34" charset="0"/>
                <a:cs typeface="Arial" panose="020B0604020202020204" pitchFamily="34" charset="0"/>
              </a:rPr>
              <a:t> üzerine kurulu, Java uyumlu kütüphanelerden oluşan uygulama iskeleti üzerinden çalışır, derlenmiş Java kodunu çalıştırmak için dinamik çevirmeli (JIT) </a:t>
            </a:r>
            <a:r>
              <a:rPr lang="tr-TR" sz="1900" dirty="0" err="1">
                <a:latin typeface="Arial" panose="020B0604020202020204" pitchFamily="34" charset="0"/>
                <a:cs typeface="Arial" panose="020B0604020202020204" pitchFamily="34" charset="0"/>
              </a:rPr>
              <a:t>Dalvik</a:t>
            </a:r>
            <a:r>
              <a:rPr lang="tr-TR" sz="1900" dirty="0">
                <a:latin typeface="Arial" panose="020B0604020202020204" pitchFamily="34" charset="0"/>
                <a:cs typeface="Arial" panose="020B0604020202020204" pitchFamily="34" charset="0"/>
              </a:rPr>
              <a:t> Sanal Makinesi (DVM) kullanılır. </a:t>
            </a:r>
            <a:r>
              <a:rPr lang="tr-TR" sz="1900" dirty="0" err="1">
                <a:latin typeface="Arial" panose="020B0604020202020204" pitchFamily="34" charset="0"/>
                <a:cs typeface="Arial" panose="020B0604020202020204" pitchFamily="34" charset="0"/>
              </a:rPr>
              <a:t>Android</a:t>
            </a:r>
            <a:r>
              <a:rPr lang="tr-TR" sz="1900" dirty="0">
                <a:latin typeface="Arial" panose="020B0604020202020204" pitchFamily="34" charset="0"/>
                <a:cs typeface="Arial" panose="020B0604020202020204" pitchFamily="34" charset="0"/>
              </a:rPr>
              <a:t> İşletim Sistemi, </a:t>
            </a:r>
            <a:r>
              <a:rPr lang="tr-TR" sz="1900" dirty="0" err="1">
                <a:latin typeface="Arial" panose="020B0604020202020204" pitchFamily="34" charset="0"/>
                <a:cs typeface="Arial" panose="020B0604020202020204" pitchFamily="34" charset="0"/>
              </a:rPr>
              <a:t>Android</a:t>
            </a:r>
            <a:r>
              <a:rPr lang="tr-TR" sz="1900" dirty="0">
                <a:latin typeface="Arial" panose="020B0604020202020204" pitchFamily="34" charset="0"/>
                <a:cs typeface="Arial" panose="020B0604020202020204" pitchFamily="34" charset="0"/>
              </a:rPr>
              <a:t> uygulamaları geliştirmek isteyenlere de gerekli olan </a:t>
            </a:r>
            <a:r>
              <a:rPr lang="tr-TR" sz="1900" dirty="0" err="1" smtClean="0">
                <a:latin typeface="Arial" panose="020B0604020202020204" pitchFamily="34" charset="0"/>
                <a:cs typeface="Arial" panose="020B0604020202020204" pitchFamily="34" charset="0"/>
              </a:rPr>
              <a:t>Android</a:t>
            </a:r>
            <a:r>
              <a:rPr lang="tr-TR" sz="1900" dirty="0" smtClean="0">
                <a:latin typeface="Arial" panose="020B0604020202020204" pitchFamily="34" charset="0"/>
                <a:cs typeface="Arial" panose="020B0604020202020204" pitchFamily="34" charset="0"/>
              </a:rPr>
              <a:t> </a:t>
            </a:r>
            <a:r>
              <a:rPr lang="tr-TR" sz="1900" dirty="0">
                <a:latin typeface="Arial" panose="020B0604020202020204" pitchFamily="34" charset="0"/>
                <a:cs typeface="Arial" panose="020B0604020202020204" pitchFamily="34" charset="0"/>
              </a:rPr>
              <a:t>SDK hizmetini sunmakla beraber yeni çıkan versiyonlarıyla güncellemektedir</a:t>
            </a:r>
            <a:r>
              <a:rPr lang="tr-TR" sz="1900" dirty="0" smtClean="0">
                <a:latin typeface="Arial" panose="020B0604020202020204" pitchFamily="34" charset="0"/>
                <a:cs typeface="Arial" panose="020B0604020202020204" pitchFamily="34" charset="0"/>
              </a:rPr>
              <a:t>.</a:t>
            </a:r>
          </a:p>
          <a:p>
            <a:r>
              <a:rPr lang="tr-TR" sz="1900" dirty="0" err="1" smtClean="0">
                <a:latin typeface="Arial" panose="020B0604020202020204" pitchFamily="34" charset="0"/>
                <a:cs typeface="Arial" panose="020B0604020202020204" pitchFamily="34" charset="0"/>
              </a:rPr>
              <a:t>Android</a:t>
            </a:r>
            <a:r>
              <a:rPr lang="tr-TR" sz="1900" dirty="0" smtClean="0">
                <a:latin typeface="Arial" panose="020B0604020202020204" pitchFamily="34" charset="0"/>
                <a:cs typeface="Arial" panose="020B0604020202020204" pitchFamily="34" charset="0"/>
              </a:rPr>
              <a:t> İşletim Sistemi temel olarak 5 kısımdan oluşur:</a:t>
            </a:r>
          </a:p>
          <a:p>
            <a:pPr marL="0" indent="0">
              <a:buNone/>
            </a:pPr>
            <a:r>
              <a:rPr lang="tr-TR" sz="1900" dirty="0" smtClean="0">
                <a:latin typeface="Arial" panose="020B0604020202020204" pitchFamily="34" charset="0"/>
                <a:cs typeface="Arial" panose="020B0604020202020204" pitchFamily="34" charset="0"/>
              </a:rPr>
              <a:t>    1.) İşletim Sistemi Çekirdeği: </a:t>
            </a:r>
            <a:r>
              <a:rPr lang="tr-TR" sz="1900" dirty="0" err="1" smtClean="0">
                <a:latin typeface="Arial" panose="020B0604020202020204" pitchFamily="34" charset="0"/>
                <a:cs typeface="Arial" panose="020B0604020202020204" pitchFamily="34" charset="0"/>
              </a:rPr>
              <a:t>Android</a:t>
            </a:r>
            <a:r>
              <a:rPr lang="tr-TR" sz="1900" dirty="0" smtClean="0">
                <a:latin typeface="Arial" panose="020B0604020202020204" pitchFamily="34" charset="0"/>
                <a:cs typeface="Arial" panose="020B0604020202020204" pitchFamily="34" charset="0"/>
              </a:rPr>
              <a:t>, Linux Çekirdeğine dayanır ve altta yatan donanımla iletişimi kurar.</a:t>
            </a:r>
          </a:p>
          <a:p>
            <a:pPr marL="0" indent="0">
              <a:buNone/>
            </a:pPr>
            <a:r>
              <a:rPr lang="tr-TR" sz="1900" dirty="0" smtClean="0">
                <a:latin typeface="Arial" panose="020B0604020202020204" pitchFamily="34" charset="0"/>
                <a:cs typeface="Arial" panose="020B0604020202020204" pitchFamily="34" charset="0"/>
              </a:rPr>
              <a:t>    2.)</a:t>
            </a:r>
            <a:r>
              <a:rPr lang="tr-TR" sz="1900" dirty="0">
                <a:latin typeface="Arial" panose="020B0604020202020204" pitchFamily="34" charset="0"/>
                <a:cs typeface="Arial" panose="020B0604020202020204" pitchFamily="34" charset="0"/>
              </a:rPr>
              <a:t> </a:t>
            </a:r>
            <a:r>
              <a:rPr lang="tr-TR" sz="1900" dirty="0" err="1">
                <a:latin typeface="Arial" panose="020B0604020202020204" pitchFamily="34" charset="0"/>
                <a:cs typeface="Arial" panose="020B0604020202020204" pitchFamily="34" charset="0"/>
              </a:rPr>
              <a:t>Android</a:t>
            </a:r>
            <a:r>
              <a:rPr lang="tr-TR" sz="1900" dirty="0">
                <a:latin typeface="Arial" panose="020B0604020202020204" pitchFamily="34" charset="0"/>
                <a:cs typeface="Arial" panose="020B0604020202020204" pitchFamily="34" charset="0"/>
              </a:rPr>
              <a:t> </a:t>
            </a:r>
            <a:r>
              <a:rPr lang="tr-TR" sz="1900" dirty="0" smtClean="0">
                <a:latin typeface="Arial" panose="020B0604020202020204" pitchFamily="34" charset="0"/>
                <a:cs typeface="Arial" panose="020B0604020202020204" pitchFamily="34" charset="0"/>
              </a:rPr>
              <a:t>Runtime: Java kütüphaneleri için gereken temel kütüphaneleri ve sanal makine olan </a:t>
            </a:r>
            <a:r>
              <a:rPr lang="tr-TR" sz="1900" dirty="0" err="1" smtClean="0">
                <a:latin typeface="Arial" panose="020B0604020202020204" pitchFamily="34" charset="0"/>
                <a:cs typeface="Arial" panose="020B0604020202020204" pitchFamily="34" charset="0"/>
              </a:rPr>
              <a:t>Dalvik</a:t>
            </a:r>
            <a:r>
              <a:rPr lang="tr-TR" sz="1900" dirty="0">
                <a:latin typeface="Arial" panose="020B0604020202020204" pitchFamily="34" charset="0"/>
                <a:cs typeface="Arial" panose="020B0604020202020204" pitchFamily="34" charset="0"/>
              </a:rPr>
              <a:t> </a:t>
            </a:r>
            <a:r>
              <a:rPr lang="tr-TR" sz="1900" dirty="0" err="1" smtClean="0">
                <a:latin typeface="Arial" panose="020B0604020202020204" pitchFamily="34" charset="0"/>
                <a:cs typeface="Arial" panose="020B0604020202020204" pitchFamily="34" charset="0"/>
              </a:rPr>
              <a:t>VM’yi</a:t>
            </a:r>
            <a:r>
              <a:rPr lang="tr-TR" sz="1900" dirty="0" smtClean="0">
                <a:latin typeface="Arial" panose="020B0604020202020204" pitchFamily="34" charset="0"/>
                <a:cs typeface="Arial" panose="020B0604020202020204" pitchFamily="34" charset="0"/>
              </a:rPr>
              <a:t> içerir.</a:t>
            </a:r>
          </a:p>
          <a:p>
            <a:pPr marL="0" indent="0">
              <a:buNone/>
            </a:pPr>
            <a:r>
              <a:rPr lang="tr-TR" sz="1900" dirty="0" smtClean="0">
                <a:latin typeface="Arial" panose="020B0604020202020204" pitchFamily="34" charset="0"/>
                <a:cs typeface="Arial" panose="020B0604020202020204" pitchFamily="34" charset="0"/>
              </a:rPr>
              <a:t>    3.) Kütüphaneler: </a:t>
            </a:r>
            <a:r>
              <a:rPr lang="tr-TR" sz="1900" dirty="0" err="1" smtClean="0">
                <a:latin typeface="Arial" panose="020B0604020202020204" pitchFamily="34" charset="0"/>
                <a:cs typeface="Arial" panose="020B0604020202020204" pitchFamily="34" charset="0"/>
              </a:rPr>
              <a:t>Veritabanı</a:t>
            </a:r>
            <a:r>
              <a:rPr lang="tr-TR" sz="1900" dirty="0" smtClean="0">
                <a:latin typeface="Arial" panose="020B0604020202020204" pitchFamily="34" charset="0"/>
                <a:cs typeface="Arial" panose="020B0604020202020204" pitchFamily="34" charset="0"/>
              </a:rPr>
              <a:t>, web tarayıcı ve grafik </a:t>
            </a:r>
            <a:r>
              <a:rPr lang="tr-TR" sz="1900" dirty="0" err="1" smtClean="0">
                <a:latin typeface="Arial" panose="020B0604020202020204" pitchFamily="34" charset="0"/>
                <a:cs typeface="Arial" panose="020B0604020202020204" pitchFamily="34" charset="0"/>
              </a:rPr>
              <a:t>arayüzlerine</a:t>
            </a:r>
            <a:r>
              <a:rPr lang="tr-TR" sz="1900" dirty="0" smtClean="0">
                <a:latin typeface="Arial" panose="020B0604020202020204" pitchFamily="34" charset="0"/>
                <a:cs typeface="Arial" panose="020B0604020202020204" pitchFamily="34" charset="0"/>
              </a:rPr>
              <a:t> ait kütüphaneleri içerir.</a:t>
            </a:r>
          </a:p>
          <a:p>
            <a:pPr marL="0" indent="0">
              <a:buNone/>
            </a:pPr>
            <a:r>
              <a:rPr lang="tr-TR" sz="1900" dirty="0" smtClean="0">
                <a:latin typeface="Arial" panose="020B0604020202020204" pitchFamily="34" charset="0"/>
                <a:cs typeface="Arial" panose="020B0604020202020204" pitchFamily="34" charset="0"/>
              </a:rPr>
              <a:t>    4.) </a:t>
            </a:r>
            <a:r>
              <a:rPr lang="tr-TR" sz="1900" dirty="0">
                <a:latin typeface="Arial" panose="020B0604020202020204" pitchFamily="34" charset="0"/>
                <a:cs typeface="Arial" panose="020B0604020202020204" pitchFamily="34" charset="0"/>
              </a:rPr>
              <a:t>Uygulama </a:t>
            </a:r>
            <a:r>
              <a:rPr lang="tr-TR" sz="1900" dirty="0" smtClean="0">
                <a:latin typeface="Arial" panose="020B0604020202020204" pitchFamily="34" charset="0"/>
                <a:cs typeface="Arial" panose="020B0604020202020204" pitchFamily="34" charset="0"/>
              </a:rPr>
              <a:t>Çatısı: </a:t>
            </a:r>
            <a:r>
              <a:rPr lang="tr-TR" sz="1900" dirty="0" err="1" smtClean="0">
                <a:latin typeface="Arial" panose="020B0604020202020204" pitchFamily="34" charset="0"/>
                <a:cs typeface="Arial" panose="020B0604020202020204" pitchFamily="34" charset="0"/>
              </a:rPr>
              <a:t>Arkaplan</a:t>
            </a:r>
            <a:r>
              <a:rPr lang="tr-TR" sz="1900" dirty="0" smtClean="0">
                <a:latin typeface="Arial" panose="020B0604020202020204" pitchFamily="34" charset="0"/>
                <a:cs typeface="Arial" panose="020B0604020202020204" pitchFamily="34" charset="0"/>
              </a:rPr>
              <a:t> servislerinin, bildirimlerinin yer aldığı, geliştiricilere sunulan süreçlerin olduğu kısımdır.</a:t>
            </a:r>
          </a:p>
          <a:p>
            <a:pPr marL="0" indent="0">
              <a:buNone/>
            </a:pPr>
            <a:r>
              <a:rPr lang="tr-TR" sz="1900" dirty="0" smtClean="0">
                <a:latin typeface="Arial" panose="020B0604020202020204" pitchFamily="34" charset="0"/>
                <a:cs typeface="Arial" panose="020B0604020202020204" pitchFamily="34" charset="0"/>
              </a:rPr>
              <a:t>    5.) </a:t>
            </a:r>
            <a:r>
              <a:rPr lang="tr-TR" sz="1900" dirty="0">
                <a:latin typeface="Arial" panose="020B0604020202020204" pitchFamily="34" charset="0"/>
                <a:cs typeface="Arial" panose="020B0604020202020204" pitchFamily="34" charset="0"/>
              </a:rPr>
              <a:t>Uygulama </a:t>
            </a:r>
            <a:r>
              <a:rPr lang="tr-TR" sz="1900" dirty="0" smtClean="0">
                <a:latin typeface="Arial" panose="020B0604020202020204" pitchFamily="34" charset="0"/>
                <a:cs typeface="Arial" panose="020B0604020202020204" pitchFamily="34" charset="0"/>
              </a:rPr>
              <a:t>Katmanı: Mimarideki en yüksek katmandır. E-Posta, Kişiler ve Kamera gibi yerleşik uygulamaları içerir.</a:t>
            </a:r>
            <a:endParaRPr lang="tr-TR" sz="1900"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4478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latin typeface="Arial" panose="020B0604020202020204" pitchFamily="34" charset="0"/>
                <a:cs typeface="Arial" panose="020B0604020202020204" pitchFamily="34" charset="0"/>
              </a:rPr>
              <a:t>ANDROID MİMARİSİ</a:t>
            </a:r>
            <a:endParaRPr lang="tr-TR" sz="4400" dirty="0">
              <a:latin typeface="Arial" panose="020B0604020202020204" pitchFamily="34" charset="0"/>
              <a:cs typeface="Arial" panose="020B0604020202020204" pitchFamily="34" charset="0"/>
            </a:endParaRPr>
          </a:p>
        </p:txBody>
      </p:sp>
      <p:pic>
        <p:nvPicPr>
          <p:cNvPr id="4" name="İçerik Yer Tutucusu 3" descr="android"/>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936519" y="1846263"/>
            <a:ext cx="6379287" cy="4022725"/>
          </a:xfrm>
          <a:prstGeom prst="rect">
            <a:avLst/>
          </a:prstGeom>
          <a:noFill/>
          <a:ln>
            <a:noFill/>
          </a:ln>
        </p:spPr>
      </p:pic>
    </p:spTree>
    <p:extLst>
      <p:ext uri="{BB962C8B-B14F-4D97-AF65-F5344CB8AC3E}">
        <p14:creationId xmlns:p14="http://schemas.microsoft.com/office/powerpoint/2010/main" val="201939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latin typeface="Arial" panose="020B0604020202020204" pitchFamily="34" charset="0"/>
                <a:cs typeface="Arial" panose="020B0604020202020204" pitchFamily="34" charset="0"/>
              </a:rPr>
              <a:t>PERFORMANS ANALİZİ YAPAN ARAÇLAR</a:t>
            </a:r>
            <a:endParaRPr lang="tr-TR" sz="44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a:bodyPr>
          <a:lstStyle/>
          <a:p>
            <a:r>
              <a:rPr lang="tr-TR" sz="1600" dirty="0">
                <a:latin typeface="Arial" panose="020B0604020202020204" pitchFamily="34" charset="0"/>
                <a:cs typeface="Arial" panose="020B0604020202020204" pitchFamily="34" charset="0"/>
              </a:rPr>
              <a:t>Değerlendirme ve sistem ya da uygulamaların performansını çözümlemek için birçok araç vardır. Uygulama geliştiricileri için bazı </a:t>
            </a:r>
            <a:r>
              <a:rPr lang="tr-TR" sz="1600" dirty="0" err="1">
                <a:latin typeface="Arial" panose="020B0604020202020204" pitchFamily="34" charset="0"/>
                <a:cs typeface="Arial" panose="020B0604020202020204" pitchFamily="34" charset="0"/>
              </a:rPr>
              <a:t>benchmark’ları</a:t>
            </a:r>
            <a:r>
              <a:rPr lang="tr-TR" sz="1600" dirty="0">
                <a:latin typeface="Arial" panose="020B0604020202020204" pitchFamily="34" charset="0"/>
                <a:cs typeface="Arial" panose="020B0604020202020204" pitchFamily="34" charset="0"/>
              </a:rPr>
              <a:t> ve performans ölçüm yazılımları incelenip test edilmiştir. Bunlar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mağazalarından veya açık web sitelerinden ücretsiz olarak satın alınabilirler</a:t>
            </a:r>
            <a:r>
              <a:rPr lang="tr-TR" sz="1600" dirty="0" smtClean="0">
                <a:latin typeface="Arial" panose="020B0604020202020204" pitchFamily="34" charset="0"/>
                <a:cs typeface="Arial" panose="020B0604020202020204" pitchFamily="34" charset="0"/>
              </a:rPr>
              <a:t>.</a:t>
            </a:r>
          </a:p>
          <a:p>
            <a:pPr marL="0" lvl="1" indent="0">
              <a:spcBef>
                <a:spcPts val="1000"/>
              </a:spcBef>
              <a:buNone/>
            </a:pPr>
            <a:r>
              <a:rPr lang="tr-TR" sz="1600" dirty="0" smtClean="0">
                <a:latin typeface="Arial" panose="020B0604020202020204" pitchFamily="34" charset="0"/>
                <a:cs typeface="Arial" panose="020B0604020202020204" pitchFamily="34" charset="0"/>
              </a:rPr>
              <a:t>    1.) </a:t>
            </a:r>
            <a:r>
              <a:rPr lang="tr-TR" sz="1600" dirty="0" err="1" smtClean="0">
                <a:latin typeface="Arial" panose="020B0604020202020204" pitchFamily="34" charset="0"/>
                <a:cs typeface="Arial" panose="020B0604020202020204" pitchFamily="34" charset="0"/>
              </a:rPr>
              <a:t>Android</a:t>
            </a:r>
            <a:r>
              <a:rPr lang="tr-TR" sz="1600" dirty="0" smtClean="0">
                <a:latin typeface="Arial" panose="020B0604020202020204" pitchFamily="34" charset="0"/>
                <a:cs typeface="Arial" panose="020B0604020202020204" pitchFamily="34" charset="0"/>
              </a:rPr>
              <a:t> SDK Araçları: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yazılım geliştirme kiti (SDK), SDK araçları, yapı araçları ve Platform araçları da dahil olmak üzere farklı bileşenleri içerir. SDK araçları öncelikle Stok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Emülatörü</a:t>
            </a:r>
            <a:r>
              <a:rPr lang="tr-TR" sz="1600" dirty="0">
                <a:latin typeface="Arial" panose="020B0604020202020204" pitchFamily="34" charset="0"/>
                <a:cs typeface="Arial" panose="020B0604020202020204" pitchFamily="34" charset="0"/>
              </a:rPr>
              <a:t>, Hiyerarşi Görüntüleyici, SDK Yöneticisi ve </a:t>
            </a:r>
            <a:r>
              <a:rPr lang="tr-TR" sz="1600" dirty="0" err="1">
                <a:latin typeface="Arial" panose="020B0604020202020204" pitchFamily="34" charset="0"/>
                <a:cs typeface="Arial" panose="020B0604020202020204" pitchFamily="34" charset="0"/>
              </a:rPr>
              <a:t>ProGuard’ı</a:t>
            </a:r>
            <a:r>
              <a:rPr lang="tr-TR" sz="1600" dirty="0">
                <a:latin typeface="Arial" panose="020B0604020202020204" pitchFamily="34" charset="0"/>
                <a:cs typeface="Arial" panose="020B0604020202020204" pitchFamily="34" charset="0"/>
              </a:rPr>
              <a:t> içerir. Yapı Araçları öncelikle </a:t>
            </a:r>
            <a:r>
              <a:rPr lang="tr-TR" sz="1600" dirty="0" err="1">
                <a:latin typeface="Arial" panose="020B0604020202020204" pitchFamily="34" charset="0"/>
                <a:cs typeface="Arial" panose="020B0604020202020204" pitchFamily="34" charset="0"/>
              </a:rPr>
              <a:t>aapt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paketleme aracı oluşturmak için vardır. </a:t>
            </a:r>
            <a:r>
              <a:rPr lang="tr-TR" sz="1600" dirty="0" err="1">
                <a:latin typeface="Arial" panose="020B0604020202020204" pitchFamily="34" charset="0"/>
                <a:cs typeface="Arial" panose="020B0604020202020204" pitchFamily="34" charset="0"/>
              </a:rPr>
              <a:t>Apk</a:t>
            </a:r>
            <a:r>
              <a:rPr lang="tr-TR" sz="1600" dirty="0">
                <a:latin typeface="Arial" panose="020B0604020202020204" pitchFamily="34" charset="0"/>
                <a:cs typeface="Arial" panose="020B0604020202020204" pitchFamily="34" charset="0"/>
              </a:rPr>
              <a:t>), dx (dönüştüren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aracı .</a:t>
            </a:r>
            <a:r>
              <a:rPr lang="tr-TR" sz="1600" dirty="0" err="1">
                <a:latin typeface="Arial" panose="020B0604020202020204" pitchFamily="34" charset="0"/>
                <a:cs typeface="Arial" panose="020B0604020202020204" pitchFamily="34" charset="0"/>
              </a:rPr>
              <a:t>java</a:t>
            </a:r>
            <a:r>
              <a:rPr lang="tr-TR" sz="1600" dirty="0">
                <a:latin typeface="Arial" panose="020B0604020202020204" pitchFamily="34" charset="0"/>
                <a:cs typeface="Arial" panose="020B0604020202020204" pitchFamily="34" charset="0"/>
              </a:rPr>
              <a:t> dosyaları için .</a:t>
            </a:r>
            <a:r>
              <a:rPr lang="tr-TR" sz="1600" dirty="0" err="1">
                <a:latin typeface="Arial" panose="020B0604020202020204" pitchFamily="34" charset="0"/>
                <a:cs typeface="Arial" panose="020B0604020202020204" pitchFamily="34" charset="0"/>
              </a:rPr>
              <a:t>dex</a:t>
            </a:r>
            <a:r>
              <a:rPr lang="tr-TR" sz="1600" dirty="0">
                <a:latin typeface="Arial" panose="020B0604020202020204" pitchFamily="34" charset="0"/>
                <a:cs typeface="Arial" panose="020B0604020202020204" pitchFamily="34" charset="0"/>
              </a:rPr>
              <a:t> dosyaları)’ı içerir. Platform </a:t>
            </a:r>
            <a:r>
              <a:rPr lang="tr-TR" sz="1600" dirty="0" err="1">
                <a:latin typeface="Arial" panose="020B0604020202020204" pitchFamily="34" charset="0"/>
                <a:cs typeface="Arial" panose="020B0604020202020204" pitchFamily="34" charset="0"/>
              </a:rPr>
              <a:t>Araçları’nda</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Shell </a:t>
            </a:r>
            <a:r>
              <a:rPr lang="tr-TR" sz="1600" dirty="0" err="1">
                <a:latin typeface="Arial" panose="020B0604020202020204" pitchFamily="34" charset="0"/>
                <a:cs typeface="Arial" panose="020B0604020202020204" pitchFamily="34" charset="0"/>
              </a:rPr>
              <a:t>Debug</a:t>
            </a:r>
            <a:r>
              <a:rPr lang="tr-TR" sz="1600" dirty="0">
                <a:latin typeface="Arial" panose="020B0604020202020204" pitchFamily="34" charset="0"/>
                <a:cs typeface="Arial" panose="020B0604020202020204" pitchFamily="34" charset="0"/>
              </a:rPr>
              <a:t>, Sqlite3 ve </a:t>
            </a:r>
            <a:r>
              <a:rPr lang="tr-TR" sz="1600" dirty="0" err="1">
                <a:latin typeface="Arial" panose="020B0604020202020204" pitchFamily="34" charset="0"/>
                <a:cs typeface="Arial" panose="020B0604020202020204" pitchFamily="34" charset="0"/>
              </a:rPr>
              <a:t>Systrace</a:t>
            </a:r>
            <a:r>
              <a:rPr lang="tr-TR" sz="1600" dirty="0">
                <a:latin typeface="Arial" panose="020B0604020202020204" pitchFamily="34" charset="0"/>
                <a:cs typeface="Arial" panose="020B0604020202020204" pitchFamily="34" charset="0"/>
              </a:rPr>
              <a:t> vardır</a:t>
            </a:r>
            <a:r>
              <a:rPr lang="tr-TR" sz="1600" dirty="0" smtClean="0">
                <a:latin typeface="Arial" panose="020B0604020202020204" pitchFamily="34" charset="0"/>
                <a:cs typeface="Arial" panose="020B0604020202020204" pitchFamily="34" charset="0"/>
              </a:rPr>
              <a:t>.</a:t>
            </a:r>
          </a:p>
          <a:p>
            <a:pPr marL="0" lvl="1" indent="0">
              <a:spcBef>
                <a:spcPts val="1000"/>
              </a:spcBef>
              <a:buNone/>
            </a:pPr>
            <a:r>
              <a:rPr lang="tr-TR" sz="1600" dirty="0" smtClean="0">
                <a:latin typeface="Arial" panose="020B0604020202020204" pitchFamily="34" charset="0"/>
                <a:cs typeface="Arial" panose="020B0604020202020204" pitchFamily="34" charset="0"/>
              </a:rPr>
              <a:t>    2.) </a:t>
            </a:r>
            <a:r>
              <a:rPr lang="tr-TR" sz="1600" dirty="0" err="1" smtClean="0">
                <a:latin typeface="Arial" panose="020B0604020202020204" pitchFamily="34" charset="0"/>
                <a:cs typeface="Arial" panose="020B0604020202020204" pitchFamily="34" charset="0"/>
              </a:rPr>
              <a:t>Benchmark</a:t>
            </a:r>
            <a:r>
              <a:rPr lang="tr-TR" sz="1600" dirty="0" smtClean="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aracı, bir sistemin performansını değerlendiren veya ölçen bir programlama uygulamasıdır. Hedef cihaz ve sistemde özel bir program çalıştırılır, performans verilerini toplar ve nicel bir değer olarak </a:t>
            </a:r>
            <a:r>
              <a:rPr lang="tr-TR" sz="1600" dirty="0" smtClean="0">
                <a:latin typeface="Arial" panose="020B0604020202020204" pitchFamily="34" charset="0"/>
                <a:cs typeface="Arial" panose="020B0604020202020204" pitchFamily="34" charset="0"/>
              </a:rPr>
              <a:t>gösterir. İyi </a:t>
            </a:r>
            <a:r>
              <a:rPr lang="tr-TR" sz="1600" dirty="0">
                <a:latin typeface="Arial" panose="020B0604020202020204" pitchFamily="34" charset="0"/>
                <a:cs typeface="Arial" panose="020B0604020202020204" pitchFamily="34" charset="0"/>
              </a:rPr>
              <a:t>bilinen bir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uygulaması olan, </a:t>
            </a:r>
            <a:r>
              <a:rPr lang="tr-TR" sz="1600" dirty="0" err="1">
                <a:latin typeface="Arial" panose="020B0604020202020204" pitchFamily="34" charset="0"/>
                <a:cs typeface="Arial" panose="020B0604020202020204" pitchFamily="34" charset="0"/>
              </a:rPr>
              <a:t>Antutu-Benchmark’ın</a:t>
            </a:r>
            <a:r>
              <a:rPr lang="tr-TR" sz="1600" dirty="0">
                <a:latin typeface="Arial" panose="020B0604020202020204" pitchFamily="34" charset="0"/>
                <a:cs typeface="Arial" panose="020B0604020202020204" pitchFamily="34" charset="0"/>
              </a:rPr>
              <a:t> sonuçlarını gösterir. “Bellek performansı”, “CPU Tamsayı Performansı”, “CPU Kayan Nokta Performansı”, “2D 3D Grafik Performansı”, “SD Kart Okuma/Yazma Hızı” ve “</a:t>
            </a:r>
            <a:r>
              <a:rPr lang="tr-TR" sz="1600" dirty="0" err="1">
                <a:latin typeface="Arial" panose="020B0604020202020204" pitchFamily="34" charset="0"/>
                <a:cs typeface="Arial" panose="020B0604020202020204" pitchFamily="34" charset="0"/>
              </a:rPr>
              <a:t>Veritabanı</a:t>
            </a:r>
            <a:r>
              <a:rPr lang="tr-TR" sz="1600" dirty="0">
                <a:latin typeface="Arial" panose="020B0604020202020204" pitchFamily="34" charset="0"/>
                <a:cs typeface="Arial" panose="020B0604020202020204" pitchFamily="34" charset="0"/>
              </a:rPr>
              <a:t> IO Performansı” testi ile istenilen bir sistemin tam bir testini yapabilirsiniz. Son puan, test edilen sistemin göreceli değerini temsil eder ve diğer cihazların sonuçlarıyla karşılaştırılabilir. </a:t>
            </a:r>
            <a:endParaRPr lang="tr-TR" sz="1600" dirty="0" smtClean="0">
              <a:latin typeface="Arial" panose="020B0604020202020204" pitchFamily="34" charset="0"/>
              <a:cs typeface="Arial" panose="020B0604020202020204" pitchFamily="34" charset="0"/>
            </a:endParaRPr>
          </a:p>
          <a:p>
            <a:pPr marL="0" lvl="1" indent="0">
              <a:spcBef>
                <a:spcPts val="1000"/>
              </a:spcBef>
              <a:buNone/>
            </a:pPr>
            <a:endParaRPr lang="tr-TR" sz="1600" dirty="0" smtClean="0">
              <a:latin typeface="Arial" panose="020B0604020202020204" pitchFamily="34" charset="0"/>
              <a:cs typeface="Arial" panose="020B0604020202020204" pitchFamily="34" charset="0"/>
            </a:endParaRPr>
          </a:p>
          <a:p>
            <a:endParaRPr lang="tr-TR" sz="1600"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3984300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latin typeface="Arial" panose="020B0604020202020204" pitchFamily="34" charset="0"/>
                <a:cs typeface="Arial" panose="020B0604020202020204" pitchFamily="34" charset="0"/>
              </a:rPr>
              <a:t>BENCHMARK KRİTERLERİ</a:t>
            </a:r>
            <a:br>
              <a:rPr lang="tr-TR" sz="4400" dirty="0" smtClean="0">
                <a:latin typeface="Arial" panose="020B0604020202020204" pitchFamily="34" charset="0"/>
                <a:cs typeface="Arial" panose="020B0604020202020204" pitchFamily="34" charset="0"/>
              </a:rPr>
            </a:br>
            <a:r>
              <a:rPr lang="tr-TR" sz="4400" dirty="0" smtClean="0">
                <a:latin typeface="Arial" panose="020B0604020202020204" pitchFamily="34" charset="0"/>
                <a:cs typeface="Arial" panose="020B0604020202020204" pitchFamily="34" charset="0"/>
              </a:rPr>
              <a:t>1.) CPU</a:t>
            </a:r>
            <a:endParaRPr lang="tr-TR" sz="44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fontScale="92500" lnSpcReduction="20000"/>
          </a:bodyPr>
          <a:lstStyle/>
          <a:p>
            <a:r>
              <a:rPr lang="tr-TR" sz="1700" dirty="0">
                <a:latin typeface="Arial" panose="020B0604020202020204" pitchFamily="34" charset="0"/>
                <a:cs typeface="Arial" panose="020B0604020202020204" pitchFamily="34" charset="0"/>
              </a:rPr>
              <a:t>İşlemci için, günümüz dünyasında söz konusu cihaz -masaüstü, dizüstü bilgisayar, mobil ve diğerleri - için tüm sahneyi temel olarak çalıştıran ‘bir aracın motoru’ gibi olduğu söylenebilir. Akıllı telefon veya PC’deki işlemci ne kadar güçlüyse söz konusu cihaz daha hızlı ve aynı anda birden çok işi daha rahat yapabilir</a:t>
            </a:r>
            <a:r>
              <a:rPr lang="tr-TR" sz="1700" dirty="0" smtClean="0">
                <a:latin typeface="Arial" panose="020B0604020202020204" pitchFamily="34" charset="0"/>
                <a:cs typeface="Arial" panose="020B0604020202020204" pitchFamily="34" charset="0"/>
              </a:rPr>
              <a:t>.</a:t>
            </a:r>
          </a:p>
          <a:p>
            <a:r>
              <a:rPr lang="tr-TR" sz="1700" dirty="0">
                <a:latin typeface="Arial" panose="020B0604020202020204" pitchFamily="34" charset="0"/>
                <a:cs typeface="Arial" panose="020B0604020202020204" pitchFamily="34" charset="0"/>
              </a:rPr>
              <a:t>Tek çekirdekli bir işlemci, sadece bir işlemci bir gerçek merkezi işleme birimi (CPU) içerir ve bu bir yonga adı verilen tek bir bileşen üzerine kurulu bir işlemcidir</a:t>
            </a:r>
            <a:r>
              <a:rPr lang="tr-TR" sz="1700" dirty="0" smtClean="0">
                <a:latin typeface="Arial" panose="020B0604020202020204" pitchFamily="34" charset="0"/>
                <a:cs typeface="Arial" panose="020B0604020202020204" pitchFamily="34" charset="0"/>
              </a:rPr>
              <a:t>. Çift çekirdekli işlemci tek bir bilgisayar bileşenidir, ya da başka bir deyişle sadece tek bir bilgisayar yongasıdır, ama bu bir bileşenin içinde iki bağımsız merkezi işleme birimi vardır. Aslında sadece tek çekirdekliye benzer, ancak 1 yerine 2 CPU'ya sahiptir. Buna benzer şekilde, 4 çekirdekli ve daha fazla çekirdeğe sahip işlemciler de mevcuttur.</a:t>
            </a:r>
          </a:p>
          <a:p>
            <a:r>
              <a:rPr lang="tr-TR" sz="1700" dirty="0">
                <a:latin typeface="Arial" panose="020B0604020202020204" pitchFamily="34" charset="0"/>
                <a:cs typeface="Arial" panose="020B0604020202020204" pitchFamily="34" charset="0"/>
              </a:rPr>
              <a:t>Daha fazla işlemci çekirdeği, daha fazla verim ve daha az ısınma sorunu anlamına gelmektedir. Bunun nedeni, birden çok çekirdekle, PC'nizdeki veya telefonunuzdaki farklı görevlerin çekirdekler arasında dağıtılmasıdır. Birden çok çekirdekli işlemci, cihazınız tarafından tüketilen pil miktarını azaltmaya yardımcı olabilir ve ayrıca telefonunuzun veya bilgisayarınızın daha sorunsuz çalışmasına ve daha ağır görevleri göreceli olarak kolaylıkla idare etmesine yardımcı olabilir</a:t>
            </a:r>
            <a:r>
              <a:rPr lang="tr-TR" sz="1700" dirty="0" smtClean="0">
                <a:latin typeface="Arial" panose="020B0604020202020204" pitchFamily="34" charset="0"/>
                <a:cs typeface="Arial" panose="020B0604020202020204" pitchFamily="34" charset="0"/>
              </a:rPr>
              <a:t>.</a:t>
            </a:r>
          </a:p>
          <a:p>
            <a:r>
              <a:rPr lang="tr-TR" sz="1700" dirty="0">
                <a:latin typeface="Arial" panose="020B0604020202020204" pitchFamily="34" charset="0"/>
                <a:cs typeface="Arial" panose="020B0604020202020204" pitchFamily="34" charset="0"/>
              </a:rPr>
              <a:t>Çekirdek sayısının yanı sıra, işlemciler 1.4 GHz, 1.8 GHz, 2.2 GHz vb. hızlarla derecelendirilmiştir. Sayı ne kadar yüksek olursa, tek çekirdeğin performansı ve işlemcisi o kadar hızlı olur. 1.8 GHz tek çekirdekli işlemci, yalnızca bir işlemcinin ele alındığı tek bir senaryoda 1.4 GHz çift çekirdekli işlemciden daha güçlü ve daha hızlıdır, ancak ikincisi, birden fazla görevi aynı anda çalıştırmayı içeren senaryolarda daha iyi performans sağlayacaktır.</a:t>
            </a:r>
          </a:p>
          <a:p>
            <a:endParaRPr lang="tr-TR" sz="1600" dirty="0">
              <a:latin typeface="Arial" panose="020B0604020202020204" pitchFamily="34" charset="0"/>
              <a:cs typeface="Arial" panose="020B0604020202020204" pitchFamily="34" charset="0"/>
            </a:endParaRPr>
          </a:p>
          <a:p>
            <a:endParaRPr lang="tr-TR" sz="1600" dirty="0" smtClean="0">
              <a:latin typeface="Arial" panose="020B0604020202020204" pitchFamily="34" charset="0"/>
              <a:cs typeface="Arial" panose="020B0604020202020204" pitchFamily="34" charset="0"/>
            </a:endParaRPr>
          </a:p>
          <a:p>
            <a:endParaRPr lang="tr-TR" sz="1600" dirty="0">
              <a:latin typeface="Arial" panose="020B0604020202020204" pitchFamily="34" charset="0"/>
              <a:cs typeface="Arial" panose="020B0604020202020204" pitchFamily="34" charset="0"/>
            </a:endParaRPr>
          </a:p>
          <a:p>
            <a:endParaRPr lang="tr-TR" sz="1600"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007072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latin typeface="Arial" panose="020B0604020202020204" pitchFamily="34" charset="0"/>
                <a:cs typeface="Arial" panose="020B0604020202020204" pitchFamily="34" charset="0"/>
              </a:rPr>
              <a:t>BENCHMARK KRİTERLERİ</a:t>
            </a:r>
            <a:br>
              <a:rPr lang="tr-TR" sz="4400" dirty="0" smtClean="0">
                <a:latin typeface="Arial" panose="020B0604020202020204" pitchFamily="34" charset="0"/>
                <a:cs typeface="Arial" panose="020B0604020202020204" pitchFamily="34" charset="0"/>
              </a:rPr>
            </a:br>
            <a:r>
              <a:rPr lang="tr-TR" sz="4400" dirty="0" smtClean="0">
                <a:latin typeface="Arial" panose="020B0604020202020204" pitchFamily="34" charset="0"/>
                <a:cs typeface="Arial" panose="020B0604020202020204" pitchFamily="34" charset="0"/>
              </a:rPr>
              <a:t>2.) GPU</a:t>
            </a:r>
            <a:endParaRPr lang="tr-TR" sz="44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lnSpcReduction="10000"/>
          </a:bodyPr>
          <a:lstStyle/>
          <a:p>
            <a:r>
              <a:rPr lang="tr-TR" sz="1600" dirty="0">
                <a:latin typeface="Arial" panose="020B0604020202020204" pitchFamily="34" charset="0"/>
                <a:cs typeface="Arial" panose="020B0604020202020204" pitchFamily="34" charset="0"/>
              </a:rPr>
              <a:t>Mobil cihazlarda yüksek kaliteli grafiklere olan artan taleple, </a:t>
            </a:r>
            <a:r>
              <a:rPr lang="tr-TR" sz="1600" dirty="0" err="1">
                <a:latin typeface="Arial" panose="020B0604020202020204" pitchFamily="34" charset="0"/>
                <a:cs typeface="Arial" panose="020B0604020202020204" pitchFamily="34" charset="0"/>
              </a:rPr>
              <a:t>GPU'lar</a:t>
            </a:r>
            <a:r>
              <a:rPr lang="tr-TR" sz="1600" dirty="0">
                <a:latin typeface="Arial" panose="020B0604020202020204" pitchFamily="34" charset="0"/>
                <a:cs typeface="Arial" panose="020B0604020202020204" pitchFamily="34" charset="0"/>
              </a:rPr>
              <a:t> artık akıllı telefonlar ve tabletler gibi mobil cihazlar için vazgeçilmez birimler olmuştur. Özellikle, yüksek çözünürlüklü ekrana sahip mobil cihazlar için daha güçlü </a:t>
            </a:r>
            <a:r>
              <a:rPr lang="tr-TR" sz="1600" dirty="0" err="1">
                <a:latin typeface="Arial" panose="020B0604020202020204" pitchFamily="34" charset="0"/>
                <a:cs typeface="Arial" panose="020B0604020202020204" pitchFamily="34" charset="0"/>
              </a:rPr>
              <a:t>GPU'lar</a:t>
            </a:r>
            <a:r>
              <a:rPr lang="tr-TR" sz="1600" dirty="0">
                <a:latin typeface="Arial" panose="020B0604020202020204" pitchFamily="34" charset="0"/>
                <a:cs typeface="Arial" panose="020B0604020202020204" pitchFamily="34" charset="0"/>
              </a:rPr>
              <a:t> gerekmektedir. Sonuç olarak, </a:t>
            </a:r>
            <a:r>
              <a:rPr lang="tr-TR" sz="1600" dirty="0" err="1">
                <a:latin typeface="Arial" panose="020B0604020202020204" pitchFamily="34" charset="0"/>
                <a:cs typeface="Arial" panose="020B0604020202020204" pitchFamily="34" charset="0"/>
              </a:rPr>
              <a:t>GPU'lar</a:t>
            </a:r>
            <a:r>
              <a:rPr lang="tr-TR" sz="1600" dirty="0">
                <a:latin typeface="Arial" panose="020B0604020202020204" pitchFamily="34" charset="0"/>
                <a:cs typeface="Arial" panose="020B0604020202020204" pitchFamily="34" charset="0"/>
              </a:rPr>
              <a:t> genellikle geniş bir uygulama alanında kullanılır ve GPU performansı, mobil aygıtları seçmek için önemli ölçütlerden biri haline gelmiştir. Bununla birlikte, GPU performans analizi kolay bir iş değildir çünkü GPU, geometri birimleri, </a:t>
            </a:r>
            <a:r>
              <a:rPr lang="tr-TR" sz="1600" dirty="0" err="1">
                <a:latin typeface="Arial" panose="020B0604020202020204" pitchFamily="34" charset="0"/>
                <a:cs typeface="Arial" panose="020B0604020202020204" pitchFamily="34" charset="0"/>
              </a:rPr>
              <a:t>ALU'lar</a:t>
            </a:r>
            <a:r>
              <a:rPr lang="tr-TR" sz="1600" dirty="0">
                <a:latin typeface="Arial" panose="020B0604020202020204" pitchFamily="34" charset="0"/>
                <a:cs typeface="Arial" panose="020B0604020202020204" pitchFamily="34" charset="0"/>
              </a:rPr>
              <a:t>, doku haritalama (</a:t>
            </a:r>
            <a:r>
              <a:rPr lang="tr-TR" sz="1600" dirty="0" err="1">
                <a:latin typeface="Arial" panose="020B0604020202020204" pitchFamily="34" charset="0"/>
                <a:cs typeface="Arial" panose="020B0604020202020204" pitchFamily="34" charset="0"/>
              </a:rPr>
              <a:t>mapping</a:t>
            </a:r>
            <a:r>
              <a:rPr lang="tr-TR" sz="1600" dirty="0">
                <a:latin typeface="Arial" panose="020B0604020202020204" pitchFamily="34" charset="0"/>
                <a:cs typeface="Arial" panose="020B0604020202020204" pitchFamily="34" charset="0"/>
              </a:rPr>
              <a:t>) birimleri, </a:t>
            </a:r>
            <a:r>
              <a:rPr lang="tr-TR" sz="1600" dirty="0" err="1">
                <a:latin typeface="Arial" panose="020B0604020202020204" pitchFamily="34" charset="0"/>
                <a:cs typeface="Arial" panose="020B0604020202020204" pitchFamily="34" charset="0"/>
              </a:rPr>
              <a:t>raster</a:t>
            </a:r>
            <a:r>
              <a:rPr lang="tr-TR" sz="1600" dirty="0">
                <a:latin typeface="Arial" panose="020B0604020202020204" pitchFamily="34" charset="0"/>
                <a:cs typeface="Arial" panose="020B0604020202020204" pitchFamily="34" charset="0"/>
              </a:rPr>
              <a:t> işlem </a:t>
            </a:r>
            <a:r>
              <a:rPr lang="tr-TR" sz="1600" dirty="0" err="1">
                <a:latin typeface="Arial" panose="020B0604020202020204" pitchFamily="34" charset="0"/>
                <a:cs typeface="Arial" panose="020B0604020202020204" pitchFamily="34" charset="0"/>
              </a:rPr>
              <a:t>pipeline’lar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ROP'lar</a:t>
            </a:r>
            <a:r>
              <a:rPr lang="tr-TR" sz="1600" dirty="0">
                <a:latin typeface="Arial" panose="020B0604020202020204" pitchFamily="34" charset="0"/>
                <a:cs typeface="Arial" panose="020B0604020202020204" pitchFamily="34" charset="0"/>
              </a:rPr>
              <a:t>), önbellek / bellek birimleri ve </a:t>
            </a:r>
            <a:r>
              <a:rPr lang="tr-TR" sz="1600" dirty="0" err="1">
                <a:latin typeface="Arial" panose="020B0604020202020204" pitchFamily="34" charset="0"/>
                <a:cs typeface="Arial" panose="020B0604020202020204" pitchFamily="34" charset="0"/>
              </a:rPr>
              <a:t>tessellatorler</a:t>
            </a:r>
            <a:r>
              <a:rPr lang="tr-TR" sz="1600" dirty="0">
                <a:latin typeface="Arial" panose="020B0604020202020204" pitchFamily="34" charset="0"/>
                <a:cs typeface="Arial" panose="020B0604020202020204" pitchFamily="34" charset="0"/>
              </a:rPr>
              <a:t> gibi çok karmaşık bileşenlerden oluşur. Tabii ki, GPU sağlayıcıları her birimin en yüksek performansını sağlar (örneğin, </a:t>
            </a:r>
            <a:r>
              <a:rPr lang="tr-TR" sz="1600" dirty="0" err="1">
                <a:latin typeface="Arial" panose="020B0604020202020204" pitchFamily="34" charset="0"/>
                <a:cs typeface="Arial" panose="020B0604020202020204" pitchFamily="34" charset="0"/>
              </a:rPr>
              <a:t>triangle</a:t>
            </a:r>
            <a:r>
              <a:rPr lang="tr-TR" sz="1600" dirty="0">
                <a:latin typeface="Arial" panose="020B0604020202020204" pitchFamily="34" charset="0"/>
                <a:cs typeface="Arial" panose="020B0604020202020204" pitchFamily="34" charset="0"/>
              </a:rPr>
              <a:t> rate, </a:t>
            </a:r>
            <a:r>
              <a:rPr lang="tr-TR" sz="1600" dirty="0" err="1">
                <a:latin typeface="Arial" panose="020B0604020202020204" pitchFamily="34" charset="0"/>
                <a:cs typeface="Arial" panose="020B0604020202020204" pitchFamily="34" charset="0"/>
              </a:rPr>
              <a:t>FLOP'lar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the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texel</a:t>
            </a:r>
            <a:r>
              <a:rPr lang="tr-TR" sz="1600" dirty="0">
                <a:latin typeface="Arial" panose="020B0604020202020204" pitchFamily="34" charset="0"/>
                <a:cs typeface="Arial" panose="020B0604020202020204" pitchFamily="34" charset="0"/>
              </a:rPr>
              <a:t> rate, </a:t>
            </a:r>
            <a:r>
              <a:rPr lang="tr-TR" sz="1600" dirty="0" err="1">
                <a:latin typeface="Arial" panose="020B0604020202020204" pitchFamily="34" charset="0"/>
                <a:cs typeface="Arial" panose="020B0604020202020204" pitchFamily="34" charset="0"/>
              </a:rPr>
              <a:t>the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fill</a:t>
            </a:r>
            <a:r>
              <a:rPr lang="tr-TR" sz="1600" dirty="0">
                <a:latin typeface="Arial" panose="020B0604020202020204" pitchFamily="34" charset="0"/>
                <a:cs typeface="Arial" panose="020B0604020202020204" pitchFamily="34" charset="0"/>
              </a:rPr>
              <a:t> rate, en yüksek bellek bant genişliği, vb.). Ancak, bu en yüksek performans değerleri, farklı GPU mimarileri arasında karşılaştırılamayabilir, çünkü gerçek performans, donanım organizasyonu, mimari özellikler, programlama politikaları, sürücü desteği ve benzeri gibi çeşitli faktörlerle değişebilir. Bu yüzden uygun GPU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yazılımlarına ihtiyaç duyulmuştur</a:t>
            </a:r>
            <a:r>
              <a:rPr lang="tr-TR" sz="1600" dirty="0" smtClean="0">
                <a:latin typeface="Arial" panose="020B0604020202020204" pitchFamily="34" charset="0"/>
                <a:cs typeface="Arial" panose="020B0604020202020204" pitchFamily="34" charset="0"/>
              </a:rPr>
              <a:t>.</a:t>
            </a:r>
          </a:p>
          <a:p>
            <a:r>
              <a:rPr lang="tr-TR" sz="1600" dirty="0">
                <a:latin typeface="Arial" panose="020B0604020202020204" pitchFamily="34" charset="0"/>
                <a:cs typeface="Arial" panose="020B0604020202020204" pitchFamily="34" charset="0"/>
              </a:rPr>
              <a:t>İ</a:t>
            </a:r>
            <a:r>
              <a:rPr lang="tr-TR" sz="1600" dirty="0" smtClean="0">
                <a:latin typeface="Arial" panose="020B0604020202020204" pitchFamily="34" charset="0"/>
                <a:cs typeface="Arial" panose="020B0604020202020204" pitchFamily="34" charset="0"/>
              </a:rPr>
              <a:t>ki </a:t>
            </a:r>
            <a:r>
              <a:rPr lang="tr-TR" sz="1600" dirty="0">
                <a:latin typeface="Arial" panose="020B0604020202020204" pitchFamily="34" charset="0"/>
                <a:cs typeface="Arial" panose="020B0604020202020204" pitchFamily="34" charset="0"/>
              </a:rPr>
              <a:t>tür mobil GPU </a:t>
            </a:r>
            <a:r>
              <a:rPr lang="tr-TR" sz="1600" dirty="0" err="1">
                <a:latin typeface="Arial" panose="020B0604020202020204" pitchFamily="34" charset="0"/>
                <a:cs typeface="Arial" panose="020B0604020202020204" pitchFamily="34" charset="0"/>
              </a:rPr>
              <a:t>benchmark’ı</a:t>
            </a:r>
            <a:r>
              <a:rPr lang="tr-TR" sz="1600" dirty="0">
                <a:latin typeface="Arial" panose="020B0604020202020204" pitchFamily="34" charset="0"/>
                <a:cs typeface="Arial" panose="020B0604020202020204" pitchFamily="34" charset="0"/>
              </a:rPr>
              <a:t> vardır: yüksek seviye </a:t>
            </a:r>
            <a:r>
              <a:rPr lang="tr-TR" sz="1600" dirty="0" err="1">
                <a:latin typeface="Arial" panose="020B0604020202020204" pitchFamily="34" charset="0"/>
                <a:cs typeface="Arial" panose="020B0604020202020204" pitchFamily="34" charset="0"/>
              </a:rPr>
              <a:t>benchmark’lar</a:t>
            </a:r>
            <a:r>
              <a:rPr lang="tr-TR" sz="1600" dirty="0">
                <a:latin typeface="Arial" panose="020B0604020202020204" pitchFamily="34" charset="0"/>
                <a:cs typeface="Arial" panose="020B0604020202020204" pitchFamily="34" charset="0"/>
              </a:rPr>
              <a:t> ve düşük seviye </a:t>
            </a:r>
            <a:r>
              <a:rPr lang="tr-TR" sz="1600" dirty="0" err="1">
                <a:latin typeface="Arial" panose="020B0604020202020204" pitchFamily="34" charset="0"/>
                <a:cs typeface="Arial" panose="020B0604020202020204" pitchFamily="34" charset="0"/>
              </a:rPr>
              <a:t>benchmark’lar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GFXBench</a:t>
            </a:r>
            <a:r>
              <a:rPr lang="tr-TR" sz="1600" dirty="0">
                <a:latin typeface="Arial" panose="020B0604020202020204" pitchFamily="34" charset="0"/>
                <a:cs typeface="Arial" panose="020B0604020202020204" pitchFamily="34" charset="0"/>
              </a:rPr>
              <a:t> </a:t>
            </a:r>
            <a:r>
              <a:rPr lang="tr-TR" sz="1600" dirty="0" smtClean="0">
                <a:latin typeface="Arial" panose="020B0604020202020204" pitchFamily="34" charset="0"/>
                <a:cs typeface="Arial" panose="020B0604020202020204" pitchFamily="34" charset="0"/>
              </a:rPr>
              <a:t>4.0, </a:t>
            </a:r>
            <a:r>
              <a:rPr lang="tr-TR" sz="1600" dirty="0" err="1">
                <a:latin typeface="Arial" panose="020B0604020202020204" pitchFamily="34" charset="0"/>
                <a:cs typeface="Arial" panose="020B0604020202020204" pitchFamily="34" charset="0"/>
              </a:rPr>
              <a:t>Basemark</a:t>
            </a:r>
            <a:r>
              <a:rPr lang="tr-TR" sz="1600" dirty="0">
                <a:latin typeface="Arial" panose="020B0604020202020204" pitchFamily="34" charset="0"/>
                <a:cs typeface="Arial" panose="020B0604020202020204" pitchFamily="34" charset="0"/>
              </a:rPr>
              <a:t> ES </a:t>
            </a:r>
            <a:r>
              <a:rPr lang="tr-TR" sz="1600" dirty="0" smtClean="0">
                <a:latin typeface="Arial" panose="020B0604020202020204" pitchFamily="34" charset="0"/>
                <a:cs typeface="Arial" panose="020B0604020202020204" pitchFamily="34" charset="0"/>
              </a:rPr>
              <a:t>3.1 ve </a:t>
            </a:r>
            <a:r>
              <a:rPr lang="tr-TR" sz="1600" dirty="0">
                <a:latin typeface="Arial" panose="020B0604020202020204" pitchFamily="34" charset="0"/>
                <a:cs typeface="Arial" panose="020B0604020202020204" pitchFamily="34" charset="0"/>
              </a:rPr>
              <a:t>3DMark </a:t>
            </a:r>
            <a:r>
              <a:rPr lang="tr-TR" sz="1600" dirty="0" err="1">
                <a:latin typeface="Arial" panose="020B0604020202020204" pitchFamily="34" charset="0"/>
                <a:cs typeface="Arial" panose="020B0604020202020204" pitchFamily="34" charset="0"/>
              </a:rPr>
              <a:t>Sling</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Shot</a:t>
            </a:r>
            <a:r>
              <a:rPr lang="tr-TR" sz="1600" dirty="0">
                <a:latin typeface="Arial" panose="020B0604020202020204" pitchFamily="34" charset="0"/>
                <a:cs typeface="Arial" panose="020B0604020202020204" pitchFamily="34" charset="0"/>
              </a:rPr>
              <a:t> </a:t>
            </a:r>
            <a:r>
              <a:rPr lang="tr-TR" sz="1600" dirty="0" err="1" smtClean="0">
                <a:latin typeface="Arial" panose="020B0604020202020204" pitchFamily="34" charset="0"/>
                <a:cs typeface="Arial" panose="020B0604020202020204" pitchFamily="34" charset="0"/>
              </a:rPr>
              <a:t>Benchmark</a:t>
            </a:r>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gibi üst seviye </a:t>
            </a:r>
            <a:r>
              <a:rPr lang="tr-TR" sz="1600" dirty="0" err="1">
                <a:latin typeface="Arial" panose="020B0604020202020204" pitchFamily="34" charset="0"/>
                <a:cs typeface="Arial" panose="020B0604020202020204" pitchFamily="34" charset="0"/>
              </a:rPr>
              <a:t>benchmark’lar</a:t>
            </a:r>
            <a:r>
              <a:rPr lang="tr-TR" sz="1600" dirty="0">
                <a:latin typeface="Arial" panose="020B0604020202020204" pitchFamily="34" charset="0"/>
                <a:cs typeface="Arial" panose="020B0604020202020204" pitchFamily="34" charset="0"/>
              </a:rPr>
              <a:t> genellikle oyun benzeri sahneler oluşturur ve bir cihazdaki kare hızlarını ölçer (veya puanlarını hesaplar). Bu </a:t>
            </a:r>
            <a:r>
              <a:rPr lang="tr-TR" sz="1600" dirty="0" err="1">
                <a:latin typeface="Arial" panose="020B0604020202020204" pitchFamily="34" charset="0"/>
                <a:cs typeface="Arial" panose="020B0604020202020204" pitchFamily="34" charset="0"/>
              </a:rPr>
              <a:t>benchmark</a:t>
            </a:r>
            <a:r>
              <a:rPr lang="tr-TR" sz="1600" dirty="0">
                <a:latin typeface="Arial" panose="020B0604020202020204" pitchFamily="34" charset="0"/>
                <a:cs typeface="Arial" panose="020B0604020202020204" pitchFamily="34" charset="0"/>
              </a:rPr>
              <a:t> türleri genel GPU performansını öğrenmek için faydalı olabilir. Buna karşılık, düşük seviyeli </a:t>
            </a:r>
            <a:r>
              <a:rPr lang="tr-TR" sz="1600" dirty="0" err="1">
                <a:latin typeface="Arial" panose="020B0604020202020204" pitchFamily="34" charset="0"/>
                <a:cs typeface="Arial" panose="020B0604020202020204" pitchFamily="34" charset="0"/>
              </a:rPr>
              <a:t>benchmark’lar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GPU'daki</a:t>
            </a:r>
            <a:r>
              <a:rPr lang="tr-TR" sz="1600" dirty="0">
                <a:latin typeface="Arial" panose="020B0604020202020204" pitchFamily="34" charset="0"/>
                <a:cs typeface="Arial" panose="020B0604020202020204" pitchFamily="34" charset="0"/>
              </a:rPr>
              <a:t> her bir bileşenin belirli özelliklerini veya performansını ölçmeyi amaçlamaktadır. </a:t>
            </a:r>
            <a:r>
              <a:rPr lang="tr-TR" sz="1600" dirty="0" err="1">
                <a:latin typeface="Arial" panose="020B0604020202020204" pitchFamily="34" charset="0"/>
                <a:cs typeface="Arial" panose="020B0604020202020204" pitchFamily="34" charset="0"/>
              </a:rPr>
              <a:t>GFXBench'te</a:t>
            </a:r>
            <a:r>
              <a:rPr lang="tr-TR" sz="1600" dirty="0">
                <a:latin typeface="Arial" panose="020B0604020202020204" pitchFamily="34" charset="0"/>
                <a:cs typeface="Arial" panose="020B0604020202020204" pitchFamily="34" charset="0"/>
              </a:rPr>
              <a:t> bulunan düşük seviye testler, </a:t>
            </a:r>
            <a:r>
              <a:rPr lang="tr-TR" sz="1600" dirty="0" err="1">
                <a:latin typeface="Arial" panose="020B0604020202020204" pitchFamily="34" charset="0"/>
                <a:cs typeface="Arial" panose="020B0604020202020204" pitchFamily="34" charset="0"/>
              </a:rPr>
              <a:t>tesellation</a:t>
            </a:r>
            <a:r>
              <a:rPr lang="tr-TR" sz="1600" dirty="0">
                <a:latin typeface="Arial" panose="020B0604020202020204" pitchFamily="34" charset="0"/>
                <a:cs typeface="Arial" panose="020B0604020202020204" pitchFamily="34" charset="0"/>
              </a:rPr>
              <a:t>, ALU, </a:t>
            </a:r>
            <a:r>
              <a:rPr lang="tr-TR" sz="1600" dirty="0" err="1">
                <a:latin typeface="Arial" panose="020B0604020202020204" pitchFamily="34" charset="0"/>
                <a:cs typeface="Arial" panose="020B0604020202020204" pitchFamily="34" charset="0"/>
              </a:rPr>
              <a:t>drive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over-head</a:t>
            </a:r>
            <a:r>
              <a:rPr lang="tr-TR" sz="1600" dirty="0">
                <a:latin typeface="Arial" panose="020B0604020202020204" pitchFamily="34" charset="0"/>
                <a:cs typeface="Arial" panose="020B0604020202020204" pitchFamily="34" charset="0"/>
              </a:rPr>
              <a:t> ve </a:t>
            </a:r>
            <a:r>
              <a:rPr lang="tr-TR" sz="1600" dirty="0" err="1">
                <a:latin typeface="Arial" panose="020B0604020202020204" pitchFamily="34" charset="0"/>
                <a:cs typeface="Arial" panose="020B0604020202020204" pitchFamily="34" charset="0"/>
              </a:rPr>
              <a:t>texturing</a:t>
            </a:r>
            <a:r>
              <a:rPr lang="tr-TR" sz="1600" dirty="0">
                <a:latin typeface="Arial" panose="020B0604020202020204" pitchFamily="34" charset="0"/>
                <a:cs typeface="Arial" panose="020B0604020202020204" pitchFamily="34" charset="0"/>
              </a:rPr>
              <a:t> performansını ölçer.</a:t>
            </a:r>
          </a:p>
          <a:p>
            <a:endParaRPr lang="tr-TR" dirty="0"/>
          </a:p>
        </p:txBody>
      </p:sp>
    </p:spTree>
    <p:extLst>
      <p:ext uri="{BB962C8B-B14F-4D97-AF65-F5344CB8AC3E}">
        <p14:creationId xmlns:p14="http://schemas.microsoft.com/office/powerpoint/2010/main" val="1230589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smtClean="0">
                <a:latin typeface="Arial" panose="020B0604020202020204" pitchFamily="34" charset="0"/>
                <a:cs typeface="Arial" panose="020B0604020202020204" pitchFamily="34" charset="0"/>
              </a:rPr>
              <a:t>BENCHMARK KRİTERLERİ</a:t>
            </a:r>
            <a:br>
              <a:rPr lang="tr-TR" sz="4400" dirty="0" smtClean="0">
                <a:latin typeface="Arial" panose="020B0604020202020204" pitchFamily="34" charset="0"/>
                <a:cs typeface="Arial" panose="020B0604020202020204" pitchFamily="34" charset="0"/>
              </a:rPr>
            </a:br>
            <a:r>
              <a:rPr lang="tr-TR" sz="4400" dirty="0" smtClean="0">
                <a:latin typeface="Arial" panose="020B0604020202020204" pitchFamily="34" charset="0"/>
                <a:cs typeface="Arial" panose="020B0604020202020204" pitchFamily="34" charset="0"/>
              </a:rPr>
              <a:t>3.) DEPOLAMA</a:t>
            </a:r>
            <a:endParaRPr lang="tr-TR" sz="44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1825625"/>
            <a:ext cx="10515600" cy="4904038"/>
          </a:xfrm>
        </p:spPr>
        <p:txBody>
          <a:bodyPr>
            <a:normAutofit/>
          </a:bodyPr>
          <a:lstStyle/>
          <a:p>
            <a:r>
              <a:rPr lang="tr-TR" sz="1600" dirty="0">
                <a:latin typeface="Arial" panose="020B0604020202020204" pitchFamily="34" charset="0"/>
                <a:cs typeface="Arial" panose="020B0604020202020204" pitchFamily="34" charset="0"/>
              </a:rPr>
              <a:t>Çoğu mobil cihaz, sınırlı miktarda RAM, dâhili </a:t>
            </a:r>
            <a:r>
              <a:rPr lang="tr-TR" sz="1600" dirty="0" err="1">
                <a:latin typeface="Arial" panose="020B0604020202020204" pitchFamily="34" charset="0"/>
                <a:cs typeface="Arial" panose="020B0604020202020204" pitchFamily="34" charset="0"/>
              </a:rPr>
              <a:t>flash</a:t>
            </a:r>
            <a:r>
              <a:rPr lang="tr-TR" sz="1600" dirty="0">
                <a:latin typeface="Arial" panose="020B0604020202020204" pitchFamily="34" charset="0"/>
                <a:cs typeface="Arial" panose="020B0604020202020204" pitchFamily="34" charset="0"/>
              </a:rPr>
              <a:t> depolama ve harici bir SD kart yuvası ile birlikte verilir. Ek olarak, bazı cihazlarda (örneğin, LGG2X telefon) telefonun içinde çıkartılamayan bir SD kart bulunur; bu depolama hala harici depolama olarak kabul </a:t>
            </a:r>
            <a:r>
              <a:rPr lang="tr-TR" sz="1600" dirty="0" smtClean="0">
                <a:latin typeface="Arial" panose="020B0604020202020204" pitchFamily="34" charset="0"/>
                <a:cs typeface="Arial" panose="020B0604020202020204" pitchFamily="34" charset="0"/>
              </a:rPr>
              <a:t>edilir. Dâhili </a:t>
            </a:r>
            <a:r>
              <a:rPr lang="tr-TR" sz="1600" dirty="0">
                <a:latin typeface="Arial" panose="020B0604020202020204" pitchFamily="34" charset="0"/>
                <a:cs typeface="Arial" panose="020B0604020202020204" pitchFamily="34" charset="0"/>
              </a:rPr>
              <a:t>flaş depolama birimi; önyükleyici ve çekirdek bölümleri, kurtarma, sistem ayarları, önceden kurulmuş sistem uygulamaları ve kullanıcı tarafından yüklenmiş uygulama verileri dâhil tüm önemli sistem bölümlerini içerir. Harici depolama birimi, öncelikle medya dosyaları (yani, şarkılar, filmler ve fotoğraflar), belgeler ve yedek görüntüler gibi kullanıcı içeriğini depolamak için kullanılır. </a:t>
            </a:r>
            <a:endParaRPr lang="tr-TR" sz="1600" dirty="0" smtClean="0">
              <a:latin typeface="Arial" panose="020B0604020202020204" pitchFamily="34" charset="0"/>
              <a:cs typeface="Arial" panose="020B0604020202020204" pitchFamily="34" charset="0"/>
            </a:endParaRPr>
          </a:p>
          <a:p>
            <a:r>
              <a:rPr lang="tr-TR" sz="1600" dirty="0">
                <a:latin typeface="Arial" panose="020B0604020202020204" pitchFamily="34" charset="0"/>
                <a:cs typeface="Arial" panose="020B0604020202020204" pitchFamily="34" charset="0"/>
              </a:rPr>
              <a:t>Mobil Depolama Analiz Cihazı (Mobile Storage Analyzer), mobil cihazlarda depolama birimini analiz etmek için kullanılan bir yazılımdır. Mobil Depolama Analiz Cihazı (MOST) şunlardan oluşur: (i) </a:t>
            </a:r>
            <a:r>
              <a:rPr lang="tr-TR" sz="1600" dirty="0" err="1">
                <a:latin typeface="Arial" panose="020B0604020202020204" pitchFamily="34" charset="0"/>
                <a:cs typeface="Arial" panose="020B0604020202020204" pitchFamily="34" charset="0"/>
              </a:rPr>
              <a:t>IO'lar</a:t>
            </a:r>
            <a:r>
              <a:rPr lang="tr-TR" sz="1600" dirty="0">
                <a:latin typeface="Arial" panose="020B0604020202020204" pitchFamily="34" charset="0"/>
                <a:cs typeface="Arial" panose="020B0604020202020204" pitchFamily="34" charset="0"/>
              </a:rPr>
              <a:t> için işlemleri ve dosya ile ilgili bilgileri koruyan değiştirilmiş bir Linux çekirdeği; (ii) belirli bir blok için bir dosyanın tanımlanmasını sağlayan bir blok analizcisi ve (iii) </a:t>
            </a:r>
            <a:r>
              <a:rPr lang="tr-TR" sz="1600" dirty="0" err="1">
                <a:latin typeface="Arial" panose="020B0604020202020204" pitchFamily="34" charset="0"/>
                <a:cs typeface="Arial" panose="020B0604020202020204" pitchFamily="34" charset="0"/>
              </a:rPr>
              <a:t>blktrace</a:t>
            </a:r>
            <a:r>
              <a:rPr lang="tr-TR" sz="1600" dirty="0">
                <a:latin typeface="Arial" panose="020B0604020202020204" pitchFamily="34" charset="0"/>
                <a:cs typeface="Arial" panose="020B0604020202020204" pitchFamily="34" charset="0"/>
              </a:rPr>
              <a:t> yardımcı programı. </a:t>
            </a:r>
            <a:r>
              <a:rPr lang="tr-TR" sz="1600" dirty="0" smtClean="0">
                <a:latin typeface="Arial" panose="020B0604020202020204" pitchFamily="34" charset="0"/>
                <a:cs typeface="Arial" panose="020B0604020202020204" pitchFamily="34" charset="0"/>
              </a:rPr>
              <a:t>Aşağıdaki şekilde, </a:t>
            </a:r>
            <a:r>
              <a:rPr lang="tr-TR" sz="1600" dirty="0" err="1">
                <a:latin typeface="Arial" panose="020B0604020202020204" pitchFamily="34" charset="0"/>
                <a:cs typeface="Arial" panose="020B0604020202020204" pitchFamily="34" charset="0"/>
              </a:rPr>
              <a:t>MOST'un</a:t>
            </a:r>
            <a:r>
              <a:rPr lang="tr-TR" sz="1600" dirty="0">
                <a:latin typeface="Arial" panose="020B0604020202020204" pitchFamily="34" charset="0"/>
                <a:cs typeface="Arial" panose="020B0604020202020204" pitchFamily="34" charset="0"/>
              </a:rPr>
              <a:t> bir şeması bulunmaktadır. </a:t>
            </a:r>
          </a:p>
          <a:p>
            <a:endParaRPr lang="tr-TR" sz="1600" dirty="0">
              <a:latin typeface="Arial" panose="020B0604020202020204" pitchFamily="34" charset="0"/>
              <a:cs typeface="Arial" panose="020B0604020202020204" pitchFamily="34" charset="0"/>
            </a:endParaRPr>
          </a:p>
        </p:txBody>
      </p:sp>
      <p:pic>
        <p:nvPicPr>
          <p:cNvPr id="4" name="Resim 3" descr="cc6"/>
          <p:cNvPicPr/>
          <p:nvPr/>
        </p:nvPicPr>
        <p:blipFill>
          <a:blip r:embed="rId2">
            <a:extLst>
              <a:ext uri="{28A0092B-C50C-407E-A947-70E740481C1C}">
                <a14:useLocalDpi xmlns:a14="http://schemas.microsoft.com/office/drawing/2010/main" val="0"/>
              </a:ext>
            </a:extLst>
          </a:blip>
          <a:srcRect/>
          <a:stretch>
            <a:fillRect/>
          </a:stretch>
        </p:blipFill>
        <p:spPr bwMode="auto">
          <a:xfrm>
            <a:off x="4283241" y="4243137"/>
            <a:ext cx="3625517" cy="2029326"/>
          </a:xfrm>
          <a:prstGeom prst="rect">
            <a:avLst/>
          </a:prstGeom>
          <a:noFill/>
          <a:ln>
            <a:noFill/>
          </a:ln>
        </p:spPr>
      </p:pic>
    </p:spTree>
    <p:extLst>
      <p:ext uri="{BB962C8B-B14F-4D97-AF65-F5344CB8AC3E}">
        <p14:creationId xmlns:p14="http://schemas.microsoft.com/office/powerpoint/2010/main" val="651564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77</TotalTime>
  <Words>1762</Words>
  <Application>Microsoft Office PowerPoint</Application>
  <PresentationFormat>Geniş ekran</PresentationFormat>
  <Paragraphs>55</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Times New Roman</vt:lpstr>
      <vt:lpstr>Geçmişe bakış</vt:lpstr>
      <vt:lpstr>KOCAELİ ÜNİVERSİTESİ  MÜHENDİSLİK FAKÜLTESİ </vt:lpstr>
      <vt:lpstr>GİRİŞ</vt:lpstr>
      <vt:lpstr>GENEL BİLGİLER</vt:lpstr>
      <vt:lpstr>   ANDROID İŞLETİM SİSTEMİ</vt:lpstr>
      <vt:lpstr>ANDROID MİMARİSİ</vt:lpstr>
      <vt:lpstr>PERFORMANS ANALİZİ YAPAN ARAÇLAR</vt:lpstr>
      <vt:lpstr>BENCHMARK KRİTERLERİ 1.) CPU</vt:lpstr>
      <vt:lpstr>BENCHMARK KRİTERLERİ 2.) GPU</vt:lpstr>
      <vt:lpstr>BENCHMARK KRİTERLERİ 3.) DEPOLAMA</vt:lpstr>
      <vt:lpstr>SONUÇLAR</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KOCAELİ ÜNİVERSİTESİ  MÜHENDİSLİK FAKÜLTESİ </dc:title>
  <dc:creator>Cenk Camkıran</dc:creator>
  <cp:lastModifiedBy>Cenk Camkıran</cp:lastModifiedBy>
  <cp:revision>45</cp:revision>
  <dcterms:created xsi:type="dcterms:W3CDTF">2019-01-18T11:41:21Z</dcterms:created>
  <dcterms:modified xsi:type="dcterms:W3CDTF">2019-01-18T14:22:52Z</dcterms:modified>
</cp:coreProperties>
</file>