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67" r:id="rId3"/>
    <p:sldId id="268" r:id="rId4"/>
    <p:sldId id="261" r:id="rId5"/>
    <p:sldId id="269" r:id="rId6"/>
    <p:sldId id="270" r:id="rId7"/>
    <p:sldId id="262" r:id="rId8"/>
    <p:sldId id="265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46791-7740-4D7B-318F-F2E14BBF52F2}" v="114" dt="2024-04-17T20:23:31.088"/>
    <p1510:client id="{1786AED6-2C93-DA4B-DF33-6E58B4B71D23}" v="1" dt="2024-04-18T18:22:37.446"/>
    <p1510:client id="{63B7F4A1-873A-4636-9B6A-095FB92FC0F1}" v="236" dt="2024-04-17T19:33:21.415"/>
    <p1510:client id="{8C43F389-49EB-4749-9A54-36101DCB5289}" v="153" dt="2024-04-18T19:17:03.410"/>
    <p1510:client id="{BF6D9F80-E119-7FDB-8767-20A4EE21BC2B}" v="146" dt="2024-04-17T19:52:27.253"/>
    <p1510:client id="{DBE2F7AD-C661-B9B6-3A16-32A20E00F48A}" v="31" dt="2024-04-17T20:27:1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98008-6B57-4A75-AD74-AEF5AF0635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B7C86B-6793-4B16-8B70-5DB60918F49A}">
      <dgm:prSet/>
      <dgm:spPr/>
      <dgm:t>
        <a:bodyPr/>
        <a:lstStyle/>
        <a:p>
          <a:r>
            <a:rPr lang="zh-CN" b="1"/>
            <a:t>The Leading Cause of Death </a:t>
          </a:r>
          <a:endParaRPr lang="en-US"/>
        </a:p>
      </dgm:t>
    </dgm:pt>
    <dgm:pt modelId="{ACE83E26-ED4D-4549-A790-9DD7A7224A68}" type="parTrans" cxnId="{19AEEB17-26CF-4901-BD4E-98043A0959F9}">
      <dgm:prSet/>
      <dgm:spPr/>
      <dgm:t>
        <a:bodyPr/>
        <a:lstStyle/>
        <a:p>
          <a:endParaRPr lang="en-US"/>
        </a:p>
      </dgm:t>
    </dgm:pt>
    <dgm:pt modelId="{2202B247-9A1A-4251-9197-8ECFCC96DDDF}" type="sibTrans" cxnId="{19AEEB17-26CF-4901-BD4E-98043A0959F9}">
      <dgm:prSet/>
      <dgm:spPr/>
      <dgm:t>
        <a:bodyPr/>
        <a:lstStyle/>
        <a:p>
          <a:endParaRPr lang="en-US"/>
        </a:p>
      </dgm:t>
    </dgm:pt>
    <dgm:pt modelId="{A437AA6C-2873-4F68-B89B-7071AAB95AAF}">
      <dgm:prSet/>
      <dgm:spPr/>
      <dgm:t>
        <a:bodyPr/>
        <a:lstStyle/>
        <a:p>
          <a:r>
            <a:rPr lang="zh-CN"/>
            <a:t>Prevalence: Heart disease has been the leading cause of death in the U.S. for over 100 years. </a:t>
          </a:r>
          <a:endParaRPr lang="en-US"/>
        </a:p>
      </dgm:t>
    </dgm:pt>
    <dgm:pt modelId="{B8DD53E9-6DF7-419A-88E9-E7E0627470FA}" type="parTrans" cxnId="{BEE4B971-C3B3-423D-914C-6D772331790C}">
      <dgm:prSet/>
      <dgm:spPr/>
      <dgm:t>
        <a:bodyPr/>
        <a:lstStyle/>
        <a:p>
          <a:endParaRPr lang="en-US"/>
        </a:p>
      </dgm:t>
    </dgm:pt>
    <dgm:pt modelId="{FF84277C-A99A-4256-80EB-13E88C397E66}" type="sibTrans" cxnId="{BEE4B971-C3B3-423D-914C-6D772331790C}">
      <dgm:prSet/>
      <dgm:spPr/>
      <dgm:t>
        <a:bodyPr/>
        <a:lstStyle/>
        <a:p>
          <a:endParaRPr lang="en-US"/>
        </a:p>
      </dgm:t>
    </dgm:pt>
    <dgm:pt modelId="{DCA6FE82-4C80-4CD6-A958-F0D5B2C78C11}">
      <dgm:prSet/>
      <dgm:spPr/>
      <dgm:t>
        <a:bodyPr/>
        <a:lstStyle/>
        <a:p>
          <a:r>
            <a:rPr lang="zh-CN"/>
            <a:t>Statistics: Over 700,000 deaths in 2022, more than strokes, cancer, and respiratory diseases combined. </a:t>
          </a:r>
          <a:r>
            <a:rPr lang="en-US" altLang="zh-CN" b="1"/>
            <a:t> </a:t>
          </a:r>
          <a:endParaRPr lang="en-US"/>
        </a:p>
      </dgm:t>
    </dgm:pt>
    <dgm:pt modelId="{FFBB8A7E-A7EC-48ED-8329-100DB3422DAC}" type="parTrans" cxnId="{0E84D8B9-13B5-4012-8587-2BEF2FCCFC5F}">
      <dgm:prSet/>
      <dgm:spPr/>
      <dgm:t>
        <a:bodyPr/>
        <a:lstStyle/>
        <a:p>
          <a:endParaRPr lang="en-US"/>
        </a:p>
      </dgm:t>
    </dgm:pt>
    <dgm:pt modelId="{CAF81B50-45B7-4982-B56C-4F38746F9D66}" type="sibTrans" cxnId="{0E84D8B9-13B5-4012-8587-2BEF2FCCFC5F}">
      <dgm:prSet/>
      <dgm:spPr/>
      <dgm:t>
        <a:bodyPr/>
        <a:lstStyle/>
        <a:p>
          <a:endParaRPr lang="en-US"/>
        </a:p>
      </dgm:t>
    </dgm:pt>
    <dgm:pt modelId="{1E7EF174-53F0-45A1-AD5B-02E55FD4296D}">
      <dgm:prSet/>
      <dgm:spPr/>
      <dgm:t>
        <a:bodyPr/>
        <a:lstStyle/>
        <a:p>
          <a:r>
            <a:rPr lang="zh-CN"/>
            <a:t>Lifestyle Impacts: Key factors include physical inactivity, obesity, and substance abuse. </a:t>
          </a:r>
          <a:endParaRPr lang="en-US"/>
        </a:p>
      </dgm:t>
    </dgm:pt>
    <dgm:pt modelId="{D6522701-DB59-465F-9D4F-0B18CA9FF085}" type="parTrans" cxnId="{D21CF7FF-B6FB-4EFD-AAFC-D6CEDA4F5B0E}">
      <dgm:prSet/>
      <dgm:spPr/>
      <dgm:t>
        <a:bodyPr/>
        <a:lstStyle/>
        <a:p>
          <a:endParaRPr lang="en-US"/>
        </a:p>
      </dgm:t>
    </dgm:pt>
    <dgm:pt modelId="{2558342E-4615-4B7F-A247-B9250A967566}" type="sibTrans" cxnId="{D21CF7FF-B6FB-4EFD-AAFC-D6CEDA4F5B0E}">
      <dgm:prSet/>
      <dgm:spPr/>
      <dgm:t>
        <a:bodyPr/>
        <a:lstStyle/>
        <a:p>
          <a:endParaRPr lang="en-US"/>
        </a:p>
      </dgm:t>
    </dgm:pt>
    <dgm:pt modelId="{EC81028B-15AE-4D17-B5BB-C04F968F936A}">
      <dgm:prSet/>
      <dgm:spPr/>
      <dgm:t>
        <a:bodyPr/>
        <a:lstStyle/>
        <a:p>
          <a:r>
            <a:rPr lang="zh-CN" b="1"/>
            <a:t>Importance of Early Detection </a:t>
          </a:r>
          <a:endParaRPr lang="en-US"/>
        </a:p>
      </dgm:t>
    </dgm:pt>
    <dgm:pt modelId="{72C5F18A-91DF-4832-B7E2-F88C53D523C4}" type="parTrans" cxnId="{85DF0B53-BB17-43E8-ADEF-0B4E26F21D30}">
      <dgm:prSet/>
      <dgm:spPr/>
      <dgm:t>
        <a:bodyPr/>
        <a:lstStyle/>
        <a:p>
          <a:endParaRPr lang="en-US"/>
        </a:p>
      </dgm:t>
    </dgm:pt>
    <dgm:pt modelId="{C81FBF14-7821-4340-8A5C-9263CBAA03CC}" type="sibTrans" cxnId="{85DF0B53-BB17-43E8-ADEF-0B4E26F21D30}">
      <dgm:prSet/>
      <dgm:spPr/>
      <dgm:t>
        <a:bodyPr/>
        <a:lstStyle/>
        <a:p>
          <a:endParaRPr lang="en-US"/>
        </a:p>
      </dgm:t>
    </dgm:pt>
    <dgm:pt modelId="{4EFDFAB6-173F-49DD-8DA1-D402B5005E84}">
      <dgm:prSet/>
      <dgm:spPr/>
      <dgm:t>
        <a:bodyPr/>
        <a:lstStyle/>
        <a:p>
          <a:r>
            <a:rPr lang="zh-CN"/>
            <a:t>Progression and Management: Heart disease develops over time. Identifying high risks early can lead to significant health improvements. </a:t>
          </a:r>
          <a:endParaRPr lang="en-US"/>
        </a:p>
      </dgm:t>
    </dgm:pt>
    <dgm:pt modelId="{AE5DA5E6-5D27-4FB3-9473-0DC74702B5D6}" type="parTrans" cxnId="{D6668001-89DD-4615-9FC5-2F7653B9A1C2}">
      <dgm:prSet/>
      <dgm:spPr/>
      <dgm:t>
        <a:bodyPr/>
        <a:lstStyle/>
        <a:p>
          <a:endParaRPr lang="en-US"/>
        </a:p>
      </dgm:t>
    </dgm:pt>
    <dgm:pt modelId="{4DDA79E4-6283-408E-97BA-1F92B1DB25C6}" type="sibTrans" cxnId="{D6668001-89DD-4615-9FC5-2F7653B9A1C2}">
      <dgm:prSet/>
      <dgm:spPr/>
      <dgm:t>
        <a:bodyPr/>
        <a:lstStyle/>
        <a:p>
          <a:endParaRPr lang="en-US"/>
        </a:p>
      </dgm:t>
    </dgm:pt>
    <dgm:pt modelId="{EEDD11C5-AF7D-48FC-88ED-9CFA69EBBD43}">
      <dgm:prSet/>
      <dgm:spPr/>
      <dgm:t>
        <a:bodyPr/>
        <a:lstStyle/>
        <a:p>
          <a:r>
            <a:rPr lang="zh-CN"/>
            <a:t>Reversibility: While heart disease is typically not reversible, early detection allows for management of symptoms and better outcomes. </a:t>
          </a:r>
          <a:endParaRPr lang="en-US"/>
        </a:p>
      </dgm:t>
    </dgm:pt>
    <dgm:pt modelId="{6CEAC8CF-2FDC-4681-AA48-A8A85230F496}" type="parTrans" cxnId="{A0C321B1-100C-4815-ADD4-41743E337166}">
      <dgm:prSet/>
      <dgm:spPr/>
      <dgm:t>
        <a:bodyPr/>
        <a:lstStyle/>
        <a:p>
          <a:endParaRPr lang="en-US"/>
        </a:p>
      </dgm:t>
    </dgm:pt>
    <dgm:pt modelId="{631F49FE-9F1B-406C-8666-367E039C2E85}" type="sibTrans" cxnId="{A0C321B1-100C-4815-ADD4-41743E337166}">
      <dgm:prSet/>
      <dgm:spPr/>
      <dgm:t>
        <a:bodyPr/>
        <a:lstStyle/>
        <a:p>
          <a:endParaRPr lang="en-US"/>
        </a:p>
      </dgm:t>
    </dgm:pt>
    <dgm:pt modelId="{4FBA0A86-CE68-4CE1-A9B1-D5C56C661CE7}">
      <dgm:prSet/>
      <dgm:spPr/>
      <dgm:t>
        <a:bodyPr/>
        <a:lstStyle/>
        <a:p>
          <a:r>
            <a:rPr lang="zh-CN" b="1"/>
            <a:t>Study Objective </a:t>
          </a:r>
          <a:endParaRPr lang="en-US"/>
        </a:p>
      </dgm:t>
    </dgm:pt>
    <dgm:pt modelId="{8FFA3DC1-0803-4555-9E13-0D78B388FEFB}" type="parTrans" cxnId="{14AD7DF8-2327-4C08-B43B-049BA45EDEA3}">
      <dgm:prSet/>
      <dgm:spPr/>
      <dgm:t>
        <a:bodyPr/>
        <a:lstStyle/>
        <a:p>
          <a:endParaRPr lang="en-US"/>
        </a:p>
      </dgm:t>
    </dgm:pt>
    <dgm:pt modelId="{1A8827CD-FAB2-45DB-B8DB-F2432C74C727}" type="sibTrans" cxnId="{14AD7DF8-2327-4C08-B43B-049BA45EDEA3}">
      <dgm:prSet/>
      <dgm:spPr/>
      <dgm:t>
        <a:bodyPr/>
        <a:lstStyle/>
        <a:p>
          <a:endParaRPr lang="en-US"/>
        </a:p>
      </dgm:t>
    </dgm:pt>
    <dgm:pt modelId="{822FB738-2035-418E-9031-615EB1267220}">
      <dgm:prSet/>
      <dgm:spPr/>
      <dgm:t>
        <a:bodyPr/>
        <a:lstStyle/>
        <a:p>
          <a:r>
            <a:rPr lang="zh-CN"/>
            <a:t>Data Analysis: Utilizing a dataset from a Cleveland hospital to analyze trends and insights from patients presenting with chest discomfort. </a:t>
          </a:r>
          <a:endParaRPr lang="en-US"/>
        </a:p>
      </dgm:t>
    </dgm:pt>
    <dgm:pt modelId="{7EE22859-8097-4682-B639-071E1BEA85F6}" type="parTrans" cxnId="{386C03D0-D17F-466C-94D1-F29ECEB87DB0}">
      <dgm:prSet/>
      <dgm:spPr/>
      <dgm:t>
        <a:bodyPr/>
        <a:lstStyle/>
        <a:p>
          <a:endParaRPr lang="en-US"/>
        </a:p>
      </dgm:t>
    </dgm:pt>
    <dgm:pt modelId="{3CD72909-C29C-4D9F-A5EF-D60DC63B3C1D}" type="sibTrans" cxnId="{386C03D0-D17F-466C-94D1-F29ECEB87DB0}">
      <dgm:prSet/>
      <dgm:spPr/>
      <dgm:t>
        <a:bodyPr/>
        <a:lstStyle/>
        <a:p>
          <a:endParaRPr lang="en-US"/>
        </a:p>
      </dgm:t>
    </dgm:pt>
    <dgm:pt modelId="{A6192EDB-4284-4F2D-A0E2-CA455FF5BF8F}" type="pres">
      <dgm:prSet presAssocID="{01C98008-6B57-4A75-AD74-AEF5AF063525}" presName="linear" presStyleCnt="0">
        <dgm:presLayoutVars>
          <dgm:animLvl val="lvl"/>
          <dgm:resizeHandles val="exact"/>
        </dgm:presLayoutVars>
      </dgm:prSet>
      <dgm:spPr/>
    </dgm:pt>
    <dgm:pt modelId="{80869B9A-CCA9-4E36-A0C2-1FC6090A7508}" type="pres">
      <dgm:prSet presAssocID="{37B7C86B-6793-4B16-8B70-5DB60918F4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535949-DD78-44C3-9031-AD05B316F01A}" type="pres">
      <dgm:prSet presAssocID="{37B7C86B-6793-4B16-8B70-5DB60918F49A}" presName="childText" presStyleLbl="revTx" presStyleIdx="0" presStyleCnt="3">
        <dgm:presLayoutVars>
          <dgm:bulletEnabled val="1"/>
        </dgm:presLayoutVars>
      </dgm:prSet>
      <dgm:spPr/>
    </dgm:pt>
    <dgm:pt modelId="{8320E3B6-0B81-4FC4-9B12-9CFF38F3C0AC}" type="pres">
      <dgm:prSet presAssocID="{EC81028B-15AE-4D17-B5BB-C04F968F93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5C7A8E-F3CA-43BB-BBFC-EA2D853EEFEA}" type="pres">
      <dgm:prSet presAssocID="{EC81028B-15AE-4D17-B5BB-C04F968F936A}" presName="childText" presStyleLbl="revTx" presStyleIdx="1" presStyleCnt="3">
        <dgm:presLayoutVars>
          <dgm:bulletEnabled val="1"/>
        </dgm:presLayoutVars>
      </dgm:prSet>
      <dgm:spPr/>
    </dgm:pt>
    <dgm:pt modelId="{D854DDCB-B5C8-4459-A045-7943557A1BA1}" type="pres">
      <dgm:prSet presAssocID="{4FBA0A86-CE68-4CE1-A9B1-D5C56C661C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BCEB33-21FC-4920-8B2C-24138FA6926A}" type="pres">
      <dgm:prSet presAssocID="{4FBA0A86-CE68-4CE1-A9B1-D5C56C661CE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6668001-89DD-4615-9FC5-2F7653B9A1C2}" srcId="{EC81028B-15AE-4D17-B5BB-C04F968F936A}" destId="{4EFDFAB6-173F-49DD-8DA1-D402B5005E84}" srcOrd="0" destOrd="0" parTransId="{AE5DA5E6-5D27-4FB3-9473-0DC74702B5D6}" sibTransId="{4DDA79E4-6283-408E-97BA-1F92B1DB25C6}"/>
    <dgm:cxn modelId="{19AEEB17-26CF-4901-BD4E-98043A0959F9}" srcId="{01C98008-6B57-4A75-AD74-AEF5AF063525}" destId="{37B7C86B-6793-4B16-8B70-5DB60918F49A}" srcOrd="0" destOrd="0" parTransId="{ACE83E26-ED4D-4549-A790-9DD7A7224A68}" sibTransId="{2202B247-9A1A-4251-9197-8ECFCC96DDDF}"/>
    <dgm:cxn modelId="{94545526-6F2D-4DB7-AF70-87344FC2FA08}" type="presOf" srcId="{DCA6FE82-4C80-4CD6-A958-F0D5B2C78C11}" destId="{5C535949-DD78-44C3-9031-AD05B316F01A}" srcOrd="0" destOrd="1" presId="urn:microsoft.com/office/officeart/2005/8/layout/vList2"/>
    <dgm:cxn modelId="{4B0FB229-A0AC-4494-A8D8-BBC15C63CF33}" type="presOf" srcId="{1E7EF174-53F0-45A1-AD5B-02E55FD4296D}" destId="{5C535949-DD78-44C3-9031-AD05B316F01A}" srcOrd="0" destOrd="2" presId="urn:microsoft.com/office/officeart/2005/8/layout/vList2"/>
    <dgm:cxn modelId="{781A073E-9CA1-42F4-AECE-BA1A4F0BDDD7}" type="presOf" srcId="{01C98008-6B57-4A75-AD74-AEF5AF063525}" destId="{A6192EDB-4284-4F2D-A0E2-CA455FF5BF8F}" srcOrd="0" destOrd="0" presId="urn:microsoft.com/office/officeart/2005/8/layout/vList2"/>
    <dgm:cxn modelId="{BEE4B971-C3B3-423D-914C-6D772331790C}" srcId="{37B7C86B-6793-4B16-8B70-5DB60918F49A}" destId="{A437AA6C-2873-4F68-B89B-7071AAB95AAF}" srcOrd="0" destOrd="0" parTransId="{B8DD53E9-6DF7-419A-88E9-E7E0627470FA}" sibTransId="{FF84277C-A99A-4256-80EB-13E88C397E66}"/>
    <dgm:cxn modelId="{85DF0B53-BB17-43E8-ADEF-0B4E26F21D30}" srcId="{01C98008-6B57-4A75-AD74-AEF5AF063525}" destId="{EC81028B-15AE-4D17-B5BB-C04F968F936A}" srcOrd="1" destOrd="0" parTransId="{72C5F18A-91DF-4832-B7E2-F88C53D523C4}" sibTransId="{C81FBF14-7821-4340-8A5C-9263CBAA03CC}"/>
    <dgm:cxn modelId="{DE305F8C-5D52-4AB8-A388-2A07CF3BD89C}" type="presOf" srcId="{EC81028B-15AE-4D17-B5BB-C04F968F936A}" destId="{8320E3B6-0B81-4FC4-9B12-9CFF38F3C0AC}" srcOrd="0" destOrd="0" presId="urn:microsoft.com/office/officeart/2005/8/layout/vList2"/>
    <dgm:cxn modelId="{5029EA99-A232-41D2-9103-5D462F8DC1DB}" type="presOf" srcId="{A437AA6C-2873-4F68-B89B-7071AAB95AAF}" destId="{5C535949-DD78-44C3-9031-AD05B316F01A}" srcOrd="0" destOrd="0" presId="urn:microsoft.com/office/officeart/2005/8/layout/vList2"/>
    <dgm:cxn modelId="{011B5DA3-563E-40E5-A1CD-0184909924C7}" type="presOf" srcId="{EEDD11C5-AF7D-48FC-88ED-9CFA69EBBD43}" destId="{695C7A8E-F3CA-43BB-BBFC-EA2D853EEFEA}" srcOrd="0" destOrd="1" presId="urn:microsoft.com/office/officeart/2005/8/layout/vList2"/>
    <dgm:cxn modelId="{A0C321B1-100C-4815-ADD4-41743E337166}" srcId="{EC81028B-15AE-4D17-B5BB-C04F968F936A}" destId="{EEDD11C5-AF7D-48FC-88ED-9CFA69EBBD43}" srcOrd="1" destOrd="0" parTransId="{6CEAC8CF-2FDC-4681-AA48-A8A85230F496}" sibTransId="{631F49FE-9F1B-406C-8666-367E039C2E85}"/>
    <dgm:cxn modelId="{0E84D8B9-13B5-4012-8587-2BEF2FCCFC5F}" srcId="{37B7C86B-6793-4B16-8B70-5DB60918F49A}" destId="{DCA6FE82-4C80-4CD6-A958-F0D5B2C78C11}" srcOrd="1" destOrd="0" parTransId="{FFBB8A7E-A7EC-48ED-8329-100DB3422DAC}" sibTransId="{CAF81B50-45B7-4982-B56C-4F38746F9D66}"/>
    <dgm:cxn modelId="{11A463C1-1DDC-43A7-945C-1D9E182CAB15}" type="presOf" srcId="{822FB738-2035-418E-9031-615EB1267220}" destId="{4DBCEB33-21FC-4920-8B2C-24138FA6926A}" srcOrd="0" destOrd="0" presId="urn:microsoft.com/office/officeart/2005/8/layout/vList2"/>
    <dgm:cxn modelId="{386C03D0-D17F-466C-94D1-F29ECEB87DB0}" srcId="{4FBA0A86-CE68-4CE1-A9B1-D5C56C661CE7}" destId="{822FB738-2035-418E-9031-615EB1267220}" srcOrd="0" destOrd="0" parTransId="{7EE22859-8097-4682-B639-071E1BEA85F6}" sibTransId="{3CD72909-C29C-4D9F-A5EF-D60DC63B3C1D}"/>
    <dgm:cxn modelId="{79951CD0-B71D-4D39-977B-B334850F8A15}" type="presOf" srcId="{37B7C86B-6793-4B16-8B70-5DB60918F49A}" destId="{80869B9A-CCA9-4E36-A0C2-1FC6090A7508}" srcOrd="0" destOrd="0" presId="urn:microsoft.com/office/officeart/2005/8/layout/vList2"/>
    <dgm:cxn modelId="{B91D18EF-181F-4248-B37A-D1D0BFBA4EDA}" type="presOf" srcId="{4EFDFAB6-173F-49DD-8DA1-D402B5005E84}" destId="{695C7A8E-F3CA-43BB-BBFC-EA2D853EEFEA}" srcOrd="0" destOrd="0" presId="urn:microsoft.com/office/officeart/2005/8/layout/vList2"/>
    <dgm:cxn modelId="{E094C0F7-CE0D-48C3-9043-75136976BFAF}" type="presOf" srcId="{4FBA0A86-CE68-4CE1-A9B1-D5C56C661CE7}" destId="{D854DDCB-B5C8-4459-A045-7943557A1BA1}" srcOrd="0" destOrd="0" presId="urn:microsoft.com/office/officeart/2005/8/layout/vList2"/>
    <dgm:cxn modelId="{14AD7DF8-2327-4C08-B43B-049BA45EDEA3}" srcId="{01C98008-6B57-4A75-AD74-AEF5AF063525}" destId="{4FBA0A86-CE68-4CE1-A9B1-D5C56C661CE7}" srcOrd="2" destOrd="0" parTransId="{8FFA3DC1-0803-4555-9E13-0D78B388FEFB}" sibTransId="{1A8827CD-FAB2-45DB-B8DB-F2432C74C727}"/>
    <dgm:cxn modelId="{D21CF7FF-B6FB-4EFD-AAFC-D6CEDA4F5B0E}" srcId="{37B7C86B-6793-4B16-8B70-5DB60918F49A}" destId="{1E7EF174-53F0-45A1-AD5B-02E55FD4296D}" srcOrd="2" destOrd="0" parTransId="{D6522701-DB59-465F-9D4F-0B18CA9FF085}" sibTransId="{2558342E-4615-4B7F-A247-B9250A967566}"/>
    <dgm:cxn modelId="{08372573-9728-4F18-A35E-9195F90A43B7}" type="presParOf" srcId="{A6192EDB-4284-4F2D-A0E2-CA455FF5BF8F}" destId="{80869B9A-CCA9-4E36-A0C2-1FC6090A7508}" srcOrd="0" destOrd="0" presId="urn:microsoft.com/office/officeart/2005/8/layout/vList2"/>
    <dgm:cxn modelId="{154E08E7-ECD7-45A3-B19F-BCAAD5C5112A}" type="presParOf" srcId="{A6192EDB-4284-4F2D-A0E2-CA455FF5BF8F}" destId="{5C535949-DD78-44C3-9031-AD05B316F01A}" srcOrd="1" destOrd="0" presId="urn:microsoft.com/office/officeart/2005/8/layout/vList2"/>
    <dgm:cxn modelId="{569861C1-FC65-40AC-9C62-B133E1B987F7}" type="presParOf" srcId="{A6192EDB-4284-4F2D-A0E2-CA455FF5BF8F}" destId="{8320E3B6-0B81-4FC4-9B12-9CFF38F3C0AC}" srcOrd="2" destOrd="0" presId="urn:microsoft.com/office/officeart/2005/8/layout/vList2"/>
    <dgm:cxn modelId="{EC0A907B-2F5E-4C14-84E8-9C03F21E449F}" type="presParOf" srcId="{A6192EDB-4284-4F2D-A0E2-CA455FF5BF8F}" destId="{695C7A8E-F3CA-43BB-BBFC-EA2D853EEFEA}" srcOrd="3" destOrd="0" presId="urn:microsoft.com/office/officeart/2005/8/layout/vList2"/>
    <dgm:cxn modelId="{462A9EF9-6401-45DA-BC79-2C518891829B}" type="presParOf" srcId="{A6192EDB-4284-4F2D-A0E2-CA455FF5BF8F}" destId="{D854DDCB-B5C8-4459-A045-7943557A1BA1}" srcOrd="4" destOrd="0" presId="urn:microsoft.com/office/officeart/2005/8/layout/vList2"/>
    <dgm:cxn modelId="{EAF8F77F-6687-41E2-8CA0-659E20508E7B}" type="presParOf" srcId="{A6192EDB-4284-4F2D-A0E2-CA455FF5BF8F}" destId="{4DBCEB33-21FC-4920-8B2C-24138FA692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69B9A-CCA9-4E36-A0C2-1FC6090A7508}">
      <dsp:nvSpPr>
        <dsp:cNvPr id="0" name=""/>
        <dsp:cNvSpPr/>
      </dsp:nvSpPr>
      <dsp:spPr>
        <a:xfrm>
          <a:off x="0" y="56205"/>
          <a:ext cx="991071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The Leading Cause of Death </a:t>
          </a:r>
          <a:endParaRPr lang="en-US" sz="2400" kern="1200"/>
        </a:p>
      </dsp:txBody>
      <dsp:txXfrm>
        <a:off x="28100" y="84305"/>
        <a:ext cx="9854514" cy="519439"/>
      </dsp:txXfrm>
    </dsp:sp>
    <dsp:sp modelId="{5C535949-DD78-44C3-9031-AD05B316F01A}">
      <dsp:nvSpPr>
        <dsp:cNvPr id="0" name=""/>
        <dsp:cNvSpPr/>
      </dsp:nvSpPr>
      <dsp:spPr>
        <a:xfrm>
          <a:off x="0" y="631845"/>
          <a:ext cx="9910714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6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Prevalence: Heart disease has been the leading cause of death in the U.S. for over 100 years.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Statistics: Over 700,000 deaths in 2022, more than strokes, cancer, and respiratory diseases combined. </a:t>
          </a:r>
          <a:r>
            <a:rPr lang="en-US" altLang="zh-CN" sz="1900" b="1" kern="1200"/>
            <a:t>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Lifestyle Impacts: Key factors include physical inactivity, obesity, and substance abuse. </a:t>
          </a:r>
          <a:endParaRPr lang="en-US" sz="1900" kern="1200"/>
        </a:p>
      </dsp:txBody>
      <dsp:txXfrm>
        <a:off x="0" y="631845"/>
        <a:ext cx="9910714" cy="1242000"/>
      </dsp:txXfrm>
    </dsp:sp>
    <dsp:sp modelId="{8320E3B6-0B81-4FC4-9B12-9CFF38F3C0AC}">
      <dsp:nvSpPr>
        <dsp:cNvPr id="0" name=""/>
        <dsp:cNvSpPr/>
      </dsp:nvSpPr>
      <dsp:spPr>
        <a:xfrm>
          <a:off x="0" y="1873845"/>
          <a:ext cx="991071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Importance of Early Detection </a:t>
          </a:r>
          <a:endParaRPr lang="en-US" sz="2400" kern="1200"/>
        </a:p>
      </dsp:txBody>
      <dsp:txXfrm>
        <a:off x="28100" y="1901945"/>
        <a:ext cx="9854514" cy="519439"/>
      </dsp:txXfrm>
    </dsp:sp>
    <dsp:sp modelId="{695C7A8E-F3CA-43BB-BBFC-EA2D853EEFEA}">
      <dsp:nvSpPr>
        <dsp:cNvPr id="0" name=""/>
        <dsp:cNvSpPr/>
      </dsp:nvSpPr>
      <dsp:spPr>
        <a:xfrm>
          <a:off x="0" y="2449485"/>
          <a:ext cx="9910714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6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Progression and Management: Heart disease develops over time. Identifying high risks early can lead to significant health improvements.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Reversibility: While heart disease is typically not reversible, early detection allows for management of symptoms and better outcomes. </a:t>
          </a:r>
          <a:endParaRPr lang="en-US" sz="1900" kern="1200"/>
        </a:p>
      </dsp:txBody>
      <dsp:txXfrm>
        <a:off x="0" y="2449485"/>
        <a:ext cx="9910714" cy="1192320"/>
      </dsp:txXfrm>
    </dsp:sp>
    <dsp:sp modelId="{D854DDCB-B5C8-4459-A045-7943557A1BA1}">
      <dsp:nvSpPr>
        <dsp:cNvPr id="0" name=""/>
        <dsp:cNvSpPr/>
      </dsp:nvSpPr>
      <dsp:spPr>
        <a:xfrm>
          <a:off x="0" y="3641805"/>
          <a:ext cx="991071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Study Objective </a:t>
          </a:r>
          <a:endParaRPr lang="en-US" sz="2400" kern="1200"/>
        </a:p>
      </dsp:txBody>
      <dsp:txXfrm>
        <a:off x="28100" y="3669905"/>
        <a:ext cx="9854514" cy="519439"/>
      </dsp:txXfrm>
    </dsp:sp>
    <dsp:sp modelId="{4DBCEB33-21FC-4920-8B2C-24138FA6926A}">
      <dsp:nvSpPr>
        <dsp:cNvPr id="0" name=""/>
        <dsp:cNvSpPr/>
      </dsp:nvSpPr>
      <dsp:spPr>
        <a:xfrm>
          <a:off x="0" y="4217445"/>
          <a:ext cx="991071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6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Data Analysis: Utilizing a dataset from a Cleveland hospital to analyze trends and insights from patients presenting with chest discomfort. </a:t>
          </a:r>
          <a:endParaRPr lang="en-US" sz="1900" kern="1200"/>
        </a:p>
      </dsp:txBody>
      <dsp:txXfrm>
        <a:off x="0" y="4217445"/>
        <a:ext cx="9910714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yoclinic.org/diseases-conditions/high-blood-pressure/in-depth/high-blood-pressure/art-20045868#:~:text=High%20blood%20pressure%20forces%20the,heart%20attack%20and%20heart%20failure" TargetMode="External"/><Relationship Id="rId3" Type="http://schemas.openxmlformats.org/officeDocument/2006/relationships/hyperlink" Target="https://injuryfacts.nsc.org/all-injuries/deaths-by-demographics/all-leading-causes-of-death/#:~:text=The%20top%20three%20leading%20causes,Preventable%20Injury" TargetMode="External"/><Relationship Id="rId7" Type="http://schemas.openxmlformats.org/officeDocument/2006/relationships/hyperlink" Target="https://www.heart.org/en/health-topics/high-blood-pressure/understanding-blood-pressure-readings" TargetMode="External"/><Relationship Id="rId2" Type="http://schemas.openxmlformats.org/officeDocument/2006/relationships/hyperlink" Target="https://newsroom.heart.org/news/more-than-half-of-u-s-adults-dont-know-heart-disease-is-leading-cause-of-death-despite-100-year-reign#:~:text=%E2%80%9CHeart%20disease%20has%20now%20been,Wu%2C%20M.D.%2C%20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rashikrahmanpritom/heart-attack-analysis-prediction-dataset?resource=download" TargetMode="External"/><Relationship Id="rId5" Type="http://schemas.openxmlformats.org/officeDocument/2006/relationships/hyperlink" Target="https://samhealth.org/news/can-you-reverse-heart-disease/#:~:text=Is%20it%20reversible%3F,Wood" TargetMode="External"/><Relationship Id="rId4" Type="http://schemas.openxmlformats.org/officeDocument/2006/relationships/hyperlink" Target="https://www.cdc.gov/heartdisease/abou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E9AD2A-C02B-9066-61BA-397E958A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612" y="800580"/>
            <a:ext cx="4628440" cy="4245055"/>
          </a:xfrm>
        </p:spPr>
        <p:txBody>
          <a:bodyPr>
            <a:normAutofit/>
          </a:bodyPr>
          <a:lstStyle/>
          <a:p>
            <a:pPr algn="l"/>
            <a:r>
              <a:rPr lang="zh-CN" sz="4800" b="1">
                <a:solidFill>
                  <a:srgbClr val="0070C0"/>
                </a:solidFill>
                <a:latin typeface="Sitka Text"/>
                <a:ea typeface="宋体"/>
                <a:cs typeface="Times New Roman"/>
              </a:rPr>
              <a:t>VITAL SIGNS</a:t>
            </a:r>
            <a:br>
              <a:rPr lang="zh-CN" altLang="en-US" sz="4800" b="1">
                <a:solidFill>
                  <a:srgbClr val="0070C0"/>
                </a:solidFill>
                <a:latin typeface="Sitka Text"/>
                <a:ea typeface="宋体"/>
                <a:cs typeface="Times New Roman"/>
              </a:rPr>
            </a:br>
            <a:br>
              <a:rPr lang="zh-CN" altLang="en-US" sz="4800" b="1">
                <a:latin typeface="Sitka Text"/>
                <a:ea typeface="宋体"/>
                <a:cs typeface="Times New Roman"/>
              </a:rPr>
            </a:br>
            <a:r>
              <a:rPr lang="zh-CN" sz="4000" b="1">
                <a:latin typeface="Sitka Text"/>
                <a:ea typeface="宋体"/>
                <a:cs typeface="Times New Roman"/>
              </a:rPr>
              <a:t>UNRAVELING PATTERNS OF HEART HEALTH FROM CLINICAL DATA INSIGHTS</a:t>
            </a:r>
            <a:endParaRPr lang="zh-CN" sz="4000" b="1">
              <a:latin typeface="Sitka Text"/>
              <a:ea typeface="宋体"/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B100C-7D0D-1F98-CD15-541C1CBD0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612" y="5042014"/>
            <a:ext cx="4620584" cy="775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zh-CN" altLang="en-US" sz="2000">
              <a:ea typeface="宋体"/>
            </a:endParaRPr>
          </a:p>
          <a:p>
            <a:pPr algn="l"/>
            <a:r>
              <a:rPr lang="zh-CN" altLang="en-US" sz="2000">
                <a:ea typeface="宋体"/>
              </a:rPr>
              <a:t>  By Yiran Hu and Koki James</a:t>
            </a:r>
            <a:endParaRPr lang="zh-CN" altLang="en-US" sz="2000">
              <a:ea typeface="黑体"/>
              <a:cs typeface="Arial"/>
            </a:endParaRPr>
          </a:p>
        </p:txBody>
      </p:sp>
      <p:pic>
        <p:nvPicPr>
          <p:cNvPr id="8" name="Picture 4" descr="A picture of an electromagnetic radiation">
            <a:extLst>
              <a:ext uri="{FF2B5EF4-FFF2-40B4-BE49-F238E27FC236}">
                <a16:creationId xmlns:a16="http://schemas.microsoft.com/office/drawing/2014/main" id="{8B2B5731-E290-47FF-940E-93F3E1E0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9" r="21123" b="-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9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tethoscope">
            <a:extLst>
              <a:ext uri="{FF2B5EF4-FFF2-40B4-BE49-F238E27FC236}">
                <a16:creationId xmlns:a16="http://schemas.microsoft.com/office/drawing/2014/main" id="{2359ACAE-407C-9C78-1E11-890619F8C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0" r="9085" b="8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4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AF8374-3A7F-0266-8D9F-8B80BE80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Times New Roman"/>
                <a:ea typeface="+mj-lt"/>
                <a:cs typeface="Times New Roman"/>
              </a:rPr>
              <a:t>Introduction</a:t>
            </a:r>
            <a:r>
              <a:rPr lang="zh-CN" b="1">
                <a:latin typeface="Times New Roman"/>
                <a:ea typeface="等线 Light"/>
                <a:cs typeface="Times New Roman"/>
              </a:rPr>
              <a:t> </a:t>
            </a:r>
            <a:r>
              <a:rPr lang="en-US" altLang="zh-CN" b="1">
                <a:latin typeface="Times New Roman"/>
                <a:ea typeface="+mj-lt"/>
                <a:cs typeface="Times New Roman"/>
              </a:rPr>
              <a:t>to</a:t>
            </a:r>
            <a:r>
              <a:rPr lang="zh-CN" b="1">
                <a:latin typeface="Times New Roman"/>
                <a:ea typeface="等线 Light"/>
                <a:cs typeface="Times New Roman"/>
              </a:rPr>
              <a:t> </a:t>
            </a:r>
            <a:r>
              <a:rPr lang="en-US" altLang="zh-CN" b="1">
                <a:latin typeface="Times New Roman"/>
                <a:ea typeface="+mj-lt"/>
                <a:cs typeface="Times New Roman"/>
              </a:rPr>
              <a:t>Heart</a:t>
            </a:r>
            <a:r>
              <a:rPr lang="zh-CN" b="1">
                <a:latin typeface="Times New Roman"/>
                <a:ea typeface="等线 Light"/>
                <a:cs typeface="Times New Roman"/>
              </a:rPr>
              <a:t> </a:t>
            </a:r>
            <a:r>
              <a:rPr lang="en-US" altLang="zh-CN" b="1">
                <a:latin typeface="Times New Roman"/>
                <a:ea typeface="+mj-lt"/>
                <a:cs typeface="Times New Roman"/>
              </a:rPr>
              <a:t>Disease</a:t>
            </a:r>
            <a:r>
              <a:rPr lang="zh-CN" b="1">
                <a:latin typeface="Times New Roman"/>
                <a:ea typeface="等线 Light"/>
                <a:cs typeface="Times New Roman"/>
              </a:rPr>
              <a:t> </a:t>
            </a:r>
            <a:r>
              <a:rPr lang="en-US" altLang="zh-CN" b="1">
                <a:latin typeface="Times New Roman"/>
                <a:ea typeface="+mj-lt"/>
                <a:cs typeface="Times New Roman"/>
              </a:rPr>
              <a:t>in</a:t>
            </a:r>
            <a:r>
              <a:rPr lang="zh-CN" b="1">
                <a:latin typeface="Times New Roman"/>
                <a:ea typeface="等线 Light"/>
                <a:cs typeface="Times New Roman"/>
              </a:rPr>
              <a:t> </a:t>
            </a:r>
            <a:r>
              <a:rPr lang="en-US" altLang="zh-CN" b="1">
                <a:latin typeface="Times New Roman"/>
                <a:ea typeface="+mj-lt"/>
                <a:cs typeface="Times New Roman"/>
              </a:rPr>
              <a:t>the</a:t>
            </a:r>
            <a:r>
              <a:rPr lang="zh-CN" b="1">
                <a:latin typeface="Times New Roman"/>
                <a:ea typeface="等线 Light"/>
                <a:cs typeface="Times New Roman"/>
              </a:rPr>
              <a:t> </a:t>
            </a:r>
            <a:r>
              <a:rPr lang="en-US" altLang="zh-CN" b="1">
                <a:latin typeface="Times New Roman"/>
                <a:ea typeface="+mj-lt"/>
                <a:cs typeface="Times New Roman"/>
              </a:rPr>
              <a:t>U.S.</a:t>
            </a:r>
            <a:r>
              <a:rPr lang="zh-CN">
                <a:latin typeface="Times New Roman"/>
                <a:ea typeface="等线 Light"/>
                <a:cs typeface="Times New Roman"/>
              </a:rPr>
              <a:t> </a:t>
            </a:r>
            <a:endParaRPr lang="zh-CN">
              <a:ea typeface="等线 Light"/>
            </a:endParaRPr>
          </a:p>
        </p:txBody>
      </p:sp>
      <p:graphicFrame>
        <p:nvGraphicFramePr>
          <p:cNvPr id="75" name="内容占位符 2">
            <a:extLst>
              <a:ext uri="{FF2B5EF4-FFF2-40B4-BE49-F238E27FC236}">
                <a16:creationId xmlns:a16="http://schemas.microsoft.com/office/drawing/2014/main" id="{178D53D4-9F8E-0C03-DE37-91913A8E0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812530"/>
              </p:ext>
            </p:extLst>
          </p:nvPr>
        </p:nvGraphicFramePr>
        <p:xfrm>
          <a:off x="783211" y="1487832"/>
          <a:ext cx="9910714" cy="4869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80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17823E-0812-D235-B4B5-281E7A0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014" y="1710981"/>
            <a:ext cx="3418003" cy="3860243"/>
          </a:xfrm>
        </p:spPr>
        <p:txBody>
          <a:bodyPr>
            <a:normAutofit/>
          </a:bodyPr>
          <a:lstStyle/>
          <a:p>
            <a:r>
              <a:rPr lang="zh-CN" b="1">
                <a:latin typeface="Times New Roman"/>
                <a:cs typeface="Times New Roman"/>
              </a:rPr>
              <a:t>Dataset Description and Selection Justification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48F1E-1661-F848-EA2D-B0A8D862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zh-CN" sz="2400" b="1">
                <a:latin typeface="Times New Roman"/>
                <a:ea typeface="等线"/>
                <a:cs typeface="Times New Roman"/>
              </a:rPr>
              <a:t>Dataset Overview</a:t>
            </a:r>
            <a:endParaRPr lang="zh-CN" sz="2400">
              <a:ea typeface="等线"/>
              <a:cs typeface="Calibri"/>
            </a:endParaRPr>
          </a:p>
          <a:p>
            <a:pPr>
              <a:buNone/>
            </a:pPr>
            <a:r>
              <a:rPr lang="zh-CN" sz="2400">
                <a:latin typeface="Times New Roman"/>
                <a:ea typeface="等线"/>
                <a:cs typeface="Times New Roman"/>
              </a:rPr>
              <a:t>Sourced from Kaggle, a leading platform for data science</a:t>
            </a:r>
            <a:r>
              <a:rPr lang="zh-CN" altLang="en-US" sz="2400">
                <a:latin typeface="Times New Roman"/>
                <a:ea typeface="等线"/>
                <a:cs typeface="Times New Roman"/>
              </a:rPr>
              <a:t> </a:t>
            </a:r>
            <a:r>
              <a:rPr lang="zh-CN" sz="2400">
                <a:latin typeface="Times New Roman"/>
                <a:ea typeface="等线"/>
                <a:cs typeface="Times New Roman"/>
              </a:rPr>
              <a:t>and machine learning. </a:t>
            </a:r>
            <a:endParaRPr lang="zh-CN" sz="2400">
              <a:ea typeface="等线"/>
              <a:cs typeface="Calibri"/>
            </a:endParaRPr>
          </a:p>
          <a:p>
            <a:pPr>
              <a:buNone/>
            </a:pPr>
            <a:r>
              <a:rPr lang="zh-CN" sz="2400">
                <a:latin typeface="Times New Roman"/>
                <a:ea typeface="等线"/>
                <a:cs typeface="Times New Roman"/>
              </a:rPr>
              <a:t>Dataset: Heart Attack Analysis &amp; Prediction Dataset</a:t>
            </a:r>
            <a:br>
              <a:rPr lang="en-US" altLang="zh-CN" sz="2400"/>
            </a:br>
            <a:endParaRPr lang="en-US" altLang="zh-CN" sz="2400">
              <a:ea typeface="等线"/>
              <a:cs typeface="Calibri"/>
            </a:endParaRPr>
          </a:p>
          <a:p>
            <a:pPr>
              <a:buNone/>
            </a:pPr>
            <a:r>
              <a:rPr lang="zh-CN" sz="2400" b="1">
                <a:latin typeface="Times New Roman"/>
                <a:ea typeface="等线"/>
                <a:cs typeface="Times New Roman"/>
              </a:rPr>
              <a:t>Reasons for Choosing This Dataset </a:t>
            </a:r>
            <a:endParaRPr lang="zh-CN" sz="2400">
              <a:ea typeface="等线"/>
              <a:cs typeface="Calibri"/>
            </a:endParaRPr>
          </a:p>
          <a:p>
            <a:pPr>
              <a:buNone/>
            </a:pPr>
            <a:r>
              <a:rPr lang="zh-CN" sz="2400">
                <a:latin typeface="Times New Roman"/>
                <a:ea typeface="等线"/>
                <a:cs typeface="Times New Roman"/>
              </a:rPr>
              <a:t>1. Comprehensiveness and Diversity</a:t>
            </a:r>
            <a:endParaRPr lang="zh-CN" sz="2400">
              <a:ea typeface="等线"/>
              <a:cs typeface="Calibri"/>
            </a:endParaRPr>
          </a:p>
          <a:p>
            <a:pPr>
              <a:buNone/>
            </a:pPr>
            <a:r>
              <a:rPr lang="zh-CN" sz="2400">
                <a:latin typeface="Times New Roman"/>
                <a:ea typeface="等线"/>
                <a:cs typeface="Times New Roman"/>
              </a:rPr>
              <a:t>2. Well-Organized and Clean Data</a:t>
            </a:r>
            <a:endParaRPr lang="zh-CN" sz="2400">
              <a:ea typeface="等线"/>
              <a:cs typeface="Calibri"/>
            </a:endParaRPr>
          </a:p>
          <a:p>
            <a:pPr>
              <a:buNone/>
            </a:pPr>
            <a:r>
              <a:rPr lang="zh-CN" sz="2400">
                <a:latin typeface="Times New Roman"/>
                <a:ea typeface="等线"/>
                <a:cs typeface="Times New Roman"/>
              </a:rPr>
              <a:t>3. Reliability and Predictive Insights</a:t>
            </a:r>
            <a:endParaRPr lang="zh-CN" sz="2400">
              <a:ea typeface="等线"/>
              <a:cs typeface="Calibri"/>
            </a:endParaRPr>
          </a:p>
          <a:p>
            <a:pPr>
              <a:buNone/>
            </a:pPr>
            <a:endParaRPr lang="zh-CN" altLang="en-US" sz="2400">
              <a:latin typeface="Times New Roman"/>
              <a:ea typeface="等线"/>
              <a:cs typeface="Times New Roman"/>
            </a:endParaRPr>
          </a:p>
        </p:txBody>
      </p:sp>
      <p:pic>
        <p:nvPicPr>
          <p:cNvPr id="24" name="Graphic 23" descr="笔记本电脑安全">
            <a:extLst>
              <a:ext uri="{FF2B5EF4-FFF2-40B4-BE49-F238E27FC236}">
                <a16:creationId xmlns:a16="http://schemas.microsoft.com/office/drawing/2014/main" id="{FD482150-6F35-1621-DBEE-0EB960A4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5790" y="1112532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ECAC620-B10F-96D1-907A-912B4F8D0853}"/>
              </a:ext>
            </a:extLst>
          </p:cNvPr>
          <p:cNvSpPr txBox="1"/>
          <p:nvPr/>
        </p:nvSpPr>
        <p:spPr>
          <a:xfrm>
            <a:off x="8098409" y="1011509"/>
            <a:ext cx="3701274" cy="5350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>
                <a:ea typeface="等线"/>
              </a:rPr>
              <a:t>Findings </a:t>
            </a:r>
            <a:endParaRPr lang="en-US" altLang="zh-CN">
              <a:ea typeface="等线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High resting blood pressure observed in patients with chest pain </a:t>
            </a:r>
            <a:endParaRPr lang="en-US" altLang="zh-CN">
              <a:ea typeface="等线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The younger age demographic tended to have more people with heart disease that had high blood pressure.</a:t>
            </a:r>
            <a:endParaRPr lang="en-US" altLang="zh-CN">
              <a:ea typeface="等线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>
              <a:ea typeface="等线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>
                <a:ea typeface="等线"/>
              </a:rPr>
              <a:t>Limitations</a:t>
            </a:r>
            <a:r>
              <a:rPr lang="en-US" altLang="zh-CN">
                <a:ea typeface="等线"/>
              </a:rPr>
              <a:t> </a:t>
            </a:r>
            <a:endParaRPr lang="en-US" altLang="zh-CN">
              <a:ea typeface="等线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Data limited to patients presenting chest discomfort at the Cleveland hospital. </a:t>
            </a:r>
            <a:endParaRPr lang="en-US" altLang="zh-CN">
              <a:ea typeface="等线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High blood pressure is a concern for all, indicating an overall high risk for heart disease. </a:t>
            </a:r>
            <a:endParaRPr lang="en-US" altLang="zh-CN">
              <a:ea typeface="等线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Limited data for individuals below 40 and above 70 years.</a:t>
            </a:r>
            <a:endParaRPr lang="en-US" altLang="zh-CN">
              <a:ea typeface="等线"/>
              <a:cs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E5775E-F67A-D8AC-9C55-162F88C9F137}"/>
              </a:ext>
            </a:extLst>
          </p:cNvPr>
          <p:cNvSpPr txBox="1"/>
          <p:nvPr/>
        </p:nvSpPr>
        <p:spPr>
          <a:xfrm>
            <a:off x="253353" y="190434"/>
            <a:ext cx="73204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2400" b="1" err="1">
                <a:latin typeface="Times New Roman"/>
                <a:ea typeface="Times New Roman"/>
                <a:cs typeface="Times New Roman"/>
              </a:rPr>
              <a:t>The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Correlation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of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Resting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Blood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Pressure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and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Age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with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Heart</a:t>
            </a:r>
            <a:r>
              <a:rPr lang="af-ZA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af-ZA" sz="2400" b="1" err="1">
                <a:latin typeface="Times New Roman"/>
                <a:ea typeface="Times New Roman"/>
                <a:cs typeface="Times New Roman"/>
              </a:rPr>
              <a:t>Disease</a:t>
            </a:r>
            <a:endParaRPr lang="zh-CN" altLang="en-US" sz="2400" err="1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91D2DE-5385-FBA8-0CD3-0BDE76C8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3" y="1011509"/>
            <a:ext cx="7247186" cy="5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ECAC620-B10F-96D1-907A-912B4F8D0853}"/>
              </a:ext>
            </a:extLst>
          </p:cNvPr>
          <p:cNvSpPr txBox="1"/>
          <p:nvPr/>
        </p:nvSpPr>
        <p:spPr>
          <a:xfrm>
            <a:off x="8098409" y="1011509"/>
            <a:ext cx="3701274" cy="5350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>
                <a:ea typeface="等线"/>
              </a:rPr>
              <a:t>Findings </a:t>
            </a:r>
            <a:endParaRPr lang="en-US" altLang="zh-CN">
              <a:ea typeface="等线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等线"/>
              </a:rPr>
              <a:t>Males aged 50-60 show the highest proportion of heart disease at 24.2%.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等线"/>
              </a:rPr>
              <a:t>Increased risk of heart disease seems correlated with males aged 40-60 and females aged 50-60.</a:t>
            </a:r>
            <a:endParaRPr lang="en-US">
              <a:ea typeface="等线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>
              <a:ea typeface="等线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>
                <a:ea typeface="等线"/>
              </a:rPr>
              <a:t>Limitations</a:t>
            </a:r>
            <a:r>
              <a:rPr lang="en-US" altLang="zh-CN">
                <a:ea typeface="等线"/>
              </a:rPr>
              <a:t> </a:t>
            </a:r>
            <a:endParaRPr lang="en-US" altLang="zh-CN">
              <a:ea typeface="等线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Disparity in the number of individuals per age/gender group may skew results.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Low proportion of heart disease in individuals over 70 and below 30 in the dataset should not be misinterpreted as low risk due to small sample size.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E5775E-F67A-D8AC-9C55-162F88C9F137}"/>
              </a:ext>
            </a:extLst>
          </p:cNvPr>
          <p:cNvSpPr txBox="1"/>
          <p:nvPr/>
        </p:nvSpPr>
        <p:spPr>
          <a:xfrm>
            <a:off x="253353" y="190434"/>
            <a:ext cx="73204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>
                <a:latin typeface="Times New Roman"/>
                <a:ea typeface="等线"/>
                <a:cs typeface="Times New Roman"/>
              </a:rPr>
              <a:t>The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Distribution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of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Heart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Disease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Across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Different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Age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Groups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and</a:t>
            </a:r>
            <a:r>
              <a:rPr lang="zh-CN" altLang="en-US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Gender</a:t>
            </a:r>
            <a:endParaRPr lang="zh-CN" altLang="en-US" sz="2400" b="1">
              <a:latin typeface="Times New Roman"/>
              <a:ea typeface="等线"/>
              <a:cs typeface="Times New Roman"/>
            </a:endParaRPr>
          </a:p>
        </p:txBody>
      </p:sp>
      <p:pic>
        <p:nvPicPr>
          <p:cNvPr id="3" name="图片 2" descr="图表, 树状图&#10;&#10;已自动生成说明">
            <a:extLst>
              <a:ext uri="{FF2B5EF4-FFF2-40B4-BE49-F238E27FC236}">
                <a16:creationId xmlns:a16="http://schemas.microsoft.com/office/drawing/2014/main" id="{C90DE4A2-6E09-2C47-CBCD-FCE35FBD7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8" t="3824" r="9939" b="7335"/>
          <a:stretch/>
        </p:blipFill>
        <p:spPr>
          <a:xfrm>
            <a:off x="252487" y="1009955"/>
            <a:ext cx="6981447" cy="574990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4500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ECAC620-B10F-96D1-907A-912B4F8D0853}"/>
              </a:ext>
            </a:extLst>
          </p:cNvPr>
          <p:cNvSpPr txBox="1"/>
          <p:nvPr/>
        </p:nvSpPr>
        <p:spPr>
          <a:xfrm>
            <a:off x="8098409" y="1011509"/>
            <a:ext cx="3701274" cy="5350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>
                <a:ea typeface="等线"/>
              </a:rPr>
              <a:t>Findings </a:t>
            </a:r>
            <a:endParaRPr lang="en-US" altLang="zh-CN">
              <a:ea typeface="等线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Individuals with heart disease have higher average maximum heart rates compared to those without.</a:t>
            </a:r>
            <a:endParaRPr lang="en-US" altLang="zh-CN">
              <a:ea typeface="等线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Higher heart rates may suggest that the heart is working harder in individuals with heart disease, indicating a possible positive correlation with heart disease.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>
              <a:ea typeface="等线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>
                <a:ea typeface="等线"/>
              </a:rPr>
              <a:t>Limitations</a:t>
            </a:r>
            <a:r>
              <a:rPr lang="en-US" altLang="zh-CN">
                <a:ea typeface="等线"/>
              </a:rPr>
              <a:t> </a:t>
            </a:r>
            <a:endParaRPr lang="en-US" altLang="zh-CN">
              <a:ea typeface="等线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Results are representative of the study dataset and not the general population.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procedure for calculating maximum heart rate is not specified—results might vary if taken during or after exercise.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altLang="zh-CN">
              <a:ea typeface="等线"/>
              <a:cs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E5775E-F67A-D8AC-9C55-162F88C9F137}"/>
              </a:ext>
            </a:extLst>
          </p:cNvPr>
          <p:cNvSpPr txBox="1"/>
          <p:nvPr/>
        </p:nvSpPr>
        <p:spPr>
          <a:xfrm>
            <a:off x="253353" y="190434"/>
            <a:ext cx="73204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ea typeface="等线"/>
                <a:cs typeface="Times New Roman"/>
              </a:rPr>
              <a:t>The Distribution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sz="2400" b="1">
                <a:latin typeface="Times New Roman"/>
                <a:ea typeface="等线"/>
                <a:cs typeface="Times New Roman"/>
              </a:rPr>
              <a:t>of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sz="2400" b="1">
                <a:latin typeface="Times New Roman"/>
                <a:ea typeface="等线"/>
                <a:cs typeface="Times New Roman"/>
              </a:rPr>
              <a:t>Maximum Heart Rate 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Relative</a:t>
            </a:r>
            <a:r>
              <a:rPr lang="en-US" sz="2400" b="1">
                <a:latin typeface="Times New Roman"/>
                <a:ea typeface="等线"/>
                <a:cs typeface="Times New Roman"/>
              </a:rPr>
              <a:t> to Heart</a:t>
            </a:r>
            <a:r>
              <a:rPr lang="en-US" altLang="zh-CN" sz="2400" b="1">
                <a:latin typeface="Times New Roman"/>
                <a:ea typeface="等线"/>
                <a:cs typeface="Times New Roman"/>
              </a:rPr>
              <a:t> </a:t>
            </a:r>
            <a:r>
              <a:rPr lang="en-US" sz="2400" b="1">
                <a:latin typeface="Times New Roman"/>
                <a:ea typeface="等线"/>
                <a:cs typeface="Times New Roman"/>
              </a:rPr>
              <a:t>Disease</a:t>
            </a:r>
            <a:endParaRPr lang="zh-CN" sz="2400">
              <a:ea typeface="等线"/>
              <a:cs typeface="Calibri"/>
            </a:endParaRPr>
          </a:p>
        </p:txBody>
      </p:sp>
      <p:pic>
        <p:nvPicPr>
          <p:cNvPr id="6" name="图片 5" descr="图表, 箱线图&#10;&#10;已自动生成说明">
            <a:extLst>
              <a:ext uri="{FF2B5EF4-FFF2-40B4-BE49-F238E27FC236}">
                <a16:creationId xmlns:a16="http://schemas.microsoft.com/office/drawing/2014/main" id="{B08E895D-552D-8952-D90E-31773671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8" y="1014080"/>
            <a:ext cx="7187377" cy="559541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62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333B7-9FA8-9DEF-06D7-8236F2C5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65125"/>
            <a:ext cx="10837333" cy="1325563"/>
          </a:xfrm>
        </p:spPr>
        <p:txBody>
          <a:bodyPr>
            <a:normAutofit/>
          </a:bodyPr>
          <a:lstStyle/>
          <a:p>
            <a:r>
              <a:rPr lang="en-US" altLang="zh-CN" sz="2400" b="1">
                <a:solidFill>
                  <a:srgbClr val="0D0D0D"/>
                </a:solidFill>
                <a:latin typeface="Times New Roman"/>
                <a:ea typeface="宋体"/>
                <a:cs typeface="Times New Roman"/>
              </a:rPr>
              <a:t>The Distribution of Chest Pain and Electrocardiographic Results in Relation to Heart</a:t>
            </a:r>
            <a:r>
              <a:rPr lang="en-US" sz="2400" b="1">
                <a:solidFill>
                  <a:srgbClr val="0D0D0D"/>
                </a:solidFill>
                <a:latin typeface="Times New Roman"/>
                <a:ea typeface="宋体"/>
                <a:cs typeface="Times New Roman"/>
              </a:rPr>
              <a:t> Disease </a:t>
            </a:r>
            <a:endParaRPr lang="zh-CN" sz="2400"/>
          </a:p>
        </p:txBody>
      </p:sp>
      <p:pic>
        <p:nvPicPr>
          <p:cNvPr id="4" name="内容占位符 3" descr="图表, 条形图&#10;&#10;已自动生成说明">
            <a:extLst>
              <a:ext uri="{FF2B5EF4-FFF2-40B4-BE49-F238E27FC236}">
                <a16:creationId xmlns:a16="http://schemas.microsoft.com/office/drawing/2014/main" id="{E99C2ED6-FE20-4B65-4734-1D68C37F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14" y="1715558"/>
            <a:ext cx="5593703" cy="4021138"/>
          </a:xfrm>
          <a:ln>
            <a:solidFill>
              <a:schemeClr val="bg1"/>
            </a:solidFill>
          </a:ln>
        </p:spPr>
      </p:pic>
      <p:pic>
        <p:nvPicPr>
          <p:cNvPr id="5" name="图片 4" descr="图表, 条形图&#10;&#10;已自动生成说明">
            <a:extLst>
              <a:ext uri="{FF2B5EF4-FFF2-40B4-BE49-F238E27FC236}">
                <a16:creationId xmlns:a16="http://schemas.microsoft.com/office/drawing/2014/main" id="{D946ACC6-3BE7-6448-9BDF-8FEBEF8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3" y="1697038"/>
            <a:ext cx="5764742" cy="403119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52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03AAFFE-17C5-C127-9C5B-F1975A2F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1183746"/>
            <a:ext cx="3601720" cy="4896907"/>
          </a:xfrm>
        </p:spPr>
        <p:txBody>
          <a:bodyPr>
            <a:normAutofit/>
          </a:bodyPr>
          <a:lstStyle/>
          <a:p>
            <a:r>
              <a:rPr lang="zh-CN" sz="3600">
                <a:solidFill>
                  <a:schemeClr val="tx2"/>
                </a:solidFill>
                <a:latin typeface="Calibri"/>
                <a:ea typeface="宋体"/>
                <a:cs typeface="Calibri"/>
              </a:rPr>
              <a:t>Conclusion and Call to Action</a:t>
            </a:r>
            <a:endParaRPr lang="zh-CN" sz="360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D153-702A-B872-DA63-DC6E8E00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407833"/>
            <a:ext cx="6084824" cy="61278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Overview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Findings</a:t>
            </a:r>
            <a:endParaRPr lang="zh-CN" sz="1800" b="1">
              <a:solidFill>
                <a:schemeClr val="tx2"/>
              </a:solidFill>
              <a:ea typeface="等线"/>
              <a:cs typeface="Calibri"/>
            </a:endParaRP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noted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between high blood pressure and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chest pain. 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Atypical angina and ST-T Wave abnormalities prevalent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in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heart disease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patients. 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Increased heart rate associated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with higher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heart disease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risk.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marL="285750" indent="-285750"/>
            <a:endParaRPr lang="zh-CN" alt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Community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Implications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Awareness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for early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detection,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particularly in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40-60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age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group.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endParaRPr lang="en-US" altLang="zh-CN" sz="180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Being more conscious of health at younger ages</a:t>
            </a:r>
            <a:endParaRPr lang="zh-CN" alt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Technology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like smartwatches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can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aid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in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regular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health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monitoring.</a:t>
            </a:r>
            <a:endParaRPr lang="zh-CN" alt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Research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Data</a:t>
            </a:r>
            <a:r>
              <a:rPr lang="zh-CN" altLang="en-US" sz="18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ea typeface="+mn-lt"/>
                <a:cs typeface="+mn-lt"/>
              </a:rPr>
              <a:t>Transparency</a:t>
            </a:r>
            <a:endParaRPr lang="zh-CN" alt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Encourages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exploration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under-researched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areas,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such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gender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differences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in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heart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disease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presentation.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marL="285750" indent="-285750"/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Urges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hospitals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publish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data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to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fuel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further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analysis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zh-CN" alt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altLang="zh-CN" sz="1800">
                <a:solidFill>
                  <a:schemeClr val="tx2"/>
                </a:solidFill>
                <a:ea typeface="+mn-lt"/>
                <a:cs typeface="+mn-lt"/>
              </a:rPr>
              <a:t>creation.</a:t>
            </a:r>
            <a:endParaRPr lang="zh-CN" altLang="en-US" sz="18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96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7D2F-26B5-24B2-8F99-C1E6B6D2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12D2-5AB2-E30F-49D4-9CE6FC4D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https://newsroom.heart.org/news/more-than-half-of-u-s-adults-dont-know-heart-disease-is-leading-cause-of-death-despite-100-year-reign#:~:text=%E2%80%9CHeart%20disease%20has%20now%20been,Wu%2C%20M.D.%2C%20Ph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https://injuryfacts.nsc.org/all-injuries/deaths-by-demographics/all-leading-causes-of-death/#:~:text=The%20top%20three%20leading%20causes,Preventable%20Injury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https://www.cdc.gov/heartdisease/about.htm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https://samhealth.org/news/can-you-reverse-heart-disease/#:~:text=Is%20it%20reversible%3F,Wood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https://www.kaggle.com/datasets/rashikrahmanpritom/heart-attack-analysis-prediction-dataset?resource=download</a:t>
            </a: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7"/>
              </a:rPr>
              <a:t>https://www.heart.org/en/health-topics/high-blood-pressure/understanding-blood-pressure-readings</a:t>
            </a:r>
            <a:endParaRPr lang="en-US" sz="1800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8"/>
              </a:rPr>
              <a:t>https://www.mayoclinic.org/diseases-conditions/high-blood-pressure/in-depth/high-blood-pressure/art-20045868#:~:text=High%20blood%20pressure%20forces%20the,heart%20attack%20and%20heart%20failure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053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9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VITAL SIGNS  UNRAVELING PATTERNS OF HEART HEALTH FROM CLINICAL DATA INSIGHTS</vt:lpstr>
      <vt:lpstr>Introduction to Heart Disease in the U.S. </vt:lpstr>
      <vt:lpstr>Dataset Description and Selection Justification</vt:lpstr>
      <vt:lpstr>PowerPoint 演示文稿</vt:lpstr>
      <vt:lpstr>PowerPoint 演示文稿</vt:lpstr>
      <vt:lpstr>PowerPoint 演示文稿</vt:lpstr>
      <vt:lpstr>The Distribution of Chest Pain and Electrocardiographic Results in Relation to Heart Disease </vt:lpstr>
      <vt:lpstr>Conclusion and Call to Action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2</cp:revision>
  <dcterms:created xsi:type="dcterms:W3CDTF">2024-04-16T19:36:22Z</dcterms:created>
  <dcterms:modified xsi:type="dcterms:W3CDTF">2024-04-18T20:55:16Z</dcterms:modified>
</cp:coreProperties>
</file>