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6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F4A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774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B30E6-978E-4381-8EF8-47582AA61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12E8BA-FFDF-48D8-9BF1-3FD5B36D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AF7F61-1E87-4008-A44D-6FB403BF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3DB57-55FA-4E74-83F2-CB5A8ACC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7FC1B-4B64-4062-B226-3CE1E01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3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21F08-5231-4FC5-B591-805568B2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A6BA0F-5939-40A3-8297-E66C902B3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61836-62CD-4853-A578-E3C775AB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C60C1-F465-4E95-9247-E56A41C9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08110D-6402-48BE-A0D2-FBF9E6E3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FEEA3A-E971-469A-A77E-47C313854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387002-10A1-4ED8-B038-CE76EA12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E00ACC-4EA8-4331-83C5-C185D8D4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62EB33-23E1-4753-B506-24741401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83DFA-4979-447B-9BB8-EEAB42E0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3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B453B-D686-42D2-8C58-2DD25600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BD3F17-FBC3-4C31-9624-FA3B46CD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1E33CF-4FBA-4CCA-8E6A-28DC88B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F55C0-CEFD-4274-AF26-665A3D37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06A433-787D-42EE-8E19-0029D1EE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99E4F-CA2D-4A22-B2D5-4E7972DB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CC0E9C-1CB5-455D-8D2B-3EA8C23B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FDAA8-A188-4933-A4B2-C5D0369D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60BDA4-7DB9-4E17-8555-D7F088F4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05A33C-9960-4BD8-8369-2EE4AF3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37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03747-7B5B-4E94-A0B9-E57F14D6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75686-452B-4545-9BF7-9A33875A1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C38E68-9788-4F90-AD68-0F448595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698826-9281-4C27-BE35-30933EC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F72E41-308C-4386-A76E-9116E1FE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B69AFE-5938-483B-92C0-7B2CB7A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93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527DC-DDA2-4ACB-9E1B-FE36AC77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C94706-FA3E-4279-BB1C-18060E15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7FE0DC-C96B-4D5E-84C9-6972A2CA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F3769E-BF2D-4D84-8BD0-20DB6A69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A1D926-3950-40F4-BA1C-DE68E34B6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E79F7B-E075-4041-8465-FA4A188C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E5672B-A236-46E4-9D16-99E84868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2C8601-E8CB-4D34-860D-AB19F634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6140D-A6C1-4EED-A7E7-0A02FCBF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13120-AC47-42EA-97AA-4B72D88D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3454A6-806C-455C-BD8D-C8D8BA9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3F5E35-E91A-49F7-89C4-67A88508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7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13A889-4BAA-49FE-AE15-EFB00D6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9684C2-325C-4A5E-AAB5-A0A1B4D7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4A57EF-5C2B-4D41-B36B-C393BE38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1B6DC-443B-4E0A-BC49-93E74B8B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1A13A-222F-4625-8C4E-6E2A5881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89BE37-C15D-4C6A-A548-88896586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2C5086-AD29-4B3A-8562-9318139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8977A6-81E2-4708-B307-55CA9BFF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987676-4F7B-4DD0-B47B-3ADB2379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2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AAB0D-2F97-4A16-AC0B-CAF395E7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79F498-4644-4D5A-80CB-6D10530F5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961370-09E6-473F-9A9E-1F6C2E1B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BBBD5F-6748-4AA0-9CD0-203A86C9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982839-AFAA-4C93-8A1A-0878F014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DF9319-2C48-467C-8230-18E7B7E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7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28DE7C-49B4-4F20-A313-420D534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6FF5E8-4808-413F-9174-1E2C0FDBD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4B012E-9309-4FD2-9F12-D200F2997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1608-EF1B-4431-ABB7-EAFAAF48FB9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591DF-653B-44A9-A2DF-A8B9B3811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DEA687-0DE2-478D-A60B-8D245AF32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B3DF-94C1-41F1-B220-355AADCE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5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 32">
            <a:extLst>
              <a:ext uri="{FF2B5EF4-FFF2-40B4-BE49-F238E27FC236}">
                <a16:creationId xmlns:a16="http://schemas.microsoft.com/office/drawing/2014/main" id="{0BCB85CC-016F-4977-9AC7-7235298E7E6E}"/>
              </a:ext>
            </a:extLst>
          </p:cNvPr>
          <p:cNvSpPr>
            <a:spLocks noChangeAspect="1"/>
          </p:cNvSpPr>
          <p:nvPr/>
        </p:nvSpPr>
        <p:spPr>
          <a:xfrm>
            <a:off x="4516798" y="-6024"/>
            <a:ext cx="6864024" cy="6864024"/>
          </a:xfrm>
          <a:prstGeom prst="flowChartOr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1294FE23-2B32-4DC2-81AE-6EA6285E551E}"/>
              </a:ext>
            </a:extLst>
          </p:cNvPr>
          <p:cNvSpPr>
            <a:spLocks noChangeAspect="1"/>
          </p:cNvSpPr>
          <p:nvPr/>
        </p:nvSpPr>
        <p:spPr>
          <a:xfrm>
            <a:off x="7087466" y="2567656"/>
            <a:ext cx="1722688" cy="1722688"/>
          </a:xfrm>
          <a:prstGeom prst="flowChartConnector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BC1C6A33-36F6-4B52-8A9C-0A427B87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437" y="2504428"/>
            <a:ext cx="1909880" cy="1771816"/>
          </a:xfrm>
          <a:prstGeom prst="rect">
            <a:avLst/>
          </a:prstGeom>
        </p:spPr>
      </p:pic>
      <p:sp>
        <p:nvSpPr>
          <p:cNvPr id="23" name="Goccia 22">
            <a:extLst>
              <a:ext uri="{FF2B5EF4-FFF2-40B4-BE49-F238E27FC236}">
                <a16:creationId xmlns:a16="http://schemas.microsoft.com/office/drawing/2014/main" id="{9556D666-B2E7-421A-819A-EAFC8B3CB41B}"/>
              </a:ext>
            </a:extLst>
          </p:cNvPr>
          <p:cNvSpPr>
            <a:spLocks noChangeAspect="1"/>
          </p:cNvSpPr>
          <p:nvPr/>
        </p:nvSpPr>
        <p:spPr>
          <a:xfrm rot="6896633">
            <a:off x="6308609" y="94680"/>
            <a:ext cx="1643586" cy="1643586"/>
          </a:xfrm>
          <a:prstGeom prst="teardrop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it-IT" dirty="0"/>
              <a:t>Lotta allo spreco alimentare</a:t>
            </a:r>
          </a:p>
        </p:txBody>
      </p:sp>
      <p:sp>
        <p:nvSpPr>
          <p:cNvPr id="24" name="Goccia 23">
            <a:extLst>
              <a:ext uri="{FF2B5EF4-FFF2-40B4-BE49-F238E27FC236}">
                <a16:creationId xmlns:a16="http://schemas.microsoft.com/office/drawing/2014/main" id="{93FEB713-7FA2-466F-BD41-25B3B030FCD0}"/>
              </a:ext>
            </a:extLst>
          </p:cNvPr>
          <p:cNvSpPr>
            <a:spLocks noChangeAspect="1"/>
          </p:cNvSpPr>
          <p:nvPr/>
        </p:nvSpPr>
        <p:spPr>
          <a:xfrm rot="9727389">
            <a:off x="7988361" y="82560"/>
            <a:ext cx="1643586" cy="1643586"/>
          </a:xfrm>
          <a:prstGeom prst="teardrop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cene3d>
              <a:camera prst="orthographicFront">
                <a:rot lat="0" lon="0" rev="4200000"/>
              </a:camera>
              <a:lightRig rig="threePt" dir="t"/>
            </a:scene3d>
          </a:bodyPr>
          <a:lstStyle/>
          <a:p>
            <a:pPr algn="ctr"/>
            <a:r>
              <a:rPr lang="it-IT" dirty="0"/>
              <a:t>Lotta allo spreco alimentare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0AA8CD72-739D-4AC6-847D-C09A7E05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155204">
            <a:off x="9261447" y="849033"/>
            <a:ext cx="1652159" cy="1920406"/>
          </a:xfrm>
          <a:prstGeom prst="rect">
            <a:avLst/>
          </a:prstGeom>
        </p:spPr>
      </p:pic>
      <p:sp>
        <p:nvSpPr>
          <p:cNvPr id="26" name="Goccia 25">
            <a:extLst>
              <a:ext uri="{FF2B5EF4-FFF2-40B4-BE49-F238E27FC236}">
                <a16:creationId xmlns:a16="http://schemas.microsoft.com/office/drawing/2014/main" id="{6C4FFCF9-E2B3-49FC-A012-CD9952C4BD3C}"/>
              </a:ext>
            </a:extLst>
          </p:cNvPr>
          <p:cNvSpPr>
            <a:spLocks noChangeAspect="1"/>
          </p:cNvSpPr>
          <p:nvPr/>
        </p:nvSpPr>
        <p:spPr>
          <a:xfrm rot="13847720">
            <a:off x="9783967" y="2606699"/>
            <a:ext cx="1643586" cy="1643586"/>
          </a:xfrm>
          <a:prstGeom prst="teardrop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cene3d>
              <a:camera prst="orthographicFront">
                <a:rot lat="0" lon="0" rev="10200000"/>
              </a:camera>
              <a:lightRig rig="threePt" dir="t"/>
            </a:scene3d>
          </a:bodyPr>
          <a:lstStyle/>
          <a:p>
            <a:pPr algn="ctr"/>
            <a:r>
              <a:rPr lang="it-IT" dirty="0"/>
              <a:t>Lotta allo spreco alimentare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C70402D-7328-4D0D-81E4-CEB4FC29F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54683">
            <a:off x="5026346" y="1004045"/>
            <a:ext cx="1652159" cy="192040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DFDA1451-85A5-45EF-8686-C328A1C1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612981">
            <a:off x="4640775" y="2589417"/>
            <a:ext cx="1652159" cy="192040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E16446B-8FA2-451C-870C-C4A50E434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68367">
            <a:off x="9261446" y="3958044"/>
            <a:ext cx="1652159" cy="192040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BE62E152-72A5-4FDF-B91D-ACDE1F80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71327">
            <a:off x="4944620" y="4148649"/>
            <a:ext cx="1652159" cy="1920406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36223A0-495E-43FF-8CFB-48872AAA1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961676">
            <a:off x="6130726" y="5006801"/>
            <a:ext cx="2042337" cy="178628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92FA28B3-66E9-4421-B7E3-0A56FCCA4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967000">
            <a:off x="7916122" y="4892810"/>
            <a:ext cx="1652159" cy="1920406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5CF0B82-4538-41FB-A39B-68AD94E71E2E}"/>
              </a:ext>
            </a:extLst>
          </p:cNvPr>
          <p:cNvSpPr txBox="1"/>
          <p:nvPr/>
        </p:nvSpPr>
        <p:spPr>
          <a:xfrm>
            <a:off x="154070" y="441153"/>
            <a:ext cx="453125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Futura BT" panose="020B0702020204020204" pitchFamily="34" charset="0"/>
              </a:rPr>
              <a:t>Mission &amp; valori</a:t>
            </a:r>
            <a:br>
              <a:rPr lang="it-IT" sz="4400" dirty="0">
                <a:solidFill>
                  <a:schemeClr val="bg1"/>
                </a:solidFill>
                <a:latin typeface="Futura BT" panose="020B0702020204020204" pitchFamily="34" charset="0"/>
              </a:rPr>
            </a:br>
            <a:r>
              <a:rPr lang="it-IT" sz="2700" dirty="0">
                <a:solidFill>
                  <a:schemeClr val="bg1"/>
                </a:solidFill>
                <a:latin typeface="Futura BT" panose="020B0702020204020204" pitchFamily="34" charset="0"/>
              </a:rPr>
              <a:t>I dodici petali 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33001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96DF5314-A25E-40B7-B1AC-041800B2A9CA}"/>
              </a:ext>
            </a:extLst>
          </p:cNvPr>
          <p:cNvGrpSpPr>
            <a:grpSpLocks noChangeAspect="1"/>
          </p:cNvGrpSpPr>
          <p:nvPr/>
        </p:nvGrpSpPr>
        <p:grpSpPr>
          <a:xfrm>
            <a:off x="5350407" y="574649"/>
            <a:ext cx="5758660" cy="5708701"/>
            <a:chOff x="6365239" y="1035277"/>
            <a:chExt cx="4408204" cy="436996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12F8BFC-9C47-471A-A30A-11CC5055D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5239" y="1035277"/>
              <a:ext cx="4408204" cy="4369961"/>
              <a:chOff x="6467421" y="1145973"/>
              <a:chExt cx="3813840" cy="3780752"/>
            </a:xfrm>
          </p:grpSpPr>
          <p:sp>
            <p:nvSpPr>
              <p:cNvPr id="4" name="Goccia 3">
                <a:extLst>
                  <a:ext uri="{FF2B5EF4-FFF2-40B4-BE49-F238E27FC236}">
                    <a16:creationId xmlns:a16="http://schemas.microsoft.com/office/drawing/2014/main" id="{C3E2294F-3AAB-42EF-B19E-9876BE459D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112426">
                <a:off x="6752409" y="1641747"/>
                <a:ext cx="1094400" cy="109440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51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Acqua</a:t>
                </a:r>
              </a:p>
            </p:txBody>
          </p:sp>
          <p:sp>
            <p:nvSpPr>
              <p:cNvPr id="5" name="Goccia 4">
                <a:extLst>
                  <a:ext uri="{FF2B5EF4-FFF2-40B4-BE49-F238E27FC236}">
                    <a16:creationId xmlns:a16="http://schemas.microsoft.com/office/drawing/2014/main" id="{B882906C-76B5-4C0F-91D2-0E28895A45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14258">
                <a:off x="6467421" y="2825506"/>
                <a:ext cx="1094400" cy="109440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Energia</a:t>
                </a:r>
              </a:p>
            </p:txBody>
          </p:sp>
          <p:sp>
            <p:nvSpPr>
              <p:cNvPr id="7" name="Goccia 6">
                <a:extLst>
                  <a:ext uri="{FF2B5EF4-FFF2-40B4-BE49-F238E27FC236}">
                    <a16:creationId xmlns:a16="http://schemas.microsoft.com/office/drawing/2014/main" id="{CFB8B6B9-8792-4B93-B7F7-5BE5B762D7E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064193">
                <a:off x="7825679" y="1145973"/>
                <a:ext cx="1095360" cy="109536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81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sz="1600" dirty="0"/>
                  <a:t>Alimenta-zione cosciente</a:t>
                </a:r>
              </a:p>
            </p:txBody>
          </p:sp>
          <p:sp>
            <p:nvSpPr>
              <p:cNvPr id="8" name="Goccia 7">
                <a:extLst>
                  <a:ext uri="{FF2B5EF4-FFF2-40B4-BE49-F238E27FC236}">
                    <a16:creationId xmlns:a16="http://schemas.microsoft.com/office/drawing/2014/main" id="{A5FF11F3-783A-408F-8005-6FB962BEF1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031314">
                <a:off x="8935277" y="1618567"/>
                <a:ext cx="1094400" cy="109440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109999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sz="1600" dirty="0"/>
                  <a:t>Comunità</a:t>
                </a:r>
              </a:p>
            </p:txBody>
          </p:sp>
          <p:sp>
            <p:nvSpPr>
              <p:cNvPr id="9" name="Goccia 8">
                <a:extLst>
                  <a:ext uri="{FF2B5EF4-FFF2-40B4-BE49-F238E27FC236}">
                    <a16:creationId xmlns:a16="http://schemas.microsoft.com/office/drawing/2014/main" id="{F975FE4F-6B5A-4F20-BB1C-34C101576C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185157">
                <a:off x="9186861" y="2825507"/>
                <a:ext cx="1094400" cy="109440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41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sz="1600" dirty="0"/>
                  <a:t>Sementi</a:t>
                </a:r>
              </a:p>
            </p:txBody>
          </p:sp>
          <p:sp>
            <p:nvSpPr>
              <p:cNvPr id="10" name="Goccia 9">
                <a:extLst>
                  <a:ext uri="{FF2B5EF4-FFF2-40B4-BE49-F238E27FC236}">
                    <a16:creationId xmlns:a16="http://schemas.microsoft.com/office/drawing/2014/main" id="{6ED62BE9-8FB3-4A31-A171-ED37D982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1889">
                <a:off x="8448506" y="3832325"/>
                <a:ext cx="1094400" cy="109440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74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sz="1600" dirty="0"/>
                  <a:t>Fertilità culturale</a:t>
                </a:r>
              </a:p>
            </p:txBody>
          </p:sp>
          <p:sp>
            <p:nvSpPr>
              <p:cNvPr id="11" name="Goccia 10">
                <a:extLst>
                  <a:ext uri="{FF2B5EF4-FFF2-40B4-BE49-F238E27FC236}">
                    <a16:creationId xmlns:a16="http://schemas.microsoft.com/office/drawing/2014/main" id="{1E8511EA-6B58-458B-A002-4B7A5CB1C3A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416662">
                <a:off x="7215734" y="3812141"/>
                <a:ext cx="1094400" cy="109440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2039999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Rifiuti zero</a:t>
                </a:r>
              </a:p>
            </p:txBody>
          </p:sp>
        </p:grp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2FCF7882-0F60-4AF1-98F1-59A66BEB5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4517" y="2809516"/>
              <a:ext cx="929648" cy="861336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FAC057-01CB-4D3A-B988-4D3E988F76A3}"/>
              </a:ext>
            </a:extLst>
          </p:cNvPr>
          <p:cNvSpPr txBox="1"/>
          <p:nvPr/>
        </p:nvSpPr>
        <p:spPr>
          <a:xfrm>
            <a:off x="0" y="264319"/>
            <a:ext cx="453125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Futura BT" panose="020B0702020204020204" pitchFamily="34" charset="0"/>
              </a:rPr>
              <a:t>Mission &amp; valori</a:t>
            </a:r>
            <a:br>
              <a:rPr lang="it-IT" sz="4400" dirty="0">
                <a:latin typeface="Futura BT" panose="020B0702020204020204" pitchFamily="34" charset="0"/>
              </a:rPr>
            </a:br>
            <a:r>
              <a:rPr lang="it-IT" sz="2700" dirty="0">
                <a:latin typeface="Futura BT" panose="020B0702020204020204" pitchFamily="34" charset="0"/>
              </a:rPr>
              <a:t>I dodici petali 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30385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4814B4A-6A52-495D-834C-51ABEFC751FE}"/>
              </a:ext>
            </a:extLst>
          </p:cNvPr>
          <p:cNvGrpSpPr/>
          <p:nvPr/>
        </p:nvGrpSpPr>
        <p:grpSpPr>
          <a:xfrm>
            <a:off x="5418530" y="628744"/>
            <a:ext cx="5634111" cy="5600511"/>
            <a:chOff x="5537366" y="368824"/>
            <a:chExt cx="5634111" cy="5600511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334D2101-18FF-47E2-B859-2F2D600FB588}"/>
                </a:ext>
              </a:extLst>
            </p:cNvPr>
            <p:cNvGrpSpPr/>
            <p:nvPr/>
          </p:nvGrpSpPr>
          <p:grpSpPr>
            <a:xfrm>
              <a:off x="5537366" y="368824"/>
              <a:ext cx="5634111" cy="5600511"/>
              <a:chOff x="5222647" y="-44645"/>
              <a:chExt cx="5468803" cy="5447146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B5DB0D26-F693-4294-9941-BE7A0FF6FB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084947">
                <a:off x="7065715" y="-44644"/>
                <a:ext cx="1726221" cy="172622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81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Lotta allo spreco</a:t>
                </a:r>
              </a:p>
            </p:txBody>
          </p:sp>
          <p:sp>
            <p:nvSpPr>
              <p:cNvPr id="4" name="Goccia 3">
                <a:extLst>
                  <a:ext uri="{FF2B5EF4-FFF2-40B4-BE49-F238E27FC236}">
                    <a16:creationId xmlns:a16="http://schemas.microsoft.com/office/drawing/2014/main" id="{4E02AC92-52A3-4422-895C-81573AD390A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999410">
                <a:off x="5222646" y="1447775"/>
                <a:ext cx="1725619" cy="1725618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>
                <a:scene3d>
                  <a:camera prst="orthographicFront">
                    <a:rot lat="0" lon="0" rev="42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Economia sostenibile</a:t>
                </a:r>
              </a:p>
            </p:txBody>
          </p:sp>
          <p:sp>
            <p:nvSpPr>
              <p:cNvPr id="5" name="Goccia 4">
                <a:extLst>
                  <a:ext uri="{FF2B5EF4-FFF2-40B4-BE49-F238E27FC236}">
                    <a16:creationId xmlns:a16="http://schemas.microsoft.com/office/drawing/2014/main" id="{C7F1ED71-2197-4754-BC3C-67D41EAB52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106976">
                <a:off x="8961748" y="1419638"/>
                <a:ext cx="1729702" cy="1729701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>
                <a:scene3d>
                  <a:camera prst="orthographicFront">
                    <a:rot lat="0" lon="0" rev="12300001"/>
                  </a:camera>
                  <a:lightRig rig="threePt" dir="t"/>
                </a:scene3d>
              </a:bodyPr>
              <a:lstStyle/>
              <a:p>
                <a:pPr algn="ctr"/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Agricoltura</a:t>
                </a:r>
                <a:endParaRPr lang="it-IT" dirty="0"/>
              </a:p>
            </p:txBody>
          </p:sp>
          <p:sp>
            <p:nvSpPr>
              <p:cNvPr id="6" name="Goccia 5">
                <a:extLst>
                  <a:ext uri="{FF2B5EF4-FFF2-40B4-BE49-F238E27FC236}">
                    <a16:creationId xmlns:a16="http://schemas.microsoft.com/office/drawing/2014/main" id="{816B983C-EF22-4B11-B698-F5BA58795C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215340">
                <a:off x="5855858" y="3672800"/>
                <a:ext cx="1729702" cy="1729701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2129999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Benessere animale</a:t>
                </a:r>
              </a:p>
            </p:txBody>
          </p:sp>
          <p:sp>
            <p:nvSpPr>
              <p:cNvPr id="7" name="Goccia 6">
                <a:extLst>
                  <a:ext uri="{FF2B5EF4-FFF2-40B4-BE49-F238E27FC236}">
                    <a16:creationId xmlns:a16="http://schemas.microsoft.com/office/drawing/2014/main" id="{5F18D52C-DB65-4C10-9608-36714E88A7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665721">
                <a:off x="8286770" y="3658737"/>
                <a:ext cx="1726221" cy="1726220"/>
              </a:xfrm>
              <a:prstGeom prst="teardrop">
                <a:avLst>
                  <a:gd name="adj" fmla="val 112308"/>
                </a:avLst>
              </a:prstGeom>
              <a:solidFill>
                <a:srgbClr val="1C5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bIns="180000" rtlCol="0" anchor="ctr" anchorCtr="1">
                <a:scene3d>
                  <a:camera prst="orthographicFront">
                    <a:rot lat="0" lon="0" rev="16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it-IT" dirty="0"/>
                  <a:t>Biodiversità</a:t>
                </a:r>
              </a:p>
            </p:txBody>
          </p:sp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5096F256-CEAB-4968-8044-D2F3E1BAF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8195" y="2956746"/>
              <a:ext cx="914301" cy="8482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0577CC-BE7C-4434-9081-A9CC46528827}"/>
              </a:ext>
            </a:extLst>
          </p:cNvPr>
          <p:cNvSpPr txBox="1"/>
          <p:nvPr/>
        </p:nvSpPr>
        <p:spPr>
          <a:xfrm>
            <a:off x="0" y="259919"/>
            <a:ext cx="609600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T" panose="020B0702020204020204" pitchFamily="34" charset="0"/>
                <a:ea typeface="+mn-ea"/>
                <a:cs typeface="+mn-cs"/>
              </a:rPr>
              <a:t>Mission &amp; valori</a:t>
            </a:r>
            <a:b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T" panose="020B0702020204020204" pitchFamily="34" charset="0"/>
                <a:ea typeface="+mn-ea"/>
                <a:cs typeface="+mn-cs"/>
              </a:rPr>
            </a:br>
            <a:r>
              <a:rPr kumimoji="0" lang="it-IT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T" panose="020B0702020204020204" pitchFamily="34" charset="0"/>
                <a:ea typeface="+mn-ea"/>
                <a:cs typeface="+mn-cs"/>
              </a:rPr>
              <a:t>I dodici petali </a:t>
            </a:r>
            <a:endParaRPr kumimoji="0" lang="it-IT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D96F9D07-1A07-4780-B0AC-A669242E3992}"/>
              </a:ext>
            </a:extLst>
          </p:cNvPr>
          <p:cNvGrpSpPr>
            <a:grpSpLocks noChangeAspect="1"/>
          </p:cNvGrpSpPr>
          <p:nvPr/>
        </p:nvGrpSpPr>
        <p:grpSpPr>
          <a:xfrm>
            <a:off x="5110945" y="291223"/>
            <a:ext cx="6313612" cy="6275553"/>
            <a:chOff x="5588102" y="417366"/>
            <a:chExt cx="5929322" cy="5893580"/>
          </a:xfrm>
        </p:grpSpPr>
        <p:sp>
          <p:nvSpPr>
            <p:cNvPr id="3" name="Goccia 2">
              <a:extLst>
                <a:ext uri="{FF2B5EF4-FFF2-40B4-BE49-F238E27FC236}">
                  <a16:creationId xmlns:a16="http://schemas.microsoft.com/office/drawing/2014/main" id="{C0E6650C-3E3B-410A-8F22-136DC77FDBCC}"/>
                </a:ext>
              </a:extLst>
            </p:cNvPr>
            <p:cNvSpPr>
              <a:spLocks noChangeAspect="1"/>
            </p:cNvSpPr>
            <p:nvPr/>
          </p:nvSpPr>
          <p:spPr>
            <a:xfrm rot="7183562">
              <a:off x="7270620" y="426169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7200000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Alimenta-zione cosciente</a:t>
              </a:r>
            </a:p>
          </p:txBody>
        </p:sp>
        <p:sp>
          <p:nvSpPr>
            <p:cNvPr id="5" name="Goccia 4">
              <a:extLst>
                <a:ext uri="{FF2B5EF4-FFF2-40B4-BE49-F238E27FC236}">
                  <a16:creationId xmlns:a16="http://schemas.microsoft.com/office/drawing/2014/main" id="{64BAFD54-2E12-48F9-93D2-EEBE4CD8D5F7}"/>
                </a:ext>
              </a:extLst>
            </p:cNvPr>
            <p:cNvSpPr>
              <a:spLocks noChangeAspect="1"/>
            </p:cNvSpPr>
            <p:nvPr/>
          </p:nvSpPr>
          <p:spPr>
            <a:xfrm rot="8909715">
              <a:off x="8516535" y="417366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9000000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Lotta allo spreco alimentare</a:t>
              </a:r>
            </a:p>
          </p:txBody>
        </p:sp>
        <p:sp>
          <p:nvSpPr>
            <p:cNvPr id="6" name="Goccia 5">
              <a:extLst>
                <a:ext uri="{FF2B5EF4-FFF2-40B4-BE49-F238E27FC236}">
                  <a16:creationId xmlns:a16="http://schemas.microsoft.com/office/drawing/2014/main" id="{1362FC5A-F030-43D2-936E-FD9E00C5E9A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583485" y="994641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21299999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Agricoltura</a:t>
              </a:r>
            </a:p>
          </p:txBody>
        </p:sp>
        <p:sp>
          <p:nvSpPr>
            <p:cNvPr id="7" name="Goccia 6">
              <a:extLst>
                <a:ext uri="{FF2B5EF4-FFF2-40B4-BE49-F238E27FC236}">
                  <a16:creationId xmlns:a16="http://schemas.microsoft.com/office/drawing/2014/main" id="{F2F44C8B-9AEF-4B63-A9E5-9433FC2FE4A6}"/>
                </a:ext>
              </a:extLst>
            </p:cNvPr>
            <p:cNvSpPr>
              <a:spLocks noChangeAspect="1"/>
            </p:cNvSpPr>
            <p:nvPr/>
          </p:nvSpPr>
          <p:spPr>
            <a:xfrm rot="12534597">
              <a:off x="10181765" y="2035929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2599999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Comunità</a:t>
              </a:r>
            </a:p>
          </p:txBody>
        </p:sp>
        <p:sp>
          <p:nvSpPr>
            <p:cNvPr id="8" name="Goccia 7">
              <a:extLst>
                <a:ext uri="{FF2B5EF4-FFF2-40B4-BE49-F238E27FC236}">
                  <a16:creationId xmlns:a16="http://schemas.microsoft.com/office/drawing/2014/main" id="{FBE240A9-E39F-46D7-B748-602DA3778FBF}"/>
                </a:ext>
              </a:extLst>
            </p:cNvPr>
            <p:cNvSpPr>
              <a:spLocks noChangeAspect="1"/>
            </p:cNvSpPr>
            <p:nvPr/>
          </p:nvSpPr>
          <p:spPr>
            <a:xfrm rot="5570104">
              <a:off x="6232173" y="1031501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5700000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Economia sostenibile</a:t>
              </a:r>
            </a:p>
          </p:txBody>
        </p:sp>
        <p:sp>
          <p:nvSpPr>
            <p:cNvPr id="11" name="Goccia 10">
              <a:extLst>
                <a:ext uri="{FF2B5EF4-FFF2-40B4-BE49-F238E27FC236}">
                  <a16:creationId xmlns:a16="http://schemas.microsoft.com/office/drawing/2014/main" id="{10BE51E4-CA10-452B-9215-7096BF5E90EB}"/>
                </a:ext>
              </a:extLst>
            </p:cNvPr>
            <p:cNvSpPr>
              <a:spLocks noChangeAspect="1"/>
            </p:cNvSpPr>
            <p:nvPr/>
          </p:nvSpPr>
          <p:spPr>
            <a:xfrm rot="14136161">
              <a:off x="10149384" y="3267612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4099999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Sementi</a:t>
              </a:r>
            </a:p>
          </p:txBody>
        </p:sp>
        <p:sp>
          <p:nvSpPr>
            <p:cNvPr id="12" name="Goccia 11">
              <a:extLst>
                <a:ext uri="{FF2B5EF4-FFF2-40B4-BE49-F238E27FC236}">
                  <a16:creationId xmlns:a16="http://schemas.microsoft.com/office/drawing/2014/main" id="{3D2ADF05-D00E-4F4B-B8E3-830862D256B4}"/>
                </a:ext>
              </a:extLst>
            </p:cNvPr>
            <p:cNvSpPr>
              <a:spLocks noChangeAspect="1"/>
            </p:cNvSpPr>
            <p:nvPr/>
          </p:nvSpPr>
          <p:spPr>
            <a:xfrm rot="21414482">
              <a:off x="6277588" y="4411687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21299999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Rifiuti zero</a:t>
              </a:r>
            </a:p>
          </p:txBody>
        </p:sp>
        <p:sp>
          <p:nvSpPr>
            <p:cNvPr id="13" name="Goccia 12">
              <a:extLst>
                <a:ext uri="{FF2B5EF4-FFF2-40B4-BE49-F238E27FC236}">
                  <a16:creationId xmlns:a16="http://schemas.microsoft.com/office/drawing/2014/main" id="{6E45737D-E2EB-407E-B8AC-C26109FF9858}"/>
                </a:ext>
              </a:extLst>
            </p:cNvPr>
            <p:cNvSpPr>
              <a:spLocks noChangeAspect="1"/>
            </p:cNvSpPr>
            <p:nvPr/>
          </p:nvSpPr>
          <p:spPr>
            <a:xfrm rot="19637722">
              <a:off x="7349810" y="4975288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9499999"/>
                </a:camera>
                <a:lightRig rig="threePt" dir="t"/>
              </a:scene3d>
            </a:bodyPr>
            <a:lstStyle/>
            <a:p>
              <a:pPr algn="ctr"/>
              <a:r>
                <a:rPr lang="it-IT" sz="1400" dirty="0"/>
                <a:t>Benessere animale</a:t>
              </a:r>
            </a:p>
          </p:txBody>
        </p:sp>
        <p:sp>
          <p:nvSpPr>
            <p:cNvPr id="14" name="Goccia 13">
              <a:extLst>
                <a:ext uri="{FF2B5EF4-FFF2-40B4-BE49-F238E27FC236}">
                  <a16:creationId xmlns:a16="http://schemas.microsoft.com/office/drawing/2014/main" id="{56D4797E-780B-4423-B0D4-2895A47AE375}"/>
                </a:ext>
              </a:extLst>
            </p:cNvPr>
            <p:cNvSpPr>
              <a:spLocks noChangeAspect="1"/>
            </p:cNvSpPr>
            <p:nvPr/>
          </p:nvSpPr>
          <p:spPr>
            <a:xfrm rot="16036010">
              <a:off x="9616695" y="4394319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it-IT" sz="1300" dirty="0"/>
                <a:t>Fertilità culturale</a:t>
              </a:r>
            </a:p>
          </p:txBody>
        </p:sp>
        <p:sp>
          <p:nvSpPr>
            <p:cNvPr id="16" name="Goccia 15">
              <a:extLst>
                <a:ext uri="{FF2B5EF4-FFF2-40B4-BE49-F238E27FC236}">
                  <a16:creationId xmlns:a16="http://schemas.microsoft.com/office/drawing/2014/main" id="{D6344F47-6531-4C68-8986-5B891028FBF6}"/>
                </a:ext>
              </a:extLst>
            </p:cNvPr>
            <p:cNvSpPr>
              <a:spLocks noChangeAspect="1"/>
            </p:cNvSpPr>
            <p:nvPr/>
          </p:nvSpPr>
          <p:spPr>
            <a:xfrm rot="17677217">
              <a:off x="8558032" y="4937834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7700000"/>
                </a:camera>
                <a:lightRig rig="threePt" dir="t"/>
              </a:scene3d>
            </a:bodyPr>
            <a:lstStyle/>
            <a:p>
              <a:pPr algn="ctr"/>
              <a:r>
                <a:rPr lang="it-IT" sz="1300" dirty="0"/>
                <a:t>Biodiversità</a:t>
              </a:r>
            </a:p>
          </p:txBody>
        </p:sp>
        <p:sp>
          <p:nvSpPr>
            <p:cNvPr id="17" name="Goccia 16">
              <a:extLst>
                <a:ext uri="{FF2B5EF4-FFF2-40B4-BE49-F238E27FC236}">
                  <a16:creationId xmlns:a16="http://schemas.microsoft.com/office/drawing/2014/main" id="{E96659A5-A832-4CA6-9A9D-8C782B1C7DE7}"/>
                </a:ext>
              </a:extLst>
            </p:cNvPr>
            <p:cNvSpPr>
              <a:spLocks noChangeAspect="1"/>
            </p:cNvSpPr>
            <p:nvPr/>
          </p:nvSpPr>
          <p:spPr>
            <a:xfrm rot="1815016">
              <a:off x="5611716" y="3335681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800000"/>
                </a:camera>
                <a:lightRig rig="threePt" dir="t"/>
              </a:scene3d>
            </a:bodyPr>
            <a:lstStyle/>
            <a:p>
              <a:pPr algn="ctr"/>
              <a:r>
                <a:rPr lang="it-IT" sz="1500" dirty="0"/>
                <a:t>Energia</a:t>
              </a:r>
            </a:p>
          </p:txBody>
        </p:sp>
        <p:sp>
          <p:nvSpPr>
            <p:cNvPr id="18" name="Goccia 17">
              <a:extLst>
                <a:ext uri="{FF2B5EF4-FFF2-40B4-BE49-F238E27FC236}">
                  <a16:creationId xmlns:a16="http://schemas.microsoft.com/office/drawing/2014/main" id="{9816053D-FAD3-47D4-8AE3-ECF0D94B3BD2}"/>
                </a:ext>
              </a:extLst>
            </p:cNvPr>
            <p:cNvSpPr>
              <a:spLocks noChangeAspect="1"/>
            </p:cNvSpPr>
            <p:nvPr/>
          </p:nvSpPr>
          <p:spPr>
            <a:xfrm rot="3714616">
              <a:off x="5588101" y="2118412"/>
              <a:ext cx="1335659" cy="1335658"/>
            </a:xfrm>
            <a:prstGeom prst="teardrop">
              <a:avLst>
                <a:gd name="adj" fmla="val 112308"/>
              </a:avLst>
            </a:prstGeom>
            <a:solidFill>
              <a:srgbClr val="1C5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3900000"/>
                </a:camera>
                <a:lightRig rig="threePt" dir="t"/>
              </a:scene3d>
            </a:bodyPr>
            <a:lstStyle/>
            <a:p>
              <a:pPr algn="ctr"/>
              <a:r>
                <a:rPr lang="it-IT" sz="1500" dirty="0"/>
                <a:t>Acqua</a:t>
              </a:r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A6D5698B-0F3A-4FE4-BF05-DC69C5B5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4121" y="2393913"/>
              <a:ext cx="1969000" cy="1826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068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Futura BT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Todaro</dc:creator>
  <cp:lastModifiedBy>Flavia Todaro</cp:lastModifiedBy>
  <cp:revision>3</cp:revision>
  <dcterms:created xsi:type="dcterms:W3CDTF">2021-11-19T19:08:05Z</dcterms:created>
  <dcterms:modified xsi:type="dcterms:W3CDTF">2021-11-20T11:26:47Z</dcterms:modified>
</cp:coreProperties>
</file>