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8" r:id="rId2"/>
    <p:sldId id="262" r:id="rId3"/>
    <p:sldId id="263" r:id="rId4"/>
    <p:sldId id="272" r:id="rId5"/>
    <p:sldId id="273" r:id="rId6"/>
    <p:sldId id="268" r:id="rId7"/>
    <p:sldId id="275" r:id="rId8"/>
    <p:sldId id="270" r:id="rId9"/>
    <p:sldId id="264" r:id="rId10"/>
    <p:sldId id="266" r:id="rId11"/>
    <p:sldId id="274" r:id="rId12"/>
    <p:sldId id="276" r:id="rId13"/>
    <p:sldId id="265" r:id="rId14"/>
    <p:sldId id="269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4451344-1BC8-48CC-BDF1-6EA3B487C387}">
          <p14:sldIdLst>
            <p14:sldId id="258"/>
            <p14:sldId id="262"/>
            <p14:sldId id="263"/>
            <p14:sldId id="272"/>
            <p14:sldId id="273"/>
            <p14:sldId id="268"/>
            <p14:sldId id="275"/>
            <p14:sldId id="270"/>
            <p14:sldId id="264"/>
            <p14:sldId id="266"/>
            <p14:sldId id="274"/>
            <p14:sldId id="276"/>
            <p14:sldId id="265"/>
            <p14:sldId id="269"/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F4A"/>
    <a:srgbClr val="FFD200"/>
    <a:srgbClr val="CC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4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836115627506009"/>
          <c:y val="8.0523509137151714E-2"/>
          <c:w val="0.49165902290592373"/>
          <c:h val="0.56100765817517795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583-46E2-B103-C267E8F78C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583-46E2-B103-C267E8F78C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583-46E2-B103-C267E8F78C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583-46E2-B103-C267E8F78C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7583-46E2-B103-C267E8F78C17}"/>
              </c:ext>
            </c:extLst>
          </c:dPt>
          <c:dLbls>
            <c:dLbl>
              <c:idx val="1"/>
              <c:layout>
                <c:manualLayout>
                  <c:x val="-0.13896852044292765"/>
                  <c:y val="-5.033970381624501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83-46E2-B103-C267E8F78C17}"/>
                </c:ext>
              </c:extLst>
            </c:dLbl>
            <c:dLbl>
              <c:idx val="2"/>
              <c:layout>
                <c:manualLayout>
                  <c:x val="-9.2645680295285096E-2"/>
                  <c:y val="-9.816242244167779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583-46E2-B103-C267E8F78C17}"/>
                </c:ext>
              </c:extLst>
            </c:dLbl>
            <c:dLbl>
              <c:idx val="3"/>
              <c:layout>
                <c:manualLayout>
                  <c:x val="-1.1029247654200606E-2"/>
                  <c:y val="-0.1157813187773635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583-46E2-B103-C267E8F78C17}"/>
                </c:ext>
              </c:extLst>
            </c:dLbl>
            <c:dLbl>
              <c:idx val="4"/>
              <c:layout>
                <c:manualLayout>
                  <c:x val="7.0587184986883877E-2"/>
                  <c:y val="-0.1082303632049267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583-46E2-B103-C267E8F78C17}"/>
                </c:ext>
              </c:extLst>
            </c:dLbl>
            <c:numFmt formatCode="0.00%" sourceLinked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j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Vendite merci e prodotti</c:v>
                </c:pt>
                <c:pt idx="1">
                  <c:v>Prestazioni di servizi</c:v>
                </c:pt>
                <c:pt idx="2">
                  <c:v>Royalties attive</c:v>
                </c:pt>
                <c:pt idx="3">
                  <c:v>Fitti attivi</c:v>
                </c:pt>
                <c:pt idx="4">
                  <c:v>Altri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331</c:v>
                </c:pt>
                <c:pt idx="1">
                  <c:v>7.6</c:v>
                </c:pt>
                <c:pt idx="2">
                  <c:v>7.1</c:v>
                </c:pt>
                <c:pt idx="3">
                  <c:v>8.9</c:v>
                </c:pt>
                <c:pt idx="4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3-46E2-B103-C267E8F78C1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58364503260922"/>
          <c:y val="0.74122815796916153"/>
          <c:w val="0.30320409197246195"/>
          <c:h val="0.2575371319726683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01018442465281"/>
          <c:y val="9.0591449900400717E-2"/>
          <c:w val="0.49165902290592373"/>
          <c:h val="0.56100765817517795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6E-444D-9419-8659EE96E7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6E-444D-9419-8659EE96E7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6E-444D-9419-8659EE96E7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6E-444D-9419-8659EE96E7A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86E-444D-9419-8659EE96E7A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086E-444D-9419-8659EE96E7A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86E-444D-9419-8659EE96E7A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086E-444D-9419-8659EE96E7A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86E-444D-9419-8659EE96E7A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086E-444D-9419-8659EE96E7A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86E-444D-9419-8659EE96E7AA}"/>
              </c:ext>
            </c:extLst>
          </c:dPt>
          <c:dLbls>
            <c:dLbl>
              <c:idx val="1"/>
              <c:layout>
                <c:manualLayout>
                  <c:x val="-9.7057379356965331E-2"/>
                  <c:y val="0.1107473483957390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6E-444D-9419-8659EE96E7AA}"/>
                </c:ext>
              </c:extLst>
            </c:dLbl>
            <c:dLbl>
              <c:idx val="2"/>
              <c:layout>
                <c:manualLayout>
                  <c:x val="-0.11249832607284618"/>
                  <c:y val="7.047558534274293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86E-444D-9419-8659EE96E7AA}"/>
                </c:ext>
              </c:extLst>
            </c:dLbl>
            <c:dLbl>
              <c:idx val="3"/>
              <c:layout>
                <c:manualLayout>
                  <c:x val="-0.12793927278872702"/>
                  <c:y val="3.775477786218376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86E-444D-9419-8659EE96E7AA}"/>
                </c:ext>
              </c:extLst>
            </c:dLbl>
            <c:dLbl>
              <c:idx val="4"/>
              <c:layout>
                <c:manualLayout>
                  <c:x val="-0.12793927278872702"/>
                  <c:y val="-5.285668900705731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86E-444D-9419-8659EE96E7AA}"/>
                </c:ext>
              </c:extLst>
            </c:dLbl>
            <c:dLbl>
              <c:idx val="5"/>
              <c:layout>
                <c:manualLayout>
                  <c:x val="-9.7057379356965331E-2"/>
                  <c:y val="-9.312845206005328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86E-444D-9419-8659EE96E7AA}"/>
                </c:ext>
              </c:extLst>
            </c:dLbl>
            <c:dLbl>
              <c:idx val="6"/>
              <c:layout>
                <c:manualLayout>
                  <c:x val="-7.0587184986883877E-2"/>
                  <c:y val="-0.1082303632049267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86E-444D-9419-8659EE96E7AA}"/>
                </c:ext>
              </c:extLst>
            </c:dLbl>
            <c:dLbl>
              <c:idx val="7"/>
              <c:layout>
                <c:manualLayout>
                  <c:x val="-2.4264344839241375E-2"/>
                  <c:y val="-0.1233322743498002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86E-444D-9419-8659EE96E7AA}"/>
                </c:ext>
              </c:extLst>
            </c:dLbl>
            <c:dLbl>
              <c:idx val="8"/>
              <c:layout>
                <c:manualLayout>
                  <c:x val="5.735208780184315E-2"/>
                  <c:y val="-0.118298303968175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86E-444D-9419-8659EE96E7AA}"/>
                </c:ext>
              </c:extLst>
            </c:dLbl>
            <c:dLbl>
              <c:idx val="9"/>
              <c:layout>
                <c:manualLayout>
                  <c:x val="0.15882116622048872"/>
                  <c:y val="-9.564543725086553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86E-444D-9419-8659EE96E7AA}"/>
                </c:ext>
              </c:extLst>
            </c:dLbl>
            <c:dLbl>
              <c:idx val="10"/>
              <c:layout>
                <c:manualLayout>
                  <c:x val="0.22940835120737244"/>
                  <c:y val="-3.523779267137151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86E-444D-9419-8659EE96E7AA}"/>
                </c:ext>
              </c:extLst>
            </c:dLbl>
            <c:numFmt formatCode="0.00%" sourceLinked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j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Foglio1!$A$2:$A$12</c:f>
              <c:strCache>
                <c:ptCount val="11"/>
                <c:pt idx="0">
                  <c:v>Prodotti finiti</c:v>
                </c:pt>
                <c:pt idx="1">
                  <c:v>Imballi</c:v>
                </c:pt>
                <c:pt idx="2">
                  <c:v>Trasporti</c:v>
                </c:pt>
                <c:pt idx="3">
                  <c:v>Energia elettrica</c:v>
                </c:pt>
                <c:pt idx="4">
                  <c:v>Pubblicità</c:v>
                </c:pt>
                <c:pt idx="5">
                  <c:v>Personale</c:v>
                </c:pt>
                <c:pt idx="6">
                  <c:v>Affitti e locazioni</c:v>
                </c:pt>
                <c:pt idx="7">
                  <c:v>Ammortamenti</c:v>
                </c:pt>
                <c:pt idx="8">
                  <c:v>Differenza tra oneri e proventi</c:v>
                </c:pt>
                <c:pt idx="9">
                  <c:v>Imposte</c:v>
                </c:pt>
                <c:pt idx="10">
                  <c:v>Svalutazioni</c:v>
                </c:pt>
              </c:strCache>
            </c:str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240</c:v>
                </c:pt>
                <c:pt idx="1">
                  <c:v>1.1000000000000001</c:v>
                </c:pt>
                <c:pt idx="2">
                  <c:v>27</c:v>
                </c:pt>
                <c:pt idx="3">
                  <c:v>1</c:v>
                </c:pt>
                <c:pt idx="4">
                  <c:v>3.6</c:v>
                </c:pt>
                <c:pt idx="5">
                  <c:v>27</c:v>
                </c:pt>
                <c:pt idx="6">
                  <c:v>11.2</c:v>
                </c:pt>
                <c:pt idx="7">
                  <c:v>22</c:v>
                </c:pt>
                <c:pt idx="8">
                  <c:v>1.5</c:v>
                </c:pt>
                <c:pt idx="9">
                  <c:v>3.3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6E-444D-9419-8659EE96E7A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164174606711786"/>
          <c:y val="0.61670437850383664"/>
          <c:w val="0.3765600523428988"/>
          <c:h val="0.38329562149616336"/>
        </c:manualLayout>
      </c:layout>
      <c:overlay val="1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bg1"/>
                </a:solidFill>
                <a:latin typeface="+mj-lt"/>
              </a:rPr>
              <a:t>Utile (M euro)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0687266240157481"/>
          <c:y val="0.11961336616551634"/>
          <c:w val="0.85562733759842535"/>
          <c:h val="0.740303104066000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Utile (M euro)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-28.93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7-415D-B163-B90AC0BAA7E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Utile (M euro)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-18.27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57-415D-B163-B90AC0BAA7E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Utile (M euro)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-14.33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57-415D-B163-B90AC0BAA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8937999"/>
        <c:axId val="1218950479"/>
      </c:barChart>
      <c:catAx>
        <c:axId val="12189379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8950479"/>
        <c:crosses val="autoZero"/>
        <c:auto val="1"/>
        <c:lblAlgn val="ctr"/>
        <c:lblOffset val="100"/>
        <c:noMultiLvlLbl val="0"/>
      </c:catAx>
      <c:valAx>
        <c:axId val="121895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893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Foglio1!$A$2:$C$17</cx:f>
        <cx:lvl ptCount="16"/>
        <cx:lvl ptCount="16">
          <cx:pt idx="0">Ordinarie</cx:pt>
          <cx:pt idx="1">Cat. F</cx:pt>
          <cx:pt idx="2">Cat. A</cx:pt>
          <cx:pt idx="3">Cat. B</cx:pt>
          <cx:pt idx="4">Cat. C</cx:pt>
          <cx:pt idx="5">Cat. E</cx:pt>
          <cx:pt idx="6">Cat. D</cx:pt>
        </cx:lvl>
        <cx:lvl ptCount="16">
          <cx:pt idx="0">Sez. 1</cx:pt>
          <cx:pt idx="1">Sez. 1</cx:pt>
          <cx:pt idx="2">Sez. 2</cx:pt>
          <cx:pt idx="3">Sez. 2</cx:pt>
          <cx:pt idx="4">Sez. 2</cx:pt>
          <cx:pt idx="5">Sez. 2</cx:pt>
          <cx:pt idx="6">Sez. 3</cx:pt>
        </cx:lvl>
      </cx:strDim>
      <cx:numDim type="size">
        <cx:f>Foglio1!$D$2:$D$17</cx:f>
        <cx:lvl ptCount="16" formatCode="Standard">
          <cx:pt idx="0">48163</cx:pt>
          <cx:pt idx="1">76486</cx:pt>
          <cx:pt idx="2">855011</cx:pt>
          <cx:pt idx="3">283642</cx:pt>
          <cx:pt idx="4">107041</cx:pt>
          <cx:pt idx="5">109060</cx:pt>
          <cx:pt idx="6">446867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sunburst" uniqueId="{BE4334F7-CD2F-4E26-9A87-765526440474}">
          <cx:tx>
            <cx:txData>
              <cx:f>Foglio1!$D$1</cx:f>
              <cx:v>Serie1</cx:v>
            </cx:txData>
          </cx:tx>
          <cx:dataLabels pos="ctr">
            <cx:numFmt formatCode="Standard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it-IT" sz="1197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separator>
</cx:separator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xfrm>
          <a:off x="1831465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xfrm>
          <a:off x="1831465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>
    <a:ln>
      <a:solidFill>
        <a:srgbClr val="CC9966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37C367-4567-4D26-85A8-ADA58C4EF3CB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E22AD46C-A0F8-4921-9DC2-9FD76415B021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2400" dirty="0">
              <a:latin typeface="Futura BT" panose="020B0702020204020204" pitchFamily="34" charset="0"/>
            </a:rPr>
            <a:t>Assemblea dei soci</a:t>
          </a:r>
        </a:p>
      </dgm:t>
    </dgm:pt>
    <dgm:pt modelId="{44AA8347-0CA1-491C-8B52-B7AF1A64E4D1}" type="parTrans" cxnId="{2117EA25-AF48-4DA7-84B2-90B18007BD1C}">
      <dgm:prSet/>
      <dgm:spPr/>
      <dgm:t>
        <a:bodyPr/>
        <a:lstStyle/>
        <a:p>
          <a:endParaRPr lang="it-IT"/>
        </a:p>
      </dgm:t>
    </dgm:pt>
    <dgm:pt modelId="{8CAE68E6-9BC0-4D32-B3CB-F5EFD9BEC10A}" type="sibTrans" cxnId="{2117EA25-AF48-4DA7-84B2-90B18007BD1C}">
      <dgm:prSet/>
      <dgm:spPr/>
      <dgm:t>
        <a:bodyPr/>
        <a:lstStyle/>
        <a:p>
          <a:endParaRPr lang="it-IT"/>
        </a:p>
      </dgm:t>
    </dgm:pt>
    <dgm:pt modelId="{48A07C34-CE67-40A1-B0FB-FE59CF4E0B25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Società di controllo esterna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Approva il bilancio</a:t>
          </a:r>
        </a:p>
      </dgm:t>
    </dgm:pt>
    <dgm:pt modelId="{353802E0-EA19-44DF-80EA-537CBF27BEF0}" type="parTrans" cxnId="{B29AF2BE-6D6C-47DC-8CE3-B77DC033BB45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53600297-140D-4176-93DB-30F4B47E36E7}" type="sibTrans" cxnId="{B29AF2BE-6D6C-47DC-8CE3-B77DC033BB45}">
      <dgm:prSet/>
      <dgm:spPr/>
      <dgm:t>
        <a:bodyPr/>
        <a:lstStyle/>
        <a:p>
          <a:endParaRPr lang="it-IT"/>
        </a:p>
      </dgm:t>
    </dgm:pt>
    <dgm:pt modelId="{F2726C0E-4E54-46B8-8BCF-E0C752AA95B5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Consiglio di amministrazione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Amministrazione ordinaria e straordinaria dell’impresa</a:t>
          </a:r>
        </a:p>
      </dgm:t>
    </dgm:pt>
    <dgm:pt modelId="{16763FF7-77E3-47E3-BE06-A7B9ED101CBC}" type="parTrans" cxnId="{8040BA1C-89B4-4442-A1EC-13860FC83465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FCD37B5-71E3-43FB-B9F4-CAC153EFA7DA}" type="sibTrans" cxnId="{8040BA1C-89B4-4442-A1EC-13860FC83465}">
      <dgm:prSet/>
      <dgm:spPr/>
      <dgm:t>
        <a:bodyPr/>
        <a:lstStyle/>
        <a:p>
          <a:endParaRPr lang="it-IT"/>
        </a:p>
      </dgm:t>
    </dgm:pt>
    <dgm:pt modelId="{6B03DAED-F11D-4A9E-BF6F-0E7D5FD30D5C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Collegio sindacale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Si assicura che gli amministratori operino nel rispetto della legge e dell’atto costitutivo</a:t>
          </a:r>
        </a:p>
      </dgm:t>
    </dgm:pt>
    <dgm:pt modelId="{E2FF5F75-8229-4CF0-961E-932632C80BD7}" type="parTrans" cxnId="{6360F10E-E7C7-43D5-96BE-3D6EED810878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0BC09EC2-250E-4126-8492-ACDBA47A6773}" type="sibTrans" cxnId="{6360F10E-E7C7-43D5-96BE-3D6EED810878}">
      <dgm:prSet/>
      <dgm:spPr/>
      <dgm:t>
        <a:bodyPr/>
        <a:lstStyle/>
        <a:p>
          <a:endParaRPr lang="it-IT"/>
        </a:p>
      </dgm:t>
    </dgm:pt>
    <dgm:pt modelId="{CF7BBB53-F6D1-4A84-94C7-F68B521B40DF}">
      <dgm:prSet/>
      <dgm:spPr>
        <a:solidFill>
          <a:srgbClr val="1C5F4A"/>
        </a:solidFill>
      </dgm:spPr>
      <dgm:t>
        <a:bodyPr/>
        <a:lstStyle/>
        <a:p>
          <a:pPr marL="180000" algn="l"/>
          <a:r>
            <a:rPr lang="it-IT" dirty="0">
              <a:latin typeface="Futura BT" panose="020B0702020204020204" pitchFamily="34" charset="0"/>
            </a:rPr>
            <a:t>Presidente del consiglio:	Fabio </a:t>
          </a:r>
          <a:r>
            <a:rPr lang="it-IT" dirty="0" err="1">
              <a:latin typeface="Futura BT" panose="020B0702020204020204" pitchFamily="34" charset="0"/>
            </a:rPr>
            <a:t>Brescacin</a:t>
          </a:r>
          <a:endParaRPr lang="it-IT" dirty="0">
            <a:latin typeface="Futura BT" panose="020B0702020204020204" pitchFamily="34" charset="0"/>
          </a:endParaRPr>
        </a:p>
        <a:p>
          <a:pPr marL="180000" algn="l"/>
          <a:r>
            <a:rPr lang="it-IT" dirty="0">
              <a:latin typeface="Futura BT" panose="020B0702020204020204" pitchFamily="34" charset="0"/>
            </a:rPr>
            <a:t>Vice presidente:		Marco Arduini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Amministratori delegati:	Iori Fausto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				Fava Claudio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8 consiglieri semplici</a:t>
          </a:r>
        </a:p>
      </dgm:t>
    </dgm:pt>
    <dgm:pt modelId="{3B11AD33-0AD1-4CAE-B489-C9D8EB36A679}" type="parTrans" cxnId="{4BA24ACB-B585-4CC7-B313-1115D82DC3E0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41C2B94B-B007-4345-A12B-38FFBA1F01D2}" type="sibTrans" cxnId="{4BA24ACB-B585-4CC7-B313-1115D82DC3E0}">
      <dgm:prSet/>
      <dgm:spPr/>
      <dgm:t>
        <a:bodyPr/>
        <a:lstStyle/>
        <a:p>
          <a:endParaRPr lang="it-IT"/>
        </a:p>
      </dgm:t>
    </dgm:pt>
    <dgm:pt modelId="{C7C289F1-5B71-4F8C-847F-C63F5C15DBA8}">
      <dgm:prSet/>
      <dgm:spPr>
        <a:solidFill>
          <a:srgbClr val="1C5F4A"/>
        </a:solidFill>
      </dgm:spPr>
      <dgm:t>
        <a:bodyPr/>
        <a:lstStyle/>
        <a:p>
          <a:pPr marL="180000" algn="l"/>
          <a:r>
            <a:rPr lang="it-IT" dirty="0">
              <a:latin typeface="Futura BT" panose="020B0702020204020204" pitchFamily="34" charset="0"/>
            </a:rPr>
            <a:t>Presidente del collegio:	Massimo Zambotto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3 sindaci titolari (compreso il presidente)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2 sindaci supplenti</a:t>
          </a:r>
        </a:p>
      </dgm:t>
    </dgm:pt>
    <dgm:pt modelId="{35E1EA33-75A5-413E-BA38-0E05E25AA353}" type="parTrans" cxnId="{05E81AAD-9C54-46A7-8E3F-AB6396DF3F32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23369CA-A362-4FB5-BC00-77F120322E83}" type="sibTrans" cxnId="{05E81AAD-9C54-46A7-8E3F-AB6396DF3F32}">
      <dgm:prSet/>
      <dgm:spPr/>
      <dgm:t>
        <a:bodyPr/>
        <a:lstStyle/>
        <a:p>
          <a:endParaRPr lang="it-IT"/>
        </a:p>
      </dgm:t>
    </dgm:pt>
    <dgm:pt modelId="{311975EB-5B0A-4233-A43C-57ADFCE42CC4}">
      <dgm:prSet/>
      <dgm:spPr>
        <a:solidFill>
          <a:srgbClr val="1C5F4A"/>
        </a:solidFill>
      </dgm:spPr>
      <dgm:t>
        <a:bodyPr/>
        <a:lstStyle/>
        <a:p>
          <a:pPr marL="180000"/>
          <a:r>
            <a:rPr lang="it-IT">
              <a:latin typeface="Futura BT" panose="020B0702020204020204" pitchFamily="34" charset="0"/>
            </a:rPr>
            <a:t>Reconta Ernst &amp; Young S.p.A.</a:t>
          </a:r>
        </a:p>
      </dgm:t>
    </dgm:pt>
    <dgm:pt modelId="{083DCBDD-E4D9-40B8-B5B1-AEA02CF7C080}" type="parTrans" cxnId="{1407497A-83EE-421E-97DF-BAA3AFD51327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EC7FF88-95F4-45B6-8495-4CB937685BE7}" type="sibTrans" cxnId="{1407497A-83EE-421E-97DF-BAA3AFD51327}">
      <dgm:prSet/>
      <dgm:spPr/>
      <dgm:t>
        <a:bodyPr/>
        <a:lstStyle/>
        <a:p>
          <a:endParaRPr lang="it-IT"/>
        </a:p>
      </dgm:t>
    </dgm:pt>
    <dgm:pt modelId="{2528DACF-CAA6-44E5-9192-B3A96C0C48C3}" type="pres">
      <dgm:prSet presAssocID="{3B37C367-4567-4D26-85A8-ADA58C4EF3C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D4B90B-D4F3-4957-92EA-D97658A595CD}" type="pres">
      <dgm:prSet presAssocID="{E22AD46C-A0F8-4921-9DC2-9FD76415B021}" presName="root1" presStyleCnt="0"/>
      <dgm:spPr/>
    </dgm:pt>
    <dgm:pt modelId="{9EE4894E-CEBD-4313-9EB5-32F7E3B9819B}" type="pres">
      <dgm:prSet presAssocID="{E22AD46C-A0F8-4921-9DC2-9FD76415B021}" presName="LevelOneTextNode" presStyleLbl="node0" presStyleIdx="0" presStyleCnt="1">
        <dgm:presLayoutVars>
          <dgm:chPref val="3"/>
        </dgm:presLayoutVars>
      </dgm:prSet>
      <dgm:spPr/>
    </dgm:pt>
    <dgm:pt modelId="{D70EFA5B-1183-489A-8E7E-D0260A917754}" type="pres">
      <dgm:prSet presAssocID="{E22AD46C-A0F8-4921-9DC2-9FD76415B021}" presName="level2hierChild" presStyleCnt="0"/>
      <dgm:spPr/>
    </dgm:pt>
    <dgm:pt modelId="{BEFACEDF-D780-4B70-8585-96F7401B0FBF}" type="pres">
      <dgm:prSet presAssocID="{353802E0-EA19-44DF-80EA-537CBF27BEF0}" presName="conn2-1" presStyleLbl="parChTrans1D2" presStyleIdx="0" presStyleCnt="3"/>
      <dgm:spPr/>
    </dgm:pt>
    <dgm:pt modelId="{A91DF48E-DDC9-40EB-8B1D-780DAF69BC29}" type="pres">
      <dgm:prSet presAssocID="{353802E0-EA19-44DF-80EA-537CBF27BEF0}" presName="connTx" presStyleLbl="parChTrans1D2" presStyleIdx="0" presStyleCnt="3"/>
      <dgm:spPr/>
    </dgm:pt>
    <dgm:pt modelId="{EB9C7FA7-F331-493B-ABB1-930FF12CD44C}" type="pres">
      <dgm:prSet presAssocID="{48A07C34-CE67-40A1-B0FB-FE59CF4E0B25}" presName="root2" presStyleCnt="0"/>
      <dgm:spPr/>
    </dgm:pt>
    <dgm:pt modelId="{2D832794-E720-4A3F-9520-6DE33868EDF8}" type="pres">
      <dgm:prSet presAssocID="{48A07C34-CE67-40A1-B0FB-FE59CF4E0B25}" presName="LevelTwoTextNode" presStyleLbl="node2" presStyleIdx="0" presStyleCnt="3">
        <dgm:presLayoutVars>
          <dgm:chPref val="3"/>
        </dgm:presLayoutVars>
      </dgm:prSet>
      <dgm:spPr/>
    </dgm:pt>
    <dgm:pt modelId="{668430FB-FF58-4399-A211-AE603A6BBB8C}" type="pres">
      <dgm:prSet presAssocID="{48A07C34-CE67-40A1-B0FB-FE59CF4E0B25}" presName="level3hierChild" presStyleCnt="0"/>
      <dgm:spPr/>
    </dgm:pt>
    <dgm:pt modelId="{16C24A83-3F00-4ACD-9AE9-2242ABE91265}" type="pres">
      <dgm:prSet presAssocID="{083DCBDD-E4D9-40B8-B5B1-AEA02CF7C080}" presName="conn2-1" presStyleLbl="parChTrans1D3" presStyleIdx="0" presStyleCnt="3"/>
      <dgm:spPr/>
    </dgm:pt>
    <dgm:pt modelId="{B14D1C19-79BC-4F3B-8253-B37CE386793F}" type="pres">
      <dgm:prSet presAssocID="{083DCBDD-E4D9-40B8-B5B1-AEA02CF7C080}" presName="connTx" presStyleLbl="parChTrans1D3" presStyleIdx="0" presStyleCnt="3"/>
      <dgm:spPr/>
    </dgm:pt>
    <dgm:pt modelId="{D9EAB7F4-64F8-4E90-A6B6-F5A47716CFE3}" type="pres">
      <dgm:prSet presAssocID="{311975EB-5B0A-4233-A43C-57ADFCE42CC4}" presName="root2" presStyleCnt="0"/>
      <dgm:spPr/>
    </dgm:pt>
    <dgm:pt modelId="{97D5E2D4-5ED4-4787-823D-7B5FA1A81B6D}" type="pres">
      <dgm:prSet presAssocID="{311975EB-5B0A-4233-A43C-57ADFCE42CC4}" presName="LevelTwoTextNode" presStyleLbl="node3" presStyleIdx="0" presStyleCnt="3" custScaleY="30350">
        <dgm:presLayoutVars>
          <dgm:chPref val="3"/>
        </dgm:presLayoutVars>
      </dgm:prSet>
      <dgm:spPr/>
    </dgm:pt>
    <dgm:pt modelId="{C9EF9023-14FD-4D69-9391-833DDAB2EF4B}" type="pres">
      <dgm:prSet presAssocID="{311975EB-5B0A-4233-A43C-57ADFCE42CC4}" presName="level3hierChild" presStyleCnt="0"/>
      <dgm:spPr/>
    </dgm:pt>
    <dgm:pt modelId="{9E75A72E-9703-46B9-BB0E-201CCA29BFF1}" type="pres">
      <dgm:prSet presAssocID="{16763FF7-77E3-47E3-BE06-A7B9ED101CBC}" presName="conn2-1" presStyleLbl="parChTrans1D2" presStyleIdx="1" presStyleCnt="3"/>
      <dgm:spPr/>
    </dgm:pt>
    <dgm:pt modelId="{50081E27-52E2-472F-93C4-E9C19611C9DF}" type="pres">
      <dgm:prSet presAssocID="{16763FF7-77E3-47E3-BE06-A7B9ED101CBC}" presName="connTx" presStyleLbl="parChTrans1D2" presStyleIdx="1" presStyleCnt="3"/>
      <dgm:spPr/>
    </dgm:pt>
    <dgm:pt modelId="{D4981251-F4B9-489F-BA3B-8782108A5CFA}" type="pres">
      <dgm:prSet presAssocID="{F2726C0E-4E54-46B8-8BCF-E0C752AA95B5}" presName="root2" presStyleCnt="0"/>
      <dgm:spPr/>
    </dgm:pt>
    <dgm:pt modelId="{D2035442-E900-4428-9BB2-3A6A6379AFBE}" type="pres">
      <dgm:prSet presAssocID="{F2726C0E-4E54-46B8-8BCF-E0C752AA95B5}" presName="LevelTwoTextNode" presStyleLbl="node2" presStyleIdx="1" presStyleCnt="3">
        <dgm:presLayoutVars>
          <dgm:chPref val="3"/>
        </dgm:presLayoutVars>
      </dgm:prSet>
      <dgm:spPr/>
    </dgm:pt>
    <dgm:pt modelId="{C3FE595B-9111-474D-8E92-450331F3B220}" type="pres">
      <dgm:prSet presAssocID="{F2726C0E-4E54-46B8-8BCF-E0C752AA95B5}" presName="level3hierChild" presStyleCnt="0"/>
      <dgm:spPr/>
    </dgm:pt>
    <dgm:pt modelId="{22C324F1-7267-435E-9CAD-A27B554932B8}" type="pres">
      <dgm:prSet presAssocID="{3B11AD33-0AD1-4CAE-B489-C9D8EB36A679}" presName="conn2-1" presStyleLbl="parChTrans1D3" presStyleIdx="1" presStyleCnt="3"/>
      <dgm:spPr/>
    </dgm:pt>
    <dgm:pt modelId="{241B8C1F-AAAE-4B17-9274-2FAE35243C1B}" type="pres">
      <dgm:prSet presAssocID="{3B11AD33-0AD1-4CAE-B489-C9D8EB36A679}" presName="connTx" presStyleLbl="parChTrans1D3" presStyleIdx="1" presStyleCnt="3"/>
      <dgm:spPr/>
    </dgm:pt>
    <dgm:pt modelId="{839D2277-5FF0-42FF-951B-5F3437387317}" type="pres">
      <dgm:prSet presAssocID="{CF7BBB53-F6D1-4A84-94C7-F68B521B40DF}" presName="root2" presStyleCnt="0"/>
      <dgm:spPr/>
    </dgm:pt>
    <dgm:pt modelId="{2C28CAA1-F87B-4AE5-9358-65851C7E8108}" type="pres">
      <dgm:prSet presAssocID="{CF7BBB53-F6D1-4A84-94C7-F68B521B40DF}" presName="LevelTwoTextNode" presStyleLbl="node3" presStyleIdx="1" presStyleCnt="3">
        <dgm:presLayoutVars>
          <dgm:chPref val="3"/>
        </dgm:presLayoutVars>
      </dgm:prSet>
      <dgm:spPr/>
    </dgm:pt>
    <dgm:pt modelId="{120D303C-1077-4CF3-B208-3ABE0551C39B}" type="pres">
      <dgm:prSet presAssocID="{CF7BBB53-F6D1-4A84-94C7-F68B521B40DF}" presName="level3hierChild" presStyleCnt="0"/>
      <dgm:spPr/>
    </dgm:pt>
    <dgm:pt modelId="{BA3E446B-2B30-4878-B614-6D15DDFF3B4F}" type="pres">
      <dgm:prSet presAssocID="{E2FF5F75-8229-4CF0-961E-932632C80BD7}" presName="conn2-1" presStyleLbl="parChTrans1D2" presStyleIdx="2" presStyleCnt="3"/>
      <dgm:spPr/>
    </dgm:pt>
    <dgm:pt modelId="{CEA26C3D-25BC-49DF-85EF-A7232AF23B48}" type="pres">
      <dgm:prSet presAssocID="{E2FF5F75-8229-4CF0-961E-932632C80BD7}" presName="connTx" presStyleLbl="parChTrans1D2" presStyleIdx="2" presStyleCnt="3"/>
      <dgm:spPr/>
    </dgm:pt>
    <dgm:pt modelId="{5D81526F-C2E9-4689-845E-126755F6884C}" type="pres">
      <dgm:prSet presAssocID="{6B03DAED-F11D-4A9E-BF6F-0E7D5FD30D5C}" presName="root2" presStyleCnt="0"/>
      <dgm:spPr/>
    </dgm:pt>
    <dgm:pt modelId="{411F17F4-24CD-4287-8D25-D240AC468869}" type="pres">
      <dgm:prSet presAssocID="{6B03DAED-F11D-4A9E-BF6F-0E7D5FD30D5C}" presName="LevelTwoTextNode" presStyleLbl="node2" presStyleIdx="2" presStyleCnt="3">
        <dgm:presLayoutVars>
          <dgm:chPref val="3"/>
        </dgm:presLayoutVars>
      </dgm:prSet>
      <dgm:spPr/>
    </dgm:pt>
    <dgm:pt modelId="{8C15ADA7-55E4-40FC-A375-ACEDF204763E}" type="pres">
      <dgm:prSet presAssocID="{6B03DAED-F11D-4A9E-BF6F-0E7D5FD30D5C}" presName="level3hierChild" presStyleCnt="0"/>
      <dgm:spPr/>
    </dgm:pt>
    <dgm:pt modelId="{72BDB9B1-51B4-4115-AF1F-6ACF53A88B6A}" type="pres">
      <dgm:prSet presAssocID="{35E1EA33-75A5-413E-BA38-0E05E25AA353}" presName="conn2-1" presStyleLbl="parChTrans1D3" presStyleIdx="2" presStyleCnt="3"/>
      <dgm:spPr/>
    </dgm:pt>
    <dgm:pt modelId="{0D4656E6-E5B4-4BA8-89E1-8B45FCF99538}" type="pres">
      <dgm:prSet presAssocID="{35E1EA33-75A5-413E-BA38-0E05E25AA353}" presName="connTx" presStyleLbl="parChTrans1D3" presStyleIdx="2" presStyleCnt="3"/>
      <dgm:spPr/>
    </dgm:pt>
    <dgm:pt modelId="{B677DFD1-FFE4-4EA5-B058-8FE207B2DCA5}" type="pres">
      <dgm:prSet presAssocID="{C7C289F1-5B71-4F8C-847F-C63F5C15DBA8}" presName="root2" presStyleCnt="0"/>
      <dgm:spPr/>
    </dgm:pt>
    <dgm:pt modelId="{98C44CBA-8179-4302-8AEF-5755D3BE4920}" type="pres">
      <dgm:prSet presAssocID="{C7C289F1-5B71-4F8C-847F-C63F5C15DBA8}" presName="LevelTwoTextNode" presStyleLbl="node3" presStyleIdx="2" presStyleCnt="3">
        <dgm:presLayoutVars>
          <dgm:chPref val="3"/>
        </dgm:presLayoutVars>
      </dgm:prSet>
      <dgm:spPr/>
    </dgm:pt>
    <dgm:pt modelId="{B6491A48-B0B5-40CE-ACB5-4785FE21507B}" type="pres">
      <dgm:prSet presAssocID="{C7C289F1-5B71-4F8C-847F-C63F5C15DBA8}" presName="level3hierChild" presStyleCnt="0"/>
      <dgm:spPr/>
    </dgm:pt>
  </dgm:ptLst>
  <dgm:cxnLst>
    <dgm:cxn modelId="{0146A40D-A592-4348-BF39-C5C8AEFA0C6D}" type="presOf" srcId="{353802E0-EA19-44DF-80EA-537CBF27BEF0}" destId="{BEFACEDF-D780-4B70-8585-96F7401B0FBF}" srcOrd="0" destOrd="0" presId="urn:microsoft.com/office/officeart/2008/layout/HorizontalMultiLevelHierarchy"/>
    <dgm:cxn modelId="{6360F10E-E7C7-43D5-96BE-3D6EED810878}" srcId="{E22AD46C-A0F8-4921-9DC2-9FD76415B021}" destId="{6B03DAED-F11D-4A9E-BF6F-0E7D5FD30D5C}" srcOrd="2" destOrd="0" parTransId="{E2FF5F75-8229-4CF0-961E-932632C80BD7}" sibTransId="{0BC09EC2-250E-4126-8492-ACDBA47A6773}"/>
    <dgm:cxn modelId="{AA0C2412-8676-4060-AB6C-6689B118B6CC}" type="presOf" srcId="{35E1EA33-75A5-413E-BA38-0E05E25AA353}" destId="{72BDB9B1-51B4-4115-AF1F-6ACF53A88B6A}" srcOrd="0" destOrd="0" presId="urn:microsoft.com/office/officeart/2008/layout/HorizontalMultiLevelHierarchy"/>
    <dgm:cxn modelId="{40FAE017-D6D9-4CAE-844E-224F9C3D9703}" type="presOf" srcId="{C7C289F1-5B71-4F8C-847F-C63F5C15DBA8}" destId="{98C44CBA-8179-4302-8AEF-5755D3BE4920}" srcOrd="0" destOrd="0" presId="urn:microsoft.com/office/officeart/2008/layout/HorizontalMultiLevelHierarchy"/>
    <dgm:cxn modelId="{9E511D1B-88A5-41BC-ACBD-9BAD2532AE53}" type="presOf" srcId="{3B11AD33-0AD1-4CAE-B489-C9D8EB36A679}" destId="{241B8C1F-AAAE-4B17-9274-2FAE35243C1B}" srcOrd="1" destOrd="0" presId="urn:microsoft.com/office/officeart/2008/layout/HorizontalMultiLevelHierarchy"/>
    <dgm:cxn modelId="{8040BA1C-89B4-4442-A1EC-13860FC83465}" srcId="{E22AD46C-A0F8-4921-9DC2-9FD76415B021}" destId="{F2726C0E-4E54-46B8-8BCF-E0C752AA95B5}" srcOrd="1" destOrd="0" parTransId="{16763FF7-77E3-47E3-BE06-A7B9ED101CBC}" sibTransId="{3FCD37B5-71E3-43FB-B9F4-CAC153EFA7DA}"/>
    <dgm:cxn modelId="{2117EA25-AF48-4DA7-84B2-90B18007BD1C}" srcId="{3B37C367-4567-4D26-85A8-ADA58C4EF3CB}" destId="{E22AD46C-A0F8-4921-9DC2-9FD76415B021}" srcOrd="0" destOrd="0" parTransId="{44AA8347-0CA1-491C-8B52-B7AF1A64E4D1}" sibTransId="{8CAE68E6-9BC0-4D32-B3CB-F5EFD9BEC10A}"/>
    <dgm:cxn modelId="{E4D4B63D-EB2C-47E0-B0BA-6A8B2A2A243D}" type="presOf" srcId="{CF7BBB53-F6D1-4A84-94C7-F68B521B40DF}" destId="{2C28CAA1-F87B-4AE5-9358-65851C7E8108}" srcOrd="0" destOrd="0" presId="urn:microsoft.com/office/officeart/2008/layout/HorizontalMultiLevelHierarchy"/>
    <dgm:cxn modelId="{603A2260-7C29-4239-AF24-12D122EC4F0C}" type="presOf" srcId="{E2FF5F75-8229-4CF0-961E-932632C80BD7}" destId="{CEA26C3D-25BC-49DF-85EF-A7232AF23B48}" srcOrd="1" destOrd="0" presId="urn:microsoft.com/office/officeart/2008/layout/HorizontalMultiLevelHierarchy"/>
    <dgm:cxn modelId="{36C55447-718D-4732-9E56-C2A13A324596}" type="presOf" srcId="{48A07C34-CE67-40A1-B0FB-FE59CF4E0B25}" destId="{2D832794-E720-4A3F-9520-6DE33868EDF8}" srcOrd="0" destOrd="0" presId="urn:microsoft.com/office/officeart/2008/layout/HorizontalMultiLevelHierarchy"/>
    <dgm:cxn modelId="{1407497A-83EE-421E-97DF-BAA3AFD51327}" srcId="{48A07C34-CE67-40A1-B0FB-FE59CF4E0B25}" destId="{311975EB-5B0A-4233-A43C-57ADFCE42CC4}" srcOrd="0" destOrd="0" parTransId="{083DCBDD-E4D9-40B8-B5B1-AEA02CF7C080}" sibTransId="{3EC7FF88-95F4-45B6-8495-4CB937685BE7}"/>
    <dgm:cxn modelId="{6F5EFE89-5CA0-4695-B5D0-E3BAB10BDE23}" type="presOf" srcId="{3B11AD33-0AD1-4CAE-B489-C9D8EB36A679}" destId="{22C324F1-7267-435E-9CAD-A27B554932B8}" srcOrd="0" destOrd="0" presId="urn:microsoft.com/office/officeart/2008/layout/HorizontalMultiLevelHierarchy"/>
    <dgm:cxn modelId="{D084FEA0-042A-4C82-9977-ED77235FF16B}" type="presOf" srcId="{16763FF7-77E3-47E3-BE06-A7B9ED101CBC}" destId="{9E75A72E-9703-46B9-BB0E-201CCA29BFF1}" srcOrd="0" destOrd="0" presId="urn:microsoft.com/office/officeart/2008/layout/HorizontalMultiLevelHierarchy"/>
    <dgm:cxn modelId="{59DFD7AC-0D8F-4A2E-9ED0-204A611A8C6C}" type="presOf" srcId="{083DCBDD-E4D9-40B8-B5B1-AEA02CF7C080}" destId="{B14D1C19-79BC-4F3B-8253-B37CE386793F}" srcOrd="1" destOrd="0" presId="urn:microsoft.com/office/officeart/2008/layout/HorizontalMultiLevelHierarchy"/>
    <dgm:cxn modelId="{05E81AAD-9C54-46A7-8E3F-AB6396DF3F32}" srcId="{6B03DAED-F11D-4A9E-BF6F-0E7D5FD30D5C}" destId="{C7C289F1-5B71-4F8C-847F-C63F5C15DBA8}" srcOrd="0" destOrd="0" parTransId="{35E1EA33-75A5-413E-BA38-0E05E25AA353}" sibTransId="{F23369CA-A362-4FB5-BC00-77F120322E83}"/>
    <dgm:cxn modelId="{FF9C80B6-BFEF-4C47-B8A0-2E27CD84848A}" type="presOf" srcId="{E2FF5F75-8229-4CF0-961E-932632C80BD7}" destId="{BA3E446B-2B30-4878-B614-6D15DDFF3B4F}" srcOrd="0" destOrd="0" presId="urn:microsoft.com/office/officeart/2008/layout/HorizontalMultiLevelHierarchy"/>
    <dgm:cxn modelId="{6BC33CB9-99C9-4017-AE6D-7673FEFC15DA}" type="presOf" srcId="{311975EB-5B0A-4233-A43C-57ADFCE42CC4}" destId="{97D5E2D4-5ED4-4787-823D-7B5FA1A81B6D}" srcOrd="0" destOrd="0" presId="urn:microsoft.com/office/officeart/2008/layout/HorizontalMultiLevelHierarchy"/>
    <dgm:cxn modelId="{B29AF2BE-6D6C-47DC-8CE3-B77DC033BB45}" srcId="{E22AD46C-A0F8-4921-9DC2-9FD76415B021}" destId="{48A07C34-CE67-40A1-B0FB-FE59CF4E0B25}" srcOrd="0" destOrd="0" parTransId="{353802E0-EA19-44DF-80EA-537CBF27BEF0}" sibTransId="{53600297-140D-4176-93DB-30F4B47E36E7}"/>
    <dgm:cxn modelId="{B68432C1-61B2-493D-845B-9856E3322713}" type="presOf" srcId="{353802E0-EA19-44DF-80EA-537CBF27BEF0}" destId="{A91DF48E-DDC9-40EB-8B1D-780DAF69BC29}" srcOrd="1" destOrd="0" presId="urn:microsoft.com/office/officeart/2008/layout/HorizontalMultiLevelHierarchy"/>
    <dgm:cxn modelId="{C6FB14C5-54CB-4B26-BFA9-5FC5E1BE9A92}" type="presOf" srcId="{083DCBDD-E4D9-40B8-B5B1-AEA02CF7C080}" destId="{16C24A83-3F00-4ACD-9AE9-2242ABE91265}" srcOrd="0" destOrd="0" presId="urn:microsoft.com/office/officeart/2008/layout/HorizontalMultiLevelHierarchy"/>
    <dgm:cxn modelId="{4BA24ACB-B585-4CC7-B313-1115D82DC3E0}" srcId="{F2726C0E-4E54-46B8-8BCF-E0C752AA95B5}" destId="{CF7BBB53-F6D1-4A84-94C7-F68B521B40DF}" srcOrd="0" destOrd="0" parTransId="{3B11AD33-0AD1-4CAE-B489-C9D8EB36A679}" sibTransId="{41C2B94B-B007-4345-A12B-38FFBA1F01D2}"/>
    <dgm:cxn modelId="{6D53A4CE-55D4-4684-AF1F-9C65BB50A3D6}" type="presOf" srcId="{3B37C367-4567-4D26-85A8-ADA58C4EF3CB}" destId="{2528DACF-CAA6-44E5-9192-B3A96C0C48C3}" srcOrd="0" destOrd="0" presId="urn:microsoft.com/office/officeart/2008/layout/HorizontalMultiLevelHierarchy"/>
    <dgm:cxn modelId="{82DC23D4-8AE9-4E54-99D3-45E2341E675D}" type="presOf" srcId="{F2726C0E-4E54-46B8-8BCF-E0C752AA95B5}" destId="{D2035442-E900-4428-9BB2-3A6A6379AFBE}" srcOrd="0" destOrd="0" presId="urn:microsoft.com/office/officeart/2008/layout/HorizontalMultiLevelHierarchy"/>
    <dgm:cxn modelId="{4E1660DB-EBE5-4373-8EC0-BC8B70E43E3C}" type="presOf" srcId="{6B03DAED-F11D-4A9E-BF6F-0E7D5FD30D5C}" destId="{411F17F4-24CD-4287-8D25-D240AC468869}" srcOrd="0" destOrd="0" presId="urn:microsoft.com/office/officeart/2008/layout/HorizontalMultiLevelHierarchy"/>
    <dgm:cxn modelId="{8E3D9CE4-7051-402D-B35A-5CAED4E3150D}" type="presOf" srcId="{35E1EA33-75A5-413E-BA38-0E05E25AA353}" destId="{0D4656E6-E5B4-4BA8-89E1-8B45FCF99538}" srcOrd="1" destOrd="0" presId="urn:microsoft.com/office/officeart/2008/layout/HorizontalMultiLevelHierarchy"/>
    <dgm:cxn modelId="{7E4D0FE7-A8EA-4E1C-A8BA-A44C36538B4F}" type="presOf" srcId="{E22AD46C-A0F8-4921-9DC2-9FD76415B021}" destId="{9EE4894E-CEBD-4313-9EB5-32F7E3B9819B}" srcOrd="0" destOrd="0" presId="urn:microsoft.com/office/officeart/2008/layout/HorizontalMultiLevelHierarchy"/>
    <dgm:cxn modelId="{B2B97DFF-A526-4AE4-9389-84A8ABAD59BD}" type="presOf" srcId="{16763FF7-77E3-47E3-BE06-A7B9ED101CBC}" destId="{50081E27-52E2-472F-93C4-E9C19611C9DF}" srcOrd="1" destOrd="0" presId="urn:microsoft.com/office/officeart/2008/layout/HorizontalMultiLevelHierarchy"/>
    <dgm:cxn modelId="{F4BA2C29-D14D-45C9-8B21-84717904B49E}" type="presParOf" srcId="{2528DACF-CAA6-44E5-9192-B3A96C0C48C3}" destId="{C0D4B90B-D4F3-4957-92EA-D97658A595CD}" srcOrd="0" destOrd="0" presId="urn:microsoft.com/office/officeart/2008/layout/HorizontalMultiLevelHierarchy"/>
    <dgm:cxn modelId="{980BBF79-5CEC-4877-A983-758A56CDD748}" type="presParOf" srcId="{C0D4B90B-D4F3-4957-92EA-D97658A595CD}" destId="{9EE4894E-CEBD-4313-9EB5-32F7E3B9819B}" srcOrd="0" destOrd="0" presId="urn:microsoft.com/office/officeart/2008/layout/HorizontalMultiLevelHierarchy"/>
    <dgm:cxn modelId="{D0079BC4-C24E-42CD-B949-6CE5A83F1A75}" type="presParOf" srcId="{C0D4B90B-D4F3-4957-92EA-D97658A595CD}" destId="{D70EFA5B-1183-489A-8E7E-D0260A917754}" srcOrd="1" destOrd="0" presId="urn:microsoft.com/office/officeart/2008/layout/HorizontalMultiLevelHierarchy"/>
    <dgm:cxn modelId="{D0C13351-9C77-48BD-9D82-A44A4B019FA0}" type="presParOf" srcId="{D70EFA5B-1183-489A-8E7E-D0260A917754}" destId="{BEFACEDF-D780-4B70-8585-96F7401B0FBF}" srcOrd="0" destOrd="0" presId="urn:microsoft.com/office/officeart/2008/layout/HorizontalMultiLevelHierarchy"/>
    <dgm:cxn modelId="{FAE5921D-7288-45A8-A285-5D8A80E92C93}" type="presParOf" srcId="{BEFACEDF-D780-4B70-8585-96F7401B0FBF}" destId="{A91DF48E-DDC9-40EB-8B1D-780DAF69BC29}" srcOrd="0" destOrd="0" presId="urn:microsoft.com/office/officeart/2008/layout/HorizontalMultiLevelHierarchy"/>
    <dgm:cxn modelId="{A6EF4103-C8AA-413D-9B0B-9C8C0B4EF11F}" type="presParOf" srcId="{D70EFA5B-1183-489A-8E7E-D0260A917754}" destId="{EB9C7FA7-F331-493B-ABB1-930FF12CD44C}" srcOrd="1" destOrd="0" presId="urn:microsoft.com/office/officeart/2008/layout/HorizontalMultiLevelHierarchy"/>
    <dgm:cxn modelId="{DE4CCDAE-A34D-4F7C-8263-657C57C73DF2}" type="presParOf" srcId="{EB9C7FA7-F331-493B-ABB1-930FF12CD44C}" destId="{2D832794-E720-4A3F-9520-6DE33868EDF8}" srcOrd="0" destOrd="0" presId="urn:microsoft.com/office/officeart/2008/layout/HorizontalMultiLevelHierarchy"/>
    <dgm:cxn modelId="{5F743CDE-2648-42AA-B976-7D322B155A68}" type="presParOf" srcId="{EB9C7FA7-F331-493B-ABB1-930FF12CD44C}" destId="{668430FB-FF58-4399-A211-AE603A6BBB8C}" srcOrd="1" destOrd="0" presId="urn:microsoft.com/office/officeart/2008/layout/HorizontalMultiLevelHierarchy"/>
    <dgm:cxn modelId="{A79938B2-0E5F-44A9-B798-A16B0D27F4CD}" type="presParOf" srcId="{668430FB-FF58-4399-A211-AE603A6BBB8C}" destId="{16C24A83-3F00-4ACD-9AE9-2242ABE91265}" srcOrd="0" destOrd="0" presId="urn:microsoft.com/office/officeart/2008/layout/HorizontalMultiLevelHierarchy"/>
    <dgm:cxn modelId="{07E9D049-5824-4488-828A-93DC2D741A21}" type="presParOf" srcId="{16C24A83-3F00-4ACD-9AE9-2242ABE91265}" destId="{B14D1C19-79BC-4F3B-8253-B37CE386793F}" srcOrd="0" destOrd="0" presId="urn:microsoft.com/office/officeart/2008/layout/HorizontalMultiLevelHierarchy"/>
    <dgm:cxn modelId="{D136F07E-BF04-4FC3-9AAB-44DBFBB7402F}" type="presParOf" srcId="{668430FB-FF58-4399-A211-AE603A6BBB8C}" destId="{D9EAB7F4-64F8-4E90-A6B6-F5A47716CFE3}" srcOrd="1" destOrd="0" presId="urn:microsoft.com/office/officeart/2008/layout/HorizontalMultiLevelHierarchy"/>
    <dgm:cxn modelId="{EA5F56EC-85BE-4ED7-9EC0-9D5E23ABB011}" type="presParOf" srcId="{D9EAB7F4-64F8-4E90-A6B6-F5A47716CFE3}" destId="{97D5E2D4-5ED4-4787-823D-7B5FA1A81B6D}" srcOrd="0" destOrd="0" presId="urn:microsoft.com/office/officeart/2008/layout/HorizontalMultiLevelHierarchy"/>
    <dgm:cxn modelId="{C369E1FE-FD70-4B1E-9993-CA395865D229}" type="presParOf" srcId="{D9EAB7F4-64F8-4E90-A6B6-F5A47716CFE3}" destId="{C9EF9023-14FD-4D69-9391-833DDAB2EF4B}" srcOrd="1" destOrd="0" presId="urn:microsoft.com/office/officeart/2008/layout/HorizontalMultiLevelHierarchy"/>
    <dgm:cxn modelId="{86784F6F-39C5-4162-ACD6-C78B45360916}" type="presParOf" srcId="{D70EFA5B-1183-489A-8E7E-D0260A917754}" destId="{9E75A72E-9703-46B9-BB0E-201CCA29BFF1}" srcOrd="2" destOrd="0" presId="urn:microsoft.com/office/officeart/2008/layout/HorizontalMultiLevelHierarchy"/>
    <dgm:cxn modelId="{43B8DD80-50DF-483F-B0E3-B2A287F981B6}" type="presParOf" srcId="{9E75A72E-9703-46B9-BB0E-201CCA29BFF1}" destId="{50081E27-52E2-472F-93C4-E9C19611C9DF}" srcOrd="0" destOrd="0" presId="urn:microsoft.com/office/officeart/2008/layout/HorizontalMultiLevelHierarchy"/>
    <dgm:cxn modelId="{6E904D60-59AD-409C-8DE0-1D360F9D0C50}" type="presParOf" srcId="{D70EFA5B-1183-489A-8E7E-D0260A917754}" destId="{D4981251-F4B9-489F-BA3B-8782108A5CFA}" srcOrd="3" destOrd="0" presId="urn:microsoft.com/office/officeart/2008/layout/HorizontalMultiLevelHierarchy"/>
    <dgm:cxn modelId="{CC9A9F42-D822-404A-A6DD-2F9E2AA9601A}" type="presParOf" srcId="{D4981251-F4B9-489F-BA3B-8782108A5CFA}" destId="{D2035442-E900-4428-9BB2-3A6A6379AFBE}" srcOrd="0" destOrd="0" presId="urn:microsoft.com/office/officeart/2008/layout/HorizontalMultiLevelHierarchy"/>
    <dgm:cxn modelId="{3EAD191B-16A6-4809-A0B0-928F200E20A9}" type="presParOf" srcId="{D4981251-F4B9-489F-BA3B-8782108A5CFA}" destId="{C3FE595B-9111-474D-8E92-450331F3B220}" srcOrd="1" destOrd="0" presId="urn:microsoft.com/office/officeart/2008/layout/HorizontalMultiLevelHierarchy"/>
    <dgm:cxn modelId="{7623D016-61B9-4E1D-8A37-712FA05BEF7A}" type="presParOf" srcId="{C3FE595B-9111-474D-8E92-450331F3B220}" destId="{22C324F1-7267-435E-9CAD-A27B554932B8}" srcOrd="0" destOrd="0" presId="urn:microsoft.com/office/officeart/2008/layout/HorizontalMultiLevelHierarchy"/>
    <dgm:cxn modelId="{EDB59A22-D532-4D88-9C01-964A8EF9DB0E}" type="presParOf" srcId="{22C324F1-7267-435E-9CAD-A27B554932B8}" destId="{241B8C1F-AAAE-4B17-9274-2FAE35243C1B}" srcOrd="0" destOrd="0" presId="urn:microsoft.com/office/officeart/2008/layout/HorizontalMultiLevelHierarchy"/>
    <dgm:cxn modelId="{C973ACC6-A089-4356-97C2-A5237917635E}" type="presParOf" srcId="{C3FE595B-9111-474D-8E92-450331F3B220}" destId="{839D2277-5FF0-42FF-951B-5F3437387317}" srcOrd="1" destOrd="0" presId="urn:microsoft.com/office/officeart/2008/layout/HorizontalMultiLevelHierarchy"/>
    <dgm:cxn modelId="{8D3BC806-AA15-4E60-B21C-F8799173E363}" type="presParOf" srcId="{839D2277-5FF0-42FF-951B-5F3437387317}" destId="{2C28CAA1-F87B-4AE5-9358-65851C7E8108}" srcOrd="0" destOrd="0" presId="urn:microsoft.com/office/officeart/2008/layout/HorizontalMultiLevelHierarchy"/>
    <dgm:cxn modelId="{98CC1F24-AC76-4C3D-A14C-5BDA468E934F}" type="presParOf" srcId="{839D2277-5FF0-42FF-951B-5F3437387317}" destId="{120D303C-1077-4CF3-B208-3ABE0551C39B}" srcOrd="1" destOrd="0" presId="urn:microsoft.com/office/officeart/2008/layout/HorizontalMultiLevelHierarchy"/>
    <dgm:cxn modelId="{27B6E44D-E0F8-4B97-BBC7-63A74184B573}" type="presParOf" srcId="{D70EFA5B-1183-489A-8E7E-D0260A917754}" destId="{BA3E446B-2B30-4878-B614-6D15DDFF3B4F}" srcOrd="4" destOrd="0" presId="urn:microsoft.com/office/officeart/2008/layout/HorizontalMultiLevelHierarchy"/>
    <dgm:cxn modelId="{E9FC5957-8FEA-4CCB-B6D6-C5152BA574F4}" type="presParOf" srcId="{BA3E446B-2B30-4878-B614-6D15DDFF3B4F}" destId="{CEA26C3D-25BC-49DF-85EF-A7232AF23B48}" srcOrd="0" destOrd="0" presId="urn:microsoft.com/office/officeart/2008/layout/HorizontalMultiLevelHierarchy"/>
    <dgm:cxn modelId="{3F7E6103-A489-4CA1-98F4-028E378DFA2B}" type="presParOf" srcId="{D70EFA5B-1183-489A-8E7E-D0260A917754}" destId="{5D81526F-C2E9-4689-845E-126755F6884C}" srcOrd="5" destOrd="0" presId="urn:microsoft.com/office/officeart/2008/layout/HorizontalMultiLevelHierarchy"/>
    <dgm:cxn modelId="{ED088B5A-57D1-401B-ABC7-599474FA3732}" type="presParOf" srcId="{5D81526F-C2E9-4689-845E-126755F6884C}" destId="{411F17F4-24CD-4287-8D25-D240AC468869}" srcOrd="0" destOrd="0" presId="urn:microsoft.com/office/officeart/2008/layout/HorizontalMultiLevelHierarchy"/>
    <dgm:cxn modelId="{FE98D0DD-03E0-4335-B7D9-F59DE2B1CD19}" type="presParOf" srcId="{5D81526F-C2E9-4689-845E-126755F6884C}" destId="{8C15ADA7-55E4-40FC-A375-ACEDF204763E}" srcOrd="1" destOrd="0" presId="urn:microsoft.com/office/officeart/2008/layout/HorizontalMultiLevelHierarchy"/>
    <dgm:cxn modelId="{DD039147-7DAE-491D-AF59-D42F2F4BCC4E}" type="presParOf" srcId="{8C15ADA7-55E4-40FC-A375-ACEDF204763E}" destId="{72BDB9B1-51B4-4115-AF1F-6ACF53A88B6A}" srcOrd="0" destOrd="0" presId="urn:microsoft.com/office/officeart/2008/layout/HorizontalMultiLevelHierarchy"/>
    <dgm:cxn modelId="{A71B736B-CB42-42EA-A828-F86D6BE17EF9}" type="presParOf" srcId="{72BDB9B1-51B4-4115-AF1F-6ACF53A88B6A}" destId="{0D4656E6-E5B4-4BA8-89E1-8B45FCF99538}" srcOrd="0" destOrd="0" presId="urn:microsoft.com/office/officeart/2008/layout/HorizontalMultiLevelHierarchy"/>
    <dgm:cxn modelId="{A40D2859-E280-4E22-837E-754668D21F5F}" type="presParOf" srcId="{8C15ADA7-55E4-40FC-A375-ACEDF204763E}" destId="{B677DFD1-FFE4-4EA5-B058-8FE207B2DCA5}" srcOrd="1" destOrd="0" presId="urn:microsoft.com/office/officeart/2008/layout/HorizontalMultiLevelHierarchy"/>
    <dgm:cxn modelId="{0DF77E59-2561-4733-8B78-667A636C5A43}" type="presParOf" srcId="{B677DFD1-FFE4-4EA5-B058-8FE207B2DCA5}" destId="{98C44CBA-8179-4302-8AEF-5755D3BE4920}" srcOrd="0" destOrd="0" presId="urn:microsoft.com/office/officeart/2008/layout/HorizontalMultiLevelHierarchy"/>
    <dgm:cxn modelId="{B6306263-43DE-488B-82CD-386E92A45360}" type="presParOf" srcId="{B677DFD1-FFE4-4EA5-B058-8FE207B2DCA5}" destId="{B6491A48-B0B5-40CE-ACB5-4785FE21507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9EEC3B-0165-4144-9135-7A9AA6FBEE2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31BEB56-FE42-4C38-AE2C-EE0A48F78BAD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1000" dirty="0">
              <a:latin typeface="Futura BT" panose="020B0702020204020204" pitchFamily="34" charset="0"/>
            </a:rPr>
            <a:t>Amministrazione</a:t>
          </a:r>
        </a:p>
      </dgm:t>
    </dgm:pt>
    <dgm:pt modelId="{62E9B636-9244-415F-A2B2-B8E4275BAB24}" type="parTrans" cxnId="{F11CCEC9-F4E4-464F-8C32-374EC3438439}">
      <dgm:prSet/>
      <dgm:spPr/>
      <dgm:t>
        <a:bodyPr/>
        <a:lstStyle/>
        <a:p>
          <a:endParaRPr lang="it-IT"/>
        </a:p>
      </dgm:t>
    </dgm:pt>
    <dgm:pt modelId="{C5E7DEB1-014A-43A5-AC8A-1F9631E25F3A}" type="sibTrans" cxnId="{F11CCEC9-F4E4-464F-8C32-374EC3438439}">
      <dgm:prSet/>
      <dgm:spPr/>
      <dgm:t>
        <a:bodyPr/>
        <a:lstStyle/>
        <a:p>
          <a:endParaRPr lang="it-IT"/>
        </a:p>
      </dgm:t>
    </dgm:pt>
    <dgm:pt modelId="{1721F3BE-15F7-4F08-B812-718B9A4EEBA6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generale</a:t>
          </a:r>
        </a:p>
      </dgm:t>
    </dgm:pt>
    <dgm:pt modelId="{703B5C3E-976A-4F6E-BC37-D39BBDAC3380}" type="parTrans" cxnId="{239E3769-D234-4DFD-9EFD-95B0E3972ACB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8C4A23BF-8B0C-40F3-97F3-0888C9BE64B0}" type="sibTrans" cxnId="{239E3769-D234-4DFD-9EFD-95B0E3972ACB}">
      <dgm:prSet/>
      <dgm:spPr/>
      <dgm:t>
        <a:bodyPr/>
        <a:lstStyle/>
        <a:p>
          <a:endParaRPr lang="it-IT"/>
        </a:p>
      </dgm:t>
    </dgm:pt>
    <dgm:pt modelId="{EC19318B-5FAB-4378-921E-C42D7B7FF3F0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logistica</a:t>
          </a:r>
        </a:p>
      </dgm:t>
    </dgm:pt>
    <dgm:pt modelId="{9308FDF2-B130-44E9-8B39-4BA70CC3AD92}" type="parTrans" cxnId="{E6D1FFBC-B910-4F4F-9CBC-1BC2289265E0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2CC7B543-5C75-44CE-B3FA-0B059F7372D5}" type="sibTrans" cxnId="{E6D1FFBC-B910-4F4F-9CBC-1BC2289265E0}">
      <dgm:prSet/>
      <dgm:spPr/>
      <dgm:t>
        <a:bodyPr/>
        <a:lstStyle/>
        <a:p>
          <a:endParaRPr lang="it-IT"/>
        </a:p>
      </dgm:t>
    </dgm:pt>
    <dgm:pt modelId="{5CE8EE07-6277-4FF4-8931-C0FF4448E010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sviluppo</a:t>
          </a:r>
        </a:p>
      </dgm:t>
    </dgm:pt>
    <dgm:pt modelId="{7DBF6890-8916-4F00-B75A-9680D88646E7}" type="parTrans" cxnId="{03293BA0-72E7-4761-86F4-4A439AA30C25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FD279B4-87F0-427E-AA19-04C6F700472F}" type="sibTrans" cxnId="{03293BA0-72E7-4761-86F4-4A439AA30C25}">
      <dgm:prSet/>
      <dgm:spPr/>
      <dgm:t>
        <a:bodyPr/>
        <a:lstStyle/>
        <a:p>
          <a:endParaRPr lang="it-IT"/>
        </a:p>
      </dgm:t>
    </dgm:pt>
    <dgm:pt modelId="{5497165E-460D-4299-86A9-1C036B30A687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finanziario</a:t>
          </a:r>
        </a:p>
      </dgm:t>
    </dgm:pt>
    <dgm:pt modelId="{2E0C6EF5-57D7-46E9-A3E1-B0F654A3D0EA}" type="parTrans" cxnId="{355D52F6-A25E-49A6-A2E7-28C301F81022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00F6797-451F-47A5-8F6C-C4EEABFDE956}" type="sibTrans" cxnId="{355D52F6-A25E-49A6-A2E7-28C301F81022}">
      <dgm:prSet/>
      <dgm:spPr/>
      <dgm:t>
        <a:bodyPr/>
        <a:lstStyle/>
        <a:p>
          <a:endParaRPr lang="it-IT"/>
        </a:p>
      </dgm:t>
    </dgm:pt>
    <dgm:pt modelId="{9B04BB70-7E18-4F28-A94D-01E1B32057A6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Responsabile risorse umane</a:t>
          </a:r>
        </a:p>
      </dgm:t>
    </dgm:pt>
    <dgm:pt modelId="{003CC2DF-76AD-49C4-8013-FB220A89DCDC}" type="parTrans" cxnId="{2CEBF6AE-F8F6-4D19-A16B-424CE34C25A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9EDAE97A-3AEA-4AC4-9DA7-7023657AE066}" type="sibTrans" cxnId="{2CEBF6AE-F8F6-4D19-A16B-424CE34C25A6}">
      <dgm:prSet/>
      <dgm:spPr/>
      <dgm:t>
        <a:bodyPr/>
        <a:lstStyle/>
        <a:p>
          <a:endParaRPr lang="it-IT"/>
        </a:p>
      </dgm:t>
    </dgm:pt>
    <dgm:pt modelId="{459B878A-76AC-45DF-9893-84F28E54CB84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</a:t>
          </a:r>
          <a:r>
            <a:rPr lang="it-IT" sz="800" dirty="0" err="1">
              <a:latin typeface="Futura BT" panose="020B0702020204020204" pitchFamily="34" charset="0"/>
            </a:rPr>
            <a:t>quality</a:t>
          </a:r>
          <a:r>
            <a:rPr lang="it-IT" sz="800" dirty="0">
              <a:latin typeface="Futura BT" panose="020B0702020204020204" pitchFamily="34" charset="0"/>
            </a:rPr>
            <a:t> </a:t>
          </a:r>
          <a:r>
            <a:rPr lang="it-IT" sz="800" dirty="0" err="1">
              <a:latin typeface="Futura BT" panose="020B0702020204020204" pitchFamily="34" charset="0"/>
            </a:rPr>
            <a:t>assurance</a:t>
          </a:r>
          <a:endParaRPr lang="it-IT" sz="800" dirty="0">
            <a:latin typeface="Futura BT" panose="020B0702020204020204" pitchFamily="34" charset="0"/>
          </a:endParaRPr>
        </a:p>
      </dgm:t>
    </dgm:pt>
    <dgm:pt modelId="{4DC3ECC3-3059-4A20-B76E-517388259127}" type="parTrans" cxnId="{C4F3596A-2797-451C-BD47-B5D27B1CB144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E7F0D072-6F28-4A3A-8923-A0F9D5A718B8}" type="sibTrans" cxnId="{C4F3596A-2797-451C-BD47-B5D27B1CB144}">
      <dgm:prSet/>
      <dgm:spPr/>
      <dgm:t>
        <a:bodyPr/>
        <a:lstStyle/>
        <a:p>
          <a:endParaRPr lang="it-IT"/>
        </a:p>
      </dgm:t>
    </dgm:pt>
    <dgm:pt modelId="{846C9FAF-6859-48EB-A016-EC63B895B99A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commerciale</a:t>
          </a:r>
        </a:p>
      </dgm:t>
    </dgm:pt>
    <dgm:pt modelId="{43B054A5-5249-4B92-85BB-0E3C6E8CD4B4}" type="parTrans" cxnId="{1D37E20C-D78F-4FD5-907B-7CBA08D8809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515BEE42-4C5F-475F-818F-42EEBBBAC054}" type="sibTrans" cxnId="{1D37E20C-D78F-4FD5-907B-7CBA08D88096}">
      <dgm:prSet/>
      <dgm:spPr/>
      <dgm:t>
        <a:bodyPr/>
        <a:lstStyle/>
        <a:p>
          <a:endParaRPr lang="it-IT"/>
        </a:p>
      </dgm:t>
    </dgm:pt>
    <dgm:pt modelId="{48FB7C08-EE49-474F-849F-7BE511FB3C0D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servizi </a:t>
          </a:r>
          <a:r>
            <a:rPr lang="it-IT" sz="800" dirty="0" err="1">
              <a:latin typeface="Futura BT" panose="020B0702020204020204" pitchFamily="34" charset="0"/>
            </a:rPr>
            <a:t>Cuorebio</a:t>
          </a:r>
          <a:endParaRPr lang="it-IT" sz="800" dirty="0">
            <a:latin typeface="Futura BT" panose="020B0702020204020204" pitchFamily="34" charset="0"/>
          </a:endParaRPr>
        </a:p>
      </dgm:t>
    </dgm:pt>
    <dgm:pt modelId="{79D710C6-975D-4BA3-AD6D-CA9451158102}" type="parTrans" cxnId="{2D11F5D3-230C-4959-9380-61956B351AC9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BA5C64E-29E0-472C-8CF6-5E1450EF077D}" type="sibTrans" cxnId="{2D11F5D3-230C-4959-9380-61956B351AC9}">
      <dgm:prSet/>
      <dgm:spPr/>
      <dgm:t>
        <a:bodyPr/>
        <a:lstStyle/>
        <a:p>
          <a:endParaRPr lang="it-IT"/>
        </a:p>
      </dgm:t>
    </dgm:pt>
    <dgm:pt modelId="{F46664E4-76F8-4D77-A0A7-8815A0375C46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progetto </a:t>
          </a:r>
          <a:r>
            <a:rPr lang="it-IT" sz="800" dirty="0" err="1">
              <a:latin typeface="Futura BT" panose="020B0702020204020204" pitchFamily="34" charset="0"/>
            </a:rPr>
            <a:t>Naturasì</a:t>
          </a:r>
          <a:endParaRPr lang="it-IT" sz="800" dirty="0">
            <a:latin typeface="Futura BT" panose="020B0702020204020204" pitchFamily="34" charset="0"/>
          </a:endParaRPr>
        </a:p>
      </dgm:t>
    </dgm:pt>
    <dgm:pt modelId="{EDFA41CE-C6A0-43D5-AD18-EDCE49C31D61}" type="parTrans" cxnId="{F4F52369-FF8D-419C-9216-C48EC05A451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25B12DC6-3EA6-407A-BBB9-41C027745B7A}" type="sibTrans" cxnId="{F4F52369-FF8D-419C-9216-C48EC05A4516}">
      <dgm:prSet/>
      <dgm:spPr/>
      <dgm:t>
        <a:bodyPr/>
        <a:lstStyle/>
        <a:p>
          <a:endParaRPr lang="it-IT"/>
        </a:p>
      </dgm:t>
    </dgm:pt>
    <dgm:pt modelId="{7E383E2C-2C54-4E03-BE60-5EE515A191CA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vendite</a:t>
          </a:r>
        </a:p>
      </dgm:t>
    </dgm:pt>
    <dgm:pt modelId="{1186C0B2-1BD8-435B-BEE7-5E98194811BF}" type="parTrans" cxnId="{A5917EA5-6189-4100-9E25-C730C8039BBD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D7936A6-2873-43E5-8A81-E06C9F4100F0}" type="sibTrans" cxnId="{A5917EA5-6189-4100-9E25-C730C8039BBD}">
      <dgm:prSet/>
      <dgm:spPr/>
      <dgm:t>
        <a:bodyPr/>
        <a:lstStyle/>
        <a:p>
          <a:endParaRPr lang="it-IT"/>
        </a:p>
      </dgm:t>
    </dgm:pt>
    <dgm:pt modelId="{A8B43E33-E61E-41D5-A0B6-379681853804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marketing</a:t>
          </a:r>
        </a:p>
      </dgm:t>
    </dgm:pt>
    <dgm:pt modelId="{D8A9BB1B-E7E5-4F6C-8319-F9318B43DA97}" type="sibTrans" cxnId="{B19C3E9B-5E02-4546-94AF-B4350794520B}">
      <dgm:prSet/>
      <dgm:spPr/>
      <dgm:t>
        <a:bodyPr/>
        <a:lstStyle/>
        <a:p>
          <a:endParaRPr lang="it-IT"/>
        </a:p>
      </dgm:t>
    </dgm:pt>
    <dgm:pt modelId="{73CFF8E9-A5E9-4F61-9F83-688BC755E324}" type="parTrans" cxnId="{B19C3E9B-5E02-4546-94AF-B4350794520B}">
      <dgm:prSet/>
      <dgm:spPr>
        <a:solidFill>
          <a:schemeClr val="tx1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1B8BF088-CEBA-4079-AD61-A0A4956EC1E1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acquisti</a:t>
          </a:r>
        </a:p>
      </dgm:t>
    </dgm:pt>
    <dgm:pt modelId="{BADCD4FA-45BA-4605-B3C2-77DAA3A62611}" type="sibTrans" cxnId="{4BE39B64-765B-49DF-9CA0-BFB277954F18}">
      <dgm:prSet/>
      <dgm:spPr/>
      <dgm:t>
        <a:bodyPr/>
        <a:lstStyle/>
        <a:p>
          <a:endParaRPr lang="it-IT"/>
        </a:p>
      </dgm:t>
    </dgm:pt>
    <dgm:pt modelId="{C7FE6BD3-69E9-4C97-B5F2-21FFD6DA6061}" type="parTrans" cxnId="{4BE39B64-765B-49DF-9CA0-BFB277954F18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9E6E752D-DEDF-417E-8628-DF5C969BF9DC}" type="pres">
      <dgm:prSet presAssocID="{D69EEC3B-0165-4144-9135-7A9AA6FBEE2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A66AAA-539E-4B3B-972A-6B29A254C71A}" type="pres">
      <dgm:prSet presAssocID="{D69EEC3B-0165-4144-9135-7A9AA6FBEE22}" presName="hierFlow" presStyleCnt="0"/>
      <dgm:spPr/>
    </dgm:pt>
    <dgm:pt modelId="{8A329E62-06D1-4763-B9E5-A16AEBBC6F29}" type="pres">
      <dgm:prSet presAssocID="{D69EEC3B-0165-4144-9135-7A9AA6FBEE2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8EB582-60D4-4692-AA7A-4364FAC3C1FE}" type="pres">
      <dgm:prSet presAssocID="{531BEB56-FE42-4C38-AE2C-EE0A48F78BAD}" presName="Name14" presStyleCnt="0"/>
      <dgm:spPr/>
    </dgm:pt>
    <dgm:pt modelId="{8FD48724-0809-4CB5-B216-E8E223CA1B2B}" type="pres">
      <dgm:prSet presAssocID="{531BEB56-FE42-4C38-AE2C-EE0A48F78BAD}" presName="level1Shape" presStyleLbl="node0" presStyleIdx="0" presStyleCnt="1" custScaleY="73019" custLinFactNeighborX="-65000" custLinFactNeighborY="-6153">
        <dgm:presLayoutVars>
          <dgm:chPref val="3"/>
        </dgm:presLayoutVars>
      </dgm:prSet>
      <dgm:spPr>
        <a:prstGeom prst="rect">
          <a:avLst/>
        </a:prstGeom>
      </dgm:spPr>
    </dgm:pt>
    <dgm:pt modelId="{2932EE05-6562-4541-992E-26FC4A8218E7}" type="pres">
      <dgm:prSet presAssocID="{531BEB56-FE42-4C38-AE2C-EE0A48F78BAD}" presName="hierChild2" presStyleCnt="0"/>
      <dgm:spPr/>
    </dgm:pt>
    <dgm:pt modelId="{64EF95B0-F96F-4EA1-9B32-A92E87BCA995}" type="pres">
      <dgm:prSet presAssocID="{703B5C3E-976A-4F6E-BC37-D39BBDAC3380}" presName="Name19" presStyleLbl="parChTrans1D2" presStyleIdx="0" presStyleCnt="4"/>
      <dgm:spPr/>
    </dgm:pt>
    <dgm:pt modelId="{B587898E-DADD-4F43-8C96-B331E98169B6}" type="pres">
      <dgm:prSet presAssocID="{1721F3BE-15F7-4F08-B812-718B9A4EEBA6}" presName="Name21" presStyleCnt="0"/>
      <dgm:spPr/>
    </dgm:pt>
    <dgm:pt modelId="{7F5131DB-6E0E-43C3-918B-F9EA52EB853A}" type="pres">
      <dgm:prSet presAssocID="{1721F3BE-15F7-4F08-B812-718B9A4EEBA6}" presName="level2Shape" presStyleLbl="node2" presStyleIdx="0" presStyleCnt="4" custScaleY="54764"/>
      <dgm:spPr>
        <a:prstGeom prst="rect">
          <a:avLst/>
        </a:prstGeom>
      </dgm:spPr>
    </dgm:pt>
    <dgm:pt modelId="{C774F053-A7F4-4232-AD78-A8F41CB270A1}" type="pres">
      <dgm:prSet presAssocID="{1721F3BE-15F7-4F08-B812-718B9A4EEBA6}" presName="hierChild3" presStyleCnt="0"/>
      <dgm:spPr/>
    </dgm:pt>
    <dgm:pt modelId="{15A61BD2-1750-440D-BF38-AAB98176775C}" type="pres">
      <dgm:prSet presAssocID="{003CC2DF-76AD-49C4-8013-FB220A89DCDC}" presName="Name19" presStyleLbl="parChTrans1D3" presStyleIdx="0" presStyleCnt="3"/>
      <dgm:spPr/>
    </dgm:pt>
    <dgm:pt modelId="{9A2AB46D-7D29-4D51-8057-CBC2232BAE77}" type="pres">
      <dgm:prSet presAssocID="{9B04BB70-7E18-4F28-A94D-01E1B32057A6}" presName="Name21" presStyleCnt="0"/>
      <dgm:spPr/>
    </dgm:pt>
    <dgm:pt modelId="{BDC08D6D-F654-4CE8-83B7-E4174D34C39E}" type="pres">
      <dgm:prSet presAssocID="{9B04BB70-7E18-4F28-A94D-01E1B32057A6}" presName="level2Shape" presStyleLbl="node3" presStyleIdx="0" presStyleCnt="3" custScaleY="54764"/>
      <dgm:spPr>
        <a:prstGeom prst="rect">
          <a:avLst/>
        </a:prstGeom>
      </dgm:spPr>
    </dgm:pt>
    <dgm:pt modelId="{E4CF7EF7-B5F5-48DD-89AD-0B6AF1081D16}" type="pres">
      <dgm:prSet presAssocID="{9B04BB70-7E18-4F28-A94D-01E1B32057A6}" presName="hierChild3" presStyleCnt="0"/>
      <dgm:spPr/>
    </dgm:pt>
    <dgm:pt modelId="{67897103-2BCF-4DB7-A1CB-23B87714C055}" type="pres">
      <dgm:prSet presAssocID="{4DC3ECC3-3059-4A20-B76E-517388259127}" presName="Name19" presStyleLbl="parChTrans1D3" presStyleIdx="1" presStyleCnt="3"/>
      <dgm:spPr/>
    </dgm:pt>
    <dgm:pt modelId="{E815C277-CE7F-4F37-B024-C39037CAF166}" type="pres">
      <dgm:prSet presAssocID="{459B878A-76AC-45DF-9893-84F28E54CB84}" presName="Name21" presStyleCnt="0"/>
      <dgm:spPr/>
    </dgm:pt>
    <dgm:pt modelId="{C439FCCA-262B-446D-ACA2-73E8C6316E21}" type="pres">
      <dgm:prSet presAssocID="{459B878A-76AC-45DF-9893-84F28E54CB84}" presName="level2Shape" presStyleLbl="node3" presStyleIdx="1" presStyleCnt="3" custScaleY="54764"/>
      <dgm:spPr>
        <a:prstGeom prst="rect">
          <a:avLst/>
        </a:prstGeom>
      </dgm:spPr>
    </dgm:pt>
    <dgm:pt modelId="{F15AE9F1-C201-47EA-A780-F3FBA3FA5774}" type="pres">
      <dgm:prSet presAssocID="{459B878A-76AC-45DF-9893-84F28E54CB84}" presName="hierChild3" presStyleCnt="0"/>
      <dgm:spPr/>
    </dgm:pt>
    <dgm:pt modelId="{FCB413FF-D1D7-454D-AA5E-FB8F616B0DA1}" type="pres">
      <dgm:prSet presAssocID="{43B054A5-5249-4B92-85BB-0E3C6E8CD4B4}" presName="Name19" presStyleLbl="parChTrans1D3" presStyleIdx="2" presStyleCnt="3"/>
      <dgm:spPr/>
    </dgm:pt>
    <dgm:pt modelId="{45BC4403-A238-4EE8-872F-6B062194E3BC}" type="pres">
      <dgm:prSet presAssocID="{846C9FAF-6859-48EB-A016-EC63B895B99A}" presName="Name21" presStyleCnt="0"/>
      <dgm:spPr/>
    </dgm:pt>
    <dgm:pt modelId="{51B38535-C002-4189-96C5-04A39E85CCBD}" type="pres">
      <dgm:prSet presAssocID="{846C9FAF-6859-48EB-A016-EC63B895B99A}" presName="level2Shape" presStyleLbl="node3" presStyleIdx="2" presStyleCnt="3" custScaleY="54764"/>
      <dgm:spPr>
        <a:prstGeom prst="rect">
          <a:avLst/>
        </a:prstGeom>
      </dgm:spPr>
    </dgm:pt>
    <dgm:pt modelId="{6C5B4917-F6D3-4D3D-B8A8-FA076EEF812F}" type="pres">
      <dgm:prSet presAssocID="{846C9FAF-6859-48EB-A016-EC63B895B99A}" presName="hierChild3" presStyleCnt="0"/>
      <dgm:spPr/>
    </dgm:pt>
    <dgm:pt modelId="{3973D6B8-12F5-48AA-82BB-EBD471B465CB}" type="pres">
      <dgm:prSet presAssocID="{79D710C6-975D-4BA3-AD6D-CA9451158102}" presName="Name19" presStyleLbl="parChTrans1D4" presStyleIdx="0" presStyleCnt="5"/>
      <dgm:spPr/>
    </dgm:pt>
    <dgm:pt modelId="{FAC90DCD-857A-444C-B1F3-CB8236D2794A}" type="pres">
      <dgm:prSet presAssocID="{48FB7C08-EE49-474F-849F-7BE511FB3C0D}" presName="Name21" presStyleCnt="0"/>
      <dgm:spPr/>
    </dgm:pt>
    <dgm:pt modelId="{FD5C6519-6BE8-4C13-B6D1-DF204CF4DEB7}" type="pres">
      <dgm:prSet presAssocID="{48FB7C08-EE49-474F-849F-7BE511FB3C0D}" presName="level2Shape" presStyleLbl="node4" presStyleIdx="0" presStyleCnt="5" custScaleY="54764"/>
      <dgm:spPr>
        <a:prstGeom prst="rect">
          <a:avLst/>
        </a:prstGeom>
      </dgm:spPr>
    </dgm:pt>
    <dgm:pt modelId="{8D3F6DB1-5E04-4867-AB4E-8583D7D9BD5E}" type="pres">
      <dgm:prSet presAssocID="{48FB7C08-EE49-474F-849F-7BE511FB3C0D}" presName="hierChild3" presStyleCnt="0"/>
      <dgm:spPr/>
    </dgm:pt>
    <dgm:pt modelId="{82B06C6F-FBE4-4A3E-9D4A-E48D564B04C0}" type="pres">
      <dgm:prSet presAssocID="{EDFA41CE-C6A0-43D5-AD18-EDCE49C31D61}" presName="Name19" presStyleLbl="parChTrans1D4" presStyleIdx="1" presStyleCnt="5"/>
      <dgm:spPr/>
    </dgm:pt>
    <dgm:pt modelId="{CBD60B5D-F30E-4CF8-AEA5-2D48EF259684}" type="pres">
      <dgm:prSet presAssocID="{F46664E4-76F8-4D77-A0A7-8815A0375C46}" presName="Name21" presStyleCnt="0"/>
      <dgm:spPr/>
    </dgm:pt>
    <dgm:pt modelId="{4BFDB433-6ABE-43C9-90E3-F5A0D19E9BD8}" type="pres">
      <dgm:prSet presAssocID="{F46664E4-76F8-4D77-A0A7-8815A0375C46}" presName="level2Shape" presStyleLbl="node4" presStyleIdx="1" presStyleCnt="5" custScaleY="54764"/>
      <dgm:spPr>
        <a:prstGeom prst="rect">
          <a:avLst/>
        </a:prstGeom>
      </dgm:spPr>
    </dgm:pt>
    <dgm:pt modelId="{E9BCA0C8-F373-4470-BC24-2F080D5A39FF}" type="pres">
      <dgm:prSet presAssocID="{F46664E4-76F8-4D77-A0A7-8815A0375C46}" presName="hierChild3" presStyleCnt="0"/>
      <dgm:spPr/>
    </dgm:pt>
    <dgm:pt modelId="{C6CC51ED-1720-4D73-BC34-CBA4835E2A92}" type="pres">
      <dgm:prSet presAssocID="{1186C0B2-1BD8-435B-BEE7-5E98194811BF}" presName="Name19" presStyleLbl="parChTrans1D4" presStyleIdx="2" presStyleCnt="5"/>
      <dgm:spPr/>
    </dgm:pt>
    <dgm:pt modelId="{A9AF8C30-5781-4170-911E-22D3EC3C52B2}" type="pres">
      <dgm:prSet presAssocID="{7E383E2C-2C54-4E03-BE60-5EE515A191CA}" presName="Name21" presStyleCnt="0"/>
      <dgm:spPr/>
    </dgm:pt>
    <dgm:pt modelId="{60E8792D-842A-4691-93BC-4647011D1848}" type="pres">
      <dgm:prSet presAssocID="{7E383E2C-2C54-4E03-BE60-5EE515A191CA}" presName="level2Shape" presStyleLbl="node4" presStyleIdx="2" presStyleCnt="5" custScaleY="54764"/>
      <dgm:spPr>
        <a:prstGeom prst="rect">
          <a:avLst/>
        </a:prstGeom>
      </dgm:spPr>
    </dgm:pt>
    <dgm:pt modelId="{E47E27B2-1901-441B-8209-13299EDAAD08}" type="pres">
      <dgm:prSet presAssocID="{7E383E2C-2C54-4E03-BE60-5EE515A191CA}" presName="hierChild3" presStyleCnt="0"/>
      <dgm:spPr/>
    </dgm:pt>
    <dgm:pt modelId="{DCC546A0-68FA-451D-A95C-FC66479FA7CC}" type="pres">
      <dgm:prSet presAssocID="{C7FE6BD3-69E9-4C97-B5F2-21FFD6DA6061}" presName="Name19" presStyleLbl="parChTrans1D4" presStyleIdx="3" presStyleCnt="5"/>
      <dgm:spPr/>
    </dgm:pt>
    <dgm:pt modelId="{DE74D67C-2FD3-4607-804F-6F07C8AA6E8B}" type="pres">
      <dgm:prSet presAssocID="{1B8BF088-CEBA-4079-AD61-A0A4956EC1E1}" presName="Name21" presStyleCnt="0"/>
      <dgm:spPr/>
    </dgm:pt>
    <dgm:pt modelId="{C00A23CB-6DDD-48F4-9741-E3737EB7A574}" type="pres">
      <dgm:prSet presAssocID="{1B8BF088-CEBA-4079-AD61-A0A4956EC1E1}" presName="level2Shape" presStyleLbl="node4" presStyleIdx="3" presStyleCnt="5" custScaleY="54764"/>
      <dgm:spPr>
        <a:prstGeom prst="rect">
          <a:avLst/>
        </a:prstGeom>
      </dgm:spPr>
    </dgm:pt>
    <dgm:pt modelId="{4566E131-8F2A-4736-A891-7F30010C7F29}" type="pres">
      <dgm:prSet presAssocID="{1B8BF088-CEBA-4079-AD61-A0A4956EC1E1}" presName="hierChild3" presStyleCnt="0"/>
      <dgm:spPr/>
    </dgm:pt>
    <dgm:pt modelId="{5C024423-0B71-4766-BAA8-8121DFCB3939}" type="pres">
      <dgm:prSet presAssocID="{73CFF8E9-A5E9-4F61-9F83-688BC755E324}" presName="Name19" presStyleLbl="parChTrans1D4" presStyleIdx="4" presStyleCnt="5"/>
      <dgm:spPr/>
    </dgm:pt>
    <dgm:pt modelId="{37AE80FC-3EB5-407A-BD46-F4196EA8575F}" type="pres">
      <dgm:prSet presAssocID="{A8B43E33-E61E-41D5-A0B6-379681853804}" presName="Name21" presStyleCnt="0"/>
      <dgm:spPr/>
    </dgm:pt>
    <dgm:pt modelId="{215077D9-DB86-4DA9-8587-90C387400D8D}" type="pres">
      <dgm:prSet presAssocID="{A8B43E33-E61E-41D5-A0B6-379681853804}" presName="level2Shape" presStyleLbl="node4" presStyleIdx="4" presStyleCnt="5" custScaleY="54764"/>
      <dgm:spPr>
        <a:prstGeom prst="rect">
          <a:avLst/>
        </a:prstGeom>
      </dgm:spPr>
    </dgm:pt>
    <dgm:pt modelId="{27C5DFAE-EE3D-47E3-81D5-10A984767601}" type="pres">
      <dgm:prSet presAssocID="{A8B43E33-E61E-41D5-A0B6-379681853804}" presName="hierChild3" presStyleCnt="0"/>
      <dgm:spPr/>
    </dgm:pt>
    <dgm:pt modelId="{50E52A31-7B64-44EC-B825-22DFE7949F5B}" type="pres">
      <dgm:prSet presAssocID="{9308FDF2-B130-44E9-8B39-4BA70CC3AD92}" presName="Name19" presStyleLbl="parChTrans1D2" presStyleIdx="1" presStyleCnt="4"/>
      <dgm:spPr/>
    </dgm:pt>
    <dgm:pt modelId="{D16A7F67-6CCC-4F4A-8CFC-469F84888E83}" type="pres">
      <dgm:prSet presAssocID="{EC19318B-5FAB-4378-921E-C42D7B7FF3F0}" presName="Name21" presStyleCnt="0"/>
      <dgm:spPr/>
    </dgm:pt>
    <dgm:pt modelId="{029BD9DA-608F-4EC9-9133-9C6D6944DEBB}" type="pres">
      <dgm:prSet presAssocID="{EC19318B-5FAB-4378-921E-C42D7B7FF3F0}" presName="level2Shape" presStyleLbl="node2" presStyleIdx="1" presStyleCnt="4" custScaleY="54764"/>
      <dgm:spPr>
        <a:prstGeom prst="rect">
          <a:avLst/>
        </a:prstGeom>
      </dgm:spPr>
    </dgm:pt>
    <dgm:pt modelId="{85867F33-51E4-4B6C-B00F-53F0C21340EF}" type="pres">
      <dgm:prSet presAssocID="{EC19318B-5FAB-4378-921E-C42D7B7FF3F0}" presName="hierChild3" presStyleCnt="0"/>
      <dgm:spPr/>
    </dgm:pt>
    <dgm:pt modelId="{DFBB15DA-D85F-4FC0-BA19-523DBD1C9DA1}" type="pres">
      <dgm:prSet presAssocID="{7DBF6890-8916-4F00-B75A-9680D88646E7}" presName="Name19" presStyleLbl="parChTrans1D2" presStyleIdx="2" presStyleCnt="4"/>
      <dgm:spPr/>
    </dgm:pt>
    <dgm:pt modelId="{560830EB-E76C-4A9F-8F5F-00B1F569CB2F}" type="pres">
      <dgm:prSet presAssocID="{5CE8EE07-6277-4FF4-8931-C0FF4448E010}" presName="Name21" presStyleCnt="0"/>
      <dgm:spPr/>
    </dgm:pt>
    <dgm:pt modelId="{878C3983-0A9E-4890-927A-85C477DA4B3F}" type="pres">
      <dgm:prSet presAssocID="{5CE8EE07-6277-4FF4-8931-C0FF4448E010}" presName="level2Shape" presStyleLbl="node2" presStyleIdx="2" presStyleCnt="4" custScaleY="54764"/>
      <dgm:spPr>
        <a:prstGeom prst="rect">
          <a:avLst/>
        </a:prstGeom>
      </dgm:spPr>
    </dgm:pt>
    <dgm:pt modelId="{3BD50CD4-1229-42AC-B57C-133BBB0BE79C}" type="pres">
      <dgm:prSet presAssocID="{5CE8EE07-6277-4FF4-8931-C0FF4448E010}" presName="hierChild3" presStyleCnt="0"/>
      <dgm:spPr/>
    </dgm:pt>
    <dgm:pt modelId="{D76A05B4-AE8A-4BDB-8AA7-3627952BB722}" type="pres">
      <dgm:prSet presAssocID="{2E0C6EF5-57D7-46E9-A3E1-B0F654A3D0EA}" presName="Name19" presStyleLbl="parChTrans1D2" presStyleIdx="3" presStyleCnt="4"/>
      <dgm:spPr/>
    </dgm:pt>
    <dgm:pt modelId="{230A037E-06D3-418F-8D93-790222AA92AC}" type="pres">
      <dgm:prSet presAssocID="{5497165E-460D-4299-86A9-1C036B30A687}" presName="Name21" presStyleCnt="0"/>
      <dgm:spPr/>
    </dgm:pt>
    <dgm:pt modelId="{AD23CB0C-CEE1-4366-94EF-D8758CEB74D8}" type="pres">
      <dgm:prSet presAssocID="{5497165E-460D-4299-86A9-1C036B30A687}" presName="level2Shape" presStyleLbl="node2" presStyleIdx="3" presStyleCnt="4" custScaleY="54764"/>
      <dgm:spPr>
        <a:prstGeom prst="rect">
          <a:avLst/>
        </a:prstGeom>
      </dgm:spPr>
    </dgm:pt>
    <dgm:pt modelId="{BD66F5E9-5491-45F6-84E1-C1A4F55DD6EC}" type="pres">
      <dgm:prSet presAssocID="{5497165E-460D-4299-86A9-1C036B30A687}" presName="hierChild3" presStyleCnt="0"/>
      <dgm:spPr/>
    </dgm:pt>
    <dgm:pt modelId="{3F10038D-77DC-4F39-A3F4-19A8E478D011}" type="pres">
      <dgm:prSet presAssocID="{D69EEC3B-0165-4144-9135-7A9AA6FBEE22}" presName="bgShapesFlow" presStyleCnt="0"/>
      <dgm:spPr/>
    </dgm:pt>
  </dgm:ptLst>
  <dgm:cxnLst>
    <dgm:cxn modelId="{83781805-9A2E-47C2-9DA3-EC60FE2C771E}" type="presOf" srcId="{1B8BF088-CEBA-4079-AD61-A0A4956EC1E1}" destId="{C00A23CB-6DDD-48F4-9741-E3737EB7A574}" srcOrd="0" destOrd="0" presId="urn:microsoft.com/office/officeart/2005/8/layout/hierarchy6"/>
    <dgm:cxn modelId="{D6500B09-4321-4691-8480-C3A4166F45A7}" type="presOf" srcId="{7E383E2C-2C54-4E03-BE60-5EE515A191CA}" destId="{60E8792D-842A-4691-93BC-4647011D1848}" srcOrd="0" destOrd="0" presId="urn:microsoft.com/office/officeart/2005/8/layout/hierarchy6"/>
    <dgm:cxn modelId="{2DA3CE0C-BBBA-4969-9C8E-5C4DE83E3C6F}" type="presOf" srcId="{2E0C6EF5-57D7-46E9-A3E1-B0F654A3D0EA}" destId="{D76A05B4-AE8A-4BDB-8AA7-3627952BB722}" srcOrd="0" destOrd="0" presId="urn:microsoft.com/office/officeart/2005/8/layout/hierarchy6"/>
    <dgm:cxn modelId="{1D37E20C-D78F-4FD5-907B-7CBA08D88096}" srcId="{1721F3BE-15F7-4F08-B812-718B9A4EEBA6}" destId="{846C9FAF-6859-48EB-A016-EC63B895B99A}" srcOrd="2" destOrd="0" parTransId="{43B054A5-5249-4B92-85BB-0E3C6E8CD4B4}" sibTransId="{515BEE42-4C5F-475F-818F-42EEBBBAC054}"/>
    <dgm:cxn modelId="{74796E19-E703-42DE-9739-C87DC169CCA7}" type="presOf" srcId="{48FB7C08-EE49-474F-849F-7BE511FB3C0D}" destId="{FD5C6519-6BE8-4C13-B6D1-DF204CF4DEB7}" srcOrd="0" destOrd="0" presId="urn:microsoft.com/office/officeart/2005/8/layout/hierarchy6"/>
    <dgm:cxn modelId="{97D88F2D-E5FF-4CFF-B0FE-ED8C57D8847C}" type="presOf" srcId="{5497165E-460D-4299-86A9-1C036B30A687}" destId="{AD23CB0C-CEE1-4366-94EF-D8758CEB74D8}" srcOrd="0" destOrd="0" presId="urn:microsoft.com/office/officeart/2005/8/layout/hierarchy6"/>
    <dgm:cxn modelId="{BE89BB39-CBFA-444E-B6F9-9C22CA55DB47}" type="presOf" srcId="{846C9FAF-6859-48EB-A016-EC63B895B99A}" destId="{51B38535-C002-4189-96C5-04A39E85CCBD}" srcOrd="0" destOrd="0" presId="urn:microsoft.com/office/officeart/2005/8/layout/hierarchy6"/>
    <dgm:cxn modelId="{F98C513F-C2AE-4E38-A18A-FA554EDB928E}" type="presOf" srcId="{EDFA41CE-C6A0-43D5-AD18-EDCE49C31D61}" destId="{82B06C6F-FBE4-4A3E-9D4A-E48D564B04C0}" srcOrd="0" destOrd="0" presId="urn:microsoft.com/office/officeart/2005/8/layout/hierarchy6"/>
    <dgm:cxn modelId="{4BE39B64-765B-49DF-9CA0-BFB277954F18}" srcId="{846C9FAF-6859-48EB-A016-EC63B895B99A}" destId="{1B8BF088-CEBA-4079-AD61-A0A4956EC1E1}" srcOrd="3" destOrd="0" parTransId="{C7FE6BD3-69E9-4C97-B5F2-21FFD6DA6061}" sibTransId="{BADCD4FA-45BA-4605-B3C2-77DAA3A62611}"/>
    <dgm:cxn modelId="{F4F52369-FF8D-419C-9216-C48EC05A4516}" srcId="{846C9FAF-6859-48EB-A016-EC63B895B99A}" destId="{F46664E4-76F8-4D77-A0A7-8815A0375C46}" srcOrd="1" destOrd="0" parTransId="{EDFA41CE-C6A0-43D5-AD18-EDCE49C31D61}" sibTransId="{25B12DC6-3EA6-407A-BBB9-41C027745B7A}"/>
    <dgm:cxn modelId="{239E3769-D234-4DFD-9EFD-95B0E3972ACB}" srcId="{531BEB56-FE42-4C38-AE2C-EE0A48F78BAD}" destId="{1721F3BE-15F7-4F08-B812-718B9A4EEBA6}" srcOrd="0" destOrd="0" parTransId="{703B5C3E-976A-4F6E-BC37-D39BBDAC3380}" sibTransId="{8C4A23BF-8B0C-40F3-97F3-0888C9BE64B0}"/>
    <dgm:cxn modelId="{C4F3596A-2797-451C-BD47-B5D27B1CB144}" srcId="{1721F3BE-15F7-4F08-B812-718B9A4EEBA6}" destId="{459B878A-76AC-45DF-9893-84F28E54CB84}" srcOrd="1" destOrd="0" parTransId="{4DC3ECC3-3059-4A20-B76E-517388259127}" sibTransId="{E7F0D072-6F28-4A3A-8923-A0F9D5A718B8}"/>
    <dgm:cxn modelId="{59A3E553-D35E-4EE6-BF9F-4FD4E5F3393D}" type="presOf" srcId="{F46664E4-76F8-4D77-A0A7-8815A0375C46}" destId="{4BFDB433-6ABE-43C9-90E3-F5A0D19E9BD8}" srcOrd="0" destOrd="0" presId="urn:microsoft.com/office/officeart/2005/8/layout/hierarchy6"/>
    <dgm:cxn modelId="{76681979-4624-48C3-9CD8-F66D773E95B5}" type="presOf" srcId="{A8B43E33-E61E-41D5-A0B6-379681853804}" destId="{215077D9-DB86-4DA9-8587-90C387400D8D}" srcOrd="0" destOrd="0" presId="urn:microsoft.com/office/officeart/2005/8/layout/hierarchy6"/>
    <dgm:cxn modelId="{EB855288-2C22-4F35-A394-B928A438DCB2}" type="presOf" srcId="{9308FDF2-B130-44E9-8B39-4BA70CC3AD92}" destId="{50E52A31-7B64-44EC-B825-22DFE7949F5B}" srcOrd="0" destOrd="0" presId="urn:microsoft.com/office/officeart/2005/8/layout/hierarchy6"/>
    <dgm:cxn modelId="{214F3F8A-9272-488D-AAAD-B8F2D626FE8A}" type="presOf" srcId="{1186C0B2-1BD8-435B-BEE7-5E98194811BF}" destId="{C6CC51ED-1720-4D73-BC34-CBA4835E2A92}" srcOrd="0" destOrd="0" presId="urn:microsoft.com/office/officeart/2005/8/layout/hierarchy6"/>
    <dgm:cxn modelId="{957B9C90-C91E-4821-ADC5-5B75C6956ABA}" type="presOf" srcId="{EC19318B-5FAB-4378-921E-C42D7B7FF3F0}" destId="{029BD9DA-608F-4EC9-9133-9C6D6944DEBB}" srcOrd="0" destOrd="0" presId="urn:microsoft.com/office/officeart/2005/8/layout/hierarchy6"/>
    <dgm:cxn modelId="{6EB68C91-527D-42F8-874E-520954D1F67F}" type="presOf" srcId="{003CC2DF-76AD-49C4-8013-FB220A89DCDC}" destId="{15A61BD2-1750-440D-BF38-AAB98176775C}" srcOrd="0" destOrd="0" presId="urn:microsoft.com/office/officeart/2005/8/layout/hierarchy6"/>
    <dgm:cxn modelId="{B19C3E9B-5E02-4546-94AF-B4350794520B}" srcId="{846C9FAF-6859-48EB-A016-EC63B895B99A}" destId="{A8B43E33-E61E-41D5-A0B6-379681853804}" srcOrd="4" destOrd="0" parTransId="{73CFF8E9-A5E9-4F61-9F83-688BC755E324}" sibTransId="{D8A9BB1B-E7E5-4F6C-8319-F9318B43DA97}"/>
    <dgm:cxn modelId="{03293BA0-72E7-4761-86F4-4A439AA30C25}" srcId="{531BEB56-FE42-4C38-AE2C-EE0A48F78BAD}" destId="{5CE8EE07-6277-4FF4-8931-C0FF4448E010}" srcOrd="2" destOrd="0" parTransId="{7DBF6890-8916-4F00-B75A-9680D88646E7}" sibTransId="{FFD279B4-87F0-427E-AA19-04C6F700472F}"/>
    <dgm:cxn modelId="{FC237BA0-8C77-4E96-859B-25BA4F344903}" type="presOf" srcId="{1721F3BE-15F7-4F08-B812-718B9A4EEBA6}" destId="{7F5131DB-6E0E-43C3-918B-F9EA52EB853A}" srcOrd="0" destOrd="0" presId="urn:microsoft.com/office/officeart/2005/8/layout/hierarchy6"/>
    <dgm:cxn modelId="{A5917EA5-6189-4100-9E25-C730C8039BBD}" srcId="{846C9FAF-6859-48EB-A016-EC63B895B99A}" destId="{7E383E2C-2C54-4E03-BE60-5EE515A191CA}" srcOrd="2" destOrd="0" parTransId="{1186C0B2-1BD8-435B-BEE7-5E98194811BF}" sibTransId="{3D7936A6-2873-43E5-8A81-E06C9F4100F0}"/>
    <dgm:cxn modelId="{2CEBF6AE-F8F6-4D19-A16B-424CE34C25A6}" srcId="{1721F3BE-15F7-4F08-B812-718B9A4EEBA6}" destId="{9B04BB70-7E18-4F28-A94D-01E1B32057A6}" srcOrd="0" destOrd="0" parTransId="{003CC2DF-76AD-49C4-8013-FB220A89DCDC}" sibTransId="{9EDAE97A-3AEA-4AC4-9DA7-7023657AE066}"/>
    <dgm:cxn modelId="{F80A36B3-C058-46CB-9DA5-233F5D5DEB8F}" type="presOf" srcId="{D69EEC3B-0165-4144-9135-7A9AA6FBEE22}" destId="{9E6E752D-DEDF-417E-8628-DF5C969BF9DC}" srcOrd="0" destOrd="0" presId="urn:microsoft.com/office/officeart/2005/8/layout/hierarchy6"/>
    <dgm:cxn modelId="{E6D1FFBC-B910-4F4F-9CBC-1BC2289265E0}" srcId="{531BEB56-FE42-4C38-AE2C-EE0A48F78BAD}" destId="{EC19318B-5FAB-4378-921E-C42D7B7FF3F0}" srcOrd="1" destOrd="0" parTransId="{9308FDF2-B130-44E9-8B39-4BA70CC3AD92}" sibTransId="{2CC7B543-5C75-44CE-B3FA-0B059F7372D5}"/>
    <dgm:cxn modelId="{E9BB48BD-10CA-4610-82E8-4E0AFE67E7F2}" type="presOf" srcId="{9B04BB70-7E18-4F28-A94D-01E1B32057A6}" destId="{BDC08D6D-F654-4CE8-83B7-E4174D34C39E}" srcOrd="0" destOrd="0" presId="urn:microsoft.com/office/officeart/2005/8/layout/hierarchy6"/>
    <dgm:cxn modelId="{F11CCEC9-F4E4-464F-8C32-374EC3438439}" srcId="{D69EEC3B-0165-4144-9135-7A9AA6FBEE22}" destId="{531BEB56-FE42-4C38-AE2C-EE0A48F78BAD}" srcOrd="0" destOrd="0" parTransId="{62E9B636-9244-415F-A2B2-B8E4275BAB24}" sibTransId="{C5E7DEB1-014A-43A5-AC8A-1F9631E25F3A}"/>
    <dgm:cxn modelId="{89A489CC-4F8E-4439-BF89-28E69EFB6B88}" type="presOf" srcId="{5CE8EE07-6277-4FF4-8931-C0FF4448E010}" destId="{878C3983-0A9E-4890-927A-85C477DA4B3F}" srcOrd="0" destOrd="0" presId="urn:microsoft.com/office/officeart/2005/8/layout/hierarchy6"/>
    <dgm:cxn modelId="{2D11F5D3-230C-4959-9380-61956B351AC9}" srcId="{846C9FAF-6859-48EB-A016-EC63B895B99A}" destId="{48FB7C08-EE49-474F-849F-7BE511FB3C0D}" srcOrd="0" destOrd="0" parTransId="{79D710C6-975D-4BA3-AD6D-CA9451158102}" sibTransId="{FBA5C64E-29E0-472C-8CF6-5E1450EF077D}"/>
    <dgm:cxn modelId="{E7A4EAE0-A146-4BD6-A9C1-4A99134A300B}" type="presOf" srcId="{79D710C6-975D-4BA3-AD6D-CA9451158102}" destId="{3973D6B8-12F5-48AA-82BB-EBD471B465CB}" srcOrd="0" destOrd="0" presId="urn:microsoft.com/office/officeart/2005/8/layout/hierarchy6"/>
    <dgm:cxn modelId="{78C2D7E2-8E70-4DF0-B304-66D7249D22AB}" type="presOf" srcId="{703B5C3E-976A-4F6E-BC37-D39BBDAC3380}" destId="{64EF95B0-F96F-4EA1-9B32-A92E87BCA995}" srcOrd="0" destOrd="0" presId="urn:microsoft.com/office/officeart/2005/8/layout/hierarchy6"/>
    <dgm:cxn modelId="{71C602E6-0581-4314-821B-941AE931F152}" type="presOf" srcId="{459B878A-76AC-45DF-9893-84F28E54CB84}" destId="{C439FCCA-262B-446D-ACA2-73E8C6316E21}" srcOrd="0" destOrd="0" presId="urn:microsoft.com/office/officeart/2005/8/layout/hierarchy6"/>
    <dgm:cxn modelId="{2DC5E9EA-C081-4807-811B-929FB846FEAB}" type="presOf" srcId="{531BEB56-FE42-4C38-AE2C-EE0A48F78BAD}" destId="{8FD48724-0809-4CB5-B216-E8E223CA1B2B}" srcOrd="0" destOrd="0" presId="urn:microsoft.com/office/officeart/2005/8/layout/hierarchy6"/>
    <dgm:cxn modelId="{6BC644F1-9601-428C-B5BF-C2ACA8898348}" type="presOf" srcId="{4DC3ECC3-3059-4A20-B76E-517388259127}" destId="{67897103-2BCF-4DB7-A1CB-23B87714C055}" srcOrd="0" destOrd="0" presId="urn:microsoft.com/office/officeart/2005/8/layout/hierarchy6"/>
    <dgm:cxn modelId="{661361F6-7264-4598-A8C5-B6617611BB22}" type="presOf" srcId="{73CFF8E9-A5E9-4F61-9F83-688BC755E324}" destId="{5C024423-0B71-4766-BAA8-8121DFCB3939}" srcOrd="0" destOrd="0" presId="urn:microsoft.com/office/officeart/2005/8/layout/hierarchy6"/>
    <dgm:cxn modelId="{355D52F6-A25E-49A6-A2E7-28C301F81022}" srcId="{531BEB56-FE42-4C38-AE2C-EE0A48F78BAD}" destId="{5497165E-460D-4299-86A9-1C036B30A687}" srcOrd="3" destOrd="0" parTransId="{2E0C6EF5-57D7-46E9-A3E1-B0F654A3D0EA}" sibTransId="{300F6797-451F-47A5-8F6C-C4EEABFDE956}"/>
    <dgm:cxn modelId="{D3AB46F7-938E-49F4-A87E-F022F83DF8FF}" type="presOf" srcId="{7DBF6890-8916-4F00-B75A-9680D88646E7}" destId="{DFBB15DA-D85F-4FC0-BA19-523DBD1C9DA1}" srcOrd="0" destOrd="0" presId="urn:microsoft.com/office/officeart/2005/8/layout/hierarchy6"/>
    <dgm:cxn modelId="{339493F7-CB95-4CB1-B86C-3134E516FD37}" type="presOf" srcId="{43B054A5-5249-4B92-85BB-0E3C6E8CD4B4}" destId="{FCB413FF-D1D7-454D-AA5E-FB8F616B0DA1}" srcOrd="0" destOrd="0" presId="urn:microsoft.com/office/officeart/2005/8/layout/hierarchy6"/>
    <dgm:cxn modelId="{5041B4FB-3C9B-4C85-BE09-2F7F4EFAFB87}" type="presOf" srcId="{C7FE6BD3-69E9-4C97-B5F2-21FFD6DA6061}" destId="{DCC546A0-68FA-451D-A95C-FC66479FA7CC}" srcOrd="0" destOrd="0" presId="urn:microsoft.com/office/officeart/2005/8/layout/hierarchy6"/>
    <dgm:cxn modelId="{EFFE05A9-9E03-40B2-814D-A245BF8BF71E}" type="presParOf" srcId="{9E6E752D-DEDF-417E-8628-DF5C969BF9DC}" destId="{70A66AAA-539E-4B3B-972A-6B29A254C71A}" srcOrd="0" destOrd="0" presId="urn:microsoft.com/office/officeart/2005/8/layout/hierarchy6"/>
    <dgm:cxn modelId="{8A549C75-BF0F-4C57-9E76-E63DE06028F7}" type="presParOf" srcId="{70A66AAA-539E-4B3B-972A-6B29A254C71A}" destId="{8A329E62-06D1-4763-B9E5-A16AEBBC6F29}" srcOrd="0" destOrd="0" presId="urn:microsoft.com/office/officeart/2005/8/layout/hierarchy6"/>
    <dgm:cxn modelId="{C44BF6C3-F80F-4B77-B27B-06BD1B3E7DFA}" type="presParOf" srcId="{8A329E62-06D1-4763-B9E5-A16AEBBC6F29}" destId="{9D8EB582-60D4-4692-AA7A-4364FAC3C1FE}" srcOrd="0" destOrd="0" presId="urn:microsoft.com/office/officeart/2005/8/layout/hierarchy6"/>
    <dgm:cxn modelId="{78CEFCA8-D526-40E8-82D4-ED9723AF9008}" type="presParOf" srcId="{9D8EB582-60D4-4692-AA7A-4364FAC3C1FE}" destId="{8FD48724-0809-4CB5-B216-E8E223CA1B2B}" srcOrd="0" destOrd="0" presId="urn:microsoft.com/office/officeart/2005/8/layout/hierarchy6"/>
    <dgm:cxn modelId="{D02E3B1A-F4AB-4008-8371-1B83F6021CD5}" type="presParOf" srcId="{9D8EB582-60D4-4692-AA7A-4364FAC3C1FE}" destId="{2932EE05-6562-4541-992E-26FC4A8218E7}" srcOrd="1" destOrd="0" presId="urn:microsoft.com/office/officeart/2005/8/layout/hierarchy6"/>
    <dgm:cxn modelId="{F6C30B56-CB9F-4B98-8643-A913E5A99866}" type="presParOf" srcId="{2932EE05-6562-4541-992E-26FC4A8218E7}" destId="{64EF95B0-F96F-4EA1-9B32-A92E87BCA995}" srcOrd="0" destOrd="0" presId="urn:microsoft.com/office/officeart/2005/8/layout/hierarchy6"/>
    <dgm:cxn modelId="{F46B3F11-461D-4E63-975C-75E77D9E69E9}" type="presParOf" srcId="{2932EE05-6562-4541-992E-26FC4A8218E7}" destId="{B587898E-DADD-4F43-8C96-B331E98169B6}" srcOrd="1" destOrd="0" presId="urn:microsoft.com/office/officeart/2005/8/layout/hierarchy6"/>
    <dgm:cxn modelId="{5139B9BC-CB86-4066-80BD-139806F335F8}" type="presParOf" srcId="{B587898E-DADD-4F43-8C96-B331E98169B6}" destId="{7F5131DB-6E0E-43C3-918B-F9EA52EB853A}" srcOrd="0" destOrd="0" presId="urn:microsoft.com/office/officeart/2005/8/layout/hierarchy6"/>
    <dgm:cxn modelId="{1C15A9E7-0024-4BCB-B89F-62B0C09C5D1E}" type="presParOf" srcId="{B587898E-DADD-4F43-8C96-B331E98169B6}" destId="{C774F053-A7F4-4232-AD78-A8F41CB270A1}" srcOrd="1" destOrd="0" presId="urn:microsoft.com/office/officeart/2005/8/layout/hierarchy6"/>
    <dgm:cxn modelId="{D05F30A8-6AFD-43CA-8B48-D0F210D65E2B}" type="presParOf" srcId="{C774F053-A7F4-4232-AD78-A8F41CB270A1}" destId="{15A61BD2-1750-440D-BF38-AAB98176775C}" srcOrd="0" destOrd="0" presId="urn:microsoft.com/office/officeart/2005/8/layout/hierarchy6"/>
    <dgm:cxn modelId="{48762502-F08A-4C02-9FC9-EC32EC32FE5D}" type="presParOf" srcId="{C774F053-A7F4-4232-AD78-A8F41CB270A1}" destId="{9A2AB46D-7D29-4D51-8057-CBC2232BAE77}" srcOrd="1" destOrd="0" presId="urn:microsoft.com/office/officeart/2005/8/layout/hierarchy6"/>
    <dgm:cxn modelId="{47A0EA03-0BE4-49C1-A675-D755B02CD3F1}" type="presParOf" srcId="{9A2AB46D-7D29-4D51-8057-CBC2232BAE77}" destId="{BDC08D6D-F654-4CE8-83B7-E4174D34C39E}" srcOrd="0" destOrd="0" presId="urn:microsoft.com/office/officeart/2005/8/layout/hierarchy6"/>
    <dgm:cxn modelId="{1B54058B-6A9F-4AED-9EA0-A9C4429A988A}" type="presParOf" srcId="{9A2AB46D-7D29-4D51-8057-CBC2232BAE77}" destId="{E4CF7EF7-B5F5-48DD-89AD-0B6AF1081D16}" srcOrd="1" destOrd="0" presId="urn:microsoft.com/office/officeart/2005/8/layout/hierarchy6"/>
    <dgm:cxn modelId="{E0C2B99D-E9E8-473A-B50C-20E2212503F4}" type="presParOf" srcId="{C774F053-A7F4-4232-AD78-A8F41CB270A1}" destId="{67897103-2BCF-4DB7-A1CB-23B87714C055}" srcOrd="2" destOrd="0" presId="urn:microsoft.com/office/officeart/2005/8/layout/hierarchy6"/>
    <dgm:cxn modelId="{70CE7FB3-1732-47D4-8E50-555F7181BF01}" type="presParOf" srcId="{C774F053-A7F4-4232-AD78-A8F41CB270A1}" destId="{E815C277-CE7F-4F37-B024-C39037CAF166}" srcOrd="3" destOrd="0" presId="urn:microsoft.com/office/officeart/2005/8/layout/hierarchy6"/>
    <dgm:cxn modelId="{E8080F80-F7F9-498B-B49B-05499FC4DACF}" type="presParOf" srcId="{E815C277-CE7F-4F37-B024-C39037CAF166}" destId="{C439FCCA-262B-446D-ACA2-73E8C6316E21}" srcOrd="0" destOrd="0" presId="urn:microsoft.com/office/officeart/2005/8/layout/hierarchy6"/>
    <dgm:cxn modelId="{2287194E-58C3-468E-AC7B-B0E2563E847E}" type="presParOf" srcId="{E815C277-CE7F-4F37-B024-C39037CAF166}" destId="{F15AE9F1-C201-47EA-A780-F3FBA3FA5774}" srcOrd="1" destOrd="0" presId="urn:microsoft.com/office/officeart/2005/8/layout/hierarchy6"/>
    <dgm:cxn modelId="{4B98D801-C361-4C65-BEAE-9FF7A4FBA80D}" type="presParOf" srcId="{C774F053-A7F4-4232-AD78-A8F41CB270A1}" destId="{FCB413FF-D1D7-454D-AA5E-FB8F616B0DA1}" srcOrd="4" destOrd="0" presId="urn:microsoft.com/office/officeart/2005/8/layout/hierarchy6"/>
    <dgm:cxn modelId="{58296025-FD43-4C52-AE07-23C4716CC0E5}" type="presParOf" srcId="{C774F053-A7F4-4232-AD78-A8F41CB270A1}" destId="{45BC4403-A238-4EE8-872F-6B062194E3BC}" srcOrd="5" destOrd="0" presId="urn:microsoft.com/office/officeart/2005/8/layout/hierarchy6"/>
    <dgm:cxn modelId="{D46D7767-1B6D-4B70-9290-8F8C7742C904}" type="presParOf" srcId="{45BC4403-A238-4EE8-872F-6B062194E3BC}" destId="{51B38535-C002-4189-96C5-04A39E85CCBD}" srcOrd="0" destOrd="0" presId="urn:microsoft.com/office/officeart/2005/8/layout/hierarchy6"/>
    <dgm:cxn modelId="{88D5968D-16F2-475C-9E8E-0ACE0C4E2B17}" type="presParOf" srcId="{45BC4403-A238-4EE8-872F-6B062194E3BC}" destId="{6C5B4917-F6D3-4D3D-B8A8-FA076EEF812F}" srcOrd="1" destOrd="0" presId="urn:microsoft.com/office/officeart/2005/8/layout/hierarchy6"/>
    <dgm:cxn modelId="{E0F4BADE-0D5D-463A-84C7-D042BC19E1D8}" type="presParOf" srcId="{6C5B4917-F6D3-4D3D-B8A8-FA076EEF812F}" destId="{3973D6B8-12F5-48AA-82BB-EBD471B465CB}" srcOrd="0" destOrd="0" presId="urn:microsoft.com/office/officeart/2005/8/layout/hierarchy6"/>
    <dgm:cxn modelId="{0D0222D1-1773-4940-AF0C-0648EDDC90C0}" type="presParOf" srcId="{6C5B4917-F6D3-4D3D-B8A8-FA076EEF812F}" destId="{FAC90DCD-857A-444C-B1F3-CB8236D2794A}" srcOrd="1" destOrd="0" presId="urn:microsoft.com/office/officeart/2005/8/layout/hierarchy6"/>
    <dgm:cxn modelId="{1DC1247B-77AA-42D4-8C27-FC5D4CE5D356}" type="presParOf" srcId="{FAC90DCD-857A-444C-B1F3-CB8236D2794A}" destId="{FD5C6519-6BE8-4C13-B6D1-DF204CF4DEB7}" srcOrd="0" destOrd="0" presId="urn:microsoft.com/office/officeart/2005/8/layout/hierarchy6"/>
    <dgm:cxn modelId="{77A52DD8-9532-4CA9-AD54-F08D7B29B48C}" type="presParOf" srcId="{FAC90DCD-857A-444C-B1F3-CB8236D2794A}" destId="{8D3F6DB1-5E04-4867-AB4E-8583D7D9BD5E}" srcOrd="1" destOrd="0" presId="urn:microsoft.com/office/officeart/2005/8/layout/hierarchy6"/>
    <dgm:cxn modelId="{2308A4F9-CDDA-4F03-B810-FBD290FDA76F}" type="presParOf" srcId="{6C5B4917-F6D3-4D3D-B8A8-FA076EEF812F}" destId="{82B06C6F-FBE4-4A3E-9D4A-E48D564B04C0}" srcOrd="2" destOrd="0" presId="urn:microsoft.com/office/officeart/2005/8/layout/hierarchy6"/>
    <dgm:cxn modelId="{91F1B86B-691E-4E95-838C-ABE56146C68B}" type="presParOf" srcId="{6C5B4917-F6D3-4D3D-B8A8-FA076EEF812F}" destId="{CBD60B5D-F30E-4CF8-AEA5-2D48EF259684}" srcOrd="3" destOrd="0" presId="urn:microsoft.com/office/officeart/2005/8/layout/hierarchy6"/>
    <dgm:cxn modelId="{39952837-0904-4FB6-AE4D-4F7FD983BAE7}" type="presParOf" srcId="{CBD60B5D-F30E-4CF8-AEA5-2D48EF259684}" destId="{4BFDB433-6ABE-43C9-90E3-F5A0D19E9BD8}" srcOrd="0" destOrd="0" presId="urn:microsoft.com/office/officeart/2005/8/layout/hierarchy6"/>
    <dgm:cxn modelId="{C7FF0DE9-63EC-4D50-9A3C-7FD12A691E2B}" type="presParOf" srcId="{CBD60B5D-F30E-4CF8-AEA5-2D48EF259684}" destId="{E9BCA0C8-F373-4470-BC24-2F080D5A39FF}" srcOrd="1" destOrd="0" presId="urn:microsoft.com/office/officeart/2005/8/layout/hierarchy6"/>
    <dgm:cxn modelId="{F5160BD0-D1B2-456D-8DA7-DD797BDC54CA}" type="presParOf" srcId="{6C5B4917-F6D3-4D3D-B8A8-FA076EEF812F}" destId="{C6CC51ED-1720-4D73-BC34-CBA4835E2A92}" srcOrd="4" destOrd="0" presId="urn:microsoft.com/office/officeart/2005/8/layout/hierarchy6"/>
    <dgm:cxn modelId="{DF9F6BA0-42EA-457E-9F22-9E77519F3DA2}" type="presParOf" srcId="{6C5B4917-F6D3-4D3D-B8A8-FA076EEF812F}" destId="{A9AF8C30-5781-4170-911E-22D3EC3C52B2}" srcOrd="5" destOrd="0" presId="urn:microsoft.com/office/officeart/2005/8/layout/hierarchy6"/>
    <dgm:cxn modelId="{CDE6C1DE-1B58-497C-8FF2-A48F4A6DFC0D}" type="presParOf" srcId="{A9AF8C30-5781-4170-911E-22D3EC3C52B2}" destId="{60E8792D-842A-4691-93BC-4647011D1848}" srcOrd="0" destOrd="0" presId="urn:microsoft.com/office/officeart/2005/8/layout/hierarchy6"/>
    <dgm:cxn modelId="{AEE11E7F-2451-43D7-8D4C-37AAEEF9FDFA}" type="presParOf" srcId="{A9AF8C30-5781-4170-911E-22D3EC3C52B2}" destId="{E47E27B2-1901-441B-8209-13299EDAAD08}" srcOrd="1" destOrd="0" presId="urn:microsoft.com/office/officeart/2005/8/layout/hierarchy6"/>
    <dgm:cxn modelId="{C9804C68-D71A-47A9-9867-AA81A15923D8}" type="presParOf" srcId="{6C5B4917-F6D3-4D3D-B8A8-FA076EEF812F}" destId="{DCC546A0-68FA-451D-A95C-FC66479FA7CC}" srcOrd="6" destOrd="0" presId="urn:microsoft.com/office/officeart/2005/8/layout/hierarchy6"/>
    <dgm:cxn modelId="{C54B08C7-E6A1-4954-AF65-256F8ED36844}" type="presParOf" srcId="{6C5B4917-F6D3-4D3D-B8A8-FA076EEF812F}" destId="{DE74D67C-2FD3-4607-804F-6F07C8AA6E8B}" srcOrd="7" destOrd="0" presId="urn:microsoft.com/office/officeart/2005/8/layout/hierarchy6"/>
    <dgm:cxn modelId="{4E1B57C9-76B7-443C-A335-505CC3D8E560}" type="presParOf" srcId="{DE74D67C-2FD3-4607-804F-6F07C8AA6E8B}" destId="{C00A23CB-6DDD-48F4-9741-E3737EB7A574}" srcOrd="0" destOrd="0" presId="urn:microsoft.com/office/officeart/2005/8/layout/hierarchy6"/>
    <dgm:cxn modelId="{7E6220AE-A8B8-4472-9B86-FECE33B9073D}" type="presParOf" srcId="{DE74D67C-2FD3-4607-804F-6F07C8AA6E8B}" destId="{4566E131-8F2A-4736-A891-7F30010C7F29}" srcOrd="1" destOrd="0" presId="urn:microsoft.com/office/officeart/2005/8/layout/hierarchy6"/>
    <dgm:cxn modelId="{928E5248-343E-462C-B497-4C2F56DBAE07}" type="presParOf" srcId="{6C5B4917-F6D3-4D3D-B8A8-FA076EEF812F}" destId="{5C024423-0B71-4766-BAA8-8121DFCB3939}" srcOrd="8" destOrd="0" presId="urn:microsoft.com/office/officeart/2005/8/layout/hierarchy6"/>
    <dgm:cxn modelId="{533D690E-3BA5-4626-8747-7B3AA9819C0F}" type="presParOf" srcId="{6C5B4917-F6D3-4D3D-B8A8-FA076EEF812F}" destId="{37AE80FC-3EB5-407A-BD46-F4196EA8575F}" srcOrd="9" destOrd="0" presId="urn:microsoft.com/office/officeart/2005/8/layout/hierarchy6"/>
    <dgm:cxn modelId="{2EBEC39F-869E-4D98-BF94-6E81BA9F7B74}" type="presParOf" srcId="{37AE80FC-3EB5-407A-BD46-F4196EA8575F}" destId="{215077D9-DB86-4DA9-8587-90C387400D8D}" srcOrd="0" destOrd="0" presId="urn:microsoft.com/office/officeart/2005/8/layout/hierarchy6"/>
    <dgm:cxn modelId="{AA5CA92E-31F0-4F38-AD5A-041FF0A9328A}" type="presParOf" srcId="{37AE80FC-3EB5-407A-BD46-F4196EA8575F}" destId="{27C5DFAE-EE3D-47E3-81D5-10A984767601}" srcOrd="1" destOrd="0" presId="urn:microsoft.com/office/officeart/2005/8/layout/hierarchy6"/>
    <dgm:cxn modelId="{C0A9986E-BFEC-454E-8291-84887FD5BAF6}" type="presParOf" srcId="{2932EE05-6562-4541-992E-26FC4A8218E7}" destId="{50E52A31-7B64-44EC-B825-22DFE7949F5B}" srcOrd="2" destOrd="0" presId="urn:microsoft.com/office/officeart/2005/8/layout/hierarchy6"/>
    <dgm:cxn modelId="{45A00A65-C44F-4194-965C-14405FB13F64}" type="presParOf" srcId="{2932EE05-6562-4541-992E-26FC4A8218E7}" destId="{D16A7F67-6CCC-4F4A-8CFC-469F84888E83}" srcOrd="3" destOrd="0" presId="urn:microsoft.com/office/officeart/2005/8/layout/hierarchy6"/>
    <dgm:cxn modelId="{13B54516-6064-4BA8-8845-4FB8D798BEF7}" type="presParOf" srcId="{D16A7F67-6CCC-4F4A-8CFC-469F84888E83}" destId="{029BD9DA-608F-4EC9-9133-9C6D6944DEBB}" srcOrd="0" destOrd="0" presId="urn:microsoft.com/office/officeart/2005/8/layout/hierarchy6"/>
    <dgm:cxn modelId="{6FB30A2A-526A-4D44-8481-3BB1CC8BED40}" type="presParOf" srcId="{D16A7F67-6CCC-4F4A-8CFC-469F84888E83}" destId="{85867F33-51E4-4B6C-B00F-53F0C21340EF}" srcOrd="1" destOrd="0" presId="urn:microsoft.com/office/officeart/2005/8/layout/hierarchy6"/>
    <dgm:cxn modelId="{66C2A9DE-3A2A-42F6-8CEE-DE3B8CCBBCE2}" type="presParOf" srcId="{2932EE05-6562-4541-992E-26FC4A8218E7}" destId="{DFBB15DA-D85F-4FC0-BA19-523DBD1C9DA1}" srcOrd="4" destOrd="0" presId="urn:microsoft.com/office/officeart/2005/8/layout/hierarchy6"/>
    <dgm:cxn modelId="{B499C58C-95DC-406D-9356-B479938762A8}" type="presParOf" srcId="{2932EE05-6562-4541-992E-26FC4A8218E7}" destId="{560830EB-E76C-4A9F-8F5F-00B1F569CB2F}" srcOrd="5" destOrd="0" presId="urn:microsoft.com/office/officeart/2005/8/layout/hierarchy6"/>
    <dgm:cxn modelId="{8A50EBA0-839D-4673-89F7-17AB5F306268}" type="presParOf" srcId="{560830EB-E76C-4A9F-8F5F-00B1F569CB2F}" destId="{878C3983-0A9E-4890-927A-85C477DA4B3F}" srcOrd="0" destOrd="0" presId="urn:microsoft.com/office/officeart/2005/8/layout/hierarchy6"/>
    <dgm:cxn modelId="{487CB679-3047-4144-AAD1-C3F010D9223C}" type="presParOf" srcId="{560830EB-E76C-4A9F-8F5F-00B1F569CB2F}" destId="{3BD50CD4-1229-42AC-B57C-133BBB0BE79C}" srcOrd="1" destOrd="0" presId="urn:microsoft.com/office/officeart/2005/8/layout/hierarchy6"/>
    <dgm:cxn modelId="{A2FBD288-3B34-4671-9815-CC828C6FC053}" type="presParOf" srcId="{2932EE05-6562-4541-992E-26FC4A8218E7}" destId="{D76A05B4-AE8A-4BDB-8AA7-3627952BB722}" srcOrd="6" destOrd="0" presId="urn:microsoft.com/office/officeart/2005/8/layout/hierarchy6"/>
    <dgm:cxn modelId="{FE8D250B-CB96-4340-B865-85663498DF0C}" type="presParOf" srcId="{2932EE05-6562-4541-992E-26FC4A8218E7}" destId="{230A037E-06D3-418F-8D93-790222AA92AC}" srcOrd="7" destOrd="0" presId="urn:microsoft.com/office/officeart/2005/8/layout/hierarchy6"/>
    <dgm:cxn modelId="{B7DCF95E-2F5D-4F15-AFD5-41FBCB8301C5}" type="presParOf" srcId="{230A037E-06D3-418F-8D93-790222AA92AC}" destId="{AD23CB0C-CEE1-4366-94EF-D8758CEB74D8}" srcOrd="0" destOrd="0" presId="urn:microsoft.com/office/officeart/2005/8/layout/hierarchy6"/>
    <dgm:cxn modelId="{9F86F0F6-066D-46CE-B464-544BB6DC2C3C}" type="presParOf" srcId="{230A037E-06D3-418F-8D93-790222AA92AC}" destId="{BD66F5E9-5491-45F6-84E1-C1A4F55DD6EC}" srcOrd="1" destOrd="0" presId="urn:microsoft.com/office/officeart/2005/8/layout/hierarchy6"/>
    <dgm:cxn modelId="{5093189E-2350-4A3C-889B-6F1674AD7DFC}" type="presParOf" srcId="{9E6E752D-DEDF-417E-8628-DF5C969BF9DC}" destId="{3F10038D-77DC-4F39-A3F4-19A8E478D01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rgbClr val="CC99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DB9B1-51B4-4115-AF1F-6ACF53A88B6A}">
      <dsp:nvSpPr>
        <dsp:cNvPr id="0" name=""/>
        <dsp:cNvSpPr/>
      </dsp:nvSpPr>
      <dsp:spPr>
        <a:xfrm>
          <a:off x="3975172" y="3018121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3050896"/>
        <a:ext cx="25889" cy="25889"/>
      </dsp:txXfrm>
    </dsp:sp>
    <dsp:sp modelId="{BA3E446B-2B30-4878-B614-6D15DDFF3B4F}">
      <dsp:nvSpPr>
        <dsp:cNvPr id="0" name=""/>
        <dsp:cNvSpPr/>
      </dsp:nvSpPr>
      <dsp:spPr>
        <a:xfrm>
          <a:off x="868375" y="2077180"/>
          <a:ext cx="517799" cy="98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899" y="0"/>
              </a:lnTo>
              <a:lnTo>
                <a:pt x="258899" y="986660"/>
              </a:lnTo>
              <a:lnTo>
                <a:pt x="517799" y="98666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099418" y="2542653"/>
        <a:ext cx="55713" cy="55713"/>
      </dsp:txXfrm>
    </dsp:sp>
    <dsp:sp modelId="{22C324F1-7267-435E-9CAD-A27B554932B8}">
      <dsp:nvSpPr>
        <dsp:cNvPr id="0" name=""/>
        <dsp:cNvSpPr/>
      </dsp:nvSpPr>
      <dsp:spPr>
        <a:xfrm>
          <a:off x="3975172" y="2031460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2064235"/>
        <a:ext cx="25889" cy="25889"/>
      </dsp:txXfrm>
    </dsp:sp>
    <dsp:sp modelId="{9E75A72E-9703-46B9-BB0E-201CCA29BFF1}">
      <dsp:nvSpPr>
        <dsp:cNvPr id="0" name=""/>
        <dsp:cNvSpPr/>
      </dsp:nvSpPr>
      <dsp:spPr>
        <a:xfrm>
          <a:off x="868375" y="2031460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114330" y="2064235"/>
        <a:ext cx="25889" cy="25889"/>
      </dsp:txXfrm>
    </dsp:sp>
    <dsp:sp modelId="{16C24A83-3F00-4ACD-9AE9-2242ABE91265}">
      <dsp:nvSpPr>
        <dsp:cNvPr id="0" name=""/>
        <dsp:cNvSpPr/>
      </dsp:nvSpPr>
      <dsp:spPr>
        <a:xfrm>
          <a:off x="3975172" y="1044799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1077574"/>
        <a:ext cx="25889" cy="25889"/>
      </dsp:txXfrm>
    </dsp:sp>
    <dsp:sp modelId="{BEFACEDF-D780-4B70-8585-96F7401B0FBF}">
      <dsp:nvSpPr>
        <dsp:cNvPr id="0" name=""/>
        <dsp:cNvSpPr/>
      </dsp:nvSpPr>
      <dsp:spPr>
        <a:xfrm>
          <a:off x="868375" y="1090519"/>
          <a:ext cx="517799" cy="986660"/>
        </a:xfrm>
        <a:custGeom>
          <a:avLst/>
          <a:gdLst/>
          <a:ahLst/>
          <a:cxnLst/>
          <a:rect l="0" t="0" r="0" b="0"/>
          <a:pathLst>
            <a:path>
              <a:moveTo>
                <a:pt x="0" y="986660"/>
              </a:moveTo>
              <a:lnTo>
                <a:pt x="258899" y="986660"/>
              </a:lnTo>
              <a:lnTo>
                <a:pt x="258899" y="0"/>
              </a:lnTo>
              <a:lnTo>
                <a:pt x="517799" y="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099418" y="1555993"/>
        <a:ext cx="55713" cy="55713"/>
      </dsp:txXfrm>
    </dsp:sp>
    <dsp:sp modelId="{9EE4894E-CEBD-4313-9EB5-32F7E3B9819B}">
      <dsp:nvSpPr>
        <dsp:cNvPr id="0" name=""/>
        <dsp:cNvSpPr/>
      </dsp:nvSpPr>
      <dsp:spPr>
        <a:xfrm rot="16200000">
          <a:off x="-1603469" y="1682516"/>
          <a:ext cx="4154361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Futura BT" panose="020B0702020204020204" pitchFamily="34" charset="0"/>
            </a:rPr>
            <a:t>Assemblea dei soci</a:t>
          </a:r>
        </a:p>
      </dsp:txBody>
      <dsp:txXfrm>
        <a:off x="-1603469" y="1682516"/>
        <a:ext cx="4154361" cy="789328"/>
      </dsp:txXfrm>
    </dsp:sp>
    <dsp:sp modelId="{2D832794-E720-4A3F-9520-6DE33868EDF8}">
      <dsp:nvSpPr>
        <dsp:cNvPr id="0" name=""/>
        <dsp:cNvSpPr/>
      </dsp:nvSpPr>
      <dsp:spPr>
        <a:xfrm>
          <a:off x="1386175" y="695855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Società di controllo esterna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Approva il bilancio</a:t>
          </a:r>
        </a:p>
      </dsp:txBody>
      <dsp:txXfrm>
        <a:off x="1386175" y="695855"/>
        <a:ext cx="2588997" cy="789328"/>
      </dsp:txXfrm>
    </dsp:sp>
    <dsp:sp modelId="{97D5E2D4-5ED4-4787-823D-7B5FA1A81B6D}">
      <dsp:nvSpPr>
        <dsp:cNvPr id="0" name=""/>
        <dsp:cNvSpPr/>
      </dsp:nvSpPr>
      <dsp:spPr>
        <a:xfrm>
          <a:off x="4492972" y="970739"/>
          <a:ext cx="2588997" cy="239561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>
              <a:latin typeface="Futura BT" panose="020B0702020204020204" pitchFamily="34" charset="0"/>
            </a:rPr>
            <a:t>Reconta Ernst &amp; Young S.p.A.</a:t>
          </a:r>
        </a:p>
      </dsp:txBody>
      <dsp:txXfrm>
        <a:off x="4492972" y="970739"/>
        <a:ext cx="2588997" cy="239561"/>
      </dsp:txXfrm>
    </dsp:sp>
    <dsp:sp modelId="{D2035442-E900-4428-9BB2-3A6A6379AFBE}">
      <dsp:nvSpPr>
        <dsp:cNvPr id="0" name=""/>
        <dsp:cNvSpPr/>
      </dsp:nvSpPr>
      <dsp:spPr>
        <a:xfrm>
          <a:off x="1386175" y="168251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Consiglio di amministrazione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Amministrazione ordinaria e straordinaria dell’impresa</a:t>
          </a:r>
        </a:p>
      </dsp:txBody>
      <dsp:txXfrm>
        <a:off x="1386175" y="1682516"/>
        <a:ext cx="2588997" cy="789328"/>
      </dsp:txXfrm>
    </dsp:sp>
    <dsp:sp modelId="{2C28CAA1-F87B-4AE5-9358-65851C7E8108}">
      <dsp:nvSpPr>
        <dsp:cNvPr id="0" name=""/>
        <dsp:cNvSpPr/>
      </dsp:nvSpPr>
      <dsp:spPr>
        <a:xfrm>
          <a:off x="4492972" y="168251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Presidente del consiglio:	Fabio </a:t>
          </a:r>
          <a:r>
            <a:rPr lang="it-IT" sz="800" kern="1200" dirty="0" err="1">
              <a:latin typeface="Futura BT" panose="020B0702020204020204" pitchFamily="34" charset="0"/>
            </a:rPr>
            <a:t>Brescacin</a:t>
          </a:r>
          <a:endParaRPr lang="it-IT" sz="800" kern="1200" dirty="0">
            <a:latin typeface="Futura BT" panose="020B0702020204020204" pitchFamily="34" charset="0"/>
          </a:endParaRP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Vice presidente:		Marco Arduini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Amministratori delegati:	Iori Fausto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				Fava Claudio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8 consiglieri semplici</a:t>
          </a:r>
        </a:p>
      </dsp:txBody>
      <dsp:txXfrm>
        <a:off x="4492972" y="1682516"/>
        <a:ext cx="2588997" cy="789328"/>
      </dsp:txXfrm>
    </dsp:sp>
    <dsp:sp modelId="{411F17F4-24CD-4287-8D25-D240AC468869}">
      <dsp:nvSpPr>
        <dsp:cNvPr id="0" name=""/>
        <dsp:cNvSpPr/>
      </dsp:nvSpPr>
      <dsp:spPr>
        <a:xfrm>
          <a:off x="1386175" y="266917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Collegio sindacale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Si assicura che gli amministratori operino nel rispetto della legge e dell’atto costitutivo</a:t>
          </a:r>
        </a:p>
      </dsp:txBody>
      <dsp:txXfrm>
        <a:off x="1386175" y="2669176"/>
        <a:ext cx="2588997" cy="789328"/>
      </dsp:txXfrm>
    </dsp:sp>
    <dsp:sp modelId="{98C44CBA-8179-4302-8AEF-5755D3BE4920}">
      <dsp:nvSpPr>
        <dsp:cNvPr id="0" name=""/>
        <dsp:cNvSpPr/>
      </dsp:nvSpPr>
      <dsp:spPr>
        <a:xfrm>
          <a:off x="4492972" y="266917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Presidente del collegio:	Massimo Zambotto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3 sindaci titolari (compreso il presidente)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2 sindaci supplenti</a:t>
          </a:r>
        </a:p>
      </dsp:txBody>
      <dsp:txXfrm>
        <a:off x="4492972" y="2669176"/>
        <a:ext cx="2588997" cy="7893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48724-0809-4CB5-B216-E8E223CA1B2B}">
      <dsp:nvSpPr>
        <dsp:cNvPr id="0" name=""/>
        <dsp:cNvSpPr/>
      </dsp:nvSpPr>
      <dsp:spPr>
        <a:xfrm>
          <a:off x="3850044" y="349136"/>
          <a:ext cx="1479062" cy="719997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latin typeface="Futura BT" panose="020B0702020204020204" pitchFamily="34" charset="0"/>
            </a:rPr>
            <a:t>Amministrazione</a:t>
          </a:r>
        </a:p>
      </dsp:txBody>
      <dsp:txXfrm>
        <a:off x="3850044" y="349136"/>
        <a:ext cx="1479062" cy="719997"/>
      </dsp:txXfrm>
    </dsp:sp>
    <dsp:sp modelId="{64EF95B0-F96F-4EA1-9B32-A92E87BCA995}">
      <dsp:nvSpPr>
        <dsp:cNvPr id="0" name=""/>
        <dsp:cNvSpPr/>
      </dsp:nvSpPr>
      <dsp:spPr>
        <a:xfrm>
          <a:off x="2666794" y="1069133"/>
          <a:ext cx="1922781" cy="455087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227543"/>
              </a:lnTo>
              <a:lnTo>
                <a:pt x="0" y="227543"/>
              </a:lnTo>
              <a:lnTo>
                <a:pt x="0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131DB-6E0E-43C3-918B-F9EA52EB853A}">
      <dsp:nvSpPr>
        <dsp:cNvPr id="0" name=""/>
        <dsp:cNvSpPr/>
      </dsp:nvSpPr>
      <dsp:spPr>
        <a:xfrm>
          <a:off x="1927263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generale</a:t>
          </a:r>
        </a:p>
      </dsp:txBody>
      <dsp:txXfrm>
        <a:off x="1927263" y="1524221"/>
        <a:ext cx="1479062" cy="539995"/>
      </dsp:txXfrm>
    </dsp:sp>
    <dsp:sp modelId="{15A61BD2-1750-440D-BF38-AAB98176775C}">
      <dsp:nvSpPr>
        <dsp:cNvPr id="0" name=""/>
        <dsp:cNvSpPr/>
      </dsp:nvSpPr>
      <dsp:spPr>
        <a:xfrm>
          <a:off x="744013" y="2064217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8D6D-F654-4CE8-83B7-E4174D34C39E}">
      <dsp:nvSpPr>
        <dsp:cNvPr id="0" name=""/>
        <dsp:cNvSpPr/>
      </dsp:nvSpPr>
      <dsp:spPr>
        <a:xfrm>
          <a:off x="4482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Responsabile risorse umane</a:t>
          </a:r>
        </a:p>
      </dsp:txBody>
      <dsp:txXfrm>
        <a:off x="4482" y="2458634"/>
        <a:ext cx="1479062" cy="539995"/>
      </dsp:txXfrm>
    </dsp:sp>
    <dsp:sp modelId="{67897103-2BCF-4DB7-A1CB-23B87714C055}">
      <dsp:nvSpPr>
        <dsp:cNvPr id="0" name=""/>
        <dsp:cNvSpPr/>
      </dsp:nvSpPr>
      <dsp:spPr>
        <a:xfrm>
          <a:off x="2621074" y="2064217"/>
          <a:ext cx="91440" cy="394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9FCCA-262B-446D-ACA2-73E8C6316E21}">
      <dsp:nvSpPr>
        <dsp:cNvPr id="0" name=""/>
        <dsp:cNvSpPr/>
      </dsp:nvSpPr>
      <dsp:spPr>
        <a:xfrm>
          <a:off x="1927263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</a:t>
          </a:r>
          <a:r>
            <a:rPr lang="it-IT" sz="800" kern="1200" dirty="0" err="1">
              <a:latin typeface="Futura BT" panose="020B0702020204020204" pitchFamily="34" charset="0"/>
            </a:rPr>
            <a:t>quality</a:t>
          </a:r>
          <a:r>
            <a:rPr lang="it-IT" sz="800" kern="1200" dirty="0">
              <a:latin typeface="Futura BT" panose="020B0702020204020204" pitchFamily="34" charset="0"/>
            </a:rPr>
            <a:t> </a:t>
          </a:r>
          <a:r>
            <a:rPr lang="it-IT" sz="800" kern="1200" dirty="0" err="1">
              <a:latin typeface="Futura BT" panose="020B0702020204020204" pitchFamily="34" charset="0"/>
            </a:rPr>
            <a:t>assurance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1927263" y="2458634"/>
        <a:ext cx="1479062" cy="539995"/>
      </dsp:txXfrm>
    </dsp:sp>
    <dsp:sp modelId="{FCB413FF-D1D7-454D-AA5E-FB8F616B0DA1}">
      <dsp:nvSpPr>
        <dsp:cNvPr id="0" name=""/>
        <dsp:cNvSpPr/>
      </dsp:nvSpPr>
      <dsp:spPr>
        <a:xfrm>
          <a:off x="2666794" y="2064217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1922781" y="197208"/>
              </a:lnTo>
              <a:lnTo>
                <a:pt x="1922781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38535-C002-4189-96C5-04A39E85CCBD}">
      <dsp:nvSpPr>
        <dsp:cNvPr id="0" name=""/>
        <dsp:cNvSpPr/>
      </dsp:nvSpPr>
      <dsp:spPr>
        <a:xfrm>
          <a:off x="3850044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commerciale</a:t>
          </a:r>
        </a:p>
      </dsp:txBody>
      <dsp:txXfrm>
        <a:off x="3850044" y="2458634"/>
        <a:ext cx="1479062" cy="539995"/>
      </dsp:txXfrm>
    </dsp:sp>
    <dsp:sp modelId="{3973D6B8-12F5-48AA-82BB-EBD471B465CB}">
      <dsp:nvSpPr>
        <dsp:cNvPr id="0" name=""/>
        <dsp:cNvSpPr/>
      </dsp:nvSpPr>
      <dsp:spPr>
        <a:xfrm>
          <a:off x="744013" y="2998630"/>
          <a:ext cx="3845562" cy="394416"/>
        </a:xfrm>
        <a:custGeom>
          <a:avLst/>
          <a:gdLst/>
          <a:ahLst/>
          <a:cxnLst/>
          <a:rect l="0" t="0" r="0" b="0"/>
          <a:pathLst>
            <a:path>
              <a:moveTo>
                <a:pt x="3845562" y="0"/>
              </a:moveTo>
              <a:lnTo>
                <a:pt x="3845562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C6519-6BE8-4C13-B6D1-DF204CF4DEB7}">
      <dsp:nvSpPr>
        <dsp:cNvPr id="0" name=""/>
        <dsp:cNvSpPr/>
      </dsp:nvSpPr>
      <dsp:spPr>
        <a:xfrm>
          <a:off x="4482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servizi </a:t>
          </a:r>
          <a:r>
            <a:rPr lang="it-IT" sz="800" kern="1200" dirty="0" err="1">
              <a:latin typeface="Futura BT" panose="020B0702020204020204" pitchFamily="34" charset="0"/>
            </a:rPr>
            <a:t>Cuorebio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4482" y="3393046"/>
        <a:ext cx="1479062" cy="539995"/>
      </dsp:txXfrm>
    </dsp:sp>
    <dsp:sp modelId="{82B06C6F-FBE4-4A3E-9D4A-E48D564B04C0}">
      <dsp:nvSpPr>
        <dsp:cNvPr id="0" name=""/>
        <dsp:cNvSpPr/>
      </dsp:nvSpPr>
      <dsp:spPr>
        <a:xfrm>
          <a:off x="2666794" y="2998630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B433-6ABE-43C9-90E3-F5A0D19E9BD8}">
      <dsp:nvSpPr>
        <dsp:cNvPr id="0" name=""/>
        <dsp:cNvSpPr/>
      </dsp:nvSpPr>
      <dsp:spPr>
        <a:xfrm>
          <a:off x="1927263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progetto </a:t>
          </a:r>
          <a:r>
            <a:rPr lang="it-IT" sz="800" kern="1200" dirty="0" err="1">
              <a:latin typeface="Futura BT" panose="020B0702020204020204" pitchFamily="34" charset="0"/>
            </a:rPr>
            <a:t>Naturasì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1927263" y="3393046"/>
        <a:ext cx="1479062" cy="539995"/>
      </dsp:txXfrm>
    </dsp:sp>
    <dsp:sp modelId="{C6CC51ED-1720-4D73-BC34-CBA4835E2A92}">
      <dsp:nvSpPr>
        <dsp:cNvPr id="0" name=""/>
        <dsp:cNvSpPr/>
      </dsp:nvSpPr>
      <dsp:spPr>
        <a:xfrm>
          <a:off x="4543856" y="2998630"/>
          <a:ext cx="91440" cy="394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8792D-842A-4691-93BC-4647011D1848}">
      <dsp:nvSpPr>
        <dsp:cNvPr id="0" name=""/>
        <dsp:cNvSpPr/>
      </dsp:nvSpPr>
      <dsp:spPr>
        <a:xfrm>
          <a:off x="3850044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vendite</a:t>
          </a:r>
        </a:p>
      </dsp:txBody>
      <dsp:txXfrm>
        <a:off x="3850044" y="3393046"/>
        <a:ext cx="1479062" cy="539995"/>
      </dsp:txXfrm>
    </dsp:sp>
    <dsp:sp modelId="{DCC546A0-68FA-451D-A95C-FC66479FA7CC}">
      <dsp:nvSpPr>
        <dsp:cNvPr id="0" name=""/>
        <dsp:cNvSpPr/>
      </dsp:nvSpPr>
      <dsp:spPr>
        <a:xfrm>
          <a:off x="4589576" y="2998630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1922781" y="197208"/>
              </a:lnTo>
              <a:lnTo>
                <a:pt x="1922781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A23CB-6DDD-48F4-9741-E3737EB7A574}">
      <dsp:nvSpPr>
        <dsp:cNvPr id="0" name=""/>
        <dsp:cNvSpPr/>
      </dsp:nvSpPr>
      <dsp:spPr>
        <a:xfrm>
          <a:off x="5772826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acquisti</a:t>
          </a:r>
        </a:p>
      </dsp:txBody>
      <dsp:txXfrm>
        <a:off x="5772826" y="3393046"/>
        <a:ext cx="1479062" cy="539995"/>
      </dsp:txXfrm>
    </dsp:sp>
    <dsp:sp modelId="{5C024423-0B71-4766-BAA8-8121DFCB3939}">
      <dsp:nvSpPr>
        <dsp:cNvPr id="0" name=""/>
        <dsp:cNvSpPr/>
      </dsp:nvSpPr>
      <dsp:spPr>
        <a:xfrm>
          <a:off x="4589576" y="2998630"/>
          <a:ext cx="3845562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3845562" y="197208"/>
              </a:lnTo>
              <a:lnTo>
                <a:pt x="3845562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077D9-DB86-4DA9-8587-90C387400D8D}">
      <dsp:nvSpPr>
        <dsp:cNvPr id="0" name=""/>
        <dsp:cNvSpPr/>
      </dsp:nvSpPr>
      <dsp:spPr>
        <a:xfrm>
          <a:off x="7695607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marketing</a:t>
          </a:r>
        </a:p>
      </dsp:txBody>
      <dsp:txXfrm>
        <a:off x="7695607" y="3393046"/>
        <a:ext cx="1479062" cy="539995"/>
      </dsp:txXfrm>
    </dsp:sp>
    <dsp:sp modelId="{50E52A31-7B64-44EC-B825-22DFE7949F5B}">
      <dsp:nvSpPr>
        <dsp:cNvPr id="0" name=""/>
        <dsp:cNvSpPr/>
      </dsp:nvSpPr>
      <dsp:spPr>
        <a:xfrm>
          <a:off x="4543856" y="1069133"/>
          <a:ext cx="91440" cy="455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BD9DA-608F-4EC9-9133-9C6D6944DEBB}">
      <dsp:nvSpPr>
        <dsp:cNvPr id="0" name=""/>
        <dsp:cNvSpPr/>
      </dsp:nvSpPr>
      <dsp:spPr>
        <a:xfrm>
          <a:off x="3850044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logistica</a:t>
          </a:r>
        </a:p>
      </dsp:txBody>
      <dsp:txXfrm>
        <a:off x="3850044" y="1524221"/>
        <a:ext cx="1479062" cy="539995"/>
      </dsp:txXfrm>
    </dsp:sp>
    <dsp:sp modelId="{DFBB15DA-D85F-4FC0-BA19-523DBD1C9DA1}">
      <dsp:nvSpPr>
        <dsp:cNvPr id="0" name=""/>
        <dsp:cNvSpPr/>
      </dsp:nvSpPr>
      <dsp:spPr>
        <a:xfrm>
          <a:off x="4589576" y="1069133"/>
          <a:ext cx="1922781" cy="455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43"/>
              </a:lnTo>
              <a:lnTo>
                <a:pt x="1922781" y="227543"/>
              </a:lnTo>
              <a:lnTo>
                <a:pt x="1922781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C3983-0A9E-4890-927A-85C477DA4B3F}">
      <dsp:nvSpPr>
        <dsp:cNvPr id="0" name=""/>
        <dsp:cNvSpPr/>
      </dsp:nvSpPr>
      <dsp:spPr>
        <a:xfrm>
          <a:off x="5772826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sviluppo</a:t>
          </a:r>
        </a:p>
      </dsp:txBody>
      <dsp:txXfrm>
        <a:off x="5772826" y="1524221"/>
        <a:ext cx="1479062" cy="539995"/>
      </dsp:txXfrm>
    </dsp:sp>
    <dsp:sp modelId="{D76A05B4-AE8A-4BDB-8AA7-3627952BB722}">
      <dsp:nvSpPr>
        <dsp:cNvPr id="0" name=""/>
        <dsp:cNvSpPr/>
      </dsp:nvSpPr>
      <dsp:spPr>
        <a:xfrm>
          <a:off x="4589576" y="1069133"/>
          <a:ext cx="3845562" cy="455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43"/>
              </a:lnTo>
              <a:lnTo>
                <a:pt x="3845562" y="227543"/>
              </a:lnTo>
              <a:lnTo>
                <a:pt x="3845562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3CB0C-CEE1-4366-94EF-D8758CEB74D8}">
      <dsp:nvSpPr>
        <dsp:cNvPr id="0" name=""/>
        <dsp:cNvSpPr/>
      </dsp:nvSpPr>
      <dsp:spPr>
        <a:xfrm>
          <a:off x="7695607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finanziario</a:t>
          </a:r>
        </a:p>
      </dsp:txBody>
      <dsp:txXfrm>
        <a:off x="7695607" y="1524221"/>
        <a:ext cx="1479062" cy="5399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48AAA-FF5A-4C0A-858F-25D7A19098F0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BDBEB-0E9A-4E68-B631-FF4CD5A00B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1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BDBEB-0E9A-4E68-B631-FF4CD5A00BB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45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2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9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1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3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0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7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9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diagramLayout" Target="../diagrams/layout9.xml"/><Relationship Id="rId21" Type="http://schemas.openxmlformats.org/officeDocument/2006/relationships/image" Target="../media/image32.png"/><Relationship Id="rId7" Type="http://schemas.openxmlformats.org/officeDocument/2006/relationships/image" Target="../media/image11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diagramData" Target="../diagrams/data9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image" Target="../media/image22.png"/><Relationship Id="rId24" Type="http://schemas.openxmlformats.org/officeDocument/2006/relationships/image" Target="../media/image35.svg"/><Relationship Id="rId5" Type="http://schemas.openxmlformats.org/officeDocument/2006/relationships/diagramColors" Target="../diagrams/colors9.xml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diagramLayout" Target="../diagrams/layout10.xml"/><Relationship Id="rId21" Type="http://schemas.openxmlformats.org/officeDocument/2006/relationships/image" Target="../media/image32.png"/><Relationship Id="rId7" Type="http://schemas.openxmlformats.org/officeDocument/2006/relationships/image" Target="../media/image11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diagramData" Target="../diagrams/data10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22.png"/><Relationship Id="rId24" Type="http://schemas.openxmlformats.org/officeDocument/2006/relationships/image" Target="../media/image35.sv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chart" Target="../charts/chart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8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diagramLayout" Target="../diagrams/layout4.xml"/><Relationship Id="rId7" Type="http://schemas.microsoft.com/office/2014/relationships/chartEx" Target="../charts/chartEx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12.sv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6">
            <a:extLst>
              <a:ext uri="{FF2B5EF4-FFF2-40B4-BE49-F238E27FC236}">
                <a16:creationId xmlns:a16="http://schemas.microsoft.com/office/drawing/2014/main" id="{CCBB00E5-BC84-4640-A037-F08CD483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5767" y="1843092"/>
            <a:ext cx="5780463" cy="1585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C039B-251E-45F5-A5AF-D0B80EC66B0F}"/>
              </a:ext>
            </a:extLst>
          </p:cNvPr>
          <p:cNvSpPr txBox="1"/>
          <p:nvPr/>
        </p:nvSpPr>
        <p:spPr>
          <a:xfrm>
            <a:off x="2123777" y="4011105"/>
            <a:ext cx="79444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BT" panose="020B0702020204020204" pitchFamily="34" charset="0"/>
                <a:cs typeface="Aharoni" panose="02010803020104030203" pitchFamily="2" charset="-79"/>
              </a:rPr>
              <a:t>Gruppo : </a:t>
            </a:r>
            <a:r>
              <a:rPr lang="en-US" sz="2400" dirty="0" err="1">
                <a:solidFill>
                  <a:srgbClr val="FFD200"/>
                </a:solidFill>
                <a:latin typeface="Futura BT" panose="020B0702020204020204" pitchFamily="34" charset="0"/>
                <a:cs typeface="Aharoni" panose="02010803020104030203" pitchFamily="2" charset="-79"/>
              </a:rPr>
              <a:t>ManzoTeam</a:t>
            </a:r>
            <a:endParaRPr lang="en-US" sz="2400" dirty="0">
              <a:solidFill>
                <a:srgbClr val="FFD200"/>
              </a:solidFill>
              <a:latin typeface="Futura BT" panose="020B07020202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448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753" y="0"/>
            <a:ext cx="7164493" cy="132556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Organigramma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/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8F875F4-CDDF-41A9-AFC3-D8ED38804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665173"/>
              </p:ext>
            </p:extLst>
          </p:nvPr>
        </p:nvGraphicFramePr>
        <p:xfrm>
          <a:off x="1506423" y="1325563"/>
          <a:ext cx="9179152" cy="434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4470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753" y="0"/>
            <a:ext cx="7164493" cy="132556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Business model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950552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7" name="Gruppo 36">
            <a:extLst>
              <a:ext uri="{FF2B5EF4-FFF2-40B4-BE49-F238E27FC236}">
                <a16:creationId xmlns:a16="http://schemas.microsoft.com/office/drawing/2014/main" id="{06A13E2E-EAC7-41D6-9E8E-05614ADD2500}"/>
              </a:ext>
            </a:extLst>
          </p:cNvPr>
          <p:cNvGrpSpPr/>
          <p:nvPr/>
        </p:nvGrpSpPr>
        <p:grpSpPr>
          <a:xfrm>
            <a:off x="4981432" y="1546746"/>
            <a:ext cx="2229135" cy="2620370"/>
            <a:chOff x="4981432" y="1546746"/>
            <a:chExt cx="2229135" cy="262037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D530384-687A-4036-94AB-BE22514DD2F4}"/>
                </a:ext>
              </a:extLst>
            </p:cNvPr>
            <p:cNvSpPr txBox="1"/>
            <p:nvPr/>
          </p:nvSpPr>
          <p:spPr>
            <a:xfrm>
              <a:off x="4981432" y="1546746"/>
              <a:ext cx="2229135" cy="2620370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Value</a:t>
              </a:r>
            </a:p>
            <a:p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Proposition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Contribuire alla diffusione di uno stile di vita etico e salutare.</a:t>
              </a:r>
            </a:p>
            <a:p>
              <a:r>
                <a:rPr lang="it-IT" sz="1000" b="1" dirty="0">
                  <a:latin typeface="+mj-lt"/>
                </a:rPr>
                <a:t>Mettersi in proprio con più possibilità di successo.</a:t>
              </a:r>
            </a:p>
          </p:txBody>
        </p:sp>
        <p:pic>
          <p:nvPicPr>
            <p:cNvPr id="18" name="Elemento grafico 17">
              <a:extLst>
                <a:ext uri="{FF2B5EF4-FFF2-40B4-BE49-F238E27FC236}">
                  <a16:creationId xmlns:a16="http://schemas.microsoft.com/office/drawing/2014/main" id="{28165E65-9156-441F-94F8-615FEC7F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84788" y="3062287"/>
              <a:ext cx="790575" cy="733425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96B90E0A-6055-4EEA-B6E9-DC3CD3E41CC9}"/>
              </a:ext>
            </a:extLst>
          </p:cNvPr>
          <p:cNvGrpSpPr/>
          <p:nvPr/>
        </p:nvGrpSpPr>
        <p:grpSpPr>
          <a:xfrm>
            <a:off x="9680814" y="1546745"/>
            <a:ext cx="2229135" cy="2620370"/>
            <a:chOff x="9680814" y="1546745"/>
            <a:chExt cx="2229135" cy="262037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A32D07F-9C97-48CE-887D-342FFA23155C}"/>
                </a:ext>
              </a:extLst>
            </p:cNvPr>
            <p:cNvSpPr txBox="1"/>
            <p:nvPr/>
          </p:nvSpPr>
          <p:spPr>
            <a:xfrm>
              <a:off x="9680814" y="1546745"/>
              <a:ext cx="2229135" cy="2620370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Customer</a:t>
              </a:r>
            </a:p>
            <a:p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Segments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Piccoli imprenditori: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Ambientalisti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Salutisti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Sensibili allo sfruttamento lavorativo</a:t>
              </a:r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7277629F-6D99-472B-BAA8-4144164B6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419631" y="1574241"/>
              <a:ext cx="400201" cy="400201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409B4152-A7A6-4DDF-B8B9-2233ABC48464}"/>
              </a:ext>
            </a:extLst>
          </p:cNvPr>
          <p:cNvGrpSpPr/>
          <p:nvPr/>
        </p:nvGrpSpPr>
        <p:grpSpPr>
          <a:xfrm>
            <a:off x="7331123" y="1546746"/>
            <a:ext cx="2229135" cy="1255593"/>
            <a:chOff x="7331123" y="1546746"/>
            <a:chExt cx="2229135" cy="1255593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62DC51A-E581-423D-9B97-26FF1B4D8FF1}"/>
                </a:ext>
              </a:extLst>
            </p:cNvPr>
            <p:cNvSpPr txBox="1"/>
            <p:nvPr/>
          </p:nvSpPr>
          <p:spPr>
            <a:xfrm>
              <a:off x="7331123" y="1546746"/>
              <a:ext cx="2229135" cy="1255593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Customer </a:t>
              </a:r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Relationships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Assistenza personale</a:t>
              </a:r>
            </a:p>
            <a:p>
              <a:r>
                <a:rPr lang="it-IT" sz="1000" b="1" dirty="0">
                  <a:latin typeface="+mj-lt"/>
                </a:rPr>
                <a:t>Corsi di formazione</a:t>
              </a:r>
            </a:p>
          </p:txBody>
        </p:sp>
        <p:pic>
          <p:nvPicPr>
            <p:cNvPr id="22" name="Elemento grafico 21" descr="Call center con riempimento a tinta unita">
              <a:extLst>
                <a:ext uri="{FF2B5EF4-FFF2-40B4-BE49-F238E27FC236}">
                  <a16:creationId xmlns:a16="http://schemas.microsoft.com/office/drawing/2014/main" id="{020160CC-9408-4EDE-B8BD-81B9ABCD7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0939" y="1574241"/>
              <a:ext cx="400201" cy="400201"/>
            </a:xfrm>
            <a:prstGeom prst="rect">
              <a:avLst/>
            </a:prstGeom>
          </p:spPr>
        </p:pic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8B9D1A5C-E5DC-4B0E-81FE-736E3C7129C0}"/>
              </a:ext>
            </a:extLst>
          </p:cNvPr>
          <p:cNvGrpSpPr/>
          <p:nvPr/>
        </p:nvGrpSpPr>
        <p:grpSpPr>
          <a:xfrm>
            <a:off x="282050" y="1540543"/>
            <a:ext cx="2229135" cy="2626573"/>
            <a:chOff x="282050" y="1540543"/>
            <a:chExt cx="2229135" cy="2626573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BB87D90-2979-4BD6-B424-A417C7669507}"/>
                </a:ext>
              </a:extLst>
            </p:cNvPr>
            <p:cNvSpPr txBox="1"/>
            <p:nvPr/>
          </p:nvSpPr>
          <p:spPr>
            <a:xfrm>
              <a:off x="282050" y="1546746"/>
              <a:ext cx="2229135" cy="2620370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Key Partners</a:t>
              </a:r>
            </a:p>
            <a:p>
              <a:r>
                <a:rPr lang="it-IT" sz="1000" b="1" dirty="0" err="1">
                  <a:latin typeface="+mj-lt"/>
                </a:rPr>
                <a:t>BioToBio</a:t>
              </a:r>
              <a:endParaRPr lang="it-IT" sz="1000" b="1" dirty="0"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La finestra sul cielo</a:t>
              </a:r>
            </a:p>
            <a:p>
              <a:r>
                <a:rPr lang="it-IT" sz="1000" b="1" dirty="0">
                  <a:latin typeface="+mj-lt"/>
                </a:rPr>
                <a:t>Terre di </a:t>
              </a:r>
              <a:r>
                <a:rPr lang="it-IT" sz="1000" b="1" dirty="0" err="1">
                  <a:latin typeface="+mj-lt"/>
                </a:rPr>
                <a:t>Ecor</a:t>
              </a:r>
              <a:r>
                <a:rPr lang="it-IT" sz="1000" b="1" dirty="0">
                  <a:latin typeface="+mj-lt"/>
                </a:rPr>
                <a:t>:</a:t>
              </a:r>
            </a:p>
            <a:p>
              <a:r>
                <a:rPr lang="it-IT" sz="1000" b="1" dirty="0">
                  <a:latin typeface="+mj-lt"/>
                </a:rPr>
                <a:t>	300 aziende agricole tra cui: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Società agricola biodinamica San Michele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Fattoria di Vaira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Cascine Orsine Biodinamica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La Raia azienda agricola biodinamica	</a:t>
              </a:r>
            </a:p>
          </p:txBody>
        </p:sp>
        <p:pic>
          <p:nvPicPr>
            <p:cNvPr id="24" name="Elemento grafico 23" descr="Collegamento con riempimento a tinta unita">
              <a:extLst>
                <a:ext uri="{FF2B5EF4-FFF2-40B4-BE49-F238E27FC236}">
                  <a16:creationId xmlns:a16="http://schemas.microsoft.com/office/drawing/2014/main" id="{5582E609-D3B7-4BF6-957A-961AA7861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17594" y="1540543"/>
              <a:ext cx="400201" cy="400201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7C70EE9-F60A-4CDB-B31B-84783BF139F2}"/>
              </a:ext>
            </a:extLst>
          </p:cNvPr>
          <p:cNvGrpSpPr/>
          <p:nvPr/>
        </p:nvGrpSpPr>
        <p:grpSpPr>
          <a:xfrm>
            <a:off x="7337945" y="2911523"/>
            <a:ext cx="2229135" cy="1255593"/>
            <a:chOff x="7337945" y="2911523"/>
            <a:chExt cx="2229135" cy="1255593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D8C0A7B-A257-40D8-8BB8-45D57137A9DA}"/>
                </a:ext>
              </a:extLst>
            </p:cNvPr>
            <p:cNvSpPr txBox="1"/>
            <p:nvPr/>
          </p:nvSpPr>
          <p:spPr>
            <a:xfrm>
              <a:off x="7337945" y="2911523"/>
              <a:ext cx="2229135" cy="1255593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Channels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Brand </a:t>
              </a:r>
              <a:r>
                <a:rPr lang="it-IT" sz="1000" b="1" dirty="0" err="1">
                  <a:latin typeface="+mj-lt"/>
                </a:rPr>
                <a:t>awareness</a:t>
              </a:r>
              <a:endParaRPr lang="it-IT" sz="1000" b="1" dirty="0"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Sito web</a:t>
              </a:r>
            </a:p>
          </p:txBody>
        </p:sp>
        <p:pic>
          <p:nvPicPr>
            <p:cNvPr id="26" name="Elemento grafico 25" descr="Camion con riempimento a tinta unita">
              <a:extLst>
                <a:ext uri="{FF2B5EF4-FFF2-40B4-BE49-F238E27FC236}">
                  <a16:creationId xmlns:a16="http://schemas.microsoft.com/office/drawing/2014/main" id="{78478A8F-6C1E-4784-8A64-DCF014A89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080939" y="2939018"/>
              <a:ext cx="400201" cy="400201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416488E-FECD-4EB8-AA1D-9D893B106DF4}"/>
              </a:ext>
            </a:extLst>
          </p:cNvPr>
          <p:cNvGrpSpPr/>
          <p:nvPr/>
        </p:nvGrpSpPr>
        <p:grpSpPr>
          <a:xfrm>
            <a:off x="6114194" y="4276300"/>
            <a:ext cx="5795755" cy="1187354"/>
            <a:chOff x="6114194" y="4276300"/>
            <a:chExt cx="5795755" cy="1187354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6AFFAE8-8892-431C-9A7A-2F65147B5D36}"/>
                </a:ext>
              </a:extLst>
            </p:cNvPr>
            <p:cNvSpPr txBox="1"/>
            <p:nvPr/>
          </p:nvSpPr>
          <p:spPr>
            <a:xfrm>
              <a:off x="6114194" y="4276300"/>
              <a:ext cx="5795755" cy="1187354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Revenue Stream</a:t>
              </a:r>
            </a:p>
            <a:p>
              <a:r>
                <a:rPr lang="it-IT" sz="1000" b="1" dirty="0">
                  <a:latin typeface="+mj-lt"/>
                </a:rPr>
                <a:t>Royalties</a:t>
              </a:r>
            </a:p>
            <a:p>
              <a:r>
                <a:rPr lang="it-IT" sz="1000" b="1" dirty="0">
                  <a:latin typeface="+mj-lt"/>
                </a:rPr>
                <a:t>Registrazione del contratto</a:t>
              </a:r>
            </a:p>
            <a:p>
              <a:r>
                <a:rPr lang="it-IT" sz="1000" b="1" dirty="0">
                  <a:latin typeface="+mj-lt"/>
                </a:rPr>
                <a:t>Vendita materiali e merci</a:t>
              </a:r>
            </a:p>
          </p:txBody>
        </p:sp>
        <p:pic>
          <p:nvPicPr>
            <p:cNvPr id="28" name="Elemento grafico 27" descr="Monete con riempimento a tinta unita">
              <a:extLst>
                <a:ext uri="{FF2B5EF4-FFF2-40B4-BE49-F238E27FC236}">
                  <a16:creationId xmlns:a16="http://schemas.microsoft.com/office/drawing/2014/main" id="{75E1146B-7920-4E17-ADA6-6FDB75AC7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419631" y="4289524"/>
              <a:ext cx="400201" cy="400201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0F66C563-4383-429B-BBEA-B3DF257A041F}"/>
              </a:ext>
            </a:extLst>
          </p:cNvPr>
          <p:cNvGrpSpPr/>
          <p:nvPr/>
        </p:nvGrpSpPr>
        <p:grpSpPr>
          <a:xfrm>
            <a:off x="282051" y="4276300"/>
            <a:ext cx="5709314" cy="1187354"/>
            <a:chOff x="282051" y="4276300"/>
            <a:chExt cx="5709314" cy="1187354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8388A88D-658B-4029-9DA0-4347B6ABF630}"/>
                </a:ext>
              </a:extLst>
            </p:cNvPr>
            <p:cNvSpPr txBox="1"/>
            <p:nvPr/>
          </p:nvSpPr>
          <p:spPr>
            <a:xfrm>
              <a:off x="282051" y="4276300"/>
              <a:ext cx="5709314" cy="1187354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Cost </a:t>
              </a:r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Structure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Materie prime e merci</a:t>
              </a:r>
            </a:p>
            <a:p>
              <a:r>
                <a:rPr lang="it-IT" sz="1000" b="1" dirty="0">
                  <a:latin typeface="+mj-lt"/>
                </a:rPr>
                <a:t>Servizi </a:t>
              </a:r>
            </a:p>
            <a:p>
              <a:r>
                <a:rPr lang="it-IT" sz="1000" b="1" dirty="0">
                  <a:latin typeface="+mj-lt"/>
                </a:rPr>
                <a:t>Salari e stipendi</a:t>
              </a:r>
            </a:p>
          </p:txBody>
        </p:sp>
        <p:pic>
          <p:nvPicPr>
            <p:cNvPr id="32" name="Elemento grafico 31" descr="Etichetta con riempimento a tinta unita">
              <a:extLst>
                <a:ext uri="{FF2B5EF4-FFF2-40B4-BE49-F238E27FC236}">
                  <a16:creationId xmlns:a16="http://schemas.microsoft.com/office/drawing/2014/main" id="{8EE86987-08DD-497C-A551-0D056DA8A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484687" y="4354020"/>
              <a:ext cx="400201" cy="400201"/>
            </a:xfrm>
            <a:prstGeom prst="rect">
              <a:avLst/>
            </a:prstGeom>
          </p:spPr>
        </p:pic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593808E5-D215-4BAD-912C-B94CBDF92FDA}"/>
              </a:ext>
            </a:extLst>
          </p:cNvPr>
          <p:cNvGrpSpPr/>
          <p:nvPr/>
        </p:nvGrpSpPr>
        <p:grpSpPr>
          <a:xfrm>
            <a:off x="2624919" y="2905320"/>
            <a:ext cx="2229135" cy="1261797"/>
            <a:chOff x="2624919" y="2905320"/>
            <a:chExt cx="2229135" cy="1261797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746098E-58A4-4ED0-80DC-3B14DEFAA20D}"/>
                </a:ext>
              </a:extLst>
            </p:cNvPr>
            <p:cNvSpPr txBox="1"/>
            <p:nvPr/>
          </p:nvSpPr>
          <p:spPr>
            <a:xfrm>
              <a:off x="2624919" y="2911523"/>
              <a:ext cx="2229135" cy="1255594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Key </a:t>
              </a:r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Resources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Brand</a:t>
              </a:r>
            </a:p>
            <a:p>
              <a:r>
                <a:rPr lang="it-IT" sz="1000" b="1" dirty="0" err="1">
                  <a:latin typeface="+mj-lt"/>
                </a:rPr>
                <a:t>Bio</a:t>
              </a:r>
              <a:r>
                <a:rPr lang="it-IT" sz="1000" b="1" dirty="0">
                  <a:latin typeface="+mj-lt"/>
                </a:rPr>
                <a:t>-etica</a:t>
              </a:r>
            </a:p>
            <a:p>
              <a:r>
                <a:rPr lang="it-IT" sz="1000" b="1" dirty="0">
                  <a:latin typeface="+mj-lt"/>
                </a:rPr>
                <a:t>Prodotti esclusivi</a:t>
              </a:r>
            </a:p>
          </p:txBody>
        </p:sp>
        <p:pic>
          <p:nvPicPr>
            <p:cNvPr id="34" name="Elemento grafico 33" descr="Fabbrica con riempimento a tinta unita">
              <a:extLst>
                <a:ext uri="{FF2B5EF4-FFF2-40B4-BE49-F238E27FC236}">
                  <a16:creationId xmlns:a16="http://schemas.microsoft.com/office/drawing/2014/main" id="{F898392A-819A-41DA-BF67-5FABD88B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67284" y="2905320"/>
              <a:ext cx="400201" cy="400201"/>
            </a:xfrm>
            <a:prstGeom prst="rect">
              <a:avLst/>
            </a:prstGeom>
          </p:spPr>
        </p:pic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6FB9FA2-3C69-4243-9BA6-89D4AEB40714}"/>
              </a:ext>
            </a:extLst>
          </p:cNvPr>
          <p:cNvGrpSpPr/>
          <p:nvPr/>
        </p:nvGrpSpPr>
        <p:grpSpPr>
          <a:xfrm>
            <a:off x="2631741" y="1540543"/>
            <a:ext cx="2229135" cy="1261797"/>
            <a:chOff x="2631741" y="1540543"/>
            <a:chExt cx="2229135" cy="1261797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78FDEA7-B07F-4659-897F-D6C6CBD3CCA0}"/>
                </a:ext>
              </a:extLst>
            </p:cNvPr>
            <p:cNvSpPr txBox="1"/>
            <p:nvPr/>
          </p:nvSpPr>
          <p:spPr>
            <a:xfrm>
              <a:off x="2631741" y="1546746"/>
              <a:ext cx="2229135" cy="1255594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Key Activities</a:t>
              </a:r>
            </a:p>
            <a:p>
              <a:r>
                <a:rPr lang="it-IT" sz="1000" b="1" dirty="0">
                  <a:latin typeface="+mj-lt"/>
                </a:rPr>
                <a:t>Formazione</a:t>
              </a:r>
            </a:p>
            <a:p>
              <a:r>
                <a:rPr lang="it-IT" sz="1000" b="1" dirty="0">
                  <a:latin typeface="+mj-lt"/>
                </a:rPr>
                <a:t>Fornitura</a:t>
              </a:r>
            </a:p>
            <a:p>
              <a:r>
                <a:rPr lang="it-IT" sz="1000" b="1" dirty="0">
                  <a:latin typeface="+mj-lt"/>
                </a:rPr>
                <a:t>Ricerca e Preservazione	</a:t>
              </a:r>
            </a:p>
          </p:txBody>
        </p:sp>
        <p:pic>
          <p:nvPicPr>
            <p:cNvPr id="36" name="Elemento grafico 35" descr="Segno di spunta con riempimento a tinta unita">
              <a:extLst>
                <a:ext uri="{FF2B5EF4-FFF2-40B4-BE49-F238E27FC236}">
                  <a16:creationId xmlns:a16="http://schemas.microsoft.com/office/drawing/2014/main" id="{031BC3CC-04F9-44C8-990C-B8BFC041F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367285" y="1540543"/>
              <a:ext cx="400201" cy="400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8786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753" y="0"/>
            <a:ext cx="7164493" cy="132556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Business model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/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7" name="Gruppo 36">
            <a:extLst>
              <a:ext uri="{FF2B5EF4-FFF2-40B4-BE49-F238E27FC236}">
                <a16:creationId xmlns:a16="http://schemas.microsoft.com/office/drawing/2014/main" id="{06A13E2E-EAC7-41D6-9E8E-05614ADD2500}"/>
              </a:ext>
            </a:extLst>
          </p:cNvPr>
          <p:cNvGrpSpPr/>
          <p:nvPr/>
        </p:nvGrpSpPr>
        <p:grpSpPr>
          <a:xfrm>
            <a:off x="4981432" y="1546746"/>
            <a:ext cx="2229135" cy="2620370"/>
            <a:chOff x="4981432" y="1546746"/>
            <a:chExt cx="2229135" cy="262037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D530384-687A-4036-94AB-BE22514DD2F4}"/>
                </a:ext>
              </a:extLst>
            </p:cNvPr>
            <p:cNvSpPr txBox="1"/>
            <p:nvPr/>
          </p:nvSpPr>
          <p:spPr>
            <a:xfrm>
              <a:off x="4981432" y="1546746"/>
              <a:ext cx="2229135" cy="2620370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Value</a:t>
              </a:r>
            </a:p>
            <a:p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Proposition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Contribuire alla diffusione di uno stile di vita etico e salutare.</a:t>
              </a:r>
            </a:p>
            <a:p>
              <a:r>
                <a:rPr lang="it-IT" sz="1000" b="1" dirty="0">
                  <a:latin typeface="+mj-lt"/>
                </a:rPr>
                <a:t>Mettersi in proprio con più possibilità di successo.</a:t>
              </a:r>
            </a:p>
          </p:txBody>
        </p:sp>
        <p:pic>
          <p:nvPicPr>
            <p:cNvPr id="18" name="Elemento grafico 17">
              <a:extLst>
                <a:ext uri="{FF2B5EF4-FFF2-40B4-BE49-F238E27FC236}">
                  <a16:creationId xmlns:a16="http://schemas.microsoft.com/office/drawing/2014/main" id="{28165E65-9156-441F-94F8-615FEC7F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84788" y="3062287"/>
              <a:ext cx="790575" cy="733425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96B90E0A-6055-4EEA-B6E9-DC3CD3E41CC9}"/>
              </a:ext>
            </a:extLst>
          </p:cNvPr>
          <p:cNvGrpSpPr/>
          <p:nvPr/>
        </p:nvGrpSpPr>
        <p:grpSpPr>
          <a:xfrm>
            <a:off x="9680814" y="1546745"/>
            <a:ext cx="2229135" cy="2620370"/>
            <a:chOff x="9680814" y="1546745"/>
            <a:chExt cx="2229135" cy="262037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A32D07F-9C97-48CE-887D-342FFA23155C}"/>
                </a:ext>
              </a:extLst>
            </p:cNvPr>
            <p:cNvSpPr txBox="1"/>
            <p:nvPr/>
          </p:nvSpPr>
          <p:spPr>
            <a:xfrm>
              <a:off x="9680814" y="1546745"/>
              <a:ext cx="2229135" cy="2620370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Customer</a:t>
              </a:r>
            </a:p>
            <a:p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Segments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Piccoli imprenditori: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Ambientalisti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Salutisti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Sensibili allo sfruttamento lavorativo</a:t>
              </a:r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7277629F-6D99-472B-BAA8-4144164B6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419631" y="1574241"/>
              <a:ext cx="400201" cy="400201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409B4152-A7A6-4DDF-B8B9-2233ABC48464}"/>
              </a:ext>
            </a:extLst>
          </p:cNvPr>
          <p:cNvGrpSpPr/>
          <p:nvPr/>
        </p:nvGrpSpPr>
        <p:grpSpPr>
          <a:xfrm>
            <a:off x="7331123" y="1546746"/>
            <a:ext cx="2229135" cy="1255593"/>
            <a:chOff x="7331123" y="1546746"/>
            <a:chExt cx="2229135" cy="1255593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62DC51A-E581-423D-9B97-26FF1B4D8FF1}"/>
                </a:ext>
              </a:extLst>
            </p:cNvPr>
            <p:cNvSpPr txBox="1"/>
            <p:nvPr/>
          </p:nvSpPr>
          <p:spPr>
            <a:xfrm>
              <a:off x="7331123" y="1546746"/>
              <a:ext cx="2229135" cy="1255593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Customer </a:t>
              </a:r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Relationships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Assistenza personale</a:t>
              </a:r>
            </a:p>
            <a:p>
              <a:r>
                <a:rPr lang="it-IT" sz="1000" b="1" dirty="0">
                  <a:latin typeface="+mj-lt"/>
                </a:rPr>
                <a:t>Corsi di formazione</a:t>
              </a:r>
            </a:p>
          </p:txBody>
        </p:sp>
        <p:pic>
          <p:nvPicPr>
            <p:cNvPr id="22" name="Elemento grafico 21" descr="Call center con riempimento a tinta unita">
              <a:extLst>
                <a:ext uri="{FF2B5EF4-FFF2-40B4-BE49-F238E27FC236}">
                  <a16:creationId xmlns:a16="http://schemas.microsoft.com/office/drawing/2014/main" id="{020160CC-9408-4EDE-B8BD-81B9ABCD7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0939" y="1574241"/>
              <a:ext cx="400201" cy="400201"/>
            </a:xfrm>
            <a:prstGeom prst="rect">
              <a:avLst/>
            </a:prstGeom>
          </p:spPr>
        </p:pic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8B9D1A5C-E5DC-4B0E-81FE-736E3C7129C0}"/>
              </a:ext>
            </a:extLst>
          </p:cNvPr>
          <p:cNvGrpSpPr/>
          <p:nvPr/>
        </p:nvGrpSpPr>
        <p:grpSpPr>
          <a:xfrm>
            <a:off x="282050" y="1540543"/>
            <a:ext cx="2229135" cy="2626573"/>
            <a:chOff x="282050" y="1540543"/>
            <a:chExt cx="2229135" cy="2626573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BB87D90-2979-4BD6-B424-A417C7669507}"/>
                </a:ext>
              </a:extLst>
            </p:cNvPr>
            <p:cNvSpPr txBox="1"/>
            <p:nvPr/>
          </p:nvSpPr>
          <p:spPr>
            <a:xfrm>
              <a:off x="282050" y="1546746"/>
              <a:ext cx="2229135" cy="2620370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Key Partners</a:t>
              </a:r>
            </a:p>
            <a:p>
              <a:r>
                <a:rPr lang="it-IT" sz="1000" b="1" dirty="0" err="1">
                  <a:latin typeface="+mj-lt"/>
                </a:rPr>
                <a:t>BioToBio</a:t>
              </a:r>
              <a:endParaRPr lang="it-IT" sz="1000" b="1" dirty="0"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La finestra sul cielo</a:t>
              </a:r>
            </a:p>
            <a:p>
              <a:r>
                <a:rPr lang="it-IT" sz="1000" b="1" dirty="0">
                  <a:latin typeface="+mj-lt"/>
                </a:rPr>
                <a:t>Terre di </a:t>
              </a:r>
              <a:r>
                <a:rPr lang="it-IT" sz="1000" b="1" dirty="0" err="1">
                  <a:latin typeface="+mj-lt"/>
                </a:rPr>
                <a:t>Ecor</a:t>
              </a:r>
              <a:r>
                <a:rPr lang="it-IT" sz="1000" b="1" dirty="0">
                  <a:latin typeface="+mj-lt"/>
                </a:rPr>
                <a:t>:</a:t>
              </a:r>
            </a:p>
            <a:p>
              <a:r>
                <a:rPr lang="it-IT" sz="1000" b="1" dirty="0">
                  <a:latin typeface="+mj-lt"/>
                </a:rPr>
                <a:t>	300 aziende agricole tra cui: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Società agricola biodinamica San Michele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Fattoria di Vaira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Cascine Orsine Biodinamica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it-IT" sz="1000" b="1" dirty="0">
                  <a:latin typeface="+mj-lt"/>
                </a:rPr>
                <a:t>La Raia azienda agricola biodinamica	</a:t>
              </a:r>
            </a:p>
          </p:txBody>
        </p:sp>
        <p:pic>
          <p:nvPicPr>
            <p:cNvPr id="24" name="Elemento grafico 23" descr="Collegamento con riempimento a tinta unita">
              <a:extLst>
                <a:ext uri="{FF2B5EF4-FFF2-40B4-BE49-F238E27FC236}">
                  <a16:creationId xmlns:a16="http://schemas.microsoft.com/office/drawing/2014/main" id="{5582E609-D3B7-4BF6-957A-961AA7861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17594" y="1540543"/>
              <a:ext cx="400201" cy="400201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7C70EE9-F60A-4CDB-B31B-84783BF139F2}"/>
              </a:ext>
            </a:extLst>
          </p:cNvPr>
          <p:cNvGrpSpPr/>
          <p:nvPr/>
        </p:nvGrpSpPr>
        <p:grpSpPr>
          <a:xfrm>
            <a:off x="7337945" y="2911523"/>
            <a:ext cx="2229135" cy="1255593"/>
            <a:chOff x="7337945" y="2911523"/>
            <a:chExt cx="2229135" cy="1255593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D8C0A7B-A257-40D8-8BB8-45D57137A9DA}"/>
                </a:ext>
              </a:extLst>
            </p:cNvPr>
            <p:cNvSpPr txBox="1"/>
            <p:nvPr/>
          </p:nvSpPr>
          <p:spPr>
            <a:xfrm>
              <a:off x="7337945" y="2911523"/>
              <a:ext cx="2229135" cy="1255593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Channels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Brand </a:t>
              </a:r>
              <a:r>
                <a:rPr lang="it-IT" sz="1000" b="1" dirty="0" err="1">
                  <a:latin typeface="+mj-lt"/>
                </a:rPr>
                <a:t>awareness</a:t>
              </a:r>
              <a:endParaRPr lang="it-IT" sz="1000" b="1" dirty="0"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Sito web</a:t>
              </a:r>
            </a:p>
          </p:txBody>
        </p:sp>
        <p:pic>
          <p:nvPicPr>
            <p:cNvPr id="26" name="Elemento grafico 25" descr="Camion con riempimento a tinta unita">
              <a:extLst>
                <a:ext uri="{FF2B5EF4-FFF2-40B4-BE49-F238E27FC236}">
                  <a16:creationId xmlns:a16="http://schemas.microsoft.com/office/drawing/2014/main" id="{78478A8F-6C1E-4784-8A64-DCF014A89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080939" y="2939018"/>
              <a:ext cx="400201" cy="400201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416488E-FECD-4EB8-AA1D-9D893B106DF4}"/>
              </a:ext>
            </a:extLst>
          </p:cNvPr>
          <p:cNvGrpSpPr/>
          <p:nvPr/>
        </p:nvGrpSpPr>
        <p:grpSpPr>
          <a:xfrm>
            <a:off x="6114194" y="4276300"/>
            <a:ext cx="5795755" cy="1187354"/>
            <a:chOff x="6114194" y="4276300"/>
            <a:chExt cx="5795755" cy="1187354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6AFFAE8-8892-431C-9A7A-2F65147B5D36}"/>
                </a:ext>
              </a:extLst>
            </p:cNvPr>
            <p:cNvSpPr txBox="1"/>
            <p:nvPr/>
          </p:nvSpPr>
          <p:spPr>
            <a:xfrm>
              <a:off x="6114194" y="4276300"/>
              <a:ext cx="5795755" cy="1187354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Revenue Stream</a:t>
              </a:r>
            </a:p>
            <a:p>
              <a:r>
                <a:rPr lang="it-IT" sz="1000" b="1" dirty="0">
                  <a:latin typeface="+mj-lt"/>
                </a:rPr>
                <a:t>Royalties</a:t>
              </a:r>
            </a:p>
            <a:p>
              <a:r>
                <a:rPr lang="it-IT" sz="1000" b="1" dirty="0">
                  <a:latin typeface="+mj-lt"/>
                </a:rPr>
                <a:t>Registrazione del contratto</a:t>
              </a:r>
            </a:p>
            <a:p>
              <a:r>
                <a:rPr lang="it-IT" sz="1000" b="1" dirty="0">
                  <a:latin typeface="+mj-lt"/>
                </a:rPr>
                <a:t>Vendita materiali e merci</a:t>
              </a:r>
            </a:p>
          </p:txBody>
        </p:sp>
        <p:pic>
          <p:nvPicPr>
            <p:cNvPr id="28" name="Elemento grafico 27" descr="Monete con riempimento a tinta unita">
              <a:extLst>
                <a:ext uri="{FF2B5EF4-FFF2-40B4-BE49-F238E27FC236}">
                  <a16:creationId xmlns:a16="http://schemas.microsoft.com/office/drawing/2014/main" id="{75E1146B-7920-4E17-ADA6-6FDB75AC7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419631" y="4289524"/>
              <a:ext cx="400201" cy="400201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0F66C563-4383-429B-BBEA-B3DF257A041F}"/>
              </a:ext>
            </a:extLst>
          </p:cNvPr>
          <p:cNvGrpSpPr/>
          <p:nvPr/>
        </p:nvGrpSpPr>
        <p:grpSpPr>
          <a:xfrm>
            <a:off x="282051" y="4276300"/>
            <a:ext cx="5709314" cy="1187354"/>
            <a:chOff x="282051" y="4276300"/>
            <a:chExt cx="5709314" cy="1187354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8388A88D-658B-4029-9DA0-4347B6ABF630}"/>
                </a:ext>
              </a:extLst>
            </p:cNvPr>
            <p:cNvSpPr txBox="1"/>
            <p:nvPr/>
          </p:nvSpPr>
          <p:spPr>
            <a:xfrm>
              <a:off x="282051" y="4276300"/>
              <a:ext cx="5709314" cy="1187354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Cost </a:t>
              </a:r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Structure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Materie prime e merci</a:t>
              </a:r>
            </a:p>
            <a:p>
              <a:r>
                <a:rPr lang="it-IT" sz="1000" b="1" dirty="0">
                  <a:latin typeface="+mj-lt"/>
                </a:rPr>
                <a:t>Servizi </a:t>
              </a:r>
            </a:p>
            <a:p>
              <a:r>
                <a:rPr lang="it-IT" sz="1000" b="1" dirty="0">
                  <a:latin typeface="+mj-lt"/>
                </a:rPr>
                <a:t>Salari e stipendi</a:t>
              </a:r>
            </a:p>
          </p:txBody>
        </p:sp>
        <p:pic>
          <p:nvPicPr>
            <p:cNvPr id="32" name="Elemento grafico 31" descr="Etichetta con riempimento a tinta unita">
              <a:extLst>
                <a:ext uri="{FF2B5EF4-FFF2-40B4-BE49-F238E27FC236}">
                  <a16:creationId xmlns:a16="http://schemas.microsoft.com/office/drawing/2014/main" id="{8EE86987-08DD-497C-A551-0D056DA8A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484687" y="4354020"/>
              <a:ext cx="400201" cy="400201"/>
            </a:xfrm>
            <a:prstGeom prst="rect">
              <a:avLst/>
            </a:prstGeom>
          </p:spPr>
        </p:pic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593808E5-D215-4BAD-912C-B94CBDF92FDA}"/>
              </a:ext>
            </a:extLst>
          </p:cNvPr>
          <p:cNvGrpSpPr/>
          <p:nvPr/>
        </p:nvGrpSpPr>
        <p:grpSpPr>
          <a:xfrm>
            <a:off x="2624919" y="2905320"/>
            <a:ext cx="2229135" cy="1261797"/>
            <a:chOff x="2624919" y="2905320"/>
            <a:chExt cx="2229135" cy="1261797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746098E-58A4-4ED0-80DC-3B14DEFAA20D}"/>
                </a:ext>
              </a:extLst>
            </p:cNvPr>
            <p:cNvSpPr txBox="1"/>
            <p:nvPr/>
          </p:nvSpPr>
          <p:spPr>
            <a:xfrm>
              <a:off x="2624919" y="2911523"/>
              <a:ext cx="2229135" cy="1255594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Key </a:t>
              </a:r>
              <a:r>
                <a:rPr lang="it-IT" sz="2000" b="1" dirty="0" err="1">
                  <a:solidFill>
                    <a:srgbClr val="FFD200"/>
                  </a:solidFill>
                  <a:latin typeface="+mj-lt"/>
                </a:rPr>
                <a:t>Resources</a:t>
              </a:r>
              <a:endParaRPr lang="it-IT" sz="2000" b="1" dirty="0">
                <a:solidFill>
                  <a:srgbClr val="FFD200"/>
                </a:solidFill>
                <a:latin typeface="+mj-lt"/>
              </a:endParaRPr>
            </a:p>
            <a:p>
              <a:r>
                <a:rPr lang="it-IT" sz="1000" b="1" dirty="0">
                  <a:latin typeface="+mj-lt"/>
                </a:rPr>
                <a:t>Brand</a:t>
              </a:r>
            </a:p>
            <a:p>
              <a:r>
                <a:rPr lang="it-IT" sz="1000" b="1" dirty="0" err="1">
                  <a:latin typeface="+mj-lt"/>
                </a:rPr>
                <a:t>Bio</a:t>
              </a:r>
              <a:r>
                <a:rPr lang="it-IT" sz="1000" b="1" dirty="0">
                  <a:latin typeface="+mj-lt"/>
                </a:rPr>
                <a:t>-etica</a:t>
              </a:r>
            </a:p>
            <a:p>
              <a:r>
                <a:rPr lang="it-IT" sz="1000" b="1" dirty="0">
                  <a:latin typeface="+mj-lt"/>
                </a:rPr>
                <a:t>Prodotti esclusivi</a:t>
              </a:r>
            </a:p>
          </p:txBody>
        </p:sp>
        <p:pic>
          <p:nvPicPr>
            <p:cNvPr id="34" name="Elemento grafico 33" descr="Fabbrica con riempimento a tinta unita">
              <a:extLst>
                <a:ext uri="{FF2B5EF4-FFF2-40B4-BE49-F238E27FC236}">
                  <a16:creationId xmlns:a16="http://schemas.microsoft.com/office/drawing/2014/main" id="{F898392A-819A-41DA-BF67-5FABD88B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67284" y="2905320"/>
              <a:ext cx="400201" cy="400201"/>
            </a:xfrm>
            <a:prstGeom prst="rect">
              <a:avLst/>
            </a:prstGeom>
          </p:spPr>
        </p:pic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6FB9FA2-3C69-4243-9BA6-89D4AEB40714}"/>
              </a:ext>
            </a:extLst>
          </p:cNvPr>
          <p:cNvGrpSpPr/>
          <p:nvPr/>
        </p:nvGrpSpPr>
        <p:grpSpPr>
          <a:xfrm>
            <a:off x="2631741" y="1540543"/>
            <a:ext cx="2229135" cy="1261797"/>
            <a:chOff x="2631741" y="1540543"/>
            <a:chExt cx="2229135" cy="1261797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78FDEA7-B07F-4659-897F-D6C6CBD3CCA0}"/>
                </a:ext>
              </a:extLst>
            </p:cNvPr>
            <p:cNvSpPr txBox="1"/>
            <p:nvPr/>
          </p:nvSpPr>
          <p:spPr>
            <a:xfrm>
              <a:off x="2631741" y="1546746"/>
              <a:ext cx="2229135" cy="1255594"/>
            </a:xfrm>
            <a:prstGeom prst="rect">
              <a:avLst/>
            </a:prstGeom>
            <a:solidFill>
              <a:srgbClr val="1C5F4A"/>
            </a:solidFill>
          </p:spPr>
          <p:txBody>
            <a:bodyPr wrap="square" rtlCol="0">
              <a:noAutofit/>
            </a:bodyPr>
            <a:lstStyle/>
            <a:p>
              <a:r>
                <a:rPr lang="it-IT" sz="2000" b="1" dirty="0">
                  <a:solidFill>
                    <a:srgbClr val="FFD200"/>
                  </a:solidFill>
                  <a:latin typeface="+mj-lt"/>
                </a:rPr>
                <a:t>Key Activities</a:t>
              </a:r>
            </a:p>
            <a:p>
              <a:r>
                <a:rPr lang="it-IT" sz="1000" b="1" dirty="0">
                  <a:latin typeface="+mj-lt"/>
                </a:rPr>
                <a:t>Formazione</a:t>
              </a:r>
            </a:p>
            <a:p>
              <a:r>
                <a:rPr lang="it-IT" sz="1000" b="1" dirty="0">
                  <a:latin typeface="+mj-lt"/>
                </a:rPr>
                <a:t>Fornitura</a:t>
              </a:r>
            </a:p>
            <a:p>
              <a:r>
                <a:rPr lang="it-IT" sz="1000" b="1" dirty="0">
                  <a:latin typeface="+mj-lt"/>
                </a:rPr>
                <a:t>Ricerca e Preservazione	</a:t>
              </a:r>
            </a:p>
          </p:txBody>
        </p:sp>
        <p:pic>
          <p:nvPicPr>
            <p:cNvPr id="36" name="Elemento grafico 35" descr="Segno di spunta con riempimento a tinta unita">
              <a:extLst>
                <a:ext uri="{FF2B5EF4-FFF2-40B4-BE49-F238E27FC236}">
                  <a16:creationId xmlns:a16="http://schemas.microsoft.com/office/drawing/2014/main" id="{031BC3CC-04F9-44C8-990C-B8BFC041F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367285" y="1540543"/>
              <a:ext cx="400201" cy="400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02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385B4934-40B8-43ED-A3A8-4EAD2A1AE3D4}"/>
              </a:ext>
            </a:extLst>
          </p:cNvPr>
          <p:cNvSpPr txBox="1">
            <a:spLocks/>
          </p:cNvSpPr>
          <p:nvPr/>
        </p:nvSpPr>
        <p:spPr>
          <a:xfrm>
            <a:off x="454906" y="486718"/>
            <a:ext cx="716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T" panose="020B0702020204020204" pitchFamily="34" charset="0"/>
                <a:ea typeface="+mj-ea"/>
                <a:cs typeface="+mj-cs"/>
              </a:rPr>
              <a:t>Principali flussi di cassa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utura BT" panose="020B0702020204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T" panose="020B0702020204020204" pitchFamily="34" charset="0"/>
                <a:ea typeface="+mj-ea"/>
                <a:cs typeface="+mj-cs"/>
              </a:rPr>
              <a:t>In entrata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7FC43AC-78B0-4CD5-9853-D562ABF90C2C}"/>
              </a:ext>
            </a:extLst>
          </p:cNvPr>
          <p:cNvSpPr/>
          <p:nvPr/>
        </p:nvSpPr>
        <p:spPr>
          <a:xfrm>
            <a:off x="0" y="1812281"/>
            <a:ext cx="12192000" cy="5045719"/>
          </a:xfrm>
          <a:prstGeom prst="rect">
            <a:avLst/>
          </a:prstGeom>
          <a:solidFill>
            <a:srgbClr val="CC9966"/>
          </a:solidFill>
          <a:ln>
            <a:solidFill>
              <a:srgbClr val="CC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03FF6BE-D975-41A8-B928-DC94FFD6B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278459"/>
              </p:ext>
            </p:extLst>
          </p:nvPr>
        </p:nvGraphicFramePr>
        <p:xfrm>
          <a:off x="454906" y="2214055"/>
          <a:ext cx="6354357" cy="283690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1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427"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Flussi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in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entrata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>
                          <a:latin typeface="+mj-lt"/>
                        </a:rPr>
                        <a:t>2019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2020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Variazione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35">
                <a:tc rowSpan="4"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Ricavi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delle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vendite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e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delle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prestazioni</a:t>
                      </a:r>
                      <a:endParaRPr lang="en-US" sz="1000" b="0" strike="noStrike" spc="-1" dirty="0">
                        <a:latin typeface="+mj-lt"/>
                      </a:endParaRPr>
                    </a:p>
                    <a:p>
                      <a:endParaRPr lang="en-US" sz="1000" b="0" strike="noStrike" spc="-1" dirty="0">
                        <a:latin typeface="+mj-lt"/>
                      </a:endParaRPr>
                    </a:p>
                    <a:p>
                      <a:r>
                        <a:rPr lang="en-US" sz="1000" b="0" strike="noStrike" spc="-1" dirty="0">
                          <a:latin typeface="+mj-lt"/>
                        </a:rPr>
                        <a:t>(core business)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Vendite merci e prodotti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295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331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+12%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Prestazioni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di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servizi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(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NaturaSi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,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CuoreBio</a:t>
                      </a:r>
                      <a:r>
                        <a:rPr lang="en-US" sz="1000" b="0" strike="noStrike" spc="-1" dirty="0">
                          <a:latin typeface="+mj-lt"/>
                        </a:rPr>
                        <a:t>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7.9 M 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7.6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-4%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Royalties attive (NaturaSi)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7.0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7.1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+2%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strike="noStrike" spc="-1" dirty="0">
                          <a:latin typeface="+mj-lt"/>
                        </a:rPr>
                        <a:t>TOTALE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309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346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+12%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35">
                <a:tc rowSpan="3"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Altri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ricavi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e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proventi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Fitti attivi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9.4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8.9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-5%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Altri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1.7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1.2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-30%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strike="noStrike" spc="-1" dirty="0">
                          <a:latin typeface="+mj-lt"/>
                        </a:rPr>
                        <a:t>TOTALE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11.1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10.1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-10%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935">
                <a:tc>
                  <a:txBody>
                    <a:bodyPr/>
                    <a:lstStyle/>
                    <a:p>
                      <a:pPr algn="r"/>
                      <a:r>
                        <a:rPr lang="en-US" sz="1000" b="0" strike="noStrike" spc="-1" dirty="0">
                          <a:latin typeface="+mj-lt"/>
                        </a:rPr>
                        <a:t>TOTALE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320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356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+11%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14560D73-B954-4E97-8CEE-A36551F0D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465122"/>
              </p:ext>
            </p:extLst>
          </p:nvPr>
        </p:nvGraphicFramePr>
        <p:xfrm>
          <a:off x="6434581" y="1812280"/>
          <a:ext cx="5757419" cy="50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CB7B848D-865B-4EFA-8A2C-413E47EE7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054795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385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385B4934-40B8-43ED-A3A8-4EAD2A1AE3D4}"/>
              </a:ext>
            </a:extLst>
          </p:cNvPr>
          <p:cNvSpPr txBox="1">
            <a:spLocks/>
          </p:cNvSpPr>
          <p:nvPr/>
        </p:nvSpPr>
        <p:spPr>
          <a:xfrm>
            <a:off x="501607" y="255656"/>
            <a:ext cx="111887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T" panose="020B0702020204020204" pitchFamily="34" charset="0"/>
                <a:ea typeface="+mj-ea"/>
                <a:cs typeface="+mj-cs"/>
              </a:rPr>
              <a:t>Principali flussi in uscita e costi</a:t>
            </a:r>
            <a:endParaRPr lang="it-IT" sz="2700" dirty="0">
              <a:solidFill>
                <a:sysClr val="windowText" lastClr="000000"/>
              </a:solidFill>
              <a:latin typeface="Futura BT" panose="020B0702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7FC43AC-78B0-4CD5-9853-D562ABF90C2C}"/>
              </a:ext>
            </a:extLst>
          </p:cNvPr>
          <p:cNvSpPr/>
          <p:nvPr/>
        </p:nvSpPr>
        <p:spPr>
          <a:xfrm>
            <a:off x="-1" y="1812279"/>
            <a:ext cx="12192000" cy="5045719"/>
          </a:xfrm>
          <a:prstGeom prst="rect">
            <a:avLst/>
          </a:prstGeom>
          <a:solidFill>
            <a:srgbClr val="CC9966"/>
          </a:solidFill>
          <a:ln>
            <a:solidFill>
              <a:srgbClr val="CC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1C2D49A-02B6-4349-B12B-50E23F1DC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286754"/>
              </p:ext>
            </p:extLst>
          </p:nvPr>
        </p:nvGraphicFramePr>
        <p:xfrm>
          <a:off x="501607" y="2175281"/>
          <a:ext cx="6038933" cy="257159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6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603">
                <a:tc>
                  <a:txBody>
                    <a:bodyPr/>
                    <a:lstStyle/>
                    <a:p>
                      <a:r>
                        <a:rPr lang="it-IT" sz="1000" b="1" dirty="0">
                          <a:latin typeface="+mj-lt"/>
                        </a:rPr>
                        <a:t>Costi della produzione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2019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2020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Variazione %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Variabile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/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Fisso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Diretto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/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Indiretto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Prodotti finiti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207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240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+16%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D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73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Imballi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+16%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D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73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Trasporti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24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+12%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73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Energia elettrica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-14%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Pubblicita’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4.8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3.6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-25%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Personale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25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+8%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Affitti e locazioni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11.4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11.2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-2%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Ammortamenti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(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ingrosso</a:t>
                      </a:r>
                      <a:r>
                        <a:rPr lang="en-US" sz="1000" b="0" strike="noStrike" spc="-1" dirty="0">
                          <a:latin typeface="+mj-lt"/>
                        </a:rPr>
                        <a:t>,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fanchising</a:t>
                      </a:r>
                      <a:r>
                        <a:rPr lang="en-US" sz="1000" b="0" strike="noStrike" spc="-1" dirty="0">
                          <a:latin typeface="+mj-lt"/>
                        </a:rPr>
                        <a:t>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19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22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+15%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1CC48392-3F8A-4BDE-B63F-8300195E5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366086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EBC2F6-EB01-4D4F-9C3C-9B0C4479D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135043"/>
              </p:ext>
            </p:extLst>
          </p:nvPr>
        </p:nvGraphicFramePr>
        <p:xfrm>
          <a:off x="6434581" y="1812280"/>
          <a:ext cx="5757419" cy="50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CA61EE3A-0FAF-4678-B879-2B79620568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157156"/>
              </p:ext>
            </p:extLst>
          </p:nvPr>
        </p:nvGraphicFramePr>
        <p:xfrm>
          <a:off x="501606" y="5109873"/>
          <a:ext cx="6038934" cy="11351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4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603"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Altri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flussi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in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uscita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latin typeface="+mj-lt"/>
                      </a:endParaRP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2019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2020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Variazione %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48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Oneri finanziari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Differenza tra oneri e proventi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0.8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1.5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+87%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648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Imposte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Totale imposte sul reddito di esercizio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3.3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+7%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648"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Svalutazioni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Partecipazione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in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societa</a:t>
                      </a:r>
                      <a:r>
                        <a:rPr lang="en-US" sz="1000" b="0" strike="noStrike" spc="-1" dirty="0">
                          <a:latin typeface="+mj-lt"/>
                        </a:rPr>
                        <a:t>’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collegate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-38%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8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15" y="-112052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Andamento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032492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3" name="Tabella 3">
            <a:extLst>
              <a:ext uri="{FF2B5EF4-FFF2-40B4-BE49-F238E27FC236}">
                <a16:creationId xmlns:a16="http://schemas.microsoft.com/office/drawing/2014/main" id="{AA09C27F-EFFF-4B60-A88C-91C80705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91333"/>
              </p:ext>
            </p:extLst>
          </p:nvPr>
        </p:nvGraphicFramePr>
        <p:xfrm>
          <a:off x="6230797" y="1213511"/>
          <a:ext cx="5538788" cy="201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1">
                  <a:extLst>
                    <a:ext uri="{9D8B030D-6E8A-4147-A177-3AD203B41FA5}">
                      <a16:colId xmlns:a16="http://schemas.microsoft.com/office/drawing/2014/main" val="2463459753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1732428079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264624100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val="3139378777"/>
                    </a:ext>
                  </a:extLst>
                </a:gridCol>
              </a:tblGrid>
              <a:tr h="39676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Indici</a:t>
                      </a:r>
                    </a:p>
                  </a:txBody>
                  <a:tcPr marT="2888" marB="288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0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31/12/2019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31/12/2020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31335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ROE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 err="1">
                          <a:latin typeface="+mj-lt"/>
                        </a:rPr>
                        <a:t>Redd</a:t>
                      </a:r>
                      <a:r>
                        <a:rPr lang="it-IT" sz="1000" b="0" dirty="0">
                          <a:latin typeface="+mj-lt"/>
                        </a:rPr>
                        <a:t>. N. / </a:t>
                      </a:r>
                      <a:r>
                        <a:rPr lang="it-IT" sz="1000" b="0" dirty="0" err="1">
                          <a:latin typeface="+mj-lt"/>
                        </a:rPr>
                        <a:t>Patr</a:t>
                      </a:r>
                      <a:r>
                        <a:rPr lang="it-IT" sz="1000" b="0" dirty="0">
                          <a:latin typeface="+mj-lt"/>
                        </a:rPr>
                        <a:t>. N.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-22,31%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-22,00%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806223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ROI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EBIT / Cap. </a:t>
                      </a:r>
                      <a:r>
                        <a:rPr lang="it-IT" sz="1000" b="0" dirty="0" err="1">
                          <a:latin typeface="+mj-lt"/>
                        </a:rPr>
                        <a:t>Inv</a:t>
                      </a:r>
                      <a:r>
                        <a:rPr lang="it-IT" sz="1000" b="0" dirty="0">
                          <a:latin typeface="+mj-lt"/>
                        </a:rPr>
                        <a:t>.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0,78%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1,34%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647288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ROS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EBIT / Vendite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0,35%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0,44%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629847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ROT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Vendite / Cap. </a:t>
                      </a:r>
                      <a:r>
                        <a:rPr lang="it-IT" sz="1000" b="0" dirty="0" err="1">
                          <a:latin typeface="+mj-lt"/>
                        </a:rPr>
                        <a:t>Inv</a:t>
                      </a:r>
                      <a:r>
                        <a:rPr lang="it-IT" sz="1000" b="0" dirty="0">
                          <a:latin typeface="+mj-lt"/>
                        </a:rPr>
                        <a:t>.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2,26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3,03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879225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ROD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Oneri F. / Mezzi T.F.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2,03%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3,96%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834416"/>
                  </a:ext>
                </a:extLst>
              </a:tr>
            </a:tbl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C57A6976-8B55-4248-B37B-F050B7AD1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638691"/>
              </p:ext>
            </p:extLst>
          </p:nvPr>
        </p:nvGraphicFramePr>
        <p:xfrm>
          <a:off x="422415" y="1217844"/>
          <a:ext cx="5059223" cy="4017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93B1C9-9114-4FC7-83C1-C3E114CA7EA5}"/>
              </a:ext>
            </a:extLst>
          </p:cNvPr>
          <p:cNvSpPr txBox="1"/>
          <p:nvPr/>
        </p:nvSpPr>
        <p:spPr>
          <a:xfrm>
            <a:off x="6230797" y="3631455"/>
            <a:ext cx="5538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latin typeface="+mj-lt"/>
              </a:rPr>
              <a:t>Il ROE molto negativo indica un’erosione del capitale netto dovuta alle perdite.</a:t>
            </a:r>
          </a:p>
          <a:p>
            <a:endParaRPr lang="it-IT" sz="1000" dirty="0">
              <a:solidFill>
                <a:schemeClr val="bg1"/>
              </a:solidFill>
              <a:latin typeface="+mj-lt"/>
            </a:endParaRPr>
          </a:p>
          <a:p>
            <a:r>
              <a:rPr lang="it-IT" sz="1000" dirty="0">
                <a:solidFill>
                  <a:schemeClr val="bg1"/>
                </a:solidFill>
                <a:latin typeface="+mj-lt"/>
              </a:rPr>
              <a:t>La relazione ROI &gt; ROD indica che per l’impresa non è conveniente ricorrere a mezzi di terzi finanziari.</a:t>
            </a:r>
          </a:p>
        </p:txBody>
      </p:sp>
    </p:spTree>
    <p:extLst>
      <p:ext uri="{BB962C8B-B14F-4D97-AF65-F5344CB8AC3E}">
        <p14:creationId xmlns:p14="http://schemas.microsoft.com/office/powerpoint/2010/main" val="347553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rba, esterni, cielo, albero&#10;&#10;Descrizione generata automaticamente">
            <a:extLst>
              <a:ext uri="{FF2B5EF4-FFF2-40B4-BE49-F238E27FC236}">
                <a16:creationId xmlns:a16="http://schemas.microsoft.com/office/drawing/2014/main" id="{AAEC0453-DC94-48EE-A006-62D0C25D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301496"/>
            <a:ext cx="6379322" cy="425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0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FBE841-F160-43C6-B60D-08E325C1E4A4}"/>
              </a:ext>
            </a:extLst>
          </p:cNvPr>
          <p:cNvSpPr txBox="1"/>
          <p:nvPr/>
        </p:nvSpPr>
        <p:spPr>
          <a:xfrm>
            <a:off x="1840581" y="4155846"/>
            <a:ext cx="851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Francesco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Galisi</a:t>
            </a:r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		Riccardo De Luca	Giuseppe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Disalvo</a:t>
            </a:r>
            <a:endParaRPr lang="it-IT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pic>
        <p:nvPicPr>
          <p:cNvPr id="7" name="Elemento grafico 6" descr="Melanzana con riempimento a tinta unita">
            <a:extLst>
              <a:ext uri="{FF2B5EF4-FFF2-40B4-BE49-F238E27FC236}">
                <a16:creationId xmlns:a16="http://schemas.microsoft.com/office/drawing/2014/main" id="{51F3D7B0-E441-4203-8F62-1B8D6CE5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611" y="3250873"/>
            <a:ext cx="914400" cy="914400"/>
          </a:xfrm>
          <a:prstGeom prst="rect">
            <a:avLst/>
          </a:prstGeom>
        </p:spPr>
      </p:pic>
      <p:pic>
        <p:nvPicPr>
          <p:cNvPr id="9" name="Elemento grafico 8" descr="Mano aperta con pianta con riempimento a tinta unita">
            <a:extLst>
              <a:ext uri="{FF2B5EF4-FFF2-40B4-BE49-F238E27FC236}">
                <a16:creationId xmlns:a16="http://schemas.microsoft.com/office/drawing/2014/main" id="{7FA205CC-3E64-4C96-95E3-F8D2B9E78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7" y="3250873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oglia con riempimento a tinta unita">
            <a:extLst>
              <a:ext uri="{FF2B5EF4-FFF2-40B4-BE49-F238E27FC236}">
                <a16:creationId xmlns:a16="http://schemas.microsoft.com/office/drawing/2014/main" id="{FB15B83D-4EAA-439B-B9D8-080B9A74D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0364" y="3250873"/>
            <a:ext cx="914400" cy="9144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5C6A697-AD79-488B-A807-E8ECF697F19A}"/>
              </a:ext>
            </a:extLst>
          </p:cNvPr>
          <p:cNvSpPr txBox="1"/>
          <p:nvPr/>
        </p:nvSpPr>
        <p:spPr>
          <a:xfrm>
            <a:off x="4229489" y="1274305"/>
            <a:ext cx="3733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solidFill>
                  <a:schemeClr val="bg1"/>
                </a:solidFill>
                <a:latin typeface="Futura BT" panose="020B0702020204020204" pitchFamily="34" charset="0"/>
              </a:rPr>
              <a:t>Manzo</a:t>
            </a:r>
            <a:r>
              <a:rPr lang="it-IT" sz="4400" dirty="0" err="1">
                <a:solidFill>
                  <a:srgbClr val="FFD200"/>
                </a:solidFill>
                <a:latin typeface="Futura BT" panose="020B0702020204020204" pitchFamily="34" charset="0"/>
              </a:rPr>
              <a:t>Team</a:t>
            </a:r>
            <a:endParaRPr lang="it-IT" sz="4400" dirty="0">
              <a:solidFill>
                <a:srgbClr val="FFD200"/>
              </a:solidFill>
              <a:latin typeface="Futura BT" panose="020B0702020204020204" pitchFamily="34" charset="0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9A16F583-50C4-4FB4-9B6C-D7848C5E1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3040" y="3250873"/>
            <a:ext cx="4794462" cy="4447874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C7E1D5DB-8479-42B9-BA27-569AFE489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2718" y="1153716"/>
            <a:ext cx="445563" cy="4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0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9A16F583-50C4-4FB4-9B6C-D7848C5E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58" y="1311880"/>
            <a:ext cx="4794462" cy="444787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6E9BDA-4F9C-4B21-BA39-9D88F26EF81C}"/>
              </a:ext>
            </a:extLst>
          </p:cNvPr>
          <p:cNvSpPr txBox="1"/>
          <p:nvPr/>
        </p:nvSpPr>
        <p:spPr>
          <a:xfrm>
            <a:off x="8390288" y="357773"/>
            <a:ext cx="4359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FFD200"/>
                </a:solidFill>
                <a:latin typeface="Futura BT" panose="020B0702020204020204" pitchFamily="34" charset="0"/>
              </a:rPr>
              <a:t>Indice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8DAC428-A6EA-4111-9069-C2BF0707B567}"/>
              </a:ext>
            </a:extLst>
          </p:cNvPr>
          <p:cNvSpPr txBox="1"/>
          <p:nvPr/>
        </p:nvSpPr>
        <p:spPr>
          <a:xfrm>
            <a:off x="744706" y="665549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01	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2AF15EA-5AF5-481E-BDCF-EF2449914590}"/>
              </a:ext>
            </a:extLst>
          </p:cNvPr>
          <p:cNvSpPr txBox="1"/>
          <p:nvPr/>
        </p:nvSpPr>
        <p:spPr>
          <a:xfrm>
            <a:off x="1866900" y="942548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INTRODUZIONE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D8460A-3847-4206-9D06-7E01D6A4411B}"/>
              </a:ext>
            </a:extLst>
          </p:cNvPr>
          <p:cNvSpPr txBox="1"/>
          <p:nvPr/>
        </p:nvSpPr>
        <p:spPr>
          <a:xfrm>
            <a:off x="727420" y="1656536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02	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51D24A4-09BD-4AD6-A5B6-1AED73C840DA}"/>
              </a:ext>
            </a:extLst>
          </p:cNvPr>
          <p:cNvSpPr txBox="1"/>
          <p:nvPr/>
        </p:nvSpPr>
        <p:spPr>
          <a:xfrm>
            <a:off x="1849614" y="1933535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GOVERNANCE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DECEE97-6D1D-4787-866A-5F34AABB2EFD}"/>
              </a:ext>
            </a:extLst>
          </p:cNvPr>
          <p:cNvSpPr txBox="1"/>
          <p:nvPr/>
        </p:nvSpPr>
        <p:spPr>
          <a:xfrm>
            <a:off x="744706" y="2647524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03	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C59F206-80C3-48FD-A9C5-16D18F5F6D1E}"/>
              </a:ext>
            </a:extLst>
          </p:cNvPr>
          <p:cNvSpPr txBox="1"/>
          <p:nvPr/>
        </p:nvSpPr>
        <p:spPr>
          <a:xfrm>
            <a:off x="1866900" y="2924523"/>
            <a:ext cx="32146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BUSINESS MODEL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DB5414D-E611-4657-A9E5-682CAEEE6203}"/>
              </a:ext>
            </a:extLst>
          </p:cNvPr>
          <p:cNvSpPr txBox="1"/>
          <p:nvPr/>
        </p:nvSpPr>
        <p:spPr>
          <a:xfrm>
            <a:off x="744706" y="3638511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04	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016F5B3-71D4-4540-A354-1E00132B37FB}"/>
              </a:ext>
            </a:extLst>
          </p:cNvPr>
          <p:cNvSpPr txBox="1"/>
          <p:nvPr/>
        </p:nvSpPr>
        <p:spPr>
          <a:xfrm>
            <a:off x="1866900" y="3915510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131740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it-IT" sz="3600" dirty="0" err="1">
                <a:latin typeface="Futura BT" panose="020B0702020204020204" pitchFamily="34" charset="0"/>
              </a:rPr>
              <a:t>EcorNaturaSì</a:t>
            </a:r>
            <a:r>
              <a:rPr lang="it-IT" sz="3600" dirty="0">
                <a:latin typeface="Futura BT" panose="020B0702020204020204" pitchFamily="34" charset="0"/>
              </a:rPr>
              <a:t> in numeri</a:t>
            </a:r>
          </a:p>
        </p:txBody>
      </p:sp>
      <p:pic>
        <p:nvPicPr>
          <p:cNvPr id="9" name="Immagine 8" descr="Immagine che contiene esterni, terra, roccia, sporcizia&#10;&#10;Descrizione generata automaticamente">
            <a:extLst>
              <a:ext uri="{FF2B5EF4-FFF2-40B4-BE49-F238E27FC236}">
                <a16:creationId xmlns:a16="http://schemas.microsoft.com/office/drawing/2014/main" id="{6C91247E-DFAD-4187-80A1-449066C76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24" b="2558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73" name="Diagramma 72">
            <a:extLst>
              <a:ext uri="{FF2B5EF4-FFF2-40B4-BE49-F238E27FC236}">
                <a16:creationId xmlns:a16="http://schemas.microsoft.com/office/drawing/2014/main" id="{78B036CD-9491-48AA-9073-9DFC095F2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606331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AE9B91-182D-4220-9344-0D417F6C2E9E}"/>
              </a:ext>
            </a:extLst>
          </p:cNvPr>
          <p:cNvSpPr txBox="1"/>
          <p:nvPr/>
        </p:nvSpPr>
        <p:spPr>
          <a:xfrm>
            <a:off x="4100209" y="3939702"/>
            <a:ext cx="1386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1C5F4A"/>
                </a:solidFill>
                <a:latin typeface="Futura BT" panose="020B0702020204020204" pitchFamily="34" charset="0"/>
              </a:rPr>
              <a:t>300</a:t>
            </a:r>
          </a:p>
          <a:p>
            <a:r>
              <a:rPr lang="it-IT" sz="1000" dirty="0">
                <a:latin typeface="+mj-lt"/>
              </a:rPr>
              <a:t>aziende agricole con cui collaborano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15CAF153-4D56-42CF-AC33-372A4C3860C7}"/>
              </a:ext>
            </a:extLst>
          </p:cNvPr>
          <p:cNvSpPr txBox="1"/>
          <p:nvPr/>
        </p:nvSpPr>
        <p:spPr>
          <a:xfrm>
            <a:off x="6916618" y="5004878"/>
            <a:ext cx="193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+mj-lt"/>
              </a:rPr>
              <a:t>Oltre </a:t>
            </a:r>
            <a:r>
              <a:rPr lang="it-IT" sz="2000" dirty="0">
                <a:solidFill>
                  <a:srgbClr val="1C5F4A"/>
                </a:solidFill>
                <a:latin typeface="Futura BT" panose="020B0702020204020204" pitchFamily="34" charset="0"/>
              </a:rPr>
              <a:t>9.000</a:t>
            </a:r>
          </a:p>
          <a:p>
            <a:r>
              <a:rPr lang="it-IT" sz="1000" dirty="0">
                <a:latin typeface="+mj-lt"/>
              </a:rPr>
              <a:t>Prodotti commercializzati certificati </a:t>
            </a:r>
            <a:r>
              <a:rPr lang="it-IT" sz="1000" dirty="0" err="1">
                <a:latin typeface="+mj-lt"/>
              </a:rPr>
              <a:t>Bio</a:t>
            </a:r>
            <a:endParaRPr lang="it-IT" sz="1000" dirty="0">
              <a:latin typeface="+mj-lt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69A0636-3700-4CE4-B8C9-08D5AB819853}"/>
              </a:ext>
            </a:extLst>
          </p:cNvPr>
          <p:cNvSpPr txBox="1"/>
          <p:nvPr/>
        </p:nvSpPr>
        <p:spPr>
          <a:xfrm>
            <a:off x="6916618" y="3952725"/>
            <a:ext cx="2130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1C5F4A"/>
                </a:solidFill>
                <a:latin typeface="Futura BT" panose="020B0702020204020204" pitchFamily="34" charset="0"/>
              </a:rPr>
              <a:t>327</a:t>
            </a:r>
          </a:p>
          <a:p>
            <a:r>
              <a:rPr lang="it-IT" sz="1000" dirty="0">
                <a:latin typeface="+mj-lt"/>
              </a:rPr>
              <a:t>Negozi </a:t>
            </a:r>
            <a:r>
              <a:rPr lang="it-IT" sz="1000" dirty="0" err="1">
                <a:latin typeface="+mj-lt"/>
              </a:rPr>
              <a:t>NaturaSì</a:t>
            </a:r>
            <a:endParaRPr lang="it-IT" sz="1000" dirty="0">
              <a:latin typeface="+mj-lt"/>
            </a:endParaRP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584EFB50-9D2A-4631-9E4E-E67D8E4BB593}"/>
              </a:ext>
            </a:extLst>
          </p:cNvPr>
          <p:cNvSpPr txBox="1"/>
          <p:nvPr/>
        </p:nvSpPr>
        <p:spPr>
          <a:xfrm>
            <a:off x="4252608" y="5029077"/>
            <a:ext cx="2130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1C5F4A"/>
                </a:solidFill>
                <a:latin typeface="Futura BT" panose="020B0702020204020204" pitchFamily="34" charset="0"/>
              </a:rPr>
              <a:t>7.000</a:t>
            </a:r>
          </a:p>
          <a:p>
            <a:r>
              <a:rPr lang="it-IT" sz="1000" dirty="0">
                <a:latin typeface="+mj-lt"/>
              </a:rPr>
              <a:t>Ettari dedicati alla produzione di prodotti a marchio e ortofrutta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BC120C4-6615-4440-A9BE-DB64933AB587}"/>
              </a:ext>
            </a:extLst>
          </p:cNvPr>
          <p:cNvSpPr txBox="1"/>
          <p:nvPr/>
        </p:nvSpPr>
        <p:spPr>
          <a:xfrm>
            <a:off x="9580629" y="3939702"/>
            <a:ext cx="2130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1C5F4A"/>
                </a:solidFill>
                <a:latin typeface="Futura BT" panose="020B0702020204020204" pitchFamily="34" charset="0"/>
              </a:rPr>
              <a:t>1.650</a:t>
            </a:r>
          </a:p>
          <a:p>
            <a:r>
              <a:rPr lang="it-IT" sz="1000" dirty="0">
                <a:latin typeface="+mj-lt"/>
              </a:rPr>
              <a:t>collaboratori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7BAE728-977F-49D2-9441-C6964063892D}"/>
              </a:ext>
            </a:extLst>
          </p:cNvPr>
          <p:cNvSpPr txBox="1"/>
          <p:nvPr/>
        </p:nvSpPr>
        <p:spPr>
          <a:xfrm>
            <a:off x="9580629" y="4991855"/>
            <a:ext cx="181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+mj-lt"/>
              </a:rPr>
              <a:t>Oltre </a:t>
            </a:r>
            <a:r>
              <a:rPr lang="it-IT" sz="2000" dirty="0">
                <a:solidFill>
                  <a:srgbClr val="1C5F4A"/>
                </a:solidFill>
                <a:latin typeface="Futura BT" panose="020B0702020204020204" pitchFamily="34" charset="0"/>
              </a:rPr>
              <a:t>7.000</a:t>
            </a:r>
          </a:p>
          <a:p>
            <a:r>
              <a:rPr lang="it-IT" sz="1000" dirty="0">
                <a:latin typeface="+mj-lt"/>
              </a:rPr>
              <a:t>Punti vendita serviti sul territorio italiano</a:t>
            </a:r>
          </a:p>
        </p:txBody>
      </p:sp>
    </p:spTree>
    <p:extLst>
      <p:ext uri="{BB962C8B-B14F-4D97-AF65-F5344CB8AC3E}">
        <p14:creationId xmlns:p14="http://schemas.microsoft.com/office/powerpoint/2010/main" val="30011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 descr="Immagine che contiene cibo, frutta&#10;&#10;Descrizione generata automaticamente">
            <a:extLst>
              <a:ext uri="{FF2B5EF4-FFF2-40B4-BE49-F238E27FC236}">
                <a16:creationId xmlns:a16="http://schemas.microsoft.com/office/drawing/2014/main" id="{3C73C07F-F960-4102-AD57-2D48FD5E8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9091" r="2876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257ADE-FD88-4358-94C1-B07F221FF6F8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4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Futura BT" panose="020B0702020204020204" pitchFamily="34" charset="0"/>
                <a:ea typeface="+mj-ea"/>
                <a:cs typeface="+mj-cs"/>
              </a:rPr>
              <a:t>Mission &amp; </a:t>
            </a:r>
            <a:r>
              <a:rPr kumimoji="0" lang="en-US" sz="4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Futura BT" panose="020B0702020204020204" pitchFamily="34" charset="0"/>
                <a:ea typeface="+mj-ea"/>
                <a:cs typeface="+mj-cs"/>
              </a:rPr>
              <a:t>valori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Futura BT" panose="020B0702020204020204" pitchFamily="34" charset="0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A64706A-A8C9-4CA5-ADAF-EE5DE427CC14}"/>
              </a:ext>
            </a:extLst>
          </p:cNvPr>
          <p:cNvSpPr txBox="1"/>
          <p:nvPr/>
        </p:nvSpPr>
        <p:spPr>
          <a:xfrm>
            <a:off x="371094" y="2684756"/>
            <a:ext cx="3656157" cy="39411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 err="1">
                <a:latin typeface="+mj-lt"/>
              </a:rPr>
              <a:t>Compito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dell'azienda</a:t>
            </a:r>
            <a:r>
              <a:rPr lang="en-US" sz="1100" dirty="0">
                <a:latin typeface="+mj-lt"/>
              </a:rPr>
              <a:t> è il </a:t>
            </a:r>
            <a:r>
              <a:rPr lang="en-US" sz="1100" dirty="0" err="1">
                <a:latin typeface="+mj-lt"/>
              </a:rPr>
              <a:t>commercio</a:t>
            </a:r>
            <a:r>
              <a:rPr lang="en-US" sz="1100" dirty="0">
                <a:latin typeface="+mj-lt"/>
              </a:rPr>
              <a:t> e la </a:t>
            </a:r>
            <a:r>
              <a:rPr lang="en-US" sz="1100" dirty="0" err="1">
                <a:latin typeface="+mj-lt"/>
              </a:rPr>
              <a:t>distribuzione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all'ingrosso</a:t>
            </a:r>
            <a:r>
              <a:rPr lang="en-US" sz="1100" dirty="0">
                <a:latin typeface="+mj-lt"/>
              </a:rPr>
              <a:t> e al </a:t>
            </a:r>
            <a:r>
              <a:rPr lang="en-US" sz="1100" dirty="0" err="1">
                <a:latin typeface="+mj-lt"/>
              </a:rPr>
              <a:t>dettaglio</a:t>
            </a:r>
            <a:r>
              <a:rPr lang="en-US" sz="1100" dirty="0">
                <a:latin typeface="+mj-lt"/>
              </a:rPr>
              <a:t> di </a:t>
            </a:r>
            <a:r>
              <a:rPr lang="en-US" sz="1100" dirty="0" err="1">
                <a:latin typeface="+mj-lt"/>
              </a:rPr>
              <a:t>prodotti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biologici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biodinamici</a:t>
            </a:r>
            <a:r>
              <a:rPr lang="en-US" sz="1100" dirty="0">
                <a:latin typeface="+mj-lt"/>
              </a:rPr>
              <a:t> e </a:t>
            </a:r>
            <a:r>
              <a:rPr lang="en-US" sz="1100" dirty="0" err="1">
                <a:latin typeface="+mj-lt"/>
              </a:rPr>
              <a:t>naturali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generale</a:t>
            </a:r>
            <a:r>
              <a:rPr lang="en-US" sz="1100" dirty="0">
                <a:latin typeface="+mj-lt"/>
              </a:rPr>
              <a:t>; </a:t>
            </a:r>
            <a:r>
              <a:rPr lang="en-US" sz="1100" dirty="0" err="1">
                <a:latin typeface="+mj-lt"/>
              </a:rPr>
              <a:t>prodotti</a:t>
            </a:r>
            <a:r>
              <a:rPr lang="en-US" sz="1100" dirty="0">
                <a:latin typeface="+mj-lt"/>
              </a:rPr>
              <a:t> di </a:t>
            </a:r>
            <a:r>
              <a:rPr lang="en-US" sz="1100" dirty="0" err="1">
                <a:latin typeface="+mj-lt"/>
              </a:rPr>
              <a:t>elevata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qualità</a:t>
            </a:r>
            <a:r>
              <a:rPr lang="en-US" sz="1100" dirty="0">
                <a:latin typeface="+mj-lt"/>
              </a:rPr>
              <a:t> per le </a:t>
            </a:r>
            <a:r>
              <a:rPr lang="en-US" sz="1100" dirty="0" err="1">
                <a:latin typeface="+mj-lt"/>
              </a:rPr>
              <a:t>persone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che</a:t>
            </a:r>
            <a:r>
              <a:rPr lang="en-US" sz="1100" dirty="0">
                <a:latin typeface="+mj-lt"/>
              </a:rPr>
              <a:t> se ne </a:t>
            </a:r>
            <a:r>
              <a:rPr lang="en-US" sz="1100" dirty="0" err="1">
                <a:latin typeface="+mj-lt"/>
              </a:rPr>
              <a:t>nutrono</a:t>
            </a:r>
            <a:r>
              <a:rPr lang="en-US" sz="1100" dirty="0">
                <a:latin typeface="+mj-lt"/>
              </a:rPr>
              <a:t> o </a:t>
            </a:r>
            <a:r>
              <a:rPr lang="en-US" sz="1100" dirty="0" err="1">
                <a:latin typeface="+mj-lt"/>
              </a:rPr>
              <a:t>che</a:t>
            </a:r>
            <a:r>
              <a:rPr lang="en-US" sz="1100" dirty="0">
                <a:latin typeface="+mj-lt"/>
              </a:rPr>
              <a:t> li </a:t>
            </a:r>
            <a:r>
              <a:rPr lang="en-US" sz="1100" dirty="0" err="1">
                <a:latin typeface="+mj-lt"/>
              </a:rPr>
              <a:t>utilizzano</a:t>
            </a:r>
            <a:r>
              <a:rPr lang="en-US" sz="1100" dirty="0">
                <a:latin typeface="+mj-lt"/>
              </a:rPr>
              <a:t>. I </a:t>
            </a:r>
            <a:r>
              <a:rPr lang="en-US" sz="1100" dirty="0" err="1">
                <a:latin typeface="+mj-lt"/>
              </a:rPr>
              <a:t>prodotti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distribuiti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dalla</a:t>
            </a:r>
            <a:r>
              <a:rPr lang="en-US" sz="1100" dirty="0">
                <a:latin typeface="+mj-lt"/>
              </a:rPr>
              <a:t> nostra </a:t>
            </a:r>
            <a:r>
              <a:rPr lang="en-US" sz="1100" dirty="0" err="1">
                <a:latin typeface="+mj-lt"/>
              </a:rPr>
              <a:t>azienda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devono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contribuire</a:t>
            </a:r>
            <a:r>
              <a:rPr lang="en-US" sz="1100" dirty="0">
                <a:latin typeface="+mj-lt"/>
              </a:rPr>
              <a:t> a </a:t>
            </a:r>
            <a:r>
              <a:rPr lang="en-US" sz="1100" dirty="0" err="1">
                <a:latin typeface="+mj-lt"/>
              </a:rPr>
              <a:t>migliorare</a:t>
            </a:r>
            <a:r>
              <a:rPr lang="en-US" sz="1100" dirty="0">
                <a:latin typeface="+mj-lt"/>
              </a:rPr>
              <a:t> non solo la salute </a:t>
            </a:r>
            <a:r>
              <a:rPr lang="en-US" sz="1100" dirty="0" err="1">
                <a:latin typeface="+mj-lt"/>
              </a:rPr>
              <a:t>dell'uomo</a:t>
            </a:r>
            <a:r>
              <a:rPr lang="en-US" sz="1100" dirty="0">
                <a:latin typeface="+mj-lt"/>
              </a:rPr>
              <a:t>, ma </a:t>
            </a:r>
            <a:r>
              <a:rPr lang="en-US" sz="1100" dirty="0" err="1">
                <a:latin typeface="+mj-lt"/>
              </a:rPr>
              <a:t>anche</a:t>
            </a:r>
            <a:r>
              <a:rPr lang="en-US" sz="1100" dirty="0">
                <a:latin typeface="+mj-lt"/>
              </a:rPr>
              <a:t> la salute </a:t>
            </a:r>
            <a:r>
              <a:rPr lang="en-US" sz="1100" dirty="0" err="1">
                <a:latin typeface="+mj-lt"/>
              </a:rPr>
              <a:t>della</a:t>
            </a:r>
            <a:r>
              <a:rPr lang="en-US" sz="1100" dirty="0">
                <a:latin typeface="+mj-lt"/>
              </a:rPr>
              <a:t> terra e </a:t>
            </a:r>
            <a:r>
              <a:rPr lang="en-US" sz="1100" dirty="0" err="1">
                <a:latin typeface="+mj-lt"/>
              </a:rPr>
              <a:t>dell'ambiente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nel</a:t>
            </a:r>
            <a:r>
              <a:rPr lang="en-US" sz="1100" dirty="0">
                <a:latin typeface="+mj-lt"/>
              </a:rPr>
              <a:t> quale </a:t>
            </a:r>
            <a:r>
              <a:rPr lang="en-US" sz="1100" dirty="0" err="1">
                <a:latin typeface="+mj-lt"/>
              </a:rPr>
              <a:t>viviamo</a:t>
            </a:r>
            <a:r>
              <a:rPr lang="en-US" sz="1100" dirty="0">
                <a:latin typeface="+mj-lt"/>
              </a:rPr>
              <a:t>. Per </a:t>
            </a:r>
            <a:r>
              <a:rPr lang="en-US" sz="1100" dirty="0" err="1">
                <a:latin typeface="+mj-lt"/>
              </a:rPr>
              <a:t>poterlo</a:t>
            </a:r>
            <a:r>
              <a:rPr lang="en-US" sz="1100" dirty="0">
                <a:latin typeface="+mj-lt"/>
              </a:rPr>
              <a:t> fare </a:t>
            </a:r>
            <a:r>
              <a:rPr lang="en-US" sz="1100" dirty="0" err="1">
                <a:latin typeface="+mj-lt"/>
              </a:rPr>
              <a:t>l’azienda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usa</a:t>
            </a:r>
            <a:r>
              <a:rPr lang="en-US" sz="1100" dirty="0">
                <a:latin typeface="+mj-lt"/>
              </a:rPr>
              <a:t> un </a:t>
            </a:r>
            <a:r>
              <a:rPr lang="en-US" sz="1100" dirty="0" err="1">
                <a:latin typeface="+mj-lt"/>
              </a:rPr>
              <a:t>sistema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suddiviso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dodici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punti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chiave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ugualmente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importanti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tra</a:t>
            </a:r>
            <a:r>
              <a:rPr lang="en-US" sz="1100" dirty="0">
                <a:latin typeface="+mj-lt"/>
              </a:rPr>
              <a:t> di </a:t>
            </a:r>
            <a:r>
              <a:rPr lang="en-US" sz="1100" dirty="0" err="1">
                <a:latin typeface="+mj-lt"/>
              </a:rPr>
              <a:t>loro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chiamato</a:t>
            </a:r>
            <a:r>
              <a:rPr lang="en-US" sz="1100" dirty="0">
                <a:latin typeface="+mj-lt"/>
              </a:rPr>
              <a:t> da lei </a:t>
            </a:r>
            <a:r>
              <a:rPr lang="en-US" sz="1100" dirty="0" err="1">
                <a:latin typeface="+mj-lt"/>
              </a:rPr>
              <a:t>stessa</a:t>
            </a:r>
            <a:r>
              <a:rPr lang="en-US" sz="1100" dirty="0">
                <a:latin typeface="+mj-lt"/>
              </a:rPr>
              <a:t> </a:t>
            </a:r>
            <a:r>
              <a:rPr lang="en-US" sz="1100" b="1" dirty="0" err="1">
                <a:latin typeface="+mj-lt"/>
              </a:rPr>
              <a:t>i</a:t>
            </a:r>
            <a:r>
              <a:rPr lang="en-US" sz="1100" b="1" dirty="0">
                <a:latin typeface="+mj-lt"/>
              </a:rPr>
              <a:t> </a:t>
            </a:r>
            <a:r>
              <a:rPr lang="en-US" sz="1100" b="1" dirty="0" err="1">
                <a:latin typeface="+mj-lt"/>
              </a:rPr>
              <a:t>dodici</a:t>
            </a:r>
            <a:r>
              <a:rPr lang="en-US" sz="1100" b="1" dirty="0">
                <a:latin typeface="+mj-lt"/>
              </a:rPr>
              <a:t> </a:t>
            </a:r>
            <a:r>
              <a:rPr lang="en-US" sz="1100" b="1" dirty="0" err="1">
                <a:latin typeface="+mj-lt"/>
              </a:rPr>
              <a:t>petali</a:t>
            </a:r>
            <a:r>
              <a:rPr lang="en-US" sz="1100" dirty="0">
                <a:latin typeface="+mj-lt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900" dirty="0">
                <a:latin typeface="Futura BT" panose="020B0702020204020204" pitchFamily="34" charset="0"/>
              </a:rPr>
              <a:t>I </a:t>
            </a:r>
            <a:r>
              <a:rPr lang="en-US" sz="2900" dirty="0" err="1">
                <a:latin typeface="Futura BT" panose="020B0702020204020204" pitchFamily="34" charset="0"/>
              </a:rPr>
              <a:t>dodici</a:t>
            </a:r>
            <a:r>
              <a:rPr lang="en-US" sz="2900" dirty="0">
                <a:latin typeface="Futura BT" panose="020B0702020204020204" pitchFamily="34" charset="0"/>
              </a:rPr>
              <a:t> </a:t>
            </a:r>
            <a:r>
              <a:rPr lang="en-US" sz="2900" dirty="0" err="1">
                <a:latin typeface="Futura BT" panose="020B0702020204020204" pitchFamily="34" charset="0"/>
              </a:rPr>
              <a:t>petali</a:t>
            </a:r>
            <a:endParaRPr lang="en-US" sz="2900" dirty="0">
              <a:latin typeface="Futura BT" panose="020B0702020204020204" pitchFamily="34" charset="0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j-lt"/>
              </a:rPr>
              <a:t>Alimentazione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cosciente</a:t>
            </a:r>
            <a:endParaRPr lang="en-US" sz="1100" dirty="0">
              <a:latin typeface="+mj-lt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Lotta </a:t>
            </a:r>
            <a:r>
              <a:rPr lang="en-US" sz="1100" dirty="0" err="1">
                <a:latin typeface="+mj-lt"/>
              </a:rPr>
              <a:t>allo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spreco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alimentare</a:t>
            </a:r>
            <a:endParaRPr lang="en-US" sz="1100" dirty="0">
              <a:latin typeface="+mj-lt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j-lt"/>
              </a:rPr>
              <a:t>Agricoltura</a:t>
            </a:r>
            <a:endParaRPr lang="en-US" sz="1100" dirty="0">
              <a:latin typeface="+mj-lt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j-lt"/>
              </a:rPr>
              <a:t>Comunità</a:t>
            </a:r>
            <a:endParaRPr lang="en-US" sz="1100" dirty="0">
              <a:latin typeface="+mj-lt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j-lt"/>
              </a:rPr>
              <a:t>Sementi</a:t>
            </a:r>
            <a:endParaRPr lang="en-US" sz="1100" dirty="0">
              <a:latin typeface="+mj-lt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j-lt"/>
              </a:rPr>
              <a:t>Fertilità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culturale</a:t>
            </a:r>
            <a:endParaRPr lang="en-US" sz="1100" dirty="0">
              <a:latin typeface="+mj-lt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j-lt"/>
              </a:rPr>
              <a:t>Biodiversità</a:t>
            </a:r>
            <a:endParaRPr lang="en-US" sz="1100" dirty="0">
              <a:latin typeface="+mj-lt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j-lt"/>
              </a:rPr>
              <a:t>Benessere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animale</a:t>
            </a:r>
            <a:endParaRPr lang="en-US" sz="1100" dirty="0">
              <a:latin typeface="+mj-lt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j-lt"/>
              </a:rPr>
              <a:t>Rifiuti</a:t>
            </a:r>
            <a:r>
              <a:rPr lang="en-US" sz="1100" dirty="0">
                <a:latin typeface="+mj-lt"/>
              </a:rPr>
              <a:t> zero</a:t>
            </a: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j-lt"/>
              </a:rPr>
              <a:t>Energia</a:t>
            </a:r>
            <a:endParaRPr lang="en-US" sz="1100" dirty="0">
              <a:latin typeface="+mj-lt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j-lt"/>
              </a:rPr>
              <a:t>Acqua</a:t>
            </a:r>
            <a:endParaRPr lang="en-US" sz="1100" dirty="0">
              <a:latin typeface="+mj-lt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Economia </a:t>
            </a:r>
            <a:r>
              <a:rPr lang="en-US" sz="1100" dirty="0" err="1">
                <a:latin typeface="+mj-lt"/>
              </a:rPr>
              <a:t>sostenibile</a:t>
            </a:r>
            <a:endParaRPr lang="en-US" sz="1100" dirty="0">
              <a:latin typeface="+mj-lt"/>
            </a:endParaRPr>
          </a:p>
        </p:txBody>
      </p:sp>
      <p:graphicFrame>
        <p:nvGraphicFramePr>
          <p:cNvPr id="47" name="Diagramma 46">
            <a:extLst>
              <a:ext uri="{FF2B5EF4-FFF2-40B4-BE49-F238E27FC236}">
                <a16:creationId xmlns:a16="http://schemas.microsoft.com/office/drawing/2014/main" id="{C2D48065-5C0B-4AA3-85A2-94FAAB440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322724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3DE44AF4-D930-4BB3-9131-4B923100B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84388" y="6069966"/>
            <a:ext cx="7905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5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185;p18">
            <a:extLst>
              <a:ext uri="{FF2B5EF4-FFF2-40B4-BE49-F238E27FC236}">
                <a16:creationId xmlns:a16="http://schemas.microsoft.com/office/drawing/2014/main" id="{D4C4E4C4-20B7-4EAE-BF9C-432738C22751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-1020865" y="4584693"/>
            <a:ext cx="5780206" cy="1003690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15" y="-112052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Storia di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EcorNaturaSì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019011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0" name="Google Shape;185;p18">
            <a:extLst>
              <a:ext uri="{FF2B5EF4-FFF2-40B4-BE49-F238E27FC236}">
                <a16:creationId xmlns:a16="http://schemas.microsoft.com/office/drawing/2014/main" id="{255BBE23-5CDC-4492-9852-606E1EF444AF}"/>
              </a:ext>
            </a:extLst>
          </p:cNvPr>
          <p:cNvCxnSpPr>
            <a:cxnSpLocks/>
          </p:cNvCxnSpPr>
          <p:nvPr/>
        </p:nvCxnSpPr>
        <p:spPr>
          <a:xfrm flipV="1">
            <a:off x="-577516" y="1976256"/>
            <a:ext cx="13492497" cy="2379092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2" name="Google Shape;185;p18">
            <a:extLst>
              <a:ext uri="{FF2B5EF4-FFF2-40B4-BE49-F238E27FC236}">
                <a16:creationId xmlns:a16="http://schemas.microsoft.com/office/drawing/2014/main" id="{89767EF2-A32F-4636-B69C-B88FE48A9F2A}"/>
              </a:ext>
            </a:extLst>
          </p:cNvPr>
          <p:cNvCxnSpPr>
            <a:cxnSpLocks/>
          </p:cNvCxnSpPr>
          <p:nvPr/>
        </p:nvCxnSpPr>
        <p:spPr>
          <a:xfrm>
            <a:off x="3995660" y="3543102"/>
            <a:ext cx="763680" cy="1041583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8" name="Google Shape;165;p18">
            <a:extLst>
              <a:ext uri="{FF2B5EF4-FFF2-40B4-BE49-F238E27FC236}">
                <a16:creationId xmlns:a16="http://schemas.microsoft.com/office/drawing/2014/main" id="{6111FA60-CFF9-495D-8D70-1CC58374E442}"/>
              </a:ext>
            </a:extLst>
          </p:cNvPr>
          <p:cNvSpPr/>
          <p:nvPr/>
        </p:nvSpPr>
        <p:spPr>
          <a:xfrm rot="3300000" flipH="1">
            <a:off x="3868377" y="3411232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DD0EF68-C8D6-4B90-8E84-ACA60B879F2B}"/>
              </a:ext>
            </a:extLst>
          </p:cNvPr>
          <p:cNvCxnSpPr>
            <a:cxnSpLocks/>
            <a:stCxn id="168" idx="6"/>
          </p:cNvCxnSpPr>
          <p:nvPr/>
        </p:nvCxnSpPr>
        <p:spPr>
          <a:xfrm rot="3300000" flipH="1">
            <a:off x="3424633" y="3175145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Google Shape;163;p18">
            <a:extLst>
              <a:ext uri="{FF2B5EF4-FFF2-40B4-BE49-F238E27FC236}">
                <a16:creationId xmlns:a16="http://schemas.microsoft.com/office/drawing/2014/main" id="{8D71C7D9-207F-4BA3-B5E6-D3652BB78570}"/>
              </a:ext>
            </a:extLst>
          </p:cNvPr>
          <p:cNvSpPr/>
          <p:nvPr/>
        </p:nvSpPr>
        <p:spPr>
          <a:xfrm rot="1860000" flipH="1">
            <a:off x="3527715" y="2885219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65;p18">
            <a:extLst>
              <a:ext uri="{FF2B5EF4-FFF2-40B4-BE49-F238E27FC236}">
                <a16:creationId xmlns:a16="http://schemas.microsoft.com/office/drawing/2014/main" id="{636F0910-ABE8-4894-8DC6-8BB901F2E8B1}"/>
              </a:ext>
            </a:extLst>
          </p:cNvPr>
          <p:cNvSpPr/>
          <p:nvPr/>
        </p:nvSpPr>
        <p:spPr>
          <a:xfrm rot="3300000" flipH="1">
            <a:off x="8223934" y="2656993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62D142D5-43E1-444E-A82C-3BE8F19C76AC}"/>
              </a:ext>
            </a:extLst>
          </p:cNvPr>
          <p:cNvCxnSpPr>
            <a:cxnSpLocks/>
            <a:stCxn id="60" idx="6"/>
          </p:cNvCxnSpPr>
          <p:nvPr/>
        </p:nvCxnSpPr>
        <p:spPr>
          <a:xfrm rot="3300000" flipH="1">
            <a:off x="7780190" y="2420906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163;p18">
            <a:extLst>
              <a:ext uri="{FF2B5EF4-FFF2-40B4-BE49-F238E27FC236}">
                <a16:creationId xmlns:a16="http://schemas.microsoft.com/office/drawing/2014/main" id="{8CDE106A-D3B5-440C-ADB5-366F3707A15B}"/>
              </a:ext>
            </a:extLst>
          </p:cNvPr>
          <p:cNvSpPr/>
          <p:nvPr/>
        </p:nvSpPr>
        <p:spPr>
          <a:xfrm rot="1860000" flipH="1">
            <a:off x="7883272" y="2110338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65;p18">
            <a:extLst>
              <a:ext uri="{FF2B5EF4-FFF2-40B4-BE49-F238E27FC236}">
                <a16:creationId xmlns:a16="http://schemas.microsoft.com/office/drawing/2014/main" id="{137BA48C-D2C0-41CB-9336-E5AC3255F789}"/>
              </a:ext>
            </a:extLst>
          </p:cNvPr>
          <p:cNvSpPr/>
          <p:nvPr/>
        </p:nvSpPr>
        <p:spPr>
          <a:xfrm rot="3300000" flipH="1">
            <a:off x="10137892" y="2320827"/>
            <a:ext cx="247426" cy="247426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DA6ED53-E631-4559-B2DF-C066152E98E8}"/>
              </a:ext>
            </a:extLst>
          </p:cNvPr>
          <p:cNvCxnSpPr>
            <a:cxnSpLocks/>
            <a:stCxn id="64" idx="6"/>
          </p:cNvCxnSpPr>
          <p:nvPr/>
        </p:nvCxnSpPr>
        <p:spPr>
          <a:xfrm rot="3300000" flipH="1">
            <a:off x="9694148" y="2084740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163;p18">
            <a:extLst>
              <a:ext uri="{FF2B5EF4-FFF2-40B4-BE49-F238E27FC236}">
                <a16:creationId xmlns:a16="http://schemas.microsoft.com/office/drawing/2014/main" id="{C5769C45-DFFC-4A9A-A02D-F2D3814EDA4F}"/>
              </a:ext>
            </a:extLst>
          </p:cNvPr>
          <p:cNvSpPr/>
          <p:nvPr/>
        </p:nvSpPr>
        <p:spPr>
          <a:xfrm rot="1860000" flipH="1">
            <a:off x="9797229" y="1794815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65;p18">
            <a:extLst>
              <a:ext uri="{FF2B5EF4-FFF2-40B4-BE49-F238E27FC236}">
                <a16:creationId xmlns:a16="http://schemas.microsoft.com/office/drawing/2014/main" id="{2639DA7C-574D-459F-8B7D-E2D474CDD7FF}"/>
              </a:ext>
            </a:extLst>
          </p:cNvPr>
          <p:cNvSpPr/>
          <p:nvPr/>
        </p:nvSpPr>
        <p:spPr>
          <a:xfrm rot="3300000" flipH="1">
            <a:off x="2312214" y="3684344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262209E8-ED90-41DF-9ECD-5551E681F258}"/>
              </a:ext>
            </a:extLst>
          </p:cNvPr>
          <p:cNvCxnSpPr>
            <a:cxnSpLocks/>
            <a:stCxn id="70" idx="6"/>
          </p:cNvCxnSpPr>
          <p:nvPr/>
        </p:nvCxnSpPr>
        <p:spPr>
          <a:xfrm rot="3300000" flipH="1">
            <a:off x="1868470" y="3448257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163;p18">
            <a:extLst>
              <a:ext uri="{FF2B5EF4-FFF2-40B4-BE49-F238E27FC236}">
                <a16:creationId xmlns:a16="http://schemas.microsoft.com/office/drawing/2014/main" id="{A1820CAA-419A-4FFA-9325-A31046F13F50}"/>
              </a:ext>
            </a:extLst>
          </p:cNvPr>
          <p:cNvSpPr/>
          <p:nvPr/>
        </p:nvSpPr>
        <p:spPr>
          <a:xfrm rot="1860000" flipH="1">
            <a:off x="1971551" y="3158331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65;p18">
            <a:extLst>
              <a:ext uri="{FF2B5EF4-FFF2-40B4-BE49-F238E27FC236}">
                <a16:creationId xmlns:a16="http://schemas.microsoft.com/office/drawing/2014/main" id="{8507B215-8981-49BD-A587-492D6ECC3D05}"/>
              </a:ext>
            </a:extLst>
          </p:cNvPr>
          <p:cNvSpPr/>
          <p:nvPr/>
        </p:nvSpPr>
        <p:spPr>
          <a:xfrm rot="14100000" flipH="1">
            <a:off x="6936480" y="2870882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9187CE68-9A5F-4808-A7B9-BB9F232CE902}"/>
              </a:ext>
            </a:extLst>
          </p:cNvPr>
          <p:cNvCxnSpPr>
            <a:cxnSpLocks/>
            <a:stCxn id="78" idx="6"/>
          </p:cNvCxnSpPr>
          <p:nvPr/>
        </p:nvCxnSpPr>
        <p:spPr>
          <a:xfrm rot="14100000" flipH="1">
            <a:off x="6996607" y="3354395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oogle Shape;163;p18">
            <a:extLst>
              <a:ext uri="{FF2B5EF4-FFF2-40B4-BE49-F238E27FC236}">
                <a16:creationId xmlns:a16="http://schemas.microsoft.com/office/drawing/2014/main" id="{AE2595ED-86F5-4189-BFD0-1BF3284C2474}"/>
              </a:ext>
            </a:extLst>
          </p:cNvPr>
          <p:cNvSpPr/>
          <p:nvPr/>
        </p:nvSpPr>
        <p:spPr>
          <a:xfrm rot="12660000" flipH="1">
            <a:off x="7461639" y="3581391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65;p18">
            <a:extLst>
              <a:ext uri="{FF2B5EF4-FFF2-40B4-BE49-F238E27FC236}">
                <a16:creationId xmlns:a16="http://schemas.microsoft.com/office/drawing/2014/main" id="{E4DCF610-2495-4258-95B6-5D65E4BA974F}"/>
              </a:ext>
            </a:extLst>
          </p:cNvPr>
          <p:cNvSpPr/>
          <p:nvPr/>
        </p:nvSpPr>
        <p:spPr>
          <a:xfrm rot="14100000" flipH="1">
            <a:off x="4639382" y="4433750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8CE1B2F7-CCB1-400D-B04A-1075B6BA32BF}"/>
              </a:ext>
            </a:extLst>
          </p:cNvPr>
          <p:cNvCxnSpPr>
            <a:cxnSpLocks/>
            <a:stCxn id="82" idx="6"/>
          </p:cNvCxnSpPr>
          <p:nvPr/>
        </p:nvCxnSpPr>
        <p:spPr>
          <a:xfrm rot="14100000" flipH="1">
            <a:off x="4699508" y="4917264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163;p18">
            <a:extLst>
              <a:ext uri="{FF2B5EF4-FFF2-40B4-BE49-F238E27FC236}">
                <a16:creationId xmlns:a16="http://schemas.microsoft.com/office/drawing/2014/main" id="{ABE2C5F3-BD68-4AA1-8A06-20F3E5EF0372}"/>
              </a:ext>
            </a:extLst>
          </p:cNvPr>
          <p:cNvSpPr/>
          <p:nvPr/>
        </p:nvSpPr>
        <p:spPr>
          <a:xfrm rot="12660000" flipH="1">
            <a:off x="5164541" y="5144259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65;p18">
            <a:extLst>
              <a:ext uri="{FF2B5EF4-FFF2-40B4-BE49-F238E27FC236}">
                <a16:creationId xmlns:a16="http://schemas.microsoft.com/office/drawing/2014/main" id="{646443D9-A565-4F59-944C-26A37096F906}"/>
              </a:ext>
            </a:extLst>
          </p:cNvPr>
          <p:cNvSpPr/>
          <p:nvPr/>
        </p:nvSpPr>
        <p:spPr>
          <a:xfrm rot="14100000" flipH="1">
            <a:off x="2284518" y="4846417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41648893-5CE2-4D4F-9F55-8237445C35C0}"/>
              </a:ext>
            </a:extLst>
          </p:cNvPr>
          <p:cNvCxnSpPr>
            <a:cxnSpLocks/>
            <a:stCxn id="86" idx="6"/>
          </p:cNvCxnSpPr>
          <p:nvPr/>
        </p:nvCxnSpPr>
        <p:spPr>
          <a:xfrm rot="14100000" flipH="1">
            <a:off x="2344645" y="5329930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63;p18">
            <a:extLst>
              <a:ext uri="{FF2B5EF4-FFF2-40B4-BE49-F238E27FC236}">
                <a16:creationId xmlns:a16="http://schemas.microsoft.com/office/drawing/2014/main" id="{653CF33E-8026-4A3D-A9CF-499C2822720D}"/>
              </a:ext>
            </a:extLst>
          </p:cNvPr>
          <p:cNvSpPr/>
          <p:nvPr/>
        </p:nvSpPr>
        <p:spPr>
          <a:xfrm rot="12660000" flipH="1">
            <a:off x="2809677" y="5556926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65;p18">
            <a:extLst>
              <a:ext uri="{FF2B5EF4-FFF2-40B4-BE49-F238E27FC236}">
                <a16:creationId xmlns:a16="http://schemas.microsoft.com/office/drawing/2014/main" id="{2CFBCE66-BE01-4B3E-AE3D-DACFA691F212}"/>
              </a:ext>
            </a:extLst>
          </p:cNvPr>
          <p:cNvSpPr/>
          <p:nvPr/>
        </p:nvSpPr>
        <p:spPr>
          <a:xfrm rot="14100000" flipH="1">
            <a:off x="9299698" y="2466458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EBCA40A-D048-4AC2-8ACB-A745069418D2}"/>
              </a:ext>
            </a:extLst>
          </p:cNvPr>
          <p:cNvCxnSpPr>
            <a:cxnSpLocks/>
            <a:stCxn id="90" idx="6"/>
          </p:cNvCxnSpPr>
          <p:nvPr/>
        </p:nvCxnSpPr>
        <p:spPr>
          <a:xfrm rot="14100000" flipH="1">
            <a:off x="9359825" y="2949971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163;p18">
            <a:extLst>
              <a:ext uri="{FF2B5EF4-FFF2-40B4-BE49-F238E27FC236}">
                <a16:creationId xmlns:a16="http://schemas.microsoft.com/office/drawing/2014/main" id="{99843DC1-F2B4-4B76-ABD5-85205FC13FF8}"/>
              </a:ext>
            </a:extLst>
          </p:cNvPr>
          <p:cNvSpPr/>
          <p:nvPr/>
        </p:nvSpPr>
        <p:spPr>
          <a:xfrm rot="12660000" flipH="1">
            <a:off x="9824858" y="3176967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Elemento grafico 23" descr="Abete con riempimento a tinta unita">
            <a:extLst>
              <a:ext uri="{FF2B5EF4-FFF2-40B4-BE49-F238E27FC236}">
                <a16:creationId xmlns:a16="http://schemas.microsoft.com/office/drawing/2014/main" id="{A3F749BC-0553-4E87-938A-756C9C80C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9636" y="2084740"/>
            <a:ext cx="535879" cy="535879"/>
          </a:xfrm>
          <a:prstGeom prst="rect">
            <a:avLst/>
          </a:prstGeom>
        </p:spPr>
      </p:pic>
      <p:pic>
        <p:nvPicPr>
          <p:cNvPr id="26" name="Elemento grafico 25" descr="Albero caducifoglio con riempimento a tinta unita">
            <a:extLst>
              <a:ext uri="{FF2B5EF4-FFF2-40B4-BE49-F238E27FC236}">
                <a16:creationId xmlns:a16="http://schemas.microsoft.com/office/drawing/2014/main" id="{84BA8B3D-AD60-40F2-8583-BAD7B1743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4365" y="1941816"/>
            <a:ext cx="535879" cy="535879"/>
          </a:xfrm>
          <a:prstGeom prst="rect">
            <a:avLst/>
          </a:prstGeom>
        </p:spPr>
      </p:pic>
      <p:pic>
        <p:nvPicPr>
          <p:cNvPr id="104" name="Elemento grafico 103" descr="Abete con riempimento a tinta unita">
            <a:extLst>
              <a:ext uri="{FF2B5EF4-FFF2-40B4-BE49-F238E27FC236}">
                <a16:creationId xmlns:a16="http://schemas.microsoft.com/office/drawing/2014/main" id="{1A39A055-E1F2-42BA-B95E-99A604ABF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0291" y="4457344"/>
            <a:ext cx="535879" cy="535879"/>
          </a:xfrm>
          <a:prstGeom prst="rect">
            <a:avLst/>
          </a:prstGeom>
        </p:spPr>
      </p:pic>
      <p:pic>
        <p:nvPicPr>
          <p:cNvPr id="105" name="Elemento grafico 104" descr="Abete con riempimento a tinta unita">
            <a:extLst>
              <a:ext uri="{FF2B5EF4-FFF2-40B4-BE49-F238E27FC236}">
                <a16:creationId xmlns:a16="http://schemas.microsoft.com/office/drawing/2014/main" id="{B130AB35-1EC3-48E8-824F-F23304C25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1401" y="4048814"/>
            <a:ext cx="535879" cy="535879"/>
          </a:xfrm>
          <a:prstGeom prst="rect">
            <a:avLst/>
          </a:prstGeom>
        </p:spPr>
      </p:pic>
      <p:pic>
        <p:nvPicPr>
          <p:cNvPr id="108" name="Elemento grafico 107" descr="Abete con riempimento a tinta unita">
            <a:extLst>
              <a:ext uri="{FF2B5EF4-FFF2-40B4-BE49-F238E27FC236}">
                <a16:creationId xmlns:a16="http://schemas.microsoft.com/office/drawing/2014/main" id="{BF94A0C0-AEA7-447E-8028-E75561F61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0324" y="2489542"/>
            <a:ext cx="535879" cy="535879"/>
          </a:xfrm>
          <a:prstGeom prst="rect">
            <a:avLst/>
          </a:prstGeom>
        </p:spPr>
      </p:pic>
      <p:pic>
        <p:nvPicPr>
          <p:cNvPr id="109" name="Elemento grafico 108" descr="Albero caducifoglio con riempimento a tinta unita">
            <a:extLst>
              <a:ext uri="{FF2B5EF4-FFF2-40B4-BE49-F238E27FC236}">
                <a16:creationId xmlns:a16="http://schemas.microsoft.com/office/drawing/2014/main" id="{842C2156-7636-40E5-862B-5DF08343CD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3991" y="3318454"/>
            <a:ext cx="535879" cy="535879"/>
          </a:xfrm>
          <a:prstGeom prst="rect">
            <a:avLst/>
          </a:prstGeom>
        </p:spPr>
      </p:pic>
      <p:pic>
        <p:nvPicPr>
          <p:cNvPr id="118" name="Elemento grafico 117" descr="Albero caducifoglio con riempimento a tinta unita">
            <a:extLst>
              <a:ext uri="{FF2B5EF4-FFF2-40B4-BE49-F238E27FC236}">
                <a16:creationId xmlns:a16="http://schemas.microsoft.com/office/drawing/2014/main" id="{05DCAA39-E025-4B79-BFBB-2DF3F82B96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36723" y="3028937"/>
            <a:ext cx="535879" cy="535879"/>
          </a:xfrm>
          <a:prstGeom prst="rect">
            <a:avLst/>
          </a:prstGeom>
        </p:spPr>
      </p:pic>
      <p:pic>
        <p:nvPicPr>
          <p:cNvPr id="120" name="Elemento grafico 119" descr="Albero caducifoglio con riempimento a tinta unita">
            <a:extLst>
              <a:ext uri="{FF2B5EF4-FFF2-40B4-BE49-F238E27FC236}">
                <a16:creationId xmlns:a16="http://schemas.microsoft.com/office/drawing/2014/main" id="{969C6AF1-77EB-45B6-A631-2F975DB81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9041" y="2275437"/>
            <a:ext cx="535879" cy="535879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52118A96-8907-4D87-A3DC-B1C21ACACC2B}"/>
              </a:ext>
            </a:extLst>
          </p:cNvPr>
          <p:cNvSpPr txBox="1"/>
          <p:nvPr/>
        </p:nvSpPr>
        <p:spPr>
          <a:xfrm>
            <a:off x="9831518" y="1653247"/>
            <a:ext cx="1562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29-06-2021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DD64B94E-FE5A-4222-B4E8-2C6EB8DDA9BB}"/>
              </a:ext>
            </a:extLst>
          </p:cNvPr>
          <p:cNvSpPr txBox="1"/>
          <p:nvPr/>
        </p:nvSpPr>
        <p:spPr>
          <a:xfrm>
            <a:off x="7490832" y="3719636"/>
            <a:ext cx="15974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Acquisizione di un'azienda in Polonia con 39 negozi, e di una in Slovenia con 5 negozi.</a:t>
            </a:r>
            <a:endParaRPr lang="it-IT" sz="1000" dirty="0">
              <a:latin typeface="+mj-lt"/>
            </a:endParaRP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2061A9BE-1F03-4587-B70B-C36C0C640D28}"/>
              </a:ext>
            </a:extLst>
          </p:cNvPr>
          <p:cNvSpPr txBox="1"/>
          <p:nvPr/>
        </p:nvSpPr>
        <p:spPr>
          <a:xfrm>
            <a:off x="7226388" y="1955179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2017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92852EA3-173B-492B-97D9-D96FA8C63F15}"/>
              </a:ext>
            </a:extLst>
          </p:cNvPr>
          <p:cNvSpPr txBox="1"/>
          <p:nvPr/>
        </p:nvSpPr>
        <p:spPr>
          <a:xfrm>
            <a:off x="9863069" y="3045004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2020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7B0AB3B-6EC1-4438-927D-4FB0A8442218}"/>
              </a:ext>
            </a:extLst>
          </p:cNvPr>
          <p:cNvSpPr txBox="1"/>
          <p:nvPr/>
        </p:nvSpPr>
        <p:spPr>
          <a:xfrm>
            <a:off x="7490832" y="3448857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2016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452FE3FE-D092-4D07-A787-99252D40E0E9}"/>
              </a:ext>
            </a:extLst>
          </p:cNvPr>
          <p:cNvSpPr txBox="1"/>
          <p:nvPr/>
        </p:nvSpPr>
        <p:spPr>
          <a:xfrm>
            <a:off x="2882554" y="2747399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2009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2CA6DBAB-DA7D-4FD5-9095-4BFF03BD26F2}"/>
              </a:ext>
            </a:extLst>
          </p:cNvPr>
          <p:cNvSpPr txBox="1"/>
          <p:nvPr/>
        </p:nvSpPr>
        <p:spPr>
          <a:xfrm>
            <a:off x="5188077" y="5008576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2005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7E6C483E-AF51-4250-968C-E1A5D8097649}"/>
              </a:ext>
            </a:extLst>
          </p:cNvPr>
          <p:cNvSpPr txBox="1"/>
          <p:nvPr/>
        </p:nvSpPr>
        <p:spPr>
          <a:xfrm>
            <a:off x="2821252" y="5419106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Futura BT" panose="020B0702020204020204" pitchFamily="34" charset="0"/>
              </a:rPr>
              <a:t>1992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B31FD451-C146-4508-A3EE-1D8AC29247FA}"/>
              </a:ext>
            </a:extLst>
          </p:cNvPr>
          <p:cNvSpPr txBox="1"/>
          <p:nvPr/>
        </p:nvSpPr>
        <p:spPr>
          <a:xfrm>
            <a:off x="1325241" y="3020519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Futura BT" panose="020B0702020204020204" pitchFamily="34" charset="0"/>
              </a:rPr>
              <a:t>1998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9811BDB9-0AB0-4907-85F0-C86CCCA4FB38}"/>
              </a:ext>
            </a:extLst>
          </p:cNvPr>
          <p:cNvSpPr txBox="1"/>
          <p:nvPr/>
        </p:nvSpPr>
        <p:spPr>
          <a:xfrm>
            <a:off x="9864918" y="3310116"/>
            <a:ext cx="159743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La Red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Circle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Investment lascia la compagine sociale e le quote sono acquistate da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Ulirosa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 da due nuovi soci.</a:t>
            </a:r>
          </a:p>
          <a:p>
            <a:pPr algn="l"/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A fine 2020 entrano nella compagine societaria i nuovi soci Ernst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Schutz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 il fondo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Purpose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Evergreen Capital.</a:t>
            </a:r>
          </a:p>
          <a:p>
            <a:endParaRPr lang="it-IT" sz="1000" dirty="0">
              <a:latin typeface="+mj-lt"/>
            </a:endParaRP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7E372CDC-0BBD-4EC5-A0A6-CEFC598A74BA}"/>
              </a:ext>
            </a:extLst>
          </p:cNvPr>
          <p:cNvSpPr txBox="1"/>
          <p:nvPr/>
        </p:nvSpPr>
        <p:spPr>
          <a:xfrm>
            <a:off x="9828694" y="1312972"/>
            <a:ext cx="1597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La società diventa a tutti gli effetti una Società Benefit.</a:t>
            </a:r>
            <a:endParaRPr lang="it-IT" sz="1000" dirty="0">
              <a:latin typeface="+mj-lt"/>
            </a:endParaRPr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18DCF6BB-C8D8-4B58-ADCC-1FFAAA9ED341}"/>
              </a:ext>
            </a:extLst>
          </p:cNvPr>
          <p:cNvSpPr txBox="1"/>
          <p:nvPr/>
        </p:nvSpPr>
        <p:spPr>
          <a:xfrm>
            <a:off x="7226388" y="1614861"/>
            <a:ext cx="1597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Nuovo polo logistico Bologna.</a:t>
            </a:r>
            <a:endParaRPr lang="it-IT" sz="1000" dirty="0">
              <a:latin typeface="+mj-lt"/>
            </a:endParaRPr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955A1844-96AD-4EE1-92DB-94CF8CC536A8}"/>
              </a:ext>
            </a:extLst>
          </p:cNvPr>
          <p:cNvSpPr txBox="1"/>
          <p:nvPr/>
        </p:nvSpPr>
        <p:spPr>
          <a:xfrm>
            <a:off x="1325241" y="2540886"/>
            <a:ext cx="15974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Gea ed altre tre aziende del settore danno vita ad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S.p.A.</a:t>
            </a:r>
            <a:endParaRPr lang="it-IT" sz="1000" dirty="0">
              <a:latin typeface="+mj-lt"/>
            </a:endParaRPr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9577B3CD-089C-45D8-84C5-0A056D5D188C}"/>
              </a:ext>
            </a:extLst>
          </p:cNvPr>
          <p:cNvSpPr txBox="1"/>
          <p:nvPr/>
        </p:nvSpPr>
        <p:spPr>
          <a:xfrm>
            <a:off x="5194929" y="5295287"/>
            <a:ext cx="1597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Scambio azionario tra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it-IT" sz="1000" dirty="0">
              <a:latin typeface="+mj-lt"/>
            </a:endParaRP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D7D5F6C9-9592-4E67-81D2-3D666FAEC5C4}"/>
              </a:ext>
            </a:extLst>
          </p:cNvPr>
          <p:cNvSpPr txBox="1"/>
          <p:nvPr/>
        </p:nvSpPr>
        <p:spPr>
          <a:xfrm>
            <a:off x="2828142" y="5680299"/>
            <a:ext cx="19873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Avvia la sua attività a Verona l'istituto italiano di reforming divenuto poi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it-IT" sz="1000" dirty="0">
              <a:latin typeface="+mj-lt"/>
            </a:endParaRP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AD5E4469-78D0-4D2B-B508-F8B145B0145C}"/>
              </a:ext>
            </a:extLst>
          </p:cNvPr>
          <p:cNvSpPr txBox="1"/>
          <p:nvPr/>
        </p:nvSpPr>
        <p:spPr>
          <a:xfrm>
            <a:off x="2878844" y="2238067"/>
            <a:ext cx="15821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Fusione tra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, nasce così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S.p.A.</a:t>
            </a:r>
            <a:endParaRPr lang="it-IT" sz="1000" dirty="0">
              <a:latin typeface="+mj-lt"/>
            </a:endParaRPr>
          </a:p>
        </p:txBody>
      </p:sp>
      <p:sp>
        <p:nvSpPr>
          <p:cNvPr id="188" name="Google Shape;165;p18">
            <a:extLst>
              <a:ext uri="{FF2B5EF4-FFF2-40B4-BE49-F238E27FC236}">
                <a16:creationId xmlns:a16="http://schemas.microsoft.com/office/drawing/2014/main" id="{58D0A5FF-450A-41B3-8A10-FA4EF3AFBCA4}"/>
              </a:ext>
            </a:extLst>
          </p:cNvPr>
          <p:cNvSpPr/>
          <p:nvPr/>
        </p:nvSpPr>
        <p:spPr>
          <a:xfrm rot="3300000" flipH="1">
            <a:off x="5478437" y="3122448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2771818C-CD8F-408A-BB18-8A01A96CE53B}"/>
              </a:ext>
            </a:extLst>
          </p:cNvPr>
          <p:cNvCxnSpPr>
            <a:cxnSpLocks/>
            <a:stCxn id="188" idx="6"/>
          </p:cNvCxnSpPr>
          <p:nvPr/>
        </p:nvCxnSpPr>
        <p:spPr>
          <a:xfrm rot="3300000" flipH="1">
            <a:off x="5034693" y="2886361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Google Shape;163;p18">
            <a:extLst>
              <a:ext uri="{FF2B5EF4-FFF2-40B4-BE49-F238E27FC236}">
                <a16:creationId xmlns:a16="http://schemas.microsoft.com/office/drawing/2014/main" id="{814AD1FE-2232-4C69-B80B-997F78568D61}"/>
              </a:ext>
            </a:extLst>
          </p:cNvPr>
          <p:cNvSpPr/>
          <p:nvPr/>
        </p:nvSpPr>
        <p:spPr>
          <a:xfrm rot="1860000" flipH="1">
            <a:off x="5137775" y="2596435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Elemento grafico 190" descr="Albero caducifoglio con riempimento a tinta unita">
            <a:extLst>
              <a:ext uri="{FF2B5EF4-FFF2-40B4-BE49-F238E27FC236}">
                <a16:creationId xmlns:a16="http://schemas.microsoft.com/office/drawing/2014/main" id="{7771F10C-7357-4D20-A0EB-584AF2B389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46783" y="2740153"/>
            <a:ext cx="535879" cy="535879"/>
          </a:xfrm>
          <a:prstGeom prst="rect">
            <a:avLst/>
          </a:prstGeom>
        </p:spPr>
      </p:pic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B9CF96EE-30B9-4A5F-8890-5BE72E304B8E}"/>
              </a:ext>
            </a:extLst>
          </p:cNvPr>
          <p:cNvSpPr txBox="1"/>
          <p:nvPr/>
        </p:nvSpPr>
        <p:spPr>
          <a:xfrm>
            <a:off x="4492614" y="2458615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2014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13E5CA02-BA5E-4361-86F8-03E94595DE2D}"/>
              </a:ext>
            </a:extLst>
          </p:cNvPr>
          <p:cNvSpPr txBox="1"/>
          <p:nvPr/>
        </p:nvSpPr>
        <p:spPr>
          <a:xfrm>
            <a:off x="4493349" y="1313280"/>
            <a:ext cx="19845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Entrano a far parte della società la Red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Cirlce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Investments e la Invest Tre. La libera Fondazione Antroposofica Rudolf Steiner, attraverso la società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Ulirosa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, rimane il socio di maggioranza di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it-IT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8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persona, parete, uomo, interni&#10;&#10;Descrizione generata automaticamente">
            <a:extLst>
              <a:ext uri="{FF2B5EF4-FFF2-40B4-BE49-F238E27FC236}">
                <a16:creationId xmlns:a16="http://schemas.microsoft.com/office/drawing/2014/main" id="{2D50444C-18B8-4EC1-9464-A62432FC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6359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1" name="Freeform: Shape 23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25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Futura BT" panose="020B0702020204020204" pitchFamily="34" charset="0"/>
              </a:rPr>
              <a:t>L’uscita</a:t>
            </a:r>
            <a:r>
              <a:rPr lang="en-US" dirty="0">
                <a:latin typeface="Futura BT" panose="020B0702020204020204" pitchFamily="34" charset="0"/>
              </a:rPr>
              <a:t> di Renzo Rosso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8970AC-447E-4E57-9B57-0B6B20F358B9}"/>
              </a:ext>
            </a:extLst>
          </p:cNvPr>
          <p:cNvSpPr txBox="1"/>
          <p:nvPr/>
        </p:nvSpPr>
        <p:spPr>
          <a:xfrm>
            <a:off x="477981" y="992411"/>
            <a:ext cx="3621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Ad agosto 2020 il noto guru di Diesel cede, tramite la controllata Red </a:t>
            </a:r>
            <a:r>
              <a:rPr lang="it-IT" sz="2000" dirty="0" err="1">
                <a:latin typeface="+mj-lt"/>
              </a:rPr>
              <a:t>Circle</a:t>
            </a:r>
            <a:r>
              <a:rPr lang="it-IT" sz="2000" dirty="0">
                <a:latin typeface="+mj-lt"/>
              </a:rPr>
              <a:t> Investments le sue quote di </a:t>
            </a:r>
            <a:r>
              <a:rPr lang="it-IT" sz="2000" dirty="0" err="1">
                <a:latin typeface="+mj-lt"/>
              </a:rPr>
              <a:t>EcorNaturaSì</a:t>
            </a:r>
            <a:r>
              <a:rPr lang="it-IT" sz="2000" dirty="0">
                <a:latin typeface="+mj-lt"/>
              </a:rPr>
              <a:t> per un totale del 26%.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1E049035-C594-4F41-B738-408E8BA06038}"/>
              </a:ext>
            </a:extLst>
          </p:cNvPr>
          <p:cNvSpPr txBox="1"/>
          <p:nvPr/>
        </p:nvSpPr>
        <p:spPr>
          <a:xfrm>
            <a:off x="477981" y="4622752"/>
            <a:ext cx="3621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Le quote sono state acquistate dai soci già esistenti, tra cui </a:t>
            </a:r>
            <a:r>
              <a:rPr lang="it-IT" sz="2000" dirty="0" err="1">
                <a:latin typeface="+mj-lt"/>
              </a:rPr>
              <a:t>Ulirosa</a:t>
            </a:r>
            <a:r>
              <a:rPr lang="it-IT" sz="2000" dirty="0">
                <a:latin typeface="+mj-lt"/>
              </a:rPr>
              <a:t> che passa dal 38% al 48%.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1AEA0469-ECCD-4C47-B59E-D6CB132EA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23422" y="5973809"/>
            <a:ext cx="7905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3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15" y="-112052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Azioni e Soci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771119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F07962C5-841D-439B-8A2A-707EB7C72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20163"/>
              </p:ext>
            </p:extLst>
          </p:nvPr>
        </p:nvGraphicFramePr>
        <p:xfrm>
          <a:off x="6096000" y="207458"/>
          <a:ext cx="5125899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00">
                  <a:extLst>
                    <a:ext uri="{9D8B030D-6E8A-4147-A177-3AD203B41FA5}">
                      <a16:colId xmlns:a16="http://schemas.microsoft.com/office/drawing/2014/main" val="2463459753"/>
                    </a:ext>
                  </a:extLst>
                </a:gridCol>
                <a:gridCol w="1160304">
                  <a:extLst>
                    <a:ext uri="{9D8B030D-6E8A-4147-A177-3AD203B41FA5}">
                      <a16:colId xmlns:a16="http://schemas.microsoft.com/office/drawing/2014/main" val="2264624100"/>
                    </a:ext>
                  </a:extLst>
                </a:gridCol>
                <a:gridCol w="1287595">
                  <a:extLst>
                    <a:ext uri="{9D8B030D-6E8A-4147-A177-3AD203B41FA5}">
                      <a16:colId xmlns:a16="http://schemas.microsoft.com/office/drawing/2014/main" val="3139378777"/>
                    </a:ext>
                  </a:extLst>
                </a:gridCol>
              </a:tblGrid>
              <a:tr h="161818">
                <a:tc>
                  <a:txBody>
                    <a:bodyPr/>
                    <a:lstStyle/>
                    <a:p>
                      <a:pPr algn="l"/>
                      <a:endParaRPr lang="it-IT" sz="10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Diritto di voto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Diritto designazione amministratori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3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Azioni speciali di categoria A , B , C , 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si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si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6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Azioni speciali di categoria 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879225"/>
                  </a:ext>
                </a:extLst>
              </a:tr>
              <a:tr h="212967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Azioni ordinarie e azioni speciali di categoria 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Si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834416"/>
                  </a:ext>
                </a:extLst>
              </a:tr>
            </a:tbl>
          </a:graphicData>
        </a:graphic>
      </p:graphicFrame>
      <p:graphicFrame>
        <p:nvGraphicFramePr>
          <p:cNvPr id="63" name="Tabella 3">
            <a:extLst>
              <a:ext uri="{FF2B5EF4-FFF2-40B4-BE49-F238E27FC236}">
                <a16:creationId xmlns:a16="http://schemas.microsoft.com/office/drawing/2014/main" id="{AA09C27F-EFFF-4B60-A88C-91C80705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19864"/>
              </p:ext>
            </p:extLst>
          </p:nvPr>
        </p:nvGraphicFramePr>
        <p:xfrm>
          <a:off x="6096000" y="1549317"/>
          <a:ext cx="51259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246345975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64624100"/>
                    </a:ext>
                  </a:extLst>
                </a:gridCol>
                <a:gridCol w="872987">
                  <a:extLst>
                    <a:ext uri="{9D8B030D-6E8A-4147-A177-3AD203B41FA5}">
                      <a16:colId xmlns:a16="http://schemas.microsoft.com/office/drawing/2014/main" val="3139378777"/>
                    </a:ext>
                  </a:extLst>
                </a:gridCol>
              </a:tblGrid>
              <a:tr h="161818">
                <a:tc>
                  <a:txBody>
                    <a:bodyPr/>
                    <a:lstStyle/>
                    <a:p>
                      <a:pPr algn="l"/>
                      <a:r>
                        <a:rPr lang="it-IT" sz="1000" b="1" dirty="0">
                          <a:latin typeface="+mj-lt"/>
                        </a:rPr>
                        <a:t>Soci e titolari di diritti su azioni e quote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N. Azioni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3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Ulirosa</a:t>
                      </a:r>
                      <a:r>
                        <a:rPr lang="it-IT" sz="1000" b="0" dirty="0">
                          <a:latin typeface="+mj-lt"/>
                        </a:rPr>
                        <a:t> S.p.A.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911.709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855.011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A e 56.698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47,94%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8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Alpa S.r.l.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456.544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283.642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B e 172.902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24,01%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647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Bio</a:t>
                      </a:r>
                      <a:r>
                        <a:rPr lang="it-IT" sz="1000" b="0" dirty="0">
                          <a:latin typeface="+mj-lt"/>
                        </a:rPr>
                        <a:t> Iniziative S.r.l.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177.097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109.060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E </a:t>
                      </a:r>
                      <a:r>
                        <a:rPr lang="it-IT" sz="1000" b="0" dirty="0" err="1">
                          <a:latin typeface="+mj-lt"/>
                        </a:rPr>
                        <a:t>e</a:t>
                      </a:r>
                      <a:r>
                        <a:rPr lang="it-IT" sz="1000" b="0" dirty="0">
                          <a:latin typeface="+mj-lt"/>
                        </a:rPr>
                        <a:t> 68.037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9,31%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6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Luisante</a:t>
                      </a:r>
                      <a:r>
                        <a:rPr lang="it-IT" sz="1000" b="0" dirty="0">
                          <a:latin typeface="+mj-lt"/>
                        </a:rPr>
                        <a:t> S.A.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125.506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49.020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 e 76.486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F)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6,60%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87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Schutz</a:t>
                      </a:r>
                      <a:r>
                        <a:rPr lang="it-IT" sz="1000" b="0" dirty="0">
                          <a:latin typeface="+mj-lt"/>
                        </a:rPr>
                        <a:t> Ernst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19.000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11.400 azioni ordinarie e 7.600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cat.D</a:t>
                      </a:r>
                      <a:r>
                        <a:rPr lang="it-IT" sz="1000" b="0" dirty="0">
                          <a:latin typeface="+mj-lt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1,00%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83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Purpose</a:t>
                      </a:r>
                      <a:r>
                        <a:rPr lang="it-IT" sz="1000" b="0" dirty="0">
                          <a:latin typeface="+mj-lt"/>
                        </a:rPr>
                        <a:t> Evergreen Capital GMBH &amp; CO.KGAA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37.933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21.969 azioni ordinarie e 15.964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1,99%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6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Invest Tre S.r.l.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173.825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107.041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C e 66.784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9,14%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32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Dean Thomas William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24.656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14.794 azioni ordinarie e 9.862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1,28%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0562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Grafico 9">
                <a:extLst>
                  <a:ext uri="{FF2B5EF4-FFF2-40B4-BE49-F238E27FC236}">
                    <a16:creationId xmlns:a16="http://schemas.microsoft.com/office/drawing/2014/main" id="{FE2EB516-9E9C-4C1B-B48A-548BA602F4C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16798647"/>
                  </p:ext>
                </p:extLst>
              </p:nvPr>
            </p:nvGraphicFramePr>
            <p:xfrm>
              <a:off x="-193953" y="1510149"/>
              <a:ext cx="6047065" cy="40953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0" name="Grafico 9">
                <a:extLst>
                  <a:ext uri="{FF2B5EF4-FFF2-40B4-BE49-F238E27FC236}">
                    <a16:creationId xmlns:a16="http://schemas.microsoft.com/office/drawing/2014/main" id="{FE2EB516-9E9C-4C1B-B48A-548BA602F4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93953" y="1510149"/>
                <a:ext cx="6047065" cy="4095314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0035608-A5A5-45AD-9659-D5CF2DE952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12597" y="3233680"/>
            <a:ext cx="698765" cy="6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3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Governance</a:t>
            </a:r>
            <a:b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</a:br>
            <a:r>
              <a:rPr lang="it-IT" sz="2700" dirty="0">
                <a:solidFill>
                  <a:schemeClr val="bg1"/>
                </a:solidFill>
                <a:latin typeface="Futura BT" panose="020B0702020204020204" pitchFamily="34" charset="0"/>
              </a:rPr>
              <a:t>S.p.A. modello tradizionale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51F1951-97AC-4595-B354-B440B72AF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58" y="1839851"/>
            <a:ext cx="3425957" cy="3178297"/>
          </a:xfrm>
          <a:prstGeom prst="rect">
            <a:avLst/>
          </a:prstGeom>
        </p:spPr>
      </p:pic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4BB7694C-5AAE-483B-9A17-C86A38089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285285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255994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B004D5-DFC9-4532-8BA0-1E94DF1F57A4}"/>
              </a:ext>
            </a:extLst>
          </p:cNvPr>
          <p:cNvSpPr txBox="1"/>
          <p:nvPr/>
        </p:nvSpPr>
        <p:spPr>
          <a:xfrm>
            <a:off x="5763754" y="5720417"/>
            <a:ext cx="2587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  <a:latin typeface="Futura BT" panose="020B0702020204020204" pitchFamily="34" charset="0"/>
              </a:rPr>
              <a:t>Tutte nominate dall’assemblea dei soci*</a:t>
            </a:r>
          </a:p>
        </p:txBody>
      </p:sp>
    </p:spTree>
    <p:extLst>
      <p:ext uri="{BB962C8B-B14F-4D97-AF65-F5344CB8AC3E}">
        <p14:creationId xmlns:p14="http://schemas.microsoft.com/office/powerpoint/2010/main" val="3114321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9041</TotalTime>
  <Words>1498</Words>
  <Application>Microsoft Office PowerPoint</Application>
  <PresentationFormat>Widescreen</PresentationFormat>
  <Paragraphs>431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Futura BT</vt:lpstr>
      <vt:lpstr>Office Theme</vt:lpstr>
      <vt:lpstr>Presentazione standard di PowerPoint</vt:lpstr>
      <vt:lpstr>Presentazione standard di PowerPoint</vt:lpstr>
      <vt:lpstr>Presentazione standard di PowerPoint</vt:lpstr>
      <vt:lpstr>EcorNaturaSì in numeri</vt:lpstr>
      <vt:lpstr>Presentazione standard di PowerPoint</vt:lpstr>
      <vt:lpstr>Storia di EcorNaturaSì</vt:lpstr>
      <vt:lpstr>L’uscita di Renzo Rosso</vt:lpstr>
      <vt:lpstr>Azioni e Soci</vt:lpstr>
      <vt:lpstr>Governance S.p.A. modello tradizionale</vt:lpstr>
      <vt:lpstr>Organigramma</vt:lpstr>
      <vt:lpstr>Business model</vt:lpstr>
      <vt:lpstr>Business model</vt:lpstr>
      <vt:lpstr>Presentazione standard di PowerPoint</vt:lpstr>
      <vt:lpstr>Presentazione standard di PowerPoint</vt:lpstr>
      <vt:lpstr>Andamento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Facciamo una prova</dc:title>
  <dc:creator>Riccardo De Luca</dc:creator>
  <cp:lastModifiedBy>Riccardo De Luca</cp:lastModifiedBy>
  <cp:revision>31</cp:revision>
  <dcterms:created xsi:type="dcterms:W3CDTF">2021-10-06T15:41:43Z</dcterms:created>
  <dcterms:modified xsi:type="dcterms:W3CDTF">2021-11-20T11:52:01Z</dcterms:modified>
</cp:coreProperties>
</file>