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F909C-781A-42E4-A4B8-06860816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EE7EB7-B0B9-4DC0-9056-431B6E175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835E85-3E47-430F-ACE6-35C4B597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FF7A4-4F57-4206-A28D-2EB26796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395D47-D36D-46A5-BAC3-C35CE5EB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B4CED-F05D-4EBD-B2C3-914600F8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5500B-1B9B-40D8-91B7-DB9CD044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286E7C-845C-4839-9954-FFBF7D11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D2D1D3-F409-4E58-9B54-EB0A173B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BCC1F5-BBD0-42D6-A663-C2E6F57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FED1BF-6A50-4C72-A1FE-26E780A1D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7BE126-ABF1-4B1E-B95B-0A6468159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5F1CAE-B03D-4DC2-8B98-FF7E284F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EE1F4-D1C5-4E63-920F-39B541A2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5EA55C-DC63-4F5F-8EB9-C165856F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5FB7A-E7B9-4FD0-8907-EC82ECD5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128121-35E7-4671-8487-E10F71C4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0D615-9A06-4CFD-94EC-B82E485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7F572-6022-46EB-8751-F1789893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6E1A0D-B256-4803-BF12-9DBD47FA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51895-6A60-4BAA-9A95-54CD48B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1252D2-BE87-41B9-8B6F-B1CEBF98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E4351A-8CE6-4805-8955-8A9354A0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0B13B-B77C-4894-B8FA-06AC565C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5982-EB01-4405-ADBD-57E2CC4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7BF67-3ECD-46AD-939A-1BB3E697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37BCA-02C9-431B-97C9-15EB6C72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C6A198-EE93-4BBF-A3D5-C525FA7B2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5A6741-00B0-4BC7-8E19-3CAD1AE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EA8741-EB18-4D63-9D6B-F37497A3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8081BF-8114-4219-8FE8-9941C73E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B43B8-843F-4268-BE58-EC329DA2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D41692-8E1C-48A3-841A-2EA26DB1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666136-90C0-4848-B920-6E4ACDFD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277125-5FD0-4729-B63E-3B1C373CF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644A62-7E56-4C13-84FB-B49C7E502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DC6832-C141-4FAF-8E6D-C7BE585A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0AEDA1-0444-4F43-B042-9D7191D8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38273E-25D5-44AE-9FE7-2A3A1FC1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598AB-857B-4DB2-B322-0AF15E90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0CBC58-67E6-4DE1-B1B6-A4B119F7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5114D0-7CBD-4412-8CBC-4B259850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16F0AF-0DFD-4D4C-98B6-10F86B3A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B4DCF9-C9B4-4394-AC75-3FEE88EA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EBB810-0A4E-442D-8F35-58945D6E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6FC597-FD4E-42A8-AD51-ACD3D668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22C01-319F-4BEE-A19A-0953A4E2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25AB0-CEB5-46F1-85A4-7E2B3A84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EC5DB9-B46D-47B3-9B19-42FDA9F2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765C68-3D9B-4840-8D3C-EB0F9E4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3721CC-DCD3-4636-BAE5-48D1F541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18C1E0-D4C7-4CA1-8576-DCAE17F7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ACE26-BE01-4377-95DD-3B5E0177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DE19B1-BC13-4081-BAFF-D38A3C19B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5E214-8EEC-4CAA-8875-6CDFD86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365B2B-484E-48E6-94C4-E0FC0E1D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3309AC-A3F4-4465-8E34-94AA9A9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1CCC8F-5E0A-4901-B845-446E8C71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1CFEDE-9F34-48A6-98D4-49B3EE3E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FEBD0F-0F82-4E18-8A59-91136B8A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606288-334F-4694-AA0C-66976CB8F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9497-5E4F-420B-90D1-A743505E242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B39A31-7B37-4171-BDE9-8D04494B2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DBF74-930F-4A4F-82FD-E11FC5673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2B7D-4C48-423C-9A8A-92B608620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28B3D-C23B-4E02-9856-DFDDB4CF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592"/>
            <a:ext cx="9144000" cy="715768"/>
          </a:xfrm>
        </p:spPr>
        <p:txBody>
          <a:bodyPr>
            <a:normAutofit fontScale="90000"/>
          </a:bodyPr>
          <a:lstStyle/>
          <a:p>
            <a:r>
              <a:rPr lang="it-IT" dirty="0"/>
              <a:t>Governance</a:t>
            </a:r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BE0887E-C67E-4136-A46F-4D8002565996}"/>
              </a:ext>
            </a:extLst>
          </p:cNvPr>
          <p:cNvSpPr/>
          <p:nvPr/>
        </p:nvSpPr>
        <p:spPr>
          <a:xfrm>
            <a:off x="3592897" y="5439103"/>
            <a:ext cx="2503102" cy="957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Collegio sindacale</a:t>
            </a:r>
            <a:endParaRPr lang="en-US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4601B5B-8577-4EA6-82C0-A8E663493585}"/>
              </a:ext>
            </a:extLst>
          </p:cNvPr>
          <p:cNvSpPr/>
          <p:nvPr/>
        </p:nvSpPr>
        <p:spPr>
          <a:xfrm>
            <a:off x="3592897" y="2587062"/>
            <a:ext cx="2503102" cy="957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Consiglio di amministrazione</a:t>
            </a:r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15F5C27-4D46-4A29-B13B-7F57B01E523D}"/>
              </a:ext>
            </a:extLst>
          </p:cNvPr>
          <p:cNvSpPr/>
          <p:nvPr/>
        </p:nvSpPr>
        <p:spPr>
          <a:xfrm>
            <a:off x="160804" y="3913550"/>
            <a:ext cx="2081241" cy="957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Assemblea dei soci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BA3C21-8912-47B7-8BED-A5223E39C268}"/>
              </a:ext>
            </a:extLst>
          </p:cNvPr>
          <p:cNvSpPr txBox="1"/>
          <p:nvPr/>
        </p:nvSpPr>
        <p:spPr>
          <a:xfrm>
            <a:off x="4757956" y="1163757"/>
            <a:ext cx="26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S.p.a. modello tradizionale</a:t>
            </a:r>
            <a:endParaRPr lang="en-US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4DC42F-8C4A-4A14-8785-E6EE66A6DEA8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1937254" y="3066048"/>
            <a:ext cx="1655643" cy="98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D3E7AEA-F42A-4C9A-8E02-D27807B97008}"/>
              </a:ext>
            </a:extLst>
          </p:cNvPr>
          <p:cNvCxnSpPr>
            <a:stCxn id="6" idx="5"/>
            <a:endCxn id="4" idx="2"/>
          </p:cNvCxnSpPr>
          <p:nvPr/>
        </p:nvCxnSpPr>
        <p:spPr>
          <a:xfrm>
            <a:off x="1937254" y="4731229"/>
            <a:ext cx="1655643" cy="118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C6B1F3-AAE2-45C5-A738-FC1C9D091E1D}"/>
              </a:ext>
            </a:extLst>
          </p:cNvPr>
          <p:cNvSpPr txBox="1"/>
          <p:nvPr/>
        </p:nvSpPr>
        <p:spPr>
          <a:xfrm>
            <a:off x="2242045" y="306604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Nomina</a:t>
            </a:r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265F59-C492-47CC-BC0D-138FE103CAC5}"/>
              </a:ext>
            </a:extLst>
          </p:cNvPr>
          <p:cNvSpPr txBox="1"/>
          <p:nvPr/>
        </p:nvSpPr>
        <p:spPr>
          <a:xfrm>
            <a:off x="2242045" y="548803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Nomina</a:t>
            </a:r>
            <a:endParaRPr lang="en-US" dirty="0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E9478588-6A6A-4440-909B-9C874EED4FFF}"/>
              </a:ext>
            </a:extLst>
          </p:cNvPr>
          <p:cNvSpPr/>
          <p:nvPr/>
        </p:nvSpPr>
        <p:spPr>
          <a:xfrm>
            <a:off x="6651787" y="2182440"/>
            <a:ext cx="297385" cy="1767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2DB9583-CF98-4DDC-90D9-4E2BA937ADB2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 flipV="1">
            <a:off x="6095999" y="3066041"/>
            <a:ext cx="555788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3439372-D829-476C-92CA-850FAF8207CC}"/>
              </a:ext>
            </a:extLst>
          </p:cNvPr>
          <p:cNvSpPr txBox="1"/>
          <p:nvPr/>
        </p:nvSpPr>
        <p:spPr>
          <a:xfrm>
            <a:off x="6949172" y="2067225"/>
            <a:ext cx="4301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Presidente del Consiglio: Fabio </a:t>
            </a:r>
            <a:r>
              <a:rPr lang="it-IT" dirty="0" err="1"/>
              <a:t>Brescanin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Vice Presidente: Marco Arduini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Amministratori delegati: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Fabio </a:t>
            </a:r>
            <a:r>
              <a:rPr lang="it-IT" dirty="0" err="1"/>
              <a:t>Brescanin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Iori Fausto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Fava Claudio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consiglieri </a:t>
            </a:r>
            <a:r>
              <a:rPr lang="en-US" dirty="0" err="1"/>
              <a:t>semplici</a:t>
            </a:r>
            <a:endParaRPr lang="en-US" dirty="0"/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6BCEF711-C181-40D4-A30F-28B409DC568B}"/>
              </a:ext>
            </a:extLst>
          </p:cNvPr>
          <p:cNvSpPr/>
          <p:nvPr/>
        </p:nvSpPr>
        <p:spPr>
          <a:xfrm>
            <a:off x="6651787" y="5566085"/>
            <a:ext cx="297385" cy="6907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CCF26DA5-5079-48CB-B7DB-113C7CA46C18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 flipV="1">
            <a:off x="6095999" y="5911482"/>
            <a:ext cx="555788" cy="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9F71B4C-3EB9-4037-9E5C-EA4143CCD345}"/>
              </a:ext>
            </a:extLst>
          </p:cNvPr>
          <p:cNvSpPr txBox="1"/>
          <p:nvPr/>
        </p:nvSpPr>
        <p:spPr>
          <a:xfrm>
            <a:off x="6893789" y="5473744"/>
            <a:ext cx="452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Presidente del collegio: Massimo Zambotto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sindaci</a:t>
            </a:r>
            <a:r>
              <a:rPr lang="en-US" dirty="0"/>
              <a:t> </a:t>
            </a:r>
            <a:r>
              <a:rPr lang="en-US" dirty="0" err="1"/>
              <a:t>titolari</a:t>
            </a:r>
            <a:r>
              <a:rPr lang="en-US" dirty="0"/>
              <a:t> (</a:t>
            </a:r>
            <a:r>
              <a:rPr lang="en-US" dirty="0" err="1"/>
              <a:t>compreso</a:t>
            </a:r>
            <a:r>
              <a:rPr lang="en-US" dirty="0"/>
              <a:t> il </a:t>
            </a:r>
            <a:r>
              <a:rPr lang="en-US" dirty="0" err="1"/>
              <a:t>presidente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consiglieri </a:t>
            </a:r>
            <a:r>
              <a:rPr lang="en-US" dirty="0" err="1"/>
              <a:t>supplenti</a:t>
            </a:r>
            <a:endParaRPr lang="en-US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150F7657-E168-47A9-915F-D6F44E76002E}"/>
              </a:ext>
            </a:extLst>
          </p:cNvPr>
          <p:cNvSpPr txBox="1"/>
          <p:nvPr/>
        </p:nvSpPr>
        <p:spPr>
          <a:xfrm>
            <a:off x="3885307" y="3579976"/>
            <a:ext cx="19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</a:rPr>
              <a:t>Amministrazione ordinaria e straordinaria dell’impresa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683BA60-B891-4474-AADE-7591B9453011}"/>
              </a:ext>
            </a:extLst>
          </p:cNvPr>
          <p:cNvSpPr txBox="1"/>
          <p:nvPr/>
        </p:nvSpPr>
        <p:spPr>
          <a:xfrm>
            <a:off x="3743493" y="4731229"/>
            <a:ext cx="220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</a:rPr>
              <a:t>Si assicura che gli amministratori operino nel rispetto della legge e dell’atto costitutivo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C4C14FC-8B9D-4172-A23D-D24705C581D4}"/>
              </a:ext>
            </a:extLst>
          </p:cNvPr>
          <p:cNvSpPr/>
          <p:nvPr/>
        </p:nvSpPr>
        <p:spPr>
          <a:xfrm>
            <a:off x="572461" y="1815278"/>
            <a:ext cx="1248545" cy="596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Società di controllo esterna</a:t>
            </a:r>
            <a:endParaRPr lang="en-US" sz="1100" dirty="0"/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CCE2F28A-3A92-4EC0-8EAB-4ED27CE9B21A}"/>
              </a:ext>
            </a:extLst>
          </p:cNvPr>
          <p:cNvCxnSpPr>
            <a:cxnSpLocks/>
            <a:stCxn id="6" idx="0"/>
            <a:endCxn id="52" idx="4"/>
          </p:cNvCxnSpPr>
          <p:nvPr/>
        </p:nvCxnSpPr>
        <p:spPr>
          <a:xfrm flipH="1" flipV="1">
            <a:off x="1196734" y="2411929"/>
            <a:ext cx="4691" cy="15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8052205-DED0-452C-8530-F852ED1149BF}"/>
              </a:ext>
            </a:extLst>
          </p:cNvPr>
          <p:cNvSpPr txBox="1"/>
          <p:nvPr/>
        </p:nvSpPr>
        <p:spPr>
          <a:xfrm>
            <a:off x="271481" y="286184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Nomina</a:t>
            </a:r>
            <a:endParaRPr lang="en-US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3749C88-A5D5-48DC-9504-4D31ECBB1561}"/>
              </a:ext>
            </a:extLst>
          </p:cNvPr>
          <p:cNvSpPr txBox="1"/>
          <p:nvPr/>
        </p:nvSpPr>
        <p:spPr>
          <a:xfrm>
            <a:off x="496054" y="1471110"/>
            <a:ext cx="139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</a:rPr>
              <a:t>Approva il bilancio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5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28B3D-C23B-4E02-9856-DFDDB4CF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592"/>
            <a:ext cx="9144000" cy="715768"/>
          </a:xfrm>
        </p:spPr>
        <p:txBody>
          <a:bodyPr>
            <a:normAutofit fontScale="90000"/>
          </a:bodyPr>
          <a:lstStyle/>
          <a:p>
            <a:r>
              <a:rPr lang="it-IT" dirty="0"/>
              <a:t>Organigramma</a:t>
            </a:r>
            <a:endParaRPr lang="en-US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8C83CF-1C06-49A7-B961-66849EA08939}"/>
              </a:ext>
            </a:extLst>
          </p:cNvPr>
          <p:cNvSpPr/>
          <p:nvPr/>
        </p:nvSpPr>
        <p:spPr>
          <a:xfrm>
            <a:off x="5131266" y="1359018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Amministrazione</a:t>
            </a:r>
            <a:endParaRPr lang="en-US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10E40E-CBEE-42E2-A534-1B5F59F48069}"/>
              </a:ext>
            </a:extLst>
          </p:cNvPr>
          <p:cNvSpPr/>
          <p:nvPr/>
        </p:nvSpPr>
        <p:spPr>
          <a:xfrm>
            <a:off x="1339443" y="2777971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generale</a:t>
            </a:r>
            <a:endParaRPr lang="en-US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85B51BA0-27E0-4AB1-85BE-066593AA91DE}"/>
              </a:ext>
            </a:extLst>
          </p:cNvPr>
          <p:cNvSpPr/>
          <p:nvPr/>
        </p:nvSpPr>
        <p:spPr>
          <a:xfrm>
            <a:off x="5852735" y="2786085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sviluppo</a:t>
            </a:r>
            <a:endParaRPr lang="en-US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DB0F7C7F-CA32-47D7-9B76-6E1C641C6BAA}"/>
              </a:ext>
            </a:extLst>
          </p:cNvPr>
          <p:cNvSpPr/>
          <p:nvPr/>
        </p:nvSpPr>
        <p:spPr>
          <a:xfrm>
            <a:off x="2292991" y="4075228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Quality Assurance</a:t>
            </a:r>
            <a:endParaRPr lang="en-US" dirty="0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D09AD988-7506-4534-A087-AE47836BB919}"/>
              </a:ext>
            </a:extLst>
          </p:cNvPr>
          <p:cNvSpPr/>
          <p:nvPr/>
        </p:nvSpPr>
        <p:spPr>
          <a:xfrm>
            <a:off x="4325923" y="4079285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Commerciale</a:t>
            </a:r>
            <a:endParaRPr lang="en-US" dirty="0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8930BBC9-0795-4090-A75B-A1F92A12C5F0}"/>
              </a:ext>
            </a:extLst>
          </p:cNvPr>
          <p:cNvSpPr/>
          <p:nvPr/>
        </p:nvSpPr>
        <p:spPr>
          <a:xfrm>
            <a:off x="260059" y="4075228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Responsabile risorse umane</a:t>
            </a:r>
            <a:endParaRPr lang="en-US" dirty="0"/>
          </a:p>
        </p:txBody>
      </p: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0980EB70-6606-48CD-AA69-DB93AA9DC8BC}"/>
              </a:ext>
            </a:extLst>
          </p:cNvPr>
          <p:cNvCxnSpPr>
            <a:stCxn id="28" idx="2"/>
            <a:endCxn id="50" idx="0"/>
          </p:cNvCxnSpPr>
          <p:nvPr/>
        </p:nvCxnSpPr>
        <p:spPr>
          <a:xfrm rot="5400000">
            <a:off x="1473741" y="3244791"/>
            <a:ext cx="581489" cy="1079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EA9739C9-D01C-4429-93D0-B1E95E218F6E}"/>
              </a:ext>
            </a:extLst>
          </p:cNvPr>
          <p:cNvCxnSpPr>
            <a:stCxn id="28" idx="2"/>
            <a:endCxn id="36" idx="0"/>
          </p:cNvCxnSpPr>
          <p:nvPr/>
        </p:nvCxnSpPr>
        <p:spPr>
          <a:xfrm rot="16200000" flipH="1">
            <a:off x="2490207" y="3307709"/>
            <a:ext cx="581489" cy="953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a gomito 62">
            <a:extLst>
              <a:ext uri="{FF2B5EF4-FFF2-40B4-BE49-F238E27FC236}">
                <a16:creationId xmlns:a16="http://schemas.microsoft.com/office/drawing/2014/main" id="{926E00E6-9021-4EBB-BEEE-6ECDCADEB125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 rot="16200000" flipH="1">
            <a:off x="3504644" y="2293272"/>
            <a:ext cx="585546" cy="2986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514A6EA4-1847-43F4-BD3A-692ECF52B9C3}"/>
              </a:ext>
            </a:extLst>
          </p:cNvPr>
          <p:cNvSpPr/>
          <p:nvPr/>
        </p:nvSpPr>
        <p:spPr>
          <a:xfrm>
            <a:off x="8109381" y="2787298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</a:t>
            </a:r>
            <a:r>
              <a:rPr lang="it-IT" dirty="0" err="1"/>
              <a:t>finaziario</a:t>
            </a:r>
            <a:endParaRPr lang="en-US" dirty="0"/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7E77828F-F48D-4B2C-ACA5-81EB2B6ED3AC}"/>
              </a:ext>
            </a:extLst>
          </p:cNvPr>
          <p:cNvSpPr/>
          <p:nvPr/>
        </p:nvSpPr>
        <p:spPr>
          <a:xfrm>
            <a:off x="260059" y="5372485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servizi </a:t>
            </a:r>
            <a:r>
              <a:rPr lang="it-IT" dirty="0" err="1"/>
              <a:t>Cuorebio</a:t>
            </a:r>
            <a:endParaRPr lang="en-US" dirty="0"/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69FC678-FE9A-4B57-8288-AC4D66B463B3}"/>
              </a:ext>
            </a:extLst>
          </p:cNvPr>
          <p:cNvSpPr/>
          <p:nvPr/>
        </p:nvSpPr>
        <p:spPr>
          <a:xfrm>
            <a:off x="2259434" y="5372485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Progetto </a:t>
            </a:r>
            <a:r>
              <a:rPr lang="it-IT" dirty="0" err="1"/>
              <a:t>NaturaSì</a:t>
            </a:r>
            <a:endParaRPr lang="en-US" dirty="0"/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F091669E-F098-4612-A1D7-515301C7F0DA}"/>
              </a:ext>
            </a:extLst>
          </p:cNvPr>
          <p:cNvSpPr/>
          <p:nvPr/>
        </p:nvSpPr>
        <p:spPr>
          <a:xfrm>
            <a:off x="4258809" y="5380600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Vendite</a:t>
            </a:r>
            <a:endParaRPr lang="en-US" dirty="0"/>
          </a:p>
        </p:txBody>
      </p: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606FE602-55A1-4C02-9897-4BCF86BF82D6}"/>
              </a:ext>
            </a:extLst>
          </p:cNvPr>
          <p:cNvSpPr/>
          <p:nvPr/>
        </p:nvSpPr>
        <p:spPr>
          <a:xfrm>
            <a:off x="6255391" y="5380600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Acquisti</a:t>
            </a:r>
            <a:endParaRPr lang="en-US" dirty="0"/>
          </a:p>
        </p:txBody>
      </p:sp>
      <p:sp>
        <p:nvSpPr>
          <p:cNvPr id="95" name="Rettangolo con angoli arrotondati 94">
            <a:extLst>
              <a:ext uri="{FF2B5EF4-FFF2-40B4-BE49-F238E27FC236}">
                <a16:creationId xmlns:a16="http://schemas.microsoft.com/office/drawing/2014/main" id="{0E100E28-5E7A-41B4-AEF1-AD314065543A}"/>
              </a:ext>
            </a:extLst>
          </p:cNvPr>
          <p:cNvSpPr/>
          <p:nvPr/>
        </p:nvSpPr>
        <p:spPr>
          <a:xfrm>
            <a:off x="8251973" y="5380600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Marketing</a:t>
            </a:r>
            <a:endParaRPr lang="en-US" dirty="0"/>
          </a:p>
        </p:txBody>
      </p:sp>
      <p:sp>
        <p:nvSpPr>
          <p:cNvPr id="100" name="Rettangolo con angoli arrotondati 99">
            <a:extLst>
              <a:ext uri="{FF2B5EF4-FFF2-40B4-BE49-F238E27FC236}">
                <a16:creationId xmlns:a16="http://schemas.microsoft.com/office/drawing/2014/main" id="{B564DEA8-6F65-477B-90E2-E9953C3EEA7C}"/>
              </a:ext>
            </a:extLst>
          </p:cNvPr>
          <p:cNvSpPr/>
          <p:nvPr/>
        </p:nvSpPr>
        <p:spPr>
          <a:xfrm>
            <a:off x="3596089" y="2777969"/>
            <a:ext cx="1929468" cy="7157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Direttore logistica</a:t>
            </a:r>
            <a:endParaRPr lang="en-US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2E971CE0-2A35-4ACD-9FB3-228BD7D9C327}"/>
              </a:ext>
            </a:extLst>
          </p:cNvPr>
          <p:cNvCxnSpPr>
            <a:stCxn id="40" idx="2"/>
            <a:endCxn id="83" idx="0"/>
          </p:cNvCxnSpPr>
          <p:nvPr/>
        </p:nvCxnSpPr>
        <p:spPr>
          <a:xfrm rot="5400000">
            <a:off x="2969009" y="3050837"/>
            <a:ext cx="577432" cy="4065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a gomito 111">
            <a:extLst>
              <a:ext uri="{FF2B5EF4-FFF2-40B4-BE49-F238E27FC236}">
                <a16:creationId xmlns:a16="http://schemas.microsoft.com/office/drawing/2014/main" id="{59197EF8-D448-47FE-8318-B5AC09C2D164}"/>
              </a:ext>
            </a:extLst>
          </p:cNvPr>
          <p:cNvCxnSpPr>
            <a:stCxn id="40" idx="2"/>
            <a:endCxn id="84" idx="0"/>
          </p:cNvCxnSpPr>
          <p:nvPr/>
        </p:nvCxnSpPr>
        <p:spPr>
          <a:xfrm rot="5400000">
            <a:off x="3968697" y="4050525"/>
            <a:ext cx="577432" cy="2066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a gomito 113">
            <a:extLst>
              <a:ext uri="{FF2B5EF4-FFF2-40B4-BE49-F238E27FC236}">
                <a16:creationId xmlns:a16="http://schemas.microsoft.com/office/drawing/2014/main" id="{F594C6BB-4FD5-42E6-AFF0-F09595D9CF6F}"/>
              </a:ext>
            </a:extLst>
          </p:cNvPr>
          <p:cNvCxnSpPr>
            <a:stCxn id="40" idx="2"/>
          </p:cNvCxnSpPr>
          <p:nvPr/>
        </p:nvCxnSpPr>
        <p:spPr>
          <a:xfrm rot="5400000">
            <a:off x="4997884" y="5087826"/>
            <a:ext cx="58554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B40AA981-00C4-4D89-AAB5-8D6D32AFE010}"/>
              </a:ext>
            </a:extLst>
          </p:cNvPr>
          <p:cNvCxnSpPr>
            <a:stCxn id="40" idx="2"/>
            <a:endCxn id="94" idx="0"/>
          </p:cNvCxnSpPr>
          <p:nvPr/>
        </p:nvCxnSpPr>
        <p:spPr>
          <a:xfrm rot="16200000" flipH="1">
            <a:off x="5962618" y="4123092"/>
            <a:ext cx="585547" cy="1929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B61F1DD3-49E3-46BE-8B4C-4E32D42D1C48}"/>
              </a:ext>
            </a:extLst>
          </p:cNvPr>
          <p:cNvCxnSpPr>
            <a:stCxn id="40" idx="2"/>
            <a:endCxn id="95" idx="0"/>
          </p:cNvCxnSpPr>
          <p:nvPr/>
        </p:nvCxnSpPr>
        <p:spPr>
          <a:xfrm rot="16200000" flipH="1">
            <a:off x="6960909" y="3124801"/>
            <a:ext cx="585547" cy="3926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2E7E8F92-1D29-42CA-B0BC-BB43401EB7E8}"/>
              </a:ext>
            </a:extLst>
          </p:cNvPr>
          <p:cNvCxnSpPr>
            <a:stCxn id="15" idx="2"/>
            <a:endCxn id="28" idx="0"/>
          </p:cNvCxnSpPr>
          <p:nvPr/>
        </p:nvCxnSpPr>
        <p:spPr>
          <a:xfrm rot="5400000">
            <a:off x="3848497" y="530467"/>
            <a:ext cx="703185" cy="3791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89EAFFCB-F06A-40EB-AF49-9BCFAC7A75B2}"/>
              </a:ext>
            </a:extLst>
          </p:cNvPr>
          <p:cNvCxnSpPr>
            <a:stCxn id="15" idx="2"/>
            <a:endCxn id="100" idx="0"/>
          </p:cNvCxnSpPr>
          <p:nvPr/>
        </p:nvCxnSpPr>
        <p:spPr>
          <a:xfrm rot="5400000">
            <a:off x="4976821" y="1658789"/>
            <a:ext cx="703183" cy="1535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a gomito 127">
            <a:extLst>
              <a:ext uri="{FF2B5EF4-FFF2-40B4-BE49-F238E27FC236}">
                <a16:creationId xmlns:a16="http://schemas.microsoft.com/office/drawing/2014/main" id="{9E51A16B-2A92-4F09-9149-14D039D23C1E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 rot="16200000" flipH="1">
            <a:off x="6101085" y="2069700"/>
            <a:ext cx="711299" cy="721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7E1628BE-D46E-4261-BE02-D954BB6A087C}"/>
              </a:ext>
            </a:extLst>
          </p:cNvPr>
          <p:cNvCxnSpPr>
            <a:stCxn id="15" idx="2"/>
            <a:endCxn id="72" idx="0"/>
          </p:cNvCxnSpPr>
          <p:nvPr/>
        </p:nvCxnSpPr>
        <p:spPr>
          <a:xfrm rot="16200000" flipH="1">
            <a:off x="7228801" y="941984"/>
            <a:ext cx="712512" cy="2978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81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Governance</vt:lpstr>
      <vt:lpstr>Organigramma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</dc:title>
  <dc:creator>Francesco Galisi</dc:creator>
  <cp:lastModifiedBy>Francesco Galisi</cp:lastModifiedBy>
  <cp:revision>5</cp:revision>
  <dcterms:created xsi:type="dcterms:W3CDTF">2021-11-07T15:20:06Z</dcterms:created>
  <dcterms:modified xsi:type="dcterms:W3CDTF">2021-11-07T16:50:39Z</dcterms:modified>
</cp:coreProperties>
</file>