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"/>
          <c:y val="0.0614617940199336"/>
          <c:w val="0.782809192621712"/>
          <c:h val="0.865669988925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Utile (M euro)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-28.93</c:v>
                </c:pt>
                <c:pt idx="1">
                  <c:v>-18.27</c:v>
                </c:pt>
                <c:pt idx="2">
                  <c:v>-14.33</c:v>
                </c:pt>
              </c:numCache>
            </c:numRef>
          </c:val>
        </c:ser>
        <c:gapWidth val="100"/>
        <c:overlap val="0"/>
        <c:axId val="6451580"/>
        <c:axId val="68653983"/>
      </c:barChart>
      <c:catAx>
        <c:axId val="6451580"/>
        <c:scaling>
          <c:orientation val="minMax"/>
        </c:scaling>
        <c:delete val="0"/>
        <c:axPos val="b"/>
        <c:numFmt formatCode="[$-409]mm/dd/yyyy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8653983"/>
        <c:crosses val="autoZero"/>
        <c:auto val="1"/>
        <c:lblAlgn val="ctr"/>
        <c:lblOffset val="100"/>
        <c:noMultiLvlLbl val="0"/>
      </c:catAx>
      <c:valAx>
        <c:axId val="68653983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451580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Andamento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37" name=""/>
          <p:cNvGraphicFramePr/>
          <p:nvPr/>
        </p:nvGraphicFramePr>
        <p:xfrm>
          <a:off x="4540680" y="1414080"/>
          <a:ext cx="5208120" cy="2784600"/>
        </p:xfrm>
        <a:graphic>
          <a:graphicData uri="http://schemas.openxmlformats.org/drawingml/2006/table">
            <a:tbl>
              <a:tblPr/>
              <a:tblGrid>
                <a:gridCol w="272880"/>
                <a:gridCol w="730080"/>
                <a:gridCol w="1600560"/>
                <a:gridCol w="1301760"/>
                <a:gridCol w="1303200"/>
              </a:tblGrid>
              <a:tr h="331200">
                <a:tc gridSpan="3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Alcuni indici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31/12/2020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31/12/2019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424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Redd.N. / Patr.N.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-22.00%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-22.31%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EBIT / Cap.Inv.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1.34%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0.78%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EBIT. / Vendite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0.44%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0.35%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Vendite / Cap.Inv.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3.03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2.26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Oneri.F. / Mezzi.T.F.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3.96%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2.03%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"/>
          <p:cNvGraphicFramePr/>
          <p:nvPr/>
        </p:nvGraphicFramePr>
        <p:xfrm>
          <a:off x="266760" y="1172160"/>
          <a:ext cx="4761720" cy="325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9" name=""/>
          <p:cNvSpPr/>
          <p:nvPr/>
        </p:nvSpPr>
        <p:spPr>
          <a:xfrm>
            <a:off x="685800" y="3657600"/>
            <a:ext cx="8262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-28.93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828800" y="2854080"/>
            <a:ext cx="9136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-18.27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2971800" y="2514600"/>
            <a:ext cx="9136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-14.33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72000" y="3686760"/>
            <a:ext cx="3886200" cy="13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Il ROE molto negativo indica un’erosione del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capitale netto dovuta alle perdite.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La relazione ROI &gt; ROD indica che per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l’impresa non e’ conveniente ricorrere a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mezzi di terzi finanziari.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2021-11-18T16:03:29Z</dcterms:created>
  <dc:creator/>
  <dc:description/>
  <dc:language>en-US</dc:language>
  <cp:lastModifiedBy/>
  <dcterms:modified xsi:type="dcterms:W3CDTF">2021-11-18T22:41:06Z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