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64" r:id="rId9"/>
    <p:sldId id="259" r:id="rId10"/>
    <p:sldId id="261" r:id="rId11"/>
    <p:sldId id="262" r:id="rId12"/>
    <p:sldId id="260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60AFEA-9BD2-F0AB-6D94-7CE18EB95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38C866-0767-BB7F-DE4C-A773579C4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EBC51D-E9C8-44FE-A480-AFCEBB16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6DAF32-9C33-E7E4-C3FC-C5B81E1F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96FB98-0E97-AE6F-7BDF-AC726C23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33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403E5-166A-1D6C-EEBD-A2C3DA2C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C534F09-15A6-36A3-D62A-44FB9EFD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902478-02C7-FBB8-4047-EA3EE3C9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DBC913-26C9-9D27-3859-D2DB8816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7006F7-6B96-690B-2B91-547E7185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21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E783657-A84E-0133-900D-7B329421B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C7C5B8-7D8B-B836-FE08-992934D3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8CC3F-7D03-C597-5006-8A7BFBA0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DB291E-F853-9C61-44D4-C770810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2F111D-2549-6170-0D0D-69ABCF36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8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77D34B-5E00-8906-181C-3A1933C6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FA621E-F3B6-1AE1-A645-848237F1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004F20-5A75-2C17-9C93-0AC247DC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CD56E3-7B23-B459-6A81-6A1B6004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8BF252-380E-89AA-F3D0-A35DBC2A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EC54C5-E745-3950-EC18-28584751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CB1C33-BE18-3377-9413-AC3A3782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47E930-7E6A-2C9E-30D5-A8994FDB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B6666D-B3F0-F7D5-DC5C-B1D61FC4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957FC7-7758-EF1B-4FFC-3808B89E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E5DBD4-CC4C-2DB9-EE1C-EB579968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5C60D7-14D8-AD2B-246A-45F5F78B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5F007-E89A-34C7-5E93-6A94881A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E8291D-4DDA-7BA2-0D92-22F06872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A62844-550C-52B2-9189-E7A5E91D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47C70B-C4EC-94F6-DD15-5CA59EDB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84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05AF8-7B0D-6B70-F7A2-138DE1BF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F8143C-657E-F7A3-6138-6E2F927C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2BF6C9-BF8C-238E-D451-6367432C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14D3F3-09D0-B522-879E-9ED1A848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3AA9B1-7944-E025-3C02-F2E719893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52AB871-C637-6570-F735-B240139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B00C17F-A67A-59A8-4EF6-22D071E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75ECEA2-0777-1C7F-8E7E-F8F016CD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9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C4942C-6ED9-AF25-8B47-E6815BF9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2405201-D9B3-5C3D-D597-2AB4D5A1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140B9C-5E43-B9A5-9EA8-0C7B62EE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7E6D6BC-AED8-8021-3E56-CF2BA08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6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BFF38F-D27C-3A50-7110-F40500B3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5A37471-05A6-D35A-BC35-6470EFF2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ADD6EED-EB1E-965D-CB3C-D21C1A13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19E055-2B44-E726-4E8A-482F900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D057EB-013F-E681-350B-AF767660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ACEFF3C-883A-FE50-5598-036F9EE43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60C124-9D9A-5A6F-5841-46F27840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9E9EA70-22F0-8CDF-D454-5AE59FC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EF99BB-40AF-6612-6EE8-F6C23CCD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1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71A70-045B-A6A1-0D79-E9CD88DD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34AD1B3-F4C1-26E5-CC02-87C632994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15F88D-4920-C796-3A8D-6B0AA43F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162543-0665-0557-0190-2AD81D7D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44D849-A1B2-455A-47A7-9F2D304D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63847D-2C64-0E84-160A-6124098D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6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2A378B-70A0-624C-80B9-C4E51666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7E60D1-EEB9-97F0-5FB3-63620394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26C64C-C2FA-9495-74E8-1E18E0CBD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46DF2-3554-43A5-89B1-A5B0117945C3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35493F-B141-E2B9-C86D-05A57449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F981BB-D086-60C3-B273-ADB9E681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27F26-8F20-4D9B-9180-1A7E872A28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3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F763BF-729D-0BDC-2A72-F8BE82F2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pl-PL" sz="5400">
                <a:solidFill>
                  <a:schemeClr val="bg1"/>
                </a:solidFill>
              </a:rPr>
              <a:t>FPGA vs. ASIC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6B3F08-BCDE-2A54-6FFA-351F77282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endParaRPr lang="pl-PL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A09886-C1BE-88FE-2458-0B5C7751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Co to jest FPGA?  </a:t>
            </a:r>
            <a:r>
              <a:rPr lang="pl-PL" b="0" i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field-programmable gate array</a:t>
            </a:r>
            <a:endParaRPr lang="pl-PL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EE9FB9-B553-54F3-DE50-821CDAB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>
                <a:solidFill>
                  <a:schemeClr val="bg1"/>
                </a:solidFill>
              </a:rPr>
              <a:t>FPGA to </a:t>
            </a:r>
            <a:r>
              <a:rPr lang="pl-PL" sz="2400" b="1">
                <a:solidFill>
                  <a:schemeClr val="bg1"/>
                </a:solidFill>
              </a:rPr>
              <a:t>programowalny układ scalony</a:t>
            </a:r>
            <a:r>
              <a:rPr lang="pl-PL" sz="2400">
                <a:solidFill>
                  <a:schemeClr val="bg1"/>
                </a:solidFill>
              </a:rPr>
              <a:t> – można go dowolnie konfigurować.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>
                <a:solidFill>
                  <a:schemeClr val="bg1"/>
                </a:solidFill>
              </a:rPr>
              <a:t>Można porównać do </a:t>
            </a:r>
            <a:r>
              <a:rPr lang="pl-PL" sz="2400" b="1">
                <a:solidFill>
                  <a:schemeClr val="bg1"/>
                </a:solidFill>
              </a:rPr>
              <a:t>klocków LEGO</a:t>
            </a:r>
            <a:r>
              <a:rPr lang="pl-PL" sz="2400">
                <a:solidFill>
                  <a:schemeClr val="bg1"/>
                </a:solidFill>
              </a:rPr>
              <a:t> – układ można budować i zmieniać wiele razy.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>
                <a:solidFill>
                  <a:schemeClr val="bg1"/>
                </a:solidFill>
              </a:rPr>
              <a:t>Idealny do </a:t>
            </a:r>
            <a:r>
              <a:rPr lang="pl-PL" sz="2400" b="1">
                <a:solidFill>
                  <a:schemeClr val="bg1"/>
                </a:solidFill>
              </a:rPr>
              <a:t>testowania i prototypowania nowych układów</a:t>
            </a:r>
            <a:r>
              <a:rPr lang="pl-PL" sz="240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>
                <a:solidFill>
                  <a:schemeClr val="bg1"/>
                </a:solidFill>
              </a:rPr>
              <a:t>Używany w </a:t>
            </a:r>
            <a:r>
              <a:rPr lang="pl-PL" sz="2400" b="1">
                <a:solidFill>
                  <a:schemeClr val="bg1"/>
                </a:solidFill>
              </a:rPr>
              <a:t>sztucznej inteligencji, automatyce, IoT, sprzęcie wojskowym</a:t>
            </a:r>
            <a:r>
              <a:rPr lang="pl-PL" sz="2400">
                <a:solidFill>
                  <a:schemeClr val="bg1"/>
                </a:solidFill>
              </a:rPr>
              <a:t>.</a:t>
            </a:r>
          </a:p>
          <a:p>
            <a:endParaRPr lang="pl-PL" sz="24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68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Jakie są różnice FPGA i CPLD? | Sterowanie 6G">
            <a:extLst>
              <a:ext uri="{FF2B5EF4-FFF2-40B4-BE49-F238E27FC236}">
                <a16:creationId xmlns:a16="http://schemas.microsoft.com/office/drawing/2014/main" id="{6B4FF2A4-DE1F-2122-CD90-57D8F9FC1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4" b="967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1FBC68-AE26-FF2E-BB04-6EB3F23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Co to jest ASIC?  </a:t>
            </a:r>
            <a:r>
              <a:rPr lang="pl-PL" b="0" i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application-specific integrated circuit</a:t>
            </a:r>
            <a:endParaRPr lang="pl-PL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256F71-71E9-38DE-3883-2EDFE1E8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ASIC to </a:t>
            </a:r>
            <a:r>
              <a:rPr lang="pl-PL" sz="2200" b="1">
                <a:solidFill>
                  <a:schemeClr val="bg1"/>
                </a:solidFill>
              </a:rPr>
              <a:t>układ zaprojektowany do konkretnego zadania</a:t>
            </a:r>
            <a:r>
              <a:rPr lang="pl-PL" sz="2200">
                <a:solidFill>
                  <a:schemeClr val="bg1"/>
                </a:solidFill>
              </a:rPr>
              <a:t> – nie można go zmieniać.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Można porównać do </a:t>
            </a:r>
            <a:r>
              <a:rPr lang="pl-PL" sz="2200" b="1">
                <a:solidFill>
                  <a:schemeClr val="bg1"/>
                </a:solidFill>
              </a:rPr>
              <a:t>rzeźby w kamieniu</a:t>
            </a:r>
            <a:r>
              <a:rPr lang="pl-PL" sz="2200">
                <a:solidFill>
                  <a:schemeClr val="bg1"/>
                </a:solidFill>
              </a:rPr>
              <a:t> – raz zaprojektowany, pozostaje niezmienny.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Stosowany tam, gdzie liczy się </a:t>
            </a:r>
            <a:r>
              <a:rPr lang="pl-PL" sz="2200" b="1">
                <a:solidFill>
                  <a:schemeClr val="bg1"/>
                </a:solidFill>
              </a:rPr>
              <a:t>wydajność, niski pobór energii i produkcja na masową skalę</a:t>
            </a:r>
            <a:r>
              <a:rPr lang="pl-PL" sz="220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Używany w </a:t>
            </a:r>
            <a:r>
              <a:rPr lang="pl-PL" sz="2200" b="1">
                <a:solidFill>
                  <a:schemeClr val="bg1"/>
                </a:solidFill>
              </a:rPr>
              <a:t>smartfonach, kartach graficznych, procesorach, układach sieciowych</a:t>
            </a:r>
            <a:r>
              <a:rPr lang="pl-PL" sz="2200">
                <a:solidFill>
                  <a:schemeClr val="bg1"/>
                </a:solidFill>
              </a:rPr>
              <a:t>.</a:t>
            </a:r>
          </a:p>
          <a:p>
            <a:endParaRPr lang="pl-PL" sz="22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1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71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4" name="Picture 6" descr="ASIC Chip Design - Best Practices in 2023 and Beyond">
            <a:extLst>
              <a:ext uri="{FF2B5EF4-FFF2-40B4-BE49-F238E27FC236}">
                <a16:creationId xmlns:a16="http://schemas.microsoft.com/office/drawing/2014/main" id="{E63CB71C-05D9-5E42-BEA5-0A0D55D0E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B56D3A-F2E3-4565-4217-FC051867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Kluczowe różnice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D9C168DB-418F-F40E-9E1E-8C237A786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476902"/>
              </p:ext>
            </p:extLst>
          </p:nvPr>
        </p:nvGraphicFramePr>
        <p:xfrm>
          <a:off x="1635019" y="2425605"/>
          <a:ext cx="9177457" cy="337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704">
                  <a:extLst>
                    <a:ext uri="{9D8B030D-6E8A-4147-A177-3AD203B41FA5}">
                      <a16:colId xmlns:a16="http://schemas.microsoft.com/office/drawing/2014/main" val="61733773"/>
                    </a:ext>
                  </a:extLst>
                </a:gridCol>
                <a:gridCol w="3029589">
                  <a:extLst>
                    <a:ext uri="{9D8B030D-6E8A-4147-A177-3AD203B41FA5}">
                      <a16:colId xmlns:a16="http://schemas.microsoft.com/office/drawing/2014/main" val="1092153103"/>
                    </a:ext>
                  </a:extLst>
                </a:gridCol>
                <a:gridCol w="2923164">
                  <a:extLst>
                    <a:ext uri="{9D8B030D-6E8A-4147-A177-3AD203B41FA5}">
                      <a16:colId xmlns:a16="http://schemas.microsoft.com/office/drawing/2014/main" val="1330988891"/>
                    </a:ext>
                  </a:extLst>
                </a:gridCol>
              </a:tblGrid>
              <a:tr h="561929">
                <a:tc>
                  <a:txBody>
                    <a:bodyPr/>
                    <a:lstStyle/>
                    <a:p>
                      <a:r>
                        <a:rPr lang="pl-PL" sz="2500"/>
                        <a:t>Cecha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FPGA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ASIC</a:t>
                      </a:r>
                    </a:p>
                  </a:txBody>
                  <a:tcPr marL="127711" marR="127711" marT="63856" marB="63856"/>
                </a:tc>
                <a:extLst>
                  <a:ext uri="{0D108BD9-81ED-4DB2-BD59-A6C34878D82A}">
                    <a16:rowId xmlns:a16="http://schemas.microsoft.com/office/drawing/2014/main" val="1213348809"/>
                  </a:ext>
                </a:extLst>
              </a:tr>
              <a:tr h="561929">
                <a:tc>
                  <a:txBody>
                    <a:bodyPr/>
                    <a:lstStyle/>
                    <a:p>
                      <a:r>
                        <a:rPr lang="pl-PL" sz="2500"/>
                        <a:t>Możliwość zmian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Elastyczny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Brak</a:t>
                      </a:r>
                    </a:p>
                  </a:txBody>
                  <a:tcPr marL="127711" marR="127711" marT="63856" marB="63856"/>
                </a:tc>
                <a:extLst>
                  <a:ext uri="{0D108BD9-81ED-4DB2-BD59-A6C34878D82A}">
                    <a16:rowId xmlns:a16="http://schemas.microsoft.com/office/drawing/2014/main" val="1288171337"/>
                  </a:ext>
                </a:extLst>
              </a:tr>
              <a:tr h="561929">
                <a:tc>
                  <a:txBody>
                    <a:bodyPr/>
                    <a:lstStyle/>
                    <a:p>
                      <a:r>
                        <a:rPr lang="pl-PL" sz="2500"/>
                        <a:t>Koszt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Drogi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Tani </a:t>
                      </a:r>
                    </a:p>
                  </a:txBody>
                  <a:tcPr marL="127711" marR="127711" marT="63856" marB="63856"/>
                </a:tc>
                <a:extLst>
                  <a:ext uri="{0D108BD9-81ED-4DB2-BD59-A6C34878D82A}">
                    <a16:rowId xmlns:a16="http://schemas.microsoft.com/office/drawing/2014/main" val="2283950903"/>
                  </a:ext>
                </a:extLst>
              </a:tr>
              <a:tr h="561929">
                <a:tc>
                  <a:txBody>
                    <a:bodyPr/>
                    <a:lstStyle/>
                    <a:p>
                      <a:r>
                        <a:rPr lang="pl-PL" sz="2500"/>
                        <a:t>Czas projektowania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Stosunkowo krótki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Długi</a:t>
                      </a:r>
                    </a:p>
                  </a:txBody>
                  <a:tcPr marL="127711" marR="127711" marT="63856" marB="63856"/>
                </a:tc>
                <a:extLst>
                  <a:ext uri="{0D108BD9-81ED-4DB2-BD59-A6C34878D82A}">
                    <a16:rowId xmlns:a16="http://schemas.microsoft.com/office/drawing/2014/main" val="1785465878"/>
                  </a:ext>
                </a:extLst>
              </a:tr>
              <a:tr h="561929">
                <a:tc>
                  <a:txBody>
                    <a:bodyPr/>
                    <a:lstStyle/>
                    <a:p>
                      <a:r>
                        <a:rPr lang="pl-PL" sz="2500"/>
                        <a:t>Wydajność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Średnia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Wysoka</a:t>
                      </a:r>
                    </a:p>
                  </a:txBody>
                  <a:tcPr marL="127711" marR="127711" marT="63856" marB="63856"/>
                </a:tc>
                <a:extLst>
                  <a:ext uri="{0D108BD9-81ED-4DB2-BD59-A6C34878D82A}">
                    <a16:rowId xmlns:a16="http://schemas.microsoft.com/office/drawing/2014/main" val="3278935936"/>
                  </a:ext>
                </a:extLst>
              </a:tr>
              <a:tr h="561929">
                <a:tc>
                  <a:txBody>
                    <a:bodyPr/>
                    <a:lstStyle/>
                    <a:p>
                      <a:r>
                        <a:rPr lang="pl-PL" sz="2500"/>
                        <a:t>Zużycie energii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/>
                        <a:t>Wysokie</a:t>
                      </a:r>
                    </a:p>
                  </a:txBody>
                  <a:tcPr marL="127711" marR="127711" marT="63856" marB="63856"/>
                </a:tc>
                <a:tc>
                  <a:txBody>
                    <a:bodyPr/>
                    <a:lstStyle/>
                    <a:p>
                      <a:r>
                        <a:rPr lang="pl-PL" sz="2500" dirty="0"/>
                        <a:t>Zoptymalizowane</a:t>
                      </a:r>
                    </a:p>
                  </a:txBody>
                  <a:tcPr marL="127711" marR="127711" marT="63856" marB="63856"/>
                </a:tc>
                <a:extLst>
                  <a:ext uri="{0D108BD9-81ED-4DB2-BD59-A6C34878D82A}">
                    <a16:rowId xmlns:a16="http://schemas.microsoft.com/office/drawing/2014/main" val="415075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B99711-8814-CDF9-AA8B-79551E25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Kiedy wybrać FPGA, a kiedy ASIC?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AE27AF-49B3-3494-D32B-F3848A13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>
                <a:solidFill>
                  <a:schemeClr val="bg1"/>
                </a:solidFill>
              </a:rPr>
              <a:t> </a:t>
            </a:r>
            <a:r>
              <a:rPr lang="pl-PL" sz="2200" b="1">
                <a:solidFill>
                  <a:schemeClr val="bg1"/>
                </a:solidFill>
              </a:rPr>
              <a:t>FPGA, gdy:</a:t>
            </a:r>
            <a:endParaRPr lang="pl-PL" sz="22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Tworzysz </a:t>
            </a:r>
            <a:r>
              <a:rPr lang="pl-PL" sz="2200" b="1">
                <a:solidFill>
                  <a:schemeClr val="bg1"/>
                </a:solidFill>
              </a:rPr>
              <a:t>prototyp</a:t>
            </a:r>
            <a:r>
              <a:rPr lang="pl-PL" sz="2200">
                <a:solidFill>
                  <a:schemeClr val="bg1"/>
                </a:solidFill>
              </a:rPr>
              <a:t> nowego układu.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Potrzebujesz </a:t>
            </a:r>
            <a:r>
              <a:rPr lang="pl-PL" sz="2200" b="1">
                <a:solidFill>
                  <a:schemeClr val="bg1"/>
                </a:solidFill>
              </a:rPr>
              <a:t>elastyczności</a:t>
            </a:r>
            <a:r>
              <a:rPr lang="pl-PL" sz="2200">
                <a:solidFill>
                  <a:schemeClr val="bg1"/>
                </a:solidFill>
              </a:rPr>
              <a:t> i możliwości zmian.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Produkujesz </a:t>
            </a:r>
            <a:r>
              <a:rPr lang="pl-PL" sz="2200" b="1">
                <a:solidFill>
                  <a:schemeClr val="bg1"/>
                </a:solidFill>
              </a:rPr>
              <a:t>małe serie urządzeń</a:t>
            </a:r>
            <a:r>
              <a:rPr lang="pl-PL" sz="220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2200">
                <a:solidFill>
                  <a:schemeClr val="bg1"/>
                </a:solidFill>
              </a:rPr>
              <a:t> </a:t>
            </a:r>
            <a:r>
              <a:rPr lang="pl-PL" sz="2200" b="1">
                <a:solidFill>
                  <a:schemeClr val="bg1"/>
                </a:solidFill>
              </a:rPr>
              <a:t>ASIC, gdy:</a:t>
            </a:r>
            <a:endParaRPr lang="pl-PL" sz="22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Masz gotowy, sprawdzony projekt.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Chcesz </a:t>
            </a:r>
            <a:r>
              <a:rPr lang="pl-PL" sz="2200" b="1">
                <a:solidFill>
                  <a:schemeClr val="bg1"/>
                </a:solidFill>
              </a:rPr>
              <a:t>maksymalnej wydajności</a:t>
            </a:r>
            <a:r>
              <a:rPr lang="pl-PL" sz="2200">
                <a:solidFill>
                  <a:schemeClr val="bg1"/>
                </a:solidFill>
              </a:rPr>
              <a:t> i </a:t>
            </a:r>
            <a:r>
              <a:rPr lang="pl-PL" sz="2200" b="1">
                <a:solidFill>
                  <a:schemeClr val="bg1"/>
                </a:solidFill>
              </a:rPr>
              <a:t>niskiego poboru energii</a:t>
            </a:r>
            <a:r>
              <a:rPr lang="pl-PL" sz="220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>
                <a:solidFill>
                  <a:schemeClr val="bg1"/>
                </a:solidFill>
              </a:rPr>
              <a:t>Planujesz </a:t>
            </a:r>
            <a:r>
              <a:rPr lang="pl-PL" sz="2200" b="1">
                <a:solidFill>
                  <a:schemeClr val="bg1"/>
                </a:solidFill>
              </a:rPr>
              <a:t>produkcję na masową skalę</a:t>
            </a:r>
            <a:r>
              <a:rPr lang="pl-PL" sz="2200">
                <a:solidFill>
                  <a:schemeClr val="bg1"/>
                </a:solidFill>
              </a:rPr>
              <a:t>.</a:t>
            </a:r>
          </a:p>
          <a:p>
            <a:endParaRPr lang="pl-PL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B0D69C-BD6D-850E-C4F9-44283015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Przykłady użycia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C7C509-C75A-23F4-E1C7-B1026156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chemeClr val="bg1"/>
                </a:solidFill>
              </a:rPr>
              <a:t>FPGA: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 Firma testuje nowy układ do sztucznej inteligencji – FPGA pozwala na modyfikacje i optymalizację.</a:t>
            </a:r>
          </a:p>
          <a:p>
            <a:pPr marL="0" indent="0">
              <a:buNone/>
            </a:pPr>
            <a:endParaRPr lang="pl-PL">
              <a:solidFill>
                <a:schemeClr val="bg1"/>
              </a:solidFill>
            </a:endParaRPr>
          </a:p>
          <a:p>
            <a:r>
              <a:rPr lang="pl-PL" b="1">
                <a:solidFill>
                  <a:schemeClr val="bg1"/>
                </a:solidFill>
              </a:rPr>
              <a:t>ASIC:</a:t>
            </a:r>
            <a:br>
              <a:rPr lang="pl-PL">
                <a:solidFill>
                  <a:schemeClr val="bg1"/>
                </a:solidFill>
              </a:rPr>
            </a:br>
            <a:r>
              <a:rPr lang="pl-PL">
                <a:solidFill>
                  <a:schemeClr val="bg1"/>
                </a:solidFill>
              </a:rPr>
              <a:t> Procesor w smartfonie – zoptymalizowany pod jedno zadanie, nie wymaga zmian.</a:t>
            </a:r>
          </a:p>
          <a:p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D12D39B-153B-3541-E272-DF542217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W bardzo dużym skrócie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A4F6B1-AAA4-9A27-27C7-45F055C8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l-PL" sz="2600" b="1">
                <a:solidFill>
                  <a:schemeClr val="bg1"/>
                </a:solidFill>
              </a:rPr>
              <a:t>FPGA </a:t>
            </a:r>
            <a:r>
              <a:rPr lang="pl-PL" sz="2600">
                <a:solidFill>
                  <a:schemeClr val="bg1"/>
                </a:solidFill>
              </a:rPr>
              <a:t>= elastyczność i możliwość zmian, ale droższy, wolniejszy i pobiera więcej energii.</a:t>
            </a:r>
          </a:p>
          <a:p>
            <a:pPr>
              <a:buFont typeface="+mj-lt"/>
              <a:buAutoNum type="arabicPeriod"/>
            </a:pPr>
            <a:r>
              <a:rPr lang="pl-PL" sz="2600" b="1">
                <a:solidFill>
                  <a:schemeClr val="bg1"/>
                </a:solidFill>
              </a:rPr>
              <a:t>ASIC </a:t>
            </a:r>
            <a:r>
              <a:rPr lang="pl-PL" sz="2600">
                <a:solidFill>
                  <a:schemeClr val="bg1"/>
                </a:solidFill>
              </a:rPr>
              <a:t>= najlepsza wydajność i energooszczędność, ale długi i kosztowny proces projektowania.</a:t>
            </a:r>
          </a:p>
          <a:p>
            <a:pPr>
              <a:buFont typeface="+mj-lt"/>
              <a:buAutoNum type="arabicPeriod"/>
            </a:pPr>
            <a:r>
              <a:rPr lang="pl-PL" sz="2600">
                <a:solidFill>
                  <a:schemeClr val="bg1"/>
                </a:solidFill>
              </a:rPr>
              <a:t>Wybór zależy od skali i celu projektu – FPGA do testów i małych serii, ASIC do masowej produkcji.</a:t>
            </a:r>
          </a:p>
          <a:p>
            <a:endParaRPr lang="pl-PL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53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42092357B25844AFB430798B257CCA" ma:contentTypeVersion="15" ma:contentTypeDescription="Utwórz nowy dokument." ma:contentTypeScope="" ma:versionID="f086337d04bd4686080ee7116cef0d63">
  <xsd:schema xmlns:xsd="http://www.w3.org/2001/XMLSchema" xmlns:xs="http://www.w3.org/2001/XMLSchema" xmlns:p="http://schemas.microsoft.com/office/2006/metadata/properties" xmlns:ns3="819ac8ec-bbdf-4936-a1e0-9b1ba4fc89d3" xmlns:ns4="7afda3a0-7a83-464b-a2b3-d05040b83425" targetNamespace="http://schemas.microsoft.com/office/2006/metadata/properties" ma:root="true" ma:fieldsID="ee9072ca2eeb85bf26e975408b01539f" ns3:_="" ns4:_="">
    <xsd:import namespace="819ac8ec-bbdf-4936-a1e0-9b1ba4fc89d3"/>
    <xsd:import namespace="7afda3a0-7a83-464b-a2b3-d05040b834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ac8ec-bbdf-4936-a1e0-9b1ba4fc89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da3a0-7a83-464b-a2b3-d05040b8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9ac8ec-bbdf-4936-a1e0-9b1ba4fc89d3" xsi:nil="true"/>
  </documentManagement>
</p:properties>
</file>

<file path=customXml/itemProps1.xml><?xml version="1.0" encoding="utf-8"?>
<ds:datastoreItem xmlns:ds="http://schemas.openxmlformats.org/officeDocument/2006/customXml" ds:itemID="{A185B7DF-2C91-49C4-9593-74ADF3826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ac8ec-bbdf-4936-a1e0-9b1ba4fc89d3"/>
    <ds:schemaRef ds:uri="7afda3a0-7a83-464b-a2b3-d05040b83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471BCD-F772-4134-842F-5EC70EA55E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2060AB-80B1-467B-A645-D5453FEB0488}">
  <ds:schemaRefs>
    <ds:schemaRef ds:uri="http://schemas.microsoft.com/office/2006/documentManagement/types"/>
    <ds:schemaRef ds:uri="7afda3a0-7a83-464b-a2b3-d05040b83425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19ac8ec-bbdf-4936-a1e0-9b1ba4fc89d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290</Words>
  <Application>Microsoft Office PowerPoint</Application>
  <PresentationFormat>Panoramiczny</PresentationFormat>
  <Paragraphs>47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Motyw pakietu Office</vt:lpstr>
      <vt:lpstr>FPGA vs. ASIC</vt:lpstr>
      <vt:lpstr>Co to jest FPGA?  field-programmable gate array</vt:lpstr>
      <vt:lpstr>Prezentacja programu PowerPoint</vt:lpstr>
      <vt:lpstr>Co to jest ASIC?  application-specific integrated circuit</vt:lpstr>
      <vt:lpstr>Prezentacja programu PowerPoint</vt:lpstr>
      <vt:lpstr>Kluczowe różnice</vt:lpstr>
      <vt:lpstr>Kiedy wybrać FPGA, a kiedy ASIC?</vt:lpstr>
      <vt:lpstr>Przykłady użycia</vt:lpstr>
      <vt:lpstr>W bardzo dużym skrócie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Cętkowski</dc:creator>
  <cp:lastModifiedBy>Mateusz Cętkowski</cp:lastModifiedBy>
  <cp:revision>1</cp:revision>
  <dcterms:created xsi:type="dcterms:W3CDTF">2025-02-27T13:42:47Z</dcterms:created>
  <dcterms:modified xsi:type="dcterms:W3CDTF">2025-02-27T13:58:22Z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0x010100EB42092357B25844AFB430798B257CCA</vt:lpwstr>
  </property>
</Properties>
</file>