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sldIdLst>
    <p:sldId id="261" r:id="rId2"/>
    <p:sldId id="262" r:id="rId3"/>
    <p:sldId id="256" r:id="rId4"/>
    <p:sldId id="263" r:id="rId5"/>
    <p:sldId id="270" r:id="rId6"/>
    <p:sldId id="272" r:id="rId7"/>
    <p:sldId id="299" r:id="rId8"/>
    <p:sldId id="273" r:id="rId9"/>
    <p:sldId id="260" r:id="rId10"/>
    <p:sldId id="300"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accent2">
        <a:lumMod val="75000"/>
      </a:schemeClr>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23" autoAdjust="0"/>
    <p:restoredTop sz="60313" autoAdjust="0"/>
  </p:normalViewPr>
  <p:slideViewPr>
    <p:cSldViewPr snapToGrid="0">
      <p:cViewPr>
        <p:scale>
          <a:sx n="50" d="100"/>
          <a:sy n="50" d="100"/>
        </p:scale>
        <p:origin x="-114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5" d="100"/>
          <a:sy n="85"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0DF6EF-D8A8-4F91-93BA-D978D5707FD9}" type="datetimeFigureOut">
              <a:rPr lang="ru-RU" smtClean="0"/>
              <a:t>10.06.2014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73B42-7B8B-4882-A809-3559C0742ADF}" type="slidenum">
              <a:rPr lang="ru-RU" smtClean="0"/>
              <a:t>‹#›</a:t>
            </a:fld>
            <a:endParaRPr lang="ru-RU"/>
          </a:p>
        </p:txBody>
      </p:sp>
    </p:spTree>
    <p:extLst>
      <p:ext uri="{BB962C8B-B14F-4D97-AF65-F5344CB8AC3E}">
        <p14:creationId xmlns:p14="http://schemas.microsoft.com/office/powerpoint/2010/main" val="1606366335"/>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800" kern="1200" dirty="0" smtClean="0">
                <a:solidFill>
                  <a:schemeClr val="tx1"/>
                </a:solidFill>
                <a:effectLst/>
                <a:latin typeface="Lucida Console" panose="020B0609040504020204" pitchFamily="49" charset="0"/>
                <a:ea typeface="+mn-ea"/>
                <a:cs typeface="+mn-cs"/>
              </a:rPr>
              <a:t>В последнее время технологии больших данных развиваются высокими темпами. Возникает множество высокотехнологичных компаний, предоставляющих новые инструменты по анализу данных. В то же время растёт мировой спрос на специалистов, способных работать с большими объёмами данных, ставить задачи в этой области, понимать сложность и потенциальную стоимость </a:t>
            </a:r>
            <a:r>
              <a:rPr lang="ru-RU" sz="900" kern="1200" dirty="0" smtClean="0">
                <a:solidFill>
                  <a:schemeClr val="tx1"/>
                </a:solidFill>
                <a:effectLst/>
                <a:latin typeface="Lucida Console" panose="020B0609040504020204" pitchFamily="49" charset="0"/>
                <a:ea typeface="+mn-ea"/>
                <a:cs typeface="+mn-cs"/>
              </a:rPr>
              <a:t>таких работ. Предполагая нарастающий интерес к этой сфере в России, сотрудники образовательных и бизнес-организаций Новосибирского научного центра решили систематизировать опыт работы с технологиями и задачами анализа больших данных. Анализ образовательного рынка в области </a:t>
            </a:r>
            <a:r>
              <a:rPr lang="ru-RU" sz="800" kern="1200" dirty="0" smtClean="0">
                <a:solidFill>
                  <a:schemeClr val="tx1"/>
                </a:solidFill>
                <a:effectLst/>
                <a:latin typeface="Lucida Console" panose="020B0609040504020204" pitchFamily="49" charset="0"/>
                <a:ea typeface="+mn-ea"/>
                <a:cs typeface="+mn-cs"/>
              </a:rPr>
              <a:t>больших данных показывает нам, что онлайн-образование в сфере аналитики становится всё более популярным и массовым. Существует несколько курсов на английском языке, в </a:t>
            </a:r>
            <a:r>
              <a:rPr lang="ru-RU" sz="800" kern="1200" dirty="0" err="1" smtClean="0">
                <a:solidFill>
                  <a:schemeClr val="tx1"/>
                </a:solidFill>
                <a:effectLst/>
                <a:latin typeface="Lucida Console" panose="020B0609040504020204" pitchFamily="49" charset="0"/>
                <a:ea typeface="+mn-ea"/>
                <a:cs typeface="+mn-cs"/>
              </a:rPr>
              <a:t>т.ч</a:t>
            </a:r>
            <a:r>
              <a:rPr lang="ru-RU" sz="800" kern="1200" dirty="0" smtClean="0">
                <a:solidFill>
                  <a:schemeClr val="tx1"/>
                </a:solidFill>
                <a:effectLst/>
                <a:latin typeface="Lucida Console" panose="020B0609040504020204" pitchFamily="49" charset="0"/>
                <a:ea typeface="+mn-ea"/>
                <a:cs typeface="+mn-cs"/>
              </a:rPr>
              <a:t>. курсы </a:t>
            </a:r>
            <a:r>
              <a:rPr lang="en-US" sz="800" kern="1200" dirty="0" smtClean="0">
                <a:solidFill>
                  <a:schemeClr val="tx1"/>
                </a:solidFill>
                <a:effectLst/>
                <a:latin typeface="Lucida Console" panose="020B0609040504020204" pitchFamily="49" charset="0"/>
                <a:ea typeface="+mn-ea"/>
                <a:cs typeface="+mn-cs"/>
              </a:rPr>
              <a:t>Data Science and Big Data Analytics </a:t>
            </a:r>
            <a:r>
              <a:rPr lang="ru-RU" sz="800" kern="1200" dirty="0" smtClean="0">
                <a:solidFill>
                  <a:schemeClr val="tx1"/>
                </a:solidFill>
                <a:effectLst/>
                <a:latin typeface="Lucida Console" panose="020B0609040504020204" pitchFamily="49" charset="0"/>
                <a:ea typeface="+mn-ea"/>
                <a:cs typeface="+mn-cs"/>
              </a:rPr>
              <a:t>от </a:t>
            </a:r>
            <a:r>
              <a:rPr lang="en-US" sz="800" kern="1200" dirty="0" smtClean="0">
                <a:solidFill>
                  <a:schemeClr val="tx1"/>
                </a:solidFill>
                <a:effectLst/>
                <a:latin typeface="Lucida Console" panose="020B0609040504020204" pitchFamily="49" charset="0"/>
                <a:ea typeface="+mn-ea"/>
                <a:cs typeface="+mn-cs"/>
              </a:rPr>
              <a:t>EMC</a:t>
            </a:r>
            <a:r>
              <a:rPr lang="ru-RU" sz="800" kern="1200" dirty="0" smtClean="0">
                <a:solidFill>
                  <a:schemeClr val="tx1"/>
                </a:solidFill>
                <a:effectLst/>
                <a:latin typeface="Lucida Console" panose="020B0609040504020204" pitchFamily="49" charset="0"/>
                <a:ea typeface="+mn-ea"/>
                <a:cs typeface="+mn-cs"/>
              </a:rPr>
              <a:t>, ряд курсов на платформах </a:t>
            </a:r>
            <a:r>
              <a:rPr lang="en-US" sz="800" kern="1200" dirty="0" smtClean="0">
                <a:solidFill>
                  <a:schemeClr val="tx1"/>
                </a:solidFill>
                <a:effectLst/>
                <a:latin typeface="Lucida Console" panose="020B0609040504020204" pitchFamily="49" charset="0"/>
                <a:ea typeface="+mn-ea"/>
                <a:cs typeface="+mn-cs"/>
              </a:rPr>
              <a:t>Coursera</a:t>
            </a:r>
            <a:r>
              <a:rPr lang="ru-RU" sz="800" kern="1200" dirty="0" smtClean="0">
                <a:solidFill>
                  <a:schemeClr val="tx1"/>
                </a:solidFill>
                <a:effectLst/>
                <a:latin typeface="Lucida Console" panose="020B0609040504020204" pitchFamily="49" charset="0"/>
                <a:ea typeface="+mn-ea"/>
                <a:cs typeface="+mn-cs"/>
              </a:rPr>
              <a:t> и </a:t>
            </a:r>
            <a:r>
              <a:rPr lang="en-US" sz="800" kern="1200" dirty="0" err="1" smtClean="0">
                <a:solidFill>
                  <a:schemeClr val="tx1"/>
                </a:solidFill>
                <a:effectLst/>
                <a:latin typeface="Lucida Console" panose="020B0609040504020204" pitchFamily="49" charset="0"/>
                <a:ea typeface="+mn-ea"/>
                <a:cs typeface="+mn-cs"/>
              </a:rPr>
              <a:t>Udacity</a:t>
            </a:r>
            <a:r>
              <a:rPr lang="ru-RU" sz="800" kern="1200" dirty="0" smtClean="0">
                <a:solidFill>
                  <a:schemeClr val="tx1"/>
                </a:solidFill>
                <a:effectLst/>
                <a:latin typeface="Lucida Console" panose="020B0609040504020204" pitchFamily="49" charset="0"/>
                <a:ea typeface="+mn-ea"/>
                <a:cs typeface="+mn-cs"/>
              </a:rPr>
              <a:t>. Однако на русском языке подобные курсы пока отсутствуют. Настоящий курс призван ликвидировать данный пробел. Он представляет собой образовательный инструмент для введения в эту, без сомнения вдохновляющую и перспективную, область. Авторы курса предлагают слушателям окунуться в мир методов и технологий анализа больших данных на простых примерах.</a:t>
            </a:r>
            <a:endParaRPr lang="ru-RU" sz="800" dirty="0">
              <a:latin typeface="Lucida Console" panose="020B0609040504020204" pitchFamily="49" charset="0"/>
            </a:endParaRPr>
          </a:p>
        </p:txBody>
      </p:sp>
      <p:sp>
        <p:nvSpPr>
          <p:cNvPr id="4" name="Номер слайда 3"/>
          <p:cNvSpPr>
            <a:spLocks noGrp="1"/>
          </p:cNvSpPr>
          <p:nvPr>
            <p:ph type="sldNum" sz="quarter" idx="10"/>
          </p:nvPr>
        </p:nvSpPr>
        <p:spPr/>
        <p:txBody>
          <a:bodyPr/>
          <a:lstStyle/>
          <a:p>
            <a:fld id="{71F73B42-7B8B-4882-A809-3559C0742ADF}" type="slidenum">
              <a:rPr lang="ru-RU" smtClean="0"/>
              <a:t>1</a:t>
            </a:fld>
            <a:endParaRPr lang="ru-RU"/>
          </a:p>
        </p:txBody>
      </p:sp>
    </p:spTree>
    <p:extLst>
      <p:ext uri="{BB962C8B-B14F-4D97-AF65-F5344CB8AC3E}">
        <p14:creationId xmlns:p14="http://schemas.microsoft.com/office/powerpoint/2010/main" val="315670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Вы наверняка уже наслышаны о </a:t>
            </a:r>
            <a:r>
              <a:rPr lang="ru-RU" dirty="0" err="1" smtClean="0"/>
              <a:t>биг</a:t>
            </a:r>
            <a:r>
              <a:rPr lang="ru-RU" dirty="0" smtClean="0"/>
              <a:t> дата, видели все эти графики с экспонентами и пр.</a:t>
            </a:r>
          </a:p>
          <a:p>
            <a:r>
              <a:rPr lang="ru-RU" dirty="0" smtClean="0"/>
              <a:t>Сейчас же вы и мы полны желания разобраться во всём этом. В первую очередь,</a:t>
            </a:r>
            <a:r>
              <a:rPr lang="ru-RU" baseline="0" dirty="0" smtClean="0"/>
              <a:t> чтобы воспользоваться существующими технологиями на этом поле для получения пользы: себе и людям.</a:t>
            </a:r>
            <a:endParaRPr lang="ru-RU" dirty="0"/>
          </a:p>
        </p:txBody>
      </p:sp>
      <p:sp>
        <p:nvSpPr>
          <p:cNvPr id="4" name="Номер слайда 3"/>
          <p:cNvSpPr>
            <a:spLocks noGrp="1"/>
          </p:cNvSpPr>
          <p:nvPr>
            <p:ph type="sldNum" sz="quarter" idx="10"/>
          </p:nvPr>
        </p:nvSpPr>
        <p:spPr/>
        <p:txBody>
          <a:bodyPr/>
          <a:lstStyle/>
          <a:p>
            <a:fld id="{71F73B42-7B8B-4882-A809-3559C0742ADF}" type="slidenum">
              <a:rPr lang="ru-RU" smtClean="0"/>
              <a:t>3</a:t>
            </a:fld>
            <a:endParaRPr lang="ru-RU"/>
          </a:p>
        </p:txBody>
      </p:sp>
    </p:spTree>
    <p:extLst>
      <p:ext uri="{BB962C8B-B14F-4D97-AF65-F5344CB8AC3E}">
        <p14:creationId xmlns:p14="http://schemas.microsoft.com/office/powerpoint/2010/main" val="83342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 попробуем установить, что для нас Большие данные на данный момент. Подумайте, вспомните основные ассоциации, попробуйте зарисовать ментальную карту всего, что Вы знаете о больших</a:t>
            </a:r>
            <a:r>
              <a:rPr lang="ru-RU" baseline="0" dirty="0" smtClean="0"/>
              <a:t> данных. Выделите затем отдельно то, что на ваш взгляд относится к аналитике больших данных. Возьмите на это 5 минут. Рекомендую воспользоваться каким-нибудь </a:t>
            </a:r>
            <a:r>
              <a:rPr lang="en-US" baseline="0" dirty="0" err="1" smtClean="0"/>
              <a:t>mindmap</a:t>
            </a:r>
            <a:r>
              <a:rPr lang="ru-RU" baseline="0" dirty="0" smtClean="0"/>
              <a:t>-инструментом. Итак, нажмите на паузу, а на следующем слайде мы сверимся с вами и вы определите процент попадания.</a:t>
            </a:r>
            <a:endParaRPr lang="ru-RU" dirty="0"/>
          </a:p>
        </p:txBody>
      </p:sp>
      <p:sp>
        <p:nvSpPr>
          <p:cNvPr id="4" name="Номер слайда 3"/>
          <p:cNvSpPr>
            <a:spLocks noGrp="1"/>
          </p:cNvSpPr>
          <p:nvPr>
            <p:ph type="sldNum" sz="quarter" idx="10"/>
          </p:nvPr>
        </p:nvSpPr>
        <p:spPr/>
        <p:txBody>
          <a:bodyPr/>
          <a:lstStyle/>
          <a:p>
            <a:fld id="{71F73B42-7B8B-4882-A809-3559C0742ADF}" type="slidenum">
              <a:rPr lang="ru-RU" smtClean="0"/>
              <a:t>5</a:t>
            </a:fld>
            <a:endParaRPr lang="ru-RU"/>
          </a:p>
        </p:txBody>
      </p:sp>
    </p:spTree>
    <p:extLst>
      <p:ext uri="{BB962C8B-B14F-4D97-AF65-F5344CB8AC3E}">
        <p14:creationId xmlns:p14="http://schemas.microsoft.com/office/powerpoint/2010/main" val="2059785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Оказывается, всё не так уж и многообразно.</a:t>
            </a:r>
            <a:r>
              <a:rPr lang="ru-RU" baseline="0" dirty="0" smtClean="0"/>
              <a:t> Даже тех ассоциаций которые мы имеем на текущий момент достаточно, чтобы вполне чётко себе представить область больших данных. Это конечно же сами данные, их объём.</a:t>
            </a:r>
            <a:endParaRPr lang="ru-RU" dirty="0"/>
          </a:p>
        </p:txBody>
      </p:sp>
      <p:sp>
        <p:nvSpPr>
          <p:cNvPr id="4" name="Номер слайда 3"/>
          <p:cNvSpPr>
            <a:spLocks noGrp="1"/>
          </p:cNvSpPr>
          <p:nvPr>
            <p:ph type="sldNum" sz="quarter" idx="10"/>
          </p:nvPr>
        </p:nvSpPr>
        <p:spPr/>
        <p:txBody>
          <a:bodyPr/>
          <a:lstStyle/>
          <a:p>
            <a:fld id="{71F73B42-7B8B-4882-A809-3559C0742ADF}" type="slidenum">
              <a:rPr lang="ru-RU" smtClean="0"/>
              <a:t>6</a:t>
            </a:fld>
            <a:endParaRPr lang="ru-RU"/>
          </a:p>
        </p:txBody>
      </p:sp>
    </p:spTree>
    <p:extLst>
      <p:ext uri="{BB962C8B-B14F-4D97-AF65-F5344CB8AC3E}">
        <p14:creationId xmlns:p14="http://schemas.microsoft.com/office/powerpoint/2010/main" val="33732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a:t>
            </a:r>
            <a:r>
              <a:rPr lang="ru-RU" baseline="0" dirty="0" smtClean="0"/>
              <a:t> посмотрим на объём с исторической точки зрения. На этом графике мы видим рост объёмов информации, представленной в аналоговом и цифровом виде. Объём экспоненциально увеличивается. При этом мы видим, что где-то с 2000х годов происходит переломный момент – цифровые носители получают широкое распространение тем самым давая всё большему количеству информации сохраняться и быть доступной уже в цифровом виде. Конечно же здесь мы не учитываем тот факт, что в 1986 году считалась информация, специально отобранная (библиотеки, фильмотеки и т.п.), а в 2002 году уже имеется просто вся информация, в том числе бесчисленные копии фильмов, фотографий и текстов. Отметим, что особый вклад в развитие цифровой эпохи внесли жёсткие диски. Удешевление их производства – основной фактор формирования тренда больших данных.</a:t>
            </a:r>
            <a:endParaRPr lang="ru-RU" dirty="0"/>
          </a:p>
        </p:txBody>
      </p:sp>
      <p:sp>
        <p:nvSpPr>
          <p:cNvPr id="4" name="Номер слайда 3"/>
          <p:cNvSpPr>
            <a:spLocks noGrp="1"/>
          </p:cNvSpPr>
          <p:nvPr>
            <p:ph type="sldNum" sz="quarter" idx="10"/>
          </p:nvPr>
        </p:nvSpPr>
        <p:spPr/>
        <p:txBody>
          <a:bodyPr/>
          <a:lstStyle/>
          <a:p>
            <a:fld id="{71F73B42-7B8B-4882-A809-3559C0742ADF}" type="slidenum">
              <a:rPr lang="ru-RU" smtClean="0"/>
              <a:t>8</a:t>
            </a:fld>
            <a:endParaRPr lang="ru-RU"/>
          </a:p>
        </p:txBody>
      </p:sp>
    </p:spTree>
    <p:extLst>
      <p:ext uri="{BB962C8B-B14F-4D97-AF65-F5344CB8AC3E}">
        <p14:creationId xmlns:p14="http://schemas.microsoft.com/office/powerpoint/2010/main" val="314103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 и другие причины и факторы возникновения</a:t>
            </a:r>
            <a:r>
              <a:rPr lang="ru-RU" baseline="0" dirty="0" smtClean="0"/>
              <a:t> </a:t>
            </a:r>
            <a:r>
              <a:rPr lang="en-US" baseline="0" dirty="0" smtClean="0"/>
              <a:t>Big Data</a:t>
            </a:r>
            <a:r>
              <a:rPr lang="ru-RU" baseline="0" dirty="0" smtClean="0"/>
              <a:t>. Можно ли было говорить об этом десять лет назад? Вряд ли. Собираемые данные были не так заметны. Не во всех машинах стояли датчики для контроля состояния двигателей, не так были распространены средства для мониторинга здоровья, шагомеры и прочие сенсоры. Не так были распространены мобильные устройства. Все эти вещи генерируют данные, которые нужно где-то хранить и обрабатывать.</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Кто и когда будет анализировать эти данные и синтезировать новые решения? </a:t>
            </a:r>
          </a:p>
          <a:p>
            <a:endParaRPr lang="ru-RU" dirty="0" smtClean="0"/>
          </a:p>
          <a:p>
            <a:endParaRPr lang="ru-RU" dirty="0"/>
          </a:p>
        </p:txBody>
      </p:sp>
      <p:sp>
        <p:nvSpPr>
          <p:cNvPr id="4" name="Номер слайда 3"/>
          <p:cNvSpPr>
            <a:spLocks noGrp="1"/>
          </p:cNvSpPr>
          <p:nvPr>
            <p:ph type="sldNum" sz="quarter" idx="10"/>
          </p:nvPr>
        </p:nvSpPr>
        <p:spPr/>
        <p:txBody>
          <a:bodyPr/>
          <a:lstStyle/>
          <a:p>
            <a:fld id="{71F73B42-7B8B-4882-A809-3559C0742ADF}" type="slidenum">
              <a:rPr lang="ru-RU" smtClean="0"/>
              <a:t>9</a:t>
            </a:fld>
            <a:endParaRPr lang="ru-RU"/>
          </a:p>
        </p:txBody>
      </p:sp>
    </p:spTree>
    <p:extLst>
      <p:ext uri="{BB962C8B-B14F-4D97-AF65-F5344CB8AC3E}">
        <p14:creationId xmlns:p14="http://schemas.microsoft.com/office/powerpoint/2010/main" val="182216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Во-вторых, даже когда происходит развитие технологий, накопление данных осознание новых возможностей не происходит одномоментно. Появление термина большие данные связывают с публикацией в журнале </a:t>
            </a:r>
            <a:r>
              <a:rPr lang="en-US" sz="1200" kern="1200" dirty="0" smtClean="0">
                <a:solidFill>
                  <a:schemeClr val="tx1"/>
                </a:solidFill>
                <a:effectLst/>
                <a:latin typeface="+mn-lt"/>
                <a:ea typeface="+mn-ea"/>
                <a:cs typeface="+mn-cs"/>
              </a:rPr>
              <a:t>Nature</a:t>
            </a:r>
            <a:r>
              <a:rPr lang="ru-RU" sz="1200" kern="1200" dirty="0" smtClean="0">
                <a:solidFill>
                  <a:schemeClr val="tx1"/>
                </a:solidFill>
                <a:effectLst/>
                <a:latin typeface="+mn-lt"/>
                <a:ea typeface="+mn-ea"/>
                <a:cs typeface="+mn-cs"/>
              </a:rPr>
              <a:t>, но также известно и то, что ранее этот термин уже употреблялся. Тем не менее, правильнее говорить именно о 2008 году, т.к. статья констатировала некий общественный статус технологий и запустила массовый процесс осознания её возможностей. Однако только в 2011 году появляется отчёт компании </a:t>
            </a:r>
            <a:r>
              <a:rPr lang="ru-RU" sz="1200" kern="1200" dirty="0" err="1" smtClean="0">
                <a:solidFill>
                  <a:schemeClr val="tx1"/>
                </a:solidFill>
                <a:effectLst/>
                <a:latin typeface="+mn-lt"/>
                <a:ea typeface="+mn-ea"/>
                <a:cs typeface="+mn-cs"/>
              </a:rPr>
              <a:t>МакКинзи</a:t>
            </a:r>
            <a:r>
              <a:rPr lang="ru-RU" sz="1200" kern="1200" dirty="0" smtClean="0">
                <a:solidFill>
                  <a:schemeClr val="tx1"/>
                </a:solidFill>
                <a:effectLst/>
                <a:latin typeface="+mn-lt"/>
                <a:ea typeface="+mn-ea"/>
                <a:cs typeface="+mn-cs"/>
              </a:rPr>
              <a:t>, который очень сильно повлиял на популяризацию тренда. Таким образом, с публикацией данного отчёта общество перешло в фазу создания новых технологий для обработки </a:t>
            </a:r>
            <a:r>
              <a:rPr lang="ru-RU" sz="1200" kern="1200" dirty="0" err="1" smtClean="0">
                <a:solidFill>
                  <a:schemeClr val="tx1"/>
                </a:solidFill>
                <a:effectLst/>
                <a:latin typeface="+mn-lt"/>
                <a:ea typeface="+mn-ea"/>
                <a:cs typeface="+mn-cs"/>
              </a:rPr>
              <a:t>Big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Data</a:t>
            </a:r>
            <a:r>
              <a:rPr lang="ru-RU" sz="1200" kern="1200" dirty="0" smtClean="0">
                <a:solidFill>
                  <a:schemeClr val="tx1"/>
                </a:solidFill>
                <a:effectLst/>
                <a:latin typeface="+mn-lt"/>
                <a:ea typeface="+mn-ea"/>
                <a:cs typeface="+mn-cs"/>
              </a:rPr>
              <a:t> (большие инвестиции в рынок технологий </a:t>
            </a:r>
            <a:r>
              <a:rPr lang="en-US" sz="1200" kern="1200" dirty="0" smtClean="0">
                <a:solidFill>
                  <a:schemeClr val="tx1"/>
                </a:solidFill>
                <a:effectLst/>
                <a:latin typeface="+mn-lt"/>
                <a:ea typeface="+mn-ea"/>
                <a:cs typeface="+mn-cs"/>
              </a:rPr>
              <a:t>BigData</a:t>
            </a:r>
            <a:r>
              <a:rPr lang="ru-RU" sz="1200" kern="1200" dirty="0" smtClean="0">
                <a:solidFill>
                  <a:schemeClr val="tx1"/>
                </a:solidFill>
                <a:effectLst/>
                <a:latin typeface="+mn-lt"/>
                <a:ea typeface="+mn-ea"/>
                <a:cs typeface="+mn-cs"/>
              </a:rPr>
              <a:t>) и одновременной подготовки кадров для этой новой отрасли: </a:t>
            </a:r>
            <a:r>
              <a:rPr lang="en-US" sz="1200" kern="1200" dirty="0" smtClean="0">
                <a:solidFill>
                  <a:schemeClr val="tx1"/>
                </a:solidFill>
                <a:effectLst/>
                <a:latin typeface="+mn-lt"/>
                <a:ea typeface="+mn-ea"/>
                <a:cs typeface="+mn-cs"/>
              </a:rPr>
              <a:t>Data Engineer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Data</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Scientists</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BD</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analyst</a:t>
            </a:r>
            <a:r>
              <a:rPr lang="ru-RU" sz="1200" kern="1200" dirty="0" smtClean="0">
                <a:solidFill>
                  <a:schemeClr val="tx1"/>
                </a:solidFill>
                <a:effectLst/>
                <a:latin typeface="+mn-lt"/>
                <a:ea typeface="+mn-ea"/>
                <a:cs typeface="+mn-cs"/>
              </a:rPr>
              <a:t> (нехватка 140 тыс. специалистов).</a:t>
            </a:r>
          </a:p>
          <a:p>
            <a:endParaRPr lang="ru-RU" dirty="0"/>
          </a:p>
        </p:txBody>
      </p:sp>
      <p:sp>
        <p:nvSpPr>
          <p:cNvPr id="4" name="Номер слайда 3"/>
          <p:cNvSpPr>
            <a:spLocks noGrp="1"/>
          </p:cNvSpPr>
          <p:nvPr>
            <p:ph type="sldNum" sz="quarter" idx="10"/>
          </p:nvPr>
        </p:nvSpPr>
        <p:spPr/>
        <p:txBody>
          <a:bodyPr/>
          <a:lstStyle/>
          <a:p>
            <a:fld id="{71F73B42-7B8B-4882-A809-3559C0742ADF}" type="slidenum">
              <a:rPr lang="ru-RU" smtClean="0"/>
              <a:t>11</a:t>
            </a:fld>
            <a:endParaRPr lang="ru-RU"/>
          </a:p>
        </p:txBody>
      </p:sp>
    </p:spTree>
    <p:extLst>
      <p:ext uri="{BB962C8B-B14F-4D97-AF65-F5344CB8AC3E}">
        <p14:creationId xmlns:p14="http://schemas.microsoft.com/office/powerpoint/2010/main" val="3904177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C9E84F4-BCF7-46EA-9911-8EEEF4669839}" type="datetime1">
              <a:rPr lang="ru-RU" smtClean="0"/>
              <a:t>10.06.2014</a:t>
            </a:fld>
            <a:endParaRPr lang="ru-RU"/>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ru-RU"/>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1F76288-4F85-4F59-B786-02C6DC4B752F}" type="slidenum">
              <a:rPr lang="ru-RU" smtClean="0"/>
              <a:t>‹#›</a:t>
            </a:fld>
            <a:endParaRPr lang="ru-RU" dirty="0"/>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5713" y="77099"/>
            <a:ext cx="2230119" cy="408235"/>
          </a:xfrm>
          <a:prstGeom prst="rect">
            <a:avLst/>
          </a:prstGeom>
          <a:ln>
            <a:noFill/>
          </a:ln>
          <a:effectLst>
            <a:glow rad="63500">
              <a:schemeClr val="bg1">
                <a:alpha val="40000"/>
              </a:schemeClr>
            </a:glow>
          </a:effectLst>
        </p:spPr>
      </p:pic>
    </p:spTree>
    <p:extLst>
      <p:ext uri="{BB962C8B-B14F-4D97-AF65-F5344CB8AC3E}">
        <p14:creationId xmlns:p14="http://schemas.microsoft.com/office/powerpoint/2010/main" val="10002991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9A85C41-53C6-4506-9912-B8A97176D81C}" type="datetime1">
              <a:rPr lang="ru-RU" smtClean="0"/>
              <a:t>10.06.2014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192894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D73FCB-37C4-418F-8ACB-5BEB28A17ADA}" type="datetime1">
              <a:rPr lang="ru-RU" smtClean="0"/>
              <a:t>10.06.2014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23592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745F9E7-1919-4AB4-A1E8-E46B434F576F}" type="datetime1">
              <a:rPr lang="ru-RU" smtClean="0"/>
              <a:t>10.06.2014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321025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6EDB56-F002-4DBB-8550-09C3651CAADF}" type="datetime1">
              <a:rPr lang="ru-RU" smtClean="0"/>
              <a:t>10.06.2014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325803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2C5DCBF-DDA7-4163-9F46-42A5B5E5F02E}" type="datetime1">
              <a:rPr lang="ru-RU" smtClean="0"/>
              <a:t>10.06.2014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122769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2D02F9E-C98F-4E27-990C-5CB47E27C1C6}" type="datetime1">
              <a:rPr lang="ru-RU" smtClean="0"/>
              <a:t>10.06.2014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251556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8E1FF08-80EF-45B3-BFA1-49F448344DEE}" type="datetime1">
              <a:rPr lang="ru-RU" smtClean="0"/>
              <a:t>10.06.2014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377080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F8DB9-1EB6-4F15-A388-BEEA1B07F022}" type="datetime1">
              <a:rPr lang="ru-RU" smtClean="0"/>
              <a:t>10.06.2014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1F76288-4F85-4F59-B786-02C6DC4B752F}" type="slidenum">
              <a:rPr lang="ru-RU" smtClean="0"/>
              <a:t>‹#›</a:t>
            </a:fld>
            <a:endParaRPr lang="ru-RU"/>
          </a:p>
        </p:txBody>
      </p:sp>
    </p:spTree>
    <p:extLst>
      <p:ext uri="{BB962C8B-B14F-4D97-AF65-F5344CB8AC3E}">
        <p14:creationId xmlns:p14="http://schemas.microsoft.com/office/powerpoint/2010/main" val="262615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smtClean="0"/>
              <a:t>Образец текста</a:t>
            </a:r>
          </a:p>
        </p:txBody>
      </p:sp>
      <p:sp>
        <p:nvSpPr>
          <p:cNvPr id="5" name="Date Placeholder 4"/>
          <p:cNvSpPr>
            <a:spLocks noGrp="1"/>
          </p:cNvSpPr>
          <p:nvPr>
            <p:ph type="dt" sz="half" idx="10"/>
          </p:nvPr>
        </p:nvSpPr>
        <p:spPr/>
        <p:txBody>
          <a:bodyPr/>
          <a:lstStyle/>
          <a:p>
            <a:fld id="{B5EE8630-FE69-44B1-86BB-3BDEFCEB2B74}" type="datetime1">
              <a:rPr lang="ru-RU" smtClean="0"/>
              <a:t>10.06.2014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1F76288-4F85-4F59-B786-02C6DC4B752F}" type="slidenum">
              <a:rPr lang="ru-RU" smtClean="0"/>
              <a:t>‹#›</a:t>
            </a:fld>
            <a:endParaRPr lang="ru-RU"/>
          </a:p>
        </p:txBody>
      </p:sp>
      <p:pic>
        <p:nvPicPr>
          <p:cNvPr id="11" name="Рисунок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5713" y="77099"/>
            <a:ext cx="2230119" cy="408235"/>
          </a:xfrm>
          <a:prstGeom prst="rect">
            <a:avLst/>
          </a:prstGeom>
        </p:spPr>
      </p:pic>
    </p:spTree>
    <p:extLst>
      <p:ext uri="{BB962C8B-B14F-4D97-AF65-F5344CB8AC3E}">
        <p14:creationId xmlns:p14="http://schemas.microsoft.com/office/powerpoint/2010/main" val="33495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E79F3C3-3F8F-4383-ABD0-2BB5D18253E2}" type="datetime1">
              <a:rPr lang="ru-RU" smtClean="0"/>
              <a:t>10.06.2014</a:t>
            </a:fld>
            <a:endParaRPr lang="ru-RU"/>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ru-RU"/>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1F76288-4F85-4F59-B786-02C6DC4B752F}" type="slidenum">
              <a:rPr lang="ru-RU" smtClean="0"/>
              <a:t>‹#›</a:t>
            </a:fld>
            <a:endParaRPr lang="ru-RU"/>
          </a:p>
        </p:txBody>
      </p:sp>
      <p:pic>
        <p:nvPicPr>
          <p:cNvPr id="9" name="Рисунок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5713" y="77099"/>
            <a:ext cx="2230119" cy="408235"/>
          </a:xfrm>
          <a:prstGeom prst="rect">
            <a:avLst/>
          </a:prstGeom>
        </p:spPr>
      </p:pic>
    </p:spTree>
    <p:extLst>
      <p:ext uri="{BB962C8B-B14F-4D97-AF65-F5344CB8AC3E}">
        <p14:creationId xmlns:p14="http://schemas.microsoft.com/office/powerpoint/2010/main" val="19188856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marL="177800" marR="0" lvl="0" indent="-177800" algn="l" defTabSz="914400" rtl="0" eaLnBrk="1" fontAlgn="auto" latinLnBrk="0" hangingPunct="1">
              <a:lnSpc>
                <a:spcPct val="85000"/>
              </a:lnSpc>
              <a:spcBef>
                <a:spcPts val="1300"/>
              </a:spcBef>
              <a:spcAft>
                <a:spcPts val="0"/>
              </a:spcAft>
              <a:buClrTx/>
              <a:buSzTx/>
              <a:buFont typeface="Calibri Light" panose="020F0302020204030204" pitchFamily="34" charset="0"/>
              <a:buChar char="·"/>
              <a:tabLst/>
              <a:defRPr/>
            </a:pPr>
            <a:r>
              <a:rPr kumimoji="0" lang="ru-RU" sz="2400" b="0" i="0" u="none" strike="noStrike" kern="1200" cap="none" spc="0" normalizeH="0" baseline="0" noProof="0" dirty="0" smtClean="0">
                <a:ln>
                  <a:noFill/>
                </a:ln>
                <a:solidFill>
                  <a:prstClr val="black">
                    <a:lumMod val="85000"/>
                    <a:lumOff val="15000"/>
                  </a:prstClr>
                </a:solidFill>
                <a:effectLst/>
                <a:uLnTx/>
                <a:uFillTx/>
                <a:latin typeface="+mn-lt"/>
              </a:rPr>
              <a:t>Образец текста</a:t>
            </a:r>
          </a:p>
          <a:p>
            <a:pPr marL="533400" marR="0" lvl="1" indent="-346075"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a:pPr>
            <a:r>
              <a:rPr kumimoji="0" lang="ru-RU" sz="2400" b="0" i="0" u="none" strike="noStrike" kern="1200" cap="none" spc="0" normalizeH="0" baseline="0" noProof="0" dirty="0" smtClean="0">
                <a:ln>
                  <a:noFill/>
                </a:ln>
                <a:solidFill>
                  <a:prstClr val="black">
                    <a:lumMod val="85000"/>
                    <a:lumOff val="15000"/>
                  </a:prstClr>
                </a:solidFill>
                <a:effectLst/>
                <a:uLnTx/>
                <a:uFillTx/>
                <a:latin typeface="+mn-lt"/>
              </a:rPr>
              <a:t>Второй уровень</a:t>
            </a:r>
          </a:p>
          <a:p>
            <a:pPr marL="723900" marR="0" lvl="2" indent="-368300"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a:pPr>
            <a:r>
              <a:rPr kumimoji="0" lang="ru-RU" sz="2000" b="0" i="1" u="none" strike="noStrike" kern="1200" cap="none" spc="0" normalizeH="0" baseline="0" noProof="0" dirty="0" smtClean="0">
                <a:ln>
                  <a:noFill/>
                </a:ln>
                <a:solidFill>
                  <a:prstClr val="black">
                    <a:lumMod val="85000"/>
                    <a:lumOff val="15000"/>
                  </a:prstClr>
                </a:solidFill>
                <a:effectLst/>
                <a:uLnTx/>
                <a:uFillTx/>
                <a:latin typeface="+mn-lt"/>
              </a:rPr>
              <a:t>Третий уровень</a:t>
            </a:r>
          </a:p>
          <a:p>
            <a:pPr marL="822325" marR="0" lvl="3" indent="-200025"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a:pPr>
            <a:r>
              <a:rPr kumimoji="0" lang="ru-RU" sz="1800" b="0" i="0" u="none" strike="noStrike" kern="1200" cap="none" spc="0" normalizeH="0" baseline="0" noProof="0" dirty="0" smtClean="0">
                <a:ln>
                  <a:noFill/>
                </a:ln>
                <a:solidFill>
                  <a:prstClr val="black">
                    <a:lumMod val="85000"/>
                    <a:lumOff val="15000"/>
                  </a:prstClr>
                </a:solidFill>
                <a:effectLst/>
                <a:uLnTx/>
                <a:uFillTx/>
                <a:latin typeface="+mn-lt"/>
              </a:rPr>
              <a:t>Четвертый уровень</a:t>
            </a:r>
          </a:p>
          <a:p>
            <a:pPr marL="1096963" marR="0" lvl="4" indent="-195263"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a:pPr>
            <a:r>
              <a:rPr kumimoji="0" lang="ru-RU" sz="1800" b="0" i="0" u="none" strike="noStrike" kern="1200" cap="none" spc="0" normalizeH="0" baseline="0" noProof="0" dirty="0" smtClean="0">
                <a:ln>
                  <a:noFill/>
                </a:ln>
                <a:solidFill>
                  <a:prstClr val="black">
                    <a:lumMod val="85000"/>
                    <a:lumOff val="15000"/>
                  </a:prstClr>
                </a:solidFill>
                <a:effectLst/>
                <a:uLnTx/>
                <a:uFillTx/>
                <a:latin typeface="+mn-lt"/>
              </a:rPr>
              <a:t>Пятый уровень</a:t>
            </a:r>
            <a:endParaRPr kumimoji="0" lang="en-US" sz="1800" b="0" i="0" u="none" strike="noStrike" kern="1200" cap="none" spc="0" normalizeH="0" baseline="0" noProof="0" dirty="0">
              <a:ln>
                <a:noFill/>
              </a:ln>
              <a:solidFill>
                <a:prstClr val="black">
                  <a:lumMod val="85000"/>
                  <a:lumOff val="15000"/>
                </a:prstClr>
              </a:solidFill>
              <a:effectLst/>
              <a:uLnTx/>
              <a:uFillTx/>
              <a:latin typeface="+mn-lt"/>
            </a:endParaRP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753DCCE-50A5-4545-B01C-2A0D8FBD22B4}" type="datetime1">
              <a:rPr lang="ru-RU" smtClean="0"/>
              <a:t>10.06.2014</a:t>
            </a:fld>
            <a:endParaRPr lang="ru-RU"/>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ru-RU"/>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1F76288-4F85-4F59-B786-02C6DC4B752F}" type="slidenum">
              <a:rPr lang="ru-RU" smtClean="0"/>
              <a:t>‹#›</a:t>
            </a:fld>
            <a:endParaRPr lang="ru-RU"/>
          </a:p>
        </p:txBody>
      </p:sp>
      <p:pic>
        <p:nvPicPr>
          <p:cNvPr id="7" name="Рисунок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95713" y="77099"/>
            <a:ext cx="2230119" cy="408235"/>
          </a:xfrm>
          <a:prstGeom prst="rect">
            <a:avLst/>
          </a:prstGeom>
        </p:spPr>
      </p:pic>
    </p:spTree>
    <p:extLst>
      <p:ext uri="{BB962C8B-B14F-4D97-AF65-F5344CB8AC3E}">
        <p14:creationId xmlns:p14="http://schemas.microsoft.com/office/powerpoint/2010/main" val="953263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177800" marR="0" indent="-177800" algn="l" defTabSz="914400" rtl="0" eaLnBrk="1" fontAlgn="auto" latinLnBrk="0" hangingPunct="1">
        <a:lnSpc>
          <a:spcPct val="85000"/>
        </a:lnSpc>
        <a:spcBef>
          <a:spcPts val="1300"/>
        </a:spcBef>
        <a:spcAft>
          <a:spcPts val="0"/>
        </a:spcAft>
        <a:buClrTx/>
        <a:buSzTx/>
        <a:buFont typeface="Calibri Light" panose="020F0302020204030204" pitchFamily="34" charset="0"/>
        <a:buChar char="·"/>
        <a:tabLst/>
        <a:defRPr sz="2400" kern="1200">
          <a:solidFill>
            <a:schemeClr val="tx1">
              <a:lumMod val="85000"/>
              <a:lumOff val="15000"/>
            </a:schemeClr>
          </a:solidFill>
          <a:latin typeface="+mn-lt"/>
          <a:ea typeface="+mn-ea"/>
          <a:cs typeface="+mn-cs"/>
        </a:defRPr>
      </a:lvl1pPr>
      <a:lvl2pPr marL="533400" marR="0" indent="-346075"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sz="2400" kern="1200">
          <a:solidFill>
            <a:schemeClr val="tx1">
              <a:lumMod val="85000"/>
              <a:lumOff val="15000"/>
            </a:schemeClr>
          </a:solidFill>
          <a:latin typeface="+mn-lt"/>
          <a:ea typeface="+mn-ea"/>
          <a:cs typeface="+mn-cs"/>
        </a:defRPr>
      </a:lvl2pPr>
      <a:lvl3pPr marL="723900" marR="0" indent="-368300"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sz="2000" i="1" kern="1200">
          <a:solidFill>
            <a:schemeClr val="tx1">
              <a:lumMod val="85000"/>
              <a:lumOff val="15000"/>
            </a:schemeClr>
          </a:solidFill>
          <a:latin typeface="+mn-lt"/>
          <a:ea typeface="+mn-ea"/>
          <a:cs typeface="+mn-cs"/>
        </a:defRPr>
      </a:lvl3pPr>
      <a:lvl4pPr marL="822325" marR="0" indent="-200025"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sz="1800" kern="1200">
          <a:solidFill>
            <a:schemeClr val="tx1">
              <a:lumMod val="85000"/>
              <a:lumOff val="15000"/>
            </a:schemeClr>
          </a:solidFill>
          <a:latin typeface="+mn-lt"/>
          <a:ea typeface="+mn-ea"/>
          <a:cs typeface="+mn-cs"/>
        </a:defRPr>
      </a:lvl4pPr>
      <a:lvl5pPr marL="1096963" marR="0" indent="-195263" algn="l" defTabSz="914400" rtl="0" eaLnBrk="1" fontAlgn="auto" latinLnBrk="0" hangingPunct="1">
        <a:lnSpc>
          <a:spcPct val="85000"/>
        </a:lnSpc>
        <a:spcBef>
          <a:spcPts val="600"/>
        </a:spcBef>
        <a:spcAft>
          <a:spcPts val="0"/>
        </a:spcAft>
        <a:buClrTx/>
        <a:buSzTx/>
        <a:buFont typeface="Calibri Light" panose="020F0302020204030204" pitchFamily="34" charset="0"/>
        <a:buChar char="·"/>
        <a:tabLst/>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ata.oreilly.com/2011/08/building-data-startups.html"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expasoft.com/ru/big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Введение в аналитику больших данных</a:t>
            </a:r>
            <a:endParaRPr lang="ru-RU" dirty="0"/>
          </a:p>
        </p:txBody>
      </p:sp>
      <p:sp>
        <p:nvSpPr>
          <p:cNvPr id="5" name="Подзаголовок 4"/>
          <p:cNvSpPr>
            <a:spLocks noGrp="1"/>
          </p:cNvSpPr>
          <p:nvPr>
            <p:ph type="subTitle" idx="1"/>
          </p:nvPr>
        </p:nvSpPr>
        <p:spPr/>
        <p:txBody>
          <a:bodyPr/>
          <a:lstStyle/>
          <a:p>
            <a:r>
              <a:rPr lang="ru-RU" dirty="0" smtClean="0"/>
              <a:t>Онлайн-курс</a:t>
            </a:r>
            <a:endParaRPr lang="ru-RU" dirty="0"/>
          </a:p>
        </p:txBody>
      </p:sp>
    </p:spTree>
    <p:extLst>
      <p:ext uri="{BB962C8B-B14F-4D97-AF65-F5344CB8AC3E}">
        <p14:creationId xmlns:p14="http://schemas.microsoft.com/office/powerpoint/2010/main" val="2343135230"/>
      </p:ext>
    </p:extLst>
  </p:cSld>
  <p:clrMapOvr>
    <a:masterClrMapping/>
  </p:clrMapOvr>
  <mc:AlternateContent xmlns:mc="http://schemas.openxmlformats.org/markup-compatibility/2006" xmlns:p14="http://schemas.microsoft.com/office/powerpoint/2010/main">
    <mc:Choice Requires="p14">
      <p:transition spd="slow" p14:dur="2000" advTm="85815"/>
    </mc:Choice>
    <mc:Fallback xmlns="">
      <p:transition spd="slow" advTm="858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Предпосылки формирования тренда</a:t>
            </a:r>
          </a:p>
        </p:txBody>
      </p:sp>
      <p:sp>
        <p:nvSpPr>
          <p:cNvPr id="3" name="Объект 2"/>
          <p:cNvSpPr>
            <a:spLocks noGrp="1"/>
          </p:cNvSpPr>
          <p:nvPr>
            <p:ph sz="half" idx="1"/>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F76288-4F85-4F59-B786-02C6DC4B752F}" type="slidenum">
              <a:rPr lang="ru-RU" smtClean="0"/>
              <a:t>10</a:t>
            </a:fld>
            <a:endParaRPr lang="ru-RU"/>
          </a:p>
        </p:txBody>
      </p:sp>
      <p:pic>
        <p:nvPicPr>
          <p:cNvPr id="1028" name="Picture 4" descr="Attack of the exponentials"/>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2390"/>
          <a:stretch/>
        </p:blipFill>
        <p:spPr bwMode="auto">
          <a:xfrm>
            <a:off x="2836699" y="1715064"/>
            <a:ext cx="6295164" cy="49760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836699" y="6299665"/>
            <a:ext cx="5998334" cy="369332"/>
          </a:xfrm>
          <a:prstGeom prst="rect">
            <a:avLst/>
          </a:prstGeom>
          <a:noFill/>
        </p:spPr>
        <p:txBody>
          <a:bodyPr wrap="square" rtlCol="0">
            <a:spAutoFit/>
          </a:bodyPr>
          <a:lstStyle/>
          <a:p>
            <a:r>
              <a:rPr lang="en-US" dirty="0" smtClean="0"/>
              <a:t>* </a:t>
            </a:r>
            <a:r>
              <a:rPr lang="en-US" dirty="0">
                <a:hlinkClick r:id="rId3"/>
              </a:rPr>
              <a:t>http://</a:t>
            </a:r>
            <a:r>
              <a:rPr lang="en-US" dirty="0" smtClean="0">
                <a:hlinkClick r:id="rId3"/>
              </a:rPr>
              <a:t>strata.oreilly.com/2011/08/building-data-startups.html</a:t>
            </a:r>
            <a:r>
              <a:rPr lang="en-US" dirty="0" smtClean="0"/>
              <a:t> </a:t>
            </a:r>
            <a:endParaRPr lang="ru-RU" dirty="0"/>
          </a:p>
        </p:txBody>
      </p:sp>
    </p:spTree>
    <p:extLst>
      <p:ext uri="{BB962C8B-B14F-4D97-AF65-F5344CB8AC3E}">
        <p14:creationId xmlns:p14="http://schemas.microsoft.com/office/powerpoint/2010/main" val="15180851"/>
      </p:ext>
    </p:extLst>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spd="slow" advTm="4926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ru-RU" dirty="0"/>
              <a:t>Предпосылки формирования </a:t>
            </a:r>
            <a:r>
              <a:rPr lang="ru-RU" dirty="0" smtClean="0"/>
              <a:t>тренда:</a:t>
            </a:r>
            <a:br>
              <a:rPr lang="ru-RU" dirty="0" smtClean="0"/>
            </a:br>
            <a:r>
              <a:rPr lang="ru-RU" dirty="0" smtClean="0"/>
              <a:t>публикации</a:t>
            </a:r>
            <a:endParaRPr lang="ru-RU" dirty="0"/>
          </a:p>
        </p:txBody>
      </p:sp>
      <p:sp>
        <p:nvSpPr>
          <p:cNvPr id="8" name="Объект 7"/>
          <p:cNvSpPr>
            <a:spLocks noGrp="1"/>
          </p:cNvSpPr>
          <p:nvPr>
            <p:ph idx="1"/>
          </p:nvPr>
        </p:nvSpPr>
        <p:spPr>
          <a:xfrm>
            <a:off x="676657" y="2011680"/>
            <a:ext cx="8449750" cy="3766185"/>
          </a:xfrm>
        </p:spPr>
        <p:txBody>
          <a:bodyPr>
            <a:normAutofit/>
          </a:bodyPr>
          <a:lstStyle/>
          <a:p>
            <a:r>
              <a:rPr lang="ru-RU" dirty="0" smtClean="0"/>
              <a:t>2008</a:t>
            </a:r>
            <a:r>
              <a:rPr lang="en-US" dirty="0" smtClean="0"/>
              <a:t>,</a:t>
            </a:r>
            <a:r>
              <a:rPr lang="ru-RU" dirty="0" smtClean="0"/>
              <a:t> </a:t>
            </a:r>
            <a:r>
              <a:rPr lang="en-US" dirty="0" smtClean="0"/>
              <a:t>Nature</a:t>
            </a:r>
            <a:r>
              <a:rPr lang="ru-RU" dirty="0" smtClean="0"/>
              <a:t>: </a:t>
            </a:r>
            <a:r>
              <a:rPr lang="ru-RU" i="1" dirty="0" smtClean="0"/>
              <a:t>«</a:t>
            </a:r>
            <a:r>
              <a:rPr lang="en-US" dirty="0" smtClean="0"/>
              <a:t>Big </a:t>
            </a:r>
            <a:r>
              <a:rPr lang="en-US" dirty="0"/>
              <a:t>data: How do your data grow</a:t>
            </a:r>
            <a:r>
              <a:rPr lang="ru-RU" i="1" dirty="0" smtClean="0"/>
              <a:t>?»</a:t>
            </a:r>
            <a:r>
              <a:rPr lang="en-US" i="1" dirty="0" smtClean="0"/>
              <a:t>, </a:t>
            </a:r>
            <a:r>
              <a:rPr lang="ru-RU" dirty="0" smtClean="0"/>
              <a:t>Клиффорд Линч. Аналогия с «большой нефтью», «большой рудой».</a:t>
            </a:r>
            <a:endParaRPr lang="en-US" dirty="0" smtClean="0"/>
          </a:p>
          <a:p>
            <a:endParaRPr lang="en-US" dirty="0"/>
          </a:p>
          <a:p>
            <a:r>
              <a:rPr lang="en-US" dirty="0" smtClean="0"/>
              <a:t>2011, McKinsey: </a:t>
            </a:r>
            <a:r>
              <a:rPr lang="ru-RU" dirty="0" smtClean="0"/>
              <a:t>«</a:t>
            </a:r>
            <a:r>
              <a:rPr lang="en-US" dirty="0"/>
              <a:t>Big data: The next frontier for innovation, competition, and </a:t>
            </a:r>
            <a:r>
              <a:rPr lang="en-US" dirty="0" smtClean="0"/>
              <a:t>productivity</a:t>
            </a:r>
            <a:r>
              <a:rPr lang="ru-RU" dirty="0" smtClean="0"/>
              <a:t>». Аналитический отчёт.</a:t>
            </a:r>
            <a:endParaRPr lang="en-US" dirty="0"/>
          </a:p>
          <a:p>
            <a:endParaRPr lang="ru-RU" dirty="0" smtClean="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1F76288-4F85-4F59-B786-02C6DC4B752F}" type="slidenum">
              <a:rPr lang="ru-RU" smtClean="0"/>
              <a:t>11</a:t>
            </a:fld>
            <a:endParaRPr lang="ru-RU"/>
          </a:p>
        </p:txBody>
      </p:sp>
      <p:pic>
        <p:nvPicPr>
          <p:cNvPr id="2050" name="Picture 2" descr="http://www.creativematch.com/flairimages/44493/450/natue_big_dat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407" y="1540955"/>
            <a:ext cx="2303592" cy="30509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Рисунок 8" descr="Вырезка экрана"/>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8024" y="3273981"/>
            <a:ext cx="2055115" cy="28927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0844584"/>
      </p:ext>
    </p:extLst>
  </p:cSld>
  <p:clrMapOvr>
    <a:masterClrMapping/>
  </p:clrMapOvr>
  <mc:AlternateContent xmlns:mc="http://schemas.openxmlformats.org/markup-compatibility/2006" xmlns:p14="http://schemas.microsoft.com/office/powerpoint/2010/main">
    <mc:Choice Requires="p14">
      <p:transition spd="slow" p14:dur="2000" advTm="77133"/>
    </mc:Choice>
    <mc:Fallback xmlns="">
      <p:transition spd="slow" advTm="7713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и содержание курса</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Цель: </a:t>
            </a:r>
            <a:r>
              <a:rPr lang="ru-RU" dirty="0"/>
              <a:t>ориентирование в области технологий и методологий анализа больших </a:t>
            </a:r>
            <a:r>
              <a:rPr lang="ru-RU" dirty="0" smtClean="0"/>
              <a:t>данных</a:t>
            </a:r>
          </a:p>
          <a:p>
            <a:endParaRPr lang="ru-RU" dirty="0"/>
          </a:p>
          <a:p>
            <a:pPr marL="0" indent="0">
              <a:buNone/>
            </a:pPr>
            <a:r>
              <a:rPr lang="ru-RU" dirty="0" smtClean="0"/>
              <a:t>Модули:</a:t>
            </a:r>
          </a:p>
          <a:p>
            <a:pPr marL="457200" indent="-457200">
              <a:buFont typeface="+mj-lt"/>
              <a:buAutoNum type="arabicPeriod"/>
            </a:pPr>
            <a:r>
              <a:rPr lang="ru-RU" dirty="0" smtClean="0"/>
              <a:t>Введение </a:t>
            </a:r>
            <a:r>
              <a:rPr lang="ru-RU" dirty="0"/>
              <a:t>в </a:t>
            </a:r>
            <a:r>
              <a:rPr lang="ru-RU" dirty="0" smtClean="0"/>
              <a:t>большие данные</a:t>
            </a:r>
            <a:endParaRPr lang="ru-RU" dirty="0"/>
          </a:p>
          <a:p>
            <a:pPr marL="457200" indent="-457200">
              <a:buFont typeface="+mj-lt"/>
              <a:buAutoNum type="arabicPeriod"/>
            </a:pPr>
            <a:r>
              <a:rPr lang="ru-RU" dirty="0" smtClean="0"/>
              <a:t>Введение </a:t>
            </a:r>
            <a:r>
              <a:rPr lang="ru-RU" dirty="0"/>
              <a:t>в </a:t>
            </a:r>
            <a:r>
              <a:rPr lang="ru-RU" dirty="0" err="1"/>
              <a:t>Data</a:t>
            </a:r>
            <a:r>
              <a:rPr lang="ru-RU" dirty="0"/>
              <a:t> </a:t>
            </a:r>
            <a:r>
              <a:rPr lang="ru-RU" dirty="0" err="1" smtClean="0"/>
              <a:t>Mining</a:t>
            </a:r>
            <a:endParaRPr lang="ru-RU" dirty="0"/>
          </a:p>
          <a:p>
            <a:pPr marL="457200" indent="-457200">
              <a:buFont typeface="+mj-lt"/>
              <a:buAutoNum type="arabicPeriod"/>
            </a:pPr>
            <a:r>
              <a:rPr lang="ru-RU" dirty="0" smtClean="0"/>
              <a:t>Основы </a:t>
            </a:r>
            <a:r>
              <a:rPr lang="ru-RU" dirty="0"/>
              <a:t>языка </a:t>
            </a:r>
            <a:r>
              <a:rPr lang="ru-RU" dirty="0" smtClean="0"/>
              <a:t>R</a:t>
            </a:r>
            <a:endParaRPr lang="ru-RU" dirty="0"/>
          </a:p>
          <a:p>
            <a:pPr marL="457200" indent="-457200">
              <a:buFont typeface="+mj-lt"/>
              <a:buAutoNum type="arabicPeriod"/>
            </a:pPr>
            <a:r>
              <a:rPr lang="ru-RU" dirty="0" smtClean="0"/>
              <a:t>Инструменты </a:t>
            </a:r>
            <a:r>
              <a:rPr lang="ru-RU" dirty="0" err="1"/>
              <a:t>Data</a:t>
            </a:r>
            <a:r>
              <a:rPr lang="ru-RU" dirty="0"/>
              <a:t> </a:t>
            </a:r>
            <a:r>
              <a:rPr lang="ru-RU" dirty="0" err="1" smtClean="0"/>
              <a:t>Mining</a:t>
            </a:r>
            <a:endParaRPr lang="ru-RU" dirty="0"/>
          </a:p>
          <a:p>
            <a:pPr marL="457200" indent="-457200">
              <a:buFont typeface="+mj-lt"/>
              <a:buAutoNum type="arabicPeriod"/>
            </a:pPr>
            <a:r>
              <a:rPr lang="ru-RU" dirty="0" smtClean="0"/>
              <a:t>Обзор </a:t>
            </a:r>
            <a:r>
              <a:rPr lang="ru-RU" dirty="0"/>
              <a:t>технологий хранения больших данных</a:t>
            </a:r>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F76288-4F85-4F59-B786-02C6DC4B752F}" type="slidenum">
              <a:rPr lang="ru-RU" smtClean="0"/>
              <a:t>2</a:t>
            </a:fld>
            <a:endParaRPr lang="ru-RU"/>
          </a:p>
        </p:txBody>
      </p:sp>
    </p:spTree>
    <p:extLst>
      <p:ext uri="{BB962C8B-B14F-4D97-AF65-F5344CB8AC3E}">
        <p14:creationId xmlns:p14="http://schemas.microsoft.com/office/powerpoint/2010/main" val="1263830786"/>
      </p:ext>
    </p:extLst>
  </p:cSld>
  <p:clrMapOvr>
    <a:masterClrMapping/>
  </p:clrMapOvr>
  <mc:AlternateContent xmlns:mc="http://schemas.openxmlformats.org/markup-compatibility/2006" xmlns:p14="http://schemas.microsoft.com/office/powerpoint/2010/main">
    <mc:Choice Requires="p14">
      <p:transition spd="slow" p14:dur="2000" advTm="49937"/>
    </mc:Choice>
    <mc:Fallback xmlns="">
      <p:transition spd="slow" advTm="499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Введение в аналитику больших данных</a:t>
            </a:r>
            <a:endParaRPr lang="ru-RU" dirty="0"/>
          </a:p>
        </p:txBody>
      </p:sp>
      <p:sp>
        <p:nvSpPr>
          <p:cNvPr id="3" name="Подзаголовок 2"/>
          <p:cNvSpPr>
            <a:spLocks noGrp="1"/>
          </p:cNvSpPr>
          <p:nvPr>
            <p:ph type="subTitle" idx="1"/>
          </p:nvPr>
        </p:nvSpPr>
        <p:spPr/>
        <p:txBody>
          <a:bodyPr/>
          <a:lstStyle/>
          <a:p>
            <a:r>
              <a:rPr lang="ru-RU" dirty="0" smtClean="0"/>
              <a:t>Лекция 1</a:t>
            </a:r>
          </a:p>
          <a:p>
            <a:r>
              <a:rPr lang="ru-RU" dirty="0" smtClean="0"/>
              <a:t>к.ф.-м.н. Павловский Евгений Николаевич</a:t>
            </a:r>
            <a:endParaRPr lang="ru-RU" dirty="0"/>
          </a:p>
        </p:txBody>
      </p:sp>
    </p:spTree>
    <p:extLst>
      <p:ext uri="{BB962C8B-B14F-4D97-AF65-F5344CB8AC3E}">
        <p14:creationId xmlns:p14="http://schemas.microsoft.com/office/powerpoint/2010/main" val="1909503829"/>
      </p:ext>
    </p:extLst>
  </p:cSld>
  <p:clrMapOvr>
    <a:masterClrMapping/>
  </p:clrMapOvr>
  <mc:AlternateContent xmlns:mc="http://schemas.openxmlformats.org/markup-compatibility/2006" xmlns:p14="http://schemas.microsoft.com/office/powerpoint/2010/main">
    <mc:Choice Requires="p14">
      <p:transition spd="slow" p14:dur="2000" advTm="26269"/>
    </mc:Choice>
    <mc:Fallback xmlns="">
      <p:transition spd="slow" advTm="2626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 лекции будут</a:t>
            </a:r>
            <a:endParaRPr lang="ru-RU" dirty="0"/>
          </a:p>
        </p:txBody>
      </p:sp>
      <p:sp>
        <p:nvSpPr>
          <p:cNvPr id="3" name="Объект 2"/>
          <p:cNvSpPr>
            <a:spLocks noGrp="1"/>
          </p:cNvSpPr>
          <p:nvPr>
            <p:ph idx="1"/>
          </p:nvPr>
        </p:nvSpPr>
        <p:spPr/>
        <p:txBody>
          <a:bodyPr>
            <a:normAutofit fontScale="92500" lnSpcReduction="10000"/>
          </a:bodyPr>
          <a:lstStyle/>
          <a:p>
            <a:pPr lvl="1">
              <a:buFont typeface="Wingdings" panose="05000000000000000000" pitchFamily="2" charset="2"/>
              <a:buChar char="§"/>
            </a:pPr>
            <a:r>
              <a:rPr lang="ru-RU" dirty="0"/>
              <a:t>Предпосылки формирования тренда больших данных</a:t>
            </a:r>
          </a:p>
          <a:p>
            <a:pPr lvl="1">
              <a:buFont typeface="Wingdings" panose="05000000000000000000" pitchFamily="2" charset="2"/>
              <a:buChar char="§"/>
            </a:pPr>
            <a:r>
              <a:rPr lang="ru-RU" dirty="0" smtClean="0"/>
              <a:t>Основные </a:t>
            </a:r>
            <a:r>
              <a:rPr lang="ru-RU" dirty="0"/>
              <a:t>вызовы больших данных (4</a:t>
            </a:r>
            <a:r>
              <a:rPr lang="en-US" dirty="0"/>
              <a:t>V</a:t>
            </a:r>
            <a:r>
              <a:rPr lang="ru-RU" dirty="0"/>
              <a:t>)</a:t>
            </a:r>
          </a:p>
          <a:p>
            <a:pPr lvl="1">
              <a:buFont typeface="Wingdings" panose="05000000000000000000" pitchFamily="2" charset="2"/>
              <a:buChar char="§"/>
            </a:pPr>
            <a:r>
              <a:rPr lang="ru-RU" dirty="0" smtClean="0"/>
              <a:t>Определение термина "большие данные"</a:t>
            </a:r>
          </a:p>
          <a:p>
            <a:pPr lvl="1">
              <a:buFont typeface="Wingdings" panose="05000000000000000000" pitchFamily="2" charset="2"/>
              <a:buChar char="§"/>
            </a:pPr>
            <a:r>
              <a:rPr lang="ru-RU" dirty="0" smtClean="0"/>
              <a:t>Базовое представление о </a:t>
            </a:r>
            <a:r>
              <a:rPr lang="en-US" b="1" dirty="0" smtClean="0"/>
              <a:t>Map </a:t>
            </a:r>
            <a:r>
              <a:rPr lang="en-US" b="1" dirty="0"/>
              <a:t>Reduce</a:t>
            </a:r>
            <a:r>
              <a:rPr lang="en-US" dirty="0"/>
              <a:t> </a:t>
            </a:r>
            <a:r>
              <a:rPr lang="ru-RU" dirty="0" smtClean="0"/>
              <a:t> и </a:t>
            </a:r>
            <a:r>
              <a:rPr lang="en-US" b="1" dirty="0" smtClean="0"/>
              <a:t>Hadoop</a:t>
            </a:r>
          </a:p>
          <a:p>
            <a:pPr lvl="1">
              <a:buFont typeface="Wingdings" panose="05000000000000000000" pitchFamily="2" charset="2"/>
              <a:buChar char="§"/>
            </a:pPr>
            <a:r>
              <a:rPr lang="ru-RU" dirty="0" smtClean="0"/>
              <a:t>Представление о работе аналитика</a:t>
            </a:r>
            <a:endParaRPr lang="ru-RU" b="1" dirty="0"/>
          </a:p>
          <a:p>
            <a:pPr marL="0" indent="0">
              <a:buNone/>
            </a:pPr>
            <a:endParaRPr lang="ru-RU" dirty="0" smtClean="0"/>
          </a:p>
          <a:p>
            <a:pPr marL="0" indent="0">
              <a:buNone/>
            </a:pPr>
            <a:r>
              <a:rPr lang="ru-RU" dirty="0" smtClean="0"/>
              <a:t>В </a:t>
            </a:r>
            <a:r>
              <a:rPr lang="ru-RU" dirty="0"/>
              <a:t>результате изучения </a:t>
            </a:r>
            <a:r>
              <a:rPr lang="ru-RU" dirty="0" smtClean="0"/>
              <a:t>лекции Вы получите</a:t>
            </a:r>
            <a:r>
              <a:rPr lang="ru-RU" dirty="0"/>
              <a:t>:</a:t>
            </a:r>
          </a:p>
          <a:p>
            <a:pPr lvl="1">
              <a:buFont typeface="Arial" panose="020B0604020202020204" pitchFamily="34" charset="0"/>
              <a:buChar char="•"/>
            </a:pPr>
            <a:r>
              <a:rPr lang="ru-RU" dirty="0"/>
              <a:t>понимание вызовов </a:t>
            </a:r>
            <a:r>
              <a:rPr lang="en-US" dirty="0"/>
              <a:t>4V </a:t>
            </a:r>
            <a:r>
              <a:rPr lang="ru-RU" dirty="0"/>
              <a:t>больших </a:t>
            </a:r>
            <a:r>
              <a:rPr lang="ru-RU" dirty="0" smtClean="0"/>
              <a:t>данных, их взаимосвязь</a:t>
            </a:r>
            <a:endParaRPr lang="ru-RU" dirty="0"/>
          </a:p>
          <a:p>
            <a:pPr lvl="1">
              <a:buFont typeface="Arial" panose="020B0604020202020204" pitchFamily="34" charset="0"/>
              <a:buChar char="•"/>
            </a:pPr>
            <a:r>
              <a:rPr lang="ru-RU" dirty="0" smtClean="0"/>
              <a:t>понимание условий возникновения </a:t>
            </a:r>
            <a:r>
              <a:rPr lang="en-US" dirty="0" smtClean="0"/>
              <a:t>Map </a:t>
            </a:r>
            <a:r>
              <a:rPr lang="en-US" dirty="0"/>
              <a:t>Reduce </a:t>
            </a:r>
            <a:r>
              <a:rPr lang="ru-RU" dirty="0"/>
              <a:t>и о его реализации </a:t>
            </a:r>
            <a:r>
              <a:rPr lang="en-US" dirty="0"/>
              <a:t>Hadoop</a:t>
            </a:r>
            <a:endParaRPr lang="ru-RU" dirty="0"/>
          </a:p>
          <a:p>
            <a:pPr lvl="1">
              <a:buFont typeface="Arial" panose="020B0604020202020204" pitchFamily="34" charset="0"/>
              <a:buChar char="•"/>
            </a:pPr>
            <a:r>
              <a:rPr lang="ru-RU" dirty="0"/>
              <a:t>представление о </a:t>
            </a:r>
            <a:r>
              <a:rPr lang="ru-RU" dirty="0" smtClean="0"/>
              <a:t>факторах возникновения тренда больших данных.</a:t>
            </a:r>
            <a:endParaRPr lang="ru-RU" dirty="0"/>
          </a:p>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F76288-4F85-4F59-B786-02C6DC4B752F}" type="slidenum">
              <a:rPr lang="ru-RU" smtClean="0"/>
              <a:t>4</a:t>
            </a:fld>
            <a:endParaRPr lang="ru-RU"/>
          </a:p>
        </p:txBody>
      </p:sp>
    </p:spTree>
    <p:extLst>
      <p:ext uri="{BB962C8B-B14F-4D97-AF65-F5344CB8AC3E}">
        <p14:creationId xmlns:p14="http://schemas.microsoft.com/office/powerpoint/2010/main" val="3079585998"/>
      </p:ext>
    </p:extLst>
  </p:cSld>
  <p:clrMapOvr>
    <a:masterClrMapping/>
  </p:clrMapOvr>
  <mc:AlternateContent xmlns:mc="http://schemas.openxmlformats.org/markup-compatibility/2006" xmlns:p14="http://schemas.microsoft.com/office/powerpoint/2010/main">
    <mc:Choice Requires="p14">
      <p:transition spd="slow" p14:dur="2000" advTm="56910"/>
    </mc:Choice>
    <mc:Fallback xmlns="">
      <p:transition spd="slow" advTm="5691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«Большие данные»?</a:t>
            </a:r>
            <a:endParaRPr lang="ru-RU" dirty="0"/>
          </a:p>
        </p:txBody>
      </p:sp>
      <p:sp>
        <p:nvSpPr>
          <p:cNvPr id="3" name="Объект 2"/>
          <p:cNvSpPr>
            <a:spLocks noGrp="1"/>
          </p:cNvSpPr>
          <p:nvPr>
            <p:ph idx="1"/>
          </p:nvPr>
        </p:nvSpPr>
        <p:spPr/>
        <p:txBody>
          <a:bodyPr/>
          <a:lstStyle/>
          <a:p>
            <a:r>
              <a:rPr lang="ru-RU" dirty="0" smtClean="0"/>
              <a:t>Взгляды:</a:t>
            </a:r>
          </a:p>
          <a:p>
            <a:pPr lvl="1"/>
            <a:r>
              <a:rPr lang="ru-RU" dirty="0" smtClean="0"/>
              <a:t>Первый</a:t>
            </a:r>
          </a:p>
          <a:p>
            <a:pPr lvl="1"/>
            <a:r>
              <a:rPr lang="ru-RU" dirty="0" smtClean="0"/>
              <a:t>Инженерный</a:t>
            </a:r>
          </a:p>
          <a:p>
            <a:pPr lvl="1"/>
            <a:r>
              <a:rPr lang="ru-RU" dirty="0" smtClean="0"/>
              <a:t>Маркетинговый</a:t>
            </a:r>
          </a:p>
          <a:p>
            <a:pPr lvl="1"/>
            <a:r>
              <a:rPr lang="ru-RU" dirty="0" smtClean="0"/>
              <a:t>Научный</a:t>
            </a:r>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F76288-4F85-4F59-B786-02C6DC4B752F}" type="slidenum">
              <a:rPr lang="ru-RU" smtClean="0"/>
              <a:t>5</a:t>
            </a:fld>
            <a:endParaRPr lang="ru-RU" dirty="0"/>
          </a:p>
        </p:txBody>
      </p:sp>
    </p:spTree>
    <p:extLst>
      <p:ext uri="{BB962C8B-B14F-4D97-AF65-F5344CB8AC3E}">
        <p14:creationId xmlns:p14="http://schemas.microsoft.com/office/powerpoint/2010/main" val="2726316675"/>
      </p:ext>
    </p:extLst>
  </p:cSld>
  <p:clrMapOvr>
    <a:masterClrMapping/>
  </p:clrMapOvr>
  <mc:AlternateContent xmlns:mc="http://schemas.openxmlformats.org/markup-compatibility/2006" xmlns:p14="http://schemas.microsoft.com/office/powerpoint/2010/main">
    <mc:Choice Requires="p14">
      <p:transition spd="slow" p14:dur="2000" advTm="45540"/>
    </mc:Choice>
    <mc:Fallback xmlns="">
      <p:transition spd="slow" advTm="455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24" y="1235166"/>
            <a:ext cx="11709264" cy="5319532"/>
          </a:xfrm>
        </p:spPr>
      </p:pic>
      <p:sp>
        <p:nvSpPr>
          <p:cNvPr id="2" name="Заголовок 1"/>
          <p:cNvSpPr>
            <a:spLocks noGrp="1"/>
          </p:cNvSpPr>
          <p:nvPr>
            <p:ph type="title"/>
          </p:nvPr>
        </p:nvSpPr>
        <p:spPr/>
        <p:txBody>
          <a:bodyPr/>
          <a:lstStyle/>
          <a:p>
            <a:r>
              <a:rPr lang="ru-RU" dirty="0" smtClean="0"/>
              <a:t>Первый взгляд на большие данные</a:t>
            </a:r>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F1F76288-4F85-4F59-B786-02C6DC4B752F}" type="slidenum">
              <a:rPr lang="ru-RU" smtClean="0"/>
              <a:t>6</a:t>
            </a:fld>
            <a:endParaRPr lang="ru-RU" dirty="0"/>
          </a:p>
        </p:txBody>
      </p:sp>
      <p:sp>
        <p:nvSpPr>
          <p:cNvPr id="7" name="TextBox 6"/>
          <p:cNvSpPr txBox="1"/>
          <p:nvPr/>
        </p:nvSpPr>
        <p:spPr>
          <a:xfrm>
            <a:off x="159657" y="6390265"/>
            <a:ext cx="9840686" cy="369332"/>
          </a:xfrm>
          <a:prstGeom prst="rect">
            <a:avLst/>
          </a:prstGeom>
          <a:noFill/>
        </p:spPr>
        <p:txBody>
          <a:bodyPr wrap="square" rtlCol="0">
            <a:spAutoFit/>
          </a:bodyPr>
          <a:lstStyle/>
          <a:p>
            <a:r>
              <a:rPr lang="en-US" dirty="0" smtClean="0"/>
              <a:t>* </a:t>
            </a:r>
            <a:r>
              <a:rPr lang="ru-RU" dirty="0" smtClean="0"/>
              <a:t>полностью карту можно посмотреть здесь: </a:t>
            </a:r>
            <a:r>
              <a:rPr lang="en-US" dirty="0" smtClean="0">
                <a:hlinkClick r:id="rId4"/>
              </a:rPr>
              <a:t>http://expasoft.com/ru/bigdata</a:t>
            </a:r>
            <a:endParaRPr lang="ru-RU" dirty="0"/>
          </a:p>
        </p:txBody>
      </p:sp>
    </p:spTree>
    <p:extLst>
      <p:ext uri="{BB962C8B-B14F-4D97-AF65-F5344CB8AC3E}">
        <p14:creationId xmlns:p14="http://schemas.microsoft.com/office/powerpoint/2010/main" val="3376084727"/>
      </p:ext>
    </p:extLst>
  </p:cSld>
  <p:clrMapOvr>
    <a:masterClrMapping/>
  </p:clrMapOvr>
  <mc:AlternateContent xmlns:mc="http://schemas.openxmlformats.org/markup-compatibility/2006" xmlns:p14="http://schemas.microsoft.com/office/powerpoint/2010/main">
    <mc:Choice Requires="p14">
      <p:transition spd="slow" p14:dur="2000" advTm="37784"/>
    </mc:Choice>
    <mc:Fallback xmlns="">
      <p:transition spd="slow" advTm="3778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Инженерный взгляд</a:t>
            </a:r>
            <a:endParaRPr lang="ru-RU" dirty="0"/>
          </a:p>
        </p:txBody>
      </p:sp>
      <p:sp>
        <p:nvSpPr>
          <p:cNvPr id="6" name="Прямоугольник 5"/>
          <p:cNvSpPr/>
          <p:nvPr/>
        </p:nvSpPr>
        <p:spPr>
          <a:xfrm>
            <a:off x="239484" y="1713001"/>
            <a:ext cx="4034970" cy="3693319"/>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ru-RU" dirty="0"/>
              <a:t>хранилища </a:t>
            </a:r>
          </a:p>
          <a:p>
            <a:pPr lvl="1"/>
            <a:r>
              <a:rPr lang="ru-RU" dirty="0"/>
              <a:t>системы хранения данных </a:t>
            </a:r>
          </a:p>
          <a:p>
            <a:pPr lvl="1"/>
            <a:r>
              <a:rPr lang="ru-RU" dirty="0"/>
              <a:t>облака </a:t>
            </a:r>
          </a:p>
          <a:p>
            <a:pPr lvl="1"/>
            <a:r>
              <a:rPr lang="ru-RU" dirty="0"/>
              <a:t>EMC </a:t>
            </a:r>
          </a:p>
          <a:p>
            <a:pPr lvl="2"/>
            <a:r>
              <a:rPr lang="ru-RU" dirty="0"/>
              <a:t>оборот </a:t>
            </a:r>
          </a:p>
          <a:p>
            <a:pPr lvl="1"/>
            <a:r>
              <a:rPr lang="ru-RU" dirty="0" err="1"/>
              <a:t>Oracle</a:t>
            </a:r>
            <a:r>
              <a:rPr lang="ru-RU" dirty="0"/>
              <a:t> </a:t>
            </a:r>
          </a:p>
          <a:p>
            <a:pPr lvl="1"/>
            <a:r>
              <a:rPr lang="ru-RU" dirty="0"/>
              <a:t>IBM </a:t>
            </a:r>
          </a:p>
          <a:p>
            <a:pPr lvl="1"/>
            <a:r>
              <a:rPr lang="ru-RU" dirty="0" err="1"/>
              <a:t>Amazon</a:t>
            </a:r>
            <a:r>
              <a:rPr lang="ru-RU" dirty="0"/>
              <a:t> </a:t>
            </a:r>
          </a:p>
          <a:p>
            <a:pPr lvl="2"/>
            <a:r>
              <a:rPr lang="ru-RU" dirty="0"/>
              <a:t>один админ на 10000 </a:t>
            </a:r>
            <a:r>
              <a:rPr lang="ru-RU" dirty="0" smtClean="0"/>
              <a:t>виртуальных</a:t>
            </a:r>
            <a:endParaRPr lang="ru-RU" dirty="0"/>
          </a:p>
          <a:p>
            <a:pPr lvl="1"/>
            <a:r>
              <a:rPr lang="ru-RU" dirty="0" err="1"/>
              <a:t>Cloudera</a:t>
            </a:r>
            <a:r>
              <a:rPr lang="ru-RU" dirty="0"/>
              <a:t> </a:t>
            </a:r>
          </a:p>
          <a:p>
            <a:pPr lvl="1"/>
            <a:r>
              <a:rPr lang="ru-RU" dirty="0"/>
              <a:t>хранить уже дорого </a:t>
            </a:r>
          </a:p>
          <a:p>
            <a:pPr lvl="2"/>
            <a:r>
              <a:rPr lang="ru-RU" dirty="0"/>
              <a:t>зачем столько собираем? </a:t>
            </a:r>
            <a:endParaRPr lang="ru-RU" dirty="0">
              <a:effectLst/>
            </a:endParaRPr>
          </a:p>
        </p:txBody>
      </p:sp>
      <p:sp>
        <p:nvSpPr>
          <p:cNvPr id="7" name="Прямоугольник 6"/>
          <p:cNvSpPr/>
          <p:nvPr/>
        </p:nvSpPr>
        <p:spPr>
          <a:xfrm>
            <a:off x="3505198" y="1713316"/>
            <a:ext cx="4432367"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u-RU" dirty="0" err="1"/>
              <a:t>кибербезопасность</a:t>
            </a:r>
            <a:r>
              <a:rPr lang="ru-RU" dirty="0"/>
              <a:t> </a:t>
            </a:r>
          </a:p>
          <a:p>
            <a:pPr lvl="1"/>
            <a:r>
              <a:rPr lang="ru-RU" dirty="0"/>
              <a:t>передача данных, политики, контроль </a:t>
            </a:r>
          </a:p>
          <a:p>
            <a:pPr lvl="1"/>
            <a:r>
              <a:rPr lang="ru-RU" dirty="0"/>
              <a:t>как обрабатывать? </a:t>
            </a:r>
          </a:p>
          <a:p>
            <a:pPr lvl="2"/>
            <a:r>
              <a:rPr lang="ru-RU" dirty="0"/>
              <a:t>контуры данных </a:t>
            </a:r>
          </a:p>
          <a:p>
            <a:pPr lvl="2"/>
            <a:r>
              <a:rPr lang="ru-RU" dirty="0"/>
              <a:t>контроль за копированием </a:t>
            </a:r>
          </a:p>
          <a:p>
            <a:pPr lvl="2"/>
            <a:r>
              <a:rPr lang="ru-RU" dirty="0"/>
              <a:t>права доступа </a:t>
            </a:r>
          </a:p>
          <a:p>
            <a:pPr lvl="2"/>
            <a:r>
              <a:rPr lang="ru-RU" dirty="0"/>
              <a:t>утечки </a:t>
            </a:r>
          </a:p>
          <a:p>
            <a:pPr lvl="1"/>
            <a:r>
              <a:rPr lang="ru-RU" dirty="0"/>
              <a:t>шифрование/дешифрование </a:t>
            </a:r>
            <a:endParaRPr lang="ru-RU" dirty="0">
              <a:effectLst/>
            </a:endParaRPr>
          </a:p>
        </p:txBody>
      </p:sp>
      <p:sp>
        <p:nvSpPr>
          <p:cNvPr id="5" name="Прямоугольник 4"/>
          <p:cNvSpPr/>
          <p:nvPr/>
        </p:nvSpPr>
        <p:spPr>
          <a:xfrm>
            <a:off x="3894200" y="4021640"/>
            <a:ext cx="6329976" cy="25853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u-RU" dirty="0"/>
              <a:t>потоки данных </a:t>
            </a:r>
          </a:p>
          <a:p>
            <a:pPr lvl="1"/>
            <a:r>
              <a:rPr lang="ru-RU" dirty="0"/>
              <a:t>коммуникации </a:t>
            </a:r>
          </a:p>
          <a:p>
            <a:pPr lvl="2"/>
            <a:r>
              <a:rPr lang="ru-RU" dirty="0"/>
              <a:t>человек-человек </a:t>
            </a:r>
          </a:p>
          <a:p>
            <a:pPr lvl="2"/>
            <a:r>
              <a:rPr lang="ru-RU" dirty="0"/>
              <a:t>человек-компьютер-человек </a:t>
            </a:r>
          </a:p>
          <a:p>
            <a:pPr lvl="2"/>
            <a:r>
              <a:rPr lang="ru-RU" dirty="0"/>
              <a:t>человек-компьютер </a:t>
            </a:r>
          </a:p>
          <a:p>
            <a:pPr lvl="2"/>
            <a:r>
              <a:rPr lang="ru-RU" dirty="0" smtClean="0"/>
              <a:t>компьютер-человек</a:t>
            </a:r>
            <a:r>
              <a:rPr lang="en-US" dirty="0" smtClean="0"/>
              <a:t> (</a:t>
            </a:r>
            <a:r>
              <a:rPr lang="ru-RU" dirty="0" err="1" smtClean="0"/>
              <a:t>напоминалки</a:t>
            </a:r>
            <a:r>
              <a:rPr lang="en-US" dirty="0" smtClean="0"/>
              <a:t>, </a:t>
            </a:r>
            <a:r>
              <a:rPr lang="ru-RU" dirty="0" smtClean="0"/>
              <a:t>автодозвон </a:t>
            </a:r>
            <a:r>
              <a:rPr lang="en-US" dirty="0" smtClean="0"/>
              <a:t>)</a:t>
            </a:r>
            <a:endParaRPr lang="ru-RU" dirty="0"/>
          </a:p>
          <a:p>
            <a:pPr lvl="2"/>
            <a:r>
              <a:rPr lang="ru-RU" dirty="0"/>
              <a:t>компьютер-компьютер </a:t>
            </a:r>
          </a:p>
          <a:p>
            <a:pPr lvl="1"/>
            <a:r>
              <a:rPr lang="ru-RU" dirty="0"/>
              <a:t>пропускная способность </a:t>
            </a:r>
          </a:p>
          <a:p>
            <a:pPr lvl="2"/>
            <a:r>
              <a:rPr lang="ru-RU" dirty="0"/>
              <a:t>ограничивающий фактор </a:t>
            </a:r>
            <a:endParaRPr lang="ru-RU" dirty="0">
              <a:effectLst/>
            </a:endParaRPr>
          </a:p>
        </p:txBody>
      </p:sp>
      <p:sp>
        <p:nvSpPr>
          <p:cNvPr id="8" name="Прямоугольник 7"/>
          <p:cNvSpPr/>
          <p:nvPr/>
        </p:nvSpPr>
        <p:spPr>
          <a:xfrm>
            <a:off x="7828444" y="1713001"/>
            <a:ext cx="4267200" cy="36933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ru-RU" dirty="0"/>
              <a:t>жизненный цикл данных </a:t>
            </a:r>
          </a:p>
          <a:p>
            <a:pPr lvl="1"/>
            <a:r>
              <a:rPr lang="ru-RU" dirty="0"/>
              <a:t>создание (в </a:t>
            </a:r>
            <a:r>
              <a:rPr lang="ru-RU" dirty="0" err="1"/>
              <a:t>т.ч</a:t>
            </a:r>
            <a:r>
              <a:rPr lang="ru-RU" dirty="0"/>
              <a:t>. автоматическое) </a:t>
            </a:r>
          </a:p>
          <a:p>
            <a:pPr lvl="1"/>
            <a:r>
              <a:rPr lang="ru-RU" dirty="0"/>
              <a:t>обработка </a:t>
            </a:r>
          </a:p>
          <a:p>
            <a:pPr lvl="1"/>
            <a:r>
              <a:rPr lang="ru-RU" dirty="0"/>
              <a:t>анализ </a:t>
            </a:r>
          </a:p>
          <a:p>
            <a:pPr lvl="2"/>
            <a:r>
              <a:rPr lang="ru-RU" dirty="0"/>
              <a:t>систематизация </a:t>
            </a:r>
          </a:p>
          <a:p>
            <a:pPr lvl="2"/>
            <a:r>
              <a:rPr lang="ru-RU" dirty="0"/>
              <a:t>озарения </a:t>
            </a:r>
          </a:p>
          <a:p>
            <a:pPr lvl="2"/>
            <a:r>
              <a:rPr lang="ru-RU" dirty="0"/>
              <a:t>визуализация </a:t>
            </a:r>
          </a:p>
          <a:p>
            <a:pPr lvl="1"/>
            <a:r>
              <a:rPr lang="ru-RU" dirty="0"/>
              <a:t>отчёты </a:t>
            </a:r>
          </a:p>
          <a:p>
            <a:pPr lvl="1"/>
            <a:r>
              <a:rPr lang="ru-RU" dirty="0"/>
              <a:t>уничтожение </a:t>
            </a:r>
          </a:p>
          <a:p>
            <a:pPr lvl="2"/>
            <a:r>
              <a:rPr lang="ru-RU" dirty="0"/>
              <a:t>захоронения, как ядерные </a:t>
            </a:r>
            <a:r>
              <a:rPr lang="ru-RU" dirty="0" smtClean="0"/>
              <a:t>отходы</a:t>
            </a:r>
            <a:endParaRPr lang="en-US" dirty="0" smtClean="0"/>
          </a:p>
          <a:p>
            <a:pPr lvl="2"/>
            <a:r>
              <a:rPr lang="ru-RU" dirty="0" smtClean="0"/>
              <a:t>хранить </a:t>
            </a:r>
            <a:r>
              <a:rPr lang="ru-RU" dirty="0"/>
              <a:t>дорого </a:t>
            </a:r>
          </a:p>
          <a:p>
            <a:pPr lvl="3"/>
            <a:r>
              <a:rPr lang="ru-RU" dirty="0"/>
              <a:t>а что хранить, что удалять? </a:t>
            </a:r>
            <a:endParaRPr lang="ru-RU" dirty="0">
              <a:effectLst/>
            </a:endParaRPr>
          </a:p>
        </p:txBody>
      </p:sp>
      <p:sp>
        <p:nvSpPr>
          <p:cNvPr id="4" name="Прямоугольник 3"/>
          <p:cNvSpPr/>
          <p:nvPr/>
        </p:nvSpPr>
        <p:spPr>
          <a:xfrm>
            <a:off x="9729815" y="5406320"/>
            <a:ext cx="2365829" cy="1200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noAutofit/>
          </a:bodyPr>
          <a:lstStyle/>
          <a:p>
            <a:r>
              <a:rPr lang="ru-RU" dirty="0"/>
              <a:t>вычисления на узлах, где данные собраны </a:t>
            </a:r>
            <a:endParaRPr lang="ru-RU" dirty="0">
              <a:effectLst/>
            </a:endParaRPr>
          </a:p>
        </p:txBody>
      </p:sp>
      <p:sp>
        <p:nvSpPr>
          <p:cNvPr id="11" name="Прямоугольник 10"/>
          <p:cNvSpPr/>
          <p:nvPr/>
        </p:nvSpPr>
        <p:spPr>
          <a:xfrm>
            <a:off x="239484" y="5406320"/>
            <a:ext cx="365471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a:t>готовые технологии обработки </a:t>
            </a:r>
          </a:p>
          <a:p>
            <a:pPr lvl="1"/>
            <a:r>
              <a:rPr lang="ru-RU" dirty="0" err="1"/>
              <a:t>Google</a:t>
            </a:r>
            <a:r>
              <a:rPr lang="ru-RU" dirty="0"/>
              <a:t> FS </a:t>
            </a:r>
          </a:p>
          <a:p>
            <a:pPr lvl="1"/>
            <a:r>
              <a:rPr lang="ru-RU" dirty="0" err="1"/>
              <a:t>Hadoop</a:t>
            </a:r>
            <a:r>
              <a:rPr lang="ru-RU" dirty="0"/>
              <a:t> </a:t>
            </a:r>
          </a:p>
          <a:p>
            <a:pPr lvl="1"/>
            <a:r>
              <a:rPr lang="ru-RU" dirty="0" err="1"/>
              <a:t>MapReduce</a:t>
            </a:r>
            <a:r>
              <a:rPr lang="ru-RU" dirty="0"/>
              <a:t> </a:t>
            </a:r>
            <a:endParaRPr lang="ru-RU" dirty="0">
              <a:effectLst/>
            </a:endParaRPr>
          </a:p>
        </p:txBody>
      </p:sp>
    </p:spTree>
    <p:extLst>
      <p:ext uri="{BB962C8B-B14F-4D97-AF65-F5344CB8AC3E}">
        <p14:creationId xmlns:p14="http://schemas.microsoft.com/office/powerpoint/2010/main" val="612790217"/>
      </p:ext>
    </p:extLst>
  </p:cSld>
  <p:clrMapOvr>
    <a:masterClrMapping/>
  </p:clrMapOvr>
  <mc:AlternateContent xmlns:mc="http://schemas.openxmlformats.org/markup-compatibility/2006" xmlns:p14="http://schemas.microsoft.com/office/powerpoint/2010/main">
    <mc:Choice Requires="p14">
      <p:transition spd="slow" p14:dur="2000" advTm="127802"/>
    </mc:Choice>
    <mc:Fallback xmlns="">
      <p:transition spd="slow" advTm="12780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F76288-4F85-4F59-B786-02C6DC4B752F}" type="slidenum">
              <a:rPr lang="ru-RU" smtClean="0"/>
              <a:t>8</a:t>
            </a:fld>
            <a:endParaRPr lang="ru-RU"/>
          </a:p>
        </p:txBody>
      </p:sp>
      <p:pic>
        <p:nvPicPr>
          <p:cNvPr id="1026" name="Picture 2" descr="File:Hilbert InfoGrow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518" y="528085"/>
            <a:ext cx="7620000" cy="571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522954"/>
      </p:ext>
    </p:extLst>
  </p:cSld>
  <p:clrMapOvr>
    <a:masterClrMapping/>
  </p:clrMapOvr>
  <mc:AlternateContent xmlns:mc="http://schemas.openxmlformats.org/markup-compatibility/2006" xmlns:p14="http://schemas.microsoft.com/office/powerpoint/2010/main">
    <mc:Choice Requires="p14">
      <p:transition spd="slow" p14:dur="2000" advTm="77132"/>
    </mc:Choice>
    <mc:Fallback xmlns="">
      <p:transition spd="slow" advTm="7713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Предпосылки формирования тренда</a:t>
            </a:r>
            <a:endParaRPr lang="ru-RU" dirty="0"/>
          </a:p>
        </p:txBody>
      </p:sp>
      <p:pic>
        <p:nvPicPr>
          <p:cNvPr id="6" name="Объект 5" descr="http://kit-e.ru/articles/sensor/2006_7_18.php&#10;Сысоева С. Взгляд на современный рынок автомобильных датчиков. Основные тенденции и важнейшие рыночные фигуры, 2006 - №7. Компоненты и технологии."/>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01818" y="1998663"/>
            <a:ext cx="3212989" cy="3767137"/>
          </a:xfrm>
          <a:prstGeom prst="rect">
            <a:avLst/>
          </a:prstGeom>
          <a:ln>
            <a:noFill/>
          </a:ln>
          <a:effectLst>
            <a:outerShdw blurRad="292100" dist="139700" dir="2700000" algn="tl" rotWithShape="0">
              <a:srgbClr val="333333">
                <a:alpha val="65000"/>
              </a:srgbClr>
            </a:outerShdw>
          </a:effectLst>
        </p:spPr>
      </p:pic>
      <p:sp>
        <p:nvSpPr>
          <p:cNvPr id="7" name="Объект 6"/>
          <p:cNvSpPr>
            <a:spLocks noGrp="1"/>
          </p:cNvSpPr>
          <p:nvPr>
            <p:ph sz="half" idx="2"/>
          </p:nvPr>
        </p:nvSpPr>
        <p:spPr/>
        <p:txBody>
          <a:bodyPr/>
          <a:lstStyle/>
          <a:p>
            <a:r>
              <a:rPr lang="ru-RU" dirty="0" smtClean="0"/>
              <a:t>Распространение сенсоров</a:t>
            </a:r>
          </a:p>
          <a:p>
            <a:r>
              <a:rPr lang="ru-RU" dirty="0" smtClean="0"/>
              <a:t>Увеличение пропускной способности сетей</a:t>
            </a:r>
          </a:p>
          <a:p>
            <a:r>
              <a:rPr lang="ru-RU" dirty="0" smtClean="0"/>
              <a:t>Развитие беспроводных сетей</a:t>
            </a:r>
          </a:p>
          <a:p>
            <a:r>
              <a:rPr lang="ru-RU" dirty="0" smtClean="0"/>
              <a:t>Развитие технологий хранения данных (удешевление)</a:t>
            </a:r>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1F76288-4F85-4F59-B786-02C6DC4B752F}" type="slidenum">
              <a:rPr lang="ru-RU" smtClean="0"/>
              <a:t>9</a:t>
            </a:fld>
            <a:endParaRPr lang="ru-RU"/>
          </a:p>
        </p:txBody>
      </p:sp>
      <p:pic>
        <p:nvPicPr>
          <p:cNvPr id="1026" name="Picture 2" descr="http://nbmag.ru/media/wysiwyg/blackberr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167" y="2502941"/>
            <a:ext cx="2451301" cy="1378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4878"/>
      </p:ext>
    </p:extLst>
  </p:cSld>
  <p:clrMapOvr>
    <a:masterClrMapping/>
  </p:clrMapOvr>
  <mc:AlternateContent xmlns:mc="http://schemas.openxmlformats.org/markup-compatibility/2006" xmlns:p14="http://schemas.microsoft.com/office/powerpoint/2010/main">
    <mc:Choice Requires="p14">
      <p:transition spd="slow" p14:dur="2000" advTm="43003"/>
    </mc:Choice>
    <mc:Fallback xmlns="">
      <p:transition spd="slow" advTm="43003"/>
    </mc:Fallback>
  </mc:AlternateContent>
  <p:timing>
    <p:tnLst>
      <p:par>
        <p:cTn id="1" dur="indefinite" restart="never" nodeType="tmRoot"/>
      </p:par>
    </p:tnLst>
  </p:timing>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3ACF124-275F-44F2-8DE0-0A755069829B}"/>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Метрополия</Template>
  <TotalTime>1853</TotalTime>
  <Words>1055</Words>
  <Application>Microsoft Office PowerPoint</Application>
  <PresentationFormat>Произвольный</PresentationFormat>
  <Paragraphs>116</Paragraphs>
  <Slides>11</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Метрополия</vt:lpstr>
      <vt:lpstr>Введение в аналитику больших данных</vt:lpstr>
      <vt:lpstr>Цель и содержание курса</vt:lpstr>
      <vt:lpstr>Введение в аналитику больших данных</vt:lpstr>
      <vt:lpstr>В лекции будут</vt:lpstr>
      <vt:lpstr>Что такое «Большие данные»?</vt:lpstr>
      <vt:lpstr>Первый взгляд на большие данные</vt:lpstr>
      <vt:lpstr>Инженерный взгляд</vt:lpstr>
      <vt:lpstr>Презентация PowerPoint</vt:lpstr>
      <vt:lpstr>Предпосылки формирования тренда</vt:lpstr>
      <vt:lpstr>Предпосылки формирования тренда</vt:lpstr>
      <vt:lpstr>Предпосылки формирования тренда: публикации</vt:lpstr>
    </vt:vector>
  </TitlesOfParts>
  <Company>Exploratory Systems,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аналитику больших данных</dc:title>
  <dc:creator>Евгений Н. Павловский</dc:creator>
  <cp:lastModifiedBy>Евгений Николаевич Павловский</cp:lastModifiedBy>
  <cp:revision>76</cp:revision>
  <dcterms:created xsi:type="dcterms:W3CDTF">2014-01-13T12:43:09Z</dcterms:created>
  <dcterms:modified xsi:type="dcterms:W3CDTF">2014-06-10T15:14:47Z</dcterms:modified>
</cp:coreProperties>
</file>