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80" r:id="rId3"/>
    <p:sldId id="316" r:id="rId4"/>
    <p:sldId id="319" r:id="rId5"/>
    <p:sldId id="320" r:id="rId6"/>
    <p:sldId id="321" r:id="rId7"/>
    <p:sldId id="322" r:id="rId8"/>
    <p:sldId id="32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Евгений Николаевич Павловский" initials="ЕП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6" autoAdjust="0"/>
    <p:restoredTop sz="82215" autoAdjust="0"/>
  </p:normalViewPr>
  <p:slideViewPr>
    <p:cSldViewPr snapToGrid="0">
      <p:cViewPr varScale="1">
        <p:scale>
          <a:sx n="78" d="100"/>
          <a:sy n="78" d="100"/>
        </p:scale>
        <p:origin x="-108" y="-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DF6EF-D8A8-4F91-93BA-D978D5707FD9}" type="datetimeFigureOut">
              <a:rPr lang="ru-RU" smtClean="0"/>
              <a:pPr/>
              <a:t>18.03.2014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73B42-7B8B-4882-A809-3559C0742AD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6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Существует несколько вариантов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запуска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на локальном компьютере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локально с помощью виртуальной машины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на облаке (т.е.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EC2)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в собственном центров обработки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73B42-7B8B-4882-A809-3559C0742AD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9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ru-RU" b="1" dirty="0" smtClean="0"/>
              <a:t>HDFS</a:t>
            </a:r>
            <a:r>
              <a:rPr lang="ru-RU" dirty="0" smtClean="0"/>
              <a:t> (</a:t>
            </a:r>
            <a:r>
              <a:rPr lang="ru-RU" i="1" dirty="0" err="1" smtClean="0"/>
              <a:t>Hadoop</a:t>
            </a:r>
            <a:r>
              <a:rPr lang="ru-RU" i="1" dirty="0" smtClean="0"/>
              <a:t> </a:t>
            </a:r>
            <a:r>
              <a:rPr lang="ru-RU" i="1" dirty="0" err="1" smtClean="0"/>
              <a:t>Distributed</a:t>
            </a:r>
            <a:r>
              <a:rPr lang="ru-RU" i="1" dirty="0" smtClean="0"/>
              <a:t> </a:t>
            </a:r>
            <a:r>
              <a:rPr lang="ru-RU" i="1" dirty="0" err="1" smtClean="0"/>
              <a:t>File</a:t>
            </a:r>
            <a:r>
              <a:rPr lang="ru-RU" i="1" dirty="0" smtClean="0"/>
              <a:t> </a:t>
            </a:r>
            <a:r>
              <a:rPr lang="ru-RU" i="1" dirty="0" err="1" smtClean="0"/>
              <a:t>System</a:t>
            </a:r>
            <a:r>
              <a:rPr lang="ru-RU" dirty="0" smtClean="0"/>
              <a:t>) — файловая система, предназначенная для хранения файлов больших размеров, </a:t>
            </a:r>
            <a:r>
              <a:rPr lang="ru-RU" dirty="0" err="1" smtClean="0"/>
              <a:t>поблочно</a:t>
            </a:r>
            <a:r>
              <a:rPr lang="ru-RU" dirty="0" smtClean="0"/>
              <a:t> распределённых между узлами вычислительного кластера. Все блоки в HDFS (кроме последнего блока файла) имеют одинаковый размер, и каждый блок может быть размещён на нескольких узлах, размер блока и коэффициент репликации (количество узлов, на которых должен быть размещён каждый блок) определяются в настройках на уровне файла. Благодаря репликации обеспечивается устойчивость распределённой системы к отказам отдельных узлов. Файлы в HDFS могут быть записаны лишь однажды (модификация не поддерживается), а запись в файл в одно время может вести только один процесс. Организация файлов в пространстве имён — традиционная иерархическая: есть корневой каталог, поддерживается вложение каталогов, в одном каталоге могут располагаться и файлы, и другие каталоги.</a:t>
            </a:r>
          </a:p>
          <a:p>
            <a:pPr rtl="0"/>
            <a:r>
              <a:rPr lang="ru-RU" dirty="0" smtClean="0"/>
              <a:t>Развёртывание экземпляра HDFS предусматривает наличие центрального </a:t>
            </a:r>
            <a:r>
              <a:rPr lang="ru-RU" i="1" dirty="0" smtClean="0"/>
              <a:t>узла имён</a:t>
            </a:r>
            <a:r>
              <a:rPr lang="ru-RU" dirty="0" smtClean="0"/>
              <a:t> (</a:t>
            </a:r>
            <a:r>
              <a:rPr lang="ru-RU" i="1" dirty="0" err="1" smtClean="0"/>
              <a:t>name</a:t>
            </a:r>
            <a:r>
              <a:rPr lang="ru-RU" i="1" dirty="0" smtClean="0"/>
              <a:t> </a:t>
            </a:r>
            <a:r>
              <a:rPr lang="ru-RU" i="1" dirty="0" err="1" smtClean="0"/>
              <a:t>node</a:t>
            </a:r>
            <a:r>
              <a:rPr lang="ru-RU" dirty="0" smtClean="0"/>
              <a:t>), хранящего метаданные файловой системы и метаинформацию о распределении блоков, и серии </a:t>
            </a:r>
            <a:r>
              <a:rPr lang="ru-RU" i="1" dirty="0" smtClean="0"/>
              <a:t>узлов данных</a:t>
            </a:r>
            <a:r>
              <a:rPr lang="ru-RU" dirty="0" smtClean="0"/>
              <a:t> (</a:t>
            </a:r>
            <a:r>
              <a:rPr lang="ru-RU" i="1" dirty="0" err="1" smtClean="0"/>
              <a:t>data</a:t>
            </a:r>
            <a:r>
              <a:rPr lang="ru-RU" i="1" dirty="0" smtClean="0"/>
              <a:t> </a:t>
            </a:r>
            <a:r>
              <a:rPr lang="ru-RU" i="1" dirty="0" err="1" smtClean="0"/>
              <a:t>node</a:t>
            </a:r>
            <a:r>
              <a:rPr lang="ru-RU" dirty="0" smtClean="0"/>
              <a:t>), непосредственно хранящих блоки файлов. Узел имён отвечает за обработку операций уровня файлов и каталогов — открытие и закрытие файлов, манипуляция с каталогами, узлы данных непосредственно отрабатывают операции по записи и чтению данных. Узел имён и узлы данных снабжаются </a:t>
            </a:r>
            <a:r>
              <a:rPr lang="ru-RU" dirty="0" err="1" smtClean="0"/>
              <a:t>веб-серверами</a:t>
            </a:r>
            <a:r>
              <a:rPr lang="ru-RU" dirty="0" smtClean="0"/>
              <a:t>, отображающими текущий статус узлов и позволяющими просматривать содержимое файловой системы. Административные функции доступны из интерфейса командной строки.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73B42-7B8B-4882-A809-3559C0742AD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16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C9E84F4-BCF7-46EA-9911-8EEEF4669839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1F76288-4F85-4F59-B786-02C6DC4B752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r="26234" b="40000"/>
          <a:stretch>
            <a:fillRect/>
          </a:stretch>
        </p:blipFill>
        <p:spPr bwMode="auto">
          <a:xfrm>
            <a:off x="10621645" y="0"/>
            <a:ext cx="1570355" cy="41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029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5C41-53C6-4506-9912-B8A97176D81C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4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3FCB-37C4-418F-8ACB-5BEB28A17ADA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64" y="240453"/>
            <a:ext cx="10772775" cy="165819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F9E7-1919-4AB4-A1E8-E46B434F576F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r="26234" b="40000"/>
          <a:stretch>
            <a:fillRect/>
          </a:stretch>
        </p:blipFill>
        <p:spPr bwMode="auto">
          <a:xfrm>
            <a:off x="10621645" y="0"/>
            <a:ext cx="1570355" cy="41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025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DB56-F002-4DBB-8550-09C3651CAADF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r="26234" b="40000"/>
          <a:stretch>
            <a:fillRect/>
          </a:stretch>
        </p:blipFill>
        <p:spPr bwMode="auto">
          <a:xfrm>
            <a:off x="10621645" y="0"/>
            <a:ext cx="1570355" cy="41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803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DCBF-DDA7-4163-9F46-42A5B5E5F02E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2F9E-C98F-4E27-990C-5CB47E27C1C6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6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F08-80EF-45B3-BFA1-49F448344DEE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0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DB9-1EB6-4F15-A388-BEEA1B07F022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5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8630-FE69-44B1-86BB-3BDEFCEB2B74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E79F3C3-3F8F-4383-ABD0-2BB5D18253E2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85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·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</a:rPr>
              <a:t>Образец текста</a:t>
            </a:r>
          </a:p>
          <a:p>
            <a:pPr marL="533400" marR="0" lvl="1" indent="-346075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·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723900" marR="0" lvl="2" indent="-3683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·"/>
              <a:tabLst/>
              <a:defRPr/>
            </a:pP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  <a:p>
            <a:pPr marL="822325" marR="0" lvl="3" indent="-200025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·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</a:rPr>
              <a:t>Четвертый уровень</a:t>
            </a:r>
          </a:p>
          <a:p>
            <a:pPr marL="1096963" marR="0" lvl="4" indent="-195263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·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</a:rPr>
              <a:t>Пятый уровень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753DCCE-50A5-4545-B01C-2A0D8FBD22B4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26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marR="0" indent="-177800" algn="l" defTabSz="914400" rtl="0" eaLnBrk="1" fontAlgn="auto" latinLnBrk="0" hangingPunct="1">
        <a:lnSpc>
          <a:spcPct val="85000"/>
        </a:lnSpc>
        <a:spcBef>
          <a:spcPts val="1300"/>
        </a:spcBef>
        <a:spcAft>
          <a:spcPts val="0"/>
        </a:spcAft>
        <a:buClrTx/>
        <a:buSzTx/>
        <a:buFont typeface="Calibri Light" panose="020F0302020204030204" pitchFamily="34" charset="0"/>
        <a:buChar char="·"/>
        <a:tabLst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33400" marR="0" indent="-346075" algn="l" defTabSz="914400" rtl="0" eaLnBrk="1" fontAlgn="auto" latinLnBrk="0" hangingPunct="1">
        <a:lnSpc>
          <a:spcPct val="85000"/>
        </a:lnSpc>
        <a:spcBef>
          <a:spcPts val="600"/>
        </a:spcBef>
        <a:spcAft>
          <a:spcPts val="0"/>
        </a:spcAft>
        <a:buClrTx/>
        <a:buSzTx/>
        <a:buFont typeface="Calibri Light" panose="020F0302020204030204" pitchFamily="34" charset="0"/>
        <a:buChar char="·"/>
        <a:tabLst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23900" marR="0" indent="-368300" algn="l" defTabSz="914400" rtl="0" eaLnBrk="1" fontAlgn="auto" latinLnBrk="0" hangingPunct="1">
        <a:lnSpc>
          <a:spcPct val="85000"/>
        </a:lnSpc>
        <a:spcBef>
          <a:spcPts val="600"/>
        </a:spcBef>
        <a:spcAft>
          <a:spcPts val="0"/>
        </a:spcAft>
        <a:buClrTx/>
        <a:buSzTx/>
        <a:buFont typeface="Calibri Light" panose="020F0302020204030204" pitchFamily="34" charset="0"/>
        <a:buChar char="·"/>
        <a:tabLst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325" marR="0" indent="-200025" algn="l" defTabSz="914400" rtl="0" eaLnBrk="1" fontAlgn="auto" latinLnBrk="0" hangingPunct="1">
        <a:lnSpc>
          <a:spcPct val="85000"/>
        </a:lnSpc>
        <a:spcBef>
          <a:spcPts val="600"/>
        </a:spcBef>
        <a:spcAft>
          <a:spcPts val="0"/>
        </a:spcAft>
        <a:buClrTx/>
        <a:buSzTx/>
        <a:buFont typeface="Calibri Light" panose="020F0302020204030204" pitchFamily="34" charset="0"/>
        <a:buChar char="·"/>
        <a:tabLst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63" marR="0" indent="-195263" algn="l" defTabSz="914400" rtl="0" eaLnBrk="1" fontAlgn="auto" latinLnBrk="0" hangingPunct="1">
        <a:lnSpc>
          <a:spcPct val="85000"/>
        </a:lnSpc>
        <a:spcBef>
          <a:spcPts val="600"/>
        </a:spcBef>
        <a:spcAft>
          <a:spcPts val="0"/>
        </a:spcAft>
        <a:buClrTx/>
        <a:buSzTx/>
        <a:buFont typeface="Calibri Light" panose="020F0302020204030204" pitchFamily="34" charset="0"/>
        <a:buChar char="·"/>
        <a:tabLst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503408" cy="164592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62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6. Интерфейсы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ru-RU" dirty="0" smtClean="0"/>
              <a:t>баз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ru-RU" dirty="0" smtClean="0"/>
              <a:t>баз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SQL-like</a:t>
            </a:r>
          </a:p>
          <a:p>
            <a:pPr lvl="1"/>
            <a:r>
              <a:rPr lang="en-US" dirty="0" err="1" smtClean="0"/>
              <a:t>HiveQL</a:t>
            </a:r>
            <a:r>
              <a:rPr lang="en-US" dirty="0" smtClean="0"/>
              <a:t> (Hive)</a:t>
            </a:r>
          </a:p>
          <a:p>
            <a:pPr lvl="1"/>
            <a:r>
              <a:rPr lang="en-US" dirty="0" smtClean="0"/>
              <a:t>CQL (Cassandra)</a:t>
            </a:r>
          </a:p>
          <a:p>
            <a:pPr lvl="1"/>
            <a:r>
              <a:rPr lang="en-US" dirty="0" smtClean="0"/>
              <a:t>GQL</a:t>
            </a:r>
          </a:p>
          <a:p>
            <a:pPr lvl="1"/>
            <a:r>
              <a:rPr lang="en-US" dirty="0" err="1" smtClean="0"/>
              <a:t>UnQL</a:t>
            </a:r>
            <a:endParaRPr lang="en-US" dirty="0" smtClean="0"/>
          </a:p>
          <a:p>
            <a:r>
              <a:rPr lang="en-US" dirty="0" smtClean="0"/>
              <a:t>REST + JSON</a:t>
            </a:r>
          </a:p>
          <a:p>
            <a:r>
              <a:rPr lang="en-US" dirty="0" err="1" smtClean="0"/>
              <a:t>GraphML</a:t>
            </a:r>
            <a:r>
              <a:rPr lang="en-US" dirty="0" smtClean="0"/>
              <a:t>, blueprints, traverse, gremlin (Graph DB)</a:t>
            </a:r>
          </a:p>
          <a:p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7</a:t>
            </a:r>
            <a:r>
              <a:rPr lang="en-US" dirty="0" smtClean="0"/>
              <a:t>. </a:t>
            </a:r>
            <a:r>
              <a:rPr lang="ru-RU" dirty="0" smtClean="0"/>
              <a:t>Платформа </a:t>
            </a:r>
            <a:r>
              <a:rPr lang="en-US" dirty="0" err="1" smtClean="0"/>
              <a:t>Hadoop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75782" name="Picture 6" descr="http://hadoop.apache.org/images/hadoop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4398" y="4495800"/>
            <a:ext cx="5886722" cy="13931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платформы </a:t>
            </a:r>
            <a:r>
              <a:rPr lang="en-US" dirty="0" err="1" smtClean="0"/>
              <a:t>Hadoop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74754" name="Picture 2" descr="http://api.ning.com/files/3YnG4IYlItvcHi0mrTU1t-Z1ZoZc-Zf47W1HyTlhQgENdMkSnnPNqL7DFD8McVmfcZuKcB3k7NL5tp8qWDfROLYPa7dECE0N/aa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8939" y="1798954"/>
            <a:ext cx="8170387" cy="403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Распределенная файловая система </a:t>
            </a:r>
            <a:r>
              <a:rPr lang="en-US" dirty="0" smtClean="0"/>
              <a:t>HDFS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76802" name="Picture 2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298" y="1798319"/>
            <a:ext cx="5223296" cy="385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17320" y="568452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Запись (параллельная)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086600" y="565404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Чтение (параллельное)</a:t>
            </a:r>
            <a:endParaRPr lang="ru-RU" sz="2400" dirty="0"/>
          </a:p>
        </p:txBody>
      </p:sp>
      <p:pic>
        <p:nvPicPr>
          <p:cNvPr id="76803" name="Picture 3" descr="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5378" y="1836420"/>
            <a:ext cx="5204142" cy="374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Распределенная файловая система </a:t>
            </a:r>
            <a:r>
              <a:rPr lang="en-US" dirty="0" smtClean="0"/>
              <a:t>HDFS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Файлы хранятся в виде набора блоков</a:t>
            </a:r>
          </a:p>
          <a:p>
            <a:r>
              <a:rPr lang="ru-RU" dirty="0" smtClean="0"/>
              <a:t>Блоки  - это 64 МБ компоненты файла (это можно настроить)</a:t>
            </a:r>
          </a:p>
          <a:p>
            <a:r>
              <a:rPr lang="ru-RU" dirty="0" smtClean="0"/>
              <a:t>Блоки реплицируются на 3 узла (это можно настроить)</a:t>
            </a:r>
          </a:p>
          <a:p>
            <a:r>
              <a:rPr lang="ru-RU" dirty="0" err="1" smtClean="0"/>
              <a:t>NameNode</a:t>
            </a:r>
            <a:r>
              <a:rPr lang="ru-RU" dirty="0" smtClean="0"/>
              <a:t> (NN) управляет метаданными о файла и блоках</a:t>
            </a:r>
          </a:p>
          <a:p>
            <a:r>
              <a:rPr lang="ru-RU" dirty="0" err="1" smtClean="0"/>
              <a:t>SecondaryNameNode</a:t>
            </a:r>
            <a:r>
              <a:rPr lang="ru-RU" dirty="0" smtClean="0"/>
              <a:t> (SNN) содержит копию </a:t>
            </a:r>
            <a:r>
              <a:rPr lang="en-US" dirty="0" smtClean="0"/>
              <a:t>NN </a:t>
            </a:r>
            <a:r>
              <a:rPr lang="ru-RU" dirty="0" smtClean="0"/>
              <a:t>данных</a:t>
            </a:r>
          </a:p>
          <a:p>
            <a:r>
              <a:rPr lang="ru-RU" dirty="0" err="1" smtClean="0"/>
              <a:t>DataNode</a:t>
            </a:r>
            <a:r>
              <a:rPr lang="ru-RU" dirty="0" smtClean="0"/>
              <a:t>, (DN) сохраняет и обслуживает блоки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– </a:t>
            </a:r>
            <a:r>
              <a:rPr lang="ru-RU" dirty="0" smtClean="0"/>
              <a:t>манипуляция с данными, аналитика, запросы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6657" y="2011680"/>
            <a:ext cx="8939784" cy="3947160"/>
          </a:xfrm>
        </p:spPr>
        <p:txBody>
          <a:bodyPr>
            <a:normAutofit fontScale="92500"/>
          </a:bodyPr>
          <a:lstStyle/>
          <a:p>
            <a:r>
              <a:rPr lang="ru-RU" b="1" dirty="0" smtClean="0"/>
              <a:t>Абстракция таблиц</a:t>
            </a:r>
          </a:p>
          <a:p>
            <a:r>
              <a:rPr lang="en-US" dirty="0" smtClean="0"/>
              <a:t>hive&gt; CREATE TABLE records (year STRING, temperature INT, quality INT) ROW FORMAT DELIMITED FIELDS TERMINATED BY '\t';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hive&gt; LOAD DATA LOCAL INPATH '/home/</a:t>
            </a:r>
            <a:r>
              <a:rPr lang="en-US" dirty="0" err="1" smtClean="0"/>
              <a:t>hduser</a:t>
            </a:r>
            <a:r>
              <a:rPr lang="en-US" dirty="0" smtClean="0"/>
              <a:t>/sample.txt' OVERWRITE INTO TABLE records; </a:t>
            </a:r>
            <a:endParaRPr lang="ru-RU" dirty="0" smtClean="0"/>
          </a:p>
          <a:p>
            <a:r>
              <a:rPr lang="en-US" b="1" dirty="0" smtClean="0"/>
              <a:t>SQL-like </a:t>
            </a:r>
            <a:r>
              <a:rPr lang="ru-RU" b="1" dirty="0" smtClean="0"/>
              <a:t>язык запросов</a:t>
            </a:r>
          </a:p>
          <a:p>
            <a:r>
              <a:rPr lang="en-US" dirty="0" smtClean="0"/>
              <a:t>SELECT year, MAX(temperature) FROM records WHERE temperature != 9999 AND (quality = 0 OR quality = 1 OR quality = 4 OR quality = 5 OR quality = 9) GROUP BY year;</a:t>
            </a:r>
            <a:endParaRPr lang="ru-RU" dirty="0" smtClean="0"/>
          </a:p>
          <a:p>
            <a:r>
              <a:rPr lang="ru-RU" b="1" dirty="0" smtClean="0"/>
              <a:t>Параллельное исполнение запросов на </a:t>
            </a:r>
            <a:r>
              <a:rPr lang="ru-RU" b="1" dirty="0" err="1" smtClean="0"/>
              <a:t>нодах</a:t>
            </a:r>
            <a:r>
              <a:rPr lang="ru-RU" b="1" dirty="0" smtClean="0"/>
              <a:t> - </a:t>
            </a:r>
            <a:r>
              <a:rPr lang="en-US" b="1" dirty="0" err="1" smtClean="0"/>
              <a:t>MapReduce</a:t>
            </a:r>
            <a:endParaRPr lang="ru-RU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84994" name="Picture 2" descr="http://www.veodin.com/wp-content/uploads/2012/08/hiv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06916" y="3825875"/>
            <a:ext cx="2317089" cy="22244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лекций Интуит">
  <a:themeElements>
    <a:clrScheme name="Метрополия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Метрополи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лекций Интуит</Template>
  <TotalTime>1466</TotalTime>
  <Words>194</Words>
  <Application>Microsoft Office PowerPoint</Application>
  <PresentationFormat>Произвольный</PresentationFormat>
  <Paragraphs>44</Paragraphs>
  <Slides>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Шаблон лекций Интуит</vt:lpstr>
      <vt:lpstr>Интерфейсы</vt:lpstr>
      <vt:lpstr>6. Интерфейсы NoSQL баз</vt:lpstr>
      <vt:lpstr>Интерфейсы NoSQL баз</vt:lpstr>
      <vt:lpstr>7. Платформа Hadoop</vt:lpstr>
      <vt:lpstr>Стек платформы Hadoop</vt:lpstr>
      <vt:lpstr>Распределенная файловая система HDFS </vt:lpstr>
      <vt:lpstr>Распределенная файловая система HDFS </vt:lpstr>
      <vt:lpstr>Hive – манипуляция с данными, аналитика, запросы</vt:lpstr>
    </vt:vector>
  </TitlesOfParts>
  <Company>RePack by SPecialiST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хранения больших данных</dc:title>
  <dc:creator>Yury Anikin</dc:creator>
  <cp:lastModifiedBy>rana</cp:lastModifiedBy>
  <cp:revision>23</cp:revision>
  <dcterms:created xsi:type="dcterms:W3CDTF">2014-02-09T23:27:10Z</dcterms:created>
  <dcterms:modified xsi:type="dcterms:W3CDTF">2014-03-18T13:45:59Z</dcterms:modified>
</cp:coreProperties>
</file>