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325" r:id="rId3"/>
    <p:sldId id="326" r:id="rId4"/>
    <p:sldId id="327" r:id="rId5"/>
    <p:sldId id="328" r:id="rId6"/>
    <p:sldId id="285" r:id="rId7"/>
    <p:sldId id="284" r:id="rId8"/>
    <p:sldId id="269" r:id="rId9"/>
    <p:sldId id="32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Евгений Николаевич Павловский" initials="Е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6" autoAdjust="0"/>
    <p:restoredTop sz="82215" autoAdjust="0"/>
  </p:normalViewPr>
  <p:slideViewPr>
    <p:cSldViewPr snapToGrid="0">
      <p:cViewPr>
        <p:scale>
          <a:sx n="66" d="100"/>
          <a:sy n="66" d="100"/>
        </p:scale>
        <p:origin x="-588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DF6EF-D8A8-4F91-93BA-D978D5707FD9}" type="datetimeFigureOut">
              <a:rPr lang="ru-RU" smtClean="0"/>
              <a:pPr/>
              <a:t>18.03.2014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73B42-7B8B-4882-A809-3559C0742AD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Модели программирования.</a:t>
            </a:r>
            <a:r>
              <a:rPr lang="ru-RU" dirty="0" smtClean="0"/>
              <a:t> Базы данных типа </a:t>
            </a:r>
            <a:r>
              <a:rPr lang="ru-RU" dirty="0" err="1" smtClean="0"/>
              <a:t>NoSQL</a:t>
            </a:r>
            <a:r>
              <a:rPr lang="ru-RU" dirty="0" smtClean="0"/>
              <a:t> предлагают не слишком много средств для запросов и оперативного анализа. Даже простой запрос требует значительной квалификации в области программирования. Отсутствие поддержки декларативного выражения важной операции </a:t>
            </a:r>
            <a:r>
              <a:rPr lang="ru-RU" dirty="0" err="1" smtClean="0"/>
              <a:t>join</a:t>
            </a:r>
            <a:r>
              <a:rPr lang="ru-RU" dirty="0" smtClean="0"/>
              <a:t> всегда рассматривалось как одно из основных ограничений этих систем.</a:t>
            </a:r>
          </a:p>
          <a:p>
            <a:r>
              <a:rPr lang="ru-RU" b="1" dirty="0" smtClean="0"/>
              <a:t>Поддержка транзакций.</a:t>
            </a:r>
            <a:r>
              <a:rPr lang="ru-RU" dirty="0" smtClean="0"/>
              <a:t> Управление транзакциями является одной из мощных функций реляционных СУБД. Нынешняя – ограниченная или вообще отсутствующая — поддержка понятия транзакции в NoSQL-системах управления базами данных рассматривается как препятствие для применения этих систем при реализации ответственных решений.</a:t>
            </a:r>
          </a:p>
          <a:p>
            <a:r>
              <a:rPr lang="ru-RU" b="1" dirty="0" smtClean="0"/>
              <a:t>Степень зрелости.</a:t>
            </a:r>
            <a:r>
              <a:rPr lang="ru-RU" dirty="0" smtClean="0"/>
              <a:t> Системы реляционных СУБД хорошо известны высокой стабильностью и обширной функциональностью. В отличие от них большинство NoSQL-альтернатив представлено "</a:t>
            </a:r>
            <a:r>
              <a:rPr lang="ru-RU" dirty="0" err="1" smtClean="0"/>
              <a:t>допроизводственными</a:t>
            </a:r>
            <a:r>
              <a:rPr lang="ru-RU" dirty="0" smtClean="0"/>
              <a:t>" версиями, многие ключевые функции которых недостаточно стабильны или пока не реализованы. В результате предприятия по-прежнему применяют эту "новую волну" средств управления данными с максимальной осторожностью.</a:t>
            </a:r>
          </a:p>
          <a:p>
            <a:r>
              <a:rPr lang="ru-RU" b="1" dirty="0" smtClean="0"/>
              <a:t>Поддержка.</a:t>
            </a:r>
            <a:r>
              <a:rPr lang="ru-RU" dirty="0" smtClean="0"/>
              <a:t> Предприятиям необходима уверенность, что в случае отказа системы они смогут получить своевременную и компетентную поддержку. Поставщики реляционных СУБД тратят много сил на то, чтобы обеспечить столь высокий уровень поддержки. Многие NoSQL-системы, напротив, являются проектами с открытым исходным кодом и не обеспечивают подобного уровня поддержки.</a:t>
            </a:r>
          </a:p>
          <a:p>
            <a:r>
              <a:rPr lang="ru-RU" b="1" dirty="0" smtClean="0"/>
              <a:t>Компетентность.</a:t>
            </a:r>
            <a:r>
              <a:rPr lang="ru-RU" dirty="0" smtClean="0"/>
              <a:t> Почти каждый разработчик NoSQL-системы действует в режиме обучения; не вызывает сомнения, что со временем эта ситуация изменится. Однако в настоящее время гораздо легче найти опытных программистов или администраторов по реляционным СУБД, чем специалистов по </a:t>
            </a:r>
            <a:r>
              <a:rPr lang="ru-RU" dirty="0" err="1" smtClean="0"/>
              <a:t>NoSQL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3B42-7B8B-4882-A809-3559C0742AD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7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9E84F4-BCF7-46EA-9911-8EEEF4669839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2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5C41-53C6-4506-9912-B8A97176D81C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FCB-37C4-418F-8ACB-5BEB28A17ADA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64" y="240453"/>
            <a:ext cx="10772775" cy="165819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9E7-1919-4AB4-A1E8-E46B434F576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02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B56-F002-4DBB-8550-09C3651CAAD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0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DCBF-DDA7-4163-9F46-42A5B5E5F02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F9E-C98F-4E27-990C-5CB47E27C1C6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F08-80EF-45B3-BFA1-49F448344DE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DB9-1EB6-4F15-A388-BEEA1B07F02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8630-FE69-44B1-86BB-3BDEFCEB2B7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79F3C3-3F8F-4383-ABD0-2BB5D18253E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Образец текста</a:t>
            </a:r>
          </a:p>
          <a:p>
            <a:pPr marL="533400" marR="0" lvl="1" indent="-34607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723900" marR="0" lvl="2" indent="-3683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  <a:p>
            <a:pPr marL="822325" marR="0" lvl="3" indent="-20002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Четвертый уровень</a:t>
            </a:r>
          </a:p>
          <a:p>
            <a:pPr marL="1096963" marR="0" lvl="4" indent="-19526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Пятый уровень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753DCCE-50A5-4545-B01C-2A0D8FBD22B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marR="0" indent="-177800" algn="l" defTabSz="914400" rtl="0" eaLnBrk="1" fontAlgn="auto" latinLnBrk="0" hangingPunct="1">
        <a:lnSpc>
          <a:spcPct val="85000"/>
        </a:lnSpc>
        <a:spcBef>
          <a:spcPts val="13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33400" marR="0" indent="-34607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3900" marR="0" indent="-368300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marR="0" indent="-20002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marR="0" indent="-195263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hyperlink" Target="http://www.ibm.com/developerworks/ru/library/cl-nosqldata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ql.sqlite.org/" TargetMode="External"/><Relationship Id="rId5" Type="http://schemas.openxmlformats.org/officeDocument/2006/relationships/hyperlink" Target="http://nosql-database.org/" TargetMode="External"/><Relationship Id="rId4" Type="http://schemas.openxmlformats.org/officeDocument/2006/relationships/hyperlink" Target="http://ru.wikipedia.org/wiki/Hadoo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ury.anikin@gmail.com" TargetMode="External"/><Relationship Id="rId2" Type="http://schemas.openxmlformats.org/officeDocument/2006/relationships/hyperlink" Target="http://f-lab.p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yury.anik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5086" y="841829"/>
            <a:ext cx="10790718" cy="3281438"/>
          </a:xfrm>
        </p:spPr>
        <p:txBody>
          <a:bodyPr/>
          <a:lstStyle/>
          <a:p>
            <a:r>
              <a:rPr lang="en-US" b="1" dirty="0" err="1"/>
              <a:t>MapReduce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503408" cy="164592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8. Технология распределенных вычислений </a:t>
            </a:r>
            <a:r>
              <a:rPr lang="en-US" dirty="0" err="1" smtClean="0"/>
              <a:t>MapReduce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Упрощенная схема </a:t>
            </a:r>
            <a:r>
              <a:rPr lang="en-US" dirty="0" err="1" smtClean="0"/>
              <a:t>MapReduce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Picture 2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7858" y="1950720"/>
            <a:ext cx="48910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задания, операции </a:t>
            </a:r>
            <a:r>
              <a:rPr lang="en-US" dirty="0" smtClean="0"/>
              <a:t>map </a:t>
            </a:r>
            <a:r>
              <a:rPr lang="ru-RU" dirty="0" smtClean="0"/>
              <a:t>и </a:t>
            </a:r>
            <a:r>
              <a:rPr lang="en-US" dirty="0" smtClean="0"/>
              <a:t>reduce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16280" y="2389258"/>
            <a:ext cx="4221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map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(k1, v1) -&gt;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list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(k2, v2)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reduce (k2,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список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(V2)) -&gt;list (v3)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7828" name="Picture 4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075" y="3528060"/>
            <a:ext cx="50212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5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3018" y="2537460"/>
            <a:ext cx="4510087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Факторы, способствующие распространению </a:t>
            </a:r>
            <a:r>
              <a:rPr lang="en-US" dirty="0" err="1" smtClean="0"/>
              <a:t>NoSQL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Эластичное масштабирование.</a:t>
            </a:r>
            <a:r>
              <a:rPr lang="ru-RU" dirty="0" smtClean="0"/>
              <a:t> NoSQL-системы разрабатываются с возможностью прозрачного расширения с целью использования таких преимуществ, как возможность добавления любого количества новых узлов.</a:t>
            </a:r>
          </a:p>
          <a:p>
            <a:r>
              <a:rPr lang="ru-RU" b="1" dirty="0" smtClean="0"/>
              <a:t>Уменьшение объема администрирования.</a:t>
            </a:r>
            <a:r>
              <a:rPr lang="ru-RU" dirty="0" smtClean="0"/>
              <a:t> В общем случае базы данных типа </a:t>
            </a:r>
            <a:r>
              <a:rPr lang="ru-RU" dirty="0" err="1" smtClean="0"/>
              <a:t>NoSQL</a:t>
            </a:r>
            <a:r>
              <a:rPr lang="ru-RU" dirty="0" smtClean="0"/>
              <a:t> проектируются для поддержки таких возможностей, как автоматическое исправление и более простая модель данных, которые снижают потребности в администрировании и настройке.</a:t>
            </a:r>
          </a:p>
          <a:p>
            <a:r>
              <a:rPr lang="ru-RU" b="1" dirty="0" smtClean="0"/>
              <a:t>Улучшение экономических показателей.</a:t>
            </a:r>
            <a:r>
              <a:rPr lang="ru-RU" dirty="0" smtClean="0"/>
              <a:t> Чтобы справиться с взрывным ростом объемов информации и транзакций, базы данных типа </a:t>
            </a:r>
            <a:r>
              <a:rPr lang="ru-RU" dirty="0" err="1" smtClean="0"/>
              <a:t>NoSQL</a:t>
            </a:r>
            <a:r>
              <a:rPr lang="ru-RU" dirty="0" smtClean="0"/>
              <a:t> обычно используют кластеры из недорогих массовых серверов.</a:t>
            </a:r>
          </a:p>
          <a:p>
            <a:r>
              <a:rPr lang="ru-RU" b="1" dirty="0" smtClean="0"/>
              <a:t>Гибкие модели данных. </a:t>
            </a:r>
            <a:r>
              <a:rPr lang="ru-RU" dirty="0" smtClean="0"/>
              <a:t>Базы данных типа </a:t>
            </a:r>
            <a:r>
              <a:rPr lang="ru-RU" dirty="0" err="1" smtClean="0"/>
              <a:t>NoSQL</a:t>
            </a:r>
            <a:r>
              <a:rPr lang="ru-RU" dirty="0" smtClean="0"/>
              <a:t> имеют более слабые ограничения на модели данных (или вообще не имеют ограничений), что позволяет более плавно вносить изменения в приложения и в схемы базы данных.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Факторы, сдерживающие проникновение </a:t>
            </a:r>
            <a:r>
              <a:rPr lang="en-US" dirty="0" err="1" smtClean="0"/>
              <a:t>NoSQL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программирования. </a:t>
            </a:r>
          </a:p>
          <a:p>
            <a:r>
              <a:rPr lang="ru-RU" dirty="0" smtClean="0"/>
              <a:t>Поддержка транзакций. </a:t>
            </a:r>
          </a:p>
          <a:p>
            <a:r>
              <a:rPr lang="ru-RU" dirty="0" smtClean="0"/>
              <a:t>Степень зрелости. </a:t>
            </a:r>
          </a:p>
          <a:p>
            <a:r>
              <a:rPr lang="ru-RU" dirty="0" smtClean="0"/>
              <a:t>Поддержка. </a:t>
            </a:r>
          </a:p>
          <a:p>
            <a:r>
              <a:rPr lang="ru-RU" dirty="0" smtClean="0"/>
              <a:t>Компетентность.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IBM: </a:t>
            </a:r>
            <a:r>
              <a:rPr lang="ru-RU" dirty="0" smtClean="0">
                <a:hlinkClick r:id="rId2"/>
              </a:rPr>
              <a:t>Обеспечение </a:t>
            </a:r>
            <a:r>
              <a:rPr lang="ru-RU" dirty="0" err="1" smtClean="0">
                <a:hlinkClick r:id="rId2"/>
              </a:rPr>
              <a:t>масштабируемости</a:t>
            </a:r>
            <a:r>
              <a:rPr lang="ru-RU" dirty="0" smtClean="0">
                <a:hlinkClick r:id="rId2"/>
              </a:rPr>
              <a:t> данных облачного уровня с помощью баз данных типа </a:t>
            </a:r>
            <a:r>
              <a:rPr lang="ru-RU" dirty="0" err="1" smtClean="0">
                <a:hlinkClick r:id="rId2"/>
              </a:rPr>
              <a:t>NoSQL</a:t>
            </a:r>
            <a:endParaRPr lang="en-US" dirty="0" smtClean="0"/>
          </a:p>
          <a:p>
            <a:r>
              <a:rPr lang="ru-RU" dirty="0" smtClean="0"/>
              <a:t>Официальный сайт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ru-RU" u="sng" dirty="0" smtClean="0">
                <a:hlinkClick r:id="rId3"/>
              </a:rPr>
              <a:t>http://hadoop.apache.org/</a:t>
            </a:r>
            <a:r>
              <a:rPr lang="ru-RU" dirty="0" smtClean="0"/>
              <a:t> </a:t>
            </a:r>
          </a:p>
          <a:p>
            <a:pPr lvl="0"/>
            <a:r>
              <a:rPr lang="ru-RU" dirty="0" err="1" smtClean="0"/>
              <a:t>Википедия</a:t>
            </a:r>
            <a:r>
              <a:rPr lang="ru-RU" dirty="0" smtClean="0"/>
              <a:t>. Статья </a:t>
            </a:r>
            <a:r>
              <a:rPr lang="en-US" dirty="0" err="1" smtClean="0"/>
              <a:t>Hadoop</a:t>
            </a:r>
            <a:r>
              <a:rPr lang="ru-RU" dirty="0" smtClean="0"/>
              <a:t>  </a:t>
            </a:r>
            <a:r>
              <a:rPr lang="ru-RU" u="sng" dirty="0" smtClean="0">
                <a:hlinkClick r:id="rId4"/>
              </a:rPr>
              <a:t>http://ru.wikipedia.org/wiki/Hadoop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Сьюзен</a:t>
            </a:r>
            <a:r>
              <a:rPr lang="ru-RU" dirty="0" smtClean="0"/>
              <a:t> </a:t>
            </a:r>
            <a:r>
              <a:rPr lang="ru-RU" dirty="0" err="1" smtClean="0"/>
              <a:t>Тиндал</a:t>
            </a:r>
            <a:r>
              <a:rPr lang="ru-RU" dirty="0" smtClean="0"/>
              <a:t>. Большие данные: все, что вам необходимо знать, 2012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баз с категориями </a:t>
            </a:r>
            <a:r>
              <a:rPr lang="en-US" dirty="0" smtClean="0">
                <a:hlinkClick r:id="rId5"/>
              </a:rPr>
              <a:t>http://nosql-database.org/</a:t>
            </a:r>
            <a:r>
              <a:rPr lang="ru-RU" dirty="0" smtClean="0"/>
              <a:t> </a:t>
            </a:r>
          </a:p>
          <a:p>
            <a:r>
              <a:rPr lang="ru-RU" dirty="0" smtClean="0"/>
              <a:t>Язык </a:t>
            </a:r>
            <a:r>
              <a:rPr lang="en-US" dirty="0" err="1" smtClean="0"/>
              <a:t>UnQL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http://unql.sqlite.org/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9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Юрий Аникин,</a:t>
            </a:r>
            <a:r>
              <a:rPr lang="en-US" dirty="0" smtClean="0"/>
              <a:t> </a:t>
            </a:r>
            <a:r>
              <a:rPr lang="ru-RU" dirty="0" smtClean="0"/>
              <a:t>к.т.н.</a:t>
            </a:r>
            <a:endParaRPr lang="en-US" dirty="0" smtClean="0"/>
          </a:p>
          <a:p>
            <a:r>
              <a:rPr lang="ru-RU" dirty="0" smtClean="0"/>
              <a:t>Ген.директор ООО «</a:t>
            </a:r>
            <a:r>
              <a:rPr lang="ru-RU" dirty="0" err="1" smtClean="0"/>
              <a:t>Футуролаб</a:t>
            </a:r>
            <a:r>
              <a:rPr lang="ru-RU" dirty="0" smtClean="0"/>
              <a:t>»</a:t>
            </a:r>
          </a:p>
          <a:p>
            <a:r>
              <a:rPr lang="en-US" dirty="0" smtClean="0">
                <a:hlinkClick r:id="rId2"/>
              </a:rPr>
              <a:t>http://f-lab.pro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yury.anikin@gmail.com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www.facebook.com/yury.anikin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Шаблон лекций Интуит">
  <a:themeElements>
    <a:clrScheme name="Метрополия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Метрополи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лекций Интуит</Template>
  <TotalTime>1499</TotalTime>
  <Words>504</Words>
  <Application>Microsoft Office PowerPoint</Application>
  <PresentationFormat>Произвольный</PresentationFormat>
  <Paragraphs>45</Paragraphs>
  <Slides>9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Шаблон лекций Интуит</vt:lpstr>
      <vt:lpstr>MapReduce</vt:lpstr>
      <vt:lpstr>8. Технология распределенных вычислений MapReduce</vt:lpstr>
      <vt:lpstr>Упрощенная схема MapReduce</vt:lpstr>
      <vt:lpstr>Распределение задания, операции map и reduce</vt:lpstr>
      <vt:lpstr>Заключение</vt:lpstr>
      <vt:lpstr>Факторы, способствующие распространению NoSQL</vt:lpstr>
      <vt:lpstr>Факторы, сдерживающие проникновение NoSQL</vt:lpstr>
      <vt:lpstr>Ссылки и литература</vt:lpstr>
      <vt:lpstr>Контакты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хранения больших данных</dc:title>
  <dc:creator>Yury Anikin</dc:creator>
  <cp:lastModifiedBy>rana</cp:lastModifiedBy>
  <cp:revision>24</cp:revision>
  <dcterms:created xsi:type="dcterms:W3CDTF">2014-02-09T23:27:10Z</dcterms:created>
  <dcterms:modified xsi:type="dcterms:W3CDTF">2014-03-18T13:35:33Z</dcterms:modified>
</cp:coreProperties>
</file>