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75" r:id="rId4"/>
    <p:sldId id="285" r:id="rId5"/>
    <p:sldId id="292" r:id="rId6"/>
    <p:sldId id="298" r:id="rId7"/>
    <p:sldId id="293" r:id="rId8"/>
    <p:sldId id="294" r:id="rId9"/>
    <p:sldId id="295" r:id="rId10"/>
    <p:sldId id="296" r:id="rId11"/>
    <p:sldId id="297" r:id="rId12"/>
    <p:sldId id="30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Евгений Николаевич Павловский" initials="Е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6" autoAdjust="0"/>
    <p:restoredTop sz="51509" autoAdjust="0"/>
  </p:normalViewPr>
  <p:slideViewPr>
    <p:cSldViewPr snapToGrid="0">
      <p:cViewPr varScale="1">
        <p:scale>
          <a:sx n="61" d="100"/>
          <a:sy n="61" d="100"/>
        </p:scale>
        <p:origin x="-750" y="-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39" d="100"/>
          <a:sy n="39" d="100"/>
        </p:scale>
        <p:origin x="-22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4132634" cy="232460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393971" y="3020439"/>
            <a:ext cx="5486400" cy="18823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204354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44054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Перейдем ко второй</a:t>
            </a:r>
            <a:r>
              <a:rPr lang="ru-RU" baseline="0" dirty="0" smtClean="0"/>
              <a:t> большой части темы «Технологии хранения больших данных»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4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4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21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65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мы говорили, цель данной части – научиться выбирать между различными и множественными</a:t>
            </a:r>
            <a:r>
              <a:rPr lang="ru-RU" baseline="0" dirty="0" smtClean="0"/>
              <a:t> решениями для хранения больших данных.</a:t>
            </a:r>
          </a:p>
          <a:p>
            <a:r>
              <a:rPr lang="ru-RU" baseline="0" dirty="0" smtClean="0"/>
              <a:t>Конкретнее, мы будем рассматривать и сравнивать различные типы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ru-RU" baseline="0" dirty="0" smtClean="0"/>
              <a:t>решений.</a:t>
            </a:r>
          </a:p>
          <a:p>
            <a:r>
              <a:rPr lang="ru-RU" baseline="0" dirty="0" smtClean="0"/>
              <a:t>Это будут следующие типы: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Ключ-значение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Колоночные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Документо-ориентированные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Графовые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74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Базы данных типа ключ-значение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7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4132263" cy="2324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Этот</a:t>
            </a:r>
            <a:r>
              <a:rPr lang="ru-RU" baseline="0" dirty="0" smtClean="0"/>
              <a:t> тип реализует </a:t>
            </a:r>
            <a:r>
              <a:rPr lang="ru-RU" dirty="0" smtClean="0"/>
              <a:t>простейшее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хранилище. Не использует никаких схем данных, хранит пару ключ-значение, причем значение является непрозрачным для механизма базы бинарным объектом.</a:t>
            </a:r>
          </a:p>
          <a:p>
            <a:r>
              <a:rPr lang="ru-RU" dirty="0" smtClean="0"/>
              <a:t>Это</a:t>
            </a:r>
            <a:r>
              <a:rPr lang="ru-RU" baseline="0" dirty="0" smtClean="0"/>
              <a:t> означает, что стандартными средствами мы не сможем направлять свои запросы или операции над данными к значениям «ячеек».</a:t>
            </a:r>
          </a:p>
          <a:p>
            <a:r>
              <a:rPr lang="ru-RU" baseline="0" dirty="0" smtClean="0"/>
              <a:t>Такое упрощение позволяет добиться очень высоких скоростей записи и чтения. Скорости чтения</a:t>
            </a:r>
            <a:r>
              <a:rPr lang="en-US" baseline="0" dirty="0" smtClean="0"/>
              <a:t> </a:t>
            </a:r>
            <a:r>
              <a:rPr lang="ru-RU" baseline="0" dirty="0" smtClean="0"/>
              <a:t>достигаются через репликацию в схеме </a:t>
            </a:r>
            <a:r>
              <a:rPr lang="en-US" baseline="0" dirty="0" smtClean="0"/>
              <a:t>Master-Slave.</a:t>
            </a:r>
            <a:endParaRPr lang="ru-RU" dirty="0" smtClean="0"/>
          </a:p>
          <a:p>
            <a:r>
              <a:rPr lang="ru-RU" dirty="0" smtClean="0"/>
              <a:t>СУБД</a:t>
            </a:r>
            <a:r>
              <a:rPr lang="ru-RU" baseline="0" dirty="0" smtClean="0"/>
              <a:t> реализуют автоматический </a:t>
            </a:r>
            <a:r>
              <a:rPr lang="ru-RU" baseline="0" dirty="0" err="1" smtClean="0"/>
              <a:t>шардинг</a:t>
            </a:r>
            <a:r>
              <a:rPr lang="ru-RU" baseline="0" dirty="0" smtClean="0"/>
              <a:t>, добавление </a:t>
            </a:r>
            <a:r>
              <a:rPr lang="ru-RU" baseline="0" dirty="0" err="1" smtClean="0"/>
              <a:t>нодов</a:t>
            </a:r>
            <a:r>
              <a:rPr lang="ru-RU" baseline="0" dirty="0" smtClean="0"/>
              <a:t> в кластер хранения, балансировку и восстановление после сбоев.</a:t>
            </a:r>
            <a:endParaRPr lang="ru-RU" dirty="0" smtClean="0"/>
          </a:p>
          <a:p>
            <a:r>
              <a:rPr lang="en-US" dirty="0" smtClean="0"/>
              <a:t>SQL</a:t>
            </a:r>
            <a:r>
              <a:rPr lang="en-US" baseline="0" dirty="0" smtClean="0"/>
              <a:t> </a:t>
            </a:r>
            <a:r>
              <a:rPr lang="ru-RU" baseline="0" dirty="0" smtClean="0"/>
              <a:t>и подобных запросов нет, в основном доступ через программные интерфейсы на разных языках, чаще в объектной парадигме. </a:t>
            </a:r>
            <a:endParaRPr lang="en-US" dirty="0" smtClean="0"/>
          </a:p>
          <a:p>
            <a:r>
              <a:rPr lang="ru-RU" dirty="0" smtClean="0"/>
              <a:t>Легко горизонтально масштабируется, не поддерживает другие типы данных</a:t>
            </a:r>
            <a:endParaRPr lang="en-US" dirty="0" smtClean="0"/>
          </a:p>
          <a:p>
            <a:r>
              <a:rPr lang="ru-RU" dirty="0" smtClean="0"/>
              <a:t>Варианты использования</a:t>
            </a:r>
            <a:r>
              <a:rPr lang="en-US" dirty="0" smtClean="0"/>
              <a:t>: </a:t>
            </a:r>
            <a:r>
              <a:rPr lang="ru-RU" dirty="0" smtClean="0"/>
              <a:t>значения датчиков, изменение курсов акций, кэширование, результаты промежуточной обработки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Amazone</a:t>
            </a:r>
            <a:r>
              <a:rPr lang="en-US" dirty="0" smtClean="0"/>
              <a:t> Dynamo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390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Наиболее распространенная реализация хранилища данного типа – </a:t>
            </a:r>
            <a:r>
              <a:rPr lang="en-US" dirty="0" err="1" smtClean="0"/>
              <a:t>Redis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Итак, вся база</a:t>
            </a:r>
            <a:r>
              <a:rPr lang="ru-RU" baseline="0" dirty="0" smtClean="0"/>
              <a:t> – размещаемый в памяти список проиндексированных строковых ключей и сопоставленных с ними объектов.</a:t>
            </a:r>
          </a:p>
          <a:p>
            <a:r>
              <a:rPr lang="ru-RU" baseline="0" dirty="0" smtClean="0"/>
              <a:t>Размещение в памяти – высочайшая скорость, например, выборка пересечение множеств. Обратная сторона – риск потерять данные в между моментами синхронизации с диском. Поэтому его ниша – временное хранилище, такие данные, которые могут быть получены снова. Например, пересчитаны заново.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Хорошая идея — придерживаться схемы при построении ключей: «</a:t>
            </a:r>
            <a:r>
              <a:rPr lang="ru-RU" dirty="0" err="1" smtClean="0"/>
              <a:t>object-type:id:field</a:t>
            </a:r>
            <a:r>
              <a:rPr lang="ru-RU" dirty="0" smtClean="0"/>
              <a:t>».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То</a:t>
            </a:r>
            <a:r>
              <a:rPr lang="ru-RU" baseline="0" dirty="0" smtClean="0"/>
              <a:t> есть в строку </a:t>
            </a:r>
            <a:r>
              <a:rPr lang="ru-RU" baseline="0" dirty="0" err="1" smtClean="0"/>
              <a:t>включа</a:t>
            </a:r>
            <a:r>
              <a:rPr lang="ru-RU" baseline="0" dirty="0" smtClean="0"/>
              <a:t> включают некоторые атрибуты подстроками, позволяя делать по ним выборку.</a:t>
            </a:r>
            <a:endParaRPr lang="ru-RU" dirty="0" smtClean="0"/>
          </a:p>
          <a:p>
            <a:r>
              <a:rPr lang="ru-RU" dirty="0" smtClean="0"/>
              <a:t>Слишком длинные ключи — плохая идея, не только из-за занимаемой памяти, но так же и в связи с увеличением времени поиска определенного ключа в множестве в связи с дорогостоящим сравнением.</a:t>
            </a:r>
          </a:p>
          <a:p>
            <a:endParaRPr lang="ru-RU" dirty="0" smtClean="0"/>
          </a:p>
          <a:p>
            <a:r>
              <a:rPr lang="en-US" dirty="0" smtClean="0">
                <a:hlinkClick r:id="rId3"/>
              </a:rPr>
              <a:t>http://habrahabr.ru/post/204354/</a:t>
            </a:r>
            <a:r>
              <a:rPr lang="ru-RU" dirty="0" smtClean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405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 smtClean="0"/>
              <a:t>Широкораспространенные</a:t>
            </a:r>
            <a:r>
              <a:rPr lang="ru-RU" dirty="0" smtClean="0"/>
              <a:t> представители семейства KV – </a:t>
            </a:r>
            <a:r>
              <a:rPr lang="ru-RU" dirty="0" err="1" smtClean="0"/>
              <a:t>Redis</a:t>
            </a:r>
            <a:r>
              <a:rPr lang="ru-RU" dirty="0" smtClean="0"/>
              <a:t> и </a:t>
            </a:r>
            <a:r>
              <a:rPr lang="ru-RU" dirty="0" err="1" smtClean="0"/>
              <a:t>Riak</a:t>
            </a:r>
            <a:r>
              <a:rPr lang="ru-RU" dirty="0" smtClean="0"/>
              <a:t>. </a:t>
            </a:r>
            <a:r>
              <a:rPr lang="ru-RU" dirty="0" err="1" smtClean="0"/>
              <a:t>Redis</a:t>
            </a:r>
            <a:r>
              <a:rPr lang="ru-RU" dirty="0" smtClean="0"/>
              <a:t> – простая и высокопроизводительная реализация KV-хранилища, написанная на чистом C. Объем данных в нем не может превышать объем оперативной памяти: от поддержки выгрузки «лишней» информации на диск разработчики отказались некоторое время назад. Задачи, которые решают с помощью </a:t>
            </a:r>
            <a:r>
              <a:rPr lang="ru-RU" dirty="0" err="1" smtClean="0"/>
              <a:t>Redis</a:t>
            </a:r>
            <a:r>
              <a:rPr lang="ru-RU" dirty="0" smtClean="0"/>
              <a:t>, обычно требуют максимальной отзывчивости и производительности от хранилища.</a:t>
            </a:r>
          </a:p>
          <a:p>
            <a:r>
              <a:rPr lang="ru-RU" dirty="0" smtClean="0"/>
              <a:t>Для обеспечения надежности в рамках нескольких узлов </a:t>
            </a:r>
            <a:r>
              <a:rPr lang="ru-RU" dirty="0" err="1" smtClean="0"/>
              <a:t>Redis</a:t>
            </a:r>
            <a:r>
              <a:rPr lang="ru-RU" dirty="0" smtClean="0"/>
              <a:t> использует репликацию, а одного узла – </a:t>
            </a:r>
            <a:r>
              <a:rPr lang="ru-RU" dirty="0" err="1" smtClean="0"/>
              <a:t>журналирование</a:t>
            </a:r>
            <a:r>
              <a:rPr lang="ru-RU" dirty="0" smtClean="0"/>
              <a:t> операций с диском. Помимо обычных для KV-хранилищ команд (установить, прочитать значение), </a:t>
            </a:r>
            <a:r>
              <a:rPr lang="ru-RU" dirty="0" err="1" smtClean="0"/>
              <a:t>Redis</a:t>
            </a:r>
            <a:r>
              <a:rPr lang="ru-RU" dirty="0" smtClean="0"/>
              <a:t> реализует большой набор дополнительных – операции над списками, строками и т.п. </a:t>
            </a:r>
          </a:p>
          <a:p>
            <a:r>
              <a:rPr lang="en-US" dirty="0" smtClean="0"/>
              <a:t>http://www.jetinfo.ru/stati/silnye-i-slabye-storony-nosql/nosql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081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Строки</a:t>
            </a:r>
            <a:r>
              <a:rPr lang="ru-RU" dirty="0" smtClean="0"/>
              <a:t> (</a:t>
            </a:r>
            <a:r>
              <a:rPr lang="ru-RU" dirty="0" err="1" smtClean="0"/>
              <a:t>strings</a:t>
            </a:r>
            <a:r>
              <a:rPr lang="ru-RU" dirty="0" smtClean="0"/>
              <a:t>). Базовый тип данных </a:t>
            </a:r>
            <a:r>
              <a:rPr lang="ru-RU" dirty="0" err="1" smtClean="0"/>
              <a:t>Redis</a:t>
            </a:r>
            <a:r>
              <a:rPr lang="ru-RU" dirty="0" smtClean="0"/>
              <a:t>. Строки в </a:t>
            </a:r>
            <a:r>
              <a:rPr lang="ru-RU" dirty="0" err="1" smtClean="0"/>
              <a:t>Redis</a:t>
            </a:r>
            <a:r>
              <a:rPr lang="ru-RU" dirty="0" smtClean="0"/>
              <a:t> </a:t>
            </a:r>
            <a:r>
              <a:rPr lang="ru-RU" dirty="0" err="1" smtClean="0"/>
              <a:t>бинарно-безопасны</a:t>
            </a:r>
            <a:r>
              <a:rPr lang="ru-RU" dirty="0" smtClean="0"/>
              <a:t>, </a:t>
            </a:r>
            <a:r>
              <a:rPr lang="ru-RU" i="1" dirty="0" smtClean="0"/>
              <a:t>могут использоваться так же как числа,</a:t>
            </a:r>
            <a:r>
              <a:rPr lang="ru-RU" dirty="0" smtClean="0"/>
              <a:t> ограничены размером 512 Мб.</a:t>
            </a:r>
          </a:p>
          <a:p>
            <a:r>
              <a:rPr lang="ru-RU" b="1" dirty="0" smtClean="0"/>
              <a:t>Списки</a:t>
            </a:r>
            <a:r>
              <a:rPr lang="ru-RU" dirty="0" smtClean="0"/>
              <a:t> (</a:t>
            </a:r>
            <a:r>
              <a:rPr lang="ru-RU" dirty="0" err="1" smtClean="0"/>
              <a:t>lists</a:t>
            </a:r>
            <a:r>
              <a:rPr lang="ru-RU" dirty="0" smtClean="0"/>
              <a:t>). Классические списки строк, упорядоченные в порядке вставки, которая возможна как со стороны головы, так и со стороны хвоста списка. Максимальное количество элементов — 2</a:t>
            </a:r>
            <a:r>
              <a:rPr lang="ru-RU" baseline="30000" dirty="0" smtClean="0"/>
              <a:t>32</a:t>
            </a:r>
            <a:r>
              <a:rPr lang="ru-RU" dirty="0" smtClean="0"/>
              <a:t> — 1.</a:t>
            </a:r>
          </a:p>
          <a:p>
            <a:r>
              <a:rPr lang="ru-RU" b="1" dirty="0" smtClean="0"/>
              <a:t>Множества</a:t>
            </a:r>
            <a:r>
              <a:rPr lang="ru-RU" dirty="0" smtClean="0"/>
              <a:t> (</a:t>
            </a:r>
            <a:r>
              <a:rPr lang="ru-RU" dirty="0" err="1" smtClean="0"/>
              <a:t>sets</a:t>
            </a:r>
            <a:r>
              <a:rPr lang="ru-RU" dirty="0" smtClean="0"/>
              <a:t>). Множества строк в математическом понимании: не упорядочены, поддерживают операции вставки, проверки вхождения элемента, пересечения и разницы множеств. Максимальное количество элементов — 2</a:t>
            </a:r>
            <a:r>
              <a:rPr lang="ru-RU" baseline="30000" dirty="0" smtClean="0"/>
              <a:t>32</a:t>
            </a:r>
            <a:r>
              <a:rPr lang="ru-RU" dirty="0" smtClean="0"/>
              <a:t> — 1.</a:t>
            </a:r>
          </a:p>
          <a:p>
            <a:r>
              <a:rPr lang="ru-RU" b="1" dirty="0" smtClean="0"/>
              <a:t>Хеш-таблицы</a:t>
            </a:r>
            <a:r>
              <a:rPr lang="ru-RU" dirty="0" smtClean="0"/>
              <a:t> (</a:t>
            </a:r>
            <a:r>
              <a:rPr lang="ru-RU" dirty="0" err="1" smtClean="0"/>
              <a:t>hashes</a:t>
            </a:r>
            <a:r>
              <a:rPr lang="ru-RU" dirty="0" smtClean="0"/>
              <a:t>). Классические хеш-таблицы или ассоциативные массивы. Максимальное количество пар «ключ-значение» — 2</a:t>
            </a:r>
            <a:r>
              <a:rPr lang="ru-RU" baseline="30000" dirty="0" smtClean="0"/>
              <a:t>32</a:t>
            </a:r>
            <a:r>
              <a:rPr lang="ru-RU" dirty="0" smtClean="0"/>
              <a:t> — 1.</a:t>
            </a:r>
          </a:p>
          <a:p>
            <a:r>
              <a:rPr lang="ru-RU" b="1" dirty="0" smtClean="0"/>
              <a:t>Упорядоченные множества</a:t>
            </a:r>
            <a:r>
              <a:rPr lang="ru-RU" dirty="0" smtClean="0"/>
              <a:t> (</a:t>
            </a:r>
            <a:r>
              <a:rPr lang="ru-RU" dirty="0" err="1" smtClean="0"/>
              <a:t>sorted</a:t>
            </a:r>
            <a:r>
              <a:rPr lang="ru-RU" dirty="0" smtClean="0"/>
              <a:t> </a:t>
            </a:r>
            <a:r>
              <a:rPr lang="ru-RU" dirty="0" err="1" smtClean="0"/>
              <a:t>sets</a:t>
            </a:r>
            <a:r>
              <a:rPr lang="ru-RU" dirty="0" smtClean="0"/>
              <a:t>). Упорядоченное множество отличается от обычного тем, что его элементы упорядочены по особому параметру «</a:t>
            </a:r>
            <a:r>
              <a:rPr lang="ru-RU" dirty="0" err="1" smtClean="0"/>
              <a:t>score</a:t>
            </a:r>
            <a:r>
              <a:rPr lang="ru-RU" dirty="0" smtClean="0"/>
              <a:t>».</a:t>
            </a:r>
          </a:p>
          <a:p>
            <a:r>
              <a:rPr lang="ru-RU" dirty="0" smtClean="0">
                <a:hlinkClick r:id="rId3"/>
              </a:rPr>
              <a:t>Структуры данных, используемые в </a:t>
            </a:r>
            <a:r>
              <a:rPr lang="ru-RU" dirty="0" err="1" smtClean="0">
                <a:hlinkClick r:id="rId3"/>
              </a:rPr>
              <a:t>Redis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1F73B42-7B8B-4882-A809-3559C0742AD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89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0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1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C9E84F4-BCF7-46EA-9911-8EEEF4669839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29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5C41-53C6-4506-9912-B8A97176D81C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4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73FCB-37C4-418F-8ACB-5BEB28A17ADA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64" y="240453"/>
            <a:ext cx="10772775" cy="165819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9E7-1919-4AB4-A1E8-E46B434F576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02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EDB56-F002-4DBB-8550-09C3651CAADF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26234" b="40000"/>
          <a:stretch>
            <a:fillRect/>
          </a:stretch>
        </p:blipFill>
        <p:spPr bwMode="auto">
          <a:xfrm>
            <a:off x="10621645" y="0"/>
            <a:ext cx="1570355" cy="41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0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DCBF-DDA7-4163-9F46-42A5B5E5F02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2F9E-C98F-4E27-990C-5CB47E27C1C6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1FF08-80EF-45B3-BFA1-49F448344DEE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8DB9-1EB6-4F15-A388-BEEA1B07F02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8630-FE69-44B1-86BB-3BDEFCEB2B7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5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E79F3C3-3F8F-4383-ABD0-2BB5D18253E2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7" y="0"/>
            <a:ext cx="1333753" cy="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8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7800" marR="0" lvl="0" indent="-1778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Образец текста</a:t>
            </a:r>
          </a:p>
          <a:p>
            <a:pPr marL="533400" marR="0" lvl="1" indent="-34607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723900" marR="0" lvl="2" indent="-3683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  <a:p>
            <a:pPr marL="822325" marR="0" lvl="3" indent="-200025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Четвертый уровень</a:t>
            </a:r>
          </a:p>
          <a:p>
            <a:pPr marL="1096963" marR="0" lvl="4" indent="-195263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 Light" panose="020F0302020204030204" pitchFamily="34" charset="0"/>
              <a:buChar char="·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</a:rPr>
              <a:t>Пятый уровень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753DCCE-50A5-4545-B01C-2A0D8FBD22B4}" type="datetime1">
              <a:rPr lang="ru-RU" smtClean="0"/>
              <a:pPr/>
              <a:t>18.03.2014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1F76288-4F85-4F59-B786-02C6DC4B75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26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marR="0" indent="-177800" algn="l" defTabSz="914400" rtl="0" eaLnBrk="1" fontAlgn="auto" latinLnBrk="0" hangingPunct="1">
        <a:lnSpc>
          <a:spcPct val="85000"/>
        </a:lnSpc>
        <a:spcBef>
          <a:spcPts val="13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33400" marR="0" indent="-34607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3900" marR="0" indent="-368300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325" marR="0" indent="-200025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6963" marR="0" indent="-195263" algn="l" defTabSz="914400" rtl="0" eaLnBrk="1" fontAlgn="auto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 typeface="Calibri Light" panose="020F0302020204030204" pitchFamily="34" charset="0"/>
        <a:buChar char="·"/>
        <a:tabLst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204354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sonoise.files.wordpress.com/2010/03/redis-cheatsheet-v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rvicestack.net/mythz_blog/?p=381" TargetMode="External"/><Relationship Id="rId4" Type="http://schemas.openxmlformats.org/officeDocument/2006/relationships/hyperlink" Target="http://blog.simonwillison.net/post/57956858672/red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144054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Ключ-значение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396728" cy="164592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Транзакции в </a:t>
            </a:r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MULTI — начать запись команд для транзакции.</a:t>
            </a:r>
          </a:p>
          <a:p>
            <a:r>
              <a:rPr lang="ru-RU" dirty="0" smtClean="0"/>
              <a:t>EXEC — выполнить записанные команды.</a:t>
            </a:r>
          </a:p>
          <a:p>
            <a:r>
              <a:rPr lang="ru-RU" dirty="0" smtClean="0"/>
              <a:t>DISCARD — удалить все записанные команды.</a:t>
            </a:r>
          </a:p>
          <a:p>
            <a:r>
              <a:rPr lang="ru-RU" dirty="0" smtClean="0"/>
              <a:t>WATCH — команда, обеспечивающая поведение типа «</a:t>
            </a:r>
            <a:r>
              <a:rPr lang="ru-RU" dirty="0" err="1" smtClean="0"/>
              <a:t>check-and-set</a:t>
            </a:r>
            <a:r>
              <a:rPr lang="ru-RU" dirty="0" smtClean="0"/>
              <a:t>» (CAS) — транзакция выполняется только в случае, если другие клиенты не изменили значение переменной. Иначе EXEC не выполнит записанные команды.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Pub/Sub, </a:t>
            </a:r>
            <a:r>
              <a:rPr lang="ru-RU" dirty="0" smtClean="0"/>
              <a:t>сообщения в </a:t>
            </a:r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redis</a:t>
            </a:r>
            <a:r>
              <a:rPr lang="en-US" dirty="0" smtClean="0"/>
              <a:t> 127.0.0.1:6379&gt; SUBSCRIBE messages </a:t>
            </a:r>
            <a:endParaRPr lang="ru-RU" dirty="0" smtClean="0"/>
          </a:p>
          <a:p>
            <a:r>
              <a:rPr lang="en-US" dirty="0" err="1" smtClean="0"/>
              <a:t>redis</a:t>
            </a:r>
            <a:r>
              <a:rPr lang="en-US" dirty="0" smtClean="0"/>
              <a:t> 127.0.0.1:6379&gt; PUBLISH messages "Hello world!" </a:t>
            </a:r>
            <a:endParaRPr lang="ru-RU" dirty="0" smtClean="0"/>
          </a:p>
          <a:p>
            <a:r>
              <a:rPr lang="en-US" dirty="0" smtClean="0"/>
              <a:t>(integer) 1 </a:t>
            </a:r>
            <a:endParaRPr lang="ru-RU" dirty="0" smtClean="0"/>
          </a:p>
          <a:p>
            <a:r>
              <a:rPr lang="en-US" dirty="0" err="1" smtClean="0"/>
              <a:t>redis</a:t>
            </a:r>
            <a:r>
              <a:rPr lang="en-US" dirty="0" smtClean="0"/>
              <a:t> 127.0.0.1:6379&gt; SUBSCRIBE messages </a:t>
            </a:r>
            <a:endParaRPr lang="ru-RU" dirty="0" smtClean="0"/>
          </a:p>
          <a:p>
            <a:r>
              <a:rPr lang="en-US" dirty="0" smtClean="0"/>
              <a:t>Reading messages... (press Ctrl-C to quit) </a:t>
            </a:r>
            <a:endParaRPr lang="ru-RU" dirty="0" smtClean="0"/>
          </a:p>
          <a:p>
            <a:r>
              <a:rPr lang="en-US" dirty="0" smtClean="0"/>
              <a:t>1) "subscribe" </a:t>
            </a:r>
            <a:endParaRPr lang="ru-RU" dirty="0" smtClean="0"/>
          </a:p>
          <a:p>
            <a:r>
              <a:rPr lang="en-US" dirty="0" smtClean="0"/>
              <a:t>2) "messages" </a:t>
            </a:r>
            <a:endParaRPr lang="ru-RU" dirty="0" smtClean="0"/>
          </a:p>
          <a:p>
            <a:r>
              <a:rPr lang="en-US" dirty="0" smtClean="0"/>
              <a:t>3) (integer) 1 </a:t>
            </a:r>
            <a:endParaRPr lang="ru-RU" dirty="0" smtClean="0"/>
          </a:p>
          <a:p>
            <a:r>
              <a:rPr lang="en-US" dirty="0" smtClean="0"/>
              <a:t>1) "message" </a:t>
            </a:r>
            <a:endParaRPr lang="ru-RU" dirty="0" smtClean="0"/>
          </a:p>
          <a:p>
            <a:r>
              <a:rPr lang="en-US" dirty="0" smtClean="0"/>
              <a:t>2) "messages" </a:t>
            </a:r>
            <a:endParaRPr lang="ru-RU" dirty="0" smtClean="0"/>
          </a:p>
          <a:p>
            <a:r>
              <a:rPr lang="en-US" dirty="0" smtClean="0"/>
              <a:t>3) "Hello world!"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Репликация в </a:t>
            </a:r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12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217876" y="2173679"/>
            <a:ext cx="7177916" cy="3846121"/>
            <a:chOff x="922476" y="1685999"/>
            <a:chExt cx="7177916" cy="4767337"/>
          </a:xfrm>
        </p:grpSpPr>
        <p:sp>
          <p:nvSpPr>
            <p:cNvPr id="7" name="Блок-схема: альтернативный процесс 6"/>
            <p:cNvSpPr/>
            <p:nvPr/>
          </p:nvSpPr>
          <p:spPr>
            <a:xfrm>
              <a:off x="922476" y="1772816"/>
              <a:ext cx="1656184" cy="4680520"/>
            </a:xfrm>
            <a:prstGeom prst="flowChartAlternateProcess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Клиент</a:t>
              </a:r>
              <a:endParaRPr lang="ru-RU" sz="2800" dirty="0"/>
            </a:p>
          </p:txBody>
        </p:sp>
        <p:sp>
          <p:nvSpPr>
            <p:cNvPr id="8" name="Цилиндр 7"/>
            <p:cNvSpPr/>
            <p:nvPr/>
          </p:nvSpPr>
          <p:spPr>
            <a:xfrm>
              <a:off x="5634553" y="1988840"/>
              <a:ext cx="1601743" cy="1008112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/>
                <a:t>Мастер</a:t>
              </a:r>
              <a:endParaRPr lang="ru-RU" sz="2800" dirty="0"/>
            </a:p>
          </p:txBody>
        </p:sp>
        <p:sp>
          <p:nvSpPr>
            <p:cNvPr id="9" name="Цилиндр 8"/>
            <p:cNvSpPr/>
            <p:nvPr/>
          </p:nvSpPr>
          <p:spPr>
            <a:xfrm>
              <a:off x="4685813" y="3787119"/>
              <a:ext cx="1520952" cy="938025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err="1" smtClean="0"/>
                <a:t>Слейв</a:t>
              </a:r>
              <a:endParaRPr lang="ru-RU" sz="2800" dirty="0" smtClean="0"/>
            </a:p>
          </p:txBody>
        </p:sp>
        <p:sp>
          <p:nvSpPr>
            <p:cNvPr id="10" name="Цилиндр 9"/>
            <p:cNvSpPr/>
            <p:nvPr/>
          </p:nvSpPr>
          <p:spPr>
            <a:xfrm>
              <a:off x="6642665" y="3753997"/>
              <a:ext cx="1457727" cy="971147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err="1"/>
                <a:t>Слейв</a:t>
              </a:r>
              <a:endParaRPr lang="ru-RU" sz="28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2843808" y="2204864"/>
              <a:ext cx="25835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H="1">
              <a:off x="2843808" y="2564904"/>
              <a:ext cx="25835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81383" y="2636912"/>
              <a:ext cx="123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Чтение</a:t>
              </a:r>
              <a:endParaRPr lang="ru-RU" sz="2400" dirty="0"/>
            </a:p>
          </p:txBody>
        </p:sp>
        <p:cxnSp>
          <p:nvCxnSpPr>
            <p:cNvPr id="14" name="Прямая со стрелкой 13"/>
            <p:cNvCxnSpPr>
              <a:stCxn id="8" idx="3"/>
              <a:endCxn id="9" idx="1"/>
            </p:cNvCxnSpPr>
            <p:nvPr/>
          </p:nvCxnSpPr>
          <p:spPr>
            <a:xfrm flipH="1">
              <a:off x="5446289" y="2996952"/>
              <a:ext cx="989136" cy="7901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8" idx="3"/>
              <a:endCxn id="10" idx="1"/>
            </p:cNvCxnSpPr>
            <p:nvPr/>
          </p:nvCxnSpPr>
          <p:spPr>
            <a:xfrm>
              <a:off x="6435425" y="2996952"/>
              <a:ext cx="936104" cy="75704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Цилиндр 15"/>
            <p:cNvSpPr/>
            <p:nvPr/>
          </p:nvSpPr>
          <p:spPr>
            <a:xfrm>
              <a:off x="4698449" y="5410181"/>
              <a:ext cx="1457727" cy="971147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err="1"/>
                <a:t>Слейв</a:t>
              </a:r>
              <a:endParaRPr lang="ru-RU" sz="2800" dirty="0"/>
            </a:p>
          </p:txBody>
        </p:sp>
        <p:sp>
          <p:nvSpPr>
            <p:cNvPr id="17" name="Цилиндр 16"/>
            <p:cNvSpPr/>
            <p:nvPr/>
          </p:nvSpPr>
          <p:spPr>
            <a:xfrm>
              <a:off x="6642664" y="5445224"/>
              <a:ext cx="1457727" cy="971147"/>
            </a:xfrm>
            <a:prstGeom prst="ca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err="1"/>
                <a:t>Слейв</a:t>
              </a:r>
              <a:endParaRPr lang="ru-RU" sz="2800" dirty="0"/>
            </a:p>
          </p:txBody>
        </p:sp>
        <p:cxnSp>
          <p:nvCxnSpPr>
            <p:cNvPr id="18" name="Прямая со стрелкой 17"/>
            <p:cNvCxnSpPr>
              <a:stCxn id="10" idx="3"/>
              <a:endCxn id="17" idx="1"/>
            </p:cNvCxnSpPr>
            <p:nvPr/>
          </p:nvCxnSpPr>
          <p:spPr>
            <a:xfrm flipH="1">
              <a:off x="7371528" y="4725144"/>
              <a:ext cx="1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9" idx="3"/>
              <a:endCxn id="16" idx="1"/>
            </p:cNvCxnSpPr>
            <p:nvPr/>
          </p:nvCxnSpPr>
          <p:spPr>
            <a:xfrm flipH="1">
              <a:off x="5427313" y="4725144"/>
              <a:ext cx="18976" cy="68503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21458" y="1685999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Запись</a:t>
              </a:r>
              <a:endParaRPr lang="ru-RU" sz="2400" dirty="0"/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H="1">
              <a:off x="2780184" y="4077072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996208" y="4129534"/>
              <a:ext cx="123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Чтение</a:t>
              </a:r>
              <a:endParaRPr lang="ru-RU" sz="2400" dirty="0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H="1">
              <a:off x="2775604" y="5877272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991628" y="5919663"/>
              <a:ext cx="1234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/>
                <a:t>Чтение</a:t>
              </a:r>
              <a:endParaRPr lang="ru-RU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Ключ-значение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Колоночные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Документо-ориентированные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err="1" smtClean="0"/>
              <a:t>Графовые</a:t>
            </a:r>
            <a:endParaRPr lang="ru-RU" dirty="0" smtClean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28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Базы данных типа «ключ-значение» (</a:t>
            </a:r>
            <a:r>
              <a:rPr lang="en-US" dirty="0" smtClean="0"/>
              <a:t>&lt;key, value&gt;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баз «ключ-значение»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Простейшее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ru-RU" dirty="0" smtClean="0"/>
              <a:t>хранилище</a:t>
            </a:r>
            <a:r>
              <a:rPr lang="en-US" dirty="0" smtClean="0"/>
              <a:t>, </a:t>
            </a:r>
            <a:r>
              <a:rPr lang="ru-RU" dirty="0" smtClean="0"/>
              <a:t>быстрая запись, но доступ только к одной ячейке</a:t>
            </a:r>
          </a:p>
          <a:p>
            <a:r>
              <a:rPr lang="ru-RU" dirty="0" smtClean="0"/>
              <a:t>Хранит хэш-таблицу ключей, где каждый ключ связан с непрозрачным бинарным объектом</a:t>
            </a:r>
            <a:endParaRPr lang="en-US" dirty="0" smtClean="0"/>
          </a:p>
          <a:p>
            <a:r>
              <a:rPr lang="ru-RU" dirty="0" smtClean="0"/>
              <a:t>Легко горизонтально масштабируется, не поддерживает другие типы данных</a:t>
            </a:r>
            <a:endParaRPr lang="en-US" dirty="0" smtClean="0"/>
          </a:p>
          <a:p>
            <a:r>
              <a:rPr lang="ru-RU" dirty="0" smtClean="0"/>
              <a:t>Идеально для приложений с большими массивами простых данных</a:t>
            </a:r>
            <a:endParaRPr lang="en-US" dirty="0" smtClean="0"/>
          </a:p>
          <a:p>
            <a:r>
              <a:rPr lang="ru-RU" dirty="0" smtClean="0"/>
              <a:t>Варианты использования</a:t>
            </a:r>
            <a:r>
              <a:rPr lang="en-US" dirty="0" smtClean="0"/>
              <a:t>: </a:t>
            </a:r>
            <a:r>
              <a:rPr lang="ru-RU" dirty="0" smtClean="0"/>
              <a:t>значения датчиков, изменение курсов акций, кэширование, результаты промежуточной обработки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 err="1" smtClean="0"/>
              <a:t>Redis</a:t>
            </a:r>
            <a:r>
              <a:rPr lang="en-US" dirty="0" smtClean="0"/>
              <a:t>, Amazon </a:t>
            </a:r>
            <a:r>
              <a:rPr lang="en-US" dirty="0" err="1" smtClean="0"/>
              <a:t>DynamoDB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– </a:t>
            </a:r>
            <a:r>
              <a:rPr lang="ru-RU" dirty="0" smtClean="0"/>
              <a:t>хранилище «ключ-значение»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Ключи в </a:t>
            </a:r>
            <a:r>
              <a:rPr lang="ru-RU" dirty="0" err="1" smtClean="0"/>
              <a:t>Redis</a:t>
            </a:r>
            <a:r>
              <a:rPr lang="ru-RU" dirty="0" smtClean="0"/>
              <a:t> — </a:t>
            </a:r>
            <a:r>
              <a:rPr lang="ru-RU" dirty="0" err="1" smtClean="0"/>
              <a:t>бинарно-безопасные</a:t>
            </a:r>
            <a:r>
              <a:rPr lang="ru-RU" dirty="0" smtClean="0"/>
              <a:t> (</a:t>
            </a:r>
            <a:r>
              <a:rPr lang="ru-RU" dirty="0" err="1" smtClean="0"/>
              <a:t>binary</a:t>
            </a:r>
            <a:r>
              <a:rPr lang="ru-RU" dirty="0" smtClean="0"/>
              <a:t> </a:t>
            </a:r>
            <a:r>
              <a:rPr lang="ru-RU" dirty="0" err="1" smtClean="0"/>
              <a:t>safe</a:t>
            </a:r>
            <a:r>
              <a:rPr lang="ru-RU" dirty="0" smtClean="0"/>
              <a:t>) строки.</a:t>
            </a:r>
          </a:p>
          <a:p>
            <a:r>
              <a:rPr lang="ru-RU" dirty="0" smtClean="0"/>
              <a:t>Слишком длинные ключи — плохая идея, не только из-за занимаемой памяти, но так же и в связи с увеличением времени поиска определенного ключа в множестве в связи с дорогостоящим сравнением.</a:t>
            </a:r>
          </a:p>
          <a:p>
            <a:r>
              <a:rPr lang="ru-RU" dirty="0" smtClean="0"/>
              <a:t>Хорошая идея — придерживаться схемы при построении ключей: «</a:t>
            </a:r>
            <a:r>
              <a:rPr lang="ru-RU" dirty="0" err="1" smtClean="0"/>
              <a:t>object-type:id:field</a:t>
            </a:r>
            <a:r>
              <a:rPr lang="ru-RU" dirty="0" smtClean="0"/>
              <a:t>».</a:t>
            </a:r>
          </a:p>
          <a:p>
            <a:endParaRPr lang="ru-RU" dirty="0" smtClean="0"/>
          </a:p>
          <a:p>
            <a:r>
              <a:rPr lang="ru-RU" dirty="0" smtClean="0"/>
              <a:t>«Шпаргалка по </a:t>
            </a:r>
            <a:r>
              <a:rPr lang="en-US" dirty="0" err="1" smtClean="0"/>
              <a:t>Redis</a:t>
            </a:r>
            <a:r>
              <a:rPr lang="ru-RU" dirty="0" smtClean="0"/>
              <a:t>» 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http://habrahabr.ru/post/204354/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4600" t="45600" r="700" b="21600"/>
          <a:stretch>
            <a:fillRect/>
          </a:stretch>
        </p:blipFill>
        <p:spPr bwMode="auto">
          <a:xfrm>
            <a:off x="7452360" y="4663440"/>
            <a:ext cx="416498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. </a:t>
            </a:r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API: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Tons of languages, Written in: C, </a:t>
            </a:r>
            <a:endParaRPr lang="ru-RU" dirty="0" smtClean="0"/>
          </a:p>
          <a:p>
            <a:r>
              <a:rPr lang="en-US" b="1" dirty="0" smtClean="0"/>
              <a:t>Concurrency: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in memory and saves asynchronous disk after a defined time. Append only mode available. Different kinds of </a:t>
            </a:r>
            <a:r>
              <a:rPr lang="en-US" dirty="0" err="1" smtClean="0"/>
              <a:t>fsync</a:t>
            </a:r>
            <a:r>
              <a:rPr lang="en-US" dirty="0" smtClean="0"/>
              <a:t> policies. </a:t>
            </a:r>
            <a:endParaRPr lang="ru-RU" dirty="0" smtClean="0"/>
          </a:p>
          <a:p>
            <a:r>
              <a:rPr lang="en-US" b="1" dirty="0" smtClean="0"/>
              <a:t>Replication:</a:t>
            </a:r>
            <a:r>
              <a:rPr lang="en-US" dirty="0" smtClean="0"/>
              <a:t> Master / Slave, </a:t>
            </a:r>
            <a:endParaRPr lang="ru-RU" dirty="0" smtClean="0"/>
          </a:p>
          <a:p>
            <a:r>
              <a:rPr lang="en-US" b="1" dirty="0" smtClean="0"/>
              <a:t>Misc:</a:t>
            </a:r>
            <a:r>
              <a:rPr lang="en-US" dirty="0" smtClean="0"/>
              <a:t> also lists, sets, sorted sets, hashes, queues. </a:t>
            </a:r>
            <a:endParaRPr lang="ru-RU" dirty="0" smtClean="0"/>
          </a:p>
          <a:p>
            <a:r>
              <a:rPr lang="en-US" b="1" dirty="0" smtClean="0"/>
              <a:t>Cheat-Sheet: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http://masonoise.files.wordpress.com/2010/03/redis-cheatsheet-v1.pdf</a:t>
            </a:r>
            <a:endParaRPr lang="ru-RU" dirty="0" smtClean="0"/>
          </a:p>
          <a:p>
            <a:r>
              <a:rPr lang="en-US" b="1" dirty="0" smtClean="0"/>
              <a:t>Slides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http://blog.simonwillison.net/post/57956858672/redis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smtClean="0"/>
              <a:t>Admin UI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http://www.servicestack.net/mythz_blog/?p=381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</a:t>
            </a:r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96240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 smtClean="0"/>
              <a:t>Строки</a:t>
            </a:r>
            <a:r>
              <a:rPr lang="ru-RU" dirty="0" smtClean="0"/>
              <a:t> (</a:t>
            </a:r>
            <a:r>
              <a:rPr lang="ru-RU" dirty="0" err="1" smtClean="0"/>
              <a:t>strings</a:t>
            </a:r>
            <a:r>
              <a:rPr lang="ru-RU" dirty="0" smtClean="0"/>
              <a:t>). Базовый тип данных </a:t>
            </a:r>
            <a:r>
              <a:rPr lang="ru-RU" dirty="0" err="1" smtClean="0"/>
              <a:t>Redis</a:t>
            </a:r>
            <a:r>
              <a:rPr lang="ru-RU" dirty="0" smtClean="0"/>
              <a:t>. Строки в </a:t>
            </a:r>
            <a:r>
              <a:rPr lang="ru-RU" dirty="0" err="1" smtClean="0"/>
              <a:t>Redis</a:t>
            </a:r>
            <a:r>
              <a:rPr lang="ru-RU" dirty="0" smtClean="0"/>
              <a:t> </a:t>
            </a:r>
            <a:r>
              <a:rPr lang="ru-RU" dirty="0" err="1" smtClean="0"/>
              <a:t>бинарно-безопасны</a:t>
            </a:r>
            <a:r>
              <a:rPr lang="ru-RU" dirty="0" smtClean="0"/>
              <a:t>, </a:t>
            </a:r>
            <a:r>
              <a:rPr lang="ru-RU" i="1" dirty="0" smtClean="0"/>
              <a:t>могут использоваться так же как числа,</a:t>
            </a:r>
            <a:r>
              <a:rPr lang="ru-RU" dirty="0" smtClean="0"/>
              <a:t> ограничены размером 512 Мб.</a:t>
            </a:r>
          </a:p>
          <a:p>
            <a:r>
              <a:rPr lang="ru-RU" b="1" dirty="0" smtClean="0"/>
              <a:t>Списки</a:t>
            </a:r>
            <a:r>
              <a:rPr lang="ru-RU" dirty="0" smtClean="0"/>
              <a:t> (</a:t>
            </a:r>
            <a:r>
              <a:rPr lang="ru-RU" dirty="0" err="1" smtClean="0"/>
              <a:t>lists</a:t>
            </a:r>
            <a:r>
              <a:rPr lang="ru-RU" dirty="0" smtClean="0"/>
              <a:t>). Классические списки строк, упорядоченные в порядке вставки, которая возможна как со стороны головы, так и со стороны хвоста списка. Максимальное количество элементов — 2</a:t>
            </a:r>
            <a:r>
              <a:rPr lang="ru-RU" baseline="30000" dirty="0" smtClean="0"/>
              <a:t>32</a:t>
            </a:r>
            <a:r>
              <a:rPr lang="ru-RU" dirty="0" smtClean="0"/>
              <a:t> — 1.</a:t>
            </a:r>
          </a:p>
          <a:p>
            <a:r>
              <a:rPr lang="ru-RU" b="1" dirty="0" smtClean="0"/>
              <a:t>Множества</a:t>
            </a:r>
            <a:r>
              <a:rPr lang="ru-RU" dirty="0" smtClean="0"/>
              <a:t> (</a:t>
            </a:r>
            <a:r>
              <a:rPr lang="ru-RU" dirty="0" err="1" smtClean="0"/>
              <a:t>sets</a:t>
            </a:r>
            <a:r>
              <a:rPr lang="ru-RU" dirty="0" smtClean="0"/>
              <a:t>). Множества строк в математическом понимании: не упорядочены, поддерживают операции вставки, проверки вхождения элемента, пересечения и разницы множеств. Максимальное количество элементов — 2</a:t>
            </a:r>
            <a:r>
              <a:rPr lang="ru-RU" baseline="30000" dirty="0" smtClean="0"/>
              <a:t>32</a:t>
            </a:r>
            <a:r>
              <a:rPr lang="ru-RU" dirty="0" smtClean="0"/>
              <a:t> — 1.</a:t>
            </a:r>
          </a:p>
          <a:p>
            <a:r>
              <a:rPr lang="ru-RU" b="1" dirty="0" smtClean="0"/>
              <a:t>Хеш-таблицы</a:t>
            </a:r>
            <a:r>
              <a:rPr lang="ru-RU" dirty="0" smtClean="0"/>
              <a:t> (</a:t>
            </a:r>
            <a:r>
              <a:rPr lang="ru-RU" dirty="0" err="1" smtClean="0"/>
              <a:t>hashes</a:t>
            </a:r>
            <a:r>
              <a:rPr lang="ru-RU" dirty="0" smtClean="0"/>
              <a:t>). Классические хеш-таблицы или ассоциативные массивы. Максимальное количество пар «ключ-значение» — 2</a:t>
            </a:r>
            <a:r>
              <a:rPr lang="ru-RU" baseline="30000" dirty="0" smtClean="0"/>
              <a:t>32</a:t>
            </a:r>
            <a:r>
              <a:rPr lang="ru-RU" dirty="0" smtClean="0"/>
              <a:t> — 1.</a:t>
            </a:r>
          </a:p>
          <a:p>
            <a:r>
              <a:rPr lang="ru-RU" b="1" dirty="0" smtClean="0"/>
              <a:t>Упорядоченные множества</a:t>
            </a:r>
            <a:r>
              <a:rPr lang="ru-RU" dirty="0" smtClean="0"/>
              <a:t> (</a:t>
            </a:r>
            <a:r>
              <a:rPr lang="ru-RU" dirty="0" err="1" smtClean="0"/>
              <a:t>sorted</a:t>
            </a:r>
            <a:r>
              <a:rPr lang="ru-RU" dirty="0" smtClean="0"/>
              <a:t> </a:t>
            </a:r>
            <a:r>
              <a:rPr lang="ru-RU" dirty="0" err="1" smtClean="0"/>
              <a:t>sets</a:t>
            </a:r>
            <a:r>
              <a:rPr lang="ru-RU" dirty="0" smtClean="0"/>
              <a:t>). Упорядоченное множество отличается от обычного тем, что его элементы упорядочены по особому параметру «</a:t>
            </a:r>
            <a:r>
              <a:rPr lang="ru-RU" dirty="0" err="1" smtClean="0"/>
              <a:t>score</a:t>
            </a:r>
            <a:r>
              <a:rPr lang="ru-RU" dirty="0" smtClean="0"/>
              <a:t>».</a:t>
            </a:r>
          </a:p>
          <a:p>
            <a:r>
              <a:rPr lang="ru-RU" dirty="0" smtClean="0">
                <a:hlinkClick r:id="rId3"/>
              </a:rPr>
              <a:t>Структуры данных, используемые в </a:t>
            </a:r>
            <a:r>
              <a:rPr lang="ru-RU" dirty="0" err="1" smtClean="0">
                <a:hlinkClick r:id="rId3"/>
              </a:rPr>
              <a:t>Redis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</a:t>
            </a:r>
            <a:r>
              <a:rPr lang="ru-RU" b="1" dirty="0" err="1" smtClean="0"/>
              <a:t>оздание</a:t>
            </a:r>
            <a:r>
              <a:rPr lang="ru-RU" b="1" dirty="0" smtClean="0"/>
              <a:t>, выборка, модификация, удаление и базовая информация об объектах.</a:t>
            </a:r>
            <a:endParaRPr lang="en-US" b="1" dirty="0" smtClean="0"/>
          </a:p>
          <a:p>
            <a:r>
              <a:rPr lang="en-US" dirty="0" smtClean="0"/>
              <a:t>set test:1:string "my binary safe string" </a:t>
            </a:r>
          </a:p>
          <a:p>
            <a:r>
              <a:rPr lang="en-US" dirty="0" smtClean="0"/>
              <a:t>get test:1:string</a:t>
            </a:r>
          </a:p>
          <a:p>
            <a:r>
              <a:rPr lang="en-US" dirty="0" err="1" smtClean="0"/>
              <a:t>getset</a:t>
            </a:r>
            <a:r>
              <a:rPr lang="en-US" dirty="0" smtClean="0"/>
              <a:t> test:1:string "other value“</a:t>
            </a:r>
          </a:p>
          <a:p>
            <a:r>
              <a:rPr lang="en-US" dirty="0" smtClean="0"/>
              <a:t>set test:1:vlaue "487“</a:t>
            </a:r>
          </a:p>
          <a:p>
            <a:r>
              <a:rPr lang="en-US" dirty="0" smtClean="0"/>
              <a:t>rename test:1:vlaue test:1:value</a:t>
            </a:r>
          </a:p>
          <a:p>
            <a:r>
              <a:rPr lang="en-US" dirty="0" smtClean="0"/>
              <a:t>exists test:1:value</a:t>
            </a:r>
          </a:p>
          <a:p>
            <a:r>
              <a:rPr lang="en-US" dirty="0" smtClean="0"/>
              <a:t>del test:1:value</a:t>
            </a:r>
          </a:p>
          <a:p>
            <a:r>
              <a:rPr lang="en-US" dirty="0" smtClean="0"/>
              <a:t>keys test:1:* 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Время жизни</a:t>
            </a:r>
            <a:endParaRPr lang="en-US" b="1" dirty="0" smtClean="0"/>
          </a:p>
          <a:p>
            <a:r>
              <a:rPr lang="en-US" dirty="0" err="1" smtClean="0"/>
              <a:t>redis</a:t>
            </a:r>
            <a:r>
              <a:rPr lang="en-US" dirty="0" smtClean="0"/>
              <a:t> 127.0.0.1:6379&gt; </a:t>
            </a:r>
            <a:r>
              <a:rPr lang="en-US" dirty="0" err="1" smtClean="0"/>
              <a:t>ttl</a:t>
            </a:r>
            <a:r>
              <a:rPr lang="en-US" dirty="0" smtClean="0"/>
              <a:t> test:1:string </a:t>
            </a:r>
          </a:p>
          <a:p>
            <a:r>
              <a:rPr lang="en-US" dirty="0" smtClean="0"/>
              <a:t>&gt; expire test:1:string 6000</a:t>
            </a:r>
          </a:p>
          <a:p>
            <a:r>
              <a:rPr lang="ru-RU" b="1" dirty="0" smtClean="0"/>
              <a:t>Списки</a:t>
            </a:r>
          </a:p>
          <a:p>
            <a:r>
              <a:rPr lang="en-US" dirty="0" err="1" smtClean="0"/>
              <a:t>rpush</a:t>
            </a:r>
            <a:r>
              <a:rPr lang="en-US" dirty="0" smtClean="0"/>
              <a:t> test:1:messages "Hello, world!«</a:t>
            </a:r>
            <a:endParaRPr lang="ru-RU" dirty="0" smtClean="0"/>
          </a:p>
          <a:p>
            <a:r>
              <a:rPr lang="en-US" dirty="0" err="1" smtClean="0"/>
              <a:t>lrange</a:t>
            </a:r>
            <a:r>
              <a:rPr lang="en-US" dirty="0" smtClean="0"/>
              <a:t> test:1:messages 0 2 </a:t>
            </a:r>
            <a:endParaRPr lang="ru-RU" dirty="0" smtClean="0"/>
          </a:p>
          <a:p>
            <a:r>
              <a:rPr lang="en-US" dirty="0" err="1" smtClean="0"/>
              <a:t>llen</a:t>
            </a:r>
            <a:r>
              <a:rPr lang="en-US" dirty="0" smtClean="0"/>
              <a:t> test:1:messages</a:t>
            </a:r>
            <a:endParaRPr lang="ru-RU" dirty="0" smtClean="0"/>
          </a:p>
          <a:p>
            <a:r>
              <a:rPr lang="en-US" dirty="0" err="1" smtClean="0"/>
              <a:t>lpop</a:t>
            </a:r>
            <a:r>
              <a:rPr lang="en-US" dirty="0" smtClean="0"/>
              <a:t> test:1:messages</a:t>
            </a:r>
            <a:endParaRPr lang="ru-RU" b="1" dirty="0" smtClean="0"/>
          </a:p>
          <a:p>
            <a:endParaRPr lang="en-US" dirty="0" smtClean="0"/>
          </a:p>
          <a:p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6288-4F85-4F59-B786-02C6DC4B752F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лекций Интуит">
  <a:themeElements>
    <a:clrScheme name="Метрополия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Метрополи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лекций Интуит</Template>
  <TotalTime>1314</TotalTime>
  <Words>1205</Words>
  <Application>Microsoft Office PowerPoint</Application>
  <PresentationFormat>Произвольный</PresentationFormat>
  <Paragraphs>133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Шаблон лекций Интуит</vt:lpstr>
      <vt:lpstr>Ключ-значение</vt:lpstr>
      <vt:lpstr>Обзор лекции</vt:lpstr>
      <vt:lpstr>1. Базы данных типа «ключ-значение» (&lt;key, value&gt;)</vt:lpstr>
      <vt:lpstr>Свойства баз «ключ-значение»</vt:lpstr>
      <vt:lpstr>Redis – хранилище «ключ-значение»</vt:lpstr>
      <vt:lpstr>Redis. Информация</vt:lpstr>
      <vt:lpstr>Типы данных Redis</vt:lpstr>
      <vt:lpstr>Операции Redis</vt:lpstr>
      <vt:lpstr>Операции Redis 2</vt:lpstr>
      <vt:lpstr>Транзакции в Redis</vt:lpstr>
      <vt:lpstr>Pub/Sub, сообщения в Redis</vt:lpstr>
      <vt:lpstr>Репликация в Redis</vt:lpstr>
    </vt:vector>
  </TitlesOfParts>
  <Company>RePack by SPecialiST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хранения больших данных</dc:title>
  <dc:creator>Yury Anikin</dc:creator>
  <cp:lastModifiedBy>rana</cp:lastModifiedBy>
  <cp:revision>22</cp:revision>
  <dcterms:created xsi:type="dcterms:W3CDTF">2014-02-09T23:27:10Z</dcterms:created>
  <dcterms:modified xsi:type="dcterms:W3CDTF">2014-03-18T13:48:07Z</dcterms:modified>
</cp:coreProperties>
</file>