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83" r:id="rId3"/>
    <p:sldId id="286" r:id="rId4"/>
    <p:sldId id="307" r:id="rId5"/>
    <p:sldId id="308" r:id="rId6"/>
    <p:sldId id="305" r:id="rId7"/>
    <p:sldId id="306" r:id="rId8"/>
    <p:sldId id="31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Евгений Николаевич Павловский" initials="Е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6" autoAdjust="0"/>
    <p:restoredTop sz="51509" autoAdjust="0"/>
  </p:normalViewPr>
  <p:slideViewPr>
    <p:cSldViewPr snapToGrid="0">
      <p:cViewPr varScale="1">
        <p:scale>
          <a:sx n="61" d="100"/>
          <a:sy n="61" d="100"/>
        </p:scale>
        <p:origin x="-750" y="-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39" d="100"/>
          <a:sy n="39" d="100"/>
        </p:scale>
        <p:origin x="-22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4132634" cy="232460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393971" y="3020439"/>
            <a:ext cx="5486400" cy="18823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Перейдем ко второй</a:t>
            </a:r>
            <a:r>
              <a:rPr lang="ru-RU" baseline="0" dirty="0" smtClean="0"/>
              <a:t> большой части темы «Технологии хранения больших данных»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4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46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6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Самые популярные представители этого семейства – </a:t>
            </a:r>
            <a:r>
              <a:rPr lang="ru-RU" dirty="0" err="1" smtClean="0"/>
              <a:t>MongoDB</a:t>
            </a:r>
            <a:r>
              <a:rPr lang="ru-RU" dirty="0" smtClean="0"/>
              <a:t> и </a:t>
            </a:r>
            <a:r>
              <a:rPr lang="ru-RU" dirty="0" err="1" smtClean="0"/>
              <a:t>CouchDB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MongoDB</a:t>
            </a:r>
            <a:r>
              <a:rPr lang="ru-RU" dirty="0" smtClean="0"/>
              <a:t> — это распределенная, не имеющая схемы, ориентированная на документы база данных, созданная компанией 10gen. Она хранит двоичные JSON-документы (BSON), которые представляют JSON в двоичном коде, подобно объектам. BSON поддерживает вложенные структуры объектов со встроенными объектами и массивами. Подобно </a:t>
            </a:r>
            <a:r>
              <a:rPr lang="ru-RU" dirty="0" err="1" smtClean="0"/>
              <a:t>HBase</a:t>
            </a:r>
            <a:r>
              <a:rPr lang="ru-RU" dirty="0" smtClean="0"/>
              <a:t>, кластеры </a:t>
            </a:r>
            <a:r>
              <a:rPr lang="ru-RU" dirty="0" err="1" smtClean="0"/>
              <a:t>MongoDB</a:t>
            </a:r>
            <a:r>
              <a:rPr lang="ru-RU" dirty="0" smtClean="0"/>
              <a:t> и </a:t>
            </a:r>
            <a:r>
              <a:rPr lang="ru-RU" dirty="0" err="1" smtClean="0"/>
              <a:t>CouchDB</a:t>
            </a:r>
            <a:r>
              <a:rPr lang="ru-RU" dirty="0" smtClean="0"/>
              <a:t> могут устанавливаться и исполняться на любой IaaS-платформе провайдера, такой как IBM </a:t>
            </a:r>
            <a:r>
              <a:rPr lang="ru-RU" dirty="0" err="1" smtClean="0"/>
              <a:t>SmartCloud</a:t>
            </a:r>
            <a:r>
              <a:rPr lang="ru-RU" dirty="0" smtClean="0"/>
              <a:t> </a:t>
            </a:r>
            <a:r>
              <a:rPr lang="ru-RU" dirty="0" err="1" smtClean="0"/>
              <a:t>Enterprise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Основой </a:t>
            </a:r>
            <a:r>
              <a:rPr lang="ru-RU" dirty="0" err="1" smtClean="0"/>
              <a:t>MongoDB</a:t>
            </a:r>
            <a:r>
              <a:rPr lang="ru-RU" dirty="0" smtClean="0"/>
              <a:t> является концепция </a:t>
            </a:r>
            <a:r>
              <a:rPr lang="ru-RU" i="1" dirty="0" smtClean="0"/>
              <a:t>документа</a:t>
            </a:r>
            <a:r>
              <a:rPr lang="ru-RU" dirty="0" smtClean="0"/>
              <a:t> (</a:t>
            </a:r>
            <a:r>
              <a:rPr lang="ru-RU" dirty="0" err="1" smtClean="0"/>
              <a:t>document</a:t>
            </a:r>
            <a:r>
              <a:rPr lang="ru-RU" dirty="0" smtClean="0"/>
              <a:t>), который представляется в виде упорядоченного набора ключей с ассоциированными значениями; </a:t>
            </a:r>
            <a:r>
              <a:rPr lang="ru-RU" i="1" dirty="0" smtClean="0"/>
              <a:t>коллекция</a:t>
            </a:r>
            <a:r>
              <a:rPr lang="ru-RU" dirty="0" smtClean="0"/>
              <a:t> (</a:t>
            </a:r>
            <a:r>
              <a:rPr lang="ru-RU" dirty="0" err="1" smtClean="0"/>
              <a:t>collection</a:t>
            </a:r>
            <a:r>
              <a:rPr lang="ru-RU" dirty="0" smtClean="0"/>
              <a:t>) — это группа таких документов. Если документ является MongoDB-аналогом строки в реляционной базе данных, то коллекция может считаться аналогом таблицы. 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0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5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вы понимаете, репликация и </a:t>
            </a:r>
            <a:r>
              <a:rPr lang="ru-RU" dirty="0" err="1" smtClean="0"/>
              <a:t>шардинг</a:t>
            </a:r>
            <a:r>
              <a:rPr lang="ru-RU" dirty="0" smtClean="0"/>
              <a:t>  - различные механизмы распределения данных, дающие различные результаты.</a:t>
            </a:r>
          </a:p>
          <a:p>
            <a:r>
              <a:rPr lang="ru-RU" dirty="0" smtClean="0"/>
              <a:t>Репликация потребляет больше ресурсов на синхронизацию вставки</a:t>
            </a:r>
            <a:r>
              <a:rPr lang="ru-RU" baseline="0" dirty="0" smtClean="0"/>
              <a:t> (надо раздать новые данные от мастера всем </a:t>
            </a:r>
            <a:r>
              <a:rPr lang="ru-RU" baseline="0" dirty="0" err="1" smtClean="0"/>
              <a:t>слэйвам</a:t>
            </a:r>
            <a:r>
              <a:rPr lang="ru-RU" baseline="0" dirty="0" smtClean="0"/>
              <a:t>), но очень ускоряет чтение – можно читать актуальные данные с любого </a:t>
            </a:r>
            <a:r>
              <a:rPr lang="ru-RU" baseline="0" dirty="0" err="1" smtClean="0"/>
              <a:t>слэйва</a:t>
            </a:r>
            <a:r>
              <a:rPr lang="ru-RU" baseline="0" dirty="0" smtClean="0"/>
              <a:t>.</a:t>
            </a:r>
          </a:p>
          <a:p>
            <a:r>
              <a:rPr lang="ru-RU" baseline="0" dirty="0" err="1" smtClean="0"/>
              <a:t>Шардинг</a:t>
            </a:r>
            <a:r>
              <a:rPr lang="ru-RU" baseline="0" dirty="0" smtClean="0"/>
              <a:t> не гарантирует нахождение искомого блока на </a:t>
            </a:r>
            <a:r>
              <a:rPr lang="ru-RU" baseline="0" dirty="0" err="1" smtClean="0"/>
              <a:t>датаноде</a:t>
            </a:r>
            <a:r>
              <a:rPr lang="ru-RU" baseline="0" dirty="0" smtClean="0"/>
              <a:t>, поэтому операции чтения обращаются к некоторой выделенной </a:t>
            </a:r>
            <a:r>
              <a:rPr lang="ru-RU" baseline="0" dirty="0" err="1" smtClean="0"/>
              <a:t>ноде</a:t>
            </a:r>
            <a:r>
              <a:rPr lang="ru-RU" baseline="0" dirty="0" smtClean="0"/>
              <a:t>, </a:t>
            </a:r>
            <a:r>
              <a:rPr lang="en-US" baseline="0" dirty="0" err="1" smtClean="0"/>
              <a:t>NameNode</a:t>
            </a:r>
            <a:r>
              <a:rPr lang="en-US" baseline="0" dirty="0" smtClean="0"/>
              <a:t> </a:t>
            </a:r>
            <a:r>
              <a:rPr lang="ru-RU" baseline="0" dirty="0" smtClean="0"/>
              <a:t>в случае </a:t>
            </a:r>
            <a:r>
              <a:rPr lang="en-US" baseline="0" dirty="0" err="1" smtClean="0"/>
              <a:t>Hadoop</a:t>
            </a:r>
            <a:r>
              <a:rPr lang="ru-RU" baseline="0" dirty="0" smtClean="0"/>
              <a:t>, а та уже запрашивает данные или </a:t>
            </a:r>
            <a:r>
              <a:rPr lang="ru-RU" baseline="0" dirty="0" err="1" smtClean="0"/>
              <a:t>перенаправляет</a:t>
            </a:r>
            <a:r>
              <a:rPr lang="ru-RU" baseline="0" dirty="0" smtClean="0"/>
              <a:t> запрос. Это замедляет чтение. Но в этом варианте не надо синхронизовать данные в каждой </a:t>
            </a:r>
            <a:r>
              <a:rPr lang="ru-RU" baseline="0" dirty="0" err="1" smtClean="0"/>
              <a:t>ноде</a:t>
            </a:r>
            <a:r>
              <a:rPr lang="ru-RU" baseline="0" dirty="0" smtClean="0"/>
              <a:t>. Кроме того, части / блоки данных могут параллельно записываться на различные </a:t>
            </a:r>
            <a:r>
              <a:rPr lang="ru-RU" baseline="0" dirty="0" err="1" smtClean="0"/>
              <a:t>ноды</a:t>
            </a:r>
            <a:r>
              <a:rPr lang="ru-RU" baseline="0" dirty="0" smtClean="0"/>
              <a:t>. Это кардинально ускоряет запись.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9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Обе поддерживают репликацию и </a:t>
            </a:r>
            <a:r>
              <a:rPr lang="ru-RU" dirty="0" err="1" smtClean="0"/>
              <a:t>шардинг</a:t>
            </a:r>
            <a:r>
              <a:rPr lang="ru-RU" dirty="0" smtClean="0"/>
              <a:t>, причем </a:t>
            </a:r>
            <a:r>
              <a:rPr lang="ru-RU" dirty="0" err="1" smtClean="0"/>
              <a:t>MongoDB</a:t>
            </a:r>
            <a:r>
              <a:rPr lang="ru-RU" dirty="0" smtClean="0"/>
              <a:t> – </a:t>
            </a:r>
            <a:r>
              <a:rPr lang="ru-RU" dirty="0" err="1" smtClean="0"/>
              <a:t>шардинг</a:t>
            </a:r>
            <a:r>
              <a:rPr lang="ru-RU" dirty="0" smtClean="0"/>
              <a:t> с автоматической миграцией данных при добавлении или отключении «</a:t>
            </a:r>
            <a:r>
              <a:rPr lang="ru-RU" dirty="0" err="1" smtClean="0"/>
              <a:t>шардов</a:t>
            </a:r>
            <a:r>
              <a:rPr lang="ru-RU" dirty="0" smtClean="0"/>
              <a:t>»1 из кластера. Кроме того, оба решения реализуют </a:t>
            </a:r>
            <a:r>
              <a:rPr lang="ru-RU" dirty="0" err="1" smtClean="0"/>
              <a:t>Map</a:t>
            </a:r>
            <a:r>
              <a:rPr lang="ru-RU" dirty="0" smtClean="0"/>
              <a:t>/</a:t>
            </a:r>
            <a:r>
              <a:rPr lang="ru-RU" dirty="0" err="1" smtClean="0"/>
              <a:t>Reduce</a:t>
            </a:r>
            <a:r>
              <a:rPr lang="ru-RU" dirty="0" smtClean="0"/>
              <a:t>. </a:t>
            </a:r>
            <a:r>
              <a:rPr lang="ru-RU" dirty="0" err="1" smtClean="0"/>
              <a:t>CouchDB</a:t>
            </a:r>
            <a:r>
              <a:rPr lang="ru-RU" dirty="0" smtClean="0"/>
              <a:t> использует его в качестве замены сложным </a:t>
            </a:r>
            <a:r>
              <a:rPr lang="ru-RU" dirty="0" err="1" smtClean="0"/>
              <a:t>ad-hoc</a:t>
            </a:r>
            <a:r>
              <a:rPr lang="ru-RU" dirty="0" smtClean="0"/>
              <a:t> запросам: СУБД создает «отображения» (</a:t>
            </a:r>
            <a:r>
              <a:rPr lang="ru-RU" dirty="0" err="1" smtClean="0"/>
              <a:t>view</a:t>
            </a:r>
            <a:r>
              <a:rPr lang="ru-RU" dirty="0" smtClean="0"/>
              <a:t>), данные которых вычисляются операциями </a:t>
            </a:r>
            <a:r>
              <a:rPr lang="ru-RU" dirty="0" err="1" smtClean="0"/>
              <a:t>Map</a:t>
            </a:r>
            <a:r>
              <a:rPr lang="ru-RU" dirty="0" smtClean="0"/>
              <a:t>/</a:t>
            </a:r>
            <a:r>
              <a:rPr lang="ru-RU" dirty="0" err="1" smtClean="0"/>
              <a:t>Reduce</a:t>
            </a:r>
            <a:r>
              <a:rPr lang="ru-RU" dirty="0" smtClean="0"/>
              <a:t> и автоматически обновляются при изменении. </a:t>
            </a:r>
            <a:r>
              <a:rPr lang="ru-RU" dirty="0" err="1" smtClean="0"/>
              <a:t>MongoDB</a:t>
            </a:r>
            <a:r>
              <a:rPr lang="ru-RU" dirty="0" smtClean="0"/>
              <a:t> также поддерживает достаточно сложные запросы. Для этого в решении реализован собственный, не похожий на SQL, язык запросов.</a:t>
            </a:r>
          </a:p>
          <a:p>
            <a:r>
              <a:rPr lang="ru-RU" dirty="0" smtClean="0"/>
              <a:t>Основное отличие между </a:t>
            </a:r>
            <a:r>
              <a:rPr lang="ru-RU" dirty="0" err="1" smtClean="0"/>
              <a:t>MongoDB</a:t>
            </a:r>
            <a:r>
              <a:rPr lang="ru-RU" dirty="0" smtClean="0"/>
              <a:t> и </a:t>
            </a:r>
            <a:r>
              <a:rPr lang="ru-RU" dirty="0" err="1" smtClean="0"/>
              <a:t>CouchDB</a:t>
            </a:r>
            <a:r>
              <a:rPr lang="ru-RU" dirty="0" smtClean="0"/>
              <a:t> – это разный подход к конкурентным изменениям данных. </a:t>
            </a:r>
            <a:r>
              <a:rPr lang="ru-RU" dirty="0" err="1" smtClean="0"/>
              <a:t>MongoDB</a:t>
            </a:r>
            <a:r>
              <a:rPr lang="ru-RU" dirty="0" smtClean="0"/>
              <a:t> не реализует транзакционность2 и осуществляет лишь простейшие атомарные операции над объектами. </a:t>
            </a:r>
            <a:r>
              <a:rPr lang="ru-RU" dirty="0" err="1" smtClean="0"/>
              <a:t>CouchDB</a:t>
            </a:r>
            <a:r>
              <a:rPr lang="ru-RU" dirty="0" smtClean="0"/>
              <a:t> же реализует управление конкурентным доступом по модели </a:t>
            </a:r>
            <a:r>
              <a:rPr lang="ru-RU" dirty="0" err="1" smtClean="0"/>
              <a:t>Multi-Version</a:t>
            </a:r>
            <a:r>
              <a:rPr lang="ru-RU" dirty="0" smtClean="0"/>
              <a:t> </a:t>
            </a:r>
            <a:r>
              <a:rPr lang="ru-RU" dirty="0" err="1" smtClean="0"/>
              <a:t>Concurrency</a:t>
            </a:r>
            <a:r>
              <a:rPr lang="ru-RU" dirty="0" smtClean="0"/>
              <a:t> </a:t>
            </a:r>
            <a:r>
              <a:rPr lang="ru-RU" dirty="0" err="1" smtClean="0"/>
              <a:t>Control</a:t>
            </a:r>
            <a:r>
              <a:rPr lang="ru-RU" dirty="0" smtClean="0"/>
              <a:t> – с помощью </a:t>
            </a:r>
            <a:r>
              <a:rPr lang="ru-RU" dirty="0" err="1" smtClean="0"/>
              <a:t>мультиверсионности</a:t>
            </a:r>
            <a:r>
              <a:rPr lang="ru-RU" dirty="0" smtClean="0"/>
              <a:t>. Таким образом, в </a:t>
            </a:r>
            <a:r>
              <a:rPr lang="ru-RU" dirty="0" err="1" smtClean="0"/>
              <a:t>CouchDB</a:t>
            </a:r>
            <a:r>
              <a:rPr lang="ru-RU" dirty="0" smtClean="0"/>
              <a:t> изменение документов одним пользователем не видно другим до момента «фиксации» (</a:t>
            </a:r>
            <a:r>
              <a:rPr lang="ru-RU" dirty="0" err="1" smtClean="0"/>
              <a:t>commit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3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Коллекции не имеют схем. Это означает, что документы в рамках одной коллекции могут иметь любое количество различных форм. Например, оба следующих документа могли бы храниться в одной коллекции. </a:t>
            </a:r>
            <a:endParaRPr lang="en-US" dirty="0" smtClean="0"/>
          </a:p>
          <a:p>
            <a:r>
              <a:rPr lang="ru-RU" dirty="0" smtClean="0"/>
              <a:t>Обратите внимание, что предыдущие документы не только имеют разные структуры и типы своих значений, они также имеют совершенно разные ключи. </a:t>
            </a:r>
          </a:p>
          <a:p>
            <a:r>
              <a:rPr lang="ru-RU" dirty="0" err="1" smtClean="0"/>
              <a:t>MongoDB</a:t>
            </a:r>
            <a:r>
              <a:rPr lang="ru-RU" dirty="0" smtClean="0"/>
              <a:t> группирует коллекции в базы данных. Один экземпляр </a:t>
            </a:r>
            <a:r>
              <a:rPr lang="ru-RU" dirty="0" err="1" smtClean="0"/>
              <a:t>MongoDB</a:t>
            </a:r>
            <a:r>
              <a:rPr lang="ru-RU" dirty="0" smtClean="0"/>
              <a:t> может поддерживать несколько баз данных, каждая из которых может рассматриваться как практически независимая. Функция </a:t>
            </a:r>
            <a:r>
              <a:rPr lang="ru-RU" dirty="0" err="1" smtClean="0"/>
              <a:t>insert</a:t>
            </a:r>
            <a:r>
              <a:rPr lang="ru-RU" dirty="0" smtClean="0"/>
              <a:t> добавляет документ к коллекции. В следующем фрагменте кода показан пример вставки документа с сообщением в коллекцию </a:t>
            </a:r>
            <a:r>
              <a:rPr lang="ru-RU" dirty="0" err="1" smtClean="0"/>
              <a:t>блога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59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9E84F4-BCF7-46EA-9911-8EEEF4669839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029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5C41-53C6-4506-9912-B8A97176D81C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FCB-37C4-418F-8ACB-5BEB28A17ADA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64" y="240453"/>
            <a:ext cx="10772775" cy="165819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9E7-1919-4AB4-A1E8-E46B434F576F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02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B56-F002-4DBB-8550-09C3651CAADF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0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DCBF-DDA7-4163-9F46-42A5B5E5F02E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F9E-C98F-4E27-990C-5CB47E27C1C6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F08-80EF-45B3-BFA1-49F448344DEE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DB9-1EB6-4F15-A388-BEEA1B07F022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8630-FE69-44B1-86BB-3BDEFCEB2B74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E79F3C3-3F8F-4383-ABD0-2BB5D18253E2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Образец текста</a:t>
            </a:r>
          </a:p>
          <a:p>
            <a:pPr marL="533400" marR="0" lvl="1" indent="-346075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723900" marR="0" lvl="2" indent="-3683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  <a:p>
            <a:pPr marL="822325" marR="0" lvl="3" indent="-200025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Четвертый уровень</a:t>
            </a:r>
          </a:p>
          <a:p>
            <a:pPr marL="1096963" marR="0" lvl="4" indent="-19526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Пятый уровень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753DCCE-50A5-4545-B01C-2A0D8FBD22B4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marR="0" indent="-177800" algn="l" defTabSz="914400" rtl="0" eaLnBrk="1" fontAlgn="auto" latinLnBrk="0" hangingPunct="1">
        <a:lnSpc>
          <a:spcPct val="85000"/>
        </a:lnSpc>
        <a:spcBef>
          <a:spcPts val="13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33400" marR="0" indent="-346075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23900" marR="0" indent="-368300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marR="0" indent="-200025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marR="0" indent="-195263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Документо</a:t>
            </a:r>
            <a:r>
              <a:rPr lang="ru-RU" dirty="0"/>
              <a:t>-ориентированные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396728" cy="164592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Документо-ориентированные</a:t>
            </a:r>
            <a:r>
              <a:rPr lang="ru-RU" dirty="0" smtClean="0"/>
              <a:t> базы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 err="1" smtClean="0"/>
              <a:t>документо-ориентированных</a:t>
            </a:r>
            <a:r>
              <a:rPr lang="ru-RU" dirty="0" smtClean="0"/>
              <a:t> баз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Иерархические структуры данных, уменьшающие необходимость многотабличных объединений (</a:t>
            </a:r>
            <a:r>
              <a:rPr lang="en-US" dirty="0" smtClean="0"/>
              <a:t>join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Структура документов не должны быть известна заранее, может изменяться динамично, но запросы могут понимать содержимое документа</a:t>
            </a:r>
          </a:p>
          <a:p>
            <a:r>
              <a:rPr lang="ru-RU" dirty="0" smtClean="0"/>
              <a:t>Приложения</a:t>
            </a:r>
            <a:r>
              <a:rPr lang="en-US" dirty="0" smtClean="0"/>
              <a:t>:</a:t>
            </a:r>
            <a:r>
              <a:rPr lang="ru-RU" dirty="0" smtClean="0"/>
              <a:t> быстрое сохранение и доставка для динамично изменяющихся схем данных и объектов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Примеры: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Документы</a:t>
            </a:r>
            <a:r>
              <a:rPr lang="en-US" dirty="0" smtClean="0"/>
              <a:t> (BSON</a:t>
            </a:r>
            <a:r>
              <a:rPr lang="ru-RU" dirty="0" smtClean="0"/>
              <a:t> – </a:t>
            </a:r>
            <a:r>
              <a:rPr lang="en-US" dirty="0" smtClean="0"/>
              <a:t>JSON </a:t>
            </a:r>
            <a:r>
              <a:rPr lang="ru-RU" dirty="0" smtClean="0"/>
              <a:t>в двоичном виде</a:t>
            </a:r>
            <a:r>
              <a:rPr lang="en-US" dirty="0" smtClean="0"/>
              <a:t>), </a:t>
            </a:r>
            <a:r>
              <a:rPr lang="ru-RU" dirty="0" smtClean="0"/>
              <a:t>Коллекции</a:t>
            </a:r>
          </a:p>
          <a:p>
            <a:r>
              <a:rPr lang="ru-RU" dirty="0" smtClean="0"/>
              <a:t>Отображение файлов в память</a:t>
            </a:r>
            <a:endParaRPr lang="en-US" dirty="0" smtClean="0"/>
          </a:p>
          <a:p>
            <a:r>
              <a:rPr lang="ru-RU" dirty="0" smtClean="0"/>
              <a:t>Индексы (внутренние, по массиву)</a:t>
            </a:r>
          </a:p>
          <a:p>
            <a:r>
              <a:rPr lang="ru-RU" dirty="0" smtClean="0"/>
              <a:t>Агрегация </a:t>
            </a:r>
            <a:r>
              <a:rPr lang="en-US" dirty="0" smtClean="0"/>
              <a:t>(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Высокая доступность на запись и чтение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6" name="Picture 4" descr="MongoD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9211" y="4630896"/>
            <a:ext cx="4916004" cy="136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API</a:t>
            </a:r>
            <a:r>
              <a:rPr lang="en-US" dirty="0" smtClean="0"/>
              <a:t>: BSON,  Binary JSON </a:t>
            </a:r>
            <a:endParaRPr lang="ru-RU" dirty="0" smtClean="0"/>
          </a:p>
          <a:p>
            <a:r>
              <a:rPr lang="ru-RU" b="1" dirty="0" smtClean="0"/>
              <a:t>Метод запросов</a:t>
            </a:r>
            <a:r>
              <a:rPr lang="en-US" dirty="0" smtClean="0"/>
              <a:t>: dynamic object-based language &amp;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-shell</a:t>
            </a:r>
            <a:endParaRPr lang="ru-RU" dirty="0" smtClean="0"/>
          </a:p>
          <a:p>
            <a:r>
              <a:rPr lang="ru-RU" b="1" dirty="0" smtClean="0"/>
              <a:t>Репликация</a:t>
            </a:r>
            <a:r>
              <a:rPr lang="en-US" b="1" dirty="0" smtClean="0"/>
              <a:t>:</a:t>
            </a:r>
            <a:r>
              <a:rPr lang="en-US" dirty="0" smtClean="0"/>
              <a:t> Master Slave &amp; Auto-</a:t>
            </a:r>
            <a:r>
              <a:rPr lang="en-US" dirty="0" err="1" smtClean="0"/>
              <a:t>Sharding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en-US" b="1" dirty="0" smtClean="0"/>
              <a:t>Written in:</a:t>
            </a:r>
            <a:r>
              <a:rPr lang="en-US" dirty="0" smtClean="0"/>
              <a:t> C++,</a:t>
            </a:r>
            <a:endParaRPr lang="ru-RU" dirty="0" smtClean="0"/>
          </a:p>
          <a:p>
            <a:r>
              <a:rPr lang="ru-RU" b="1" dirty="0" smtClean="0"/>
              <a:t>Драйверы</a:t>
            </a:r>
            <a:r>
              <a:rPr lang="en-US" dirty="0" smtClean="0"/>
              <a:t>: C, C#, C++, </a:t>
            </a:r>
            <a:r>
              <a:rPr lang="en-US" dirty="0" err="1" smtClean="0"/>
              <a:t>Erlang</a:t>
            </a:r>
            <a:r>
              <a:rPr lang="en-US" dirty="0" smtClean="0"/>
              <a:t>, Haskell, Java, JavaScript, Perl, PHP, Python, Ruby </a:t>
            </a:r>
            <a:r>
              <a:rPr lang="ru-RU" dirty="0" smtClean="0"/>
              <a:t>и </a:t>
            </a:r>
            <a:r>
              <a:rPr lang="en-US" dirty="0" err="1" smtClean="0"/>
              <a:t>Scala</a:t>
            </a:r>
            <a:endParaRPr lang="ru-RU" dirty="0" smtClean="0"/>
          </a:p>
          <a:p>
            <a:r>
              <a:rPr lang="ru-RU" b="1" dirty="0" smtClean="0"/>
              <a:t>Параллельность</a:t>
            </a:r>
            <a:r>
              <a:rPr lang="en-US" b="1" dirty="0" smtClean="0"/>
              <a:t>:</a:t>
            </a:r>
            <a:r>
              <a:rPr lang="en-US" dirty="0" smtClean="0"/>
              <a:t> Update in Place. </a:t>
            </a:r>
            <a:endParaRPr lang="ru-RU" dirty="0" smtClean="0"/>
          </a:p>
          <a:p>
            <a:r>
              <a:rPr lang="ru-RU" b="1" dirty="0" smtClean="0"/>
              <a:t>Разное</a:t>
            </a:r>
            <a:r>
              <a:rPr lang="en-US" b="1" dirty="0" smtClean="0"/>
              <a:t>:</a:t>
            </a:r>
            <a:r>
              <a:rPr lang="en-US" dirty="0" smtClean="0"/>
              <a:t> Indexing, </a:t>
            </a:r>
            <a:r>
              <a:rPr lang="en-US" dirty="0" err="1" smtClean="0"/>
              <a:t>GridFS</a:t>
            </a:r>
            <a:r>
              <a:rPr lang="en-US" dirty="0" smtClean="0"/>
              <a:t>, Freeware + Commercial License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Репликации </a:t>
            </a:r>
            <a:r>
              <a:rPr lang="en-US" dirty="0" smtClean="0"/>
              <a:t>VS </a:t>
            </a:r>
            <a:r>
              <a:rPr lang="ru-RU" dirty="0" err="1" smtClean="0"/>
              <a:t>шардинг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Picture 3" descr="H:\222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63" y="1907419"/>
            <a:ext cx="5518817" cy="41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Репликации и </a:t>
            </a:r>
            <a:r>
              <a:rPr lang="ru-RU" dirty="0" err="1" smtClean="0"/>
              <a:t>шардинг</a:t>
            </a:r>
            <a:r>
              <a:rPr lang="ru-RU" dirty="0" smtClean="0"/>
              <a:t> в </a:t>
            </a:r>
            <a:r>
              <a:rPr lang="en-US" dirty="0" err="1" smtClean="0"/>
              <a:t>MongoDB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Picture 2" descr="H:\Untitle2222d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78" y="1412069"/>
            <a:ext cx="6885121" cy="516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ru-RU" dirty="0" smtClean="0"/>
              <a:t>Пример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1863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Документ 1. </a:t>
            </a:r>
            <a:r>
              <a:rPr lang="en-US" dirty="0" smtClean="0"/>
              <a:t>{"</a:t>
            </a:r>
            <a:r>
              <a:rPr lang="en-US" dirty="0" err="1" smtClean="0"/>
              <a:t>empID</a:t>
            </a:r>
            <a:r>
              <a:rPr lang="en-US" dirty="0" smtClean="0"/>
              <a:t>" : "E12345", "</a:t>
            </a:r>
            <a:r>
              <a:rPr lang="en-US" dirty="0" err="1" smtClean="0"/>
              <a:t>fname</a:t>
            </a:r>
            <a:r>
              <a:rPr lang="en-US" dirty="0" smtClean="0"/>
              <a:t>" : "John", "</a:t>
            </a:r>
            <a:r>
              <a:rPr lang="en-US" dirty="0" err="1" smtClean="0"/>
              <a:t>lname</a:t>
            </a:r>
            <a:r>
              <a:rPr lang="en-US" dirty="0" smtClean="0"/>
              <a:t>" : "</a:t>
            </a:r>
            <a:r>
              <a:rPr lang="en-US" dirty="0" err="1" smtClean="0"/>
              <a:t>Smit</a:t>
            </a:r>
            <a:r>
              <a:rPr lang="en-US" dirty="0" smtClean="0"/>
              <a:t>", "city" : "Sydney”}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Документ 2. </a:t>
            </a:r>
            <a:r>
              <a:rPr lang="en-US" dirty="0" smtClean="0"/>
              <a:t>{"</a:t>
            </a:r>
            <a:r>
              <a:rPr lang="en-US" dirty="0" err="1" smtClean="0"/>
              <a:t>postID</a:t>
            </a:r>
            <a:r>
              <a:rPr lang="en-US" dirty="0" smtClean="0"/>
              <a:t>" : "P1", "</a:t>
            </a:r>
            <a:r>
              <a:rPr lang="en-US" dirty="0" err="1" smtClean="0"/>
              <a:t>postText</a:t>
            </a:r>
            <a:r>
              <a:rPr lang="en-US" dirty="0" smtClean="0"/>
              <a:t>" : "This is my blog post"}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рамках одной коллекции!</a:t>
            </a:r>
            <a:br>
              <a:rPr lang="ru-RU" dirty="0" smtClean="0"/>
            </a:br>
            <a:endParaRPr lang="en-US" dirty="0" smtClean="0"/>
          </a:p>
          <a:p>
            <a:r>
              <a:rPr lang="en-US" dirty="0" smtClean="0"/>
              <a:t>post = {"title" : "</a:t>
            </a:r>
            <a:r>
              <a:rPr lang="en-US" dirty="0" err="1" smtClean="0"/>
              <a:t>MongoDB</a:t>
            </a:r>
            <a:r>
              <a:rPr lang="en-US" dirty="0" smtClean="0"/>
              <a:t> Example", "content" : "Insert Example ", "author" : :"John Smith"} </a:t>
            </a:r>
          </a:p>
          <a:p>
            <a:r>
              <a:rPr lang="en-US" dirty="0" err="1" smtClean="0"/>
              <a:t>db.blog.insert</a:t>
            </a:r>
            <a:r>
              <a:rPr lang="en-US" dirty="0" smtClean="0"/>
              <a:t>(post)</a:t>
            </a:r>
          </a:p>
          <a:p>
            <a:r>
              <a:rPr lang="en-US" dirty="0" err="1" smtClean="0"/>
              <a:t>db.blog.find</a:t>
            </a:r>
            <a:r>
              <a:rPr lang="en-US" dirty="0" smtClean="0"/>
              <a:t>("title" : "</a:t>
            </a:r>
            <a:r>
              <a:rPr lang="en-US" dirty="0" err="1" smtClean="0"/>
              <a:t>MongoDB</a:t>
            </a:r>
            <a:r>
              <a:rPr lang="en-US" dirty="0" smtClean="0"/>
              <a:t> Example")</a:t>
            </a:r>
          </a:p>
          <a:p>
            <a:r>
              <a:rPr lang="en-US" dirty="0" err="1" smtClean="0"/>
              <a:t>db.blog.findOne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blog.update</a:t>
            </a:r>
            <a:r>
              <a:rPr lang="en-US" dirty="0" smtClean="0"/>
              <a:t>({{title : " </a:t>
            </a:r>
            <a:r>
              <a:rPr lang="en-US" dirty="0" err="1" smtClean="0"/>
              <a:t>MongoDB</a:t>
            </a:r>
            <a:r>
              <a:rPr lang="en-US" dirty="0" smtClean="0"/>
              <a:t> Example "}, post })</a:t>
            </a:r>
          </a:p>
          <a:p>
            <a:r>
              <a:rPr lang="en-US" dirty="0" err="1" smtClean="0"/>
              <a:t>db.blog.remove</a:t>
            </a:r>
            <a:r>
              <a:rPr lang="en-US" dirty="0" smtClean="0"/>
              <a:t>({title : " </a:t>
            </a:r>
            <a:r>
              <a:rPr lang="en-US" dirty="0" err="1" smtClean="0"/>
              <a:t>MongoDB</a:t>
            </a:r>
            <a:r>
              <a:rPr lang="en-US" dirty="0" smtClean="0"/>
              <a:t> Example "})</a:t>
            </a:r>
          </a:p>
          <a:p>
            <a:r>
              <a:rPr lang="en-US" dirty="0" err="1" smtClean="0"/>
              <a:t>db.people.ensureIndex</a:t>
            </a:r>
            <a:r>
              <a:rPr lang="en-US" dirty="0" smtClean="0"/>
              <a:t>({"title " : 1})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лекций Интуит">
  <a:themeElements>
    <a:clrScheme name="Метрополия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Метрополи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лекций Интуит</Template>
  <TotalTime>1316</TotalTime>
  <Words>597</Words>
  <Application>Microsoft Office PowerPoint</Application>
  <PresentationFormat>Произвольный</PresentationFormat>
  <Paragraphs>59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Шаблон лекций Интуит</vt:lpstr>
      <vt:lpstr>Документо-ориентированные базы данных</vt:lpstr>
      <vt:lpstr>Документо-ориентированные базы данных</vt:lpstr>
      <vt:lpstr>Свойства документо-ориентированных баз</vt:lpstr>
      <vt:lpstr>MongoDB</vt:lpstr>
      <vt:lpstr>MongoDB</vt:lpstr>
      <vt:lpstr>Репликации VS шардинг</vt:lpstr>
      <vt:lpstr>Репликации и шардинг в MongoDB</vt:lpstr>
      <vt:lpstr>MongoDB. Пример операций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хранения больших данных</dc:title>
  <dc:creator>Yury Anikin</dc:creator>
  <cp:lastModifiedBy>rana</cp:lastModifiedBy>
  <cp:revision>24</cp:revision>
  <dcterms:created xsi:type="dcterms:W3CDTF">2014-02-09T23:27:10Z</dcterms:created>
  <dcterms:modified xsi:type="dcterms:W3CDTF">2014-03-18T13:49:50Z</dcterms:modified>
</cp:coreProperties>
</file>