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</p:sldMasterIdLst>
  <p:sldIdLst>
    <p:sldId id="256" r:id="rId6"/>
    <p:sldId id="275" r:id="rId7"/>
    <p:sldId id="285" r:id="rId8"/>
    <p:sldId id="262" r:id="rId9"/>
    <p:sldId id="276" r:id="rId10"/>
    <p:sldId id="286" r:id="rId11"/>
    <p:sldId id="290" r:id="rId12"/>
    <p:sldId id="291" r:id="rId13"/>
    <p:sldId id="288" r:id="rId14"/>
    <p:sldId id="287" r:id="rId15"/>
    <p:sldId id="292" r:id="rId16"/>
    <p:sldId id="289" r:id="rId17"/>
    <p:sldId id="277" r:id="rId18"/>
    <p:sldId id="296" r:id="rId19"/>
    <p:sldId id="279" r:id="rId20"/>
    <p:sldId id="281" r:id="rId21"/>
    <p:sldId id="295" r:id="rId22"/>
    <p:sldId id="284" r:id="rId23"/>
    <p:sldId id="294" r:id="rId24"/>
    <p:sldId id="280" r:id="rId25"/>
    <p:sldId id="283" r:id="rId26"/>
    <p:sldId id="29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66087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C9BA39-4396-944E-8847-8AA1FB4D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046AEFE-93F1-C842-BBEF-EA6F5A8D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680849-96D9-DD4B-8BEC-6C11059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8E0E76-103F-614C-9971-08354F66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7" y="293654"/>
            <a:ext cx="2889452" cy="11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0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034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906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084C39-6DF4-7241-B04A-86A43726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879" y="687101"/>
            <a:ext cx="1015763" cy="1019553"/>
          </a:xfrm>
          <a:prstGeom prst="rect">
            <a:avLst/>
          </a:prstGeom>
        </p:spPr>
      </p:pic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4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D8CDC32-572D-47A1-BA45-FD1522B5CEA1}"/>
              </a:ext>
            </a:extLst>
          </p:cNvPr>
          <p:cNvGrpSpPr/>
          <p:nvPr/>
        </p:nvGrpSpPr>
        <p:grpSpPr>
          <a:xfrm>
            <a:off x="599226" y="1732459"/>
            <a:ext cx="10993549" cy="1907212"/>
            <a:chOff x="599225" y="1732459"/>
            <a:chExt cx="10993549" cy="190721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C216EDB-A291-4C86-911A-A3F95FDC0CF3}"/>
                </a:ext>
              </a:extLst>
            </p:cNvPr>
            <p:cNvSpPr/>
            <p:nvPr userDrawn="1"/>
          </p:nvSpPr>
          <p:spPr>
            <a:xfrm>
              <a:off x="599225" y="1732459"/>
              <a:ext cx="489346" cy="792000"/>
            </a:xfrm>
            <a:prstGeom prst="rect">
              <a:avLst/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30AE285-88AF-E941-9028-A7F40F9D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2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7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/>
        </p:nvSpPr>
        <p:spPr>
          <a:xfrm>
            <a:off x="695915" y="678673"/>
            <a:ext cx="360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727A51-3FBC-4883-9957-A794F7F65BF9}"/>
              </a:ext>
            </a:extLst>
          </p:cNvPr>
          <p:cNvSpPr/>
          <p:nvPr/>
        </p:nvSpPr>
        <p:spPr>
          <a:xfrm>
            <a:off x="695915" y="1261873"/>
            <a:ext cx="360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447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2FBCA2-8AC8-4B46-8CCD-69EDADC0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2534"/>
            <a:ext cx="10267200" cy="1382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C752BD4-8A44-D64D-B845-986E21B7D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7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50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94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601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27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188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89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rgbClr val="6608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66087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660874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451282BD-10C7-4442-892B-E8FEFE30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6088813"/>
            <a:ext cx="2523280" cy="365125"/>
          </a:xfrm>
        </p:spPr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AB4D4DE8-6CE5-7146-97D4-07B9C904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6084487"/>
            <a:ext cx="65855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EB1C0495-D0F2-7747-B5EB-46C12779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6088813"/>
            <a:ext cx="1203271" cy="365125"/>
          </a:xfrm>
        </p:spPr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60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22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7025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61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8C1FBC-DB92-8D4C-8889-541C754A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0" y="275794"/>
            <a:ext cx="2519770" cy="992105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807CA4-C594-3747-811D-AECABC92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223C87-E140-FC47-8247-2D68FF33A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42ACB8-E538-4440-8190-A3204936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74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002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98806B-B47C-4F4E-99EE-E81C923B8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0" y="92600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08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B44660-41EC-A14F-B294-9C3C6742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241" y="5257877"/>
            <a:ext cx="1015763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A0E62274-98AF-2241-9A77-674A409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EBDF014-FCAB-094A-9CD9-F9DA807C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A392C9B-44C0-6644-BD6C-E143FA2F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78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68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/>
        </p:nvSpPr>
        <p:spPr>
          <a:xfrm rot="5400000">
            <a:off x="1601532" y="2540998"/>
            <a:ext cx="3954547" cy="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55AB928-FD5F-284E-A537-D442BF41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2" y="678616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47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324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571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9899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735133-AAF8-B043-8177-73831FB4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241" y="5257877"/>
            <a:ext cx="1015763" cy="10195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22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8498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3545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5B7696-CB4E-1240-9BA7-6A9255852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37" y="92600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784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66087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C9BA39-4396-944E-8847-8AA1FB4D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046AEFE-93F1-C842-BBEF-EA6F5A8D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680849-96D9-DD4B-8BEC-6C11059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8E0E76-103F-614C-9971-08354F66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7" y="293654"/>
            <a:ext cx="2889452" cy="11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73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5781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/>
        </p:nvSpPr>
        <p:spPr>
          <a:xfrm rot="5400000">
            <a:off x="1601532" y="2540998"/>
            <a:ext cx="3954547" cy="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55AB928-FD5F-284E-A537-D442BF41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2" y="678616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6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77B1D8-453C-0B4B-B0BA-8AC0FA47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35" y="5261609"/>
            <a:ext cx="1015763" cy="101955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855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77B1D8-453C-0B4B-B0BA-8AC0FA47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35" y="5261609"/>
            <a:ext cx="1015763" cy="101955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455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9272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276133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2463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05278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DDAB4A3-B3EF-6A4A-A3CA-230AFEAD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35" y="5261609"/>
            <a:ext cx="1015763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595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4043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36732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084C39-6DF4-7241-B04A-86A43726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879" y="687101"/>
            <a:ext cx="1015763" cy="1019553"/>
          </a:xfrm>
          <a:prstGeom prst="rect">
            <a:avLst/>
          </a:prstGeom>
        </p:spPr>
      </p:pic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16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D8CDC32-572D-47A1-BA45-FD1522B5CEA1}"/>
              </a:ext>
            </a:extLst>
          </p:cNvPr>
          <p:cNvGrpSpPr/>
          <p:nvPr/>
        </p:nvGrpSpPr>
        <p:grpSpPr>
          <a:xfrm>
            <a:off x="599226" y="1732459"/>
            <a:ext cx="10993549" cy="1907212"/>
            <a:chOff x="599225" y="1732459"/>
            <a:chExt cx="10993549" cy="190721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C216EDB-A291-4C86-911A-A3F95FDC0CF3}"/>
                </a:ext>
              </a:extLst>
            </p:cNvPr>
            <p:cNvSpPr/>
            <p:nvPr userDrawn="1"/>
          </p:nvSpPr>
          <p:spPr>
            <a:xfrm>
              <a:off x="599225" y="1732459"/>
              <a:ext cx="489346" cy="792000"/>
            </a:xfrm>
            <a:prstGeom prst="rect">
              <a:avLst/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30AE285-88AF-E941-9028-A7F40F9D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125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8211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690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/>
        </p:nvSpPr>
        <p:spPr>
          <a:xfrm>
            <a:off x="695915" y="678673"/>
            <a:ext cx="360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727A51-3FBC-4883-9957-A794F7F65BF9}"/>
              </a:ext>
            </a:extLst>
          </p:cNvPr>
          <p:cNvSpPr/>
          <p:nvPr/>
        </p:nvSpPr>
        <p:spPr>
          <a:xfrm>
            <a:off x="695915" y="1261873"/>
            <a:ext cx="360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0608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2FBCA2-8AC8-4B46-8CCD-69EDADC0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2534"/>
            <a:ext cx="10267200" cy="13824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C752BD4-8A44-D64D-B845-986E21B7D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7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870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50731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66087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660874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861002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35673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901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rgbClr val="6608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660874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660874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451282BD-10C7-4442-892B-E8FEFE30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6088813"/>
            <a:ext cx="2523280" cy="365125"/>
          </a:xfrm>
        </p:spPr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AB4D4DE8-6CE5-7146-97D4-07B9C904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6084487"/>
            <a:ext cx="65855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EB1C0495-D0F2-7747-B5EB-46C12779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6088813"/>
            <a:ext cx="1203271" cy="365125"/>
          </a:xfrm>
        </p:spPr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285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290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33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224250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3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92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042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DDAB4A3-B3EF-6A4A-A3CA-230AFEAD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35" y="5261609"/>
            <a:ext cx="1015763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0B6F71-D332-634E-81E3-CCEA8339BA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00573" y="432751"/>
            <a:ext cx="1015763" cy="1019553"/>
          </a:xfrm>
          <a:prstGeom prst="rect">
            <a:avLst/>
          </a:prstGeom>
        </p:spPr>
      </p:pic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9805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A3BF425-86B0-F846-8CE5-D4D4E55EFE0D}"/>
              </a:ext>
            </a:extLst>
          </p:cNvPr>
          <p:cNvSpPr/>
          <p:nvPr/>
        </p:nvSpPr>
        <p:spPr>
          <a:xfrm>
            <a:off x="586670" y="654624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3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C6A3C0-9B9A-6346-8E2E-CDD5319CED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72160" y="87749"/>
            <a:ext cx="1015763" cy="10195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9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0B6F71-D332-634E-81E3-CCEA8339BA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00573" y="432751"/>
            <a:ext cx="1015763" cy="1019553"/>
          </a:xfrm>
          <a:prstGeom prst="rect">
            <a:avLst/>
          </a:prstGeom>
        </p:spPr>
      </p:pic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9809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A3BF425-86B0-F846-8CE5-D4D4E55EFE0D}"/>
              </a:ext>
            </a:extLst>
          </p:cNvPr>
          <p:cNvSpPr/>
          <p:nvPr/>
        </p:nvSpPr>
        <p:spPr>
          <a:xfrm>
            <a:off x="586670" y="654624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9960D7F-74BC-45AC-8881-DA6186B1A53C}" type="datetimeFigureOut">
              <a:rPr lang="zh-CN" altLang="en-US" smtClean="0"/>
              <a:t>2023/1/16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19DF0B0-B20F-43DA-9EDA-371357A61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7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2C42A01-E74E-8DC7-E4D1-44091D637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计网联合实验第三组</a:t>
            </a:r>
            <a:endParaRPr lang="en-US" altLang="zh-CN" dirty="0"/>
          </a:p>
          <a:p>
            <a:r>
              <a:rPr lang="zh-CN" altLang="en-US" dirty="0"/>
              <a:t>佟海轩  朱舸  陈岳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600102-D3AD-11A6-E5DB-C3D7214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实验总结</a:t>
            </a:r>
          </a:p>
        </p:txBody>
      </p:sp>
    </p:spTree>
    <p:extLst>
      <p:ext uri="{BB962C8B-B14F-4D97-AF65-F5344CB8AC3E}">
        <p14:creationId xmlns:p14="http://schemas.microsoft.com/office/powerpoint/2010/main" val="16804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CDFC719-E59F-3810-9BA3-C5E579AB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资源使用情况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D5962F-DFF2-EC09-5632-37472E57E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2"/>
          <a:stretch/>
        </p:blipFill>
        <p:spPr>
          <a:xfrm>
            <a:off x="1276351" y="2352675"/>
            <a:ext cx="4303526" cy="32691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3E217C-5FA1-2ACF-6B85-CA15FFD2A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57" b="1777"/>
          <a:stretch/>
        </p:blipFill>
        <p:spPr>
          <a:xfrm>
            <a:off x="6612125" y="2276475"/>
            <a:ext cx="4734059" cy="334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3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489E98-5AE2-2AA6-A27F-B23297DB3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4084078"/>
          </a:xfrm>
        </p:spPr>
        <p:txBody>
          <a:bodyPr/>
          <a:lstStyle/>
          <a:p>
            <a:r>
              <a:rPr lang="zh-CN" altLang="en-US" dirty="0"/>
              <a:t>数码管：显示错误代号，由软件 </a:t>
            </a:r>
            <a:r>
              <a:rPr lang="en-US" altLang="zh-CN" dirty="0"/>
              <a:t>assert </a:t>
            </a:r>
            <a:r>
              <a:rPr lang="zh-CN" altLang="en-US" dirty="0"/>
              <a:t>触发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LED 0~4</a:t>
            </a:r>
            <a:r>
              <a:rPr lang="zh-CN" altLang="en-US" dirty="0"/>
              <a:t>：各接口出口队列丢包指示</a:t>
            </a:r>
            <a:endParaRPr lang="en-US" altLang="zh-CN" dirty="0"/>
          </a:p>
          <a:p>
            <a:pPr lvl="1"/>
            <a:r>
              <a:rPr lang="en-US" altLang="zh-CN" dirty="0"/>
              <a:t>LED 5</a:t>
            </a:r>
            <a:r>
              <a:rPr lang="zh-CN" altLang="en-US" dirty="0"/>
              <a:t>：路由器收包总队列丢包指示</a:t>
            </a:r>
            <a:endParaRPr lang="en-US" altLang="zh-CN" dirty="0"/>
          </a:p>
          <a:p>
            <a:pPr lvl="1"/>
            <a:r>
              <a:rPr lang="en-US" altLang="zh-CN" dirty="0"/>
              <a:t>LED 6</a:t>
            </a:r>
            <a:r>
              <a:rPr lang="zh-CN" altLang="en-US" dirty="0"/>
              <a:t>：</a:t>
            </a:r>
            <a:r>
              <a:rPr lang="en-US" altLang="zh-CN" dirty="0"/>
              <a:t>DMA </a:t>
            </a:r>
            <a:r>
              <a:rPr lang="zh-CN" altLang="en-US" dirty="0"/>
              <a:t>由 </a:t>
            </a:r>
            <a:r>
              <a:rPr lang="en-US" altLang="zh-CN" dirty="0"/>
              <a:t>user </a:t>
            </a:r>
            <a:r>
              <a:rPr lang="zh-CN" altLang="en-US" dirty="0"/>
              <a:t>信号丢包指示</a:t>
            </a:r>
            <a:endParaRPr lang="en-US" altLang="zh-CN" dirty="0"/>
          </a:p>
          <a:p>
            <a:pPr lvl="1"/>
            <a:r>
              <a:rPr lang="en-US" altLang="zh-CN" dirty="0"/>
              <a:t>LED 7</a:t>
            </a:r>
            <a:r>
              <a:rPr lang="zh-CN" altLang="en-US" dirty="0"/>
              <a:t>：转发时未查询到路由指示</a:t>
            </a:r>
            <a:endParaRPr lang="en-US" altLang="zh-CN" dirty="0"/>
          </a:p>
          <a:p>
            <a:pPr lvl="1"/>
            <a:r>
              <a:rPr lang="en-US" altLang="zh-CN" dirty="0"/>
              <a:t>LED 8~15</a:t>
            </a:r>
            <a:r>
              <a:rPr lang="zh-CN" altLang="en-US" dirty="0"/>
              <a:t>：当前 </a:t>
            </a:r>
            <a:r>
              <a:rPr lang="en-US" altLang="zh-CN" dirty="0"/>
              <a:t>4 </a:t>
            </a:r>
            <a:r>
              <a:rPr lang="zh-CN" altLang="en-US" dirty="0"/>
              <a:t>号接口 </a:t>
            </a:r>
            <a:r>
              <a:rPr lang="en-US" altLang="zh-CN" dirty="0"/>
              <a:t>(</a:t>
            </a:r>
            <a:r>
              <a:rPr lang="zh-CN" altLang="en-US" dirty="0"/>
              <a:t>发往 </a:t>
            </a:r>
            <a:r>
              <a:rPr lang="en-US" altLang="zh-CN" dirty="0"/>
              <a:t>CPU ) </a:t>
            </a:r>
            <a:r>
              <a:rPr lang="zh-CN" altLang="en-US" dirty="0"/>
              <a:t>出口队列使用情况（每个 </a:t>
            </a:r>
            <a:r>
              <a:rPr lang="en-US" altLang="zh-CN" dirty="0"/>
              <a:t>LED </a:t>
            </a:r>
            <a:r>
              <a:rPr lang="zh-CN" altLang="en-US" dirty="0"/>
              <a:t>代表八分之一占用）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CC5DB8-5F25-555E-A7AF-811BB35C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运行状态指示</a:t>
            </a:r>
          </a:p>
        </p:txBody>
      </p:sp>
    </p:spTree>
    <p:extLst>
      <p:ext uri="{BB962C8B-B14F-4D97-AF65-F5344CB8AC3E}">
        <p14:creationId xmlns:p14="http://schemas.microsoft.com/office/powerpoint/2010/main" val="217158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489E98-5AE2-2AA6-A27F-B23297DB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四接口各配有 </a:t>
            </a:r>
            <a:r>
              <a:rPr lang="en-US" altLang="zh-CN" dirty="0"/>
              <a:t>GUA</a:t>
            </a:r>
          </a:p>
          <a:p>
            <a:r>
              <a:rPr lang="zh-CN" altLang="en-US" dirty="0"/>
              <a:t>硬件识别转发错误，交予软件处理并回发 </a:t>
            </a:r>
            <a:r>
              <a:rPr lang="en-US" altLang="zh-CN" dirty="0"/>
              <a:t>ICMPv6 </a:t>
            </a:r>
            <a:r>
              <a:rPr lang="zh-CN" altLang="en-US" dirty="0"/>
              <a:t>错误信息</a:t>
            </a:r>
            <a:endParaRPr lang="en-US" altLang="zh-CN" dirty="0"/>
          </a:p>
          <a:p>
            <a:r>
              <a:rPr lang="zh-CN" altLang="en-US" dirty="0"/>
              <a:t>支持简易的 </a:t>
            </a:r>
            <a:r>
              <a:rPr lang="en-US" altLang="zh-CN" dirty="0"/>
              <a:t>loopback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CC5DB8-5F25-555E-A7AF-811BB35C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39379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5DA7E8C-F279-D0E5-54EF-EED2B2AF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软件部分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B7E9EC34-09C0-CC6E-0F23-5F48DCA92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46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D9F0D-9817-30EE-56C7-C0A69094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三种操作：读 </a:t>
            </a:r>
            <a:r>
              <a:rPr lang="en-US" altLang="zh-CN" dirty="0"/>
              <a:t>/ </a:t>
            </a:r>
            <a:r>
              <a:rPr lang="zh-CN" altLang="en-US" dirty="0"/>
              <a:t>获取锁 </a:t>
            </a:r>
            <a:r>
              <a:rPr lang="en-US" altLang="zh-CN" dirty="0"/>
              <a:t>/ 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en-US" altLang="zh-CN" dirty="0"/>
              <a:t>DMA </a:t>
            </a:r>
            <a:r>
              <a:rPr lang="zh-CN" altLang="en-US" dirty="0"/>
              <a:t>数据统计</a:t>
            </a:r>
            <a:endParaRPr lang="en-US" altLang="zh-CN" dirty="0"/>
          </a:p>
          <a:p>
            <a:r>
              <a:rPr lang="en-US" altLang="zh-CN" dirty="0"/>
              <a:t>MMIO</a:t>
            </a:r>
            <a:r>
              <a:rPr lang="zh-CN" altLang="en-US" dirty="0"/>
              <a:t> 查询 </a:t>
            </a:r>
            <a:r>
              <a:rPr lang="en-US" altLang="zh-CN" dirty="0"/>
              <a:t>CPU </a:t>
            </a:r>
            <a:r>
              <a:rPr lang="zh-CN" altLang="en-US" dirty="0"/>
              <a:t>收包队列长度，可在队列长时暂停发包，优先收包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F02E3D-D04F-37A3-95DE-3A32B663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DMA </a:t>
            </a:r>
            <a:r>
              <a:rPr lang="zh-CN" altLang="en-US" dirty="0"/>
              <a:t>驱动</a:t>
            </a:r>
          </a:p>
        </p:txBody>
      </p:sp>
    </p:spTree>
    <p:extLst>
      <p:ext uri="{BB962C8B-B14F-4D97-AF65-F5344CB8AC3E}">
        <p14:creationId xmlns:p14="http://schemas.microsoft.com/office/powerpoint/2010/main" val="110129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D9F0D-9817-30EE-56C7-C0A69094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转发未查到路由时回发 </a:t>
            </a:r>
            <a:r>
              <a:rPr lang="en-US" altLang="zh-CN" dirty="0"/>
              <a:t>Destination Unreachable Message</a:t>
            </a:r>
          </a:p>
          <a:p>
            <a:r>
              <a:rPr lang="en-US" altLang="zh-CN" dirty="0"/>
              <a:t>Hop Limit </a:t>
            </a:r>
            <a:r>
              <a:rPr lang="zh-CN" altLang="en-US" dirty="0"/>
              <a:t>不足够转发时回发 </a:t>
            </a:r>
            <a:r>
              <a:rPr lang="en-US" altLang="zh-CN" dirty="0"/>
              <a:t>Time Exceeded Message</a:t>
            </a:r>
          </a:p>
          <a:p>
            <a:r>
              <a:rPr lang="zh-CN" altLang="en-US" dirty="0"/>
              <a:t>收到 </a:t>
            </a:r>
            <a:r>
              <a:rPr lang="en-US" altLang="zh-CN" dirty="0"/>
              <a:t>Echo Request Message </a:t>
            </a:r>
            <a:r>
              <a:rPr lang="zh-CN" altLang="en-US" dirty="0"/>
              <a:t>时回发 </a:t>
            </a:r>
            <a:r>
              <a:rPr lang="en-US" altLang="zh-CN" dirty="0"/>
              <a:t>Echo Reply Message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F02E3D-D04F-37A3-95DE-3A32B663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ICMPv6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83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D9F0D-9817-30EE-56C7-C0A69094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 </a:t>
            </a:r>
            <a:r>
              <a:rPr lang="en-US" altLang="zh-CN" dirty="0"/>
              <a:t>RFC </a:t>
            </a:r>
            <a:r>
              <a:rPr lang="zh-CN" altLang="en-US" dirty="0"/>
              <a:t>文档实现了 </a:t>
            </a:r>
            <a:r>
              <a:rPr lang="en-US" altLang="zh-CN" dirty="0" err="1"/>
              <a:t>RIPng</a:t>
            </a:r>
            <a:r>
              <a:rPr lang="en-US" altLang="zh-CN" dirty="0"/>
              <a:t> </a:t>
            </a:r>
            <a:r>
              <a:rPr lang="zh-CN" altLang="en-US" dirty="0"/>
              <a:t>协议的完整功能，包含：</a:t>
            </a:r>
            <a:endParaRPr lang="en-US" altLang="zh-CN" dirty="0"/>
          </a:p>
          <a:p>
            <a:r>
              <a:rPr lang="zh-CN" altLang="en-US" dirty="0"/>
              <a:t>通电发送 </a:t>
            </a:r>
            <a:r>
              <a:rPr lang="en-US" altLang="zh-CN" dirty="0"/>
              <a:t>Request 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en-US" dirty="0"/>
              <a:t>接收 </a:t>
            </a:r>
            <a:r>
              <a:rPr lang="en-US" altLang="zh-CN" dirty="0"/>
              <a:t>Request </a:t>
            </a:r>
            <a:r>
              <a:rPr lang="zh-CN" altLang="en-US" dirty="0"/>
              <a:t>请求原地处理并回复 </a:t>
            </a:r>
            <a:r>
              <a:rPr lang="en-US" altLang="zh-CN" dirty="0"/>
              <a:t>Response</a:t>
            </a:r>
          </a:p>
          <a:p>
            <a:r>
              <a:rPr lang="zh-CN" altLang="en-US" dirty="0"/>
              <a:t>接收 </a:t>
            </a:r>
            <a:r>
              <a:rPr lang="en-US" altLang="zh-CN" dirty="0"/>
              <a:t>Response </a:t>
            </a:r>
            <a:r>
              <a:rPr lang="zh-CN" altLang="en-US" dirty="0"/>
              <a:t>信息并更新路由表和计时链表</a:t>
            </a:r>
            <a:endParaRPr lang="en-US" altLang="zh-CN" dirty="0"/>
          </a:p>
          <a:p>
            <a:r>
              <a:rPr lang="en-US" altLang="zh-CN" dirty="0"/>
              <a:t>Trigger Update </a:t>
            </a:r>
            <a:r>
              <a:rPr lang="zh-CN" altLang="en-US" dirty="0"/>
              <a:t>机制，更新路由表时自动发送 </a:t>
            </a:r>
            <a:r>
              <a:rPr lang="en-US" altLang="zh-CN" dirty="0"/>
              <a:t>Response</a:t>
            </a:r>
          </a:p>
          <a:p>
            <a:r>
              <a:rPr lang="zh-CN" altLang="en-US" dirty="0"/>
              <a:t>每隔固定时间组播发送路由表的全部信息</a:t>
            </a:r>
            <a:endParaRPr lang="en-US" altLang="zh-CN" dirty="0"/>
          </a:p>
          <a:p>
            <a:r>
              <a:rPr lang="zh-CN" altLang="en-US" dirty="0"/>
              <a:t>毒性反转机制（ </a:t>
            </a:r>
            <a:r>
              <a:rPr lang="en-US" altLang="zh-CN" dirty="0"/>
              <a:t>Trigger Update </a:t>
            </a:r>
            <a:r>
              <a:rPr lang="zh-CN" altLang="en-US" dirty="0"/>
              <a:t>时由于性能需要用的是水平分割）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F02E3D-D04F-37A3-95DE-3A32B663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RIPng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42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31CFA0C-003B-9A23-B607-E26A13DD7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实现了一个能够通过编译开关启动的 </a:t>
            </a:r>
            <a:r>
              <a:rPr lang="en-US" altLang="zh-CN" dirty="0" err="1"/>
              <a:t>RIPng</a:t>
            </a:r>
            <a:r>
              <a:rPr lang="en-US" altLang="zh-CN" dirty="0"/>
              <a:t> </a:t>
            </a:r>
            <a:r>
              <a:rPr lang="zh-CN" altLang="en-US" dirty="0"/>
              <a:t>各部分的性能计时器，方便后续进行优化，测试代码性能等等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A665DB-F2A0-C4D9-7AE9-CF495922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Profiler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FB5CEA-1D33-53F1-999F-E6686ECDD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34" y="3257359"/>
            <a:ext cx="4780850" cy="300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5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D9F0D-9817-30EE-56C7-C0A69094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2180498"/>
            <a:ext cx="10521387" cy="3678303"/>
          </a:xfrm>
        </p:spPr>
        <p:txBody>
          <a:bodyPr/>
          <a:lstStyle/>
          <a:p>
            <a:r>
              <a:rPr lang="zh-CN" altLang="en-US" dirty="0"/>
              <a:t>配置了很多编译开关来支持在 </a:t>
            </a:r>
            <a:r>
              <a:rPr lang="en-US" altLang="zh-CN" dirty="0"/>
              <a:t>make </a:t>
            </a:r>
            <a:r>
              <a:rPr lang="zh-CN" altLang="en-US" dirty="0"/>
              <a:t>时配置地址和各项功能</a:t>
            </a:r>
            <a:endParaRPr lang="en-US" altLang="zh-CN" dirty="0"/>
          </a:p>
          <a:p>
            <a:r>
              <a:rPr lang="zh-CN" altLang="en-US" dirty="0"/>
              <a:t>另外我们将原本存储在路由器 </a:t>
            </a:r>
            <a:r>
              <a:rPr lang="en-US" altLang="zh-CN" dirty="0"/>
              <a:t>MMIO </a:t>
            </a:r>
            <a:r>
              <a:rPr lang="zh-CN" altLang="en-US" dirty="0"/>
              <a:t>寄存器中的地址信息复制了一份在 </a:t>
            </a:r>
            <a:r>
              <a:rPr lang="en-US" altLang="zh-CN" dirty="0"/>
              <a:t>SRAM </a:t>
            </a:r>
            <a:r>
              <a:rPr lang="zh-CN" altLang="en-US" dirty="0"/>
              <a:t>中存储，加快 </a:t>
            </a:r>
            <a:r>
              <a:rPr lang="en-US" altLang="zh-CN" dirty="0"/>
              <a:t>CPU </a:t>
            </a:r>
            <a:r>
              <a:rPr lang="zh-CN" altLang="en-US" dirty="0"/>
              <a:t>访问速度，实测性能提升 </a:t>
            </a:r>
            <a:r>
              <a:rPr lang="en-US" altLang="zh-CN" dirty="0"/>
              <a:t>10-15%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F02E3D-D04F-37A3-95DE-3A32B663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30338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30268D-1559-4D89-854C-AC15735E6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每一条路由表项需要有单独的计时器，但超时时间是固定的</a:t>
            </a:r>
            <a:endParaRPr lang="en-US" altLang="zh-CN" dirty="0"/>
          </a:p>
          <a:p>
            <a:r>
              <a:rPr lang="zh-CN" altLang="en-US" dirty="0"/>
              <a:t>使用双向链表实现，在主循环中检查链表头是否超时并执行相应操作</a:t>
            </a:r>
            <a:endParaRPr lang="en-US" altLang="zh-CN" dirty="0"/>
          </a:p>
          <a:p>
            <a:r>
              <a:rPr lang="zh-CN" altLang="en-US" dirty="0"/>
              <a:t>同时可以复用于周期性发送</a:t>
            </a:r>
            <a:r>
              <a:rPr lang="en-US" altLang="zh-CN" dirty="0" err="1"/>
              <a:t>RIPng</a:t>
            </a:r>
            <a:r>
              <a:rPr lang="zh-CN" altLang="en-US" dirty="0"/>
              <a:t>包时遍历路由表项，节省空间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B8DD9F-00ED-4419-B337-8246868B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85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D9F0D-9817-30EE-56C7-C0A69094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5" y="1809023"/>
            <a:ext cx="10521387" cy="4848952"/>
          </a:xfrm>
        </p:spPr>
        <p:txBody>
          <a:bodyPr>
            <a:normAutofit/>
          </a:bodyPr>
          <a:lstStyle/>
          <a:p>
            <a:r>
              <a:rPr lang="zh-CN" altLang="en-US" dirty="0"/>
              <a:t>存下整个 </a:t>
            </a:r>
            <a:r>
              <a:rPr lang="en-US" altLang="zh-CN" dirty="0"/>
              <a:t>IPv6 </a:t>
            </a:r>
            <a:r>
              <a:rPr lang="zh-CN" altLang="en-US" dirty="0"/>
              <a:t>互联网全网路由表 </a:t>
            </a:r>
            <a:r>
              <a:rPr lang="en-US" altLang="zh-CN" b="1" dirty="0">
                <a:solidFill>
                  <a:srgbClr val="0070C0"/>
                </a:solidFill>
              </a:rPr>
              <a:t>164419</a:t>
            </a:r>
            <a:r>
              <a:rPr lang="en-US" altLang="zh-CN" dirty="0"/>
              <a:t> </a:t>
            </a:r>
            <a:r>
              <a:rPr lang="zh-CN" altLang="en-US" dirty="0"/>
              <a:t>条 </a:t>
            </a:r>
            <a:r>
              <a:rPr lang="en-US" altLang="zh-CN" dirty="0"/>
              <a:t>+ 4 </a:t>
            </a:r>
            <a:r>
              <a:rPr lang="zh-CN" altLang="en-US" dirty="0"/>
              <a:t>条直连路由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测试仪参数：</a:t>
            </a:r>
            <a:endParaRPr lang="en-US" altLang="zh-CN" dirty="0"/>
          </a:p>
          <a:p>
            <a:pPr lvl="1"/>
            <a:r>
              <a:rPr lang="en-US" altLang="zh-CN" b="1" i="0" dirty="0">
                <a:solidFill>
                  <a:srgbClr val="333333"/>
                </a:solidFill>
                <a:effectLst/>
                <a:latin typeface="-apple-system"/>
              </a:rPr>
              <a:t>0.92Mbps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Update Time 30s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Timeout Time 300s</a:t>
            </a: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Garbage Time 300s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路由器参数：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Update Time 30s</a:t>
            </a: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Timeout Time 180s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F02E3D-D04F-37A3-95DE-3A32B663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Highlights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974BA4-A375-88BF-F6F4-88DCCC47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742" y="2846741"/>
            <a:ext cx="7417083" cy="361172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282AE85-EF40-ACF0-AAA1-8015777B01FA}"/>
              </a:ext>
            </a:extLst>
          </p:cNvPr>
          <p:cNvSpPr/>
          <p:nvPr/>
        </p:nvSpPr>
        <p:spPr>
          <a:xfrm>
            <a:off x="4136742" y="2865791"/>
            <a:ext cx="7305675" cy="82990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D9F0D-9817-30EE-56C7-C0A69094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4016116"/>
          </a:xfrm>
        </p:spPr>
        <p:txBody>
          <a:bodyPr>
            <a:normAutofit/>
          </a:bodyPr>
          <a:lstStyle/>
          <a:p>
            <a:r>
              <a:rPr lang="en-US" altLang="zh-CN" dirty="0"/>
              <a:t>Tree Bitmap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压缩 </a:t>
            </a:r>
            <a:r>
              <a:rPr lang="en-US" altLang="zh-CN" dirty="0" err="1"/>
              <a:t>Trie</a:t>
            </a:r>
            <a:endParaRPr lang="en-US" altLang="zh-CN" dirty="0"/>
          </a:p>
          <a:p>
            <a:pPr lvl="1"/>
            <a:r>
              <a:rPr lang="zh-CN" altLang="en-US" dirty="0"/>
              <a:t>保证子节点所在空间连续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bitmap</a:t>
            </a:r>
            <a:r>
              <a:rPr lang="zh-CN" altLang="en-US" dirty="0"/>
              <a:t>表示子节点，</a:t>
            </a:r>
            <a:r>
              <a:rPr lang="en-US" altLang="zh-CN" dirty="0"/>
              <a:t>pop count</a:t>
            </a:r>
            <a:r>
              <a:rPr lang="zh-CN" altLang="en-US" dirty="0"/>
              <a:t>定位子节点</a:t>
            </a:r>
            <a:endParaRPr lang="en-US" altLang="zh-CN" dirty="0"/>
          </a:p>
          <a:p>
            <a:r>
              <a:rPr lang="zh-CN" altLang="en-US" dirty="0"/>
              <a:t>可对拍保证软件正确性，可生成内存文件用于仿真保证软硬件一致性</a:t>
            </a:r>
            <a:endParaRPr lang="en-US" altLang="zh-CN" dirty="0"/>
          </a:p>
          <a:p>
            <a:r>
              <a:rPr lang="zh-CN" altLang="en-US" dirty="0"/>
              <a:t>可使用串口交互调试，对路由表进行增删改查（如果喜欢还可以接显示器）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F02E3D-D04F-37A3-95DE-3A32B663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</a:t>
            </a:r>
          </a:p>
        </p:txBody>
      </p:sp>
    </p:spTree>
    <p:extLst>
      <p:ext uri="{BB962C8B-B14F-4D97-AF65-F5344CB8AC3E}">
        <p14:creationId xmlns:p14="http://schemas.microsoft.com/office/powerpoint/2010/main" val="399090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D9F0D-9817-30EE-56C7-C0A69094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需要动态分配子节点块以支持插入删除</a:t>
            </a:r>
            <a:endParaRPr lang="en-US" altLang="zh-CN" dirty="0"/>
          </a:p>
          <a:p>
            <a:r>
              <a:rPr lang="zh-CN" altLang="en-US" dirty="0"/>
              <a:t>数据已知，运行结果稳定</a:t>
            </a:r>
            <a:endParaRPr lang="en-US" altLang="zh-CN" dirty="0"/>
          </a:p>
          <a:p>
            <a:r>
              <a:rPr lang="zh-CN" altLang="en-US" dirty="0"/>
              <a:t>将块按大小划分，子节点个数相同的为一类</a:t>
            </a:r>
            <a:endParaRPr lang="en-US" altLang="zh-CN" dirty="0"/>
          </a:p>
          <a:p>
            <a:r>
              <a:rPr lang="zh-CN" altLang="en-US" dirty="0"/>
              <a:t>给每一类维护空闲块栈，预先给所有可用的空闲块分配空间</a:t>
            </a:r>
            <a:endParaRPr lang="en-US" altLang="zh-CN" dirty="0"/>
          </a:p>
          <a:p>
            <a:r>
              <a:rPr lang="zh-CN" altLang="en-US" dirty="0"/>
              <a:t>每一类的块个数可以任意设置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F02E3D-D04F-37A3-95DE-3A32B663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Malloc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073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3E90CA-88C8-45A8-8B0B-430BB7B5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尝试多次运行程序，并记录插入</a:t>
            </a:r>
            <a:r>
              <a:rPr lang="en-US" altLang="zh-CN" dirty="0"/>
              <a:t>N</a:t>
            </a:r>
            <a:r>
              <a:rPr lang="zh-CN" altLang="en-US" dirty="0"/>
              <a:t>条路由表时各类块曾到达的最大个数</a:t>
            </a:r>
            <a:endParaRPr lang="en-US" altLang="zh-CN" dirty="0"/>
          </a:p>
          <a:p>
            <a:r>
              <a:rPr lang="zh-CN" altLang="en-US" dirty="0"/>
              <a:t>迭代地用小规模数据的结果预测大规模数据的分布，并扩大空间分配，以测试最大容量</a:t>
            </a:r>
            <a:endParaRPr lang="en-US" altLang="zh-CN" dirty="0"/>
          </a:p>
          <a:p>
            <a:r>
              <a:rPr lang="zh-CN" altLang="en-US" dirty="0"/>
              <a:t>最终惊奇地发现可以压力不大地放下全网路由表，远远超出预期</a:t>
            </a:r>
            <a:endParaRPr lang="en-US" altLang="zh-CN" dirty="0"/>
          </a:p>
          <a:p>
            <a:r>
              <a:rPr lang="zh-CN" altLang="en-US" dirty="0"/>
              <a:t>所以又优化了很久各个部分的性能，以便及时吃下全表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7B215F-D7B4-450F-A84E-8440F38A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535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CA1D2FC3-FAC6-F28D-BD1E-E5823BE32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8B232B2-874B-6372-9B07-B9265F50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0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D9F0D-9817-30EE-56C7-C0A69094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5" y="1809023"/>
            <a:ext cx="10521387" cy="3678303"/>
          </a:xfrm>
        </p:spPr>
        <p:txBody>
          <a:bodyPr/>
          <a:lstStyle/>
          <a:p>
            <a:r>
              <a:rPr lang="zh-CN" altLang="en-US" dirty="0"/>
              <a:t>小包线速达成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F02E3D-D04F-37A3-95DE-3A32B663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Highlights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9526F0-1451-CE31-1850-63A61D85D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289" y="2562225"/>
            <a:ext cx="3786000" cy="378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8A3653-5332-8C7B-9C64-205CF317C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1" y="2562225"/>
            <a:ext cx="3786000" cy="37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5DA7E8C-F279-D0E5-54EF-EED2B2AF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硬件部分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B7E9EC34-09C0-CC6E-0F23-5F48DCA92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56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D9F0D-9817-30EE-56C7-C0A69094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八级流水线，级间使用 </a:t>
            </a:r>
            <a:r>
              <a:rPr lang="en-US" altLang="zh-CN" dirty="0"/>
              <a:t>skid buffer </a:t>
            </a:r>
            <a:r>
              <a:rPr lang="zh-CN" altLang="en-US" dirty="0"/>
              <a:t>隔离</a:t>
            </a:r>
            <a:endParaRPr lang="en-US" altLang="zh-CN" dirty="0"/>
          </a:p>
          <a:p>
            <a:r>
              <a:rPr lang="zh-CN" altLang="en-US" dirty="0"/>
              <a:t>每级流水线四层查询，每层查询 </a:t>
            </a:r>
            <a:r>
              <a:rPr lang="en-US" altLang="zh-CN" dirty="0"/>
              <a:t>4bit </a:t>
            </a:r>
            <a:r>
              <a:rPr lang="zh-CN" altLang="en-US" dirty="0"/>
              <a:t>前缀</a:t>
            </a:r>
            <a:endParaRPr lang="en-US" altLang="zh-CN" dirty="0"/>
          </a:p>
          <a:p>
            <a:r>
              <a:rPr lang="zh-CN" altLang="en-US" dirty="0"/>
              <a:t>所有前缀长度统一处理，仅 </a:t>
            </a:r>
            <a:r>
              <a:rPr lang="en-US" altLang="zh-CN" dirty="0"/>
              <a:t>BRAM </a:t>
            </a:r>
            <a:r>
              <a:rPr lang="zh-CN" altLang="en-US" dirty="0"/>
              <a:t>大小不同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每次查询四周期，每级流水线 </a:t>
            </a:r>
            <a:r>
              <a:rPr lang="en-US" altLang="zh-CN" dirty="0"/>
              <a:t>16 </a:t>
            </a:r>
            <a:r>
              <a:rPr lang="zh-CN" altLang="en-US" dirty="0"/>
              <a:t>周期，级间有 </a:t>
            </a:r>
            <a:r>
              <a:rPr lang="en-US" altLang="zh-CN" dirty="0"/>
              <a:t>buffer </a:t>
            </a:r>
            <a:r>
              <a:rPr lang="zh-CN" altLang="en-US" dirty="0"/>
              <a:t>故可线速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BRAM </a:t>
            </a:r>
            <a:r>
              <a:rPr lang="zh-CN" altLang="en-US" dirty="0"/>
              <a:t>数量：</a:t>
            </a:r>
            <a:r>
              <a:rPr lang="en-US" altLang="zh-CN" dirty="0"/>
              <a:t>2 + 68 + 162 + 2 + 2 + 2 + 2 + 2 = 242 </a:t>
            </a:r>
            <a:r>
              <a:rPr lang="zh-CN" altLang="en-US" dirty="0"/>
              <a:t>块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F02E3D-D04F-37A3-95DE-3A32B663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转发表</a:t>
            </a:r>
          </a:p>
        </p:txBody>
      </p:sp>
    </p:spTree>
    <p:extLst>
      <p:ext uri="{BB962C8B-B14F-4D97-AF65-F5344CB8AC3E}">
        <p14:creationId xmlns:p14="http://schemas.microsoft.com/office/powerpoint/2010/main" val="215150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489E98-5AE2-2AA6-A27F-B23297DB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95MHz </a:t>
            </a:r>
            <a:r>
              <a:rPr lang="zh-CN" altLang="en-US" dirty="0"/>
              <a:t>主频</a:t>
            </a:r>
            <a:endParaRPr lang="en-US" altLang="zh-CN" dirty="0"/>
          </a:p>
          <a:p>
            <a:r>
              <a:rPr lang="zh-CN" altLang="en-US" dirty="0"/>
              <a:t>设有时序约束的三周期 </a:t>
            </a:r>
            <a:r>
              <a:rPr lang="en-US" altLang="zh-CN" dirty="0"/>
              <a:t>SRAM </a:t>
            </a:r>
            <a:r>
              <a:rPr lang="zh-CN" altLang="en-US" dirty="0"/>
              <a:t>读写</a:t>
            </a:r>
            <a:endParaRPr lang="en-US" altLang="zh-CN" dirty="0"/>
          </a:p>
          <a:p>
            <a:r>
              <a:rPr lang="en-US" altLang="zh-CN" dirty="0" err="1"/>
              <a:t>ICache</a:t>
            </a:r>
            <a:r>
              <a:rPr lang="zh-CN" altLang="en-US" dirty="0"/>
              <a:t>：四路组相联，每路 </a:t>
            </a:r>
            <a:r>
              <a:rPr lang="en-US" altLang="zh-CN" dirty="0"/>
              <a:t>256 </a:t>
            </a:r>
            <a:r>
              <a:rPr lang="zh-CN" altLang="en-US" dirty="0"/>
              <a:t>项</a:t>
            </a:r>
            <a:endParaRPr lang="en-US" altLang="zh-CN" dirty="0"/>
          </a:p>
          <a:p>
            <a:r>
              <a:rPr lang="en-US" altLang="zh-CN" dirty="0"/>
              <a:t>BTB</a:t>
            </a:r>
            <a:r>
              <a:rPr lang="zh-CN" altLang="en-US" dirty="0"/>
              <a:t>：四路组相联，每路 </a:t>
            </a:r>
            <a:r>
              <a:rPr lang="en-US" altLang="zh-CN" dirty="0"/>
              <a:t>128 </a:t>
            </a:r>
            <a:r>
              <a:rPr lang="zh-CN" altLang="en-US" dirty="0"/>
              <a:t>项</a:t>
            </a:r>
            <a:endParaRPr lang="en-US" altLang="zh-CN" dirty="0"/>
          </a:p>
          <a:p>
            <a:r>
              <a:rPr lang="en-US" altLang="zh-CN" dirty="0"/>
              <a:t>GPIO / Flash </a:t>
            </a:r>
            <a:r>
              <a:rPr lang="zh-CN" altLang="en-US" dirty="0"/>
              <a:t>支持，助力调试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CC5DB8-5F25-555E-A7AF-811BB35C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54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489E98-5AE2-2AA6-A27F-B23297DB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通过一块 </a:t>
            </a:r>
            <a:r>
              <a:rPr lang="en-US" altLang="zh-CN" dirty="0"/>
              <a:t>1024*32 </a:t>
            </a:r>
            <a:r>
              <a:rPr lang="zh-CN" altLang="en-US" dirty="0"/>
              <a:t>的 </a:t>
            </a:r>
            <a:r>
              <a:rPr lang="en-US" altLang="zh-CN" dirty="0"/>
              <a:t>BRAM </a:t>
            </a:r>
            <a:r>
              <a:rPr lang="zh-CN" altLang="en-US" dirty="0"/>
              <a:t>与若干 </a:t>
            </a:r>
            <a:r>
              <a:rPr lang="en-US" altLang="zh-CN" dirty="0"/>
              <a:t>MMIO </a:t>
            </a:r>
            <a:r>
              <a:rPr lang="zh-CN" altLang="en-US" dirty="0"/>
              <a:t>寄存器实现</a:t>
            </a:r>
            <a:endParaRPr lang="en-US" altLang="zh-CN" dirty="0"/>
          </a:p>
          <a:p>
            <a:r>
              <a:rPr lang="zh-CN" altLang="en-US" dirty="0"/>
              <a:t>读写共用，便于原地处理 </a:t>
            </a:r>
            <a:r>
              <a:rPr lang="en-US" altLang="zh-CN" dirty="0"/>
              <a:t>/ </a:t>
            </a:r>
            <a:r>
              <a:rPr lang="zh-CN" altLang="en-US" dirty="0"/>
              <a:t>转发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检测 </a:t>
            </a:r>
            <a:r>
              <a:rPr lang="en-US" altLang="zh-CN" dirty="0"/>
              <a:t>user </a:t>
            </a:r>
            <a:r>
              <a:rPr lang="zh-CN" altLang="en-US" dirty="0"/>
              <a:t>信号，拉高则丢弃该包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CC5DB8-5F25-555E-A7AF-811BB35C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03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489E98-5AE2-2AA6-A27F-B23297DB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硬件能够辅助计算 </a:t>
            </a:r>
            <a:r>
              <a:rPr lang="en-US" altLang="zh-CN" dirty="0"/>
              <a:t>UDP Payload </a:t>
            </a:r>
            <a:r>
              <a:rPr lang="zh-CN" altLang="en-US" dirty="0"/>
              <a:t>对应位置的 </a:t>
            </a:r>
            <a:r>
              <a:rPr lang="en-US" altLang="zh-CN" dirty="0"/>
              <a:t>16 </a:t>
            </a:r>
            <a:r>
              <a:rPr lang="zh-CN" altLang="en-US" dirty="0"/>
              <a:t>进制和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收包时在写入 </a:t>
            </a:r>
            <a:r>
              <a:rPr lang="en-US" altLang="zh-CN" dirty="0"/>
              <a:t>DMA </a:t>
            </a:r>
            <a:r>
              <a:rPr lang="zh-CN" altLang="en-US" dirty="0"/>
              <a:t>过程中计算，无额外周期</a:t>
            </a:r>
            <a:endParaRPr lang="en-US" altLang="zh-CN" dirty="0"/>
          </a:p>
          <a:p>
            <a:r>
              <a:rPr lang="zh-CN" altLang="en-US" dirty="0"/>
              <a:t>发包前软件通过 </a:t>
            </a:r>
            <a:r>
              <a:rPr lang="en-US" altLang="zh-CN" dirty="0"/>
              <a:t>MMIO </a:t>
            </a:r>
            <a:r>
              <a:rPr lang="zh-CN" altLang="en-US" dirty="0"/>
              <a:t>通知开始计算，与软件中其他处理并行执行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CC5DB8-5F25-555E-A7AF-811BB35C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Checksum Offload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10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489E98-5AE2-2AA6-A27F-B23297DB3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2086151"/>
            <a:ext cx="10521387" cy="4178425"/>
          </a:xfrm>
        </p:spPr>
        <p:txBody>
          <a:bodyPr>
            <a:normAutofit/>
          </a:bodyPr>
          <a:lstStyle/>
          <a:p>
            <a:r>
              <a:rPr lang="zh-CN" altLang="en-US" dirty="0"/>
              <a:t>转发表使用 </a:t>
            </a:r>
            <a:r>
              <a:rPr lang="en-US" altLang="zh-CN" dirty="0"/>
              <a:t>BRAM </a:t>
            </a:r>
            <a:r>
              <a:rPr lang="zh-CN" altLang="en-US" dirty="0"/>
              <a:t>存储，用于流水线快速访问</a:t>
            </a:r>
            <a:endParaRPr lang="en-US" altLang="zh-CN" dirty="0"/>
          </a:p>
          <a:p>
            <a:r>
              <a:rPr lang="en-US" altLang="zh-CN" dirty="0"/>
              <a:t>Ext RAM </a:t>
            </a:r>
            <a:r>
              <a:rPr lang="zh-CN" altLang="en-US" dirty="0"/>
              <a:t>接入路由器时钟域，路由器优先访问，存储叶节点（包含 </a:t>
            </a:r>
            <a:r>
              <a:rPr lang="en-US" altLang="zh-CN" dirty="0"/>
              <a:t>Next Hop </a:t>
            </a:r>
            <a:r>
              <a:rPr lang="zh-CN" altLang="en-US" dirty="0"/>
              <a:t>节点编号，叶节点唯一编号，路由类型，</a:t>
            </a:r>
            <a:r>
              <a:rPr lang="en-US" altLang="zh-CN" dirty="0"/>
              <a:t>metric</a:t>
            </a:r>
            <a:r>
              <a:rPr lang="zh-CN" altLang="en-US" dirty="0"/>
              <a:t>，叶节点对应前缀等）</a:t>
            </a:r>
            <a:endParaRPr lang="en-US" altLang="zh-CN" dirty="0"/>
          </a:p>
          <a:p>
            <a:r>
              <a:rPr lang="en-US" altLang="zh-CN" dirty="0"/>
              <a:t>Next Hop </a:t>
            </a:r>
            <a:r>
              <a:rPr lang="zh-CN" altLang="en-US" dirty="0"/>
              <a:t>节点使用 </a:t>
            </a:r>
            <a:r>
              <a:rPr lang="en-US" altLang="zh-CN" dirty="0"/>
              <a:t>LUTRAM </a:t>
            </a:r>
            <a:r>
              <a:rPr lang="zh-CN" altLang="en-US" dirty="0"/>
              <a:t>存储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0~3 </a:t>
            </a:r>
            <a:r>
              <a:rPr lang="zh-CN" altLang="en-US" dirty="0"/>
              <a:t>号接口出口队列改用 </a:t>
            </a:r>
            <a:r>
              <a:rPr lang="en-US" altLang="zh-CN" dirty="0"/>
              <a:t>LUTRAM </a:t>
            </a:r>
            <a:r>
              <a:rPr lang="zh-CN" altLang="en-US" dirty="0"/>
              <a:t>存储，节约 </a:t>
            </a:r>
            <a:r>
              <a:rPr lang="en-US" altLang="zh-CN" dirty="0"/>
              <a:t>BRAM</a:t>
            </a:r>
          </a:p>
          <a:p>
            <a:r>
              <a:rPr lang="en-US" altLang="zh-CN" dirty="0"/>
              <a:t>4 </a:t>
            </a:r>
            <a:r>
              <a:rPr lang="zh-CN" altLang="en-US" dirty="0"/>
              <a:t>号接口 </a:t>
            </a:r>
            <a:r>
              <a:rPr lang="en-US" altLang="zh-CN" dirty="0"/>
              <a:t>(</a:t>
            </a:r>
            <a:r>
              <a:rPr lang="zh-CN" altLang="en-US" dirty="0"/>
              <a:t>发向 </a:t>
            </a:r>
            <a:r>
              <a:rPr lang="en-US" altLang="zh-CN" dirty="0"/>
              <a:t>CPU )</a:t>
            </a:r>
            <a:r>
              <a:rPr lang="zh-CN" altLang="en-US" dirty="0"/>
              <a:t> 出口队列使用 </a:t>
            </a:r>
            <a:r>
              <a:rPr lang="en-US" altLang="zh-CN" dirty="0"/>
              <a:t>BRAM</a:t>
            </a:r>
            <a:r>
              <a:rPr lang="zh-CN" altLang="en-US" dirty="0"/>
              <a:t>，并扩大至 </a:t>
            </a:r>
            <a:r>
              <a:rPr lang="en-US" altLang="zh-CN" dirty="0"/>
              <a:t>8192 * 8 Bytes</a:t>
            </a:r>
            <a:r>
              <a:rPr lang="zh-CN" altLang="en-US" dirty="0"/>
              <a:t>，缓解发包导致的突发拥塞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CC5DB8-5F25-555E-A7AF-811BB35C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硬件资源充分利用</a:t>
            </a:r>
          </a:p>
        </p:txBody>
      </p:sp>
    </p:spTree>
    <p:extLst>
      <p:ext uri="{BB962C8B-B14F-4D97-AF65-F5344CB8AC3E}">
        <p14:creationId xmlns:p14="http://schemas.microsoft.com/office/powerpoint/2010/main" val="4108815299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3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4.xml><?xml version="1.0" encoding="utf-8"?>
<a:theme xmlns:a="http://schemas.openxmlformats.org/drawingml/2006/main" name="1_清华简约主题-留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5.xml><?xml version="1.0" encoding="utf-8"?>
<a:theme xmlns:a="http://schemas.openxmlformats.org/drawingml/2006/main" name="1_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v1留边16-9</Template>
  <TotalTime>1631</TotalTime>
  <Words>919</Words>
  <Application>Microsoft Office PowerPoint</Application>
  <PresentationFormat>宽屏</PresentationFormat>
  <Paragraphs>107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-apple-system</vt:lpstr>
      <vt:lpstr>Gill Sans MT</vt:lpstr>
      <vt:lpstr>Wingdings 2</vt:lpstr>
      <vt:lpstr>清华简约主题-留边-16:9</vt:lpstr>
      <vt:lpstr>清华简约主题-扁平-16:9</vt:lpstr>
      <vt:lpstr>清华简约主题-顶边-16:9</vt:lpstr>
      <vt:lpstr>1_清华简约主题-留边-16:9</vt:lpstr>
      <vt:lpstr>1_清华简约主题-扁平-16:9</vt:lpstr>
      <vt:lpstr>实验总结</vt:lpstr>
      <vt:lpstr>Highlights</vt:lpstr>
      <vt:lpstr>Highlights</vt:lpstr>
      <vt:lpstr>硬件部分</vt:lpstr>
      <vt:lpstr>转发表</vt:lpstr>
      <vt:lpstr>CPU</vt:lpstr>
      <vt:lpstr>DMA</vt:lpstr>
      <vt:lpstr>Checksum Offload</vt:lpstr>
      <vt:lpstr>硬件资源充分利用</vt:lpstr>
      <vt:lpstr>资源使用情况</vt:lpstr>
      <vt:lpstr>运行状态指示</vt:lpstr>
      <vt:lpstr>其他</vt:lpstr>
      <vt:lpstr>软件部分</vt:lpstr>
      <vt:lpstr>DMA 驱动</vt:lpstr>
      <vt:lpstr>ICMPv6</vt:lpstr>
      <vt:lpstr>RIPng</vt:lpstr>
      <vt:lpstr>Profiler</vt:lpstr>
      <vt:lpstr>其他</vt:lpstr>
      <vt:lpstr>Timer</vt:lpstr>
      <vt:lpstr>路由表</vt:lpstr>
      <vt:lpstr>Malloc</vt:lpstr>
      <vt:lpstr>Trace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13</dc:title>
  <dc:creator>佟 海轩</dc:creator>
  <cp:lastModifiedBy>佟 海轩</cp:lastModifiedBy>
  <cp:revision>106</cp:revision>
  <dcterms:created xsi:type="dcterms:W3CDTF">2022-12-09T02:42:47Z</dcterms:created>
  <dcterms:modified xsi:type="dcterms:W3CDTF">2023-01-16T05:23:28Z</dcterms:modified>
</cp:coreProperties>
</file>