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1"/>
  </p:notesMasterIdLst>
  <p:sldIdLst>
    <p:sldId id="256" r:id="rId5"/>
    <p:sldId id="344" r:id="rId6"/>
    <p:sldId id="345" r:id="rId7"/>
    <p:sldId id="346" r:id="rId8"/>
    <p:sldId id="348" r:id="rId9"/>
    <p:sldId id="347"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33CC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7030" autoAdjust="0"/>
  </p:normalViewPr>
  <p:slideViewPr>
    <p:cSldViewPr snapToGrid="0">
      <p:cViewPr varScale="1">
        <p:scale>
          <a:sx n="92" d="100"/>
          <a:sy n="92" d="100"/>
        </p:scale>
        <p:origin x="496" y="60"/>
      </p:cViewPr>
      <p:guideLst>
        <p:guide orient="horz" pos="411"/>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88405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6e8f8d79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6e8f8d79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g56e8f8d79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extLst>
      <p:ext uri="{BB962C8B-B14F-4D97-AF65-F5344CB8AC3E}">
        <p14:creationId xmlns:p14="http://schemas.microsoft.com/office/powerpoint/2010/main" val="1265536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 y="535948"/>
            <a:ext cx="2379725" cy="885285"/>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030" y="1607344"/>
            <a:ext cx="3549970" cy="354997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961509" y="2120407"/>
            <a:ext cx="5574546" cy="902687"/>
          </a:xfrm>
        </p:spPr>
        <p:txBody>
          <a:bodyPr anchor="b">
            <a:noAutofit/>
          </a:bodyPr>
          <a:lstStyle>
            <a:lvl1pPr algn="l">
              <a:defRPr sz="33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961509" y="3137314"/>
            <a:ext cx="5574546" cy="902687"/>
          </a:xfrm>
        </p:spPr>
        <p:txBody>
          <a:bodyPr>
            <a:normAutofit/>
          </a:bodyPr>
          <a:lstStyle>
            <a:lvl1pPr marL="0" indent="0" algn="l">
              <a:lnSpc>
                <a:spcPct val="100000"/>
              </a:lnSpc>
              <a:spcBef>
                <a:spcPts val="0"/>
              </a:spcBef>
              <a:buNone/>
              <a:defRPr sz="1350">
                <a:solidFill>
                  <a:schemeClr val="tx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p:nvSpPr>
        <p:spPr>
          <a:xfrm>
            <a:off x="957973" y="4738688"/>
            <a:ext cx="3086100" cy="273844"/>
          </a:xfrm>
          <a:prstGeom prst="rect">
            <a:avLst/>
          </a:prstGeom>
        </p:spPr>
        <p:txBody>
          <a:bodyPr vert="horz" lIns="68580" tIns="34290" rIns="68580" bIns="3429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dirty="0"/>
              <a:t>FUTUREWEI INTERNAL</a:t>
            </a:r>
          </a:p>
        </p:txBody>
      </p:sp>
    </p:spTree>
    <p:extLst>
      <p:ext uri="{BB962C8B-B14F-4D97-AF65-F5344CB8AC3E}">
        <p14:creationId xmlns:p14="http://schemas.microsoft.com/office/powerpoint/2010/main" val="1970838659"/>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p:nvSpPr>
        <p:spPr>
          <a:xfrm>
            <a:off x="7558239" y="4685097"/>
            <a:ext cx="1171426" cy="30219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p:cNvSpPr>
            <a:spLocks noGrp="1"/>
          </p:cNvSpPr>
          <p:nvPr>
            <p:ph type="title" hasCustomPrompt="1"/>
          </p:nvPr>
        </p:nvSpPr>
        <p:spPr>
          <a:xfrm>
            <a:off x="628650" y="273844"/>
            <a:ext cx="7886700" cy="850621"/>
          </a:xfrm>
        </p:spPr>
        <p:txBody>
          <a:bodyPr anchor="b">
            <a:normAutofit/>
          </a:bodyPr>
          <a:lstStyle>
            <a:lvl1pPr>
              <a:defRPr sz="27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342900" indent="-342900">
              <a:buFont typeface="+mj-lt"/>
              <a:buAutoNum type="arabicPeriod"/>
              <a:defRPr>
                <a:solidFill>
                  <a:schemeClr val="tx2"/>
                </a:solidFill>
              </a:defRPr>
            </a:lvl1pPr>
            <a:lvl2pPr marL="685800" indent="-3429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309487019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850621"/>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0027021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62789335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18788748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3408758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5655556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4175440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p:nvSpPr>
        <p:spPr>
          <a:xfrm>
            <a:off x="7558239" y="4685097"/>
            <a:ext cx="1171426" cy="302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0960114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1800"/>
            </a:lvl1pPr>
            <a:lvl2pPr>
              <a:defRPr sz="1500"/>
            </a:lvl2pPr>
            <a:lvl3pPr>
              <a:defRPr sz="1350"/>
            </a:lvl3pPr>
            <a:lvl4pPr>
              <a:defRPr sz="1350"/>
            </a:lvl4pPr>
            <a:lvl5pPr>
              <a:defRPr sz="13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97278045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15915284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030" y="1607344"/>
            <a:ext cx="3549970" cy="3549970"/>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75" y="537569"/>
            <a:ext cx="2379725" cy="885285"/>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961509" y="2125584"/>
            <a:ext cx="5574546" cy="902687"/>
          </a:xfrm>
        </p:spPr>
        <p:txBody>
          <a:bodyPr anchor="b">
            <a:noAutofit/>
          </a:bodyPr>
          <a:lstStyle>
            <a:lvl1pPr algn="l">
              <a:defRPr sz="33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961509" y="3142491"/>
            <a:ext cx="5574546" cy="902687"/>
          </a:xfrm>
        </p:spPr>
        <p:txBody>
          <a:bodyPr>
            <a:normAutofit/>
          </a:bodyPr>
          <a:lstStyle>
            <a:lvl1pPr marL="0" indent="0" algn="l">
              <a:lnSpc>
                <a:spcPct val="100000"/>
              </a:lnSpc>
              <a:spcBef>
                <a:spcPts val="0"/>
              </a:spcBef>
              <a:buNone/>
              <a:defRPr sz="13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p:nvSpPr>
        <p:spPr>
          <a:xfrm>
            <a:off x="957973" y="4738688"/>
            <a:ext cx="3086100" cy="273844"/>
          </a:xfrm>
          <a:prstGeom prst="rect">
            <a:avLst/>
          </a:prstGeom>
        </p:spPr>
        <p:txBody>
          <a:bodyPr vert="horz" lIns="68580" tIns="34290" rIns="68580" bIns="3429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dirty="0">
                <a:solidFill>
                  <a:schemeClr val="bg1"/>
                </a:solidFill>
              </a:rPr>
              <a:t>FUTUREWEI INTERNAL</a:t>
            </a:r>
          </a:p>
        </p:txBody>
      </p:sp>
    </p:spTree>
    <p:extLst>
      <p:ext uri="{BB962C8B-B14F-4D97-AF65-F5344CB8AC3E}">
        <p14:creationId xmlns:p14="http://schemas.microsoft.com/office/powerpoint/2010/main" val="4072637184"/>
      </p:ext>
    </p:extLst>
  </p:cSld>
  <p:clrMapOvr>
    <a:overrideClrMapping bg1="lt1" tx1="dk1" bg2="lt2" tx2="dk2" accent1="accent1" accent2="accent2" accent3="accent3" accent4="accent4" accent5="accent5" accent6="accent6" hlink="hlink" folHlink="folHlink"/>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769922" y="1129837"/>
            <a:ext cx="2861208" cy="623256"/>
          </a:xfrm>
          <a:prstGeom prst="rect">
            <a:avLst/>
          </a:prstGeom>
          <a:noFill/>
        </p:spPr>
        <p:txBody>
          <a:bodyPr wrap="square" lIns="68588" tIns="34294" rIns="68588" bIns="34294">
            <a:spAutoFit/>
          </a:bodyPr>
          <a:lstStyle/>
          <a:p>
            <a:pPr algn="l">
              <a:defRPr/>
            </a:pPr>
            <a:r>
              <a:rPr lang="en-US" altLang="zh-CN" sz="3600" dirty="0">
                <a:solidFill>
                  <a:schemeClr val="tx2">
                    <a:lumMod val="75000"/>
                    <a:lumOff val="25000"/>
                  </a:schemeClr>
                </a:solidFill>
              </a:rPr>
              <a:t>Thank You.</a:t>
            </a:r>
            <a:endParaRPr lang="zh-CN" altLang="zh-CN" sz="36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p:nvSpPr>
        <p:spPr>
          <a:xfrm>
            <a:off x="5915400" y="2046948"/>
            <a:ext cx="2643031" cy="1315753"/>
          </a:xfrm>
          <a:prstGeom prst="rect">
            <a:avLst/>
          </a:prstGeom>
          <a:noFill/>
        </p:spPr>
        <p:txBody>
          <a:bodyPr wrap="square" lIns="68588" tIns="34294" rIns="68588" bIns="34294">
            <a:spAutoFit/>
          </a:bodyPr>
          <a:lstStyle/>
          <a:p>
            <a:pPr algn="l">
              <a:defRPr/>
            </a:pPr>
            <a:r>
              <a:rPr lang="en-US" altLang="zh-CN" sz="675" b="1" dirty="0">
                <a:solidFill>
                  <a:schemeClr val="tx2">
                    <a:lumMod val="75000"/>
                    <a:lumOff val="25000"/>
                  </a:schemeClr>
                </a:solidFill>
              </a:rPr>
              <a:t>Copyright © 2019 Futurewei Technologies, Inc. </a:t>
            </a:r>
          </a:p>
          <a:p>
            <a:pPr algn="l">
              <a:defRPr/>
            </a:pPr>
            <a:r>
              <a:rPr lang="en-US" altLang="zh-CN" sz="675" b="1" dirty="0">
                <a:solidFill>
                  <a:schemeClr val="tx2">
                    <a:lumMod val="75000"/>
                    <a:lumOff val="25000"/>
                  </a:schemeClr>
                </a:solidFill>
              </a:rPr>
              <a:t>All Rights Reserved.</a:t>
            </a:r>
          </a:p>
          <a:p>
            <a:pPr algn="l">
              <a:defRPr/>
            </a:pPr>
            <a:endParaRPr lang="en-US" altLang="zh-CN" sz="675" b="1" dirty="0">
              <a:solidFill>
                <a:schemeClr val="tx2">
                  <a:lumMod val="75000"/>
                  <a:lumOff val="25000"/>
                </a:schemeClr>
              </a:solidFill>
            </a:endParaRPr>
          </a:p>
          <a:p>
            <a:pPr algn="l">
              <a:defRPr/>
            </a:pPr>
            <a:r>
              <a:rPr lang="en-US" altLang="zh-CN" sz="675"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675"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071" y="3638495"/>
            <a:ext cx="1940567" cy="721913"/>
          </a:xfrm>
          <a:prstGeom prst="rect">
            <a:avLst/>
          </a:prstGeom>
        </p:spPr>
      </p:pic>
    </p:spTree>
    <p:extLst>
      <p:ext uri="{BB962C8B-B14F-4D97-AF65-F5344CB8AC3E}">
        <p14:creationId xmlns:p14="http://schemas.microsoft.com/office/powerpoint/2010/main" val="149098795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7_标题幻灯片">
  <p:cSld name="7_标题幻灯片">
    <p:spTree>
      <p:nvGrpSpPr>
        <p:cNvPr id="1" name="Shape 52"/>
        <p:cNvGrpSpPr/>
        <p:nvPr/>
      </p:nvGrpSpPr>
      <p:grpSpPr>
        <a:xfrm>
          <a:off x="0" y="0"/>
          <a:ext cx="0" cy="0"/>
          <a:chOff x="0" y="0"/>
          <a:chExt cx="0" cy="0"/>
        </a:xfrm>
      </p:grpSpPr>
      <p:sp>
        <p:nvSpPr>
          <p:cNvPr id="55" name="Google Shape;55;p10"/>
          <p:cNvSpPr txBox="1">
            <a:spLocks noGrp="1"/>
          </p:cNvSpPr>
          <p:nvPr>
            <p:ph type="sldNum" idx="12"/>
          </p:nvPr>
        </p:nvSpPr>
        <p:spPr>
          <a:xfrm>
            <a:off x="551614" y="4719130"/>
            <a:ext cx="324677" cy="273844"/>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750">
                <a:solidFill>
                  <a:srgbClr val="000000"/>
                </a:solidFill>
                <a:latin typeface="Arial"/>
                <a:ea typeface="Arial"/>
                <a:cs typeface="Arial"/>
                <a:sym typeface="Arial"/>
              </a:defRPr>
            </a:lvl1pPr>
            <a:lvl2pPr marL="0" marR="0" lvl="1" indent="0" algn="l" rtl="0">
              <a:spcBef>
                <a:spcPts val="0"/>
              </a:spcBef>
              <a:buNone/>
              <a:defRPr sz="750">
                <a:solidFill>
                  <a:srgbClr val="000000"/>
                </a:solidFill>
                <a:latin typeface="Arial"/>
                <a:ea typeface="Arial"/>
                <a:cs typeface="Arial"/>
                <a:sym typeface="Arial"/>
              </a:defRPr>
            </a:lvl2pPr>
            <a:lvl3pPr marL="0" marR="0" lvl="2" indent="0" algn="l" rtl="0">
              <a:spcBef>
                <a:spcPts val="0"/>
              </a:spcBef>
              <a:buNone/>
              <a:defRPr sz="750">
                <a:solidFill>
                  <a:srgbClr val="000000"/>
                </a:solidFill>
                <a:latin typeface="Arial"/>
                <a:ea typeface="Arial"/>
                <a:cs typeface="Arial"/>
                <a:sym typeface="Arial"/>
              </a:defRPr>
            </a:lvl3pPr>
            <a:lvl4pPr marL="0" marR="0" lvl="3" indent="0" algn="l" rtl="0">
              <a:spcBef>
                <a:spcPts val="0"/>
              </a:spcBef>
              <a:buNone/>
              <a:defRPr sz="750">
                <a:solidFill>
                  <a:srgbClr val="000000"/>
                </a:solidFill>
                <a:latin typeface="Arial"/>
                <a:ea typeface="Arial"/>
                <a:cs typeface="Arial"/>
                <a:sym typeface="Arial"/>
              </a:defRPr>
            </a:lvl4pPr>
            <a:lvl5pPr marL="0" marR="0" lvl="4" indent="0" algn="l" rtl="0">
              <a:spcBef>
                <a:spcPts val="0"/>
              </a:spcBef>
              <a:buNone/>
              <a:defRPr sz="750">
                <a:solidFill>
                  <a:srgbClr val="000000"/>
                </a:solidFill>
                <a:latin typeface="Arial"/>
                <a:ea typeface="Arial"/>
                <a:cs typeface="Arial"/>
                <a:sym typeface="Arial"/>
              </a:defRPr>
            </a:lvl5pPr>
            <a:lvl6pPr marL="0" marR="0" lvl="5" indent="0" algn="l" rtl="0">
              <a:spcBef>
                <a:spcPts val="0"/>
              </a:spcBef>
              <a:buNone/>
              <a:defRPr sz="750">
                <a:solidFill>
                  <a:srgbClr val="000000"/>
                </a:solidFill>
                <a:latin typeface="Arial"/>
                <a:ea typeface="Arial"/>
                <a:cs typeface="Arial"/>
                <a:sym typeface="Arial"/>
              </a:defRPr>
            </a:lvl6pPr>
            <a:lvl7pPr marL="0" marR="0" lvl="6" indent="0" algn="l" rtl="0">
              <a:spcBef>
                <a:spcPts val="0"/>
              </a:spcBef>
              <a:buNone/>
              <a:defRPr sz="750">
                <a:solidFill>
                  <a:srgbClr val="000000"/>
                </a:solidFill>
                <a:latin typeface="Arial"/>
                <a:ea typeface="Arial"/>
                <a:cs typeface="Arial"/>
                <a:sym typeface="Arial"/>
              </a:defRPr>
            </a:lvl7pPr>
            <a:lvl8pPr marL="0" marR="0" lvl="7" indent="0" algn="l" rtl="0">
              <a:spcBef>
                <a:spcPts val="0"/>
              </a:spcBef>
              <a:buNone/>
              <a:defRPr sz="750">
                <a:solidFill>
                  <a:srgbClr val="000000"/>
                </a:solidFill>
                <a:latin typeface="Arial"/>
                <a:ea typeface="Arial"/>
                <a:cs typeface="Arial"/>
                <a:sym typeface="Arial"/>
              </a:defRPr>
            </a:lvl8pPr>
            <a:lvl9pPr marL="0" marR="0" lvl="8" indent="0" algn="l" rtl="0">
              <a:spcBef>
                <a:spcPts val="0"/>
              </a:spcBef>
              <a:buNone/>
              <a:defRPr sz="750">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57" name="Google Shape;57;p10"/>
          <p:cNvSpPr txBox="1">
            <a:spLocks noGrp="1"/>
          </p:cNvSpPr>
          <p:nvPr>
            <p:ph type="subTitle" idx="1"/>
          </p:nvPr>
        </p:nvSpPr>
        <p:spPr>
          <a:xfrm>
            <a:off x="547154" y="385918"/>
            <a:ext cx="8052334" cy="455856"/>
          </a:xfrm>
          <a:prstGeom prst="rect">
            <a:avLst/>
          </a:prstGeom>
          <a:noFill/>
          <a:ln>
            <a:noFill/>
          </a:ln>
        </p:spPr>
        <p:txBody>
          <a:bodyPr spcFirstLastPara="1" wrap="square" lIns="0" tIns="0" rIns="0" bIns="0" anchor="t" anchorCtr="0"/>
          <a:lstStyle>
            <a:lvl1pPr marR="0" lvl="0" algn="l" rtl="0">
              <a:lnSpc>
                <a:spcPct val="110000"/>
              </a:lnSpc>
              <a:spcBef>
                <a:spcPts val="0"/>
              </a:spcBef>
              <a:spcAft>
                <a:spcPts val="0"/>
              </a:spcAft>
              <a:buClr>
                <a:srgbClr val="1D1D1B"/>
              </a:buClr>
              <a:buSzPts val="2400"/>
              <a:buFont typeface="Arial"/>
              <a:buNone/>
              <a:defRPr sz="2400" b="0" i="0" u="none" strike="noStrike" cap="none">
                <a:solidFill>
                  <a:srgbClr val="1D1D1B"/>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58" name="Google Shape;58;p10"/>
          <p:cNvSpPr txBox="1">
            <a:spLocks noGrp="1"/>
          </p:cNvSpPr>
          <p:nvPr>
            <p:ph type="body" idx="2"/>
          </p:nvPr>
        </p:nvSpPr>
        <p:spPr>
          <a:xfrm>
            <a:off x="552465" y="1144327"/>
            <a:ext cx="8047024" cy="3209015"/>
          </a:xfrm>
          <a:prstGeom prst="rect">
            <a:avLst/>
          </a:prstGeom>
          <a:noFill/>
          <a:ln>
            <a:noFill/>
          </a:ln>
        </p:spPr>
        <p:txBody>
          <a:bodyPr spcFirstLastPara="1" wrap="square" lIns="0" tIns="0" rIns="0" bIns="0" anchor="t" anchorCtr="0"/>
          <a:lstStyle>
            <a:lvl1pPr marL="457200" marR="0" lvl="0" indent="-228600" algn="l" rtl="0">
              <a:lnSpc>
                <a:spcPct val="85714"/>
              </a:lnSpc>
              <a:spcBef>
                <a:spcPts val="1000"/>
              </a:spcBef>
              <a:spcAft>
                <a:spcPts val="0"/>
              </a:spcAft>
              <a:buClr>
                <a:srgbClr val="1D1D1B"/>
              </a:buClr>
              <a:buSzPts val="1400"/>
              <a:buFont typeface="Arial"/>
              <a:buNone/>
              <a:defRPr sz="1400" b="0" i="0" u="none" strike="noStrike" cap="none">
                <a:solidFill>
                  <a:srgbClr val="1D1D1B"/>
                </a:solidFill>
                <a:latin typeface="Arial"/>
                <a:ea typeface="Arial"/>
                <a:cs typeface="Arial"/>
                <a:sym typeface="Arial"/>
              </a:defRPr>
            </a:lvl1pPr>
            <a:lvl2pPr marL="914400" marR="0" lvl="1"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2pPr>
            <a:lvl3pPr marL="1371600" marR="0" lvl="2"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3pPr>
            <a:lvl4pPr marL="1828800" marR="0" lvl="3"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90350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844" y="1607344"/>
            <a:ext cx="3536156" cy="3536156"/>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75" y="537569"/>
            <a:ext cx="2379725" cy="885285"/>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961509" y="2125584"/>
            <a:ext cx="5574546" cy="902687"/>
          </a:xfrm>
        </p:spPr>
        <p:txBody>
          <a:bodyPr anchor="b">
            <a:noAutofit/>
          </a:bodyPr>
          <a:lstStyle>
            <a:lvl1pPr algn="l">
              <a:defRPr sz="33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961509" y="3142491"/>
            <a:ext cx="5574546" cy="902687"/>
          </a:xfrm>
        </p:spPr>
        <p:txBody>
          <a:bodyPr>
            <a:normAutofit/>
          </a:bodyPr>
          <a:lstStyle>
            <a:lvl1pPr marL="0" indent="0" algn="l">
              <a:lnSpc>
                <a:spcPct val="100000"/>
              </a:lnSpc>
              <a:spcBef>
                <a:spcPts val="0"/>
              </a:spcBef>
              <a:buNone/>
              <a:defRPr sz="13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p:nvSpPr>
        <p:spPr>
          <a:xfrm>
            <a:off x="957973" y="4738688"/>
            <a:ext cx="3086100" cy="273844"/>
          </a:xfrm>
          <a:prstGeom prst="rect">
            <a:avLst/>
          </a:prstGeom>
        </p:spPr>
        <p:txBody>
          <a:bodyPr vert="horz" lIns="68580" tIns="34290" rIns="68580" bIns="3429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dirty="0">
                <a:solidFill>
                  <a:schemeClr val="bg1"/>
                </a:solidFill>
              </a:rPr>
              <a:t>FUTUREWEI INTERNAL</a:t>
            </a:r>
          </a:p>
        </p:txBody>
      </p:sp>
    </p:spTree>
    <p:extLst>
      <p:ext uri="{BB962C8B-B14F-4D97-AF65-F5344CB8AC3E}">
        <p14:creationId xmlns:p14="http://schemas.microsoft.com/office/powerpoint/2010/main" val="2213365045"/>
      </p:ext>
    </p:extLst>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0"/>
            <a:ext cx="9147572" cy="4201699"/>
          </a:xfrm>
          <a:prstGeom prst="rect">
            <a:avLst/>
          </a:prstGeom>
        </p:spPr>
      </p:pic>
      <p:sp>
        <p:nvSpPr>
          <p:cNvPr id="2" name="Title 1"/>
          <p:cNvSpPr>
            <a:spLocks noGrp="1"/>
          </p:cNvSpPr>
          <p:nvPr>
            <p:ph type="ctrTitle" hasCustomPrompt="1"/>
          </p:nvPr>
        </p:nvSpPr>
        <p:spPr>
          <a:xfrm>
            <a:off x="704334" y="398897"/>
            <a:ext cx="4972050" cy="902687"/>
          </a:xfrm>
        </p:spPr>
        <p:txBody>
          <a:bodyPr anchor="b">
            <a:normAutofit/>
          </a:bodyPr>
          <a:lstStyle>
            <a:lvl1pPr algn="l">
              <a:defRPr sz="2400"/>
            </a:lvl1pPr>
          </a:lstStyle>
          <a:p>
            <a:r>
              <a:rPr lang="en-US" dirty="0"/>
              <a:t>Click to edit master title style</a:t>
            </a:r>
          </a:p>
        </p:txBody>
      </p:sp>
      <p:sp>
        <p:nvSpPr>
          <p:cNvPr id="3" name="Subtitle 2"/>
          <p:cNvSpPr>
            <a:spLocks noGrp="1"/>
          </p:cNvSpPr>
          <p:nvPr>
            <p:ph type="subTitle" idx="1" hasCustomPrompt="1"/>
          </p:nvPr>
        </p:nvSpPr>
        <p:spPr>
          <a:xfrm>
            <a:off x="704334" y="1415804"/>
            <a:ext cx="4972050" cy="902687"/>
          </a:xfrm>
        </p:spPr>
        <p:txBody>
          <a:bodyPr>
            <a:normAutofit/>
          </a:bodyPr>
          <a:lstStyle>
            <a:lvl1pPr marL="0" indent="0" algn="l">
              <a:lnSpc>
                <a:spcPct val="100000"/>
              </a:lnSpc>
              <a:spcBef>
                <a:spcPts val="0"/>
              </a:spcBef>
              <a:buNone/>
              <a:defRPr sz="10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p:nvSpPr>
        <p:spPr>
          <a:xfrm rot="5400000">
            <a:off x="5890457" y="1597922"/>
            <a:ext cx="525774" cy="53845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pic>
        <p:nvPicPr>
          <p:cNvPr id="8" name="Picture 7">
            <a:extLst>
              <a:ext uri="{FF2B5EF4-FFF2-40B4-BE49-F238E27FC236}">
                <a16:creationId xmlns:a16="http://schemas.microsoft.com/office/drawing/2014/main" id="{B3698FA6-3C60-4084-9663-FC568E623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37" y="4316467"/>
            <a:ext cx="1940567" cy="721913"/>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p:nvSpPr>
        <p:spPr>
          <a:xfrm>
            <a:off x="704334" y="4738688"/>
            <a:ext cx="3086100" cy="273844"/>
          </a:xfrm>
          <a:prstGeom prst="rect">
            <a:avLst/>
          </a:prstGeom>
        </p:spPr>
        <p:txBody>
          <a:bodyPr vert="horz" lIns="68580" tIns="34290" rIns="68580" bIns="3429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dirty="0"/>
              <a:t>FUTUREWEI INTERNAL</a:t>
            </a:r>
          </a:p>
        </p:txBody>
      </p:sp>
    </p:spTree>
    <p:extLst>
      <p:ext uri="{BB962C8B-B14F-4D97-AF65-F5344CB8AC3E}">
        <p14:creationId xmlns:p14="http://schemas.microsoft.com/office/powerpoint/2010/main" val="3308188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0"/>
            <a:ext cx="9147572" cy="4201699"/>
          </a:xfrm>
          <a:prstGeom prst="rect">
            <a:avLst/>
          </a:prstGeom>
        </p:spPr>
      </p:pic>
      <p:sp>
        <p:nvSpPr>
          <p:cNvPr id="2" name="Title 1"/>
          <p:cNvSpPr>
            <a:spLocks noGrp="1"/>
          </p:cNvSpPr>
          <p:nvPr>
            <p:ph type="ctrTitle" hasCustomPrompt="1"/>
          </p:nvPr>
        </p:nvSpPr>
        <p:spPr>
          <a:xfrm>
            <a:off x="704334" y="398897"/>
            <a:ext cx="4972050" cy="902687"/>
          </a:xfrm>
        </p:spPr>
        <p:txBody>
          <a:bodyPr anchor="b">
            <a:normAutofit/>
          </a:bodyPr>
          <a:lstStyle>
            <a:lvl1pPr algn="l">
              <a:defRPr sz="2400"/>
            </a:lvl1pPr>
          </a:lstStyle>
          <a:p>
            <a:r>
              <a:rPr lang="en-US" dirty="0"/>
              <a:t>Click to edit master title style</a:t>
            </a:r>
          </a:p>
        </p:txBody>
      </p:sp>
      <p:sp>
        <p:nvSpPr>
          <p:cNvPr id="3" name="Subtitle 2"/>
          <p:cNvSpPr>
            <a:spLocks noGrp="1"/>
          </p:cNvSpPr>
          <p:nvPr>
            <p:ph type="subTitle" idx="1" hasCustomPrompt="1"/>
          </p:nvPr>
        </p:nvSpPr>
        <p:spPr>
          <a:xfrm>
            <a:off x="704334" y="1415804"/>
            <a:ext cx="3577283" cy="902687"/>
          </a:xfrm>
        </p:spPr>
        <p:txBody>
          <a:bodyPr>
            <a:normAutofit/>
          </a:bodyPr>
          <a:lstStyle>
            <a:lvl1pPr marL="0" indent="0" algn="l">
              <a:lnSpc>
                <a:spcPct val="100000"/>
              </a:lnSpc>
              <a:spcBef>
                <a:spcPts val="0"/>
              </a:spcBef>
              <a:buNone/>
              <a:defRPr sz="10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p:nvSpPr>
        <p:spPr>
          <a:xfrm rot="5400000">
            <a:off x="4358219" y="1973962"/>
            <a:ext cx="525774" cy="53845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pic>
        <p:nvPicPr>
          <p:cNvPr id="10" name="Picture 9">
            <a:extLst>
              <a:ext uri="{FF2B5EF4-FFF2-40B4-BE49-F238E27FC236}">
                <a16:creationId xmlns:a16="http://schemas.microsoft.com/office/drawing/2014/main" id="{E8E04AF9-BAC3-4435-9EBE-B0C9B84ED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37" y="4316467"/>
            <a:ext cx="1940567" cy="721913"/>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p:nvSpPr>
        <p:spPr>
          <a:xfrm>
            <a:off x="704334" y="4738688"/>
            <a:ext cx="3086100" cy="273844"/>
          </a:xfrm>
          <a:prstGeom prst="rect">
            <a:avLst/>
          </a:prstGeom>
        </p:spPr>
        <p:txBody>
          <a:bodyPr vert="horz" lIns="68580" tIns="34290" rIns="68580" bIns="3429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dirty="0"/>
              <a:t>FUTUREWEI INTERNAL</a:t>
            </a:r>
          </a:p>
        </p:txBody>
      </p:sp>
    </p:spTree>
    <p:extLst>
      <p:ext uri="{BB962C8B-B14F-4D97-AF65-F5344CB8AC3E}">
        <p14:creationId xmlns:p14="http://schemas.microsoft.com/office/powerpoint/2010/main" val="32168707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p:nvPicPr>
        <p:blipFill rotWithShape="1">
          <a:blip r:embed="rId2">
            <a:extLst>
              <a:ext uri="{28A0092B-C50C-407E-A947-70E740481C1C}">
                <a14:useLocalDpi xmlns:a14="http://schemas.microsoft.com/office/drawing/2010/main" val="0"/>
              </a:ext>
            </a:extLst>
          </a:blip>
          <a:srcRect t="4232" b="14078"/>
          <a:stretch/>
        </p:blipFill>
        <p:spPr>
          <a:xfrm>
            <a:off x="0" y="0"/>
            <a:ext cx="9147747" cy="4201699"/>
          </a:xfrm>
          <a:prstGeom prst="rect">
            <a:avLst/>
          </a:prstGeom>
        </p:spPr>
      </p:pic>
      <p:sp>
        <p:nvSpPr>
          <p:cNvPr id="2" name="Title 1"/>
          <p:cNvSpPr>
            <a:spLocks noGrp="1"/>
          </p:cNvSpPr>
          <p:nvPr>
            <p:ph type="ctrTitle"/>
          </p:nvPr>
        </p:nvSpPr>
        <p:spPr>
          <a:xfrm>
            <a:off x="704334" y="398897"/>
            <a:ext cx="4972050" cy="902687"/>
          </a:xfrm>
        </p:spPr>
        <p:txBody>
          <a:bodyPr anchor="b">
            <a:normAutofit/>
          </a:bodyPr>
          <a:lstStyle>
            <a:lvl1pPr algn="l">
              <a:defRPr sz="24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704334" y="1415804"/>
            <a:ext cx="4972050" cy="902687"/>
          </a:xfrm>
        </p:spPr>
        <p:txBody>
          <a:bodyPr>
            <a:normAutofit/>
          </a:bodyPr>
          <a:lstStyle>
            <a:lvl1pPr marL="0" indent="0" algn="l">
              <a:lnSpc>
                <a:spcPct val="100000"/>
              </a:lnSpc>
              <a:spcBef>
                <a:spcPts val="0"/>
              </a:spcBef>
              <a:buNone/>
              <a:defRPr sz="105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p:nvSpPr>
        <p:spPr>
          <a:xfrm rot="5400000">
            <a:off x="5890457" y="1597922"/>
            <a:ext cx="525774" cy="53845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pic>
        <p:nvPicPr>
          <p:cNvPr id="10" name="Picture 9">
            <a:extLst>
              <a:ext uri="{FF2B5EF4-FFF2-40B4-BE49-F238E27FC236}">
                <a16:creationId xmlns:a16="http://schemas.microsoft.com/office/drawing/2014/main" id="{1D747DC0-21C0-4DDF-9019-3BD21FDC7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37" y="4316467"/>
            <a:ext cx="1940567" cy="721913"/>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p:nvSpPr>
        <p:spPr>
          <a:xfrm>
            <a:off x="704334" y="4738688"/>
            <a:ext cx="3086100" cy="273844"/>
          </a:xfrm>
          <a:prstGeom prst="rect">
            <a:avLst/>
          </a:prstGeom>
        </p:spPr>
        <p:txBody>
          <a:bodyPr vert="horz" lIns="68580" tIns="34290" rIns="68580" bIns="3429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dirty="0"/>
              <a:t>FUTUREWEI INTERNAL</a:t>
            </a:r>
          </a:p>
        </p:txBody>
      </p:sp>
    </p:spTree>
    <p:extLst>
      <p:ext uri="{BB962C8B-B14F-4D97-AF65-F5344CB8AC3E}">
        <p14:creationId xmlns:p14="http://schemas.microsoft.com/office/powerpoint/2010/main" val="25183367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0"/>
            <a:ext cx="9147572" cy="4201699"/>
          </a:xfrm>
          <a:prstGeom prst="rect">
            <a:avLst/>
          </a:prstGeom>
        </p:spPr>
      </p:pic>
      <p:sp>
        <p:nvSpPr>
          <p:cNvPr id="2" name="Title 1"/>
          <p:cNvSpPr>
            <a:spLocks noGrp="1"/>
          </p:cNvSpPr>
          <p:nvPr>
            <p:ph type="ctrTitle" hasCustomPrompt="1"/>
          </p:nvPr>
        </p:nvSpPr>
        <p:spPr>
          <a:xfrm>
            <a:off x="704334" y="398897"/>
            <a:ext cx="4565823" cy="902687"/>
          </a:xfrm>
        </p:spPr>
        <p:txBody>
          <a:bodyPr anchor="b">
            <a:normAutofit/>
          </a:bodyPr>
          <a:lstStyle>
            <a:lvl1pPr algn="l">
              <a:defRPr sz="24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704334" y="1415804"/>
            <a:ext cx="3682315" cy="902687"/>
          </a:xfrm>
        </p:spPr>
        <p:txBody>
          <a:bodyPr>
            <a:normAutofit/>
          </a:bodyPr>
          <a:lstStyle>
            <a:lvl1pPr marL="0" indent="0" algn="l">
              <a:lnSpc>
                <a:spcPct val="100000"/>
              </a:lnSpc>
              <a:spcBef>
                <a:spcPts val="0"/>
              </a:spcBef>
              <a:buNone/>
              <a:defRPr sz="105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p:nvSpPr>
        <p:spPr>
          <a:xfrm rot="5400000">
            <a:off x="4506500" y="1786378"/>
            <a:ext cx="525774" cy="53845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37" y="4316467"/>
            <a:ext cx="1940567" cy="721913"/>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p:nvSpPr>
        <p:spPr>
          <a:xfrm>
            <a:off x="704334" y="4738688"/>
            <a:ext cx="3086100" cy="273844"/>
          </a:xfrm>
          <a:prstGeom prst="rect">
            <a:avLst/>
          </a:prstGeom>
        </p:spPr>
        <p:txBody>
          <a:bodyPr vert="horz" lIns="68580" tIns="34290" rIns="68580" bIns="3429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dirty="0"/>
              <a:t>FUTUREWEI INTERNAL</a:t>
            </a:r>
          </a:p>
        </p:txBody>
      </p:sp>
    </p:spTree>
    <p:extLst>
      <p:ext uri="{BB962C8B-B14F-4D97-AF65-F5344CB8AC3E}">
        <p14:creationId xmlns:p14="http://schemas.microsoft.com/office/powerpoint/2010/main" val="126921738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27" y="0"/>
            <a:ext cx="9150799" cy="4201697"/>
          </a:xfrm>
          <a:prstGeom prst="rect">
            <a:avLst/>
          </a:prstGeom>
        </p:spPr>
      </p:pic>
      <p:sp>
        <p:nvSpPr>
          <p:cNvPr id="2" name="Title 1"/>
          <p:cNvSpPr>
            <a:spLocks noGrp="1"/>
          </p:cNvSpPr>
          <p:nvPr>
            <p:ph type="ctrTitle" hasCustomPrompt="1"/>
          </p:nvPr>
        </p:nvSpPr>
        <p:spPr>
          <a:xfrm>
            <a:off x="704334" y="398897"/>
            <a:ext cx="4972050" cy="902687"/>
          </a:xfrm>
        </p:spPr>
        <p:txBody>
          <a:bodyPr anchor="b">
            <a:normAutofit/>
          </a:bodyPr>
          <a:lstStyle>
            <a:lvl1pPr algn="l">
              <a:defRPr sz="24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704334" y="1415804"/>
            <a:ext cx="4972050" cy="902687"/>
          </a:xfrm>
        </p:spPr>
        <p:txBody>
          <a:bodyPr>
            <a:normAutofit/>
          </a:bodyPr>
          <a:lstStyle>
            <a:lvl1pPr marL="0" indent="0" algn="l">
              <a:lnSpc>
                <a:spcPct val="100000"/>
              </a:lnSpc>
              <a:spcBef>
                <a:spcPts val="0"/>
              </a:spcBef>
              <a:buNone/>
              <a:defRPr sz="105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p:nvSpPr>
        <p:spPr>
          <a:xfrm rot="10800000">
            <a:off x="7877172" y="1142211"/>
            <a:ext cx="538452" cy="525774"/>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37" y="4316467"/>
            <a:ext cx="1940567" cy="721913"/>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p:nvSpPr>
        <p:spPr>
          <a:xfrm>
            <a:off x="704334" y="4738688"/>
            <a:ext cx="3086100" cy="273844"/>
          </a:xfrm>
          <a:prstGeom prst="rect">
            <a:avLst/>
          </a:prstGeom>
        </p:spPr>
        <p:txBody>
          <a:bodyPr vert="horz" lIns="68580" tIns="34290" rIns="68580" bIns="3429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dirty="0"/>
              <a:t>FUTUREWEI INTERNAL</a:t>
            </a:r>
          </a:p>
        </p:txBody>
      </p:sp>
    </p:spTree>
    <p:extLst>
      <p:ext uri="{BB962C8B-B14F-4D97-AF65-F5344CB8AC3E}">
        <p14:creationId xmlns:p14="http://schemas.microsoft.com/office/powerpoint/2010/main" val="36694192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p:nvPicPr>
        <p:blipFill rotWithShape="1">
          <a:blip r:embed="rId2">
            <a:extLst>
              <a:ext uri="{28A0092B-C50C-407E-A947-70E740481C1C}">
                <a14:useLocalDpi xmlns:a14="http://schemas.microsoft.com/office/drawing/2010/main" val="0"/>
              </a:ext>
            </a:extLst>
          </a:blip>
          <a:srcRect t="13825" r="2034" b="5607"/>
          <a:stretch/>
        </p:blipFill>
        <p:spPr>
          <a:xfrm>
            <a:off x="1" y="-27154"/>
            <a:ext cx="9147572" cy="4228853"/>
          </a:xfrm>
          <a:prstGeom prst="rect">
            <a:avLst/>
          </a:prstGeom>
        </p:spPr>
      </p:pic>
      <p:sp>
        <p:nvSpPr>
          <p:cNvPr id="2" name="Title 1"/>
          <p:cNvSpPr>
            <a:spLocks noGrp="1"/>
          </p:cNvSpPr>
          <p:nvPr>
            <p:ph type="ctrTitle" hasCustomPrompt="1"/>
          </p:nvPr>
        </p:nvSpPr>
        <p:spPr>
          <a:xfrm>
            <a:off x="704334" y="398897"/>
            <a:ext cx="4972050" cy="902687"/>
          </a:xfrm>
        </p:spPr>
        <p:txBody>
          <a:bodyPr anchor="b">
            <a:normAutofit/>
          </a:bodyPr>
          <a:lstStyle>
            <a:lvl1pPr algn="l">
              <a:defRPr sz="2400"/>
            </a:lvl1pPr>
          </a:lstStyle>
          <a:p>
            <a:r>
              <a:rPr lang="en-US" dirty="0"/>
              <a:t>Click to edit master title style</a:t>
            </a:r>
          </a:p>
        </p:txBody>
      </p:sp>
      <p:sp>
        <p:nvSpPr>
          <p:cNvPr id="3" name="Subtitle 2"/>
          <p:cNvSpPr>
            <a:spLocks noGrp="1"/>
          </p:cNvSpPr>
          <p:nvPr>
            <p:ph type="subTitle" idx="1" hasCustomPrompt="1"/>
          </p:nvPr>
        </p:nvSpPr>
        <p:spPr>
          <a:xfrm>
            <a:off x="704334" y="1415804"/>
            <a:ext cx="4972050" cy="902687"/>
          </a:xfrm>
        </p:spPr>
        <p:txBody>
          <a:bodyPr>
            <a:normAutofit/>
          </a:bodyPr>
          <a:lstStyle>
            <a:lvl1pPr marL="0" indent="0" algn="l">
              <a:lnSpc>
                <a:spcPct val="100000"/>
              </a:lnSpc>
              <a:spcBef>
                <a:spcPts val="0"/>
              </a:spcBef>
              <a:buNone/>
              <a:defRPr sz="10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p:nvSpPr>
        <p:spPr>
          <a:xfrm rot="5400000">
            <a:off x="5890457" y="1295245"/>
            <a:ext cx="525774" cy="53845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37" y="4316467"/>
            <a:ext cx="1940567" cy="721913"/>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p:nvSpPr>
        <p:spPr>
          <a:xfrm>
            <a:off x="704334" y="4738688"/>
            <a:ext cx="3086100" cy="273844"/>
          </a:xfrm>
          <a:prstGeom prst="rect">
            <a:avLst/>
          </a:prstGeom>
        </p:spPr>
        <p:txBody>
          <a:bodyPr vert="horz" lIns="68580" tIns="34290" rIns="68580" bIns="3429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dirty="0"/>
              <a:t>FUTUREWEI INTERNAL</a:t>
            </a:r>
          </a:p>
        </p:txBody>
      </p:sp>
    </p:spTree>
    <p:extLst>
      <p:ext uri="{BB962C8B-B14F-4D97-AF65-F5344CB8AC3E}">
        <p14:creationId xmlns:p14="http://schemas.microsoft.com/office/powerpoint/2010/main" val="247045905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943456" y="4752677"/>
            <a:ext cx="3086100" cy="218237"/>
          </a:xfrm>
          <a:prstGeom prst="rect">
            <a:avLst/>
          </a:prstGeom>
        </p:spPr>
        <p:txBody>
          <a:bodyPr vert="horz" lIns="91440" tIns="45720" rIns="91440" bIns="45720" rtlCol="0" anchor="ctr"/>
          <a:lstStyle>
            <a:lvl1pPr algn="l">
              <a:defRPr sz="75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539448" y="4752677"/>
            <a:ext cx="384605" cy="225193"/>
          </a:xfrm>
          <a:prstGeom prst="rect">
            <a:avLst/>
          </a:prstGeom>
        </p:spPr>
        <p:txBody>
          <a:bodyPr vert="horz" lIns="91440" tIns="45720" rIns="91440" bIns="45720" rtlCol="0" anchor="ctr"/>
          <a:lstStyle>
            <a:lvl1pPr algn="ctr">
              <a:defRPr sz="75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492990" y="4624865"/>
            <a:ext cx="1111562" cy="413514"/>
          </a:xfrm>
          <a:prstGeom prst="rect">
            <a:avLst/>
          </a:prstGeom>
        </p:spPr>
      </p:pic>
    </p:spTree>
    <p:extLst>
      <p:ext uri="{BB962C8B-B14F-4D97-AF65-F5344CB8AC3E}">
        <p14:creationId xmlns:p14="http://schemas.microsoft.com/office/powerpoint/2010/main" val="21652853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hdr="0" ftr="0" dt="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961509" y="1485547"/>
            <a:ext cx="7342432" cy="902687"/>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dirty="0">
                <a:latin typeface="Calibri" panose="020F0502020204030204" pitchFamily="34" charset="0"/>
                <a:cs typeface="Calibri" panose="020F0502020204030204" pitchFamily="34" charset="0"/>
              </a:rPr>
              <a:t>CUDA Interception -</a:t>
            </a:r>
            <a:br>
              <a:rPr lang="en-US" dirty="0">
                <a:latin typeface="Calibri" panose="020F0502020204030204" pitchFamily="34" charset="0"/>
                <a:cs typeface="Calibri" panose="020F0502020204030204" pitchFamily="34" charset="0"/>
              </a:rPr>
            </a:br>
            <a:r>
              <a:rPr lang="en-US" dirty="0" err="1">
                <a:latin typeface="Calibri" panose="020F0502020204030204" pitchFamily="34" charset="0"/>
                <a:cs typeface="Calibri" panose="020F0502020204030204" pitchFamily="34" charset="0"/>
              </a:rPr>
              <a:t>Alnair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vGPU</a:t>
            </a:r>
            <a:r>
              <a:rPr lang="en-US" dirty="0">
                <a:latin typeface="Calibri" panose="020F0502020204030204" pitchFamily="34" charset="0"/>
                <a:cs typeface="Calibri" panose="020F0502020204030204" pitchFamily="34" charset="0"/>
              </a:rPr>
              <a:t> device plugin</a:t>
            </a:r>
            <a:endParaRPr dirty="0">
              <a:latin typeface="Calibri" panose="020F0502020204030204" pitchFamily="34" charset="0"/>
              <a:cs typeface="Calibri" panose="020F0502020204030204" pitchFamily="34" charset="0"/>
            </a:endParaRPr>
          </a:p>
        </p:txBody>
      </p:sp>
      <p:sp>
        <p:nvSpPr>
          <p:cNvPr id="107" name="Google Shape;107;p18"/>
          <p:cNvSpPr txBox="1">
            <a:spLocks noGrp="1"/>
          </p:cNvSpPr>
          <p:nvPr>
            <p:ph type="subTitle" idx="1"/>
          </p:nvPr>
        </p:nvSpPr>
        <p:spPr>
          <a:xfrm>
            <a:off x="1013548" y="3442010"/>
            <a:ext cx="5574546" cy="82208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US" sz="1400" dirty="0">
                <a:latin typeface="Calibri" panose="020F0502020204030204" pitchFamily="34" charset="0"/>
                <a:cs typeface="Calibri" panose="020F0502020204030204" pitchFamily="34" charset="0"/>
              </a:rPr>
              <a:t>Date: Nov 18, 2021</a:t>
            </a:r>
          </a:p>
          <a:p>
            <a:pPr marL="0" lvl="0" indent="0" algn="l" rtl="0">
              <a:spcBef>
                <a:spcPts val="750"/>
              </a:spcBef>
              <a:spcAft>
                <a:spcPts val="0"/>
              </a:spcAft>
              <a:buNone/>
            </a:pPr>
            <a:r>
              <a:rPr lang="en-US" sz="1400" dirty="0">
                <a:latin typeface="Calibri" panose="020F0502020204030204" pitchFamily="34" charset="0"/>
                <a:cs typeface="Calibri" panose="020F0502020204030204" pitchFamily="34" charset="0"/>
              </a:rPr>
              <a:t>Centaurus AI SIG</a:t>
            </a:r>
            <a:endParaRPr sz="1400" dirty="0">
              <a:latin typeface="Calibri" panose="020F0502020204030204" pitchFamily="34" charset="0"/>
              <a:cs typeface="Calibri" panose="020F0502020204030204" pitchFamily="34" charset="0"/>
            </a:endParaRPr>
          </a:p>
        </p:txBody>
      </p:sp>
      <p:sp>
        <p:nvSpPr>
          <p:cNvPr id="108" name="Google Shape;108;p18"/>
          <p:cNvSpPr txBox="1">
            <a:spLocks noGrp="1"/>
          </p:cNvSpPr>
          <p:nvPr>
            <p:ph type="body" idx="4294967295"/>
          </p:nvPr>
        </p:nvSpPr>
        <p:spPr>
          <a:xfrm>
            <a:off x="961509" y="4445620"/>
            <a:ext cx="4051300" cy="483994"/>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US" sz="1100" b="1" dirty="0"/>
              <a:t>Futurewei Technologies, Inc.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429D-DB51-4D75-B714-F787BE01BBFB}"/>
              </a:ext>
            </a:extLst>
          </p:cNvPr>
          <p:cNvSpPr>
            <a:spLocks noGrp="1"/>
          </p:cNvSpPr>
          <p:nvPr>
            <p:ph type="title"/>
          </p:nvPr>
        </p:nvSpPr>
        <p:spPr>
          <a:xfrm>
            <a:off x="629841" y="487946"/>
            <a:ext cx="5708614" cy="507626"/>
          </a:xfrm>
        </p:spPr>
        <p:txBody>
          <a:bodyPr>
            <a:normAutofit/>
          </a:bodyPr>
          <a:lstStyle/>
          <a:p>
            <a:r>
              <a:rPr lang="en-US" dirty="0"/>
              <a:t>Motivations</a:t>
            </a:r>
          </a:p>
        </p:txBody>
      </p:sp>
      <p:sp>
        <p:nvSpPr>
          <p:cNvPr id="4" name="Text Placeholder 3">
            <a:extLst>
              <a:ext uri="{FF2B5EF4-FFF2-40B4-BE49-F238E27FC236}">
                <a16:creationId xmlns:a16="http://schemas.microsoft.com/office/drawing/2014/main" id="{3E1DD698-2DC5-4545-843C-674E1EC01E6B}"/>
              </a:ext>
            </a:extLst>
          </p:cNvPr>
          <p:cNvSpPr>
            <a:spLocks noGrp="1"/>
          </p:cNvSpPr>
          <p:nvPr>
            <p:ph type="body" sz="half" idx="2"/>
          </p:nvPr>
        </p:nvSpPr>
        <p:spPr>
          <a:xfrm>
            <a:off x="629841" y="1348067"/>
            <a:ext cx="8191430" cy="3546662"/>
          </a:xfrm>
        </p:spPr>
        <p:txBody>
          <a:bodyPr/>
          <a:lstStyle/>
          <a:p>
            <a:r>
              <a:rPr lang="en-US" sz="1600" b="1" dirty="0"/>
              <a:t>Share a single GPU among multiple applications(Containers, VMs)</a:t>
            </a:r>
          </a:p>
          <a:p>
            <a:endParaRPr lang="en-US" dirty="0"/>
          </a:p>
          <a:p>
            <a:pPr marL="228600" indent="-228600">
              <a:buAutoNum type="arabicPeriod"/>
            </a:pPr>
            <a:r>
              <a:rPr lang="en-US" dirty="0"/>
              <a:t>Particularly good for deep learning inference workload.</a:t>
            </a:r>
          </a:p>
          <a:p>
            <a:pPr marL="228600" indent="-228600">
              <a:buAutoNum type="arabicPeriod"/>
            </a:pPr>
            <a:r>
              <a:rPr lang="en-US" dirty="0"/>
              <a:t>Need to enforce on GPU memory limit, otherwise processes that share the same </a:t>
            </a:r>
            <a:r>
              <a:rPr lang="en-US"/>
              <a:t>GPU could randomly </a:t>
            </a:r>
            <a:r>
              <a:rPr lang="en-US" dirty="0"/>
              <a:t>fail due to OOM. </a:t>
            </a:r>
          </a:p>
          <a:p>
            <a:pPr marL="228600" indent="-228600">
              <a:buAutoNum type="arabicPeriod"/>
            </a:pPr>
            <a:r>
              <a:rPr lang="en-US" dirty="0"/>
              <a:t>Multiple approaches:</a:t>
            </a:r>
          </a:p>
          <a:p>
            <a:r>
              <a:rPr lang="en-US" dirty="0"/>
              <a:t>     a) PCIe passthrough (for VM, no sharing)</a:t>
            </a:r>
          </a:p>
          <a:p>
            <a:r>
              <a:rPr lang="en-US" dirty="0"/>
              <a:t>     b) SR-IOV (for VM, and AMD GPU)</a:t>
            </a:r>
          </a:p>
          <a:p>
            <a:r>
              <a:rPr lang="en-US" dirty="0"/>
              <a:t>     c) Mediated passthrough (for VM and Intel GPU)</a:t>
            </a:r>
          </a:p>
          <a:p>
            <a:r>
              <a:rPr lang="en-US" dirty="0"/>
              <a:t>     d) API interception: CUDA, OpenGL etc. (VM and container)</a:t>
            </a:r>
          </a:p>
        </p:txBody>
      </p:sp>
      <p:sp>
        <p:nvSpPr>
          <p:cNvPr id="5" name="Slide Number Placeholder 4">
            <a:extLst>
              <a:ext uri="{FF2B5EF4-FFF2-40B4-BE49-F238E27FC236}">
                <a16:creationId xmlns:a16="http://schemas.microsoft.com/office/drawing/2014/main" id="{AB84CD61-7EFC-40D0-9342-9B1E259032F6}"/>
              </a:ext>
            </a:extLst>
          </p:cNvPr>
          <p:cNvSpPr>
            <a:spLocks noGrp="1"/>
          </p:cNvSpPr>
          <p:nvPr>
            <p:ph type="sldNum" sz="quarter" idx="12"/>
          </p:nvPr>
        </p:nvSpPr>
        <p:spPr/>
        <p:txBody>
          <a:bodyPr/>
          <a:lstStyle/>
          <a:p>
            <a:fld id="{3B917CB5-27BD-4ECA-9D86-80D4B900A204}" type="slidenum">
              <a:rPr lang="en-US" smtClean="0"/>
              <a:t>2</a:t>
            </a:fld>
            <a:endParaRPr lang="en-US"/>
          </a:p>
        </p:txBody>
      </p:sp>
    </p:spTree>
    <p:extLst>
      <p:ext uri="{BB962C8B-B14F-4D97-AF65-F5344CB8AC3E}">
        <p14:creationId xmlns:p14="http://schemas.microsoft.com/office/powerpoint/2010/main" val="78208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429D-DB51-4D75-B714-F787BE01BBFB}"/>
              </a:ext>
            </a:extLst>
          </p:cNvPr>
          <p:cNvSpPr>
            <a:spLocks noGrp="1"/>
          </p:cNvSpPr>
          <p:nvPr>
            <p:ph type="title"/>
          </p:nvPr>
        </p:nvSpPr>
        <p:spPr>
          <a:xfrm>
            <a:off x="245236" y="165630"/>
            <a:ext cx="5708614" cy="507626"/>
          </a:xfrm>
        </p:spPr>
        <p:txBody>
          <a:bodyPr>
            <a:normAutofit/>
          </a:bodyPr>
          <a:lstStyle/>
          <a:p>
            <a:r>
              <a:rPr lang="en-US" dirty="0"/>
              <a:t>CUDA interception – where does it sit?</a:t>
            </a:r>
          </a:p>
        </p:txBody>
      </p:sp>
      <p:sp>
        <p:nvSpPr>
          <p:cNvPr id="5" name="Slide Number Placeholder 4">
            <a:extLst>
              <a:ext uri="{FF2B5EF4-FFF2-40B4-BE49-F238E27FC236}">
                <a16:creationId xmlns:a16="http://schemas.microsoft.com/office/drawing/2014/main" id="{AB84CD61-7EFC-40D0-9342-9B1E259032F6}"/>
              </a:ext>
            </a:extLst>
          </p:cNvPr>
          <p:cNvSpPr>
            <a:spLocks noGrp="1"/>
          </p:cNvSpPr>
          <p:nvPr>
            <p:ph type="sldNum" sz="quarter" idx="12"/>
          </p:nvPr>
        </p:nvSpPr>
        <p:spPr/>
        <p:txBody>
          <a:bodyPr/>
          <a:lstStyle/>
          <a:p>
            <a:fld id="{3B917CB5-27BD-4ECA-9D86-80D4B900A204}" type="slidenum">
              <a:rPr lang="en-US" smtClean="0"/>
              <a:t>3</a:t>
            </a:fld>
            <a:endParaRPr lang="en-US"/>
          </a:p>
        </p:txBody>
      </p:sp>
      <p:pic>
        <p:nvPicPr>
          <p:cNvPr id="6" name="Picture 5">
            <a:extLst>
              <a:ext uri="{FF2B5EF4-FFF2-40B4-BE49-F238E27FC236}">
                <a16:creationId xmlns:a16="http://schemas.microsoft.com/office/drawing/2014/main" id="{9E755F3A-A28C-48F6-84AD-33DA64BBF9B6}"/>
              </a:ext>
            </a:extLst>
          </p:cNvPr>
          <p:cNvPicPr>
            <a:picLocks noChangeAspect="1"/>
          </p:cNvPicPr>
          <p:nvPr/>
        </p:nvPicPr>
        <p:blipFill>
          <a:blip r:embed="rId2"/>
          <a:stretch>
            <a:fillRect/>
          </a:stretch>
        </p:blipFill>
        <p:spPr>
          <a:xfrm>
            <a:off x="1676164" y="716173"/>
            <a:ext cx="4825337" cy="3993586"/>
          </a:xfrm>
          <a:prstGeom prst="rect">
            <a:avLst/>
          </a:prstGeom>
        </p:spPr>
      </p:pic>
    </p:spTree>
    <p:extLst>
      <p:ext uri="{BB962C8B-B14F-4D97-AF65-F5344CB8AC3E}">
        <p14:creationId xmlns:p14="http://schemas.microsoft.com/office/powerpoint/2010/main" val="341374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429D-DB51-4D75-B714-F787BE01BBFB}"/>
              </a:ext>
            </a:extLst>
          </p:cNvPr>
          <p:cNvSpPr>
            <a:spLocks noGrp="1"/>
          </p:cNvSpPr>
          <p:nvPr>
            <p:ph type="title"/>
          </p:nvPr>
        </p:nvSpPr>
        <p:spPr>
          <a:xfrm>
            <a:off x="629841" y="487946"/>
            <a:ext cx="5708614" cy="507626"/>
          </a:xfrm>
        </p:spPr>
        <p:txBody>
          <a:bodyPr>
            <a:normAutofit fontScale="90000"/>
          </a:bodyPr>
          <a:lstStyle/>
          <a:p>
            <a:r>
              <a:rPr lang="en-US" dirty="0"/>
              <a:t>How to intercept – LD_LIBRARY_PATH ?</a:t>
            </a:r>
          </a:p>
        </p:txBody>
      </p:sp>
      <p:sp>
        <p:nvSpPr>
          <p:cNvPr id="4" name="Text Placeholder 3">
            <a:extLst>
              <a:ext uri="{FF2B5EF4-FFF2-40B4-BE49-F238E27FC236}">
                <a16:creationId xmlns:a16="http://schemas.microsoft.com/office/drawing/2014/main" id="{3E1DD698-2DC5-4545-843C-674E1EC01E6B}"/>
              </a:ext>
            </a:extLst>
          </p:cNvPr>
          <p:cNvSpPr>
            <a:spLocks noGrp="1"/>
          </p:cNvSpPr>
          <p:nvPr>
            <p:ph type="body" sz="half" idx="2"/>
          </p:nvPr>
        </p:nvSpPr>
        <p:spPr>
          <a:xfrm>
            <a:off x="629841" y="1348067"/>
            <a:ext cx="8191430" cy="3546662"/>
          </a:xfrm>
        </p:spPr>
        <p:txBody>
          <a:bodyPr>
            <a:normAutofit fontScale="92500"/>
          </a:bodyPr>
          <a:lstStyle/>
          <a:p>
            <a:pPr marL="171450" indent="-171450">
              <a:buFont typeface="Arial" panose="020B0604020202020204" pitchFamily="34" charset="0"/>
              <a:buChar char="•"/>
            </a:pPr>
            <a:r>
              <a:rPr lang="en-US" sz="1600" dirty="0"/>
              <a:t>Straight forward, robust, but somewhat intrusive to user environment.</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Create a shared library, overwrite all the relevant libcuda.so, libcudart.so, libnvidia-ml.so etc. Make LD_LIBRARY_PATH point to the intercept library instead of system libraries.</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Incompatible with official Nvidia docker runtime, which also uses LD_LIBRARY_PATH. So has to use </a:t>
            </a:r>
            <a:r>
              <a:rPr lang="en-US" sz="1600" dirty="0" err="1"/>
              <a:t>runc</a:t>
            </a:r>
            <a:r>
              <a:rPr lang="en-US" sz="1600" dirty="0"/>
              <a:t> and reinvent the wheel.</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All the symbols exported by these Nvidia user space libraries need to be intercepted. But only less than 20 API functions are necessary -- all others are just passthrough.</a:t>
            </a:r>
          </a:p>
          <a:p>
            <a:pPr marL="171450" indent="-171450">
              <a:buFont typeface="Arial" panose="020B0604020202020204" pitchFamily="34" charset="0"/>
              <a:buChar char="•"/>
            </a:pPr>
            <a:endParaRPr lang="en-US" dirty="0"/>
          </a:p>
          <a:p>
            <a:endParaRPr lang="en-US" dirty="0"/>
          </a:p>
          <a:p>
            <a:r>
              <a:rPr lang="en-US" dirty="0"/>
              <a:t> </a:t>
            </a:r>
          </a:p>
        </p:txBody>
      </p:sp>
      <p:sp>
        <p:nvSpPr>
          <p:cNvPr id="5" name="Slide Number Placeholder 4">
            <a:extLst>
              <a:ext uri="{FF2B5EF4-FFF2-40B4-BE49-F238E27FC236}">
                <a16:creationId xmlns:a16="http://schemas.microsoft.com/office/drawing/2014/main" id="{AB84CD61-7EFC-40D0-9342-9B1E259032F6}"/>
              </a:ext>
            </a:extLst>
          </p:cNvPr>
          <p:cNvSpPr>
            <a:spLocks noGrp="1"/>
          </p:cNvSpPr>
          <p:nvPr>
            <p:ph type="sldNum" sz="quarter" idx="12"/>
          </p:nvPr>
        </p:nvSpPr>
        <p:spPr/>
        <p:txBody>
          <a:bodyPr/>
          <a:lstStyle/>
          <a:p>
            <a:fld id="{3B917CB5-27BD-4ECA-9D86-80D4B900A204}" type="slidenum">
              <a:rPr lang="en-US" smtClean="0"/>
              <a:t>4</a:t>
            </a:fld>
            <a:endParaRPr lang="en-US"/>
          </a:p>
        </p:txBody>
      </p:sp>
    </p:spTree>
    <p:extLst>
      <p:ext uri="{BB962C8B-B14F-4D97-AF65-F5344CB8AC3E}">
        <p14:creationId xmlns:p14="http://schemas.microsoft.com/office/powerpoint/2010/main" val="245476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429D-DB51-4D75-B714-F787BE01BBFB}"/>
              </a:ext>
            </a:extLst>
          </p:cNvPr>
          <p:cNvSpPr>
            <a:spLocks noGrp="1"/>
          </p:cNvSpPr>
          <p:nvPr>
            <p:ph type="title"/>
          </p:nvPr>
        </p:nvSpPr>
        <p:spPr>
          <a:xfrm>
            <a:off x="629841" y="487946"/>
            <a:ext cx="5708614" cy="507626"/>
          </a:xfrm>
        </p:spPr>
        <p:txBody>
          <a:bodyPr>
            <a:normAutofit/>
          </a:bodyPr>
          <a:lstStyle/>
          <a:p>
            <a:r>
              <a:rPr lang="en-US" dirty="0"/>
              <a:t>LD_PRELOAD trick</a:t>
            </a:r>
          </a:p>
        </p:txBody>
      </p:sp>
      <p:sp>
        <p:nvSpPr>
          <p:cNvPr id="4" name="Text Placeholder 3">
            <a:extLst>
              <a:ext uri="{FF2B5EF4-FFF2-40B4-BE49-F238E27FC236}">
                <a16:creationId xmlns:a16="http://schemas.microsoft.com/office/drawing/2014/main" id="{3E1DD698-2DC5-4545-843C-674E1EC01E6B}"/>
              </a:ext>
            </a:extLst>
          </p:cNvPr>
          <p:cNvSpPr>
            <a:spLocks noGrp="1"/>
          </p:cNvSpPr>
          <p:nvPr>
            <p:ph type="body" sz="half" idx="2"/>
          </p:nvPr>
        </p:nvSpPr>
        <p:spPr>
          <a:xfrm>
            <a:off x="629841" y="1348067"/>
            <a:ext cx="8191430" cy="3546662"/>
          </a:xfrm>
        </p:spPr>
        <p:txBody>
          <a:bodyPr>
            <a:normAutofit/>
          </a:bodyPr>
          <a:lstStyle/>
          <a:p>
            <a:pPr marL="171450" indent="-171450">
              <a:buFont typeface="Arial" panose="020B0604020202020204" pitchFamily="34" charset="0"/>
              <a:buChar char="•"/>
            </a:pPr>
            <a:r>
              <a:rPr lang="en-US" dirty="0"/>
              <a:t>Less intrusive, a single intercept library, no need to overwrite Nvidia libraries in the system folder.</a:t>
            </a:r>
          </a:p>
          <a:p>
            <a:pPr marL="171450" indent="-171450">
              <a:buFont typeface="Arial" panose="020B0604020202020204" pitchFamily="34" charset="0"/>
              <a:buChar char="•"/>
            </a:pPr>
            <a:r>
              <a:rPr lang="en-US" dirty="0"/>
              <a:t>Compatible with Nvidia docker runtime.</a:t>
            </a:r>
          </a:p>
          <a:p>
            <a:pPr marL="171450" indent="-171450">
              <a:buFont typeface="Arial" panose="020B0604020202020204" pitchFamily="34" charset="0"/>
              <a:buChar char="•"/>
            </a:pPr>
            <a:r>
              <a:rPr lang="en-US" dirty="0"/>
              <a:t>However, challenging blockers encountered to make it work or robust (scratch my head!):</a:t>
            </a:r>
          </a:p>
          <a:p>
            <a:r>
              <a:rPr lang="en-US" dirty="0"/>
              <a:t>    a) Two ways to make a library function call:</a:t>
            </a:r>
          </a:p>
          <a:p>
            <a:r>
              <a:rPr lang="en-US" dirty="0"/>
              <a:t>        1) res = </a:t>
            </a:r>
            <a:r>
              <a:rPr lang="en-US" dirty="0" err="1"/>
              <a:t>cuMemAlloc</a:t>
            </a:r>
            <a:r>
              <a:rPr lang="en-US" dirty="0"/>
              <a:t>(</a:t>
            </a:r>
            <a:r>
              <a:rPr lang="en-US" dirty="0" err="1"/>
              <a:t>ptr</a:t>
            </a:r>
            <a:r>
              <a:rPr lang="en-US" dirty="0"/>
              <a:t>, size);</a:t>
            </a:r>
          </a:p>
          <a:p>
            <a:endParaRPr lang="en-US" dirty="0"/>
          </a:p>
          <a:p>
            <a:r>
              <a:rPr lang="en-US" dirty="0"/>
              <a:t>        2) h = </a:t>
            </a:r>
            <a:r>
              <a:rPr lang="en-US" dirty="0" err="1"/>
              <a:t>dlopen</a:t>
            </a:r>
            <a:r>
              <a:rPr lang="en-US" dirty="0"/>
              <a:t>(“/lib/libcuda.so”, RTLD_LAZY); </a:t>
            </a:r>
          </a:p>
          <a:p>
            <a:r>
              <a:rPr lang="en-US" dirty="0"/>
              <a:t>            </a:t>
            </a:r>
            <a:r>
              <a:rPr lang="en-US" dirty="0" err="1"/>
              <a:t>cumemalloc</a:t>
            </a:r>
            <a:r>
              <a:rPr lang="en-US" dirty="0"/>
              <a:t> = </a:t>
            </a:r>
            <a:r>
              <a:rPr lang="en-US" dirty="0" err="1"/>
              <a:t>dlsym</a:t>
            </a:r>
            <a:r>
              <a:rPr lang="en-US" dirty="0"/>
              <a:t>(h, “</a:t>
            </a:r>
            <a:r>
              <a:rPr lang="en-US" dirty="0" err="1"/>
              <a:t>cuMemAlloc</a:t>
            </a:r>
            <a:r>
              <a:rPr lang="en-US" dirty="0"/>
              <a:t>”);</a:t>
            </a:r>
          </a:p>
          <a:p>
            <a:r>
              <a:rPr lang="en-US" dirty="0"/>
              <a:t>            res = (*</a:t>
            </a:r>
            <a:r>
              <a:rPr lang="en-US" dirty="0" err="1"/>
              <a:t>cumemalloc</a:t>
            </a:r>
            <a:r>
              <a:rPr lang="en-US" dirty="0"/>
              <a:t>)(</a:t>
            </a:r>
            <a:r>
              <a:rPr lang="en-US" dirty="0" err="1"/>
              <a:t>ptr</a:t>
            </a:r>
            <a:r>
              <a:rPr lang="en-US" dirty="0"/>
              <a:t>, size);</a:t>
            </a:r>
          </a:p>
          <a:p>
            <a:endParaRPr lang="en-US" dirty="0"/>
          </a:p>
          <a:p>
            <a:r>
              <a:rPr lang="en-US" dirty="0"/>
              <a:t>    b) Segmentation faults!</a:t>
            </a:r>
          </a:p>
          <a:p>
            <a:r>
              <a:rPr lang="en-US" dirty="0"/>
              <a:t> </a:t>
            </a:r>
          </a:p>
        </p:txBody>
      </p:sp>
      <p:sp>
        <p:nvSpPr>
          <p:cNvPr id="5" name="Slide Number Placeholder 4">
            <a:extLst>
              <a:ext uri="{FF2B5EF4-FFF2-40B4-BE49-F238E27FC236}">
                <a16:creationId xmlns:a16="http://schemas.microsoft.com/office/drawing/2014/main" id="{AB84CD61-7EFC-40D0-9342-9B1E259032F6}"/>
              </a:ext>
            </a:extLst>
          </p:cNvPr>
          <p:cNvSpPr>
            <a:spLocks noGrp="1"/>
          </p:cNvSpPr>
          <p:nvPr>
            <p:ph type="sldNum" sz="quarter" idx="12"/>
          </p:nvPr>
        </p:nvSpPr>
        <p:spPr/>
        <p:txBody>
          <a:bodyPr/>
          <a:lstStyle/>
          <a:p>
            <a:fld id="{3B917CB5-27BD-4ECA-9D86-80D4B900A204}" type="slidenum">
              <a:rPr lang="en-US" smtClean="0"/>
              <a:t>5</a:t>
            </a:fld>
            <a:endParaRPr lang="en-US"/>
          </a:p>
        </p:txBody>
      </p:sp>
    </p:spTree>
    <p:extLst>
      <p:ext uri="{BB962C8B-B14F-4D97-AF65-F5344CB8AC3E}">
        <p14:creationId xmlns:p14="http://schemas.microsoft.com/office/powerpoint/2010/main" val="16610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429D-DB51-4D75-B714-F787BE01BBFB}"/>
              </a:ext>
            </a:extLst>
          </p:cNvPr>
          <p:cNvSpPr>
            <a:spLocks noGrp="1"/>
          </p:cNvSpPr>
          <p:nvPr>
            <p:ph type="title"/>
          </p:nvPr>
        </p:nvSpPr>
        <p:spPr>
          <a:xfrm>
            <a:off x="0" y="1847197"/>
            <a:ext cx="5708614" cy="507626"/>
          </a:xfrm>
        </p:spPr>
        <p:txBody>
          <a:bodyPr>
            <a:normAutofit fontScale="90000"/>
          </a:bodyPr>
          <a:lstStyle/>
          <a:p>
            <a:r>
              <a:rPr lang="en-US" dirty="0" err="1"/>
              <a:t>Alnair</a:t>
            </a:r>
            <a:r>
              <a:rPr lang="en-US" dirty="0"/>
              <a:t> </a:t>
            </a:r>
            <a:r>
              <a:rPr lang="en-US" dirty="0" err="1"/>
              <a:t>vGPU</a:t>
            </a:r>
            <a:r>
              <a:rPr lang="en-US" dirty="0"/>
              <a:t> </a:t>
            </a:r>
            <a:br>
              <a:rPr lang="en-US" dirty="0"/>
            </a:br>
            <a:r>
              <a:rPr lang="en-US" dirty="0"/>
              <a:t>device plugin</a:t>
            </a:r>
          </a:p>
        </p:txBody>
      </p:sp>
      <p:sp>
        <p:nvSpPr>
          <p:cNvPr id="5" name="Slide Number Placeholder 4">
            <a:extLst>
              <a:ext uri="{FF2B5EF4-FFF2-40B4-BE49-F238E27FC236}">
                <a16:creationId xmlns:a16="http://schemas.microsoft.com/office/drawing/2014/main" id="{AB84CD61-7EFC-40D0-9342-9B1E259032F6}"/>
              </a:ext>
            </a:extLst>
          </p:cNvPr>
          <p:cNvSpPr>
            <a:spLocks noGrp="1"/>
          </p:cNvSpPr>
          <p:nvPr>
            <p:ph type="sldNum" sz="quarter" idx="12"/>
          </p:nvPr>
        </p:nvSpPr>
        <p:spPr/>
        <p:txBody>
          <a:bodyPr/>
          <a:lstStyle/>
          <a:p>
            <a:fld id="{3B917CB5-27BD-4ECA-9D86-80D4B900A204}" type="slidenum">
              <a:rPr lang="en-US" smtClean="0"/>
              <a:t>6</a:t>
            </a:fld>
            <a:endParaRPr lang="en-US"/>
          </a:p>
        </p:txBody>
      </p:sp>
      <p:pic>
        <p:nvPicPr>
          <p:cNvPr id="4" name="Picture 3">
            <a:extLst>
              <a:ext uri="{FF2B5EF4-FFF2-40B4-BE49-F238E27FC236}">
                <a16:creationId xmlns:a16="http://schemas.microsoft.com/office/drawing/2014/main" id="{7455DE86-35C1-4534-9BB5-C4F1FF59DDDA}"/>
              </a:ext>
            </a:extLst>
          </p:cNvPr>
          <p:cNvPicPr>
            <a:picLocks noChangeAspect="1"/>
          </p:cNvPicPr>
          <p:nvPr/>
        </p:nvPicPr>
        <p:blipFill>
          <a:blip r:embed="rId2"/>
          <a:stretch>
            <a:fillRect/>
          </a:stretch>
        </p:blipFill>
        <p:spPr>
          <a:xfrm>
            <a:off x="1775113" y="0"/>
            <a:ext cx="5593773" cy="5143500"/>
          </a:xfrm>
          <a:prstGeom prst="rect">
            <a:avLst/>
          </a:prstGeom>
        </p:spPr>
      </p:pic>
    </p:spTree>
    <p:extLst>
      <p:ext uri="{BB962C8B-B14F-4D97-AF65-F5344CB8AC3E}">
        <p14:creationId xmlns:p14="http://schemas.microsoft.com/office/powerpoint/2010/main" val="2372829800"/>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F5FE5BEFA5F847B4D1446282927E0A" ma:contentTypeVersion="5" ma:contentTypeDescription="Create a new document." ma:contentTypeScope="" ma:versionID="67302528b70c65738142402176834db5">
  <xsd:schema xmlns:xsd="http://www.w3.org/2001/XMLSchema" xmlns:xs="http://www.w3.org/2001/XMLSchema" xmlns:p="http://schemas.microsoft.com/office/2006/metadata/properties" xmlns:ns2="ff0b83ec-a4b0-4e29-a0aa-0c79eb0126f7" xmlns:ns3="b15c9363-08be-48c0-9b77-03bc9722c372" targetNamespace="http://schemas.microsoft.com/office/2006/metadata/properties" ma:root="true" ma:fieldsID="b9461d9ea4d3bb5eec0e38c7b3f7dae5" ns2:_="" ns3:_="">
    <xsd:import namespace="ff0b83ec-a4b0-4e29-a0aa-0c79eb0126f7"/>
    <xsd:import namespace="b15c9363-08be-48c0-9b77-03bc9722c3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0b83ec-a4b0-4e29-a0aa-0c79eb0126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5c9363-08be-48c0-9b77-03bc9722c3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99D5F8-3F33-4E35-9FC9-BAB08C6957D6}">
  <ds:schemaRef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purl.org/dc/terms/"/>
    <ds:schemaRef ds:uri="90ff4389-00fe-4d6f-aec2-2c6605701d5b"/>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DC5486B4-561B-4FB6-9809-726F614AB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0b83ec-a4b0-4e29-a0aa-0c79eb0126f7"/>
    <ds:schemaRef ds:uri="b15c9363-08be-48c0-9b77-03bc9722c3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2DB274-A7F8-442D-94F4-D179A107F1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39557</TotalTime>
  <Words>369</Words>
  <Application>Microsoft Office PowerPoint</Application>
  <PresentationFormat>On-screen Show (16:9)</PresentationFormat>
  <Paragraphs>46</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BCW</vt:lpstr>
      <vt:lpstr>CUDA Interception - Alnair vGPU device plugin</vt:lpstr>
      <vt:lpstr>Motivations</vt:lpstr>
      <vt:lpstr>CUDA interception – where does it sit?</vt:lpstr>
      <vt:lpstr>How to intercept – LD_LIBRARY_PATH ?</vt:lpstr>
      <vt:lpstr>LD_PRELOAD trick</vt:lpstr>
      <vt:lpstr>Alnair vGPU  device plugin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 Scheduling</dc:title>
  <dc:creator>Hao Xu</dc:creator>
  <cp:lastModifiedBy>Hao Xu</cp:lastModifiedBy>
  <cp:revision>174</cp:revision>
  <dcterms:created xsi:type="dcterms:W3CDTF">2021-03-10T17:54:48Z</dcterms:created>
  <dcterms:modified xsi:type="dcterms:W3CDTF">2021-11-18T05:45:02Z</dcterms:modified>
</cp:coreProperties>
</file>