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73" r:id="rId2"/>
    <p:sldId id="374" r:id="rId3"/>
    <p:sldId id="375" r:id="rId4"/>
    <p:sldId id="377" r:id="rId5"/>
    <p:sldId id="380" r:id="rId6"/>
    <p:sldId id="376" r:id="rId7"/>
    <p:sldId id="382" r:id="rId8"/>
    <p:sldId id="381" r:id="rId9"/>
    <p:sldId id="378" r:id="rId10"/>
    <p:sldId id="3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7" autoAdjust="0"/>
    <p:restoredTop sz="93817" autoAdjust="0"/>
  </p:normalViewPr>
  <p:slideViewPr>
    <p:cSldViewPr snapToGrid="0">
      <p:cViewPr varScale="1">
        <p:scale>
          <a:sx n="57" d="100"/>
          <a:sy n="57" d="100"/>
        </p:scale>
        <p:origin x="996" y="4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7/21/2022</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s://docs.nvidia.com/cuda/pdf/GPUDirect_RDMA.pdf" TargetMode="External"/><Relationship Id="rId2" Type="http://schemas.openxmlformats.org/officeDocument/2006/relationships/hyperlink" Target="http://reports.ias.ac.in/report/12829/understanding-the-concepts-and-mechanisms-of-rdma" TargetMode="External"/><Relationship Id="rId1" Type="http://schemas.openxmlformats.org/officeDocument/2006/relationships/slideLayout" Target="../slideLayouts/slideLayout10.xml"/><Relationship Id="rId6" Type="http://schemas.openxmlformats.org/officeDocument/2006/relationships/hyperlink" Target="https://support.mellanox.com/s/article/mellanox-linux-driver-modules-relationship--mlnx-ofed-x" TargetMode="External"/><Relationship Id="rId5" Type="http://schemas.openxmlformats.org/officeDocument/2006/relationships/hyperlink" Target="https://docs.nvidia.com/networking/pages/viewpage.action?pageId=19798092" TargetMode="External"/><Relationship Id="rId4" Type="http://schemas.openxmlformats.org/officeDocument/2006/relationships/hyperlink" Target="https://www.hpcwire.com/2021/09/27/enhancing-data-movement-for-gpus-with-nvidia-gpudirect-rdma-technolog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hyperlink" Target="https://www.mycloudwiki.com/san/converged-enhanced-etherne/" TargetMode="External"/><Relationship Id="rId3" Type="http://schemas.openxmlformats.org/officeDocument/2006/relationships/hyperlink" Target="https://docs.nvidia.com/cuda/gpudirect-rdma/index.html" TargetMode="External"/><Relationship Id="rId7" Type="http://schemas.openxmlformats.org/officeDocument/2006/relationships/hyperlink" Target="https://cw.infinibandta.org/document/dl/8566" TargetMode="External"/><Relationship Id="rId2" Type="http://schemas.openxmlformats.org/officeDocument/2006/relationships/hyperlink" Target="https://en.wikipedia.org/wiki/RDMA_over_Converged_Ethernet" TargetMode="External"/><Relationship Id="rId1" Type="http://schemas.openxmlformats.org/officeDocument/2006/relationships/slideLayout" Target="../slideLayouts/slideLayout10.xml"/><Relationship Id="rId6" Type="http://schemas.openxmlformats.org/officeDocument/2006/relationships/hyperlink" Target="https://www.cs.mtsu.edu/~waderholdt/6430/papers/ibverbs.pdf" TargetMode="External"/><Relationship Id="rId11" Type="http://schemas.openxmlformats.org/officeDocument/2006/relationships/hyperlink" Target="https://datacenteroverlords.com/2021/03/31/requiem-for-fcoe/" TargetMode="External"/><Relationship Id="rId5" Type="http://schemas.openxmlformats.org/officeDocument/2006/relationships/hyperlink" Target="https://network.nvidia.com/sites/default/files/related-docs/whitepapers/Intro_to_IB_for_End_Users.pdf" TargetMode="External"/><Relationship Id="rId10" Type="http://schemas.openxmlformats.org/officeDocument/2006/relationships/hyperlink" Target="https://community.fs.com/blog/fibre-channel-vs-ethernet-switch-what-are-the-differences.html" TargetMode="External"/><Relationship Id="rId4" Type="http://schemas.openxmlformats.org/officeDocument/2006/relationships/hyperlink" Target="https://www.afs.enea.it/asantoro/V1r1_2_1.Release_12062007.pdf" TargetMode="External"/><Relationship Id="rId9" Type="http://schemas.openxmlformats.org/officeDocument/2006/relationships/hyperlink" Target="https://www.mycloudwiki.com/san/cee-func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838200" y="365125"/>
            <a:ext cx="10515600" cy="1134161"/>
          </a:xfrm>
        </p:spPr>
        <p:txBody>
          <a:bodyPr anchor="b">
            <a:normAutofit/>
          </a:bodyPr>
          <a:lstStyle/>
          <a:p>
            <a:r>
              <a:rPr lang="en-US" dirty="0"/>
              <a:t>RDMA at a glance</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a:xfrm>
            <a:off x="674659" y="3429000"/>
            <a:ext cx="512806" cy="300257"/>
          </a:xfrm>
        </p:spPr>
        <p:txBody>
          <a:bodyPr anchor="ctr">
            <a:normAutofit/>
          </a:bodyPr>
          <a:lstStyle/>
          <a:p>
            <a:pPr>
              <a:spcAft>
                <a:spcPts val="600"/>
              </a:spcAft>
            </a:pPr>
            <a:fld id="{3B917CB5-27BD-4ECA-9D86-80D4B900A204}" type="slidenum">
              <a:rPr lang="en-US" smtClean="0"/>
              <a:pPr>
                <a:spcAft>
                  <a:spcPts val="600"/>
                </a:spcAft>
              </a:pPr>
              <a:t>1</a:t>
            </a:fld>
            <a:endParaRPr lang="en-US" dirty="0"/>
          </a:p>
        </p:txBody>
      </p:sp>
      <p:pic>
        <p:nvPicPr>
          <p:cNvPr id="6" name="Picture 5" descr="Graphical user interface, diagram, application&#10;&#10;Description automatically generated">
            <a:extLst>
              <a:ext uri="{FF2B5EF4-FFF2-40B4-BE49-F238E27FC236}">
                <a16:creationId xmlns:a16="http://schemas.microsoft.com/office/drawing/2014/main" id="{BC3649D7-6AC9-6130-4ED0-F6A62EAD7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65" y="1818860"/>
            <a:ext cx="11151940" cy="3747052"/>
          </a:xfrm>
          <a:prstGeom prst="rect">
            <a:avLst/>
          </a:prstGeom>
        </p:spPr>
      </p:pic>
    </p:spTree>
    <p:extLst>
      <p:ext uri="{BB962C8B-B14F-4D97-AF65-F5344CB8AC3E}">
        <p14:creationId xmlns:p14="http://schemas.microsoft.com/office/powerpoint/2010/main" val="82473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a:t>More References</a:t>
            </a:r>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normAutofit/>
          </a:bodyPr>
          <a:lstStyle/>
          <a:p>
            <a:r>
              <a:rPr lang="en-US" sz="1800" dirty="0">
                <a:hlinkClick r:id="rId2"/>
              </a:rPr>
              <a:t>http://reports.ias.ac.in/report/12829/understanding-the-concepts-and-mechanisms-of-rdma</a:t>
            </a:r>
            <a:endParaRPr lang="en-US" sz="1800" dirty="0"/>
          </a:p>
          <a:p>
            <a:r>
              <a:rPr lang="en-US" sz="1800" dirty="0">
                <a:hlinkClick r:id="rId3"/>
              </a:rPr>
              <a:t>https://docs.nvidia.com/cuda/pdf/GPUDirect_RDMA.pdf</a:t>
            </a:r>
            <a:endParaRPr lang="en-US" sz="1800" dirty="0"/>
          </a:p>
          <a:p>
            <a:r>
              <a:rPr lang="en-US" sz="1800" dirty="0">
                <a:hlinkClick r:id="rId4"/>
              </a:rPr>
              <a:t>https://www.hpcwire.com/2021/09/27/enhancing-data-movement-for-gpus-with-nvidia-gpudirect-rdma-technology/</a:t>
            </a:r>
            <a:endParaRPr lang="en-US" sz="1800" dirty="0"/>
          </a:p>
          <a:p>
            <a:r>
              <a:rPr lang="en-US" sz="1800" dirty="0">
                <a:hlinkClick r:id="rId5"/>
              </a:rPr>
              <a:t>https://docs.nvidia.com/networking/pages/viewpage.action?pageId=19798092</a:t>
            </a:r>
            <a:endParaRPr lang="en-US" sz="1800" dirty="0"/>
          </a:p>
          <a:p>
            <a:r>
              <a:rPr lang="en-US" sz="1800" dirty="0">
                <a:hlinkClick r:id="rId6"/>
              </a:rPr>
              <a:t>https://support.mellanox.com/s/article/mellanox-linux-driver-modules-relationship--mlnx-ofed-x</a:t>
            </a: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21834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a:xfrm>
            <a:off x="839788" y="457200"/>
            <a:ext cx="5054116" cy="1600200"/>
          </a:xfrm>
        </p:spPr>
        <p:txBody>
          <a:bodyPr anchor="b">
            <a:normAutofit/>
          </a:bodyPr>
          <a:lstStyle/>
          <a:p>
            <a:r>
              <a:rPr lang="en-US" dirty="0"/>
              <a:t>Technologies/Protocols that implements RDMA</a:t>
            </a:r>
          </a:p>
        </p:txBody>
      </p:sp>
      <p:pic>
        <p:nvPicPr>
          <p:cNvPr id="2052" name="Picture 4">
            <a:extLst>
              <a:ext uri="{FF2B5EF4-FFF2-40B4-BE49-F238E27FC236}">
                <a16:creationId xmlns:a16="http://schemas.microsoft.com/office/drawing/2014/main" id="{7F534610-443E-9F0D-1AD2-5B61D51000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2097214"/>
            <a:ext cx="6172200" cy="2654046"/>
          </a:xfrm>
          <a:prstGeom prst="rect">
            <a:avLst/>
          </a:prstGeom>
          <a:solidFill>
            <a:srgbClr val="FFFFFF"/>
          </a:solidFill>
        </p:spPr>
      </p:pic>
      <p:sp>
        <p:nvSpPr>
          <p:cNvPr id="3" name="Content Placeholder 2">
            <a:extLst>
              <a:ext uri="{FF2B5EF4-FFF2-40B4-BE49-F238E27FC236}">
                <a16:creationId xmlns:a16="http://schemas.microsoft.com/office/drawing/2014/main" id="{A895278C-A745-4898-4845-EEBDEEA948C0}"/>
              </a:ext>
            </a:extLst>
          </p:cNvPr>
          <p:cNvSpPr>
            <a:spLocks noGrp="1"/>
          </p:cNvSpPr>
          <p:nvPr>
            <p:ph type="body" sz="half" idx="2"/>
          </p:nvPr>
        </p:nvSpPr>
        <p:spPr>
          <a:xfrm>
            <a:off x="839788" y="2057400"/>
            <a:ext cx="3932237" cy="3811588"/>
          </a:xfrm>
        </p:spPr>
        <p:txBody>
          <a:bodyPr>
            <a:normAutofit/>
          </a:bodyPr>
          <a:lstStyle/>
          <a:p>
            <a:r>
              <a:rPr lang="en-US" dirty="0" err="1"/>
              <a:t>Infiniband</a:t>
            </a:r>
            <a:endParaRPr lang="en-US" dirty="0"/>
          </a:p>
          <a:p>
            <a:endParaRPr lang="en-US" dirty="0"/>
          </a:p>
          <a:p>
            <a:r>
              <a:rPr lang="en-US" dirty="0"/>
              <a:t>RDMA over Converged Ethernet (</a:t>
            </a:r>
            <a:r>
              <a:rPr lang="en-US" dirty="0" err="1"/>
              <a:t>RoCE</a:t>
            </a:r>
            <a:r>
              <a:rPr lang="en-US" dirty="0"/>
              <a:t>)</a:t>
            </a:r>
            <a:br>
              <a:rPr lang="en-US" dirty="0"/>
            </a:br>
            <a:r>
              <a:rPr lang="en-US" dirty="0"/>
              <a:t>Also called InfiniBand over Ethernet (</a:t>
            </a:r>
            <a:r>
              <a:rPr lang="en-US" dirty="0" err="1"/>
              <a:t>IBoE</a:t>
            </a:r>
            <a:r>
              <a:rPr lang="en-US" dirty="0"/>
              <a:t>). </a:t>
            </a:r>
            <a:br>
              <a:rPr lang="en-US" dirty="0"/>
            </a:br>
            <a:endParaRPr lang="en-US" dirty="0"/>
          </a:p>
          <a:p>
            <a:endParaRPr lang="en-US" dirty="0"/>
          </a:p>
          <a:p>
            <a:r>
              <a:rPr lang="en-US" dirty="0" err="1"/>
              <a:t>iWARP</a:t>
            </a:r>
            <a:br>
              <a:rPr lang="en-US" dirty="0"/>
            </a:br>
            <a:r>
              <a:rPr lang="en-US" dirty="0"/>
              <a:t>RDMA over TCP/IP networks</a:t>
            </a:r>
          </a:p>
          <a:p>
            <a:endParaRPr lang="en-US" dirty="0"/>
          </a:p>
        </p:txBody>
      </p:sp>
    </p:spTree>
    <p:extLst>
      <p:ext uri="{BB962C8B-B14F-4D97-AF65-F5344CB8AC3E}">
        <p14:creationId xmlns:p14="http://schemas.microsoft.com/office/powerpoint/2010/main" val="417000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err="1"/>
              <a:t>Infiniband</a:t>
            </a:r>
            <a:endParaRPr lang="en-US" u="none" dirty="0"/>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normAutofit lnSpcReduction="10000"/>
          </a:bodyPr>
          <a:lstStyle/>
          <a:p>
            <a:r>
              <a:rPr lang="en-US" dirty="0"/>
              <a:t>At the core is a messaging service</a:t>
            </a:r>
          </a:p>
          <a:p>
            <a:endParaRPr lang="en-US" dirty="0"/>
          </a:p>
          <a:p>
            <a:r>
              <a:rPr lang="en-US" dirty="0"/>
              <a:t>Specific network adapter called HCA (Host Channel Adapter).</a:t>
            </a:r>
          </a:p>
          <a:p>
            <a:endParaRPr lang="en-US" dirty="0"/>
          </a:p>
          <a:p>
            <a:r>
              <a:rPr lang="en-US" dirty="0"/>
              <a:t>A channel is created for each pair of communicating parties.</a:t>
            </a:r>
          </a:p>
          <a:p>
            <a:endParaRPr lang="en-US" dirty="0"/>
          </a:p>
          <a:p>
            <a:r>
              <a:rPr lang="en-US" dirty="0"/>
              <a:t>Each endpoint of a channel contains a Queue Pair (QP).</a:t>
            </a:r>
          </a:p>
          <a:p>
            <a:endParaRPr lang="en-US" dirty="0"/>
          </a:p>
          <a:p>
            <a:r>
              <a:rPr lang="en-US" dirty="0"/>
              <a:t>Software API is called OFED (Open Fabrics enterprise Distribution)</a:t>
            </a:r>
            <a:br>
              <a:rPr lang="en-US" dirty="0"/>
            </a:br>
            <a:endParaRPr lang="en-US" dirty="0"/>
          </a:p>
          <a:p>
            <a:endParaRPr lang="en-US" dirty="0"/>
          </a:p>
        </p:txBody>
      </p:sp>
    </p:spTree>
    <p:extLst>
      <p:ext uri="{BB962C8B-B14F-4D97-AF65-F5344CB8AC3E}">
        <p14:creationId xmlns:p14="http://schemas.microsoft.com/office/powerpoint/2010/main" val="257511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err="1"/>
              <a:t>Infiniband</a:t>
            </a:r>
            <a:r>
              <a:rPr lang="en-US" u="none" dirty="0"/>
              <a:t> relies on lossless flow control</a:t>
            </a:r>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normAutofit/>
          </a:bodyPr>
          <a:lstStyle/>
          <a:p>
            <a:r>
              <a:rPr lang="en-US" dirty="0"/>
              <a:t>TCP handles packet loss, congestion control for normal IP traffic.</a:t>
            </a:r>
          </a:p>
          <a:p>
            <a:endParaRPr lang="en-US" dirty="0"/>
          </a:p>
          <a:p>
            <a:r>
              <a:rPr lang="en-US" dirty="0"/>
              <a:t>For </a:t>
            </a:r>
            <a:r>
              <a:rPr lang="en-US" dirty="0" err="1"/>
              <a:t>infiniband</a:t>
            </a:r>
            <a:r>
              <a:rPr lang="en-US" dirty="0"/>
              <a:t>, lossless and congestion control happen at link layer.</a:t>
            </a:r>
            <a:br>
              <a:rPr lang="en-US" dirty="0"/>
            </a:br>
            <a:r>
              <a:rPr lang="en-US" dirty="0"/>
              <a:t>Therefore a special adapter (HCA) is needed.</a:t>
            </a:r>
          </a:p>
          <a:p>
            <a:endParaRPr lang="en-US" dirty="0"/>
          </a:p>
          <a:p>
            <a:r>
              <a:rPr lang="en-US" dirty="0" err="1"/>
              <a:t>Infiniband</a:t>
            </a:r>
            <a:r>
              <a:rPr lang="en-US" dirty="0"/>
              <a:t> and </a:t>
            </a:r>
            <a:r>
              <a:rPr lang="en-US" dirty="0" err="1"/>
              <a:t>RoCE</a:t>
            </a:r>
            <a:r>
              <a:rPr lang="en-US" dirty="0"/>
              <a:t> uses different mechanisms for link layer flow control:</a:t>
            </a:r>
            <a:br>
              <a:rPr lang="en-US" dirty="0"/>
            </a:br>
            <a:r>
              <a:rPr lang="en-US" dirty="0"/>
              <a:t>https://en.wikipedia.org/wiki/RDMA_over_Converged_Ethernet</a:t>
            </a:r>
            <a:br>
              <a:rPr lang="en-US" dirty="0"/>
            </a:br>
            <a:endParaRPr lang="en-US" dirty="0"/>
          </a:p>
          <a:p>
            <a:endParaRPr lang="en-US" dirty="0"/>
          </a:p>
        </p:txBody>
      </p:sp>
    </p:spTree>
    <p:extLst>
      <p:ext uri="{BB962C8B-B14F-4D97-AF65-F5344CB8AC3E}">
        <p14:creationId xmlns:p14="http://schemas.microsoft.com/office/powerpoint/2010/main" val="319147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a:xfrm>
            <a:off x="838200" y="365125"/>
            <a:ext cx="10515600" cy="1134161"/>
          </a:xfrm>
        </p:spPr>
        <p:txBody>
          <a:bodyPr anchor="b">
            <a:normAutofit/>
          </a:bodyPr>
          <a:lstStyle/>
          <a:p>
            <a:r>
              <a:rPr lang="en-US" u="none" dirty="0" err="1"/>
              <a:t>RoCE</a:t>
            </a:r>
            <a:endParaRPr lang="en-US" u="none" dirty="0"/>
          </a:p>
        </p:txBody>
      </p:sp>
      <p:pic>
        <p:nvPicPr>
          <p:cNvPr id="9" name="Picture 8">
            <a:extLst>
              <a:ext uri="{FF2B5EF4-FFF2-40B4-BE49-F238E27FC236}">
                <a16:creationId xmlns:a16="http://schemas.microsoft.com/office/drawing/2014/main" id="{3FE6216F-D63F-2A09-11CC-A76A4003EFC4}"/>
              </a:ext>
            </a:extLst>
          </p:cNvPr>
          <p:cNvPicPr>
            <a:picLocks noChangeAspect="1"/>
          </p:cNvPicPr>
          <p:nvPr/>
        </p:nvPicPr>
        <p:blipFill>
          <a:blip r:embed="rId2"/>
          <a:stretch>
            <a:fillRect/>
          </a:stretch>
        </p:blipFill>
        <p:spPr>
          <a:xfrm>
            <a:off x="1850793" y="1825625"/>
            <a:ext cx="8490414" cy="4351338"/>
          </a:xfrm>
          <a:prstGeom prst="rect">
            <a:avLst/>
          </a:prstGeom>
          <a:noFill/>
        </p:spPr>
      </p:pic>
    </p:spTree>
    <p:extLst>
      <p:ext uri="{BB962C8B-B14F-4D97-AF65-F5344CB8AC3E}">
        <p14:creationId xmlns:p14="http://schemas.microsoft.com/office/powerpoint/2010/main" val="149364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a:t>Passive/Server Side program flow</a:t>
            </a:r>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lstStyle/>
          <a:p>
            <a:r>
              <a:rPr lang="en-US" dirty="0"/>
              <a:t>Create an event channel</a:t>
            </a:r>
          </a:p>
          <a:p>
            <a:r>
              <a:rPr lang="en-US" dirty="0"/>
              <a:t>Bind to an address</a:t>
            </a:r>
          </a:p>
          <a:p>
            <a:r>
              <a:rPr lang="en-US" dirty="0"/>
              <a:t>Create a listener and return port/address</a:t>
            </a:r>
          </a:p>
          <a:p>
            <a:r>
              <a:rPr lang="en-US" dirty="0"/>
              <a:t>Wait for a connection request</a:t>
            </a:r>
          </a:p>
          <a:p>
            <a:r>
              <a:rPr lang="en-US" dirty="0"/>
              <a:t>Create a protection domain, completion queue, and send-receive QP.</a:t>
            </a:r>
          </a:p>
          <a:p>
            <a:r>
              <a:rPr lang="en-US" dirty="0"/>
              <a:t>Accept the connection request</a:t>
            </a:r>
          </a:p>
          <a:p>
            <a:r>
              <a:rPr lang="en-US" dirty="0"/>
              <a:t>Wait for the connection to be established</a:t>
            </a:r>
          </a:p>
          <a:p>
            <a:r>
              <a:rPr lang="en-US" dirty="0"/>
              <a:t>Post operations as appropriate</a:t>
            </a:r>
            <a:br>
              <a:rPr lang="en-US" dirty="0"/>
            </a:br>
            <a:endParaRPr lang="en-US" dirty="0"/>
          </a:p>
          <a:p>
            <a:endParaRPr lang="en-US" dirty="0"/>
          </a:p>
        </p:txBody>
      </p:sp>
    </p:spTree>
    <p:extLst>
      <p:ext uri="{BB962C8B-B14F-4D97-AF65-F5344CB8AC3E}">
        <p14:creationId xmlns:p14="http://schemas.microsoft.com/office/powerpoint/2010/main" val="93913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a:t>Active/Client Side program flow</a:t>
            </a:r>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lstStyle/>
          <a:p>
            <a:r>
              <a:rPr lang="en-US" dirty="0"/>
              <a:t>Create an event channel</a:t>
            </a:r>
          </a:p>
          <a:p>
            <a:r>
              <a:rPr lang="en-US" dirty="0"/>
              <a:t>Create a connection id</a:t>
            </a:r>
          </a:p>
          <a:p>
            <a:r>
              <a:rPr lang="en-US" dirty="0"/>
              <a:t>Resolve the server address</a:t>
            </a:r>
          </a:p>
          <a:p>
            <a:r>
              <a:rPr lang="en-US" dirty="0"/>
              <a:t>Create a protection domain, completion queue and QP</a:t>
            </a:r>
          </a:p>
          <a:p>
            <a:r>
              <a:rPr lang="en-US" dirty="0"/>
              <a:t>Resolve the route to the peer</a:t>
            </a:r>
          </a:p>
          <a:p>
            <a:r>
              <a:rPr lang="en-US" dirty="0"/>
              <a:t>Connect</a:t>
            </a:r>
          </a:p>
          <a:p>
            <a:r>
              <a:rPr lang="en-US" dirty="0"/>
              <a:t>Wait for the connection to be established</a:t>
            </a:r>
          </a:p>
          <a:p>
            <a:r>
              <a:rPr lang="en-US" dirty="0"/>
              <a:t>Post operations as appropriate</a:t>
            </a:r>
            <a:br>
              <a:rPr lang="en-US" dirty="0"/>
            </a:br>
            <a:endParaRPr lang="en-US" dirty="0"/>
          </a:p>
          <a:p>
            <a:endParaRPr lang="en-US" dirty="0"/>
          </a:p>
        </p:txBody>
      </p:sp>
    </p:spTree>
    <p:extLst>
      <p:ext uri="{BB962C8B-B14F-4D97-AF65-F5344CB8AC3E}">
        <p14:creationId xmlns:p14="http://schemas.microsoft.com/office/powerpoint/2010/main" val="208841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a:t>Potential RDMA related acceleration in </a:t>
            </a:r>
            <a:r>
              <a:rPr lang="en-US" u="none" dirty="0" err="1"/>
              <a:t>Alnair</a:t>
            </a:r>
            <a:endParaRPr lang="en-US" u="none" dirty="0"/>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lstStyle/>
          <a:p>
            <a:r>
              <a:rPr lang="en-US" dirty="0"/>
              <a:t>Elastic training framework</a:t>
            </a:r>
            <a:br>
              <a:rPr lang="en-US" dirty="0"/>
            </a:br>
            <a:r>
              <a:rPr lang="en-US" dirty="0" err="1"/>
              <a:t>Alnair</a:t>
            </a:r>
            <a:r>
              <a:rPr lang="en-US" dirty="0"/>
              <a:t> elastic training framework leverages MPI, which relies on efficient message passing between servers. MPI layer could use the </a:t>
            </a:r>
            <a:r>
              <a:rPr lang="en-US" dirty="0" err="1"/>
              <a:t>infiniband</a:t>
            </a:r>
            <a:r>
              <a:rPr lang="en-US" dirty="0"/>
              <a:t> RDMA messaging service instead of the sockets.</a:t>
            </a:r>
          </a:p>
          <a:p>
            <a:endParaRPr lang="en-US" dirty="0"/>
          </a:p>
          <a:p>
            <a:r>
              <a:rPr lang="en-US" dirty="0"/>
              <a:t>Deep learning training dataset storage</a:t>
            </a:r>
            <a:br>
              <a:rPr lang="en-US" dirty="0"/>
            </a:br>
            <a:r>
              <a:rPr lang="en-US" dirty="0"/>
              <a:t>RDMA’s zero copy feature and high throughput could make </a:t>
            </a:r>
            <a:r>
              <a:rPr lang="en-US" dirty="0" err="1"/>
              <a:t>dataloader</a:t>
            </a:r>
            <a:r>
              <a:rPr lang="en-US" dirty="0"/>
              <a:t> much faster.</a:t>
            </a:r>
            <a:br>
              <a:rPr lang="en-US" dirty="0"/>
            </a:br>
            <a:r>
              <a:rPr lang="en-US" dirty="0"/>
              <a:t>Nvidia </a:t>
            </a:r>
            <a:r>
              <a:rPr lang="en-US" dirty="0" err="1"/>
              <a:t>GPUDirect</a:t>
            </a:r>
            <a:r>
              <a:rPr lang="en-US" dirty="0"/>
              <a:t> even allows GPU memory to be accessed directly by NIC or storage drives.</a:t>
            </a:r>
            <a:br>
              <a:rPr lang="en-US" dirty="0"/>
            </a:br>
            <a:endParaRPr lang="en-US" dirty="0"/>
          </a:p>
          <a:p>
            <a:endParaRPr lang="en-US" dirty="0"/>
          </a:p>
        </p:txBody>
      </p:sp>
    </p:spTree>
    <p:extLst>
      <p:ext uri="{BB962C8B-B14F-4D97-AF65-F5344CB8AC3E}">
        <p14:creationId xmlns:p14="http://schemas.microsoft.com/office/powerpoint/2010/main" val="333481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83C-9B51-CA47-E862-2355137FA6A6}"/>
              </a:ext>
            </a:extLst>
          </p:cNvPr>
          <p:cNvSpPr>
            <a:spLocks noGrp="1"/>
          </p:cNvSpPr>
          <p:nvPr>
            <p:ph type="title"/>
          </p:nvPr>
        </p:nvSpPr>
        <p:spPr/>
        <p:txBody>
          <a:bodyPr/>
          <a:lstStyle/>
          <a:p>
            <a:r>
              <a:rPr lang="en-US" u="none" dirty="0"/>
              <a:t>References</a:t>
            </a:r>
          </a:p>
        </p:txBody>
      </p:sp>
      <p:sp>
        <p:nvSpPr>
          <p:cNvPr id="3" name="Content Placeholder 2">
            <a:extLst>
              <a:ext uri="{FF2B5EF4-FFF2-40B4-BE49-F238E27FC236}">
                <a16:creationId xmlns:a16="http://schemas.microsoft.com/office/drawing/2014/main" id="{A895278C-A745-4898-4845-EEBDEEA948C0}"/>
              </a:ext>
            </a:extLst>
          </p:cNvPr>
          <p:cNvSpPr>
            <a:spLocks noGrp="1"/>
          </p:cNvSpPr>
          <p:nvPr>
            <p:ph idx="1"/>
          </p:nvPr>
        </p:nvSpPr>
        <p:spPr/>
        <p:txBody>
          <a:bodyPr>
            <a:normAutofit/>
          </a:bodyPr>
          <a:lstStyle/>
          <a:p>
            <a:r>
              <a:rPr lang="en-US" sz="1600" dirty="0"/>
              <a:t>https://www.techtarget.com/searchnetworking/definition/100-Gigabit-Ethernet-100GbE</a:t>
            </a:r>
          </a:p>
          <a:p>
            <a:r>
              <a:rPr lang="en-US" sz="1600" dirty="0">
                <a:hlinkClick r:id="rId2"/>
              </a:rPr>
              <a:t>https://en.wikipedia.org/wiki/RDMA_over_Converged_Ethernet</a:t>
            </a:r>
            <a:endParaRPr lang="en-US" sz="1600" dirty="0"/>
          </a:p>
          <a:p>
            <a:r>
              <a:rPr lang="en-US" sz="1600" dirty="0">
                <a:hlinkClick r:id="rId3"/>
              </a:rPr>
              <a:t>https://docs.nvidia.com/cuda/gpudirect-rdma/index.html</a:t>
            </a:r>
            <a:endParaRPr lang="en-US" sz="1600" dirty="0"/>
          </a:p>
          <a:p>
            <a:r>
              <a:rPr lang="en-US" sz="1600" dirty="0">
                <a:hlinkClick r:id="rId4"/>
              </a:rPr>
              <a:t>https://www.afs.enea.it/asantoro/V1r1_2_1.Release_12062007.pdf</a:t>
            </a:r>
            <a:endParaRPr lang="en-US" sz="1600" dirty="0"/>
          </a:p>
          <a:p>
            <a:r>
              <a:rPr lang="en-US" sz="1600" dirty="0">
                <a:hlinkClick r:id="rId5"/>
              </a:rPr>
              <a:t>https://network.nvidia.com/sites/default/files/related-docs/whitepapers/Intro_to_IB_for_End_Users.pdf</a:t>
            </a:r>
            <a:endParaRPr lang="en-US" sz="1600" dirty="0"/>
          </a:p>
          <a:p>
            <a:r>
              <a:rPr lang="en-US" sz="1600" dirty="0">
                <a:hlinkClick r:id="rId6"/>
              </a:rPr>
              <a:t>https://www.cs.mtsu.edu/~waderholdt/6430/papers/ibverbs.pdf</a:t>
            </a:r>
            <a:endParaRPr lang="en-US" sz="1600" dirty="0"/>
          </a:p>
          <a:p>
            <a:r>
              <a:rPr lang="en-US" sz="1600" dirty="0">
                <a:hlinkClick r:id="rId7"/>
              </a:rPr>
              <a:t>https://cw.infinibandta.org/document/dl/8566</a:t>
            </a:r>
            <a:endParaRPr lang="en-US" sz="1600" dirty="0"/>
          </a:p>
          <a:p>
            <a:r>
              <a:rPr lang="en-US" sz="1600" dirty="0">
                <a:hlinkClick r:id="rId8"/>
              </a:rPr>
              <a:t>https://www.mycloudwiki.com/san/converged-enhanced-etherne/</a:t>
            </a:r>
            <a:endParaRPr lang="en-US" sz="1600" dirty="0"/>
          </a:p>
          <a:p>
            <a:r>
              <a:rPr lang="en-US" sz="1600" dirty="0">
                <a:hlinkClick r:id="rId9"/>
              </a:rPr>
              <a:t>https://www.mycloudwiki.com/san/cee-functions/</a:t>
            </a:r>
            <a:endParaRPr lang="en-US" sz="1600" dirty="0"/>
          </a:p>
          <a:p>
            <a:r>
              <a:rPr lang="en-US" sz="1600" dirty="0">
                <a:hlinkClick r:id="rId10"/>
              </a:rPr>
              <a:t>https://community.fs.com/blog/fibre-channel-vs-ethernet-switch-what-are-the-differences.html</a:t>
            </a:r>
            <a:endParaRPr lang="en-US" sz="1600" dirty="0"/>
          </a:p>
          <a:p>
            <a:r>
              <a:rPr lang="en-US" sz="1600" dirty="0">
                <a:hlinkClick r:id="rId11"/>
              </a:rPr>
              <a:t>https://datacenteroverlords.com/2021/03/31/requiem-for-fcoe/</a:t>
            </a:r>
            <a:endParaRPr lang="en-US" sz="1600" dirty="0"/>
          </a:p>
          <a:p>
            <a:r>
              <a:rPr lang="en-US" sz="1600" dirty="0"/>
              <a:t>https://blog.ipspace.net/2022/05/fibre-channel-2022.html</a:t>
            </a:r>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649451414"/>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6638</TotalTime>
  <Words>609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BCW</vt:lpstr>
      <vt:lpstr>RDMA at a glance</vt:lpstr>
      <vt:lpstr>Technologies/Protocols that implements RDMA</vt:lpstr>
      <vt:lpstr>Infiniband</vt:lpstr>
      <vt:lpstr>Infiniband relies on lossless flow control</vt:lpstr>
      <vt:lpstr>RoCE</vt:lpstr>
      <vt:lpstr>Passive/Server Side program flow</vt:lpstr>
      <vt:lpstr>Active/Client Side program flow</vt:lpstr>
      <vt:lpstr>Potential RDMA related acceleration in Alnair</vt:lpstr>
      <vt:lpstr>References</vt:lpstr>
      <vt:lpstr>More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Hao Xu</cp:lastModifiedBy>
  <cp:revision>85</cp:revision>
  <dcterms:created xsi:type="dcterms:W3CDTF">2019-12-02T18:03:50Z</dcterms:created>
  <dcterms:modified xsi:type="dcterms:W3CDTF">2022-07-21T23:36:06Z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