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78" r:id="rId3"/>
    <p:sldId id="366" r:id="rId4"/>
    <p:sldId id="358" r:id="rId5"/>
    <p:sldId id="367" r:id="rId6"/>
    <p:sldId id="373" r:id="rId7"/>
    <p:sldId id="374" r:id="rId8"/>
    <p:sldId id="376" r:id="rId9"/>
    <p:sldId id="377"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7" autoAdjust="0"/>
    <p:restoredTop sz="93817" autoAdjust="0"/>
  </p:normalViewPr>
  <p:slideViewPr>
    <p:cSldViewPr snapToGrid="0">
      <p:cViewPr varScale="1">
        <p:scale>
          <a:sx n="64" d="100"/>
          <a:sy n="64" d="100"/>
        </p:scale>
        <p:origin x="40" y="21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6/30/2021</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s://horovod.readthedocs.io/en/stable/elastic_include.html"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p:txBody>
          <a:bodyPr/>
          <a:lstStyle/>
          <a:p>
            <a:r>
              <a:rPr lang="en-US" dirty="0"/>
              <a:t>Elastic Training Framework</a:t>
            </a:r>
          </a:p>
        </p:txBody>
      </p:sp>
    </p:spTree>
    <p:extLst>
      <p:ext uri="{BB962C8B-B14F-4D97-AF65-F5344CB8AC3E}">
        <p14:creationId xmlns:p14="http://schemas.microsoft.com/office/powerpoint/2010/main" val="40814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429D-DB51-4D75-B714-F787BE01BBFB}"/>
              </a:ext>
            </a:extLst>
          </p:cNvPr>
          <p:cNvSpPr>
            <a:spLocks noGrp="1"/>
          </p:cNvSpPr>
          <p:nvPr>
            <p:ph type="title"/>
          </p:nvPr>
        </p:nvSpPr>
        <p:spPr>
          <a:xfrm>
            <a:off x="390873" y="-499576"/>
            <a:ext cx="10515600" cy="1134161"/>
          </a:xfrm>
        </p:spPr>
        <p:txBody>
          <a:bodyPr anchor="b">
            <a:normAutofit/>
          </a:bodyPr>
          <a:lstStyle/>
          <a:p>
            <a:r>
              <a:rPr lang="en-US" sz="2800" u="none" dirty="0"/>
              <a:t>Overall Architecture</a:t>
            </a:r>
          </a:p>
        </p:txBody>
      </p:sp>
      <p:pic>
        <p:nvPicPr>
          <p:cNvPr id="4" name="Picture 3" descr="Diagram&#10;&#10;Description automatically generated">
            <a:extLst>
              <a:ext uri="{FF2B5EF4-FFF2-40B4-BE49-F238E27FC236}">
                <a16:creationId xmlns:a16="http://schemas.microsoft.com/office/drawing/2014/main" id="{18B956E9-9581-45CE-8F59-F0C77DFE4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65" y="816102"/>
            <a:ext cx="10098157" cy="5225796"/>
          </a:xfrm>
          <a:prstGeom prst="rect">
            <a:avLst/>
          </a:prstGeom>
          <a:noFill/>
        </p:spPr>
      </p:pic>
      <p:sp>
        <p:nvSpPr>
          <p:cNvPr id="10" name="Footer Placeholder 3">
            <a:extLst>
              <a:ext uri="{FF2B5EF4-FFF2-40B4-BE49-F238E27FC236}">
                <a16:creationId xmlns:a16="http://schemas.microsoft.com/office/drawing/2014/main" id="{5EE4B0C4-9B45-446D-B316-A01814B3A58C}"/>
              </a:ext>
            </a:extLst>
          </p:cNvPr>
          <p:cNvSpPr>
            <a:spLocks noGrp="1"/>
          </p:cNvSpPr>
          <p:nvPr>
            <p:ph type="ftr" sz="quarter" idx="11"/>
          </p:nvPr>
        </p:nvSpPr>
        <p:spPr>
          <a:xfrm>
            <a:off x="1257941" y="6336902"/>
            <a:ext cx="4114800" cy="290983"/>
          </a:xfrm>
        </p:spPr>
        <p:txBody>
          <a:bodyPr/>
          <a:lstStyle/>
          <a:p>
            <a:pPr>
              <a:spcAft>
                <a:spcPts val="600"/>
              </a:spcAft>
            </a:pPr>
            <a:r>
              <a:rPr lang="en-US"/>
              <a:t>FUTUREWEI INTERNAL</a:t>
            </a:r>
          </a:p>
        </p:txBody>
      </p:sp>
      <p:sp>
        <p:nvSpPr>
          <p:cNvPr id="5" name="Slide Number Placeholder 4">
            <a:extLst>
              <a:ext uri="{FF2B5EF4-FFF2-40B4-BE49-F238E27FC236}">
                <a16:creationId xmlns:a16="http://schemas.microsoft.com/office/drawing/2014/main" id="{AB84CD61-7EFC-40D0-9342-9B1E259032F6}"/>
              </a:ext>
            </a:extLst>
          </p:cNvPr>
          <p:cNvSpPr>
            <a:spLocks noGrp="1"/>
          </p:cNvSpPr>
          <p:nvPr>
            <p:ph type="sldNum" sz="quarter" idx="12"/>
          </p:nvPr>
        </p:nvSpPr>
        <p:spPr>
          <a:xfrm>
            <a:off x="719265" y="6336904"/>
            <a:ext cx="512807" cy="300257"/>
          </a:xfrm>
        </p:spPr>
        <p:txBody>
          <a:bodyPr anchor="ctr">
            <a:normAutofit/>
          </a:bodyPr>
          <a:lstStyle/>
          <a:p>
            <a:pPr>
              <a:spcAft>
                <a:spcPts val="800"/>
              </a:spcAft>
            </a:pPr>
            <a:fld id="{3B917CB5-27BD-4ECA-9D86-80D4B900A204}" type="slidenum">
              <a:rPr lang="en-US" smtClean="0"/>
              <a:pPr>
                <a:spcAft>
                  <a:spcPts val="800"/>
                </a:spcAft>
              </a:pPr>
              <a:t>2</a:t>
            </a:fld>
            <a:endParaRPr lang="en-US"/>
          </a:p>
        </p:txBody>
      </p:sp>
    </p:spTree>
    <p:extLst>
      <p:ext uri="{BB962C8B-B14F-4D97-AF65-F5344CB8AC3E}">
        <p14:creationId xmlns:p14="http://schemas.microsoft.com/office/powerpoint/2010/main" val="378255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334880-B0BC-4975-8C46-C0A1929DAB5F}"/>
              </a:ext>
            </a:extLst>
          </p:cNvPr>
          <p:cNvSpPr>
            <a:spLocks noGrp="1"/>
          </p:cNvSpPr>
          <p:nvPr>
            <p:ph type="sldNum" sz="quarter" idx="12"/>
          </p:nvPr>
        </p:nvSpPr>
        <p:spPr/>
        <p:txBody>
          <a:bodyPr/>
          <a:lstStyle/>
          <a:p>
            <a:fld id="{3B917CB5-27BD-4ECA-9D86-80D4B900A204}" type="slidenum">
              <a:rPr lang="en-US" smtClean="0"/>
              <a:pPr/>
              <a:t>3</a:t>
            </a:fld>
            <a:endParaRPr lang="en-US"/>
          </a:p>
        </p:txBody>
      </p:sp>
      <p:pic>
        <p:nvPicPr>
          <p:cNvPr id="3" name="Picture 2">
            <a:extLst>
              <a:ext uri="{FF2B5EF4-FFF2-40B4-BE49-F238E27FC236}">
                <a16:creationId xmlns:a16="http://schemas.microsoft.com/office/drawing/2014/main" id="{EA919B60-E558-44A4-92E4-64690EA8A73D}"/>
              </a:ext>
            </a:extLst>
          </p:cNvPr>
          <p:cNvPicPr>
            <a:picLocks noChangeAspect="1"/>
          </p:cNvPicPr>
          <p:nvPr/>
        </p:nvPicPr>
        <p:blipFill>
          <a:blip r:embed="rId2"/>
          <a:stretch>
            <a:fillRect/>
          </a:stretch>
        </p:blipFill>
        <p:spPr>
          <a:xfrm>
            <a:off x="455314" y="220841"/>
            <a:ext cx="11528884" cy="6416318"/>
          </a:xfrm>
          <a:prstGeom prst="rect">
            <a:avLst/>
          </a:prstGeom>
        </p:spPr>
      </p:pic>
    </p:spTree>
    <p:extLst>
      <p:ext uri="{BB962C8B-B14F-4D97-AF65-F5344CB8AC3E}">
        <p14:creationId xmlns:p14="http://schemas.microsoft.com/office/powerpoint/2010/main" val="20371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429D-DB51-4D75-B714-F787BE01BBFB}"/>
              </a:ext>
            </a:extLst>
          </p:cNvPr>
          <p:cNvSpPr>
            <a:spLocks noGrp="1"/>
          </p:cNvSpPr>
          <p:nvPr>
            <p:ph type="title"/>
          </p:nvPr>
        </p:nvSpPr>
        <p:spPr>
          <a:xfrm>
            <a:off x="1303867" y="246593"/>
            <a:ext cx="10515600" cy="600075"/>
          </a:xfrm>
        </p:spPr>
        <p:txBody>
          <a:bodyPr anchor="b">
            <a:normAutofit/>
          </a:bodyPr>
          <a:lstStyle/>
          <a:p>
            <a:r>
              <a:rPr lang="en-US" u="none" dirty="0"/>
              <a:t>Parameter server (data parallelism)</a:t>
            </a:r>
          </a:p>
        </p:txBody>
      </p:sp>
      <p:pic>
        <p:nvPicPr>
          <p:cNvPr id="8" name="Picture 7">
            <a:extLst>
              <a:ext uri="{FF2B5EF4-FFF2-40B4-BE49-F238E27FC236}">
                <a16:creationId xmlns:a16="http://schemas.microsoft.com/office/drawing/2014/main" id="{EF12FE0F-E48A-421A-AD7A-BA39F074A661}"/>
              </a:ext>
            </a:extLst>
          </p:cNvPr>
          <p:cNvPicPr>
            <a:picLocks noChangeAspect="1"/>
          </p:cNvPicPr>
          <p:nvPr/>
        </p:nvPicPr>
        <p:blipFill>
          <a:blip r:embed="rId2"/>
          <a:stretch>
            <a:fillRect/>
          </a:stretch>
        </p:blipFill>
        <p:spPr>
          <a:xfrm>
            <a:off x="1490134" y="1085375"/>
            <a:ext cx="7747748" cy="4939189"/>
          </a:xfrm>
          <a:prstGeom prst="rect">
            <a:avLst/>
          </a:prstGeom>
          <a:noFill/>
        </p:spPr>
      </p:pic>
      <p:sp>
        <p:nvSpPr>
          <p:cNvPr id="5" name="Slide Number Placeholder 4">
            <a:extLst>
              <a:ext uri="{FF2B5EF4-FFF2-40B4-BE49-F238E27FC236}">
                <a16:creationId xmlns:a16="http://schemas.microsoft.com/office/drawing/2014/main" id="{AB84CD61-7EFC-40D0-9342-9B1E259032F6}"/>
              </a:ext>
            </a:extLst>
          </p:cNvPr>
          <p:cNvSpPr>
            <a:spLocks noGrp="1"/>
          </p:cNvSpPr>
          <p:nvPr>
            <p:ph type="sldNum" sz="quarter" idx="12"/>
          </p:nvPr>
        </p:nvSpPr>
        <p:spPr>
          <a:xfrm>
            <a:off x="719265" y="6336904"/>
            <a:ext cx="512807" cy="300257"/>
          </a:xfrm>
        </p:spPr>
        <p:txBody>
          <a:bodyPr anchor="ctr">
            <a:normAutofit/>
          </a:bodyPr>
          <a:lstStyle/>
          <a:p>
            <a:pPr>
              <a:spcAft>
                <a:spcPts val="800"/>
              </a:spcAft>
            </a:pPr>
            <a:fld id="{3B917CB5-27BD-4ECA-9D86-80D4B900A204}" type="slidenum">
              <a:rPr lang="en-US" smtClean="0"/>
              <a:pPr>
                <a:spcAft>
                  <a:spcPts val="800"/>
                </a:spcAft>
              </a:pPr>
              <a:t>4</a:t>
            </a:fld>
            <a:endParaRPr lang="en-US"/>
          </a:p>
        </p:txBody>
      </p:sp>
    </p:spTree>
    <p:extLst>
      <p:ext uri="{BB962C8B-B14F-4D97-AF65-F5344CB8AC3E}">
        <p14:creationId xmlns:p14="http://schemas.microsoft.com/office/powerpoint/2010/main" val="232037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97961F-A3E6-4424-996B-27D7F947A948}"/>
              </a:ext>
            </a:extLst>
          </p:cNvPr>
          <p:cNvSpPr>
            <a:spLocks noGrp="1"/>
          </p:cNvSpPr>
          <p:nvPr>
            <p:ph type="sldNum" sz="quarter" idx="12"/>
          </p:nvPr>
        </p:nvSpPr>
        <p:spPr/>
        <p:txBody>
          <a:bodyPr/>
          <a:lstStyle/>
          <a:p>
            <a:fld id="{3B917CB5-27BD-4ECA-9D86-80D4B900A204}" type="slidenum">
              <a:rPr lang="en-US" smtClean="0"/>
              <a:pPr/>
              <a:t>5</a:t>
            </a:fld>
            <a:endParaRPr lang="en-US"/>
          </a:p>
        </p:txBody>
      </p:sp>
      <p:pic>
        <p:nvPicPr>
          <p:cNvPr id="6" name="Picture 5">
            <a:extLst>
              <a:ext uri="{FF2B5EF4-FFF2-40B4-BE49-F238E27FC236}">
                <a16:creationId xmlns:a16="http://schemas.microsoft.com/office/drawing/2014/main" id="{452246D5-A47A-415D-A119-0DD2AB963B4B}"/>
              </a:ext>
            </a:extLst>
          </p:cNvPr>
          <p:cNvPicPr>
            <a:picLocks noChangeAspect="1"/>
          </p:cNvPicPr>
          <p:nvPr/>
        </p:nvPicPr>
        <p:blipFill>
          <a:blip r:embed="rId2"/>
          <a:stretch>
            <a:fillRect/>
          </a:stretch>
        </p:blipFill>
        <p:spPr>
          <a:xfrm>
            <a:off x="0" y="60550"/>
            <a:ext cx="12192000" cy="6736900"/>
          </a:xfrm>
          <a:prstGeom prst="rect">
            <a:avLst/>
          </a:prstGeom>
        </p:spPr>
      </p:pic>
    </p:spTree>
    <p:extLst>
      <p:ext uri="{BB962C8B-B14F-4D97-AF65-F5344CB8AC3E}">
        <p14:creationId xmlns:p14="http://schemas.microsoft.com/office/powerpoint/2010/main" val="187299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429D-DB51-4D75-B714-F787BE01BBFB}"/>
              </a:ext>
            </a:extLst>
          </p:cNvPr>
          <p:cNvSpPr>
            <a:spLocks noGrp="1"/>
          </p:cNvSpPr>
          <p:nvPr>
            <p:ph type="title"/>
          </p:nvPr>
        </p:nvSpPr>
        <p:spPr>
          <a:xfrm>
            <a:off x="839787" y="650595"/>
            <a:ext cx="5484812" cy="676835"/>
          </a:xfrm>
        </p:spPr>
        <p:txBody>
          <a:bodyPr>
            <a:normAutofit/>
          </a:bodyPr>
          <a:lstStyle/>
          <a:p>
            <a:r>
              <a:rPr lang="en-US" dirty="0"/>
              <a:t>Elastic </a:t>
            </a:r>
            <a:r>
              <a:rPr lang="en-US" dirty="0" err="1"/>
              <a:t>Horovod</a:t>
            </a:r>
            <a:endParaRPr lang="en-US" dirty="0"/>
          </a:p>
        </p:txBody>
      </p:sp>
      <p:sp>
        <p:nvSpPr>
          <p:cNvPr id="4" name="Text Placeholder 3">
            <a:extLst>
              <a:ext uri="{FF2B5EF4-FFF2-40B4-BE49-F238E27FC236}">
                <a16:creationId xmlns:a16="http://schemas.microsoft.com/office/drawing/2014/main" id="{3E1DD698-2DC5-4545-843C-674E1EC01E6B}"/>
              </a:ext>
            </a:extLst>
          </p:cNvPr>
          <p:cNvSpPr>
            <a:spLocks noGrp="1"/>
          </p:cNvSpPr>
          <p:nvPr>
            <p:ph type="body" sz="half" idx="2"/>
          </p:nvPr>
        </p:nvSpPr>
        <p:spPr>
          <a:xfrm>
            <a:off x="975705" y="1327430"/>
            <a:ext cx="10697788" cy="4839737"/>
          </a:xfrm>
        </p:spPr>
        <p:txBody>
          <a:bodyPr>
            <a:normAutofit/>
          </a:bodyPr>
          <a:lstStyle/>
          <a:p>
            <a:endParaRPr lang="en-US" dirty="0"/>
          </a:p>
          <a:p>
            <a:r>
              <a:rPr lang="en-US" sz="2133" dirty="0">
                <a:hlinkClick r:id="rId2"/>
              </a:rPr>
              <a:t>https://horovod.readthedocs.io/en/stable/elastic_include.html</a:t>
            </a:r>
            <a:endParaRPr lang="en-US" sz="2133" dirty="0"/>
          </a:p>
          <a:p>
            <a:endParaRPr lang="en-US" sz="2133" dirty="0"/>
          </a:p>
          <a:p>
            <a:pPr marL="457200" indent="-457200">
              <a:buAutoNum type="arabicPeriod"/>
            </a:pPr>
            <a:r>
              <a:rPr lang="en-US" sz="2400" dirty="0">
                <a:solidFill>
                  <a:srgbClr val="3E4349"/>
                </a:solidFill>
                <a:latin typeface="Helvetica Neue"/>
              </a:rPr>
              <a:t>S</a:t>
            </a:r>
            <a:r>
              <a:rPr lang="en-US" sz="2400" b="0" i="0" dirty="0">
                <a:solidFill>
                  <a:srgbClr val="3E4349"/>
                </a:solidFill>
                <a:effectLst/>
                <a:latin typeface="Helvetica Neue"/>
              </a:rPr>
              <a:t>cale up and down the number of workers dynamically at runtime, without requiring a restart or resuming from checkpoints saved to durable storage.</a:t>
            </a:r>
          </a:p>
          <a:p>
            <a:pPr marL="457200" indent="-457200">
              <a:buAutoNum type="arabicPeriod"/>
            </a:pPr>
            <a:endParaRPr lang="en-US" sz="2400" dirty="0">
              <a:solidFill>
                <a:srgbClr val="3E4349"/>
              </a:solidFill>
              <a:latin typeface="Helvetica Neue"/>
            </a:endParaRPr>
          </a:p>
          <a:p>
            <a:pPr marL="457200" indent="-457200">
              <a:buAutoNum type="arabicPeriod"/>
            </a:pPr>
            <a:r>
              <a:rPr lang="en-US" sz="2400" dirty="0">
                <a:solidFill>
                  <a:srgbClr val="3E4349"/>
                </a:solidFill>
                <a:latin typeface="Helvetica Neue"/>
              </a:rPr>
              <a:t>Fault tolerance.</a:t>
            </a:r>
          </a:p>
          <a:p>
            <a:pPr marL="457200" indent="-457200">
              <a:buAutoNum type="arabicPeriod"/>
            </a:pPr>
            <a:endParaRPr lang="en-US" sz="2400" dirty="0">
              <a:solidFill>
                <a:srgbClr val="3E4349"/>
              </a:solidFill>
              <a:latin typeface="Helvetica Neue"/>
            </a:endParaRPr>
          </a:p>
          <a:p>
            <a:pPr marL="457200" indent="-457200">
              <a:buAutoNum type="arabicPeriod"/>
            </a:pPr>
            <a:r>
              <a:rPr lang="en-US" sz="2400" dirty="0">
                <a:solidFill>
                  <a:srgbClr val="3E4349"/>
                </a:solidFill>
                <a:latin typeface="Helvetica Neue"/>
              </a:rPr>
              <a:t>Open up opportunities for dynamic scheduling of GPU to optimize GPU utilization and job completion time.</a:t>
            </a:r>
            <a:endParaRPr lang="en-US" sz="2400" dirty="0"/>
          </a:p>
        </p:txBody>
      </p:sp>
      <p:sp>
        <p:nvSpPr>
          <p:cNvPr id="5" name="Slide Number Placeholder 4">
            <a:extLst>
              <a:ext uri="{FF2B5EF4-FFF2-40B4-BE49-F238E27FC236}">
                <a16:creationId xmlns:a16="http://schemas.microsoft.com/office/drawing/2014/main" id="{AB84CD61-7EFC-40D0-9342-9B1E259032F6}"/>
              </a:ext>
            </a:extLst>
          </p:cNvPr>
          <p:cNvSpPr>
            <a:spLocks noGrp="1"/>
          </p:cNvSpPr>
          <p:nvPr>
            <p:ph type="sldNum" sz="quarter" idx="12"/>
          </p:nvPr>
        </p:nvSpPr>
        <p:spPr/>
        <p:txBody>
          <a:bodyPr/>
          <a:lstStyle/>
          <a:p>
            <a:fld id="{3B917CB5-27BD-4ECA-9D86-80D4B900A204}" type="slidenum">
              <a:rPr lang="en-US" smtClean="0"/>
              <a:t>6</a:t>
            </a:fld>
            <a:endParaRPr lang="en-US"/>
          </a:p>
        </p:txBody>
      </p:sp>
    </p:spTree>
    <p:extLst>
      <p:ext uri="{BB962C8B-B14F-4D97-AF65-F5344CB8AC3E}">
        <p14:creationId xmlns:p14="http://schemas.microsoft.com/office/powerpoint/2010/main" val="82473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429D-DB51-4D75-B714-F787BE01BBFB}"/>
              </a:ext>
            </a:extLst>
          </p:cNvPr>
          <p:cNvSpPr>
            <a:spLocks noGrp="1"/>
          </p:cNvSpPr>
          <p:nvPr>
            <p:ph type="title"/>
          </p:nvPr>
        </p:nvSpPr>
        <p:spPr>
          <a:xfrm>
            <a:off x="839786" y="650595"/>
            <a:ext cx="8521029" cy="676835"/>
          </a:xfrm>
        </p:spPr>
        <p:txBody>
          <a:bodyPr>
            <a:normAutofit/>
          </a:bodyPr>
          <a:lstStyle/>
          <a:p>
            <a:r>
              <a:rPr lang="en-US" dirty="0"/>
              <a:t>Elastic Training on Centaurus (Kubernetes)</a:t>
            </a:r>
          </a:p>
        </p:txBody>
      </p:sp>
      <p:sp>
        <p:nvSpPr>
          <p:cNvPr id="4" name="Text Placeholder 3">
            <a:extLst>
              <a:ext uri="{FF2B5EF4-FFF2-40B4-BE49-F238E27FC236}">
                <a16:creationId xmlns:a16="http://schemas.microsoft.com/office/drawing/2014/main" id="{3E1DD698-2DC5-4545-843C-674E1EC01E6B}"/>
              </a:ext>
            </a:extLst>
          </p:cNvPr>
          <p:cNvSpPr>
            <a:spLocks noGrp="1"/>
          </p:cNvSpPr>
          <p:nvPr>
            <p:ph type="body" sz="half" idx="2"/>
          </p:nvPr>
        </p:nvSpPr>
        <p:spPr>
          <a:xfrm>
            <a:off x="975705" y="1327430"/>
            <a:ext cx="10697788" cy="4839737"/>
          </a:xfrm>
        </p:spPr>
        <p:txBody>
          <a:bodyPr>
            <a:normAutofit/>
          </a:bodyPr>
          <a:lstStyle/>
          <a:p>
            <a:endParaRPr lang="en-US" dirty="0"/>
          </a:p>
          <a:p>
            <a:endParaRPr lang="en-US" sz="2133" dirty="0"/>
          </a:p>
          <a:p>
            <a:pPr marL="457200" indent="-457200">
              <a:buAutoNum type="arabicPeriod"/>
            </a:pPr>
            <a:r>
              <a:rPr lang="en-US" sz="2400" dirty="0">
                <a:solidFill>
                  <a:srgbClr val="3E4349"/>
                </a:solidFill>
                <a:latin typeface="Helvetica Neue"/>
              </a:rPr>
              <a:t>Elastic training operator watches the CRUD of CRD (</a:t>
            </a:r>
            <a:r>
              <a:rPr lang="en-US" sz="2400" dirty="0" err="1">
                <a:solidFill>
                  <a:srgbClr val="3E4349"/>
                </a:solidFill>
                <a:latin typeface="Helvetica Neue"/>
              </a:rPr>
              <a:t>ElasticHorovodJob</a:t>
            </a:r>
            <a:r>
              <a:rPr lang="en-US" sz="2400" dirty="0">
                <a:solidFill>
                  <a:srgbClr val="3E4349"/>
                </a:solidFill>
                <a:latin typeface="Helvetica Neue"/>
              </a:rPr>
              <a:t>) objects. </a:t>
            </a:r>
            <a:endParaRPr lang="en-US" sz="2400" b="0" i="0" dirty="0">
              <a:solidFill>
                <a:srgbClr val="3E4349"/>
              </a:solidFill>
              <a:effectLst/>
              <a:latin typeface="Helvetica Neue"/>
            </a:endParaRPr>
          </a:p>
          <a:p>
            <a:pPr marL="457200" indent="-457200">
              <a:buAutoNum type="arabicPeriod"/>
            </a:pPr>
            <a:endParaRPr lang="en-US" sz="2400" dirty="0">
              <a:solidFill>
                <a:srgbClr val="3E4349"/>
              </a:solidFill>
              <a:latin typeface="Helvetica Neue"/>
            </a:endParaRPr>
          </a:p>
          <a:p>
            <a:pPr marL="457200" indent="-457200">
              <a:buAutoNum type="arabicPeriod"/>
            </a:pPr>
            <a:r>
              <a:rPr lang="en-US" sz="2400" dirty="0">
                <a:solidFill>
                  <a:srgbClr val="3E4349"/>
                </a:solidFill>
                <a:latin typeface="Helvetica Neue"/>
              </a:rPr>
              <a:t>GPU allocator (scheduler) allocates a number of GPUs for a specific job.</a:t>
            </a:r>
          </a:p>
          <a:p>
            <a:pPr marL="457200" indent="-457200">
              <a:buAutoNum type="arabicPeriod"/>
            </a:pPr>
            <a:endParaRPr lang="en-US" sz="2400" dirty="0">
              <a:solidFill>
                <a:srgbClr val="3E4349"/>
              </a:solidFill>
              <a:latin typeface="Helvetica Neue"/>
            </a:endParaRPr>
          </a:p>
          <a:p>
            <a:pPr marL="457200" indent="-457200">
              <a:buAutoNum type="arabicPeriod"/>
            </a:pPr>
            <a:r>
              <a:rPr lang="en-US" sz="2400" dirty="0">
                <a:solidFill>
                  <a:srgbClr val="3E4349"/>
                </a:solidFill>
                <a:latin typeface="Helvetica Neue"/>
              </a:rPr>
              <a:t>Once GPUs allocated, the elastic training operator creates a </a:t>
            </a:r>
            <a:r>
              <a:rPr lang="en-US" sz="2400" dirty="0" err="1">
                <a:solidFill>
                  <a:srgbClr val="3E4349"/>
                </a:solidFill>
                <a:latin typeface="Helvetica Neue"/>
              </a:rPr>
              <a:t>StatefulSet</a:t>
            </a:r>
            <a:r>
              <a:rPr lang="en-US" sz="2400" dirty="0">
                <a:solidFill>
                  <a:srgbClr val="3E4349"/>
                </a:solidFill>
                <a:latin typeface="Helvetica Neue"/>
              </a:rPr>
              <a:t> for the GPU workers and a Job to launch the training.</a:t>
            </a:r>
            <a:endParaRPr lang="en-US" sz="2400" dirty="0"/>
          </a:p>
        </p:txBody>
      </p:sp>
      <p:sp>
        <p:nvSpPr>
          <p:cNvPr id="5" name="Slide Number Placeholder 4">
            <a:extLst>
              <a:ext uri="{FF2B5EF4-FFF2-40B4-BE49-F238E27FC236}">
                <a16:creationId xmlns:a16="http://schemas.microsoft.com/office/drawing/2014/main" id="{AB84CD61-7EFC-40D0-9342-9B1E259032F6}"/>
              </a:ext>
            </a:extLst>
          </p:cNvPr>
          <p:cNvSpPr>
            <a:spLocks noGrp="1"/>
          </p:cNvSpPr>
          <p:nvPr>
            <p:ph type="sldNum" sz="quarter" idx="12"/>
          </p:nvPr>
        </p:nvSpPr>
        <p:spPr/>
        <p:txBody>
          <a:bodyPr/>
          <a:lstStyle/>
          <a:p>
            <a:fld id="{3B917CB5-27BD-4ECA-9D86-80D4B900A204}" type="slidenum">
              <a:rPr lang="en-US" smtClean="0"/>
              <a:t>7</a:t>
            </a:fld>
            <a:endParaRPr lang="en-US"/>
          </a:p>
        </p:txBody>
      </p:sp>
    </p:spTree>
    <p:extLst>
      <p:ext uri="{BB962C8B-B14F-4D97-AF65-F5344CB8AC3E}">
        <p14:creationId xmlns:p14="http://schemas.microsoft.com/office/powerpoint/2010/main" val="331277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D8FD-9BB6-4DC9-A0ED-BE432A97608E}"/>
              </a:ext>
            </a:extLst>
          </p:cNvPr>
          <p:cNvSpPr>
            <a:spLocks noGrp="1"/>
          </p:cNvSpPr>
          <p:nvPr>
            <p:ph type="title"/>
          </p:nvPr>
        </p:nvSpPr>
        <p:spPr>
          <a:xfrm>
            <a:off x="445576" y="271911"/>
            <a:ext cx="10515600" cy="818251"/>
          </a:xfrm>
        </p:spPr>
        <p:txBody>
          <a:bodyPr anchor="b">
            <a:normAutofit/>
          </a:bodyPr>
          <a:lstStyle/>
          <a:p>
            <a:r>
              <a:rPr lang="en-US" u="none" dirty="0"/>
              <a:t>Host Discovery Mechanism</a:t>
            </a:r>
          </a:p>
        </p:txBody>
      </p:sp>
      <p:sp>
        <p:nvSpPr>
          <p:cNvPr id="4" name="Slide Number Placeholder 3">
            <a:extLst>
              <a:ext uri="{FF2B5EF4-FFF2-40B4-BE49-F238E27FC236}">
                <a16:creationId xmlns:a16="http://schemas.microsoft.com/office/drawing/2014/main" id="{C9484101-54A6-4B48-89EB-54DD53065B33}"/>
              </a:ext>
            </a:extLst>
          </p:cNvPr>
          <p:cNvSpPr>
            <a:spLocks noGrp="1"/>
          </p:cNvSpPr>
          <p:nvPr>
            <p:ph type="sldNum" sz="quarter" idx="12"/>
          </p:nvPr>
        </p:nvSpPr>
        <p:spPr>
          <a:xfrm>
            <a:off x="719265" y="6336904"/>
            <a:ext cx="512807" cy="300257"/>
          </a:xfrm>
        </p:spPr>
        <p:txBody>
          <a:bodyPr anchor="ctr">
            <a:normAutofit/>
          </a:bodyPr>
          <a:lstStyle/>
          <a:p>
            <a:pPr>
              <a:spcAft>
                <a:spcPts val="800"/>
              </a:spcAft>
            </a:pPr>
            <a:fld id="{3B917CB5-27BD-4ECA-9D86-80D4B900A204}" type="slidenum">
              <a:rPr lang="en-US" smtClean="0"/>
              <a:pPr>
                <a:spcAft>
                  <a:spcPts val="800"/>
                </a:spcAft>
              </a:pPr>
              <a:t>8</a:t>
            </a:fld>
            <a:endParaRPr lang="en-US"/>
          </a:p>
        </p:txBody>
      </p:sp>
      <p:pic>
        <p:nvPicPr>
          <p:cNvPr id="5" name="Picture 4">
            <a:extLst>
              <a:ext uri="{FF2B5EF4-FFF2-40B4-BE49-F238E27FC236}">
                <a16:creationId xmlns:a16="http://schemas.microsoft.com/office/drawing/2014/main" id="{EA83C39C-8A4E-4A5D-804B-5DD8357DD5E1}"/>
              </a:ext>
            </a:extLst>
          </p:cNvPr>
          <p:cNvPicPr>
            <a:picLocks noChangeAspect="1"/>
          </p:cNvPicPr>
          <p:nvPr/>
        </p:nvPicPr>
        <p:blipFill>
          <a:blip r:embed="rId2"/>
          <a:stretch>
            <a:fillRect/>
          </a:stretch>
        </p:blipFill>
        <p:spPr>
          <a:xfrm>
            <a:off x="1030336" y="1367983"/>
            <a:ext cx="9346080" cy="5090168"/>
          </a:xfrm>
          <a:prstGeom prst="rect">
            <a:avLst/>
          </a:prstGeom>
        </p:spPr>
      </p:pic>
    </p:spTree>
    <p:extLst>
      <p:ext uri="{BB962C8B-B14F-4D97-AF65-F5344CB8AC3E}">
        <p14:creationId xmlns:p14="http://schemas.microsoft.com/office/powerpoint/2010/main" val="128552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429D-DB51-4D75-B714-F787BE01BBFB}"/>
              </a:ext>
            </a:extLst>
          </p:cNvPr>
          <p:cNvSpPr>
            <a:spLocks noGrp="1"/>
          </p:cNvSpPr>
          <p:nvPr>
            <p:ph type="title"/>
          </p:nvPr>
        </p:nvSpPr>
        <p:spPr>
          <a:xfrm>
            <a:off x="839786" y="650595"/>
            <a:ext cx="8521029" cy="676835"/>
          </a:xfrm>
        </p:spPr>
        <p:txBody>
          <a:bodyPr>
            <a:normAutofit/>
          </a:bodyPr>
          <a:lstStyle/>
          <a:p>
            <a:r>
              <a:rPr lang="en-US" dirty="0"/>
              <a:t>End user workflow</a:t>
            </a:r>
          </a:p>
        </p:txBody>
      </p:sp>
      <p:sp>
        <p:nvSpPr>
          <p:cNvPr id="4" name="Text Placeholder 3">
            <a:extLst>
              <a:ext uri="{FF2B5EF4-FFF2-40B4-BE49-F238E27FC236}">
                <a16:creationId xmlns:a16="http://schemas.microsoft.com/office/drawing/2014/main" id="{3E1DD698-2DC5-4545-843C-674E1EC01E6B}"/>
              </a:ext>
            </a:extLst>
          </p:cNvPr>
          <p:cNvSpPr>
            <a:spLocks noGrp="1"/>
          </p:cNvSpPr>
          <p:nvPr>
            <p:ph type="body" sz="half" idx="2"/>
          </p:nvPr>
        </p:nvSpPr>
        <p:spPr>
          <a:xfrm>
            <a:off x="975705" y="1327430"/>
            <a:ext cx="10697788" cy="4839737"/>
          </a:xfrm>
        </p:spPr>
        <p:txBody>
          <a:bodyPr>
            <a:normAutofit/>
          </a:bodyPr>
          <a:lstStyle/>
          <a:p>
            <a:endParaRPr lang="en-US" dirty="0"/>
          </a:p>
          <a:p>
            <a:endParaRPr lang="en-US" sz="2133" dirty="0"/>
          </a:p>
          <a:p>
            <a:pPr marL="457200" indent="-457200">
              <a:buAutoNum type="arabicPeriod"/>
            </a:pPr>
            <a:r>
              <a:rPr lang="en-US" sz="2400" dirty="0">
                <a:solidFill>
                  <a:srgbClr val="3E4349"/>
                </a:solidFill>
                <a:latin typeface="Helvetica Neue"/>
              </a:rPr>
              <a:t>Write training scripts, build a docker image to encapsulate all the dependencies.</a:t>
            </a:r>
            <a:endParaRPr lang="en-US" sz="2400" b="0" i="0" dirty="0">
              <a:solidFill>
                <a:srgbClr val="3E4349"/>
              </a:solidFill>
              <a:effectLst/>
              <a:latin typeface="Helvetica Neue"/>
            </a:endParaRPr>
          </a:p>
          <a:p>
            <a:pPr marL="457200" indent="-457200">
              <a:buAutoNum type="arabicPeriod"/>
            </a:pPr>
            <a:endParaRPr lang="en-US" sz="2400" dirty="0">
              <a:solidFill>
                <a:srgbClr val="3E4349"/>
              </a:solidFill>
              <a:latin typeface="Helvetica Neue"/>
            </a:endParaRPr>
          </a:p>
          <a:p>
            <a:pPr marL="457200" indent="-457200">
              <a:buAutoNum type="arabicPeriod"/>
            </a:pPr>
            <a:r>
              <a:rPr lang="en-US" sz="2400" dirty="0">
                <a:solidFill>
                  <a:srgbClr val="3E4349"/>
                </a:solidFill>
                <a:latin typeface="Helvetica Neue"/>
              </a:rPr>
              <a:t>Write a &lt;job name&gt;.</a:t>
            </a:r>
            <a:r>
              <a:rPr lang="en-US" sz="2400" dirty="0" err="1">
                <a:solidFill>
                  <a:srgbClr val="3E4349"/>
                </a:solidFill>
                <a:latin typeface="Helvetica Neue"/>
              </a:rPr>
              <a:t>yaml</a:t>
            </a:r>
            <a:r>
              <a:rPr lang="en-US" sz="2400" dirty="0">
                <a:solidFill>
                  <a:srgbClr val="3E4349"/>
                </a:solidFill>
                <a:latin typeface="Helvetica Neue"/>
              </a:rPr>
              <a:t> file to create an </a:t>
            </a:r>
            <a:r>
              <a:rPr lang="en-US" sz="2400" dirty="0" err="1">
                <a:solidFill>
                  <a:srgbClr val="3E4349"/>
                </a:solidFill>
                <a:latin typeface="Helvetica Neue"/>
              </a:rPr>
              <a:t>ElasticHorovodJob</a:t>
            </a:r>
            <a:r>
              <a:rPr lang="en-US" sz="2400" dirty="0">
                <a:solidFill>
                  <a:srgbClr val="3E4349"/>
                </a:solidFill>
                <a:latin typeface="Helvetica Neue"/>
              </a:rPr>
              <a:t> CRD object, specifying the image created in step 1.</a:t>
            </a:r>
          </a:p>
          <a:p>
            <a:pPr marL="457200" indent="-457200">
              <a:buAutoNum type="arabicPeriod"/>
            </a:pPr>
            <a:endParaRPr lang="en-US" sz="2400" dirty="0">
              <a:solidFill>
                <a:srgbClr val="3E4349"/>
              </a:solidFill>
              <a:latin typeface="Helvetica Neue"/>
            </a:endParaRPr>
          </a:p>
          <a:p>
            <a:pPr marL="457200" indent="-457200">
              <a:buAutoNum type="arabicPeriod"/>
            </a:pPr>
            <a:r>
              <a:rPr lang="en-US" sz="2400" dirty="0" err="1">
                <a:solidFill>
                  <a:srgbClr val="3E4349"/>
                </a:solidFill>
                <a:latin typeface="Helvetica Neue"/>
              </a:rPr>
              <a:t>kubectl</a:t>
            </a:r>
            <a:r>
              <a:rPr lang="en-US" sz="2400" dirty="0">
                <a:solidFill>
                  <a:srgbClr val="3E4349"/>
                </a:solidFill>
                <a:latin typeface="Helvetica Neue"/>
              </a:rPr>
              <a:t> create -f &lt;job name&gt;.</a:t>
            </a:r>
            <a:r>
              <a:rPr lang="en-US" sz="2400" dirty="0" err="1">
                <a:solidFill>
                  <a:srgbClr val="3E4349"/>
                </a:solidFill>
                <a:latin typeface="Helvetica Neue"/>
              </a:rPr>
              <a:t>yaml</a:t>
            </a:r>
            <a:endParaRPr lang="en-US" sz="2400" dirty="0"/>
          </a:p>
        </p:txBody>
      </p:sp>
      <p:sp>
        <p:nvSpPr>
          <p:cNvPr id="5" name="Slide Number Placeholder 4">
            <a:extLst>
              <a:ext uri="{FF2B5EF4-FFF2-40B4-BE49-F238E27FC236}">
                <a16:creationId xmlns:a16="http://schemas.microsoft.com/office/drawing/2014/main" id="{AB84CD61-7EFC-40D0-9342-9B1E259032F6}"/>
              </a:ext>
            </a:extLst>
          </p:cNvPr>
          <p:cNvSpPr>
            <a:spLocks noGrp="1"/>
          </p:cNvSpPr>
          <p:nvPr>
            <p:ph type="sldNum" sz="quarter" idx="12"/>
          </p:nvPr>
        </p:nvSpPr>
        <p:spPr/>
        <p:txBody>
          <a:bodyPr/>
          <a:lstStyle/>
          <a:p>
            <a:fld id="{3B917CB5-27BD-4ECA-9D86-80D4B900A204}" type="slidenum">
              <a:rPr lang="en-US" smtClean="0"/>
              <a:t>9</a:t>
            </a:fld>
            <a:endParaRPr lang="en-US"/>
          </a:p>
        </p:txBody>
      </p:sp>
    </p:spTree>
    <p:extLst>
      <p:ext uri="{BB962C8B-B14F-4D97-AF65-F5344CB8AC3E}">
        <p14:creationId xmlns:p14="http://schemas.microsoft.com/office/powerpoint/2010/main" val="3909607944"/>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Futurewei 2019 Template</Template>
  <TotalTime>2775</TotalTime>
  <Words>195</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Helvetica Neue</vt:lpstr>
      <vt:lpstr>Arial</vt:lpstr>
      <vt:lpstr>Calibri</vt:lpstr>
      <vt:lpstr>BCW</vt:lpstr>
      <vt:lpstr>Elastic Training Framework</vt:lpstr>
      <vt:lpstr>Overall Architecture</vt:lpstr>
      <vt:lpstr>PowerPoint Presentation</vt:lpstr>
      <vt:lpstr>Parameter server (data parallelism)</vt:lpstr>
      <vt:lpstr>PowerPoint Presentation</vt:lpstr>
      <vt:lpstr>Elastic Horovod</vt:lpstr>
      <vt:lpstr>Elastic Training on Centaurus (Kubernetes)</vt:lpstr>
      <vt:lpstr>Host Discovery Mechanism</vt:lpstr>
      <vt:lpstr>End user workflow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Davis</dc:creator>
  <cp:lastModifiedBy>Hao Xu</cp:lastModifiedBy>
  <cp:revision>58</cp:revision>
  <dcterms:created xsi:type="dcterms:W3CDTF">2019-12-02T18:03:50Z</dcterms:created>
  <dcterms:modified xsi:type="dcterms:W3CDTF">2021-07-01T00:43:35Z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ies>
</file>