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Sheet1!$A$2:$A$77</cx:f>
        <cx:lvl ptCount="76" formatCode="General">
          <cx:pt idx="0">1</cx:pt>
          <cx:pt idx="1">3</cx:pt>
          <cx:pt idx="2">3</cx:pt>
          <cx:pt idx="3">3</cx:pt>
          <cx:pt idx="4">5</cx:pt>
          <cx:pt idx="5">6</cx:pt>
          <cx:pt idx="6">6</cx:pt>
          <cx:pt idx="7">6</cx:pt>
          <cx:pt idx="8">7</cx:pt>
          <cx:pt idx="9">8</cx:pt>
          <cx:pt idx="10">8</cx:pt>
          <cx:pt idx="11">9</cx:pt>
          <cx:pt idx="12">9</cx:pt>
          <cx:pt idx="13">9</cx:pt>
          <cx:pt idx="14">9</cx:pt>
          <cx:pt idx="15">9</cx:pt>
          <cx:pt idx="16">10</cx:pt>
          <cx:pt idx="17">10</cx:pt>
          <cx:pt idx="18">10</cx:pt>
          <cx:pt idx="19">10</cx:pt>
          <cx:pt idx="20">10</cx:pt>
          <cx:pt idx="21">10</cx:pt>
          <cx:pt idx="22">11</cx:pt>
          <cx:pt idx="23">11</cx:pt>
          <cx:pt idx="24">11</cx:pt>
          <cx:pt idx="25">11</cx:pt>
          <cx:pt idx="26">11</cx:pt>
          <cx:pt idx="27">11</cx:pt>
          <cx:pt idx="28">12</cx:pt>
          <cx:pt idx="29">12</cx:pt>
          <cx:pt idx="30">12</cx:pt>
          <cx:pt idx="31">12</cx:pt>
          <cx:pt idx="32">12</cx:pt>
          <cx:pt idx="33">12</cx:pt>
          <cx:pt idx="34">13</cx:pt>
          <cx:pt idx="35">13</cx:pt>
          <cx:pt idx="36">13</cx:pt>
          <cx:pt idx="37">13</cx:pt>
          <cx:pt idx="38">13</cx:pt>
          <cx:pt idx="39">14</cx:pt>
          <cx:pt idx="40">14</cx:pt>
          <cx:pt idx="41">14</cx:pt>
          <cx:pt idx="42">14</cx:pt>
          <cx:pt idx="43">14</cx:pt>
          <cx:pt idx="44">14</cx:pt>
          <cx:pt idx="45">15</cx:pt>
          <cx:pt idx="46">15</cx:pt>
          <cx:pt idx="47">15</cx:pt>
          <cx:pt idx="48">15</cx:pt>
          <cx:pt idx="49">15</cx:pt>
          <cx:pt idx="50">15</cx:pt>
          <cx:pt idx="51">15</cx:pt>
          <cx:pt idx="52">15</cx:pt>
          <cx:pt idx="53">16</cx:pt>
          <cx:pt idx="54">16</cx:pt>
          <cx:pt idx="55">16</cx:pt>
          <cx:pt idx="56">16</cx:pt>
          <cx:pt idx="57">17</cx:pt>
          <cx:pt idx="58">17</cx:pt>
          <cx:pt idx="59">17</cx:pt>
          <cx:pt idx="60">17</cx:pt>
          <cx:pt idx="61">17</cx:pt>
          <cx:pt idx="62">17</cx:pt>
          <cx:pt idx="63">18</cx:pt>
          <cx:pt idx="64">18</cx:pt>
          <cx:pt idx="65">18</cx:pt>
          <cx:pt idx="66">18</cx:pt>
          <cx:pt idx="67">19</cx:pt>
          <cx:pt idx="68">19</cx:pt>
          <cx:pt idx="69">19</cx:pt>
          <cx:pt idx="70">20</cx:pt>
          <cx:pt idx="71">21</cx:pt>
          <cx:pt idx="72">22</cx:pt>
          <cx:pt idx="73">22</cx:pt>
          <cx:pt idx="74">24</cx:pt>
          <cx:pt idx="75">24</cx:pt>
        </cx:lvl>
      </cx:numDim>
    </cx:data>
  </cx:chartData>
  <cx:chart>
    <cx:title pos="t" align="ctr" overlay="0"/>
    <cx:plotArea>
      <cx:plotAreaRegion>
        <cx:series layoutId="clusteredColumn" uniqueId="{2ACB15B6-88B4-4C2B-A5B5-919768CEBEC9}">
          <cx:tx>
            <cx:txData>
              <cx:f>Sheet1!$A$1</cx:f>
              <cx:v>Series1</cx:v>
            </cx:txData>
          </cx:tx>
          <cx:dataId val="0"/>
          <cx:layoutPr>
            <cx:binning intervalClosed="r"/>
          </cx:layoutPr>
        </cx:series>
      </cx:plotAreaRegion>
      <cx:axis id="0" hidden="1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1B215-21E9-4A87-AABB-FD44B2FB71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22A1C3-5E57-46C6-8910-828776430A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092E4-65F0-43D5-85FC-EA006BF8C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7E99D-8B1D-4291-B00E-FF0541535ED1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04650-C088-48EB-BFC7-4BF28A35A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7881E-D7DB-4AC9-A5F9-343E09171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53A8-78E3-4AE8-8093-32EBECA17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21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5EDB7-A79B-4A5E-864A-C7068855D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361305-365C-47D7-9746-BEC2E252D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8ABC5-A56F-4C78-BAB7-24E1C316A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7E99D-8B1D-4291-B00E-FF0541535ED1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EA027-9035-4732-9CBB-A47CAC9E5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1E015-A1F5-4D1B-A7DB-858C135B4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53A8-78E3-4AE8-8093-32EBECA17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792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CA0D3D-5C11-4089-B965-A651D9CB8F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90141A-FB3E-4AAE-8930-BCA91EBDD0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6A7A7-A381-4CE9-98F9-9B32B4A15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7E99D-8B1D-4291-B00E-FF0541535ED1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BC8D1-CB66-4F52-81F4-47846845B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440F2-44DE-4622-BFAC-259A4F4A5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53A8-78E3-4AE8-8093-32EBECA17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83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D01E5-D9B3-4C43-AD52-2F38F2E50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38C1B-12CF-4B88-86A8-84AC8BFDD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99FE6-7475-47B3-9E9A-863274E8B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7E99D-8B1D-4291-B00E-FF0541535ED1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31D38-1664-4BFF-B749-DC5266F1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51249-C8EA-4435-B139-F9D7F4936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53A8-78E3-4AE8-8093-32EBECA17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945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40C61-9593-4B32-A79A-60B883E7F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79C0C7-C047-435D-859F-942198A76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C5AAA-07B2-4BC8-BF2A-08B6CA2CA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7E99D-8B1D-4291-B00E-FF0541535ED1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31BE5-5D5D-4BB7-9EE8-A2C198A45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1D05B-2EAF-425A-80B6-E646B5377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53A8-78E3-4AE8-8093-32EBECA17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100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A74CD-90B9-424B-9E3E-415C60BAA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31A8A-F2A7-42D4-AE06-7BF471A685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0C1E76-3786-4C9A-9D13-1DB54A35B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FB78AA-5CC7-4511-A278-6DC565B1A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7E99D-8B1D-4291-B00E-FF0541535ED1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D466F2-ABB1-420D-A9AA-2B7C1439D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9D1FA-203D-4175-AC2D-73A551E46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53A8-78E3-4AE8-8093-32EBECA17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62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23A2F-3DF2-40AE-B3F4-A6680E6CD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64D4A-2537-49B3-80B0-94FA42828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E09CA6-22A5-425C-8024-F39D9288A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724C47-5185-40FC-9FBD-27DAAAA2AD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2F7B31-9429-4D8F-82F6-EBCDFA258C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5EC87E-8C35-4032-9957-B20F47793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7E99D-8B1D-4291-B00E-FF0541535ED1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0F4083-F3E6-416D-A10D-87E67250F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6B8B8D-EB24-4B81-AFBE-74B3FD6CE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53A8-78E3-4AE8-8093-32EBECA17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07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2B22D-4FF6-47E4-B111-301B6744C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CBD7A0-7012-4A3D-9177-3B6BC494A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7E99D-8B1D-4291-B00E-FF0541535ED1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03B83F-600D-42AB-BF5B-133380376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E92A79-39B6-4810-91BA-FBE15C7B3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53A8-78E3-4AE8-8093-32EBECA17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67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DD583F-51AE-45E9-9C3A-B563EF9C0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7E99D-8B1D-4291-B00E-FF0541535ED1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7D0AD5-F8E7-46E3-8ED9-AD5690613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1CE4C6-D5F3-4507-9637-F32395A61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53A8-78E3-4AE8-8093-32EBECA17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398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807D7-CA0E-44E6-8740-67677806A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D5AE4-640D-4282-8CBE-D84D8652F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DBC34E-531D-4186-9C8E-10D50F4FE5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194910-83C2-4FDC-9D05-5365A2480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7E99D-8B1D-4291-B00E-FF0541535ED1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5C3AF-CCC3-4EDD-BB57-F20F43E6D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08683A-5BF7-4BB8-B8B9-01F528FE1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53A8-78E3-4AE8-8093-32EBECA17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171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DB4D5-C718-41CA-94EF-DD89B76C8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C9A884-438E-4133-B80D-5128C2A52B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29A43-85E8-46CC-B2A1-B7F9C55B2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2C9259-69AE-464C-9C62-4F03E5106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7E99D-8B1D-4291-B00E-FF0541535ED1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018674-88F6-48E2-8655-47D3780E5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AC7C6-3DA4-4F89-911C-2B6F26D6D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53A8-78E3-4AE8-8093-32EBECA17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4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3FEAA3-3AB1-4274-AADB-088A12248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276C9-2C70-4A67-B316-D78B55902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9A945-A818-4911-9CAC-2B24A21142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7E99D-8B1D-4291-B00E-FF0541535ED1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0BC3D-0860-4831-8117-6AB1B241D8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AF231-AFF0-476A-AEBE-E8567B9F37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653A8-78E3-4AE8-8093-32EBECA17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929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40937894/nvidia-smi-volatile-gpu-utilization-explanation" TargetMode="External"/><Relationship Id="rId2" Type="http://schemas.openxmlformats.org/officeDocument/2006/relationships/hyperlink" Target="https://docs.nvidia.com/deploy/nvml-api/structnvmlUtilization__t.html#structnvmlUtilization__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ackoverflow.com/questions/5086814/how-is-gpu-and-memory-utilization-defined-in-nvidia-smi-result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68BCE673-841D-4675-A59C-778D5AF2007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288890" cy="3288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4C4096-D1DF-49CB-B5BB-DC89EF38D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176" y="0"/>
            <a:ext cx="6518470" cy="682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305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2FA98-D657-471F-8A15-00FF00911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GPU utilization?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9F11A-011F-418E-891E-6B8935C5B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666666"/>
                </a:solidFill>
                <a:effectLst/>
                <a:latin typeface="Trebuchet MS" panose="020B0603020202020204" pitchFamily="34" charset="0"/>
              </a:rPr>
              <a:t>From </a:t>
            </a:r>
            <a:r>
              <a:rPr lang="en-US" b="0" i="0" dirty="0">
                <a:solidFill>
                  <a:srgbClr val="666666"/>
                </a:solidFill>
                <a:effectLst/>
                <a:latin typeface="Trebuchet MS" panose="020B0603020202020204" pitchFamily="34" charset="0"/>
                <a:hlinkClick r:id="rId2"/>
              </a:rPr>
              <a:t>Nvidia doc</a:t>
            </a:r>
            <a:r>
              <a:rPr lang="en-US" b="0" i="0" dirty="0">
                <a:solidFill>
                  <a:srgbClr val="666666"/>
                </a:solidFill>
                <a:effectLst/>
                <a:latin typeface="Trebuchet MS" panose="020B0603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666666"/>
                </a:solidFill>
                <a:effectLst/>
                <a:latin typeface="Trebuchet MS" panose="020B0603020202020204" pitchFamily="34" charset="0"/>
              </a:rPr>
              <a:t>Percent of time over the past sample period during which one or more kernels was executing on the GPU.</a:t>
            </a:r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https://stackoverflow.com/questions/40937894/nvidia-smi-volatile-gpu-utilization-explanation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https://stackoverflow.com/questions/5086814/how-is-gpu-and-memory-utilization-defined-in-nvidia-smi-results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002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20B6F-E574-4176-B35D-6B2A472F6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GPU compute metrics (in my mind)</a:t>
            </a: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91D2B7EE-8074-49B7-869E-1244DCC357A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35965443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6" name="Content Placeholder 5">
                <a:extLst>
                  <a:ext uri="{FF2B5EF4-FFF2-40B4-BE49-F238E27FC236}">
                    <a16:creationId xmlns:a16="http://schemas.microsoft.com/office/drawing/2014/main" id="{91D2B7EE-8074-49B7-869E-1244DCC357A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6119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92361-1774-4741-9FF3-3D6DDBD63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 util is coarse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78A53-ED4B-4290-B88A-387BC4B94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False positive: if the GPU util shows 100%, it might be just a single core is busy all the time – this will normally not happen because most GPU applications try to utilize as many cores in parallel as possible.</a:t>
            </a:r>
          </a:p>
          <a:p>
            <a:endParaRPr lang="en-US" dirty="0"/>
          </a:p>
          <a:p>
            <a:r>
              <a:rPr lang="en-US" dirty="0"/>
              <a:t>If the GPU util is low, then for sure the GPU is under utilized.</a:t>
            </a:r>
          </a:p>
          <a:p>
            <a:endParaRPr lang="en-US" dirty="0"/>
          </a:p>
          <a:p>
            <a:r>
              <a:rPr lang="en-US" dirty="0"/>
              <a:t>It’s a coarse metrics but still an okay indicator of how busy the GPU cores are.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95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7A830-B77B-4774-AF83-E60A261EE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0"/>
            <a:ext cx="10515600" cy="1325563"/>
          </a:xfrm>
        </p:spPr>
        <p:txBody>
          <a:bodyPr/>
          <a:lstStyle/>
          <a:p>
            <a:r>
              <a:rPr lang="en-US" dirty="0"/>
              <a:t>Gaia GPU compute algorithm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E657CB-9D39-4E4E-ABA7-E9688F41CB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6104" y="1124585"/>
            <a:ext cx="7373815" cy="5564500"/>
          </a:xfrm>
        </p:spPr>
      </p:pic>
    </p:spTree>
    <p:extLst>
      <p:ext uri="{BB962C8B-B14F-4D97-AF65-F5344CB8AC3E}">
        <p14:creationId xmlns:p14="http://schemas.microsoft.com/office/powerpoint/2010/main" val="642563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A0624-6C07-487B-9F13-DFDEF0B72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GaiaGPU</a:t>
            </a:r>
            <a:r>
              <a:rPr lang="en-US" dirty="0"/>
              <a:t> compute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435B9-CC38-472C-9AE3-15E5E9031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many tokens to add per period?</a:t>
            </a:r>
          </a:p>
          <a:p>
            <a:endParaRPr lang="en-US" dirty="0"/>
          </a:p>
          <a:p>
            <a:r>
              <a:rPr lang="en-US" dirty="0"/>
              <a:t>How many tokens to remove for each </a:t>
            </a:r>
            <a:r>
              <a:rPr lang="en-US" dirty="0" err="1"/>
              <a:t>cuLaunchKernel</a:t>
            </a:r>
            <a:r>
              <a:rPr lang="en-US" dirty="0"/>
              <a:t>() call?</a:t>
            </a:r>
          </a:p>
          <a:p>
            <a:endParaRPr lang="en-US" dirty="0"/>
          </a:p>
          <a:p>
            <a:r>
              <a:rPr lang="en-US" dirty="0"/>
              <a:t>How large should the bucket size be?</a:t>
            </a:r>
          </a:p>
          <a:p>
            <a:endParaRPr lang="en-US" dirty="0"/>
          </a:p>
          <a:p>
            <a:r>
              <a:rPr lang="en-US" dirty="0"/>
              <a:t>How long the period should be?</a:t>
            </a:r>
          </a:p>
          <a:p>
            <a:endParaRPr lang="en-US" dirty="0"/>
          </a:p>
          <a:p>
            <a:r>
              <a:rPr lang="en-US" dirty="0"/>
              <a:t>How long should the thread wait if there are not enough tokens?</a:t>
            </a:r>
          </a:p>
        </p:txBody>
      </p:sp>
    </p:spTree>
    <p:extLst>
      <p:ext uri="{BB962C8B-B14F-4D97-AF65-F5344CB8AC3E}">
        <p14:creationId xmlns:p14="http://schemas.microsoft.com/office/powerpoint/2010/main" val="2222619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7D24D-BBE2-48B4-95E8-FBAD985F5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GaiaGPU</a:t>
            </a:r>
            <a:r>
              <a:rPr lang="en-US" dirty="0"/>
              <a:t> compute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28325-3CA7-4D5B-B339-E6B1D0EDF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GPU utilization sort of acts as the “ground truth” that the algorithm is trying to track.</a:t>
            </a:r>
          </a:p>
          <a:p>
            <a:endParaRPr lang="en-US" dirty="0"/>
          </a:p>
          <a:p>
            <a:r>
              <a:rPr lang="en-US" dirty="0"/>
              <a:t>Grid size is the # of tokens to remove for each </a:t>
            </a:r>
            <a:r>
              <a:rPr lang="en-US" dirty="0" err="1"/>
              <a:t>cuLaunchKernel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But what about the block size</a:t>
            </a:r>
            <a:r>
              <a:rPr lang="en-US"/>
              <a:t>, warp size?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921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241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Trebuchet MS</vt:lpstr>
      <vt:lpstr>Office Theme</vt:lpstr>
      <vt:lpstr>PowerPoint Presentation</vt:lpstr>
      <vt:lpstr>What is GPU utilization?</vt:lpstr>
      <vt:lpstr>Ideal GPU compute metrics (in my mind)</vt:lpstr>
      <vt:lpstr>GPU util is coarse</vt:lpstr>
      <vt:lpstr>Gaia GPU compute algorithm</vt:lpstr>
      <vt:lpstr>GaiaGPU compute algorithm</vt:lpstr>
      <vt:lpstr>GaiaGPU compute continued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Hao Xu</dc:creator>
  <cp:lastModifiedBy>Hao Xu</cp:lastModifiedBy>
  <cp:revision>9</cp:revision>
  <dcterms:created xsi:type="dcterms:W3CDTF">2022-02-02T19:53:25Z</dcterms:created>
  <dcterms:modified xsi:type="dcterms:W3CDTF">2022-02-02T21:14:25Z</dcterms:modified>
</cp:coreProperties>
</file>