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82" r:id="rId5"/>
    <p:sldId id="283" r:id="rId6"/>
    <p:sldId id="284" r:id="rId7"/>
    <p:sldId id="280" r:id="rId8"/>
    <p:sldId id="263" r:id="rId9"/>
    <p:sldId id="286" r:id="rId10"/>
    <p:sldId id="285" r:id="rId11"/>
    <p:sldId id="287" r:id="rId12"/>
    <p:sldId id="28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2" autoAdjust="0"/>
    <p:restoredTop sz="94660"/>
  </p:normalViewPr>
  <p:slideViewPr>
    <p:cSldViewPr snapToGrid="0">
      <p:cViewPr>
        <p:scale>
          <a:sx n="126" d="100"/>
          <a:sy n="126" d="100"/>
        </p:scale>
        <p:origin x="30" y="1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75538-1367-4DB1-9AC2-66DDE2D71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71E4D-FE34-4A82-B774-E14785D77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F0C9A-BE7A-4DDB-B7D5-E57EE0BD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1A51-BF0F-4E22-862D-D12C2BEDC4C6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F3DA2-7F68-4DA8-A8C1-C81A8D64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25302-419D-4AB4-9CEA-F7B3C1D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1825-FF49-4474-B298-CB2C59A41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5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DAC53-3D94-4CC1-BBC4-29C8C3A69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6A2E5-4400-4185-ADA9-AB1502435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4CAA7-1014-4269-B412-1B00FA6EA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1A51-BF0F-4E22-862D-D12C2BEDC4C6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E7F51-3110-4C90-BC83-0AC034BCA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10294-FF72-478F-98CE-B9BE5CFCE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1825-FF49-4474-B298-CB2C59A41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2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CC20DE-BB4E-4841-87F4-743D4146ED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02677-5070-400D-AABA-28EF12838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9136E-1FE2-4BFF-A811-8FE16E185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1A51-BF0F-4E22-862D-D12C2BEDC4C6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35952-58CC-4D27-B2F7-ABF0F3E21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4D26B-80A9-4E35-BB59-7A1F3A741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1825-FF49-4474-B298-CB2C59A41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454DB-C280-470A-83E4-7317F3EA1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C1BCC-EB1A-4FAB-8EB5-606A328D1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31EC1-DFEE-4D02-AA73-0C7CD6DC2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1A51-BF0F-4E22-862D-D12C2BEDC4C6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A3F6D-A884-419C-BD2F-C1E71CCFD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AE4B2-F8D1-4CFC-8A01-F7D2E23A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1825-FF49-4474-B298-CB2C59A41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9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F59C7-3E3E-49F6-B77F-7962FB4F1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FB65D-6699-41E9-8F41-D91EF9CA3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074A9-BF82-4D0D-A535-26261F4C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1A51-BF0F-4E22-862D-D12C2BEDC4C6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66059-0C51-49FA-8085-1F55C983C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986F1-DCD6-44CC-B79F-0110DAE92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1825-FF49-4474-B298-CB2C59A41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2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0C0D1-63E0-425A-93CF-2440BC05D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05FD2-E204-4C7D-B517-8D57A6F1A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38053-79A2-450F-BBDB-AAEBC049B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80A0D-8152-4F58-9016-87ED29B35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1A51-BF0F-4E22-862D-D12C2BEDC4C6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EB567-C825-499F-B2A4-053A7FE9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8A970-7E81-4487-9C1E-4F422B54B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1825-FF49-4474-B298-CB2C59A41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65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4FA89-9AE3-4F0A-83E2-0C7258D0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FB200-B04A-4D42-909C-AFDB3B64A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C5293-6E2B-4246-87E1-40296B998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217E38-592F-4082-AE0B-D3DB09BB0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378D12-86A9-4F83-ACBE-C313DFF6BC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188F67-0872-4D1E-8AC3-518DB16E0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1A51-BF0F-4E22-862D-D12C2BEDC4C6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013C3D-1E8F-4FB4-972E-756F6950B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B8F014-DCB7-467F-9640-966E43A95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1825-FF49-4474-B298-CB2C59A41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8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0C4B0-DD99-441E-8CED-A65CA7CD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51B5EE-149E-4509-B47E-49522659E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1A51-BF0F-4E22-862D-D12C2BEDC4C6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C999B-BF6B-4E83-8EE4-34BDB86A6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19CBD3-E6D6-4DAC-9958-9802CCF8D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1825-FF49-4474-B298-CB2C59A41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48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E21688-AADA-490C-849A-96109D982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1A51-BF0F-4E22-862D-D12C2BEDC4C6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BA3907-C2E2-4940-BDFB-095059E8F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AA8A2-C651-4B1A-AB01-C5D141008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1825-FF49-4474-B298-CB2C59A41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45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06175-8F17-43CF-B87E-AD6E898C5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E7197-E1FC-4F87-8DE9-E781A3E47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4B58B-7701-4E8C-8237-6F1BE6E2B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2C0EB-FE24-43F9-8799-3A0E2A20A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1A51-BF0F-4E22-862D-D12C2BEDC4C6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2EAA4-AB13-40FF-9E61-FA0C1D05D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9EE5E-0FD5-4167-987B-272E1B535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1825-FF49-4474-B298-CB2C59A41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8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76874-7189-47EE-88E1-51FAC8823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5ECCCE-D620-412B-85A7-526E982BEA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F0C99-0076-49FB-8558-42F78197D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DF4D8-1AAB-4AB0-898C-39B7596F9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1A51-BF0F-4E22-862D-D12C2BEDC4C6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0719E-E8BC-4F93-BCCD-A7528C2C8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22F0D-2031-4F7C-8405-75334FC3E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1825-FF49-4474-B298-CB2C59A41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3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418739-5A00-4537-A006-E09C2A081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69046-A9B4-420C-9F33-E224A2A8C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1F197-6282-4205-9794-6FA8F1D253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61A51-BF0F-4E22-862D-D12C2BEDC4C6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05D8B-E1DB-4895-9F0B-D2B1C1C0A9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A8010-0F00-46E1-8151-7691048F8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D1825-FF49-4474-B298-CB2C59A41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85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kubernetes/community/tree/master/contributors/devel" TargetMode="External"/><Relationship Id="rId3" Type="http://schemas.openxmlformats.org/officeDocument/2006/relationships/hyperlink" Target="https://github.com/kubernetes/kubernetes/tree/master/pkg" TargetMode="External"/><Relationship Id="rId7" Type="http://schemas.openxmlformats.org/officeDocument/2006/relationships/hyperlink" Target="https://github.com/kubernetes/community/tree/master/contributors" TargetMode="External"/><Relationship Id="rId2" Type="http://schemas.openxmlformats.org/officeDocument/2006/relationships/hyperlink" Target="https://github.com/kubernetes/kubernet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ubernetes/community" TargetMode="External"/><Relationship Id="rId11" Type="http://schemas.openxmlformats.org/officeDocument/2006/relationships/hyperlink" Target="https://github.com/AliyunContainerService/gpushare-scheduler-extender/blob/master/docs/designs/designs.md" TargetMode="External"/><Relationship Id="rId5" Type="http://schemas.openxmlformats.org/officeDocument/2006/relationships/hyperlink" Target="https://github.com/kubernetes/kubernetes/tree/master/pkg/scheduler/framework" TargetMode="External"/><Relationship Id="rId10" Type="http://schemas.openxmlformats.org/officeDocument/2006/relationships/hyperlink" Target="https://github.com/kubernetes-sigs/scheduler-plugins/tree/master/pkg/coscheduling" TargetMode="External"/><Relationship Id="rId4" Type="http://schemas.openxmlformats.org/officeDocument/2006/relationships/hyperlink" Target="https://github.com/kubernetes/kubernetes/tree/master/pkg/scheduler" TargetMode="External"/><Relationship Id="rId9" Type="http://schemas.openxmlformats.org/officeDocument/2006/relationships/hyperlink" Target="https://github.com/kubernetes/community/tree/master/contributors/devel/sig-scheduli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ubernetes-sigs/scheduler-plugins/blob/master/cmd/scheduler/main.g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kubernetes/kubernetes/blob/master/pkg/scheduler/framework/interface.g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26775-0AC7-4E74-91B7-DB140453A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1112" y="868362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dirty="0"/>
              <a:t>K8S Scheduling Framework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F8ECE-3750-47FC-B84E-C181AE167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Yaohui Ding </a:t>
            </a:r>
          </a:p>
          <a:p>
            <a:r>
              <a:rPr lang="en-US" dirty="0"/>
              <a:t>Jan 3, 2022</a:t>
            </a:r>
          </a:p>
        </p:txBody>
      </p:sp>
    </p:spTree>
    <p:extLst>
      <p:ext uri="{BB962C8B-B14F-4D97-AF65-F5344CB8AC3E}">
        <p14:creationId xmlns:p14="http://schemas.microsoft.com/office/powerpoint/2010/main" val="215511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71E99-E366-41E7-9CDC-47DD611C0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60" y="139094"/>
            <a:ext cx="10515600" cy="723935"/>
          </a:xfrm>
        </p:spPr>
        <p:txBody>
          <a:bodyPr/>
          <a:lstStyle/>
          <a:p>
            <a:r>
              <a:rPr lang="en-US" altLang="zh-CN" dirty="0"/>
              <a:t>Plugin Develop Process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B7F1F2-D266-4810-9459-630E97E874D4}"/>
              </a:ext>
            </a:extLst>
          </p:cNvPr>
          <p:cNvCxnSpPr>
            <a:cxnSpLocks/>
          </p:cNvCxnSpPr>
          <p:nvPr/>
        </p:nvCxnSpPr>
        <p:spPr>
          <a:xfrm>
            <a:off x="396411" y="1030359"/>
            <a:ext cx="309252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F25D544-9038-48A5-A579-E49BCE5B5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75506" y="762553"/>
            <a:ext cx="11795589" cy="1284553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914400" lvl="2" indent="0">
              <a:buNone/>
            </a:pPr>
            <a:r>
              <a:rPr lang="en-US" sz="2400" dirty="0"/>
              <a:t>Write go code and implement your functions on extension points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2ACEB1-59DD-4900-BFE5-BDB025364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09" y="2185034"/>
            <a:ext cx="9859751" cy="15813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D79432D-193C-4A2D-BBF5-E9C9D7CFF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09" y="4171128"/>
            <a:ext cx="9821646" cy="19243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094B67A-22D3-4BD8-9700-7DEB7447CD57}"/>
              </a:ext>
            </a:extLst>
          </p:cNvPr>
          <p:cNvSpPr txBox="1"/>
          <p:nvPr/>
        </p:nvSpPr>
        <p:spPr>
          <a:xfrm>
            <a:off x="750125" y="1807832"/>
            <a:ext cx="1501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Queue Sort: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9F005B-51B5-4039-8C3F-9582A46E3320}"/>
              </a:ext>
            </a:extLst>
          </p:cNvPr>
          <p:cNvSpPr txBox="1"/>
          <p:nvPr/>
        </p:nvSpPr>
        <p:spPr>
          <a:xfrm>
            <a:off x="750125" y="3803360"/>
            <a:ext cx="1501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PreFilter</a:t>
            </a:r>
            <a:r>
              <a:rPr lang="en-US" b="1" dirty="0"/>
              <a:t>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30E065-B42C-4953-A2E3-7812E4C1BDB0}"/>
              </a:ext>
            </a:extLst>
          </p:cNvPr>
          <p:cNvSpPr/>
          <p:nvPr/>
        </p:nvSpPr>
        <p:spPr>
          <a:xfrm>
            <a:off x="1094409" y="2975719"/>
            <a:ext cx="4963486" cy="3734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A2C2F1-1C9D-422F-ADCF-AFE440D7B031}"/>
              </a:ext>
            </a:extLst>
          </p:cNvPr>
          <p:cNvSpPr/>
          <p:nvPr/>
        </p:nvSpPr>
        <p:spPr>
          <a:xfrm>
            <a:off x="1354468" y="4947358"/>
            <a:ext cx="7894040" cy="3734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875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71E99-E366-41E7-9CDC-47DD611C0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60" y="139094"/>
            <a:ext cx="11384880" cy="723935"/>
          </a:xfrm>
        </p:spPr>
        <p:txBody>
          <a:bodyPr>
            <a:normAutofit/>
          </a:bodyPr>
          <a:lstStyle/>
          <a:p>
            <a:pPr lvl="1"/>
            <a:r>
              <a:rPr lang="en-US" sz="3600" dirty="0"/>
              <a:t>Current Design of Fractional GPU Scheduling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B7F1F2-D266-4810-9459-630E97E874D4}"/>
              </a:ext>
            </a:extLst>
          </p:cNvPr>
          <p:cNvCxnSpPr>
            <a:cxnSpLocks/>
          </p:cNvCxnSpPr>
          <p:nvPr/>
        </p:nvCxnSpPr>
        <p:spPr>
          <a:xfrm>
            <a:off x="396411" y="1030359"/>
            <a:ext cx="309252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1C65EB5-ACFD-4830-97F9-AED9AE71DD32}"/>
              </a:ext>
            </a:extLst>
          </p:cNvPr>
          <p:cNvSpPr txBox="1"/>
          <p:nvPr/>
        </p:nvSpPr>
        <p:spPr>
          <a:xfrm>
            <a:off x="316314" y="5028285"/>
            <a:ext cx="117232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Current Design: two-level filter and </a:t>
            </a:r>
            <a:r>
              <a:rPr lang="en-US" sz="2400" dirty="0" err="1"/>
              <a:t>binpack</a:t>
            </a:r>
            <a:r>
              <a:rPr lang="en-US" sz="2400" dirty="0"/>
              <a:t> </a:t>
            </a: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level: filter out the nodes that don’t have enough resource (in GiB)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2</a:t>
            </a:r>
            <a:r>
              <a:rPr lang="en-US" sz="2000" baseline="30000" dirty="0"/>
              <a:t>nd</a:t>
            </a:r>
            <a:r>
              <a:rPr lang="en-US" sz="2000" dirty="0"/>
              <a:t> level: on feasible nodes, filter out the single GPU card that does not have enough resource (in GiB)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err="1"/>
              <a:t>Binpack</a:t>
            </a:r>
            <a:r>
              <a:rPr lang="en-US" sz="2000" dirty="0"/>
              <a:t>: assign higher score to the feasible GPU card which has higher usage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553D8-4395-4658-9284-7488833CD09D}"/>
              </a:ext>
            </a:extLst>
          </p:cNvPr>
          <p:cNvSpPr txBox="1"/>
          <p:nvPr/>
        </p:nvSpPr>
        <p:spPr>
          <a:xfrm>
            <a:off x="316315" y="2774359"/>
            <a:ext cx="114222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Design Principles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Leverage Extended Resources to express GPU sharing request by changing the measure unit from “# of GPUs” to “amount of GPU memory in GiB”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Satisfy the “single device requirement”, which means the scheduler prefers keep a task running in single GPU/node rather than spread it among different GPUs/Nodes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Do not change any barebone code of K8S, just leverage device plugin and scheduling framework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8D511E-0FC4-47DB-AA77-50F245517CAD}"/>
              </a:ext>
            </a:extLst>
          </p:cNvPr>
          <p:cNvSpPr txBox="1"/>
          <p:nvPr/>
        </p:nvSpPr>
        <p:spPr>
          <a:xfrm>
            <a:off x="316315" y="1197690"/>
            <a:ext cx="115593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Goals</a:t>
            </a:r>
            <a:endParaRPr lang="en-US" sz="2000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From users’ perspective, be able to run multiple inference tasks on the same GPU at the same time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From cluster manager’s perspective, be able to increase GPU usage of the cluster   </a:t>
            </a:r>
          </a:p>
        </p:txBody>
      </p:sp>
    </p:spTree>
    <p:extLst>
      <p:ext uri="{BB962C8B-B14F-4D97-AF65-F5344CB8AC3E}">
        <p14:creationId xmlns:p14="http://schemas.microsoft.com/office/powerpoint/2010/main" val="3198942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71E99-E366-41E7-9CDC-47DD611C0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60" y="139094"/>
            <a:ext cx="11384880" cy="723935"/>
          </a:xfrm>
        </p:spPr>
        <p:txBody>
          <a:bodyPr>
            <a:normAutofit/>
          </a:bodyPr>
          <a:lstStyle/>
          <a:p>
            <a:pPr lvl="1"/>
            <a:r>
              <a:rPr lang="en-US" sz="3600" dirty="0"/>
              <a:t>Current Design of Fractional GPU Scheduling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B7F1F2-D266-4810-9459-630E97E874D4}"/>
              </a:ext>
            </a:extLst>
          </p:cNvPr>
          <p:cNvCxnSpPr>
            <a:cxnSpLocks/>
          </p:cNvCxnSpPr>
          <p:nvPr/>
        </p:nvCxnSpPr>
        <p:spPr>
          <a:xfrm>
            <a:off x="396411" y="1030359"/>
            <a:ext cx="309252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B10258FF-A3F2-4FA2-BE8F-7FC71BA8D385}"/>
              </a:ext>
            </a:extLst>
          </p:cNvPr>
          <p:cNvSpPr/>
          <p:nvPr/>
        </p:nvSpPr>
        <p:spPr>
          <a:xfrm>
            <a:off x="792480" y="3055622"/>
            <a:ext cx="2590800" cy="17983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04D5F4C-81F5-4F0E-AB08-956B3B9A4AE4}"/>
              </a:ext>
            </a:extLst>
          </p:cNvPr>
          <p:cNvSpPr/>
          <p:nvPr/>
        </p:nvSpPr>
        <p:spPr>
          <a:xfrm>
            <a:off x="937260" y="4015740"/>
            <a:ext cx="1005840" cy="4191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5C22359-014B-4D25-B3C7-A249C7455AF1}"/>
              </a:ext>
            </a:extLst>
          </p:cNvPr>
          <p:cNvSpPr/>
          <p:nvPr/>
        </p:nvSpPr>
        <p:spPr>
          <a:xfrm>
            <a:off x="2209800" y="4015740"/>
            <a:ext cx="1005840" cy="4191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4D4C90-1D2A-4805-A8E3-007F27E60489}"/>
              </a:ext>
            </a:extLst>
          </p:cNvPr>
          <p:cNvSpPr txBox="1"/>
          <p:nvPr/>
        </p:nvSpPr>
        <p:spPr>
          <a:xfrm>
            <a:off x="792480" y="3055622"/>
            <a:ext cx="624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AF9A2BD-D5EB-494C-8DE3-0A783E4F8348}"/>
              </a:ext>
            </a:extLst>
          </p:cNvPr>
          <p:cNvSpPr/>
          <p:nvPr/>
        </p:nvSpPr>
        <p:spPr>
          <a:xfrm>
            <a:off x="998220" y="3611880"/>
            <a:ext cx="883920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16G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C0DDF82-74BE-4A78-BC8B-41A12D7DD422}"/>
              </a:ext>
            </a:extLst>
          </p:cNvPr>
          <p:cNvSpPr/>
          <p:nvPr/>
        </p:nvSpPr>
        <p:spPr>
          <a:xfrm>
            <a:off x="2270760" y="3611880"/>
            <a:ext cx="883920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12G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6DC62F-7FF9-461C-81A5-D6FB33CC64A5}"/>
              </a:ext>
            </a:extLst>
          </p:cNvPr>
          <p:cNvSpPr txBox="1"/>
          <p:nvPr/>
        </p:nvSpPr>
        <p:spPr>
          <a:xfrm>
            <a:off x="1097280" y="3333751"/>
            <a:ext cx="739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Pod A</a:t>
            </a: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B9CC26-60AE-4551-BF20-DF8B0433C5D8}"/>
              </a:ext>
            </a:extLst>
          </p:cNvPr>
          <p:cNvSpPr txBox="1"/>
          <p:nvPr/>
        </p:nvSpPr>
        <p:spPr>
          <a:xfrm>
            <a:off x="1104900" y="4446420"/>
            <a:ext cx="739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GPU0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CA6D1D-5887-4C47-A526-DB82D5404AE9}"/>
              </a:ext>
            </a:extLst>
          </p:cNvPr>
          <p:cNvSpPr txBox="1"/>
          <p:nvPr/>
        </p:nvSpPr>
        <p:spPr>
          <a:xfrm>
            <a:off x="2358390" y="4446420"/>
            <a:ext cx="739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GPU1</a:t>
            </a: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9698A2-4039-416C-A32D-39EA4C9FA3C4}"/>
              </a:ext>
            </a:extLst>
          </p:cNvPr>
          <p:cNvSpPr txBox="1"/>
          <p:nvPr/>
        </p:nvSpPr>
        <p:spPr>
          <a:xfrm>
            <a:off x="2388870" y="3333602"/>
            <a:ext cx="739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Pod B</a:t>
            </a:r>
            <a:endParaRPr lang="en-US"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E7BA33-2FBF-430D-AAB2-51E46E8F4EAE}"/>
              </a:ext>
            </a:extLst>
          </p:cNvPr>
          <p:cNvSpPr/>
          <p:nvPr/>
        </p:nvSpPr>
        <p:spPr>
          <a:xfrm>
            <a:off x="4011930" y="1535299"/>
            <a:ext cx="2819400" cy="5867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GPU job </a:t>
            </a:r>
            <a:r>
              <a:rPr lang="en-US" dirty="0" err="1">
                <a:solidFill>
                  <a:schemeClr val="tx1"/>
                </a:solidFill>
              </a:rPr>
              <a:t>yaml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Requests </a:t>
            </a:r>
            <a:r>
              <a:rPr lang="en-US" dirty="0" err="1">
                <a:solidFill>
                  <a:schemeClr val="tx1"/>
                </a:solidFill>
              </a:rPr>
              <a:t>vGPU</a:t>
            </a:r>
            <a:r>
              <a:rPr lang="en-US" dirty="0">
                <a:solidFill>
                  <a:schemeClr val="tx1"/>
                </a:solidFill>
              </a:rPr>
              <a:t>-mem: 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6CE59E-EAF7-403E-8815-52156901291C}"/>
              </a:ext>
            </a:extLst>
          </p:cNvPr>
          <p:cNvSpPr/>
          <p:nvPr/>
        </p:nvSpPr>
        <p:spPr>
          <a:xfrm>
            <a:off x="4126230" y="3055622"/>
            <a:ext cx="2590800" cy="17983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A1B3259-792E-4901-AAA8-82FF58E15FE1}"/>
              </a:ext>
            </a:extLst>
          </p:cNvPr>
          <p:cNvSpPr/>
          <p:nvPr/>
        </p:nvSpPr>
        <p:spPr>
          <a:xfrm>
            <a:off x="4271010" y="4015740"/>
            <a:ext cx="1005840" cy="4191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16G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4DDE59E-936D-4C2D-A6C5-1DED2AF9C77A}"/>
              </a:ext>
            </a:extLst>
          </p:cNvPr>
          <p:cNvSpPr/>
          <p:nvPr/>
        </p:nvSpPr>
        <p:spPr>
          <a:xfrm>
            <a:off x="5543550" y="4015740"/>
            <a:ext cx="1005840" cy="4191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7CD5F9-FEBE-424E-AB7B-F23186FE4FC3}"/>
              </a:ext>
            </a:extLst>
          </p:cNvPr>
          <p:cNvSpPr txBox="1"/>
          <p:nvPr/>
        </p:nvSpPr>
        <p:spPr>
          <a:xfrm>
            <a:off x="4126230" y="3055622"/>
            <a:ext cx="624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5493E1-9FE0-40C9-AC02-1E892C712A35}"/>
              </a:ext>
            </a:extLst>
          </p:cNvPr>
          <p:cNvSpPr/>
          <p:nvPr/>
        </p:nvSpPr>
        <p:spPr>
          <a:xfrm>
            <a:off x="4331970" y="3611880"/>
            <a:ext cx="883920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12G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0953EB9-FA9A-4FEB-AFAE-FCC0096AA703}"/>
              </a:ext>
            </a:extLst>
          </p:cNvPr>
          <p:cNvSpPr/>
          <p:nvPr/>
        </p:nvSpPr>
        <p:spPr>
          <a:xfrm>
            <a:off x="5604510" y="3611880"/>
            <a:ext cx="883920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12G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912F1D-E51B-4101-B6DF-4552FB948F2E}"/>
              </a:ext>
            </a:extLst>
          </p:cNvPr>
          <p:cNvSpPr txBox="1"/>
          <p:nvPr/>
        </p:nvSpPr>
        <p:spPr>
          <a:xfrm>
            <a:off x="4431030" y="3333751"/>
            <a:ext cx="739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Pod C</a:t>
            </a:r>
            <a:endParaRPr 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8B5E4C-DB50-4BAD-8035-D1E22930ECD3}"/>
              </a:ext>
            </a:extLst>
          </p:cNvPr>
          <p:cNvSpPr txBox="1"/>
          <p:nvPr/>
        </p:nvSpPr>
        <p:spPr>
          <a:xfrm>
            <a:off x="4438650" y="4446420"/>
            <a:ext cx="739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GPU0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D12920-48D1-4AF9-8E16-8E7DA2763D4B}"/>
              </a:ext>
            </a:extLst>
          </p:cNvPr>
          <p:cNvSpPr txBox="1"/>
          <p:nvPr/>
        </p:nvSpPr>
        <p:spPr>
          <a:xfrm>
            <a:off x="5692140" y="4446420"/>
            <a:ext cx="739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GPU1</a:t>
            </a: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6175DF-ABC7-4284-B617-EC3BC392D5B2}"/>
              </a:ext>
            </a:extLst>
          </p:cNvPr>
          <p:cNvSpPr txBox="1"/>
          <p:nvPr/>
        </p:nvSpPr>
        <p:spPr>
          <a:xfrm>
            <a:off x="5722620" y="3333602"/>
            <a:ext cx="739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Pod D</a:t>
            </a:r>
            <a:endParaRPr lang="en-US" sz="1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7523E2A-E33D-4AFC-A24E-E2C7DDFF3D0E}"/>
              </a:ext>
            </a:extLst>
          </p:cNvPr>
          <p:cNvSpPr/>
          <p:nvPr/>
        </p:nvSpPr>
        <p:spPr>
          <a:xfrm>
            <a:off x="7459980" y="3078484"/>
            <a:ext cx="2590800" cy="17983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755CF2F-A5AC-417A-9B45-9C5E49EFD214}"/>
              </a:ext>
            </a:extLst>
          </p:cNvPr>
          <p:cNvSpPr/>
          <p:nvPr/>
        </p:nvSpPr>
        <p:spPr>
          <a:xfrm>
            <a:off x="7604760" y="4038602"/>
            <a:ext cx="1005840" cy="4191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16G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DD092E0-9682-4F26-B251-BB87491EB744}"/>
              </a:ext>
            </a:extLst>
          </p:cNvPr>
          <p:cNvSpPr/>
          <p:nvPr/>
        </p:nvSpPr>
        <p:spPr>
          <a:xfrm>
            <a:off x="8877300" y="4038602"/>
            <a:ext cx="1005840" cy="4191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F3C4D1-CC0D-4E1F-A05E-DB7071895AA2}"/>
              </a:ext>
            </a:extLst>
          </p:cNvPr>
          <p:cNvSpPr txBox="1"/>
          <p:nvPr/>
        </p:nvSpPr>
        <p:spPr>
          <a:xfrm>
            <a:off x="7459980" y="3078484"/>
            <a:ext cx="624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143D507-3F12-4B48-B6C8-AEB8FBC81059}"/>
              </a:ext>
            </a:extLst>
          </p:cNvPr>
          <p:cNvSpPr/>
          <p:nvPr/>
        </p:nvSpPr>
        <p:spPr>
          <a:xfrm>
            <a:off x="7665720" y="3634742"/>
            <a:ext cx="883920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8G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783C80B-C1F1-4F07-9058-D306335DFD7A}"/>
              </a:ext>
            </a:extLst>
          </p:cNvPr>
          <p:cNvSpPr/>
          <p:nvPr/>
        </p:nvSpPr>
        <p:spPr>
          <a:xfrm>
            <a:off x="8938260" y="3634742"/>
            <a:ext cx="883920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6G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FF2D681-1A6A-4A2D-BE28-97F0A30EB3DD}"/>
              </a:ext>
            </a:extLst>
          </p:cNvPr>
          <p:cNvSpPr txBox="1"/>
          <p:nvPr/>
        </p:nvSpPr>
        <p:spPr>
          <a:xfrm>
            <a:off x="7764780" y="3356613"/>
            <a:ext cx="739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Pod E</a:t>
            </a:r>
            <a:endParaRPr 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8CFF7C-FBC6-4AA9-8691-53392B7DBF7C}"/>
              </a:ext>
            </a:extLst>
          </p:cNvPr>
          <p:cNvSpPr txBox="1"/>
          <p:nvPr/>
        </p:nvSpPr>
        <p:spPr>
          <a:xfrm>
            <a:off x="7772400" y="4469282"/>
            <a:ext cx="739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GPU0</a:t>
            </a:r>
            <a:endParaRPr 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439381-C8C3-430A-8940-CAA8A5E4266B}"/>
              </a:ext>
            </a:extLst>
          </p:cNvPr>
          <p:cNvSpPr txBox="1"/>
          <p:nvPr/>
        </p:nvSpPr>
        <p:spPr>
          <a:xfrm>
            <a:off x="9025890" y="4469282"/>
            <a:ext cx="739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GPU1</a:t>
            </a:r>
            <a:endParaRPr lang="en-US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41BB1F-C6AA-4C2B-B35A-C1545B985EC6}"/>
              </a:ext>
            </a:extLst>
          </p:cNvPr>
          <p:cNvSpPr txBox="1"/>
          <p:nvPr/>
        </p:nvSpPr>
        <p:spPr>
          <a:xfrm>
            <a:off x="9056370" y="3356464"/>
            <a:ext cx="739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Pod F</a:t>
            </a:r>
            <a:endParaRPr lang="en-US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064B477-1E88-411B-B6FA-BEB95B6B5C6B}"/>
              </a:ext>
            </a:extLst>
          </p:cNvPr>
          <p:cNvSpPr txBox="1"/>
          <p:nvPr/>
        </p:nvSpPr>
        <p:spPr>
          <a:xfrm>
            <a:off x="876813" y="5040858"/>
            <a:ext cx="2422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Node level: 4G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34E17B-8D60-4F80-B543-B7288918D00A}"/>
              </a:ext>
            </a:extLst>
          </p:cNvPr>
          <p:cNvSpPr txBox="1"/>
          <p:nvPr/>
        </p:nvSpPr>
        <p:spPr>
          <a:xfrm>
            <a:off x="4331969" y="4976325"/>
            <a:ext cx="24221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Node level: 8G</a:t>
            </a:r>
          </a:p>
          <a:p>
            <a:r>
              <a:rPr lang="en-US" sz="1600" dirty="0"/>
              <a:t>GPU level: </a:t>
            </a:r>
          </a:p>
          <a:p>
            <a:r>
              <a:rPr lang="en-US" sz="1600" dirty="0"/>
              <a:t>  - 4G on GPU0</a:t>
            </a:r>
          </a:p>
          <a:p>
            <a:r>
              <a:rPr lang="en-US" sz="1600" dirty="0"/>
              <a:t>  - 4G on GPU1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23BE35-CC05-48EE-8EC3-7648730C1342}"/>
              </a:ext>
            </a:extLst>
          </p:cNvPr>
          <p:cNvSpPr txBox="1"/>
          <p:nvPr/>
        </p:nvSpPr>
        <p:spPr>
          <a:xfrm>
            <a:off x="7814823" y="4964192"/>
            <a:ext cx="24221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Node level: 18G</a:t>
            </a:r>
          </a:p>
          <a:p>
            <a:r>
              <a:rPr lang="en-US" sz="1600" dirty="0"/>
              <a:t>GPU level: </a:t>
            </a:r>
          </a:p>
          <a:p>
            <a:r>
              <a:rPr lang="en-US" sz="1600" dirty="0"/>
              <a:t>  - 8G on GPU0</a:t>
            </a:r>
          </a:p>
          <a:p>
            <a:r>
              <a:rPr lang="en-US" sz="1600" dirty="0"/>
              <a:t>  - 10G on GPU1    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8D6AD3A6-8AF1-41DA-B02D-462FBF940EAA}"/>
              </a:ext>
            </a:extLst>
          </p:cNvPr>
          <p:cNvSpPr/>
          <p:nvPr/>
        </p:nvSpPr>
        <p:spPr>
          <a:xfrm rot="10800000">
            <a:off x="9250680" y="5502800"/>
            <a:ext cx="335280" cy="21981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994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71E99-E366-41E7-9CDC-47DD611C0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60" y="139094"/>
            <a:ext cx="10515600" cy="723935"/>
          </a:xfrm>
        </p:spPr>
        <p:txBody>
          <a:bodyPr/>
          <a:lstStyle/>
          <a:p>
            <a:r>
              <a:rPr lang="en-US" altLang="zh-CN" dirty="0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81BD3-8558-416D-84CA-DAF05EA7B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871020"/>
            <a:ext cx="11795589" cy="3910705"/>
          </a:xfrm>
        </p:spPr>
        <p:txBody>
          <a:bodyPr>
            <a:normAutofit/>
          </a:bodyPr>
          <a:lstStyle/>
          <a:p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Introduction of K8S Scheduling Framework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Code: </a:t>
            </a:r>
            <a:r>
              <a:rPr lang="en-US" b="1" i="0" u="none" strike="noStrike" dirty="0">
                <a:solidFill>
                  <a:srgbClr val="24292F"/>
                </a:solidFill>
                <a:effectLst/>
                <a:latin typeface="-apple-system"/>
                <a:hlinkClick r:id="rId2"/>
              </a:rPr>
              <a:t>kubernetes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/</a:t>
            </a:r>
            <a:r>
              <a:rPr lang="en-US" b="0" i="0" u="none" strike="noStrike" dirty="0">
                <a:solidFill>
                  <a:srgbClr val="24292F"/>
                </a:solidFill>
                <a:effectLst/>
                <a:latin typeface="-apple-system"/>
                <a:hlinkClick r:id="rId3"/>
              </a:rPr>
              <a:t>pkg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/</a:t>
            </a:r>
            <a:r>
              <a:rPr lang="en-US" b="0" i="0" u="none" strike="noStrike" dirty="0">
                <a:solidFill>
                  <a:srgbClr val="24292F"/>
                </a:solidFill>
                <a:effectLst/>
                <a:latin typeface="-apple-system"/>
                <a:hlinkClick r:id="rId4"/>
              </a:rPr>
              <a:t>scheduler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/</a:t>
            </a:r>
            <a:r>
              <a:rPr lang="en-US" b="0" i="0" u="none" strike="noStrike" dirty="0">
                <a:solidFill>
                  <a:srgbClr val="24292F"/>
                </a:solidFill>
                <a:effectLst/>
                <a:latin typeface="-apple-system"/>
                <a:hlinkClick r:id="rId5"/>
              </a:rPr>
              <a:t>framework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Docs: </a:t>
            </a:r>
            <a:r>
              <a:rPr lang="en-US" b="1" i="0" u="none" strike="noStrike" dirty="0">
                <a:effectLst/>
                <a:latin typeface="-apple-system"/>
                <a:hlinkClick r:id="rId6"/>
              </a:rPr>
              <a:t>community</a:t>
            </a:r>
            <a:r>
              <a:rPr lang="en-US" b="0" i="0" dirty="0">
                <a:effectLst/>
                <a:latin typeface="-apple-system"/>
              </a:rPr>
              <a:t>/</a:t>
            </a:r>
            <a:r>
              <a:rPr lang="en-US" b="0" i="0" u="none" strike="noStrike" dirty="0">
                <a:effectLst/>
                <a:latin typeface="-apple-system"/>
                <a:hlinkClick r:id="rId7"/>
              </a:rPr>
              <a:t>contributors</a:t>
            </a:r>
            <a:r>
              <a:rPr lang="en-US" b="0" i="0" dirty="0">
                <a:effectLst/>
                <a:latin typeface="-apple-system"/>
              </a:rPr>
              <a:t>/</a:t>
            </a:r>
            <a:r>
              <a:rPr lang="en-US" b="0" i="0" u="none" strike="noStrike" dirty="0">
                <a:effectLst/>
                <a:latin typeface="-apple-system"/>
                <a:hlinkClick r:id="rId8"/>
              </a:rPr>
              <a:t>devel</a:t>
            </a:r>
            <a:r>
              <a:rPr lang="en-US" b="0" i="0" dirty="0">
                <a:effectLst/>
                <a:latin typeface="-apple-system"/>
              </a:rPr>
              <a:t>/</a:t>
            </a:r>
            <a:r>
              <a:rPr lang="en-US" b="0" i="0" u="none" strike="noStrike" dirty="0">
                <a:effectLst/>
                <a:latin typeface="-apple-system"/>
                <a:hlinkClick r:id="rId9"/>
              </a:rPr>
              <a:t>sig-scheduling</a:t>
            </a:r>
            <a:r>
              <a:rPr lang="en-US" b="0" i="0" dirty="0">
                <a:effectLst/>
                <a:latin typeface="-apple-system"/>
              </a:rPr>
              <a:t>/</a:t>
            </a:r>
            <a:r>
              <a:rPr lang="en-US" b="1" i="0" dirty="0">
                <a:effectLst/>
                <a:latin typeface="-apple-system"/>
              </a:rPr>
              <a:t>scheduler_framework_plugins.md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>
                <a:latin typeface="-apple-system"/>
              </a:rPr>
              <a:t>Take Co-scheduling plugin as an example: </a:t>
            </a:r>
            <a:r>
              <a:rPr lang="en-US" b="0" i="0" u="none" strike="noStrike" dirty="0">
                <a:solidFill>
                  <a:srgbClr val="24292F"/>
                </a:solidFill>
                <a:effectLst/>
                <a:latin typeface="-apple-system"/>
                <a:hlinkClick r:id="rId10"/>
              </a:rPr>
              <a:t>kubernetes-sigs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  <a:hlinkClick r:id="rId10"/>
              </a:rPr>
              <a:t>/</a:t>
            </a:r>
            <a:r>
              <a:rPr lang="en-US" b="1" i="0" u="none" strike="noStrike" dirty="0">
                <a:solidFill>
                  <a:srgbClr val="24292F"/>
                </a:solidFill>
                <a:effectLst/>
                <a:latin typeface="-apple-system"/>
                <a:hlinkClick r:id="rId10"/>
              </a:rPr>
              <a:t>scheduler-plugins</a:t>
            </a:r>
            <a:r>
              <a:rPr lang="en-US" dirty="0">
                <a:solidFill>
                  <a:srgbClr val="24292F"/>
                </a:solidFill>
                <a:latin typeface="-apple-system"/>
                <a:hlinkClick r:id="rId10"/>
              </a:rPr>
              <a:t>/</a:t>
            </a:r>
            <a:r>
              <a:rPr lang="en-US" b="0" i="0" u="none" strike="noStrike" dirty="0">
                <a:effectLst/>
                <a:latin typeface="-apple-system"/>
                <a:hlinkClick r:id="rId10"/>
              </a:rPr>
              <a:t>pkg</a:t>
            </a:r>
            <a:r>
              <a:rPr lang="en-US" b="0" i="0" dirty="0">
                <a:effectLst/>
                <a:latin typeface="-apple-system"/>
                <a:hlinkClick r:id="rId10"/>
              </a:rPr>
              <a:t>/</a:t>
            </a:r>
            <a:r>
              <a:rPr lang="en-US" b="0" i="0" u="none" strike="noStrike" dirty="0">
                <a:effectLst/>
                <a:latin typeface="-apple-system"/>
                <a:hlinkClick r:id="rId10"/>
              </a:rPr>
              <a:t>coscheduling</a:t>
            </a:r>
            <a:endParaRPr lang="en-US" b="0" i="0" u="none" strike="noStrike" dirty="0">
              <a:effectLst/>
              <a:latin typeface="-apple-system"/>
            </a:endParaRPr>
          </a:p>
          <a:p>
            <a:pPr lvl="2">
              <a:buFont typeface="Courier New" panose="02070309020205020404" pitchFamily="49" charset="0"/>
              <a:buChar char="o"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B7F1F2-D266-4810-9459-630E97E874D4}"/>
              </a:ext>
            </a:extLst>
          </p:cNvPr>
          <p:cNvCxnSpPr>
            <a:cxnSpLocks/>
          </p:cNvCxnSpPr>
          <p:nvPr/>
        </p:nvCxnSpPr>
        <p:spPr>
          <a:xfrm>
            <a:off x="396411" y="1030359"/>
            <a:ext cx="309252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F5A6C96-D12E-4A0D-930C-A75AE17BE192}"/>
              </a:ext>
            </a:extLst>
          </p:cNvPr>
          <p:cNvSpPr txBox="1">
            <a:spLocks/>
          </p:cNvSpPr>
          <p:nvPr/>
        </p:nvSpPr>
        <p:spPr>
          <a:xfrm>
            <a:off x="-2" y="3366890"/>
            <a:ext cx="11795589" cy="2239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 Current Design of Fractional GPU Scheduling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Borrow ideas from </a:t>
            </a:r>
            <a:r>
              <a:rPr lang="en-US" dirty="0">
                <a:hlinkClick r:id="rId11"/>
              </a:rPr>
              <a:t>AliyunContainerService/</a:t>
            </a:r>
            <a:r>
              <a:rPr lang="en-US" dirty="0" err="1">
                <a:hlinkClick r:id="rId11"/>
              </a:rPr>
              <a:t>gpushare</a:t>
            </a:r>
            <a:r>
              <a:rPr lang="en-US" dirty="0">
                <a:hlinkClick r:id="rId11"/>
              </a:rPr>
              <a:t>-scheduler-extender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5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71E99-E366-41E7-9CDC-47DD611C0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60" y="139094"/>
            <a:ext cx="10515600" cy="723935"/>
          </a:xfrm>
        </p:spPr>
        <p:txBody>
          <a:bodyPr/>
          <a:lstStyle/>
          <a:p>
            <a:r>
              <a:rPr lang="en-US" altLang="zh-CN" dirty="0"/>
              <a:t>Overview of Scheduling Framework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B7F1F2-D266-4810-9459-630E97E874D4}"/>
              </a:ext>
            </a:extLst>
          </p:cNvPr>
          <p:cNvCxnSpPr>
            <a:cxnSpLocks/>
          </p:cNvCxnSpPr>
          <p:nvPr/>
        </p:nvCxnSpPr>
        <p:spPr>
          <a:xfrm>
            <a:off x="396411" y="1030359"/>
            <a:ext cx="309252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F25D544-9038-48A5-A579-E49BCE5B5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75505" y="762552"/>
            <a:ext cx="12269045" cy="5956353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Scheduling framework is a pluggable architecture for the Kubernetes scheduler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zh-CN" sz="1600" dirty="0"/>
              <a:t>new</a:t>
            </a:r>
            <a:r>
              <a:rPr lang="en-US" sz="1600" dirty="0"/>
              <a:t> framework workflow: </a:t>
            </a:r>
            <a:r>
              <a:rPr lang="en-US" sz="1600" u="sng" dirty="0"/>
              <a:t>a simple core</a:t>
            </a:r>
            <a:r>
              <a:rPr lang="en-US" sz="1600" dirty="0"/>
              <a:t> + </a:t>
            </a:r>
            <a:r>
              <a:rPr lang="en-US" sz="1600" u="sng" dirty="0"/>
              <a:t>plugins</a:t>
            </a:r>
            <a:endParaRPr lang="en-US" sz="16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Plugins: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600" dirty="0"/>
              <a:t>Each scheduler plugin needs to </a:t>
            </a:r>
            <a:r>
              <a:rPr lang="en-US" sz="1600" u="sng" dirty="0"/>
              <a:t>register to being invoked </a:t>
            </a:r>
            <a:r>
              <a:rPr lang="en-US" sz="1600" dirty="0"/>
              <a:t> at 1 or more </a:t>
            </a:r>
            <a:r>
              <a:rPr lang="en-US" sz="1600" u="sng" dirty="0"/>
              <a:t>extension points</a:t>
            </a:r>
            <a:r>
              <a:rPr lang="en-US" sz="1600" dirty="0"/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Extension points: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600" dirty="0"/>
              <a:t>Predefined by the framework. They are the only exposed interfaces we can customize in the framework</a:t>
            </a:r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600" dirty="0"/>
              <a:t>After v1.18, the framework is in use and “old features” are enabled as plugins by default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1400" dirty="0"/>
              <a:t>K8S SIGs Community also provides new features: </a:t>
            </a:r>
            <a:r>
              <a:rPr lang="en-US" sz="1400" dirty="0">
                <a:hlinkClick r:id="rId2"/>
              </a:rPr>
              <a:t>kubernetes-sigs/scheduler-plugins/</a:t>
            </a:r>
            <a:r>
              <a:rPr lang="en-US" sz="1400" dirty="0" err="1">
                <a:hlinkClick r:id="rId2"/>
              </a:rPr>
              <a:t>cmd</a:t>
            </a:r>
            <a:r>
              <a:rPr lang="en-US" sz="1400" dirty="0">
                <a:hlinkClick r:id="rId2"/>
              </a:rPr>
              <a:t>/scheduler/</a:t>
            </a:r>
            <a:r>
              <a:rPr lang="en-US" sz="1400" dirty="0" err="1">
                <a:hlinkClick r:id="rId2"/>
              </a:rPr>
              <a:t>main.go</a:t>
            </a:r>
            <a:endParaRPr lang="en-US" sz="1400" dirty="0"/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1400" dirty="0"/>
              <a:t>These out-of-tree scheduler-plugin artifacts can be installed as single or second scheduler (will talk later). 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600" dirty="0"/>
              <a:t>We can configure a set of plugins as a </a:t>
            </a:r>
            <a:r>
              <a:rPr lang="en-US" sz="1600" u="sng" dirty="0"/>
              <a:t>profile</a:t>
            </a:r>
            <a:r>
              <a:rPr lang="en-US" sz="1600" dirty="0"/>
              <a:t>, and define multiple profiles to fit various kinds of workload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Profiles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600" u="sng" dirty="0"/>
              <a:t>Each profile has an associated scheduler name, and has a set of plugins configured in extension points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31414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71E99-E366-41E7-9CDC-47DD611C0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60" y="139094"/>
            <a:ext cx="10515600" cy="72393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Plugins, Extension Points and Profiles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B7F1F2-D266-4810-9459-630E97E874D4}"/>
              </a:ext>
            </a:extLst>
          </p:cNvPr>
          <p:cNvCxnSpPr>
            <a:cxnSpLocks/>
          </p:cNvCxnSpPr>
          <p:nvPr/>
        </p:nvCxnSpPr>
        <p:spPr>
          <a:xfrm>
            <a:off x="396411" y="1030359"/>
            <a:ext cx="309252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F25D544-9038-48A5-A579-E49BCE5B5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30359"/>
            <a:ext cx="11521623" cy="715728"/>
          </a:xfrm>
        </p:spPr>
        <p:txBody>
          <a:bodyPr>
            <a:normAutofit fontScale="85000" lnSpcReduction="10000"/>
          </a:bodyPr>
          <a:lstStyle/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1 - The following scheduler will run with two profiles/</a:t>
            </a:r>
            <a:r>
              <a:rPr lang="en-US" sz="2000" dirty="0" err="1"/>
              <a:t>schedulerNames</a:t>
            </a:r>
            <a:r>
              <a:rPr lang="en-US" sz="2000" dirty="0"/>
              <a:t>: 1) default plugins, 2) all scoring plugins disabled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EE87D0-F79A-4F04-AA35-63EFEBA81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97" y="1650098"/>
            <a:ext cx="4925112" cy="318179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2F7B457-C891-46EF-9AA5-6D78A21F5603}"/>
              </a:ext>
            </a:extLst>
          </p:cNvPr>
          <p:cNvSpPr/>
          <p:nvPr/>
        </p:nvSpPr>
        <p:spPr>
          <a:xfrm>
            <a:off x="2505141" y="2536000"/>
            <a:ext cx="1709530" cy="1769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E1B38F-BEB3-4881-A786-E9331B152417}"/>
              </a:ext>
            </a:extLst>
          </p:cNvPr>
          <p:cNvSpPr/>
          <p:nvPr/>
        </p:nvSpPr>
        <p:spPr>
          <a:xfrm>
            <a:off x="2505140" y="2806345"/>
            <a:ext cx="1892409" cy="1769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9C2B229-37E0-4748-A763-BBA87512A851}"/>
              </a:ext>
            </a:extLst>
          </p:cNvPr>
          <p:cNvSpPr txBox="1">
            <a:spLocks/>
          </p:cNvSpPr>
          <p:nvPr/>
        </p:nvSpPr>
        <p:spPr>
          <a:xfrm>
            <a:off x="98460" y="4708491"/>
            <a:ext cx="6519326" cy="582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1700" dirty="0"/>
              <a:t>2 - Pods specific the preferred profile in its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2E577C1-078C-4797-B912-F6A82ECB2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873" y="5006702"/>
            <a:ext cx="1781424" cy="17147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415DB2E-96D8-4166-83B3-64C85135A46D}"/>
              </a:ext>
            </a:extLst>
          </p:cNvPr>
          <p:cNvSpPr/>
          <p:nvPr/>
        </p:nvSpPr>
        <p:spPr>
          <a:xfrm>
            <a:off x="1302416" y="3257471"/>
            <a:ext cx="985317" cy="23683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B1405B-C634-4FE1-B28D-6A4F5995D6C6}"/>
              </a:ext>
            </a:extLst>
          </p:cNvPr>
          <p:cNvSpPr/>
          <p:nvPr/>
        </p:nvSpPr>
        <p:spPr>
          <a:xfrm>
            <a:off x="1302415" y="4038503"/>
            <a:ext cx="985317" cy="23683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0C796B-1863-4528-BC25-7059DEDDBD69}"/>
              </a:ext>
            </a:extLst>
          </p:cNvPr>
          <p:cNvCxnSpPr/>
          <p:nvPr/>
        </p:nvCxnSpPr>
        <p:spPr>
          <a:xfrm>
            <a:off x="2353635" y="3375890"/>
            <a:ext cx="1006271" cy="349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D564070-F0BD-4578-BF40-D98820ED01D4}"/>
              </a:ext>
            </a:extLst>
          </p:cNvPr>
          <p:cNvCxnSpPr>
            <a:cxnSpLocks/>
          </p:cNvCxnSpPr>
          <p:nvPr/>
        </p:nvCxnSpPr>
        <p:spPr>
          <a:xfrm flipV="1">
            <a:off x="2353635" y="3943990"/>
            <a:ext cx="1006271" cy="269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124F24F-2016-4EF5-90D3-3FEF476A62D6}"/>
              </a:ext>
            </a:extLst>
          </p:cNvPr>
          <p:cNvSpPr txBox="1">
            <a:spLocks/>
          </p:cNvSpPr>
          <p:nvPr/>
        </p:nvSpPr>
        <p:spPr>
          <a:xfrm>
            <a:off x="2856770" y="3451781"/>
            <a:ext cx="2362805" cy="582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Extension points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9211C67-F432-48B6-9D54-4B7CA306D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6492" y="5290923"/>
            <a:ext cx="2948849" cy="1439595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6A34E1C-358D-468D-B434-A5B1D9E646D6}"/>
              </a:ext>
            </a:extLst>
          </p:cNvPr>
          <p:cNvSpPr txBox="1">
            <a:spLocks/>
          </p:cNvSpPr>
          <p:nvPr/>
        </p:nvSpPr>
        <p:spPr>
          <a:xfrm>
            <a:off x="5988115" y="1574464"/>
            <a:ext cx="5701406" cy="88590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3 - Once multiple plugins are enabled at the same extension points, use the “weight” field for priorities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AF8313-B11D-46BC-9A53-2E55C31BE4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9728" y="2536000"/>
            <a:ext cx="4416864" cy="422200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A51959E-33B3-4AE6-A0A6-1FA80A223E39}"/>
              </a:ext>
            </a:extLst>
          </p:cNvPr>
          <p:cNvSpPr/>
          <p:nvPr/>
        </p:nvSpPr>
        <p:spPr>
          <a:xfrm>
            <a:off x="7278747" y="3680169"/>
            <a:ext cx="1126113" cy="2060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E4AB69-0CE7-4A6C-8083-39401377C113}"/>
              </a:ext>
            </a:extLst>
          </p:cNvPr>
          <p:cNvSpPr/>
          <p:nvPr/>
        </p:nvSpPr>
        <p:spPr>
          <a:xfrm>
            <a:off x="7598787" y="4543985"/>
            <a:ext cx="1126113" cy="2060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03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71E99-E366-41E7-9CDC-47DD611C0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60" y="139094"/>
            <a:ext cx="10515600" cy="723935"/>
          </a:xfrm>
        </p:spPr>
        <p:txBody>
          <a:bodyPr/>
          <a:lstStyle/>
          <a:p>
            <a:r>
              <a:rPr lang="en-US" dirty="0"/>
              <a:t>Extension Points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B7F1F2-D266-4810-9459-630E97E874D4}"/>
              </a:ext>
            </a:extLst>
          </p:cNvPr>
          <p:cNvCxnSpPr>
            <a:cxnSpLocks/>
          </p:cNvCxnSpPr>
          <p:nvPr/>
        </p:nvCxnSpPr>
        <p:spPr>
          <a:xfrm>
            <a:off x="396411" y="1030359"/>
            <a:ext cx="309252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F25D544-9038-48A5-A579-E49BCE5B5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60" y="863029"/>
            <a:ext cx="11323521" cy="251254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In framework, scheduling a Pod, aka “scheduling context”, has two phases: </a:t>
            </a:r>
            <a:r>
              <a:rPr lang="en-US" sz="2000" u="sng" dirty="0"/>
              <a:t>scheduling cycle</a:t>
            </a:r>
            <a:r>
              <a:rPr lang="en-US" sz="2000" dirty="0"/>
              <a:t> and </a:t>
            </a:r>
            <a:r>
              <a:rPr lang="en-US" sz="2000" u="sng" dirty="0"/>
              <a:t>binding cycle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600" dirty="0"/>
              <a:t>Scheduling cycle: select a node for the pod,</a:t>
            </a:r>
            <a:r>
              <a:rPr lang="zh-CN" altLang="en-US" sz="1600" dirty="0"/>
              <a:t> </a:t>
            </a:r>
            <a:r>
              <a:rPr lang="en-US" altLang="zh-CN" sz="1600" dirty="0"/>
              <a:t>serially</a:t>
            </a:r>
            <a:endParaRPr lang="en-US" sz="16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600" dirty="0"/>
              <a:t>Binding cycle: apply the above decision to the cluster, concurrently 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600" dirty="0"/>
              <a:t>Both of them can be aborted if 1) the pod is “un-schedulable”, or 2) an error. Then the pod is returned to queue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Scheduling framework extension points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B40C7-2FDE-4DE6-9EC6-B455EB206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004" y="2699964"/>
            <a:ext cx="8497052" cy="369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353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71E99-E366-41E7-9CDC-47DD611C0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60" y="139094"/>
            <a:ext cx="10515600" cy="723935"/>
          </a:xfrm>
        </p:spPr>
        <p:txBody>
          <a:bodyPr/>
          <a:lstStyle/>
          <a:p>
            <a:r>
              <a:rPr lang="en-US" dirty="0"/>
              <a:t>Extension Points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B7F1F2-D266-4810-9459-630E97E874D4}"/>
              </a:ext>
            </a:extLst>
          </p:cNvPr>
          <p:cNvCxnSpPr>
            <a:cxnSpLocks/>
          </p:cNvCxnSpPr>
          <p:nvPr/>
        </p:nvCxnSpPr>
        <p:spPr>
          <a:xfrm>
            <a:off x="396411" y="1030359"/>
            <a:ext cx="309252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F25D544-9038-48A5-A579-E49BCE5B5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60" y="863029"/>
            <a:ext cx="11323521" cy="251254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All extension points interface can be found in: </a:t>
            </a:r>
            <a:r>
              <a:rPr lang="en-US" sz="2000" b="0" i="0" dirty="0">
                <a:solidFill>
                  <a:srgbClr val="C7254E"/>
                </a:solidFill>
                <a:effectLst/>
                <a:latin typeface="Menlo"/>
                <a:hlinkClick r:id="rId2"/>
              </a:rPr>
              <a:t>/pkg/scheduler/framework/</a:t>
            </a:r>
            <a:r>
              <a:rPr lang="en-US" sz="2000" b="0" i="0" dirty="0" err="1">
                <a:solidFill>
                  <a:srgbClr val="C7254E"/>
                </a:solidFill>
                <a:effectLst/>
                <a:latin typeface="Menlo"/>
                <a:hlinkClick r:id="rId2"/>
              </a:rPr>
              <a:t>interface.go</a:t>
            </a:r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CE7213-D062-4300-A951-4F6A1EFB1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60" y="1684022"/>
            <a:ext cx="5929829" cy="43109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4798FD9-5D1E-4514-A245-342B85D29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49654"/>
            <a:ext cx="6080249" cy="173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36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E1DC0B7-B7C3-47E5-8646-99E42A51E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878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71E99-E366-41E7-9CDC-47DD611C0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60" y="139094"/>
            <a:ext cx="10515600" cy="723935"/>
          </a:xfrm>
        </p:spPr>
        <p:txBody>
          <a:bodyPr/>
          <a:lstStyle/>
          <a:p>
            <a:r>
              <a:rPr lang="en-US" altLang="zh-CN" dirty="0"/>
              <a:t>Build and Configure a Plugin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B7F1F2-D266-4810-9459-630E97E874D4}"/>
              </a:ext>
            </a:extLst>
          </p:cNvPr>
          <p:cNvCxnSpPr>
            <a:cxnSpLocks/>
          </p:cNvCxnSpPr>
          <p:nvPr/>
        </p:nvCxnSpPr>
        <p:spPr>
          <a:xfrm>
            <a:off x="396411" y="1030359"/>
            <a:ext cx="309252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F25D544-9038-48A5-A579-E49BCE5B5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98366" y="777793"/>
            <a:ext cx="11795589" cy="1284553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914400" lvl="1" indent="-457200">
              <a:buAutoNum type="arabicPeriod"/>
            </a:pPr>
            <a:r>
              <a:rPr lang="en-US" dirty="0"/>
              <a:t>Backup your </a:t>
            </a:r>
            <a:r>
              <a:rPr lang="en-US" i="1" dirty="0" err="1"/>
              <a:t>kube-scheduler.yaml</a:t>
            </a:r>
            <a:endParaRPr lang="en-US" i="1" dirty="0"/>
          </a:p>
          <a:p>
            <a:pPr marL="914400" lvl="1" indent="-457200">
              <a:buAutoNum type="arabicPeriod"/>
            </a:pPr>
            <a:r>
              <a:rPr lang="en-US" dirty="0"/>
              <a:t>Create a </a:t>
            </a:r>
            <a:r>
              <a:rPr lang="en-US" i="1" dirty="0" err="1"/>
              <a:t>KubeSchedulerConfiguration.yaml</a:t>
            </a:r>
            <a:r>
              <a:rPr lang="en-US" i="1" dirty="0"/>
              <a:t> </a:t>
            </a:r>
            <a:r>
              <a:rPr lang="en-US" dirty="0"/>
              <a:t> 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2A04BD-59CF-4938-85BC-45F7BD68A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26" y="2062346"/>
            <a:ext cx="3382654" cy="472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053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71E99-E366-41E7-9CDC-47DD611C0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60" y="139094"/>
            <a:ext cx="10515600" cy="723935"/>
          </a:xfrm>
        </p:spPr>
        <p:txBody>
          <a:bodyPr/>
          <a:lstStyle/>
          <a:p>
            <a:r>
              <a:rPr lang="en-US" altLang="zh-CN" dirty="0"/>
              <a:t>Build and Configure a Plugin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B7F1F2-D266-4810-9459-630E97E874D4}"/>
              </a:ext>
            </a:extLst>
          </p:cNvPr>
          <p:cNvCxnSpPr>
            <a:cxnSpLocks/>
          </p:cNvCxnSpPr>
          <p:nvPr/>
        </p:nvCxnSpPr>
        <p:spPr>
          <a:xfrm>
            <a:off x="396411" y="1030359"/>
            <a:ext cx="309252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F25D544-9038-48A5-A579-E49BCE5B5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98366" y="777793"/>
            <a:ext cx="11795589" cy="1284553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914400" lvl="1" indent="-457200">
              <a:buAutoNum type="arabicPeriod" startAt="3"/>
            </a:pPr>
            <a:r>
              <a:rPr lang="en-US" dirty="0"/>
              <a:t>Several plugins (such as coscheduling) needs a CRD for its implementation, so </a:t>
            </a:r>
          </a:p>
          <a:p>
            <a:pPr marL="457200" lvl="1" indent="0">
              <a:buNone/>
            </a:pPr>
            <a:r>
              <a:rPr lang="en-US" sz="2000" dirty="0"/>
              <a:t>	3.1 apply extra RBAC privileges to </a:t>
            </a:r>
            <a:r>
              <a:rPr lang="en-US" sz="2000" dirty="0" err="1"/>
              <a:t>system:kube-scheduler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C65EB5-ACFD-4830-97F9-AED9AE71DD32}"/>
              </a:ext>
            </a:extLst>
          </p:cNvPr>
          <p:cNvSpPr txBox="1"/>
          <p:nvPr/>
        </p:nvSpPr>
        <p:spPr>
          <a:xfrm>
            <a:off x="777240" y="4308230"/>
            <a:ext cx="7200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3.2 install the controller image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980D75-1C80-4F5B-85C2-5A50C1702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078" y="4823991"/>
            <a:ext cx="5182323" cy="1905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7B0839-6DBD-4C24-956C-377A7963A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0" y="1968396"/>
            <a:ext cx="4895850" cy="21621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71D6E5-3F8A-4EBC-A4CA-9AF92B58CC50}"/>
              </a:ext>
            </a:extLst>
          </p:cNvPr>
          <p:cNvSpPr txBox="1"/>
          <p:nvPr/>
        </p:nvSpPr>
        <p:spPr>
          <a:xfrm>
            <a:off x="777240" y="5235938"/>
            <a:ext cx="7200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3.3 install the CRD required by coscheduling (</a:t>
            </a:r>
            <a:r>
              <a:rPr lang="en-US" sz="2000" dirty="0" err="1"/>
              <a:t>podgroup</a:t>
            </a:r>
            <a:r>
              <a:rPr lang="en-US" sz="2000" dirty="0"/>
              <a:t> CRD)</a:t>
            </a:r>
          </a:p>
        </p:txBody>
      </p:sp>
    </p:spTree>
    <p:extLst>
      <p:ext uri="{BB962C8B-B14F-4D97-AF65-F5344CB8AC3E}">
        <p14:creationId xmlns:p14="http://schemas.microsoft.com/office/powerpoint/2010/main" val="2475688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11471</TotalTime>
  <Words>726</Words>
  <Application>Microsoft Office PowerPoint</Application>
  <PresentationFormat>Widescreen</PresentationFormat>
  <Paragraphs>114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-apple-system</vt:lpstr>
      <vt:lpstr>Menlo</vt:lpstr>
      <vt:lpstr>Arial</vt:lpstr>
      <vt:lpstr>Calibri</vt:lpstr>
      <vt:lpstr>Calibri Light</vt:lpstr>
      <vt:lpstr>Courier New</vt:lpstr>
      <vt:lpstr>Office Theme</vt:lpstr>
      <vt:lpstr>K8S Scheduling Framework </vt:lpstr>
      <vt:lpstr>Summary</vt:lpstr>
      <vt:lpstr>Overview of Scheduling Framework</vt:lpstr>
      <vt:lpstr>Example of Plugins, Extension Points and Profiles</vt:lpstr>
      <vt:lpstr>Extension Points</vt:lpstr>
      <vt:lpstr>Extension Points</vt:lpstr>
      <vt:lpstr>PowerPoint Presentation</vt:lpstr>
      <vt:lpstr>Build and Configure a Plugin</vt:lpstr>
      <vt:lpstr>Build and Configure a Plugin</vt:lpstr>
      <vt:lpstr>Plugin Develop Process</vt:lpstr>
      <vt:lpstr>Current Design of Fractional GPU Scheduling</vt:lpstr>
      <vt:lpstr>Current Design of Fractional GPU Scheduling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K8S and Scheduler</dc:title>
  <dc:creator>Yaohui Ding</dc:creator>
  <cp:lastModifiedBy>Yaohui Ding</cp:lastModifiedBy>
  <cp:revision>19</cp:revision>
  <dcterms:created xsi:type="dcterms:W3CDTF">2021-07-06T14:14:15Z</dcterms:created>
  <dcterms:modified xsi:type="dcterms:W3CDTF">2022-01-05T20:51:32Z</dcterms:modified>
</cp:coreProperties>
</file>