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y Zhang" initials="CZ" lastIdx="35" clrIdx="0">
    <p:extLst>
      <p:ext uri="{19B8F6BF-5375-455C-9EA6-DF929625EA0E}">
        <p15:presenceInfo xmlns:p15="http://schemas.microsoft.com/office/powerpoint/2012/main" userId="S-1-5-21-147214757-305610072-1517763936-1418547" providerId="AD"/>
      </p:ext>
    </p:extLst>
  </p:cmAuthor>
  <p:cmAuthor id="2" name="Hong Zhang" initials="HZ" lastIdx="2" clrIdx="1">
    <p:extLst>
      <p:ext uri="{19B8F6BF-5375-455C-9EA6-DF929625EA0E}">
        <p15:presenceInfo xmlns:p15="http://schemas.microsoft.com/office/powerpoint/2012/main" userId="S::hzhang@futurewei.com::7483b4f3-c045-46d0-96a6-60aa09b5e3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ACC"/>
    <a:srgbClr val="DFC9EF"/>
    <a:srgbClr val="FFFFC5"/>
    <a:srgbClr val="FFFFEB"/>
    <a:srgbClr val="FADBC6"/>
    <a:srgbClr val="FDEEE3"/>
    <a:srgbClr val="79DCFF"/>
    <a:srgbClr val="FFE38B"/>
    <a:srgbClr val="FF9393"/>
    <a:srgbClr val="EFB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3792" autoAdjust="0"/>
  </p:normalViewPr>
  <p:slideViewPr>
    <p:cSldViewPr snapToGrid="0">
      <p:cViewPr varScale="1">
        <p:scale>
          <a:sx n="66" d="100"/>
          <a:sy n="66" d="100"/>
        </p:scale>
        <p:origin x="808" y="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-1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61EA7-C0D1-4609-BD6A-93212D45593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1BD5-65AE-4013-8073-058501F9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IaaS VM APIs (similar to Nova). Compatible. Adapter </a:t>
            </a:r>
          </a:p>
          <a:p>
            <a:r>
              <a:rPr lang="en-US" dirty="0"/>
              <a:t>Global scheduler scalability, algorithm</a:t>
            </a:r>
          </a:p>
          <a:p>
            <a:r>
              <a:rPr lang="en-US" dirty="0"/>
              <a:t>Flow monitor, </a:t>
            </a:r>
            <a:r>
              <a:rPr lang="en-US" dirty="0" err="1"/>
              <a:t>Autoscaler</a:t>
            </a:r>
            <a:r>
              <a:rPr lang="en-US" dirty="0"/>
              <a:t>, Re-placement(create/delete), For future: IaaS migration API. </a:t>
            </a:r>
          </a:p>
          <a:p>
            <a:r>
              <a:rPr lang="en-US" dirty="0"/>
              <a:t>Scheduler partition,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multiple categories of VM/POD resource profile. Different categories map to different global schedulers. Schedulers are divided into different profile partitions. Each partition may have one or more scheduler instances of the same profile. A VM/POD request is dispatched to a scheduler partition according to its resource requirement profile. Same profile VM/POD requests are dispatched to the same scheduler partition. Schedulers of the same partition will ensure atomic update of a node’s available resource to prevent conflict. </a:t>
            </a:r>
          </a:p>
          <a:p>
            <a:r>
              <a:rPr lang="en-US" dirty="0"/>
              <a:t>Because different resource profile VM/POD will usually be placed into different node according to profile </a:t>
            </a:r>
            <a:r>
              <a:rPr lang="en-US" dirty="0" err="1"/>
              <a:t>binpack</a:t>
            </a:r>
            <a:r>
              <a:rPr lang="en-US" dirty="0"/>
              <a:t> algorithm, so the chance of different partitions of schedulers selecting the same Node is low, thus reducing the conflict. </a:t>
            </a:r>
          </a:p>
          <a:p>
            <a:endParaRPr lang="en-US" dirty="0"/>
          </a:p>
          <a:p>
            <a:pPr marL="285664" indent="-285664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Google Borg/Omega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类似的共享状态调度架构，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100+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调度器（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万节点场景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, 100K nodes/cluster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）采用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全局资源无锁乐观并发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机制，提升调度器的吞吐率。保证提交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调度结果事务强一致性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285664" indent="-285664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发生调度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冲突时选择次优节点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，减少重新调度。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Q: 1. how to partition information to different DB server? Horizontal partition, vertical partition, functional partition?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51BD5-65AE-4013-8073-058501F9C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0129-E109-4D14-82F4-18D5C2EF600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9F20-54DE-44D6-AB8F-83D4BC7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27085" y="79061"/>
            <a:ext cx="8218521" cy="2210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Global Scheduler Deployment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D3D3ECA-7CB2-4359-9BAC-C343392E4232}"/>
              </a:ext>
            </a:extLst>
          </p:cNvPr>
          <p:cNvSpPr/>
          <p:nvPr/>
        </p:nvSpPr>
        <p:spPr>
          <a:xfrm>
            <a:off x="427085" y="541161"/>
            <a:ext cx="11510792" cy="4057979"/>
          </a:xfrm>
          <a:prstGeom prst="roundRect">
            <a:avLst/>
          </a:prstGeom>
          <a:solidFill>
            <a:srgbClr val="D7EA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225C69-3541-48D9-8EFD-B70B8A113DD7}"/>
              </a:ext>
            </a:extLst>
          </p:cNvPr>
          <p:cNvSpPr/>
          <p:nvPr/>
        </p:nvSpPr>
        <p:spPr>
          <a:xfrm>
            <a:off x="6168911" y="1037735"/>
            <a:ext cx="5670353" cy="3481007"/>
          </a:xfrm>
          <a:prstGeom prst="roundRect">
            <a:avLst/>
          </a:prstGeom>
          <a:solidFill>
            <a:srgbClr val="FF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7407F1-FAB5-4256-A84E-1D7E12869DB6}"/>
              </a:ext>
            </a:extLst>
          </p:cNvPr>
          <p:cNvSpPr/>
          <p:nvPr/>
        </p:nvSpPr>
        <p:spPr>
          <a:xfrm>
            <a:off x="7742371" y="3144411"/>
            <a:ext cx="1900018" cy="90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437F8B3-49BD-418A-A54B-486A37C21494}"/>
              </a:ext>
            </a:extLst>
          </p:cNvPr>
          <p:cNvSpPr/>
          <p:nvPr/>
        </p:nvSpPr>
        <p:spPr>
          <a:xfrm>
            <a:off x="1443607" y="5428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4689D33-02C8-425F-A38E-7A7A61E69C02}"/>
              </a:ext>
            </a:extLst>
          </p:cNvPr>
          <p:cNvSpPr/>
          <p:nvPr/>
        </p:nvSpPr>
        <p:spPr>
          <a:xfrm>
            <a:off x="7663293" y="3218921"/>
            <a:ext cx="1900018" cy="90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18B021E-7BF5-47A5-855D-9135CF640E0F}"/>
              </a:ext>
            </a:extLst>
          </p:cNvPr>
          <p:cNvSpPr/>
          <p:nvPr/>
        </p:nvSpPr>
        <p:spPr>
          <a:xfrm>
            <a:off x="2320979" y="5046597"/>
            <a:ext cx="2452470" cy="1229491"/>
          </a:xfrm>
          <a:prstGeom prst="roundRect">
            <a:avLst/>
          </a:prstGeom>
          <a:solidFill>
            <a:srgbClr val="FAD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9E74D482-C813-46B0-9F21-4C2D502721B0}"/>
              </a:ext>
            </a:extLst>
          </p:cNvPr>
          <p:cNvSpPr/>
          <p:nvPr/>
        </p:nvSpPr>
        <p:spPr>
          <a:xfrm>
            <a:off x="2936194" y="5986675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DA2F443C-91A6-42B5-A680-70AEA38AEEE6}"/>
              </a:ext>
            </a:extLst>
          </p:cNvPr>
          <p:cNvSpPr/>
          <p:nvPr/>
        </p:nvSpPr>
        <p:spPr>
          <a:xfrm>
            <a:off x="3226745" y="5975416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6C741EF-51D8-4E99-8DE9-FA981984D107}"/>
              </a:ext>
            </a:extLst>
          </p:cNvPr>
          <p:cNvSpPr txBox="1"/>
          <p:nvPr/>
        </p:nvSpPr>
        <p:spPr>
          <a:xfrm>
            <a:off x="2388011" y="5391820"/>
            <a:ext cx="23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OpenStack Cluster1</a:t>
            </a: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109A000A-A82A-4B93-93DC-AE9CA3DDEC13}"/>
              </a:ext>
            </a:extLst>
          </p:cNvPr>
          <p:cNvSpPr/>
          <p:nvPr/>
        </p:nvSpPr>
        <p:spPr>
          <a:xfrm>
            <a:off x="3690474" y="5986675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5D644D53-102A-46C8-8DCD-70A39FD74386}"/>
              </a:ext>
            </a:extLst>
          </p:cNvPr>
          <p:cNvSpPr/>
          <p:nvPr/>
        </p:nvSpPr>
        <p:spPr>
          <a:xfrm>
            <a:off x="3981025" y="5975416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1" name="Cube 160">
            <a:extLst>
              <a:ext uri="{FF2B5EF4-FFF2-40B4-BE49-F238E27FC236}">
                <a16:creationId xmlns:a16="http://schemas.microsoft.com/office/drawing/2014/main" id="{EBE2D936-4EB2-447A-9AC5-B97E0BB9CBC2}"/>
              </a:ext>
            </a:extLst>
          </p:cNvPr>
          <p:cNvSpPr/>
          <p:nvPr/>
        </p:nvSpPr>
        <p:spPr>
          <a:xfrm>
            <a:off x="3402255" y="5693125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Cube 165">
            <a:extLst>
              <a:ext uri="{FF2B5EF4-FFF2-40B4-BE49-F238E27FC236}">
                <a16:creationId xmlns:a16="http://schemas.microsoft.com/office/drawing/2014/main" id="{999ADDAF-1A64-48CF-A62F-C88A4E082262}"/>
              </a:ext>
            </a:extLst>
          </p:cNvPr>
          <p:cNvSpPr/>
          <p:nvPr/>
        </p:nvSpPr>
        <p:spPr>
          <a:xfrm>
            <a:off x="3692806" y="5681866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49D343E-6FAA-45DF-A2B6-6B36F007B910}"/>
              </a:ext>
            </a:extLst>
          </p:cNvPr>
          <p:cNvGrpSpPr/>
          <p:nvPr/>
        </p:nvGrpSpPr>
        <p:grpSpPr>
          <a:xfrm>
            <a:off x="4179611" y="3325420"/>
            <a:ext cx="2027289" cy="923635"/>
            <a:chOff x="6574253" y="3711798"/>
            <a:chExt cx="2838691" cy="816283"/>
          </a:xfrm>
        </p:grpSpPr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51EBE41D-3F8E-4392-817E-42FEEEC61905}"/>
                </a:ext>
              </a:extLst>
            </p:cNvPr>
            <p:cNvSpPr/>
            <p:nvPr/>
          </p:nvSpPr>
          <p:spPr>
            <a:xfrm>
              <a:off x="6913172" y="3711798"/>
              <a:ext cx="2126170" cy="720020"/>
            </a:xfrm>
            <a:prstGeom prst="can">
              <a:avLst>
                <a:gd name="adj" fmla="val 146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69C1390-826E-46F0-AE42-7B70E509EDEB}"/>
                </a:ext>
              </a:extLst>
            </p:cNvPr>
            <p:cNvGrpSpPr/>
            <p:nvPr/>
          </p:nvGrpSpPr>
          <p:grpSpPr>
            <a:xfrm>
              <a:off x="6574253" y="3797397"/>
              <a:ext cx="2838691" cy="730684"/>
              <a:chOff x="6574253" y="3797397"/>
              <a:chExt cx="2838691" cy="730684"/>
            </a:xfrm>
          </p:grpSpPr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D6D391A0-1C40-4DF8-BEEC-2D45577770C1}"/>
                  </a:ext>
                </a:extLst>
              </p:cNvPr>
              <p:cNvSpPr/>
              <p:nvPr/>
            </p:nvSpPr>
            <p:spPr>
              <a:xfrm>
                <a:off x="6836745" y="3808061"/>
                <a:ext cx="2126170" cy="720020"/>
              </a:xfrm>
              <a:prstGeom prst="can">
                <a:avLst>
                  <a:gd name="adj" fmla="val 1461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E2493E6-0D2D-4C6D-AB8F-196714A630B5}"/>
                  </a:ext>
                </a:extLst>
              </p:cNvPr>
              <p:cNvSpPr/>
              <p:nvPr/>
            </p:nvSpPr>
            <p:spPr>
              <a:xfrm>
                <a:off x="6574253" y="3797397"/>
                <a:ext cx="2838691" cy="164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Dynamic Resource  Info Cache</a:t>
                </a:r>
              </a:p>
            </p:txBody>
          </p:sp>
          <p:sp>
            <p:nvSpPr>
              <p:cNvPr id="173" name="Flowchart: Internal Storage 172">
                <a:extLst>
                  <a:ext uri="{FF2B5EF4-FFF2-40B4-BE49-F238E27FC236}">
                    <a16:creationId xmlns:a16="http://schemas.microsoft.com/office/drawing/2014/main" id="{E4555A03-61B9-4E88-8CC6-4AD4CA310D19}"/>
                  </a:ext>
                </a:extLst>
              </p:cNvPr>
              <p:cNvSpPr/>
              <p:nvPr/>
            </p:nvSpPr>
            <p:spPr>
              <a:xfrm>
                <a:off x="7189213" y="4095810"/>
                <a:ext cx="1720319" cy="357352"/>
              </a:xfrm>
              <a:prstGeom prst="flowChartInternalStorage">
                <a:avLst/>
              </a:prstGeom>
              <a:solidFill>
                <a:srgbClr val="D7EA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Cluster Resource  Info</a:t>
                </a:r>
              </a:p>
            </p:txBody>
          </p:sp>
        </p:grp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48298B4-0A36-499D-B989-8C92A648013B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1406204" y="2845725"/>
            <a:ext cx="1114188" cy="3021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18B9161-9479-4831-990B-F2D45921492D}"/>
              </a:ext>
            </a:extLst>
          </p:cNvPr>
          <p:cNvGrpSpPr/>
          <p:nvPr/>
        </p:nvGrpSpPr>
        <p:grpSpPr>
          <a:xfrm>
            <a:off x="2753595" y="3186506"/>
            <a:ext cx="1565607" cy="1161954"/>
            <a:chOff x="-933875" y="3341291"/>
            <a:chExt cx="1489428" cy="999713"/>
          </a:xfrm>
        </p:grpSpPr>
        <p:sp>
          <p:nvSpPr>
            <p:cNvPr id="176" name="Cylinder 175">
              <a:extLst>
                <a:ext uri="{FF2B5EF4-FFF2-40B4-BE49-F238E27FC236}">
                  <a16:creationId xmlns:a16="http://schemas.microsoft.com/office/drawing/2014/main" id="{2B996C55-4128-4ED1-BC3B-45DE4FC5DDBB}"/>
                </a:ext>
              </a:extLst>
            </p:cNvPr>
            <p:cNvSpPr/>
            <p:nvPr/>
          </p:nvSpPr>
          <p:spPr>
            <a:xfrm>
              <a:off x="-788757" y="3341291"/>
              <a:ext cx="1282955" cy="896069"/>
            </a:xfrm>
            <a:prstGeom prst="can">
              <a:avLst>
                <a:gd name="adj" fmla="val 146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Cylinder 176">
              <a:extLst>
                <a:ext uri="{FF2B5EF4-FFF2-40B4-BE49-F238E27FC236}">
                  <a16:creationId xmlns:a16="http://schemas.microsoft.com/office/drawing/2014/main" id="{68774A68-E92D-4296-B44D-E56CAD39FC87}"/>
                </a:ext>
              </a:extLst>
            </p:cNvPr>
            <p:cNvSpPr/>
            <p:nvPr/>
          </p:nvSpPr>
          <p:spPr>
            <a:xfrm>
              <a:off x="-871956" y="3455592"/>
              <a:ext cx="1282955" cy="868406"/>
            </a:xfrm>
            <a:prstGeom prst="can">
              <a:avLst>
                <a:gd name="adj" fmla="val 146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E65CA6C-E4A8-44EB-9BE9-3B005FF90E19}"/>
                </a:ext>
              </a:extLst>
            </p:cNvPr>
            <p:cNvSpPr/>
            <p:nvPr/>
          </p:nvSpPr>
          <p:spPr>
            <a:xfrm>
              <a:off x="-933875" y="3405176"/>
              <a:ext cx="1489428" cy="78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Static Info DB</a:t>
              </a:r>
            </a:p>
          </p:txBody>
        </p:sp>
        <p:sp>
          <p:nvSpPr>
            <p:cNvPr id="179" name="Flowchart: Internal Storage 178">
              <a:extLst>
                <a:ext uri="{FF2B5EF4-FFF2-40B4-BE49-F238E27FC236}">
                  <a16:creationId xmlns:a16="http://schemas.microsoft.com/office/drawing/2014/main" id="{5D4A9CD7-442D-41E7-AB1D-F91CD1C0A15B}"/>
                </a:ext>
              </a:extLst>
            </p:cNvPr>
            <p:cNvSpPr/>
            <p:nvPr/>
          </p:nvSpPr>
          <p:spPr>
            <a:xfrm>
              <a:off x="-841200" y="3908015"/>
              <a:ext cx="1230479" cy="432989"/>
            </a:xfrm>
            <a:prstGeom prst="flowChartInternalStorage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Cluster Geolocation/AZ, Resource Profile</a:t>
              </a:r>
            </a:p>
          </p:txBody>
        </p:sp>
        <p:sp>
          <p:nvSpPr>
            <p:cNvPr id="181" name="Flowchart: Internal Storage 180">
              <a:extLst>
                <a:ext uri="{FF2B5EF4-FFF2-40B4-BE49-F238E27FC236}">
                  <a16:creationId xmlns:a16="http://schemas.microsoft.com/office/drawing/2014/main" id="{DFE12F54-1157-4596-9BBF-C28E495D01A3}"/>
                </a:ext>
              </a:extLst>
            </p:cNvPr>
            <p:cNvSpPr/>
            <p:nvPr/>
          </p:nvSpPr>
          <p:spPr>
            <a:xfrm>
              <a:off x="-650895" y="3578608"/>
              <a:ext cx="862839" cy="310877"/>
            </a:xfrm>
            <a:prstGeom prst="flowChartInternalStorage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Scheduling Policy Info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C91CA46-8015-4EE7-BA6C-992E5CAA722E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48124" y="2506242"/>
            <a:ext cx="3192524" cy="5257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2F5D978-D825-44B6-A282-046AABDEC971}"/>
              </a:ext>
            </a:extLst>
          </p:cNvPr>
          <p:cNvSpPr/>
          <p:nvPr/>
        </p:nvSpPr>
        <p:spPr>
          <a:xfrm>
            <a:off x="1926751" y="793965"/>
            <a:ext cx="1926178" cy="269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VM/Container Request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0F4449B-1C23-42EC-AD26-89A8D543E86D}"/>
              </a:ext>
            </a:extLst>
          </p:cNvPr>
          <p:cNvCxnSpPr>
            <a:cxnSpLocks/>
          </p:cNvCxnSpPr>
          <p:nvPr/>
        </p:nvCxnSpPr>
        <p:spPr>
          <a:xfrm>
            <a:off x="2701896" y="1974035"/>
            <a:ext cx="0" cy="2499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3348921-58EE-49A0-86A2-1CC89A2E58F0}"/>
              </a:ext>
            </a:extLst>
          </p:cNvPr>
          <p:cNvSpPr/>
          <p:nvPr/>
        </p:nvSpPr>
        <p:spPr>
          <a:xfrm>
            <a:off x="1832900" y="2223995"/>
            <a:ext cx="1515224" cy="5644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5555104-1340-42F9-AEB0-18FB80E89898}"/>
              </a:ext>
            </a:extLst>
          </p:cNvPr>
          <p:cNvSpPr/>
          <p:nvPr/>
        </p:nvSpPr>
        <p:spPr>
          <a:xfrm>
            <a:off x="2220436" y="1533356"/>
            <a:ext cx="962920" cy="4455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LB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FBBA96F-F953-407A-98EB-0537DEFF40A8}"/>
              </a:ext>
            </a:extLst>
          </p:cNvPr>
          <p:cNvCxnSpPr>
            <a:cxnSpLocks/>
          </p:cNvCxnSpPr>
          <p:nvPr/>
        </p:nvCxnSpPr>
        <p:spPr>
          <a:xfrm>
            <a:off x="2680934" y="1043022"/>
            <a:ext cx="0" cy="490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FED4E8-05F4-41FB-8AD5-34B7BF5D4729}"/>
              </a:ext>
            </a:extLst>
          </p:cNvPr>
          <p:cNvSpPr/>
          <p:nvPr/>
        </p:nvSpPr>
        <p:spPr>
          <a:xfrm>
            <a:off x="1757922" y="2296666"/>
            <a:ext cx="1524940" cy="5490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API Server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0231E30-7A3C-41A2-B5EB-F9E6EFC59E8E}"/>
              </a:ext>
            </a:extLst>
          </p:cNvPr>
          <p:cNvGrpSpPr/>
          <p:nvPr/>
        </p:nvGrpSpPr>
        <p:grpSpPr>
          <a:xfrm>
            <a:off x="529213" y="3186263"/>
            <a:ext cx="2394686" cy="1156761"/>
            <a:chOff x="-557118" y="1926600"/>
            <a:chExt cx="1736197" cy="994919"/>
          </a:xfrm>
        </p:grpSpPr>
        <p:sp>
          <p:nvSpPr>
            <p:cNvPr id="192" name="Cylinder 191">
              <a:extLst>
                <a:ext uri="{FF2B5EF4-FFF2-40B4-BE49-F238E27FC236}">
                  <a16:creationId xmlns:a16="http://schemas.microsoft.com/office/drawing/2014/main" id="{A50BA46C-A2D6-4F0F-9B15-50B5C8BD4D7B}"/>
                </a:ext>
              </a:extLst>
            </p:cNvPr>
            <p:cNvSpPr/>
            <p:nvPr/>
          </p:nvSpPr>
          <p:spPr>
            <a:xfrm>
              <a:off x="-313110" y="1926600"/>
              <a:ext cx="1282955" cy="892865"/>
            </a:xfrm>
            <a:prstGeom prst="can">
              <a:avLst>
                <a:gd name="adj" fmla="val 146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ylinder 195">
              <a:extLst>
                <a:ext uri="{FF2B5EF4-FFF2-40B4-BE49-F238E27FC236}">
                  <a16:creationId xmlns:a16="http://schemas.microsoft.com/office/drawing/2014/main" id="{7F4E5AE4-8CEC-4C22-AE05-859760C8E81D}"/>
                </a:ext>
              </a:extLst>
            </p:cNvPr>
            <p:cNvSpPr/>
            <p:nvPr/>
          </p:nvSpPr>
          <p:spPr>
            <a:xfrm>
              <a:off x="-396309" y="2005624"/>
              <a:ext cx="1282955" cy="900478"/>
            </a:xfrm>
            <a:prstGeom prst="can">
              <a:avLst>
                <a:gd name="adj" fmla="val 146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3640A25-3E74-4764-A985-68CE7B8B6A84}"/>
                </a:ext>
              </a:extLst>
            </p:cNvPr>
            <p:cNvSpPr/>
            <p:nvPr/>
          </p:nvSpPr>
          <p:spPr>
            <a:xfrm>
              <a:off x="-557118" y="2035896"/>
              <a:ext cx="1736197" cy="188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VM/Container Info DB</a:t>
              </a:r>
            </a:p>
          </p:txBody>
        </p:sp>
        <p:sp>
          <p:nvSpPr>
            <p:cNvPr id="221" name="Flowchart: Internal Storage 220">
              <a:extLst>
                <a:ext uri="{FF2B5EF4-FFF2-40B4-BE49-F238E27FC236}">
                  <a16:creationId xmlns:a16="http://schemas.microsoft.com/office/drawing/2014/main" id="{7AE8A8AA-8E3A-4300-8A76-D39F95615795}"/>
                </a:ext>
              </a:extLst>
            </p:cNvPr>
            <p:cNvSpPr/>
            <p:nvPr/>
          </p:nvSpPr>
          <p:spPr>
            <a:xfrm>
              <a:off x="-184958" y="2576266"/>
              <a:ext cx="862839" cy="345253"/>
            </a:xfrm>
            <a:prstGeom prst="flowChartInternalStorage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VM Req  Info</a:t>
              </a:r>
            </a:p>
          </p:txBody>
        </p:sp>
        <p:sp>
          <p:nvSpPr>
            <p:cNvPr id="222" name="Flowchart: Internal Storage 221">
              <a:extLst>
                <a:ext uri="{FF2B5EF4-FFF2-40B4-BE49-F238E27FC236}">
                  <a16:creationId xmlns:a16="http://schemas.microsoft.com/office/drawing/2014/main" id="{697C6E24-110F-48F1-BA9D-F33B1C080CE4}"/>
                </a:ext>
              </a:extLst>
            </p:cNvPr>
            <p:cNvSpPr/>
            <p:nvPr/>
          </p:nvSpPr>
          <p:spPr>
            <a:xfrm>
              <a:off x="-184959" y="2277280"/>
              <a:ext cx="862839" cy="310876"/>
            </a:xfrm>
            <a:prstGeom prst="flowChartInternalStorage">
              <a:avLst/>
            </a:prstGeom>
            <a:solidFill>
              <a:srgbClr val="D7E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container Req  Info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F5E2E83-53B7-457E-AFDD-AB37A335AECF}"/>
              </a:ext>
            </a:extLst>
          </p:cNvPr>
          <p:cNvCxnSpPr>
            <a:cxnSpLocks/>
            <a:endCxn id="190" idx="2"/>
          </p:cNvCxnSpPr>
          <p:nvPr/>
        </p:nvCxnSpPr>
        <p:spPr>
          <a:xfrm flipH="1" flipV="1">
            <a:off x="2520392" y="2845725"/>
            <a:ext cx="2595728" cy="4529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D977645-EABD-4DFC-BF81-4A9F3DEB303F}"/>
              </a:ext>
            </a:extLst>
          </p:cNvPr>
          <p:cNvCxnSpPr>
            <a:cxnSpLocks/>
          </p:cNvCxnSpPr>
          <p:nvPr/>
        </p:nvCxnSpPr>
        <p:spPr>
          <a:xfrm flipH="1">
            <a:off x="8247146" y="3725365"/>
            <a:ext cx="462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0A43D43-64D7-4735-B34D-38F9C6BBC661}"/>
              </a:ext>
            </a:extLst>
          </p:cNvPr>
          <p:cNvSpPr/>
          <p:nvPr/>
        </p:nvSpPr>
        <p:spPr>
          <a:xfrm>
            <a:off x="7593171" y="3309819"/>
            <a:ext cx="1900018" cy="90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Schedulers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EDDD116-1DA1-46E0-B4C9-0F8BF2460C3B}"/>
              </a:ext>
            </a:extLst>
          </p:cNvPr>
          <p:cNvCxnSpPr>
            <a:cxnSpLocks/>
            <a:stCxn id="190" idx="2"/>
          </p:cNvCxnSpPr>
          <p:nvPr/>
        </p:nvCxnSpPr>
        <p:spPr>
          <a:xfrm>
            <a:off x="2520392" y="2845725"/>
            <a:ext cx="413081" cy="45298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7155DE6-CE53-4578-AF6B-D15000EAC3FA}"/>
              </a:ext>
            </a:extLst>
          </p:cNvPr>
          <p:cNvSpPr/>
          <p:nvPr/>
        </p:nvSpPr>
        <p:spPr>
          <a:xfrm>
            <a:off x="6589214" y="1724427"/>
            <a:ext cx="1920472" cy="4375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Scheduler Partition Mapper/Controller</a:t>
            </a:r>
          </a:p>
        </p:txBody>
      </p:sp>
      <p:sp>
        <p:nvSpPr>
          <p:cNvPr id="236" name="Arc 235">
            <a:extLst>
              <a:ext uri="{FF2B5EF4-FFF2-40B4-BE49-F238E27FC236}">
                <a16:creationId xmlns:a16="http://schemas.microsoft.com/office/drawing/2014/main" id="{8DC31E1A-4B11-4FB5-94DC-7E9C73C8E696}"/>
              </a:ext>
            </a:extLst>
          </p:cNvPr>
          <p:cNvSpPr/>
          <p:nvPr/>
        </p:nvSpPr>
        <p:spPr>
          <a:xfrm>
            <a:off x="3432963" y="2344327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72BA32F8-FBBF-4A96-87A6-B8612D0AED60}"/>
              </a:ext>
            </a:extLst>
          </p:cNvPr>
          <p:cNvSpPr/>
          <p:nvPr/>
        </p:nvSpPr>
        <p:spPr>
          <a:xfrm>
            <a:off x="4921302" y="5055999"/>
            <a:ext cx="2452470" cy="1229491"/>
          </a:xfrm>
          <a:prstGeom prst="roundRect">
            <a:avLst/>
          </a:prstGeom>
          <a:solidFill>
            <a:srgbClr val="FAD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4B85FB85-FF57-4228-B283-F03C04FD14E6}"/>
              </a:ext>
            </a:extLst>
          </p:cNvPr>
          <p:cNvSpPr/>
          <p:nvPr/>
        </p:nvSpPr>
        <p:spPr>
          <a:xfrm>
            <a:off x="5528053" y="5995421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C064AD3E-3294-4955-BA7D-944107CB0A7E}"/>
              </a:ext>
            </a:extLst>
          </p:cNvPr>
          <p:cNvSpPr/>
          <p:nvPr/>
        </p:nvSpPr>
        <p:spPr>
          <a:xfrm>
            <a:off x="5818604" y="5984162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CE38AA8-7A2D-45A9-8D22-54B0403260DD}"/>
              </a:ext>
            </a:extLst>
          </p:cNvPr>
          <p:cNvSpPr txBox="1"/>
          <p:nvPr/>
        </p:nvSpPr>
        <p:spPr>
          <a:xfrm>
            <a:off x="4946217" y="5400975"/>
            <a:ext cx="23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 Kubernetes Cluster2</a:t>
            </a:r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E22A4331-0A8F-4DA1-A965-DC0771E38A42}"/>
              </a:ext>
            </a:extLst>
          </p:cNvPr>
          <p:cNvSpPr/>
          <p:nvPr/>
        </p:nvSpPr>
        <p:spPr>
          <a:xfrm>
            <a:off x="6282333" y="5995421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2" name="Cube 241">
            <a:extLst>
              <a:ext uri="{FF2B5EF4-FFF2-40B4-BE49-F238E27FC236}">
                <a16:creationId xmlns:a16="http://schemas.microsoft.com/office/drawing/2014/main" id="{FE56164B-33BE-4CB2-BC17-1CA682A0E14D}"/>
              </a:ext>
            </a:extLst>
          </p:cNvPr>
          <p:cNvSpPr/>
          <p:nvPr/>
        </p:nvSpPr>
        <p:spPr>
          <a:xfrm>
            <a:off x="6572884" y="5984162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id="{8C2D74D3-803B-40C2-8DD3-C56BD10E2467}"/>
              </a:ext>
            </a:extLst>
          </p:cNvPr>
          <p:cNvSpPr/>
          <p:nvPr/>
        </p:nvSpPr>
        <p:spPr>
          <a:xfrm>
            <a:off x="5994114" y="5701871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4" name="Cube 243">
            <a:extLst>
              <a:ext uri="{FF2B5EF4-FFF2-40B4-BE49-F238E27FC236}">
                <a16:creationId xmlns:a16="http://schemas.microsoft.com/office/drawing/2014/main" id="{C5AE104A-734D-4714-9AA4-9CDB03A86422}"/>
              </a:ext>
            </a:extLst>
          </p:cNvPr>
          <p:cNvSpPr/>
          <p:nvPr/>
        </p:nvSpPr>
        <p:spPr>
          <a:xfrm>
            <a:off x="6284665" y="5690612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691EBB52-C19E-4CD2-8FAB-3E842F601BA4}"/>
              </a:ext>
            </a:extLst>
          </p:cNvPr>
          <p:cNvSpPr/>
          <p:nvPr/>
        </p:nvSpPr>
        <p:spPr>
          <a:xfrm>
            <a:off x="7492026" y="5069597"/>
            <a:ext cx="2737747" cy="1215893"/>
          </a:xfrm>
          <a:prstGeom prst="roundRect">
            <a:avLst/>
          </a:prstGeom>
          <a:solidFill>
            <a:srgbClr val="FADB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>
            <a:extLst>
              <a:ext uri="{FF2B5EF4-FFF2-40B4-BE49-F238E27FC236}">
                <a16:creationId xmlns:a16="http://schemas.microsoft.com/office/drawing/2014/main" id="{5B437ABF-6B89-4B0E-8D70-E0523756F7F2}"/>
              </a:ext>
            </a:extLst>
          </p:cNvPr>
          <p:cNvSpPr/>
          <p:nvPr/>
        </p:nvSpPr>
        <p:spPr>
          <a:xfrm>
            <a:off x="8098778" y="6009019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7" name="Cube 246">
            <a:extLst>
              <a:ext uri="{FF2B5EF4-FFF2-40B4-BE49-F238E27FC236}">
                <a16:creationId xmlns:a16="http://schemas.microsoft.com/office/drawing/2014/main" id="{A60DF5F0-2586-4949-A105-7D3ADB693AF6}"/>
              </a:ext>
            </a:extLst>
          </p:cNvPr>
          <p:cNvSpPr/>
          <p:nvPr/>
        </p:nvSpPr>
        <p:spPr>
          <a:xfrm>
            <a:off x="8389329" y="5997760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3EB097-CDD5-4A85-9B57-4DF654DF0139}"/>
              </a:ext>
            </a:extLst>
          </p:cNvPr>
          <p:cNvSpPr txBox="1"/>
          <p:nvPr/>
        </p:nvSpPr>
        <p:spPr>
          <a:xfrm>
            <a:off x="7348446" y="5406461"/>
            <a:ext cx="300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Site Kubernetes Cluster3</a:t>
            </a:r>
          </a:p>
        </p:txBody>
      </p:sp>
      <p:sp>
        <p:nvSpPr>
          <p:cNvPr id="249" name="Cube 248">
            <a:extLst>
              <a:ext uri="{FF2B5EF4-FFF2-40B4-BE49-F238E27FC236}">
                <a16:creationId xmlns:a16="http://schemas.microsoft.com/office/drawing/2014/main" id="{87914133-246C-4AE3-B29A-659F7CC9084E}"/>
              </a:ext>
            </a:extLst>
          </p:cNvPr>
          <p:cNvSpPr/>
          <p:nvPr/>
        </p:nvSpPr>
        <p:spPr>
          <a:xfrm>
            <a:off x="8853058" y="6009019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0" name="Cube 249">
            <a:extLst>
              <a:ext uri="{FF2B5EF4-FFF2-40B4-BE49-F238E27FC236}">
                <a16:creationId xmlns:a16="http://schemas.microsoft.com/office/drawing/2014/main" id="{FD6134BC-D802-45E8-B984-5BE05A59C602}"/>
              </a:ext>
            </a:extLst>
          </p:cNvPr>
          <p:cNvSpPr/>
          <p:nvPr/>
        </p:nvSpPr>
        <p:spPr>
          <a:xfrm>
            <a:off x="9143609" y="5997760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1" name="Cube 250">
            <a:extLst>
              <a:ext uri="{FF2B5EF4-FFF2-40B4-BE49-F238E27FC236}">
                <a16:creationId xmlns:a16="http://schemas.microsoft.com/office/drawing/2014/main" id="{9480A880-14A4-43F5-B894-E52B9DF3B70C}"/>
              </a:ext>
            </a:extLst>
          </p:cNvPr>
          <p:cNvSpPr/>
          <p:nvPr/>
        </p:nvSpPr>
        <p:spPr>
          <a:xfrm>
            <a:off x="8564839" y="5715469"/>
            <a:ext cx="265931" cy="2218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2" name="Cube 251">
            <a:extLst>
              <a:ext uri="{FF2B5EF4-FFF2-40B4-BE49-F238E27FC236}">
                <a16:creationId xmlns:a16="http://schemas.microsoft.com/office/drawing/2014/main" id="{B4676DAD-22CE-47E8-826B-52EBC9D556F0}"/>
              </a:ext>
            </a:extLst>
          </p:cNvPr>
          <p:cNvSpPr/>
          <p:nvPr/>
        </p:nvSpPr>
        <p:spPr>
          <a:xfrm>
            <a:off x="8855390" y="5704210"/>
            <a:ext cx="265931" cy="2292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FDA0BAAB-67AB-436A-A86C-A333003DAEB4}"/>
              </a:ext>
            </a:extLst>
          </p:cNvPr>
          <p:cNvSpPr/>
          <p:nvPr/>
        </p:nvSpPr>
        <p:spPr>
          <a:xfrm>
            <a:off x="7913250" y="3335444"/>
            <a:ext cx="1165444" cy="259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Local Cache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87BF3DC-E01A-4BCD-89FF-8A5D5B13B2AD}"/>
              </a:ext>
            </a:extLst>
          </p:cNvPr>
          <p:cNvSpPr/>
          <p:nvPr/>
        </p:nvSpPr>
        <p:spPr>
          <a:xfrm>
            <a:off x="6589214" y="1209244"/>
            <a:ext cx="2120494" cy="4375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CRD Controllers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(Cluster, Batch etc.)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4214B3F-77D3-4251-A827-FF8DA5B4A1BA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3357840" y="1427996"/>
            <a:ext cx="3231374" cy="10584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6D66F0-4529-431E-B688-126CD92A781F}"/>
              </a:ext>
            </a:extLst>
          </p:cNvPr>
          <p:cNvCxnSpPr>
            <a:cxnSpLocks/>
            <a:stCxn id="187" idx="3"/>
            <a:endCxn id="235" idx="1"/>
          </p:cNvCxnSpPr>
          <p:nvPr/>
        </p:nvCxnSpPr>
        <p:spPr>
          <a:xfrm flipV="1">
            <a:off x="3348124" y="1943179"/>
            <a:ext cx="3241090" cy="56306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0DC613E-8ABB-4019-BECE-361C5B9C5488}"/>
              </a:ext>
            </a:extLst>
          </p:cNvPr>
          <p:cNvSpPr/>
          <p:nvPr/>
        </p:nvSpPr>
        <p:spPr>
          <a:xfrm>
            <a:off x="6639563" y="2256010"/>
            <a:ext cx="2437071" cy="4320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564A4A0-DF7A-4C09-BE9A-A5382F912825}"/>
              </a:ext>
            </a:extLst>
          </p:cNvPr>
          <p:cNvSpPr/>
          <p:nvPr/>
        </p:nvSpPr>
        <p:spPr>
          <a:xfrm>
            <a:off x="6553290" y="2342482"/>
            <a:ext cx="2476272" cy="4290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VM/Container Request Distributor/Controller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A626401-DB9B-42E4-911D-9CB592C5818B}"/>
              </a:ext>
            </a:extLst>
          </p:cNvPr>
          <p:cNvSpPr/>
          <p:nvPr/>
        </p:nvSpPr>
        <p:spPr>
          <a:xfrm>
            <a:off x="8626326" y="3944137"/>
            <a:ext cx="904917" cy="3709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K8S Adaptor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5997AF-8925-4BFB-998A-20536F03378D}"/>
              </a:ext>
            </a:extLst>
          </p:cNvPr>
          <p:cNvSpPr/>
          <p:nvPr/>
        </p:nvSpPr>
        <p:spPr>
          <a:xfrm>
            <a:off x="7620495" y="3929477"/>
            <a:ext cx="992807" cy="391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Openstack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Adaptor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301B6C4-878C-4C28-911B-D73A12ADC3CB}"/>
              </a:ext>
            </a:extLst>
          </p:cNvPr>
          <p:cNvCxnSpPr>
            <a:cxnSpLocks/>
          </p:cNvCxnSpPr>
          <p:nvPr/>
        </p:nvCxnSpPr>
        <p:spPr>
          <a:xfrm flipV="1">
            <a:off x="3335616" y="4830476"/>
            <a:ext cx="5125275" cy="37673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90DA3F7-607C-4887-B61D-D407E60F3FED}"/>
              </a:ext>
            </a:extLst>
          </p:cNvPr>
          <p:cNvCxnSpPr>
            <a:cxnSpLocks/>
          </p:cNvCxnSpPr>
          <p:nvPr/>
        </p:nvCxnSpPr>
        <p:spPr>
          <a:xfrm flipV="1">
            <a:off x="4376615" y="4694468"/>
            <a:ext cx="5442638" cy="4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3E5245E-6069-4689-A125-517B983DA203}"/>
              </a:ext>
            </a:extLst>
          </p:cNvPr>
          <p:cNvCxnSpPr>
            <a:cxnSpLocks/>
          </p:cNvCxnSpPr>
          <p:nvPr/>
        </p:nvCxnSpPr>
        <p:spPr>
          <a:xfrm flipV="1">
            <a:off x="9819253" y="4681949"/>
            <a:ext cx="0" cy="40046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04521C3-B87F-4A93-845A-C76407DF7679}"/>
              </a:ext>
            </a:extLst>
          </p:cNvPr>
          <p:cNvCxnSpPr>
            <a:cxnSpLocks/>
          </p:cNvCxnSpPr>
          <p:nvPr/>
        </p:nvCxnSpPr>
        <p:spPr>
          <a:xfrm flipV="1">
            <a:off x="4354700" y="4732824"/>
            <a:ext cx="0" cy="3261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6B53CDD-2B1A-4252-96DE-5D79C6462509}"/>
              </a:ext>
            </a:extLst>
          </p:cNvPr>
          <p:cNvCxnSpPr>
            <a:cxnSpLocks/>
          </p:cNvCxnSpPr>
          <p:nvPr/>
        </p:nvCxnSpPr>
        <p:spPr>
          <a:xfrm flipV="1">
            <a:off x="6981626" y="4714808"/>
            <a:ext cx="0" cy="36104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D52530F-D197-4748-AFDA-58DF598F293C}"/>
              </a:ext>
            </a:extLst>
          </p:cNvPr>
          <p:cNvCxnSpPr>
            <a:cxnSpLocks/>
          </p:cNvCxnSpPr>
          <p:nvPr/>
        </p:nvCxnSpPr>
        <p:spPr>
          <a:xfrm flipV="1">
            <a:off x="5920694" y="4832913"/>
            <a:ext cx="3843" cy="221792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D314E851-7C9B-4D25-8460-86CDC4CBAD43}"/>
              </a:ext>
            </a:extLst>
          </p:cNvPr>
          <p:cNvCxnSpPr>
            <a:cxnSpLocks/>
          </p:cNvCxnSpPr>
          <p:nvPr/>
        </p:nvCxnSpPr>
        <p:spPr>
          <a:xfrm flipH="1" flipV="1">
            <a:off x="3335616" y="4844747"/>
            <a:ext cx="5727" cy="201965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5C28856-4207-49DE-8228-120797365FF0}"/>
              </a:ext>
            </a:extLst>
          </p:cNvPr>
          <p:cNvCxnSpPr>
            <a:cxnSpLocks/>
          </p:cNvCxnSpPr>
          <p:nvPr/>
        </p:nvCxnSpPr>
        <p:spPr>
          <a:xfrm flipV="1">
            <a:off x="8479108" y="4824932"/>
            <a:ext cx="1" cy="252712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199A94F7-7273-4274-9092-6F36BD8C2253}"/>
              </a:ext>
            </a:extLst>
          </p:cNvPr>
          <p:cNvSpPr/>
          <p:nvPr/>
        </p:nvSpPr>
        <p:spPr>
          <a:xfrm>
            <a:off x="2385104" y="5065564"/>
            <a:ext cx="1477054" cy="21285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26D92D1-73F4-476F-AB52-E3CBC95BD42C}"/>
              </a:ext>
            </a:extLst>
          </p:cNvPr>
          <p:cNvSpPr txBox="1"/>
          <p:nvPr/>
        </p:nvSpPr>
        <p:spPr>
          <a:xfrm>
            <a:off x="2303679" y="5038383"/>
            <a:ext cx="15834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Resource Collector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3F3C3DF-3E59-4EC4-9F4A-4E5B589176C5}"/>
              </a:ext>
            </a:extLst>
          </p:cNvPr>
          <p:cNvCxnSpPr>
            <a:cxnSpLocks/>
          </p:cNvCxnSpPr>
          <p:nvPr/>
        </p:nvCxnSpPr>
        <p:spPr>
          <a:xfrm flipH="1" flipV="1">
            <a:off x="6016964" y="2758416"/>
            <a:ext cx="15032" cy="2077547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FBCD590-1049-408F-BA58-A938C1FFD56F}"/>
              </a:ext>
            </a:extLst>
          </p:cNvPr>
          <p:cNvCxnSpPr>
            <a:cxnSpLocks/>
          </p:cNvCxnSpPr>
          <p:nvPr/>
        </p:nvCxnSpPr>
        <p:spPr>
          <a:xfrm flipH="1" flipV="1">
            <a:off x="3348124" y="2748272"/>
            <a:ext cx="2683872" cy="10144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631BB4F-A7E6-45BA-B5FD-FB96E1A3CDBB}"/>
              </a:ext>
            </a:extLst>
          </p:cNvPr>
          <p:cNvCxnSpPr>
            <a:cxnSpLocks/>
          </p:cNvCxnSpPr>
          <p:nvPr/>
        </p:nvCxnSpPr>
        <p:spPr>
          <a:xfrm flipV="1">
            <a:off x="8619608" y="4302574"/>
            <a:ext cx="0" cy="41051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08D8CF78-A147-4719-8B4C-D7BE2C072F36}"/>
              </a:ext>
            </a:extLst>
          </p:cNvPr>
          <p:cNvSpPr/>
          <p:nvPr/>
        </p:nvSpPr>
        <p:spPr>
          <a:xfrm>
            <a:off x="9793668" y="3532334"/>
            <a:ext cx="1797200" cy="854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D698944-05FE-480E-8B73-3266F3E3960D}"/>
              </a:ext>
            </a:extLst>
          </p:cNvPr>
          <p:cNvSpPr txBox="1"/>
          <p:nvPr/>
        </p:nvSpPr>
        <p:spPr>
          <a:xfrm>
            <a:off x="9829737" y="3757921"/>
            <a:ext cx="8335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Migration Manager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D88EA02-3A77-49C7-A5E8-0842ED89B181}"/>
              </a:ext>
            </a:extLst>
          </p:cNvPr>
          <p:cNvSpPr txBox="1"/>
          <p:nvPr/>
        </p:nvSpPr>
        <p:spPr>
          <a:xfrm>
            <a:off x="10663316" y="3749396"/>
            <a:ext cx="90854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Horizontal Auto Scaler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053F652-31DE-44D7-81D3-CF78878F6C3C}"/>
              </a:ext>
            </a:extLst>
          </p:cNvPr>
          <p:cNvGrpSpPr/>
          <p:nvPr/>
        </p:nvGrpSpPr>
        <p:grpSpPr>
          <a:xfrm>
            <a:off x="2959898" y="6103445"/>
            <a:ext cx="1223443" cy="352575"/>
            <a:chOff x="4956802" y="4764981"/>
            <a:chExt cx="817410" cy="515639"/>
          </a:xfrm>
        </p:grpSpPr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EDD64E61-0826-4B31-A09F-D54CB421DD50}"/>
                </a:ext>
              </a:extLst>
            </p:cNvPr>
            <p:cNvSpPr/>
            <p:nvPr/>
          </p:nvSpPr>
          <p:spPr>
            <a:xfrm>
              <a:off x="4956802" y="4764981"/>
              <a:ext cx="802069" cy="47939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9068C5-4074-494F-B025-5EED91B2F8B1}"/>
                </a:ext>
              </a:extLst>
            </p:cNvPr>
            <p:cNvSpPr txBox="1"/>
            <p:nvPr/>
          </p:nvSpPr>
          <p:spPr>
            <a:xfrm>
              <a:off x="5002808" y="4818955"/>
              <a:ext cx="77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Flow Monitor</a:t>
              </a:r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031C6A1-88FB-4D7E-BE65-CFFBF14A7EDD}"/>
              </a:ext>
            </a:extLst>
          </p:cNvPr>
          <p:cNvCxnSpPr>
            <a:stCxn id="280" idx="2"/>
          </p:cNvCxnSpPr>
          <p:nvPr/>
        </p:nvCxnSpPr>
        <p:spPr>
          <a:xfrm>
            <a:off x="3606049" y="6456020"/>
            <a:ext cx="1212" cy="31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A28A5089-6EE9-4A7F-B550-917538370ED9}"/>
              </a:ext>
            </a:extLst>
          </p:cNvPr>
          <p:cNvCxnSpPr>
            <a:cxnSpLocks/>
          </p:cNvCxnSpPr>
          <p:nvPr/>
        </p:nvCxnSpPr>
        <p:spPr>
          <a:xfrm flipV="1">
            <a:off x="3630945" y="6737351"/>
            <a:ext cx="7319089" cy="3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848A031-3C0D-4797-BB8E-004DA5FA0837}"/>
              </a:ext>
            </a:extLst>
          </p:cNvPr>
          <p:cNvCxnSpPr>
            <a:cxnSpLocks/>
          </p:cNvCxnSpPr>
          <p:nvPr/>
        </p:nvCxnSpPr>
        <p:spPr>
          <a:xfrm>
            <a:off x="6163769" y="6439986"/>
            <a:ext cx="0" cy="33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A14B35B-583D-4557-8F8B-7135CE4F9156}"/>
              </a:ext>
            </a:extLst>
          </p:cNvPr>
          <p:cNvCxnSpPr>
            <a:cxnSpLocks/>
          </p:cNvCxnSpPr>
          <p:nvPr/>
        </p:nvCxnSpPr>
        <p:spPr>
          <a:xfrm>
            <a:off x="8692069" y="6464766"/>
            <a:ext cx="0" cy="289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E9C8A8A-4BBF-4E64-ACCA-B4ECAECD497D}"/>
              </a:ext>
            </a:extLst>
          </p:cNvPr>
          <p:cNvGrpSpPr/>
          <p:nvPr/>
        </p:nvGrpSpPr>
        <p:grpSpPr>
          <a:xfrm>
            <a:off x="5551757" y="6112191"/>
            <a:ext cx="1223443" cy="352575"/>
            <a:chOff x="4956802" y="4764981"/>
            <a:chExt cx="817410" cy="515639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469F3CDC-436B-443E-83C4-4A4C7B8E9424}"/>
                </a:ext>
              </a:extLst>
            </p:cNvPr>
            <p:cNvSpPr/>
            <p:nvPr/>
          </p:nvSpPr>
          <p:spPr>
            <a:xfrm>
              <a:off x="4956802" y="4764981"/>
              <a:ext cx="802069" cy="47939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41C5222-ED8A-4124-8E46-8E17E80F2E57}"/>
                </a:ext>
              </a:extLst>
            </p:cNvPr>
            <p:cNvSpPr txBox="1"/>
            <p:nvPr/>
          </p:nvSpPr>
          <p:spPr>
            <a:xfrm>
              <a:off x="5002808" y="4818955"/>
              <a:ext cx="77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Flow Monitor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B241F93-4AEB-4B4F-B709-C4B138E6631C}"/>
              </a:ext>
            </a:extLst>
          </p:cNvPr>
          <p:cNvGrpSpPr/>
          <p:nvPr/>
        </p:nvGrpSpPr>
        <p:grpSpPr>
          <a:xfrm>
            <a:off x="8122482" y="6125789"/>
            <a:ext cx="1223443" cy="352575"/>
            <a:chOff x="4956802" y="4764981"/>
            <a:chExt cx="817410" cy="515639"/>
          </a:xfrm>
        </p:grpSpPr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3E2CEF78-A441-4D2B-8CEC-DB8724E654DD}"/>
                </a:ext>
              </a:extLst>
            </p:cNvPr>
            <p:cNvSpPr/>
            <p:nvPr/>
          </p:nvSpPr>
          <p:spPr>
            <a:xfrm>
              <a:off x="4956802" y="4764981"/>
              <a:ext cx="802069" cy="47939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81AE4EC-E9FA-4590-87D0-B08810DFE91C}"/>
                </a:ext>
              </a:extLst>
            </p:cNvPr>
            <p:cNvSpPr txBox="1"/>
            <p:nvPr/>
          </p:nvSpPr>
          <p:spPr>
            <a:xfrm>
              <a:off x="5002808" y="4818955"/>
              <a:ext cx="77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Flow Monitor</a:t>
              </a:r>
            </a:p>
          </p:txBody>
        </p: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86B6D9F-C2EF-4AB0-9856-FC32DB6439F4}"/>
              </a:ext>
            </a:extLst>
          </p:cNvPr>
          <p:cNvCxnSpPr>
            <a:cxnSpLocks/>
          </p:cNvCxnSpPr>
          <p:nvPr/>
        </p:nvCxnSpPr>
        <p:spPr>
          <a:xfrm flipV="1">
            <a:off x="10950034" y="4369140"/>
            <a:ext cx="0" cy="236821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37570C2-B4B8-43FF-8016-0A002A85E1F3}"/>
              </a:ext>
            </a:extLst>
          </p:cNvPr>
          <p:cNvCxnSpPr>
            <a:cxnSpLocks/>
          </p:cNvCxnSpPr>
          <p:nvPr/>
        </p:nvCxnSpPr>
        <p:spPr>
          <a:xfrm flipV="1">
            <a:off x="10950034" y="1085417"/>
            <a:ext cx="0" cy="246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3B67ED1-BFD5-49D5-9332-273456C433C9}"/>
              </a:ext>
            </a:extLst>
          </p:cNvPr>
          <p:cNvCxnSpPr>
            <a:cxnSpLocks/>
          </p:cNvCxnSpPr>
          <p:nvPr/>
        </p:nvCxnSpPr>
        <p:spPr>
          <a:xfrm>
            <a:off x="2976386" y="1085417"/>
            <a:ext cx="7973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2C15CA4-6A9D-454B-9163-5EADCDC265AC}"/>
              </a:ext>
            </a:extLst>
          </p:cNvPr>
          <p:cNvCxnSpPr>
            <a:cxnSpLocks/>
          </p:cNvCxnSpPr>
          <p:nvPr/>
        </p:nvCxnSpPr>
        <p:spPr>
          <a:xfrm>
            <a:off x="2976386" y="1085417"/>
            <a:ext cx="0" cy="47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CE22B8A-1B17-463D-8D7E-B279FC8C4082}"/>
              </a:ext>
            </a:extLst>
          </p:cNvPr>
          <p:cNvSpPr/>
          <p:nvPr/>
        </p:nvSpPr>
        <p:spPr>
          <a:xfrm>
            <a:off x="4170998" y="439902"/>
            <a:ext cx="3499392" cy="529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Global Scheduling Platform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4C1B6CA-8231-473A-8202-ECC864EE228F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48124" y="2506242"/>
            <a:ext cx="4257188" cy="119027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441B6CAB-749B-4672-89D0-7F00AE43C17E}"/>
              </a:ext>
            </a:extLst>
          </p:cNvPr>
          <p:cNvSpPr/>
          <p:nvPr/>
        </p:nvSpPr>
        <p:spPr>
          <a:xfrm>
            <a:off x="3934354" y="5069586"/>
            <a:ext cx="665246" cy="322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A83C891-C8B0-491D-92F4-67ACC2FB2AA7}"/>
              </a:ext>
            </a:extLst>
          </p:cNvPr>
          <p:cNvSpPr txBox="1"/>
          <p:nvPr/>
        </p:nvSpPr>
        <p:spPr>
          <a:xfrm>
            <a:off x="3977049" y="5021423"/>
            <a:ext cx="7721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Scheduler</a:t>
            </a:r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B58BDA5C-DF03-4A21-84FB-414BD1D4D81F}"/>
              </a:ext>
            </a:extLst>
          </p:cNvPr>
          <p:cNvSpPr/>
          <p:nvPr/>
        </p:nvSpPr>
        <p:spPr>
          <a:xfrm>
            <a:off x="5058655" y="5069586"/>
            <a:ext cx="1477054" cy="21285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098B190-8830-4B57-9BB0-159910192BAF}"/>
              </a:ext>
            </a:extLst>
          </p:cNvPr>
          <p:cNvSpPr txBox="1"/>
          <p:nvPr/>
        </p:nvSpPr>
        <p:spPr>
          <a:xfrm>
            <a:off x="4977230" y="5042405"/>
            <a:ext cx="15834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Resource Collector</a:t>
            </a: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E3DFEF07-B4F6-4736-BD75-E35E2FD695DD}"/>
              </a:ext>
            </a:extLst>
          </p:cNvPr>
          <p:cNvSpPr/>
          <p:nvPr/>
        </p:nvSpPr>
        <p:spPr>
          <a:xfrm>
            <a:off x="6607905" y="5073608"/>
            <a:ext cx="665246" cy="322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CEF971F-EA0C-493F-8A66-5E165BEA473C}"/>
              </a:ext>
            </a:extLst>
          </p:cNvPr>
          <p:cNvSpPr txBox="1"/>
          <p:nvPr/>
        </p:nvSpPr>
        <p:spPr>
          <a:xfrm>
            <a:off x="6650600" y="5025445"/>
            <a:ext cx="7721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Scheduler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3A97FBA6-FBD1-475E-BACB-78B8279C9CF9}"/>
              </a:ext>
            </a:extLst>
          </p:cNvPr>
          <p:cNvSpPr/>
          <p:nvPr/>
        </p:nvSpPr>
        <p:spPr>
          <a:xfrm>
            <a:off x="7821954" y="5097667"/>
            <a:ext cx="1477054" cy="21285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B418D9D-AE6B-43A5-8EDD-95B80E7386A1}"/>
              </a:ext>
            </a:extLst>
          </p:cNvPr>
          <p:cNvSpPr txBox="1"/>
          <p:nvPr/>
        </p:nvSpPr>
        <p:spPr>
          <a:xfrm>
            <a:off x="7740529" y="5070486"/>
            <a:ext cx="15834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Resource Collector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220056F5-F129-485C-A5E1-1C9A8EBEA9A5}"/>
              </a:ext>
            </a:extLst>
          </p:cNvPr>
          <p:cNvSpPr/>
          <p:nvPr/>
        </p:nvSpPr>
        <p:spPr>
          <a:xfrm>
            <a:off x="9371204" y="5101689"/>
            <a:ext cx="665246" cy="322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CDE564-6CC6-453D-961C-1169770CC3EB}"/>
              </a:ext>
            </a:extLst>
          </p:cNvPr>
          <p:cNvSpPr txBox="1"/>
          <p:nvPr/>
        </p:nvSpPr>
        <p:spPr>
          <a:xfrm>
            <a:off x="9413899" y="5053526"/>
            <a:ext cx="7721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 Scheduler</a:t>
            </a:r>
          </a:p>
        </p:txBody>
      </p:sp>
    </p:spTree>
    <p:extLst>
      <p:ext uri="{BB962C8B-B14F-4D97-AF65-F5344CB8AC3E}">
        <p14:creationId xmlns:p14="http://schemas.microsoft.com/office/powerpoint/2010/main" val="5521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91579</TotalTime>
  <Words>397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Global Scheduler Deployment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cathy.zhang@futurewei.com</dc:creator>
  <cp:lastModifiedBy>Hong Zhang</cp:lastModifiedBy>
  <cp:revision>1446</cp:revision>
  <dcterms:created xsi:type="dcterms:W3CDTF">2019-01-28T21:57:26Z</dcterms:created>
  <dcterms:modified xsi:type="dcterms:W3CDTF">2020-09-23T20:49:24Z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1552411176</vt:lpwstr>
  </property>
</Properties>
</file>