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95" r:id="rId5"/>
    <p:sldId id="279" r:id="rId6"/>
    <p:sldId id="289" r:id="rId7"/>
    <p:sldId id="291" r:id="rId8"/>
    <p:sldId id="281" r:id="rId9"/>
    <p:sldId id="280" r:id="rId10"/>
    <p:sldId id="284" r:id="rId11"/>
    <p:sldId id="260" r:id="rId12"/>
    <p:sldId id="292" r:id="rId13"/>
    <p:sldId id="29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ni Zhang" initials="MZ" lastIdx="2" clrIdx="0">
    <p:extLst>
      <p:ext uri="{19B8F6BF-5375-455C-9EA6-DF929625EA0E}">
        <p15:presenceInfo xmlns:p15="http://schemas.microsoft.com/office/powerpoint/2012/main" userId="S::mzhang1@futurewei.com::17e24230-1e34-4957-bb60-f9ef18a16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061"/>
    <a:srgbClr val="F6C2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/>
    <p:restoredTop sz="94694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9F7C-2825-4EE4-9408-1994A4144A70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4B2B-A32E-42F4-AFA7-1FB6403E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4B2B-A32E-42F4-AFA7-1FB6403E6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02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198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D07-569B-CC48-B8E0-5F791917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EA61-2651-D941-8CAF-334B10CD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F936-6EA2-3045-9385-0AC628B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7389-527C-BF4E-8BA6-BA999543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turewei-cloud/mizar" TargetMode="External"/><Relationship Id="rId2" Type="http://schemas.openxmlformats.org/officeDocument/2006/relationships/hyperlink" Target="https://github.com/futurewei-cloud/arkt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uturewei-cloud/alc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>
            <a:extLst>
              <a:ext uri="{FF2B5EF4-FFF2-40B4-BE49-F238E27FC236}">
                <a16:creationId xmlns:a16="http://schemas.microsoft.com/office/drawing/2014/main" id="{46619049-E150-2F44-ABCD-63FAC80BF705}"/>
              </a:ext>
            </a:extLst>
          </p:cNvPr>
          <p:cNvSpPr txBox="1">
            <a:spLocks/>
          </p:cNvSpPr>
          <p:nvPr/>
        </p:nvSpPr>
        <p:spPr>
          <a:xfrm>
            <a:off x="1608134" y="2109475"/>
            <a:ext cx="8975732" cy="1203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/>
              <a:t>Arktos</a:t>
            </a:r>
            <a:r>
              <a:rPr lang="en-US" sz="5400" b="1" dirty="0"/>
              <a:t>: Current Work and Next 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96EB64F7-A1B1-444D-A52D-632AEF00FD34}"/>
              </a:ext>
            </a:extLst>
          </p:cNvPr>
          <p:cNvSpPr txBox="1">
            <a:spLocks/>
          </p:cNvSpPr>
          <p:nvPr/>
        </p:nvSpPr>
        <p:spPr>
          <a:xfrm>
            <a:off x="4411656" y="3238620"/>
            <a:ext cx="2256272" cy="612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 err="1"/>
              <a:t>Xiaoning</a:t>
            </a:r>
            <a:r>
              <a:rPr lang="en-US" sz="2000" dirty="0"/>
              <a:t> Ding</a:t>
            </a:r>
          </a:p>
        </p:txBody>
      </p:sp>
    </p:spTree>
    <p:extLst>
      <p:ext uri="{BB962C8B-B14F-4D97-AF65-F5344CB8AC3E}">
        <p14:creationId xmlns:p14="http://schemas.microsoft.com/office/powerpoint/2010/main" val="1105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CD0636-B20D-7042-8973-13CDCB35136B}"/>
              </a:ext>
            </a:extLst>
          </p:cNvPr>
          <p:cNvSpPr/>
          <p:nvPr/>
        </p:nvSpPr>
        <p:spPr>
          <a:xfrm>
            <a:off x="272690" y="285377"/>
            <a:ext cx="8579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Next: ARM Optimization &amp; Virtualization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53F79-612C-4043-9C03-30A1575F5280}"/>
              </a:ext>
            </a:extLst>
          </p:cNvPr>
          <p:cNvSpPr/>
          <p:nvPr/>
        </p:nvSpPr>
        <p:spPr>
          <a:xfrm>
            <a:off x="154112" y="1636387"/>
            <a:ext cx="109830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eco system of ARM in data center is emerging. AWS released its Graviton </a:t>
            </a:r>
            <a:r>
              <a:rPr lang="en-US" sz="2000" dirty="0" err="1"/>
              <a:t>cpu</a:t>
            </a:r>
            <a:r>
              <a:rPr lang="en-US" sz="2000" dirty="0"/>
              <a:t> and Huawei released </a:t>
            </a:r>
            <a:r>
              <a:rPr lang="en-US" sz="2000" dirty="0" err="1"/>
              <a:t>Kunpeng</a:t>
            </a:r>
            <a:r>
              <a:rPr lang="en-US" sz="2000" dirty="0"/>
              <a:t> </a:t>
            </a:r>
            <a:r>
              <a:rPr lang="en-US" sz="2000" dirty="0" err="1"/>
              <a:t>cpu</a:t>
            </a:r>
            <a:r>
              <a:rPr lang="en-US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ARM CPU is usually more energy efficient and cost efficient than x86, but per-core performance is less than x86.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Besides simply recompiling software for ARM platform, what software optimizations can we do? What new features can we build on ARM?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Some initial efforts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Work with university researchers to implement enclave in normal world of ARM </a:t>
            </a:r>
            <a:r>
              <a:rPr lang="en-US" sz="2000" dirty="0" err="1"/>
              <a:t>TrustZone</a:t>
            </a:r>
            <a:r>
              <a:rPr lang="en-US" sz="2000" dirty="0"/>
              <a:t>. This potentially can provide a large enclave for sensitive cloud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9498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40368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2CE8B-0468-DD4B-B11E-2DE38CEFAD03}"/>
              </a:ext>
            </a:extLst>
          </p:cNvPr>
          <p:cNvSpPr txBox="1"/>
          <p:nvPr/>
        </p:nvSpPr>
        <p:spPr>
          <a:xfrm>
            <a:off x="3982753" y="3050477"/>
            <a:ext cx="452393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US" sz="6000" b="1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150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403682" y="0"/>
            <a:ext cx="9824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Agenda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2D795-FDC0-CB42-8DD9-3D42BAEF789F}"/>
              </a:ext>
            </a:extLst>
          </p:cNvPr>
          <p:cNvSpPr txBox="1"/>
          <p:nvPr/>
        </p:nvSpPr>
        <p:spPr>
          <a:xfrm>
            <a:off x="493754" y="1477475"/>
            <a:ext cx="10425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Background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Arktos</a:t>
            </a: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Features 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Current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Next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7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67087-9479-8B4C-B3D2-1FB6E96302A4}"/>
              </a:ext>
            </a:extLst>
          </p:cNvPr>
          <p:cNvSpPr/>
          <p:nvPr/>
        </p:nvSpPr>
        <p:spPr>
          <a:xfrm>
            <a:off x="542818" y="1424504"/>
            <a:ext cx="1024333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Large-scale Cloud Platform: challenges and opportunities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Challenges : scalability; resource utilization, new workload types (containers &amp; functions); new heterogenous hardware &amp; high-speed network,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Opportunities:  new technologies in hardware and software, including hardware offloading, CPU QoS control, new networking capabilities in Linux kernel, etc.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CloudFabric</a:t>
            </a:r>
            <a:r>
              <a:rPr lang="en-US" sz="2400" dirty="0"/>
              <a:t>: an open-source project group for large scale cloud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Arktos</a:t>
            </a:r>
            <a:r>
              <a:rPr lang="en-US" dirty="0">
                <a:highlight>
                  <a:srgbClr val="FFFF00"/>
                </a:highlight>
              </a:rPr>
              <a:t>, computing platform,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https://github.com/futurewei-cloud/arktos</a:t>
            </a:r>
            <a:endParaRPr lang="en-US" dirty="0">
              <a:highlight>
                <a:srgbClr val="FFFF00"/>
              </a:highligh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Mizar,  network data plane, </a:t>
            </a:r>
            <a:r>
              <a:rPr lang="en-US" dirty="0">
                <a:hlinkClick r:id="rId3"/>
              </a:rPr>
              <a:t>https://github.com/futurewei-cloud/mizar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Alcor</a:t>
            </a:r>
            <a:r>
              <a:rPr lang="en-US" dirty="0"/>
              <a:t>,  network control plane, </a:t>
            </a:r>
            <a:r>
              <a:rPr lang="en-US" dirty="0">
                <a:hlinkClick r:id="rId4"/>
              </a:rPr>
              <a:t>https://github.com/futurewei-cloud/alcor</a:t>
            </a:r>
            <a:endParaRPr lang="en-US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D0636-B20D-7042-8973-13CDCB35136B}"/>
              </a:ext>
            </a:extLst>
          </p:cNvPr>
          <p:cNvSpPr/>
          <p:nvPr/>
        </p:nvSpPr>
        <p:spPr>
          <a:xfrm>
            <a:off x="272690" y="285377"/>
            <a:ext cx="4725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CloudFabric</a:t>
            </a:r>
            <a:r>
              <a:rPr lang="en-US" sz="4000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40496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431ACE9B-A8EA-7C4D-AF0E-7FC4A67DE378}"/>
              </a:ext>
            </a:extLst>
          </p:cNvPr>
          <p:cNvSpPr txBox="1">
            <a:spLocks/>
          </p:cNvSpPr>
          <p:nvPr/>
        </p:nvSpPr>
        <p:spPr>
          <a:xfrm>
            <a:off x="327244" y="266596"/>
            <a:ext cx="6015206" cy="755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Arktos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Overview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732506-6DF8-D646-B6FB-ACDA00C22216}"/>
              </a:ext>
            </a:extLst>
          </p:cNvPr>
          <p:cNvGrpSpPr/>
          <p:nvPr/>
        </p:nvGrpSpPr>
        <p:grpSpPr>
          <a:xfrm>
            <a:off x="5292819" y="5816145"/>
            <a:ext cx="660386" cy="781094"/>
            <a:chOff x="8366807" y="2293318"/>
            <a:chExt cx="755489" cy="108639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DC01E6D-7432-F44A-B6B6-03AB4FC52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5DC41F-7C11-D345-8A13-B34A0B8F4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532C319-B072-6245-90CA-472B5FBB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5C7D02F-1D69-1B4B-91CC-1CD5F70E000A}"/>
              </a:ext>
            </a:extLst>
          </p:cNvPr>
          <p:cNvSpPr txBox="1"/>
          <p:nvPr/>
        </p:nvSpPr>
        <p:spPr>
          <a:xfrm>
            <a:off x="6987134" y="3412784"/>
            <a:ext cx="226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Multi-tenancy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6DEA11-65BF-6946-B6FB-9628674B7ADA}"/>
              </a:ext>
            </a:extLst>
          </p:cNvPr>
          <p:cNvSpPr txBox="1"/>
          <p:nvPr/>
        </p:nvSpPr>
        <p:spPr>
          <a:xfrm>
            <a:off x="6977930" y="3759055"/>
            <a:ext cx="2390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multi organizations and teams to share a same resource pool.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 strong isolation and quota mechanism for resources.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568D2-E217-3443-94EE-52B490595673}"/>
              </a:ext>
            </a:extLst>
          </p:cNvPr>
          <p:cNvSpPr txBox="1"/>
          <p:nvPr/>
        </p:nvSpPr>
        <p:spPr>
          <a:xfrm>
            <a:off x="9628125" y="1458385"/>
            <a:ext cx="204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Large Scalability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8DA31B-485D-184B-AC25-002E42BADC1F}"/>
              </a:ext>
            </a:extLst>
          </p:cNvPr>
          <p:cNvSpPr txBox="1"/>
          <p:nvPr/>
        </p:nvSpPr>
        <p:spPr>
          <a:xfrm>
            <a:off x="9596958" y="1827717"/>
            <a:ext cx="2272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Targeting at 100K nodes per cluster and 300K nodes per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all components partitioned and replicated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165928-E2DE-8541-8A1E-DFCFF8249761}"/>
              </a:ext>
            </a:extLst>
          </p:cNvPr>
          <p:cNvSpPr txBox="1"/>
          <p:nvPr/>
        </p:nvSpPr>
        <p:spPr>
          <a:xfrm>
            <a:off x="6976535" y="1437556"/>
            <a:ext cx="204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Unified Stack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FF1D9B-CD67-5D4E-93E3-F25DC5C6210D}"/>
              </a:ext>
            </a:extLst>
          </p:cNvPr>
          <p:cNvSpPr txBox="1"/>
          <p:nvPr/>
        </p:nvSpPr>
        <p:spPr>
          <a:xfrm>
            <a:off x="6943018" y="1793918"/>
            <a:ext cx="2486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VM and containers share a same control 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VM and containers share a shared resource pool.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Built-in optimization for serverless functions.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CA632-35E6-2048-B86B-ABEE837A2DF5}"/>
              </a:ext>
            </a:extLst>
          </p:cNvPr>
          <p:cNvGrpSpPr/>
          <p:nvPr/>
        </p:nvGrpSpPr>
        <p:grpSpPr>
          <a:xfrm>
            <a:off x="4543828" y="5790880"/>
            <a:ext cx="660386" cy="781094"/>
            <a:chOff x="8366807" y="2293318"/>
            <a:chExt cx="755489" cy="108639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00DC1B1-8156-C24B-AF72-B5EE836C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9B3366-BF4E-1B49-99A9-F2CBD62A6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4EB8EAF-8D2E-514D-B5C4-DFF24D6C7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BA5378-F41C-B146-B6E3-0F1DBA12DD69}"/>
              </a:ext>
            </a:extLst>
          </p:cNvPr>
          <p:cNvGrpSpPr/>
          <p:nvPr/>
        </p:nvGrpSpPr>
        <p:grpSpPr>
          <a:xfrm>
            <a:off x="1022883" y="5810310"/>
            <a:ext cx="660386" cy="781094"/>
            <a:chOff x="8366807" y="2293318"/>
            <a:chExt cx="755489" cy="108639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CD87525-B33D-224A-AFDD-37D069B5D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773EA0A-2DCD-AB43-AA1C-3FDB853F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F5CB8D9-E213-C845-8D64-952D5F49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E1B695-FFB4-9C4A-8F28-688E2863B422}"/>
              </a:ext>
            </a:extLst>
          </p:cNvPr>
          <p:cNvGrpSpPr/>
          <p:nvPr/>
        </p:nvGrpSpPr>
        <p:grpSpPr>
          <a:xfrm>
            <a:off x="3075034" y="5816145"/>
            <a:ext cx="660386" cy="781094"/>
            <a:chOff x="8366807" y="2293318"/>
            <a:chExt cx="755489" cy="108639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D8DB2A2-2F5F-2048-B77F-FACC6C00B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14B3DCF-1276-FD41-B924-2C440FDB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1854F0-D9D3-A641-A735-76A01E13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0155C4-BFCE-8747-9FAE-AE8E5855F9E1}"/>
              </a:ext>
            </a:extLst>
          </p:cNvPr>
          <p:cNvGrpSpPr/>
          <p:nvPr/>
        </p:nvGrpSpPr>
        <p:grpSpPr>
          <a:xfrm>
            <a:off x="2397113" y="5816144"/>
            <a:ext cx="660386" cy="781094"/>
            <a:chOff x="8366807" y="2293318"/>
            <a:chExt cx="755489" cy="10863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A3DF63B-4C41-6142-BE76-C86BB180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2E250B1-EE30-2D43-9452-B1EB5FFD2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C045B06-2EA4-0542-8996-EEEBF6AD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0B02AEB-CD0B-1241-8044-4C6B6DCBB33F}"/>
              </a:ext>
            </a:extLst>
          </p:cNvPr>
          <p:cNvGrpSpPr/>
          <p:nvPr/>
        </p:nvGrpSpPr>
        <p:grpSpPr>
          <a:xfrm>
            <a:off x="1707785" y="5818187"/>
            <a:ext cx="660386" cy="781094"/>
            <a:chOff x="8366807" y="2293318"/>
            <a:chExt cx="755489" cy="1086394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0F08A13-4477-2B40-9575-A069F9EE8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1F18214-2C12-C945-AC33-59A0FA7F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0102D4B-84E8-F140-9F28-C31370028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FEDE24-12D0-2C45-A0D5-C52582B337DA}"/>
              </a:ext>
            </a:extLst>
          </p:cNvPr>
          <p:cNvGrpSpPr/>
          <p:nvPr/>
        </p:nvGrpSpPr>
        <p:grpSpPr>
          <a:xfrm>
            <a:off x="3819168" y="5794983"/>
            <a:ext cx="660386" cy="781094"/>
            <a:chOff x="8366807" y="2293318"/>
            <a:chExt cx="755489" cy="108639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30152-B53A-7A42-BAAB-2A9998C37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807" y="2293318"/>
              <a:ext cx="450689" cy="78159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DCD4CCE-3CC2-4945-8558-4037245F9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207" y="2445718"/>
              <a:ext cx="450689" cy="781594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B89E17A-581F-C249-8CE9-1FC742214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607" y="2598118"/>
              <a:ext cx="450689" cy="781594"/>
            </a:xfrm>
            <a:prstGeom prst="rect">
              <a:avLst/>
            </a:prstGeom>
          </p:spPr>
        </p:pic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CC2BA78-A288-804E-9A3F-AEB40F147EF3}"/>
              </a:ext>
            </a:extLst>
          </p:cNvPr>
          <p:cNvSpPr/>
          <p:nvPr/>
        </p:nvSpPr>
        <p:spPr>
          <a:xfrm>
            <a:off x="1087897" y="1558390"/>
            <a:ext cx="1255993" cy="5434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VM workloads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CF48ACB-32F1-5D4A-B69D-33D9AE8BDA52}"/>
              </a:ext>
            </a:extLst>
          </p:cNvPr>
          <p:cNvSpPr/>
          <p:nvPr/>
        </p:nvSpPr>
        <p:spPr>
          <a:xfrm>
            <a:off x="782255" y="2424095"/>
            <a:ext cx="5170949" cy="27791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1A1B6A9E-0866-A342-B212-794AE98D6FC9}"/>
              </a:ext>
            </a:extLst>
          </p:cNvPr>
          <p:cNvSpPr/>
          <p:nvPr/>
        </p:nvSpPr>
        <p:spPr>
          <a:xfrm>
            <a:off x="1591715" y="2101817"/>
            <a:ext cx="248356" cy="26146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FFC7F7C-A0BA-F24D-B4BF-D9510E4E4CCD}"/>
              </a:ext>
            </a:extLst>
          </p:cNvPr>
          <p:cNvSpPr/>
          <p:nvPr/>
        </p:nvSpPr>
        <p:spPr>
          <a:xfrm>
            <a:off x="1476809" y="3144130"/>
            <a:ext cx="3604233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Scheduling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4856DBA-52CB-1B4B-9CC5-EB287F87B201}"/>
              </a:ext>
            </a:extLst>
          </p:cNvPr>
          <p:cNvSpPr/>
          <p:nvPr/>
        </p:nvSpPr>
        <p:spPr>
          <a:xfrm>
            <a:off x="1476809" y="3626569"/>
            <a:ext cx="1782725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 </a:t>
            </a:r>
          </a:p>
          <a:p>
            <a:pPr algn="ctr"/>
            <a:r>
              <a:rPr lang="en-US" sz="1400" dirty="0"/>
              <a:t>Integration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2DB33DA-6482-7548-8757-3E7DC8714D90}"/>
              </a:ext>
            </a:extLst>
          </p:cNvPr>
          <p:cNvSpPr/>
          <p:nvPr/>
        </p:nvSpPr>
        <p:spPr>
          <a:xfrm>
            <a:off x="3341289" y="3631234"/>
            <a:ext cx="1720362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 </a:t>
            </a:r>
          </a:p>
          <a:p>
            <a:pPr algn="ctr"/>
            <a:r>
              <a:rPr lang="en-US" sz="1400" dirty="0"/>
              <a:t>Integration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2272F31-E583-544C-BC6E-16F31D0CB0EF}"/>
              </a:ext>
            </a:extLst>
          </p:cNvPr>
          <p:cNvSpPr/>
          <p:nvPr/>
        </p:nvSpPr>
        <p:spPr>
          <a:xfrm>
            <a:off x="1476809" y="4111277"/>
            <a:ext cx="1782725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Container Runtime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C6963B7-9E39-714F-87E0-C4D271E42B6D}"/>
              </a:ext>
            </a:extLst>
          </p:cNvPr>
          <p:cNvSpPr/>
          <p:nvPr/>
        </p:nvSpPr>
        <p:spPr>
          <a:xfrm>
            <a:off x="3334847" y="4106033"/>
            <a:ext cx="1720363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 Runtime</a:t>
            </a:r>
          </a:p>
        </p:txBody>
      </p:sp>
      <p:sp>
        <p:nvSpPr>
          <p:cNvPr id="84" name="Up-Down Arrow 83">
            <a:extLst>
              <a:ext uri="{FF2B5EF4-FFF2-40B4-BE49-F238E27FC236}">
                <a16:creationId xmlns:a16="http://schemas.microsoft.com/office/drawing/2014/main" id="{E501419E-2F42-C146-89FA-CAD9CA647E3A}"/>
              </a:ext>
            </a:extLst>
          </p:cNvPr>
          <p:cNvSpPr/>
          <p:nvPr/>
        </p:nvSpPr>
        <p:spPr>
          <a:xfrm>
            <a:off x="4079481" y="5297913"/>
            <a:ext cx="266858" cy="394104"/>
          </a:xfrm>
          <a:prstGeom prst="upDownArrow">
            <a:avLst>
              <a:gd name="adj1" fmla="val 52273"/>
              <a:gd name="adj2" fmla="val 259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677E218-F839-7D4B-B4DF-9E47E30BA5BD}"/>
              </a:ext>
            </a:extLst>
          </p:cNvPr>
          <p:cNvSpPr/>
          <p:nvPr/>
        </p:nvSpPr>
        <p:spPr>
          <a:xfrm>
            <a:off x="1476809" y="2594827"/>
            <a:ext cx="3604233" cy="46932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Orchestration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D8274D7-8D2D-FC4C-935C-55BEAB095017}"/>
              </a:ext>
            </a:extLst>
          </p:cNvPr>
          <p:cNvSpPr/>
          <p:nvPr/>
        </p:nvSpPr>
        <p:spPr>
          <a:xfrm>
            <a:off x="1476809" y="4618613"/>
            <a:ext cx="3604233" cy="38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 Management</a:t>
            </a:r>
          </a:p>
        </p:txBody>
      </p:sp>
      <p:sp>
        <p:nvSpPr>
          <p:cNvPr id="87" name="Up-Down Arrow 86">
            <a:extLst>
              <a:ext uri="{FF2B5EF4-FFF2-40B4-BE49-F238E27FC236}">
                <a16:creationId xmlns:a16="http://schemas.microsoft.com/office/drawing/2014/main" id="{173B6A52-8CE6-BE4A-84CA-33E08C8B8EE8}"/>
              </a:ext>
            </a:extLst>
          </p:cNvPr>
          <p:cNvSpPr/>
          <p:nvPr/>
        </p:nvSpPr>
        <p:spPr>
          <a:xfrm>
            <a:off x="3395135" y="5312772"/>
            <a:ext cx="266858" cy="394104"/>
          </a:xfrm>
          <a:prstGeom prst="upDownArrow">
            <a:avLst>
              <a:gd name="adj1" fmla="val 52273"/>
              <a:gd name="adj2" fmla="val 259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Up-Down Arrow 87">
            <a:extLst>
              <a:ext uri="{FF2B5EF4-FFF2-40B4-BE49-F238E27FC236}">
                <a16:creationId xmlns:a16="http://schemas.microsoft.com/office/drawing/2014/main" id="{F845CAE0-3C9E-AB4C-8D05-AFEC29B1EBAE}"/>
              </a:ext>
            </a:extLst>
          </p:cNvPr>
          <p:cNvSpPr/>
          <p:nvPr/>
        </p:nvSpPr>
        <p:spPr>
          <a:xfrm>
            <a:off x="2460067" y="5335006"/>
            <a:ext cx="266858" cy="394104"/>
          </a:xfrm>
          <a:prstGeom prst="upDownArrow">
            <a:avLst>
              <a:gd name="adj1" fmla="val 52273"/>
              <a:gd name="adj2" fmla="val 259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98C7786-EB8D-3A4E-89C8-E16629AEC75C}"/>
              </a:ext>
            </a:extLst>
          </p:cNvPr>
          <p:cNvSpPr/>
          <p:nvPr/>
        </p:nvSpPr>
        <p:spPr>
          <a:xfrm>
            <a:off x="2696390" y="1547301"/>
            <a:ext cx="1255993" cy="5434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Container workloads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1FBDF977-EE95-C043-92D1-96868A9FE45F}"/>
              </a:ext>
            </a:extLst>
          </p:cNvPr>
          <p:cNvSpPr/>
          <p:nvPr/>
        </p:nvSpPr>
        <p:spPr>
          <a:xfrm>
            <a:off x="3200208" y="2090728"/>
            <a:ext cx="248356" cy="26146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E3AD333-727F-8441-A5A8-37E5137C654E}"/>
              </a:ext>
            </a:extLst>
          </p:cNvPr>
          <p:cNvSpPr/>
          <p:nvPr/>
        </p:nvSpPr>
        <p:spPr>
          <a:xfrm>
            <a:off x="4343708" y="1535727"/>
            <a:ext cx="1255993" cy="5434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Serverless workloads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019CF6FD-4FEB-7F48-9717-84FB4E0B325A}"/>
              </a:ext>
            </a:extLst>
          </p:cNvPr>
          <p:cNvSpPr/>
          <p:nvPr/>
        </p:nvSpPr>
        <p:spPr>
          <a:xfrm>
            <a:off x="4815296" y="2156066"/>
            <a:ext cx="248356" cy="26146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565EBD-E33D-DA44-97BD-C955DAA5E998}"/>
              </a:ext>
            </a:extLst>
          </p:cNvPr>
          <p:cNvSpPr txBox="1"/>
          <p:nvPr/>
        </p:nvSpPr>
        <p:spPr>
          <a:xfrm>
            <a:off x="9516426" y="3412784"/>
            <a:ext cx="22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Resource Utilization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96F82A-11AE-D746-8A53-A15FFD5F3F97}"/>
              </a:ext>
            </a:extLst>
          </p:cNvPr>
          <p:cNvSpPr txBox="1"/>
          <p:nvPr/>
        </p:nvSpPr>
        <p:spPr>
          <a:xfrm>
            <a:off x="9536055" y="3833575"/>
            <a:ext cx="24866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scaling and SLO-driven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intelligent distributed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GPU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33BFAB-AD5E-8C49-9EA6-1B940D437CD2}"/>
              </a:ext>
            </a:extLst>
          </p:cNvPr>
          <p:cNvSpPr txBox="1"/>
          <p:nvPr/>
        </p:nvSpPr>
        <p:spPr>
          <a:xfrm>
            <a:off x="6981848" y="5274310"/>
            <a:ext cx="175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Virtualization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C0A540-12A9-4348-8530-B405FC840362}"/>
              </a:ext>
            </a:extLst>
          </p:cNvPr>
          <p:cNvSpPr txBox="1"/>
          <p:nvPr/>
        </p:nvSpPr>
        <p:spPr>
          <a:xfrm>
            <a:off x="7008622" y="5746672"/>
            <a:ext cx="2395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ARM virtualization &amp;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lightweight virtualization.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26FF20-025B-B34C-AC64-8786FC405DE5}"/>
              </a:ext>
            </a:extLst>
          </p:cNvPr>
          <p:cNvSpPr txBox="1"/>
          <p:nvPr/>
        </p:nvSpPr>
        <p:spPr>
          <a:xfrm>
            <a:off x="9696692" y="5312772"/>
            <a:ext cx="175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Edge Cloud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EED524-07CA-CB45-A3FB-887765553744}"/>
              </a:ext>
            </a:extLst>
          </p:cNvPr>
          <p:cNvSpPr txBox="1"/>
          <p:nvPr/>
        </p:nvSpPr>
        <p:spPr>
          <a:xfrm>
            <a:off x="9628125" y="5741050"/>
            <a:ext cx="233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Cloud/Edge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 version of KubeEdge</a:t>
            </a:r>
          </a:p>
        </p:txBody>
      </p:sp>
    </p:spTree>
    <p:extLst>
      <p:ext uri="{BB962C8B-B14F-4D97-AF65-F5344CB8AC3E}">
        <p14:creationId xmlns:p14="http://schemas.microsoft.com/office/powerpoint/2010/main" val="7672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D75D-4AEB-E146-A2F9-F0BB3A1CD08C}"/>
              </a:ext>
            </a:extLst>
          </p:cNvPr>
          <p:cNvSpPr txBox="1">
            <a:spLocks/>
          </p:cNvSpPr>
          <p:nvPr/>
        </p:nvSpPr>
        <p:spPr>
          <a:xfrm>
            <a:off x="0" y="94209"/>
            <a:ext cx="10515600" cy="98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Arktos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Unified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7A8228-1B8C-5A41-ACAE-97D67CE0A2EE}"/>
              </a:ext>
            </a:extLst>
          </p:cNvPr>
          <p:cNvSpPr/>
          <p:nvPr/>
        </p:nvSpPr>
        <p:spPr>
          <a:xfrm>
            <a:off x="1215954" y="1406513"/>
            <a:ext cx="1255993" cy="7511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VM workloads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5199AF-3F78-9F4C-9BB4-BEFBD391DA59}"/>
              </a:ext>
            </a:extLst>
          </p:cNvPr>
          <p:cNvSpPr/>
          <p:nvPr/>
        </p:nvSpPr>
        <p:spPr>
          <a:xfrm>
            <a:off x="2982664" y="1406513"/>
            <a:ext cx="1255993" cy="7511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Container workloads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F69D0F-8B1D-D748-AB94-E3A71A8FCBDD}"/>
              </a:ext>
            </a:extLst>
          </p:cNvPr>
          <p:cNvSpPr/>
          <p:nvPr/>
        </p:nvSpPr>
        <p:spPr>
          <a:xfrm>
            <a:off x="580428" y="2419171"/>
            <a:ext cx="4413956" cy="3032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FF0AE1-1A83-904D-9ED5-9C6C1C41E233}"/>
              </a:ext>
            </a:extLst>
          </p:cNvPr>
          <p:cNvSpPr/>
          <p:nvPr/>
        </p:nvSpPr>
        <p:spPr>
          <a:xfrm>
            <a:off x="312240" y="5948931"/>
            <a:ext cx="5049590" cy="608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Node pool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AC3D7D4-8749-704E-ADF1-5BFB0B1B4900}"/>
              </a:ext>
            </a:extLst>
          </p:cNvPr>
          <p:cNvSpPr/>
          <p:nvPr/>
        </p:nvSpPr>
        <p:spPr>
          <a:xfrm>
            <a:off x="1719772" y="2157710"/>
            <a:ext cx="248356" cy="26146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FA8484B-8D17-6646-8559-68BE33220A99}"/>
              </a:ext>
            </a:extLst>
          </p:cNvPr>
          <p:cNvSpPr/>
          <p:nvPr/>
        </p:nvSpPr>
        <p:spPr>
          <a:xfrm>
            <a:off x="3486482" y="2157708"/>
            <a:ext cx="248356" cy="26146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82B6AE62-0543-F14D-8D52-CC91E64671FA}"/>
              </a:ext>
            </a:extLst>
          </p:cNvPr>
          <p:cNvSpPr/>
          <p:nvPr/>
        </p:nvSpPr>
        <p:spPr>
          <a:xfrm>
            <a:off x="1608522" y="5463404"/>
            <a:ext cx="427795" cy="535866"/>
          </a:xfrm>
          <a:prstGeom prst="upDownArrow">
            <a:avLst>
              <a:gd name="adj1" fmla="val 52273"/>
              <a:gd name="adj2" fmla="val 259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FB886-90BB-AB4E-84C7-0134283F84D9}"/>
              </a:ext>
            </a:extLst>
          </p:cNvPr>
          <p:cNvSpPr/>
          <p:nvPr/>
        </p:nvSpPr>
        <p:spPr>
          <a:xfrm>
            <a:off x="4333331" y="5709379"/>
            <a:ext cx="656220" cy="692883"/>
          </a:xfrm>
          <a:prstGeom prst="ellipse">
            <a:avLst/>
          </a:prstGeom>
          <a:solidFill>
            <a:srgbClr val="EFB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E276CF-B7BC-D643-9CF8-FFF1CAAAB490}"/>
              </a:ext>
            </a:extLst>
          </p:cNvPr>
          <p:cNvSpPr/>
          <p:nvPr/>
        </p:nvSpPr>
        <p:spPr>
          <a:xfrm>
            <a:off x="4451499" y="5716375"/>
            <a:ext cx="656220" cy="692883"/>
          </a:xfrm>
          <a:prstGeom prst="ellipse">
            <a:avLst/>
          </a:prstGeom>
          <a:solidFill>
            <a:srgbClr val="EFB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0164A1-07AD-2543-A598-CA5B176C52FE}"/>
              </a:ext>
            </a:extLst>
          </p:cNvPr>
          <p:cNvSpPr/>
          <p:nvPr/>
        </p:nvSpPr>
        <p:spPr>
          <a:xfrm>
            <a:off x="4583229" y="5723371"/>
            <a:ext cx="656220" cy="692883"/>
          </a:xfrm>
          <a:prstGeom prst="ellipse">
            <a:avLst/>
          </a:prstGeom>
          <a:solidFill>
            <a:srgbClr val="EFB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719BD-9745-4F47-A7E7-D64F45DEA288}"/>
              </a:ext>
            </a:extLst>
          </p:cNvPr>
          <p:cNvSpPr txBox="1"/>
          <p:nvPr/>
        </p:nvSpPr>
        <p:spPr>
          <a:xfrm>
            <a:off x="718800" y="2442114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bg1"/>
                </a:solidFill>
              </a:rPr>
              <a:t>Arktos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104E3EF-208C-8545-8B5A-1E3DD7077B39}"/>
              </a:ext>
            </a:extLst>
          </p:cNvPr>
          <p:cNvSpPr/>
          <p:nvPr/>
        </p:nvSpPr>
        <p:spPr>
          <a:xfrm>
            <a:off x="978996" y="3451383"/>
            <a:ext cx="3604233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Scheduling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13F1688-CDF8-1A48-954E-86E9519265DA}"/>
              </a:ext>
            </a:extLst>
          </p:cNvPr>
          <p:cNvSpPr/>
          <p:nvPr/>
        </p:nvSpPr>
        <p:spPr>
          <a:xfrm>
            <a:off x="978996" y="3933822"/>
            <a:ext cx="1782725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Network </a:t>
            </a:r>
          </a:p>
          <a:p>
            <a:pPr algn="ctr"/>
            <a:r>
              <a:rPr lang="en-US" sz="1400"/>
              <a:t>Integration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440AF1E-B0E7-3049-84D5-25825E1834F2}"/>
              </a:ext>
            </a:extLst>
          </p:cNvPr>
          <p:cNvSpPr/>
          <p:nvPr/>
        </p:nvSpPr>
        <p:spPr>
          <a:xfrm>
            <a:off x="2843476" y="3938487"/>
            <a:ext cx="1720362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Storage </a:t>
            </a:r>
          </a:p>
          <a:p>
            <a:pPr algn="ctr"/>
            <a:r>
              <a:rPr lang="en-US" sz="1400"/>
              <a:t>Integration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D5738E-14D2-0C4B-8C08-1C7C6B536E0E}"/>
              </a:ext>
            </a:extLst>
          </p:cNvPr>
          <p:cNvSpPr/>
          <p:nvPr/>
        </p:nvSpPr>
        <p:spPr>
          <a:xfrm>
            <a:off x="978996" y="4418530"/>
            <a:ext cx="1782725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Container Runtime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1BF6AD4-C0B4-C640-AB53-EFF54DFEC477}"/>
              </a:ext>
            </a:extLst>
          </p:cNvPr>
          <p:cNvSpPr/>
          <p:nvPr/>
        </p:nvSpPr>
        <p:spPr>
          <a:xfrm>
            <a:off x="2837034" y="4413286"/>
            <a:ext cx="1720363" cy="43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VM Runtime</a:t>
            </a:r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5BCC698F-B997-4740-8BA9-EEFB5420AB5A}"/>
              </a:ext>
            </a:extLst>
          </p:cNvPr>
          <p:cNvSpPr/>
          <p:nvPr/>
        </p:nvSpPr>
        <p:spPr>
          <a:xfrm>
            <a:off x="3581667" y="5463404"/>
            <a:ext cx="427795" cy="535866"/>
          </a:xfrm>
          <a:prstGeom prst="upDownArrow">
            <a:avLst>
              <a:gd name="adj1" fmla="val 52273"/>
              <a:gd name="adj2" fmla="val 259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333983F-25F6-864E-912E-05E5A81A65B7}"/>
              </a:ext>
            </a:extLst>
          </p:cNvPr>
          <p:cNvSpPr/>
          <p:nvPr/>
        </p:nvSpPr>
        <p:spPr>
          <a:xfrm>
            <a:off x="978996" y="2902080"/>
            <a:ext cx="3604233" cy="46932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Common Orchestration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EB52858-8E05-6341-99D1-E433BA1AA959}"/>
              </a:ext>
            </a:extLst>
          </p:cNvPr>
          <p:cNvSpPr/>
          <p:nvPr/>
        </p:nvSpPr>
        <p:spPr>
          <a:xfrm>
            <a:off x="978996" y="4925866"/>
            <a:ext cx="3604233" cy="38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Cluster Management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6B8188-FD03-BE41-BBD5-D19C23E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883" y="1885245"/>
            <a:ext cx="5935877" cy="20485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4B5E9C6-8689-A843-AB3C-692EA160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83" y="4334076"/>
            <a:ext cx="5935877" cy="21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403682" y="0"/>
            <a:ext cx="9824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Arktos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Scalability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90128" y="1161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AD058-F39B-42DC-863F-FAB712D4948B}"/>
              </a:ext>
            </a:extLst>
          </p:cNvPr>
          <p:cNvSpPr txBox="1"/>
          <p:nvPr/>
        </p:nvSpPr>
        <p:spPr>
          <a:xfrm>
            <a:off x="356498" y="6130187"/>
            <a:ext cx="10246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Shard tenant 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Scheduler has global view of all nodes in cluster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F18B63-3CAF-47F8-AEB4-E7DB5A75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359333"/>
            <a:ext cx="10939669" cy="46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3CA19-DA2F-4DED-9F1D-16DD83C59BC4}"/>
              </a:ext>
            </a:extLst>
          </p:cNvPr>
          <p:cNvSpPr/>
          <p:nvPr/>
        </p:nvSpPr>
        <p:spPr>
          <a:xfrm>
            <a:off x="839578" y="1466961"/>
            <a:ext cx="10224795" cy="31568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05861-99AD-46EB-8081-88B48A964447}"/>
              </a:ext>
            </a:extLst>
          </p:cNvPr>
          <p:cNvSpPr/>
          <p:nvPr/>
        </p:nvSpPr>
        <p:spPr>
          <a:xfrm>
            <a:off x="5066285" y="2042605"/>
            <a:ext cx="1904999" cy="1969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637DFD-5F33-4C37-BC6A-C7E8663E1453}"/>
              </a:ext>
            </a:extLst>
          </p:cNvPr>
          <p:cNvSpPr txBox="1">
            <a:spLocks/>
          </p:cNvSpPr>
          <p:nvPr/>
        </p:nvSpPr>
        <p:spPr>
          <a:xfrm>
            <a:off x="403682" y="0"/>
            <a:ext cx="9824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Arktos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Scalability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56294-AAEF-476A-9BFD-F4E6DAF4498B}"/>
              </a:ext>
            </a:extLst>
          </p:cNvPr>
          <p:cNvSpPr txBox="1"/>
          <p:nvPr/>
        </p:nvSpPr>
        <p:spPr>
          <a:xfrm>
            <a:off x="634481" y="5012094"/>
            <a:ext cx="8349341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List/watch by range of field value</a:t>
            </a:r>
            <a:endParaRPr lang="en-US" sz="3200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Multiple controller instances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Multiple controller managers works in active-active mode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401265-E3C2-4189-B083-7D54E237323C}"/>
              </a:ext>
            </a:extLst>
          </p:cNvPr>
          <p:cNvSpPr/>
          <p:nvPr/>
        </p:nvSpPr>
        <p:spPr>
          <a:xfrm>
            <a:off x="1245827" y="3492006"/>
            <a:ext cx="1485122" cy="58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Api</a:t>
            </a:r>
            <a:r>
              <a:rPr lang="en-US">
                <a:cs typeface="Calibri"/>
              </a:rPr>
              <a:t>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3D02D0-1E09-4EC3-BB54-8020C76A14A0}"/>
              </a:ext>
            </a:extLst>
          </p:cNvPr>
          <p:cNvSpPr/>
          <p:nvPr/>
        </p:nvSpPr>
        <p:spPr>
          <a:xfrm>
            <a:off x="7646064" y="1664265"/>
            <a:ext cx="1485122" cy="60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Controller 1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F2F717-39E8-44EC-B7FE-2E14F406C947}"/>
              </a:ext>
            </a:extLst>
          </p:cNvPr>
          <p:cNvSpPr/>
          <p:nvPr/>
        </p:nvSpPr>
        <p:spPr>
          <a:xfrm>
            <a:off x="7646064" y="2581775"/>
            <a:ext cx="1485122" cy="60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Controller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3BEA-A857-4E10-B0A7-D3A9DFCD8321}"/>
              </a:ext>
            </a:extLst>
          </p:cNvPr>
          <p:cNvSpPr/>
          <p:nvPr/>
        </p:nvSpPr>
        <p:spPr>
          <a:xfrm>
            <a:off x="3528021" y="1609671"/>
            <a:ext cx="1485122" cy="60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Controller n</a:t>
            </a:r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578C2D-AD14-494F-AB75-30F32395AC0D}"/>
              </a:ext>
            </a:extLst>
          </p:cNvPr>
          <p:cNvSpPr/>
          <p:nvPr/>
        </p:nvSpPr>
        <p:spPr>
          <a:xfrm rot="-840000">
            <a:off x="2920771" y="3269235"/>
            <a:ext cx="1895073" cy="45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743A73-1FD9-443B-B528-7286748BE55B}"/>
              </a:ext>
            </a:extLst>
          </p:cNvPr>
          <p:cNvSpPr/>
          <p:nvPr/>
        </p:nvSpPr>
        <p:spPr>
          <a:xfrm>
            <a:off x="6499695" y="2138461"/>
            <a:ext cx="113490" cy="13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N1+1</a:t>
            </a:r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C8ABB60-C1FD-4A0B-B005-D8B2775EF165}"/>
              </a:ext>
            </a:extLst>
          </p:cNvPr>
          <p:cNvSpPr/>
          <p:nvPr/>
        </p:nvSpPr>
        <p:spPr>
          <a:xfrm>
            <a:off x="6913120" y="3078801"/>
            <a:ext cx="113490" cy="13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N1+1</a:t>
            </a:r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F777952-B79F-45B6-864B-045887EB0B84}"/>
              </a:ext>
            </a:extLst>
          </p:cNvPr>
          <p:cNvSpPr/>
          <p:nvPr/>
        </p:nvSpPr>
        <p:spPr>
          <a:xfrm>
            <a:off x="6118694" y="3938077"/>
            <a:ext cx="113490" cy="13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N1+1</a:t>
            </a:r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E7CAE70-3C93-4A85-BCD0-48769D4C003C}"/>
              </a:ext>
            </a:extLst>
          </p:cNvPr>
          <p:cNvSpPr/>
          <p:nvPr/>
        </p:nvSpPr>
        <p:spPr>
          <a:xfrm>
            <a:off x="5008120" y="2819397"/>
            <a:ext cx="113490" cy="13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N1+1</a:t>
            </a:r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4A6BE1D-9802-478E-B66C-3A118A124260}"/>
              </a:ext>
            </a:extLst>
          </p:cNvPr>
          <p:cNvSpPr/>
          <p:nvPr/>
        </p:nvSpPr>
        <p:spPr>
          <a:xfrm rot="20100000">
            <a:off x="6890724" y="2068950"/>
            <a:ext cx="154021" cy="91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2800650-52B0-40C1-9313-BEDEB8A1E3FD}"/>
              </a:ext>
            </a:extLst>
          </p:cNvPr>
          <p:cNvSpPr/>
          <p:nvPr/>
        </p:nvSpPr>
        <p:spPr>
          <a:xfrm rot="2400000">
            <a:off x="6712238" y="3205631"/>
            <a:ext cx="186446" cy="118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89D7-45D3-4579-B6AD-32B0FF5EE68A}"/>
              </a:ext>
            </a:extLst>
          </p:cNvPr>
          <p:cNvCxnSpPr/>
          <p:nvPr/>
        </p:nvCxnSpPr>
        <p:spPr>
          <a:xfrm flipV="1">
            <a:off x="7099976" y="1999439"/>
            <a:ext cx="517186" cy="455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8D386-8093-4D6E-9A66-C001FB53604C}"/>
              </a:ext>
            </a:extLst>
          </p:cNvPr>
          <p:cNvCxnSpPr>
            <a:cxnSpLocks/>
          </p:cNvCxnSpPr>
          <p:nvPr/>
        </p:nvCxnSpPr>
        <p:spPr>
          <a:xfrm flipV="1">
            <a:off x="6905422" y="3215397"/>
            <a:ext cx="760377" cy="674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CFA36CB6-0AC2-4FD4-830C-33EE341B2BFD}"/>
              </a:ext>
            </a:extLst>
          </p:cNvPr>
          <p:cNvSpPr/>
          <p:nvPr/>
        </p:nvSpPr>
        <p:spPr>
          <a:xfrm rot="14580000">
            <a:off x="5498010" y="1379532"/>
            <a:ext cx="186447" cy="1467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06C90C-2E9A-4EB6-A004-3148C2A2B960}"/>
              </a:ext>
            </a:extLst>
          </p:cNvPr>
          <p:cNvCxnSpPr>
            <a:cxnSpLocks/>
          </p:cNvCxnSpPr>
          <p:nvPr/>
        </p:nvCxnSpPr>
        <p:spPr>
          <a:xfrm flipH="1" flipV="1">
            <a:off x="5023120" y="1853522"/>
            <a:ext cx="479899" cy="115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ylinder 30">
            <a:extLst>
              <a:ext uri="{FF2B5EF4-FFF2-40B4-BE49-F238E27FC236}">
                <a16:creationId xmlns:a16="http://schemas.microsoft.com/office/drawing/2014/main" id="{790BA135-5322-4DF7-A459-8C6E4A029FF3}"/>
              </a:ext>
            </a:extLst>
          </p:cNvPr>
          <p:cNvSpPr/>
          <p:nvPr/>
        </p:nvSpPr>
        <p:spPr>
          <a:xfrm>
            <a:off x="1348693" y="1811917"/>
            <a:ext cx="1189652" cy="909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ETCD</a:t>
            </a:r>
          </a:p>
          <a:p>
            <a:pPr algn="ctr"/>
            <a:r>
              <a:rPr lang="en-US" sz="1600">
                <a:cs typeface="Calibri"/>
              </a:rPr>
              <a:t>Partition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20B6D40-20B7-46C0-B569-D05A87F8E0CF}"/>
              </a:ext>
            </a:extLst>
          </p:cNvPr>
          <p:cNvSpPr/>
          <p:nvPr/>
        </p:nvSpPr>
        <p:spPr>
          <a:xfrm>
            <a:off x="1743748" y="2818200"/>
            <a:ext cx="348574" cy="607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148" y="11921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7D7183-7CC3-4B8B-AF63-4DAF2DD0A705}"/>
              </a:ext>
            </a:extLst>
          </p:cNvPr>
          <p:cNvSpPr txBox="1">
            <a:spLocks/>
          </p:cNvSpPr>
          <p:nvPr/>
        </p:nvSpPr>
        <p:spPr>
          <a:xfrm>
            <a:off x="403681" y="0"/>
            <a:ext cx="9824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Arktos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 Multi-Tenancy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C0529-BA24-4F8E-A05F-7DBBD9401557}"/>
              </a:ext>
            </a:extLst>
          </p:cNvPr>
          <p:cNvSpPr txBox="1"/>
          <p:nvPr/>
        </p:nvSpPr>
        <p:spPr>
          <a:xfrm>
            <a:off x="6968995" y="1323212"/>
            <a:ext cx="425306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Hard Multi-Tenancy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Enable organizations/departments to safely share one infrastructure, without deploying/operating multiple clusters. 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Support per-tenant resource view, access control, quota, etc.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Assume no trust among tenants; ready for strict scenarios like public cloud.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0A7ED-0197-4FFB-AE45-A37BF83A5EA5}"/>
              </a:ext>
            </a:extLst>
          </p:cNvPr>
          <p:cNvSpPr txBox="1"/>
          <p:nvPr/>
        </p:nvSpPr>
        <p:spPr>
          <a:xfrm>
            <a:off x="6928463" y="3687943"/>
            <a:ext cx="4481627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Key Changes: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Arial"/>
                <a:cs typeface="Arial"/>
              </a:rPr>
              <a:t>A new API object: </a:t>
            </a:r>
            <a:r>
              <a:rPr lang="en-US" sz="1600" b="1" i="1">
                <a:latin typeface="Arial"/>
                <a:cs typeface="Arial"/>
              </a:rPr>
              <a:t>tenant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Arial"/>
                <a:cs typeface="Arial"/>
              </a:rPr>
              <a:t>All API objects have a new field </a:t>
            </a:r>
            <a:r>
              <a:rPr lang="en-US" sz="1600" b="1" i="1">
                <a:latin typeface="Arial"/>
                <a:cs typeface="Arial"/>
              </a:rPr>
              <a:t>Tenant</a:t>
            </a:r>
            <a:r>
              <a:rPr lang="en-US" sz="1600">
                <a:latin typeface="Arial"/>
                <a:cs typeface="Arial"/>
              </a:rPr>
              <a:t> in its </a:t>
            </a:r>
            <a:r>
              <a:rPr lang="en-US" sz="1600" b="1" i="1" err="1">
                <a:latin typeface="Arial"/>
                <a:cs typeface="Arial"/>
              </a:rPr>
              <a:t>ObjectMeta</a:t>
            </a:r>
            <a:r>
              <a:rPr lang="en-US" sz="1600">
                <a:latin typeface="Arial"/>
                <a:cs typeface="Arial"/>
              </a:rPr>
              <a:t> section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Arial"/>
                <a:cs typeface="Arial"/>
              </a:rPr>
              <a:t>A new resource URL scheme:  </a:t>
            </a:r>
            <a:r>
              <a:rPr lang="en-US" sz="1600" b="1" i="1">
                <a:latin typeface="Arial"/>
                <a:cs typeface="Arial"/>
              </a:rPr>
              <a:t>tenants/{tenant}/namespaces/{namespace}/{</a:t>
            </a:r>
            <a:r>
              <a:rPr lang="en-US" sz="1600" b="1" i="1" err="1">
                <a:latin typeface="Arial"/>
                <a:cs typeface="Arial"/>
              </a:rPr>
              <a:t>objectTypes</a:t>
            </a:r>
            <a:r>
              <a:rPr lang="en-US" sz="1600" b="1" i="1">
                <a:latin typeface="Arial"/>
                <a:cs typeface="Arial"/>
              </a:rPr>
              <a:t>}/{</a:t>
            </a:r>
            <a:r>
              <a:rPr lang="en-US" sz="1600" b="1" i="1" err="1">
                <a:latin typeface="Arial"/>
                <a:cs typeface="Arial"/>
              </a:rPr>
              <a:t>objectName</a:t>
            </a:r>
            <a:r>
              <a:rPr lang="en-US" sz="1600" b="1" i="1">
                <a:latin typeface="Arial"/>
                <a:cs typeface="Arial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latin typeface="Arial"/>
                <a:cs typeface="Arial"/>
              </a:rPr>
              <a:t>Tenant-aware Client-Go library, scheduler, controllers, agent and CLI tools.</a:t>
            </a:r>
          </a:p>
          <a:p>
            <a:pPr marL="342900" indent="-342900">
              <a:buFont typeface="Arial"/>
              <a:buChar char="•"/>
            </a:pPr>
            <a:endParaRPr lang="en-US" sz="1600" i="1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92B3FB-F5F9-4D62-B503-3D8DEC68CF2B}"/>
              </a:ext>
            </a:extLst>
          </p:cNvPr>
          <p:cNvGrpSpPr/>
          <p:nvPr/>
        </p:nvGrpSpPr>
        <p:grpSpPr>
          <a:xfrm>
            <a:off x="756703" y="1325563"/>
            <a:ext cx="5510116" cy="5227358"/>
            <a:chOff x="2687163" y="1265516"/>
            <a:chExt cx="5510116" cy="5227358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6FE83F16-14D3-4A9E-888D-6EA8C03A16CB}"/>
                </a:ext>
              </a:extLst>
            </p:cNvPr>
            <p:cNvSpPr/>
            <p:nvPr/>
          </p:nvSpPr>
          <p:spPr>
            <a:xfrm>
              <a:off x="5631493" y="1265517"/>
              <a:ext cx="2565786" cy="5227357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E7421F6-ADF1-41CA-A784-E1BF0BF0FD9E}"/>
                </a:ext>
              </a:extLst>
            </p:cNvPr>
            <p:cNvSpPr/>
            <p:nvPr/>
          </p:nvSpPr>
          <p:spPr>
            <a:xfrm>
              <a:off x="2687163" y="1265516"/>
              <a:ext cx="2701372" cy="5227357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0FF6620-531F-44EA-AC9F-56D070180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04770" y="2262133"/>
              <a:ext cx="507016" cy="1085088"/>
            </a:xfrm>
            <a:prstGeom prst="bentConnector3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1CF7657-616A-48E3-9164-33793F2149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7666" y="2274325"/>
              <a:ext cx="507016" cy="1060704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0B7845AB-B1DE-4BEC-87FB-E023C6590EC6}"/>
                </a:ext>
              </a:extLst>
            </p:cNvPr>
            <p:cNvSpPr/>
            <p:nvPr/>
          </p:nvSpPr>
          <p:spPr>
            <a:xfrm>
              <a:off x="4853122" y="3099486"/>
              <a:ext cx="1295399" cy="575024"/>
            </a:xfrm>
            <a:prstGeom prst="flowChartMagneticDisk">
              <a:avLst/>
            </a:prstGeom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Arktos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C829FF-4E87-4A20-8979-01BA4BD1B60C}"/>
                </a:ext>
              </a:extLst>
            </p:cNvPr>
            <p:cNvGrpSpPr/>
            <p:nvPr/>
          </p:nvGrpSpPr>
          <p:grpSpPr>
            <a:xfrm>
              <a:off x="3635897" y="1666503"/>
              <a:ext cx="848868" cy="1063419"/>
              <a:chOff x="838200" y="3758184"/>
              <a:chExt cx="848868" cy="1144120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FA3532A-4D9F-4B3B-B2E1-01218CED7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202" y="3758184"/>
                <a:ext cx="746760" cy="74676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FA2811-FC41-4AB9-8E04-4C34BB67B955}"/>
                  </a:ext>
                </a:extLst>
              </p:cNvPr>
              <p:cNvSpPr txBox="1"/>
              <p:nvPr/>
            </p:nvSpPr>
            <p:spPr>
              <a:xfrm>
                <a:off x="838200" y="4504944"/>
                <a:ext cx="848868" cy="397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Org 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EEC171-EECA-4C76-877E-F851D74E7EDC}"/>
                </a:ext>
              </a:extLst>
            </p:cNvPr>
            <p:cNvGrpSpPr/>
            <p:nvPr/>
          </p:nvGrpSpPr>
          <p:grpSpPr>
            <a:xfrm>
              <a:off x="6585906" y="1601244"/>
              <a:ext cx="848867" cy="1034167"/>
              <a:chOff x="1914144" y="3758184"/>
              <a:chExt cx="848868" cy="1161603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89F2FFFB-0734-46D7-90E7-760C350FF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144" y="3758184"/>
                <a:ext cx="746760" cy="74676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5B28E-3FFA-4367-9AC2-151553D2BBE0}"/>
                  </a:ext>
                </a:extLst>
              </p:cNvPr>
              <p:cNvSpPr txBox="1"/>
              <p:nvPr/>
            </p:nvSpPr>
            <p:spPr>
              <a:xfrm>
                <a:off x="1914144" y="4504944"/>
                <a:ext cx="848868" cy="41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Org 2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20BD629-8657-4A5F-B630-7D9E025ED9F6}"/>
                </a:ext>
              </a:extLst>
            </p:cNvPr>
            <p:cNvSpPr/>
            <p:nvPr/>
          </p:nvSpPr>
          <p:spPr>
            <a:xfrm>
              <a:off x="2933582" y="4169639"/>
              <a:ext cx="2335197" cy="1983163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654C91-C6D5-4FE1-AE8F-325DEAF97453}"/>
                </a:ext>
              </a:extLst>
            </p:cNvPr>
            <p:cNvSpPr/>
            <p:nvPr/>
          </p:nvSpPr>
          <p:spPr>
            <a:xfrm>
              <a:off x="5802574" y="4142225"/>
              <a:ext cx="2292096" cy="20726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DDFD75-4DED-4AF5-8312-0E4D8A83B52F}"/>
                </a:ext>
              </a:extLst>
            </p:cNvPr>
            <p:cNvSpPr txBox="1"/>
            <p:nvPr/>
          </p:nvSpPr>
          <p:spPr>
            <a:xfrm>
              <a:off x="3542482" y="4128986"/>
              <a:ext cx="113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Tenant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462B71-4585-4658-8B45-A42972350118}"/>
                </a:ext>
              </a:extLst>
            </p:cNvPr>
            <p:cNvSpPr txBox="1"/>
            <p:nvPr/>
          </p:nvSpPr>
          <p:spPr>
            <a:xfrm>
              <a:off x="6381694" y="4128986"/>
              <a:ext cx="113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Tenant 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CEF04ED-5D64-4EAC-A2CF-83624CF06722}"/>
                </a:ext>
              </a:extLst>
            </p:cNvPr>
            <p:cNvSpPr/>
            <p:nvPr/>
          </p:nvSpPr>
          <p:spPr>
            <a:xfrm>
              <a:off x="3196534" y="4550424"/>
              <a:ext cx="1761744" cy="13163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9803C74-B754-4587-977B-F8C196572166}"/>
                </a:ext>
              </a:extLst>
            </p:cNvPr>
            <p:cNvSpPr/>
            <p:nvPr/>
          </p:nvSpPr>
          <p:spPr>
            <a:xfrm>
              <a:off x="6067750" y="4550424"/>
              <a:ext cx="1761744" cy="13163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BFF912-787B-4955-B8D9-80F74FA7FBC5}"/>
                </a:ext>
              </a:extLst>
            </p:cNvPr>
            <p:cNvSpPr txBox="1"/>
            <p:nvPr/>
          </p:nvSpPr>
          <p:spPr>
            <a:xfrm>
              <a:off x="3473902" y="459228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Namespace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3D3D7-EAF6-4299-9A7D-A334F64AA745}"/>
                </a:ext>
              </a:extLst>
            </p:cNvPr>
            <p:cNvSpPr txBox="1"/>
            <p:nvPr/>
          </p:nvSpPr>
          <p:spPr>
            <a:xfrm>
              <a:off x="6399980" y="4585139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Namespace 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72A8BB-F6F4-4E7D-9975-EDF17F3D6EE4}"/>
                </a:ext>
              </a:extLst>
            </p:cNvPr>
            <p:cNvSpPr/>
            <p:nvPr/>
          </p:nvSpPr>
          <p:spPr>
            <a:xfrm>
              <a:off x="3425134" y="4934705"/>
              <a:ext cx="49377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Pod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3FDCAC-9751-49C1-ADE8-3002001D7956}"/>
                </a:ext>
              </a:extLst>
            </p:cNvPr>
            <p:cNvSpPr/>
            <p:nvPr/>
          </p:nvSpPr>
          <p:spPr>
            <a:xfrm>
              <a:off x="4147510" y="4934705"/>
              <a:ext cx="49377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Pod 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4238E-F730-4B79-A65D-02148B88DA04}"/>
                </a:ext>
              </a:extLst>
            </p:cNvPr>
            <p:cNvSpPr/>
            <p:nvPr/>
          </p:nvSpPr>
          <p:spPr>
            <a:xfrm>
              <a:off x="6314638" y="4916416"/>
              <a:ext cx="49377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Pod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EC11E7-CD1F-4924-B74C-CC64452B291A}"/>
                </a:ext>
              </a:extLst>
            </p:cNvPr>
            <p:cNvSpPr/>
            <p:nvPr/>
          </p:nvSpPr>
          <p:spPr>
            <a:xfrm>
              <a:off x="7037014" y="4916416"/>
              <a:ext cx="49377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Pod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8FE701-F2B7-4216-8885-27CDBCF122C9}"/>
                </a:ext>
              </a:extLst>
            </p:cNvPr>
            <p:cNvSpPr/>
            <p:nvPr/>
          </p:nvSpPr>
          <p:spPr>
            <a:xfrm>
              <a:off x="3425134" y="5291019"/>
              <a:ext cx="493776" cy="219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Pod 3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215C542-6FDE-49CA-BFD0-EDCDA5A830FD}"/>
                </a:ext>
              </a:extLst>
            </p:cNvPr>
            <p:cNvCxnSpPr>
              <a:stCxn id="19" idx="3"/>
              <a:endCxn id="24" idx="0"/>
            </p:cNvCxnSpPr>
            <p:nvPr/>
          </p:nvCxnSpPr>
          <p:spPr>
            <a:xfrm rot="5400000">
              <a:off x="4577878" y="3206042"/>
              <a:ext cx="454476" cy="1391412"/>
            </a:xfrm>
            <a:prstGeom prst="bentConnector3">
              <a:avLst>
                <a:gd name="adj1" fmla="val 5300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B5E5068-81D2-4A27-AF6E-8A40AA9308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76372" y="3191087"/>
              <a:ext cx="454476" cy="144780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71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CD0636-B20D-7042-8973-13CDCB35136B}"/>
              </a:ext>
            </a:extLst>
          </p:cNvPr>
          <p:cNvSpPr/>
          <p:nvPr/>
        </p:nvSpPr>
        <p:spPr>
          <a:xfrm>
            <a:off x="128852" y="305926"/>
            <a:ext cx="9536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Next: Scheduling, Resource Utilization &amp; SLO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2C6D6-A66C-C543-9010-97526D925140}"/>
              </a:ext>
            </a:extLst>
          </p:cNvPr>
          <p:cNvSpPr txBox="1"/>
          <p:nvPr/>
        </p:nvSpPr>
        <p:spPr>
          <a:xfrm>
            <a:off x="387106" y="1240231"/>
            <a:ext cx="10422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Intelligent Distributed Scheduling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 global entry to schedule workloads across cloud data centers and Edge sites.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Geo locality aware and application traffic-pattern aware. </a:t>
            </a:r>
          </a:p>
          <a:p>
            <a:pPr lvl="2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Resource Utilization Improvements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In-place vertical scaling. Applications don’t need to reserve the peak resource requirement up front.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SLO-driven resource management, including SLO specification, monitoring and intelligent resource adjustment to enforce the SLO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69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BC1B4C26A0A4A88C05B664586C7E3" ma:contentTypeVersion="2" ma:contentTypeDescription="Create a new document." ma:contentTypeScope="" ma:versionID="e409aa8c39d55da55f7197c82ebd16ae">
  <xsd:schema xmlns:xsd="http://www.w3.org/2001/XMLSchema" xmlns:xs="http://www.w3.org/2001/XMLSchema" xmlns:p="http://schemas.microsoft.com/office/2006/metadata/properties" xmlns:ns2="be179b2b-b629-4274-9db8-c29c72920e15" targetNamespace="http://schemas.microsoft.com/office/2006/metadata/properties" ma:root="true" ma:fieldsID="7d36d0369b76420612e1511dc565b749" ns2:_="">
    <xsd:import namespace="be179b2b-b629-4274-9db8-c29c72920e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79b2b-b629-4274-9db8-c29c72920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5B562-C6BB-4396-9184-88F37E1DE2C4}">
  <ds:schemaRefs>
    <ds:schemaRef ds:uri="be179b2b-b629-4274-9db8-c29c72920e1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0D71DE-014F-452F-B380-6072939EC756}">
  <ds:schemaRefs>
    <ds:schemaRef ds:uri="be179b2b-b629-4274-9db8-c29c72920e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E4B2F7-0031-46B6-9626-5812F9C98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632</Words>
  <Application>Microsoft Macintosh PowerPoint</Application>
  <PresentationFormat>Widescreen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Xiaoning Ding</cp:lastModifiedBy>
  <cp:revision>40</cp:revision>
  <dcterms:created xsi:type="dcterms:W3CDTF">2019-07-29T21:37:05Z</dcterms:created>
  <dcterms:modified xsi:type="dcterms:W3CDTF">2020-03-27T18:16:23Z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0x01010085FBC1B4C26A0A4A88C05B664586C7E3</vt:lpwstr>
  </property>
</Properties>
</file>