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65" r:id="rId2"/>
    <p:sldId id="360" r:id="rId3"/>
    <p:sldId id="653" r:id="rId4"/>
    <p:sldId id="603" r:id="rId5"/>
    <p:sldId id="677" r:id="rId6"/>
    <p:sldId id="625" r:id="rId7"/>
    <p:sldId id="620" r:id="rId8"/>
    <p:sldId id="607" r:id="rId9"/>
    <p:sldId id="622" r:id="rId10"/>
    <p:sldId id="619" r:id="rId11"/>
    <p:sldId id="629" r:id="rId12"/>
    <p:sldId id="630" r:id="rId13"/>
    <p:sldId id="624" r:id="rId14"/>
    <p:sldId id="645" r:id="rId15"/>
    <p:sldId id="647" r:id="rId16"/>
    <p:sldId id="660" r:id="rId17"/>
    <p:sldId id="659" r:id="rId18"/>
    <p:sldId id="646" r:id="rId19"/>
    <p:sldId id="623" r:id="rId20"/>
    <p:sldId id="615" r:id="rId21"/>
    <p:sldId id="632" r:id="rId22"/>
    <p:sldId id="594" r:id="rId23"/>
    <p:sldId id="367" r:id="rId24"/>
    <p:sldId id="655" r:id="rId25"/>
    <p:sldId id="656" r:id="rId26"/>
    <p:sldId id="6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Zhang" initials="CZ" lastIdx="35" clrIdx="0">
    <p:extLst>
      <p:ext uri="{19B8F6BF-5375-455C-9EA6-DF929625EA0E}">
        <p15:presenceInfo xmlns:p15="http://schemas.microsoft.com/office/powerpoint/2012/main" userId="S-1-5-21-147214757-305610072-1517763936-1418547" providerId="AD"/>
      </p:ext>
    </p:extLst>
  </p:cmAuthor>
  <p:cmAuthor id="2" name="Hong Zhang" initials="HZ" lastIdx="2" clrIdx="1">
    <p:extLst>
      <p:ext uri="{19B8F6BF-5375-455C-9EA6-DF929625EA0E}">
        <p15:presenceInfo xmlns:p15="http://schemas.microsoft.com/office/powerpoint/2012/main" userId="S::hzhang@futurewei.com::7483b4f3-c045-46d0-96a6-60aa09b5e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EACC"/>
    <a:srgbClr val="FADBC6"/>
    <a:srgbClr val="DFC9EF"/>
    <a:srgbClr val="FFFFC5"/>
    <a:srgbClr val="FDEEE3"/>
    <a:srgbClr val="79DCFF"/>
    <a:srgbClr val="FFE38B"/>
    <a:srgbClr val="FF9393"/>
    <a:srgbClr val="FFFFEB"/>
    <a:srgbClr val="EFB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3817" autoAdjust="0"/>
  </p:normalViewPr>
  <p:slideViewPr>
    <p:cSldViewPr snapToGrid="0">
      <p:cViewPr varScale="1">
        <p:scale>
          <a:sx n="67" d="100"/>
          <a:sy n="67" d="100"/>
        </p:scale>
        <p:origin x="788" y="48"/>
      </p:cViewPr>
      <p:guideLst/>
    </p:cSldViewPr>
  </p:slideViewPr>
  <p:notesTextViewPr>
    <p:cViewPr>
      <p:scale>
        <a:sx n="125" d="100"/>
        <a:sy n="125" d="100"/>
      </p:scale>
      <p:origin x="0" y="0"/>
    </p:cViewPr>
  </p:notesTextViewPr>
  <p:notesViewPr>
    <p:cSldViewPr snapToGrid="0">
      <p:cViewPr>
        <p:scale>
          <a:sx n="100" d="100"/>
          <a:sy n="100" d="100"/>
        </p:scale>
        <p:origin x="1628" y="-1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61EA7-C0D1-4609-BD6A-93212D455937}"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1BD5-65AE-4013-8073-058501F9CFD2}" type="slidenum">
              <a:rPr lang="en-US" smtClean="0"/>
              <a:t>‹#›</a:t>
            </a:fld>
            <a:endParaRPr lang="en-US"/>
          </a:p>
        </p:txBody>
      </p:sp>
    </p:spTree>
    <p:extLst>
      <p:ext uri="{BB962C8B-B14F-4D97-AF65-F5344CB8AC3E}">
        <p14:creationId xmlns:p14="http://schemas.microsoft.com/office/powerpoint/2010/main" val="82295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kubernetes.io/docs/reference/generated/kubernetes-api/v1.18/#httpgetaction-v1-core" TargetMode="External"/><Relationship Id="rId3" Type="http://schemas.openxmlformats.org/officeDocument/2006/relationships/hyperlink" Target="https://kubernetes.io/docs/reference/generated/kubernetes-api/v1.18/#probe-v1-core" TargetMode="External"/><Relationship Id="rId7" Type="http://schemas.openxmlformats.org/officeDocument/2006/relationships/hyperlink" Target="https://kubernetes.io/docs/reference/generated/kubernetes-api/v1.18/#tcpsocketaction-v1-cor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kubernetes.io/docs/reference/generated/kubernetes-api/v1.18/#execaction-v1-core" TargetMode="External"/><Relationship Id="rId5" Type="http://schemas.openxmlformats.org/officeDocument/2006/relationships/hyperlink" Target="https://godoc.org/k8s.io/kubernetes/pkg/api/v1#Handler" TargetMode="External"/><Relationship Id="rId4" Type="http://schemas.openxmlformats.org/officeDocument/2006/relationships/hyperlink" Target="https://kubernetes.io/docs/admin/kubelet/" TargetMode="External"/><Relationship Id="rId9" Type="http://schemas.openxmlformats.org/officeDocument/2006/relationships/hyperlink" Target="https://kubernetes.io/docs/concepts/workloads/pods/pod-lifecycle/#restart-polic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r>
              <a:rPr lang="en-US" sz="1200" b="0" i="0" u="none" strike="noStrike" kern="1200" baseline="0" dirty="0">
                <a:solidFill>
                  <a:schemeClr val="tx1"/>
                </a:solidFill>
                <a:latin typeface="+mn-lt"/>
                <a:ea typeface="+mn-ea"/>
                <a:cs typeface="+mn-cs"/>
              </a:rPr>
              <a:t>FIFO, latency sensitive VM first, shortest VM existence first,  fair scheduling among tenants. </a:t>
            </a:r>
          </a:p>
          <a:p>
            <a:r>
              <a:rPr lang="en-US" sz="1200" b="0" i="0" u="none" strike="noStrike" kern="1200" baseline="0" dirty="0">
                <a:solidFill>
                  <a:schemeClr val="tx1"/>
                </a:solidFill>
                <a:latin typeface="+mn-lt"/>
                <a:ea typeface="+mn-ea"/>
                <a:cs typeface="+mn-cs"/>
              </a:rPr>
              <a:t>all reduce to assigning</a:t>
            </a:r>
          </a:p>
          <a:p>
            <a:r>
              <a:rPr lang="en-US" sz="1200" b="0" i="0" u="none" strike="noStrike" kern="1200" baseline="0" dirty="0">
                <a:solidFill>
                  <a:schemeClr val="tx1"/>
                </a:solidFill>
                <a:latin typeface="+mn-lt"/>
                <a:ea typeface="+mn-ea"/>
                <a:cs typeface="+mn-cs"/>
              </a:rPr>
              <a:t>a priority to each job, and running the highest priority</a:t>
            </a:r>
          </a:p>
          <a:p>
            <a:r>
              <a:rPr lang="en-US" sz="1200" b="0" i="0" u="none" strike="noStrike" kern="1200" baseline="0" dirty="0">
                <a:solidFill>
                  <a:schemeClr val="tx1"/>
                </a:solidFill>
                <a:latin typeface="+mn-lt"/>
                <a:ea typeface="+mn-ea"/>
                <a:cs typeface="+mn-cs"/>
              </a:rPr>
              <a:t>jobs first. For</a:t>
            </a:r>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3</a:t>
            </a:fld>
            <a:endParaRPr lang="en-US"/>
          </a:p>
        </p:txBody>
      </p:sp>
    </p:spTree>
    <p:extLst>
      <p:ext uri="{BB962C8B-B14F-4D97-AF65-F5344CB8AC3E}">
        <p14:creationId xmlns:p14="http://schemas.microsoft.com/office/powerpoint/2010/main" val="173849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15</a:t>
            </a:fld>
            <a:endParaRPr lang="en-US"/>
          </a:p>
        </p:txBody>
      </p:sp>
    </p:spTree>
    <p:extLst>
      <p:ext uri="{BB962C8B-B14F-4D97-AF65-F5344CB8AC3E}">
        <p14:creationId xmlns:p14="http://schemas.microsoft.com/office/powerpoint/2010/main" val="31516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16</a:t>
            </a:fld>
            <a:endParaRPr lang="en-US"/>
          </a:p>
        </p:txBody>
      </p:sp>
    </p:spTree>
    <p:extLst>
      <p:ext uri="{BB962C8B-B14F-4D97-AF65-F5344CB8AC3E}">
        <p14:creationId xmlns:p14="http://schemas.microsoft.com/office/powerpoint/2010/main" val="2389740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17</a:t>
            </a:fld>
            <a:endParaRPr lang="en-US"/>
          </a:p>
        </p:txBody>
      </p:sp>
    </p:spTree>
    <p:extLst>
      <p:ext uri="{BB962C8B-B14F-4D97-AF65-F5344CB8AC3E}">
        <p14:creationId xmlns:p14="http://schemas.microsoft.com/office/powerpoint/2010/main" val="318822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19</a:t>
            </a:fld>
            <a:endParaRPr lang="en-US"/>
          </a:p>
        </p:txBody>
      </p:sp>
    </p:spTree>
    <p:extLst>
      <p:ext uri="{BB962C8B-B14F-4D97-AF65-F5344CB8AC3E}">
        <p14:creationId xmlns:p14="http://schemas.microsoft.com/office/powerpoint/2010/main" val="292993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20</a:t>
            </a:fld>
            <a:endParaRPr lang="en-US"/>
          </a:p>
        </p:txBody>
      </p:sp>
    </p:spTree>
    <p:extLst>
      <p:ext uri="{BB962C8B-B14F-4D97-AF65-F5344CB8AC3E}">
        <p14:creationId xmlns:p14="http://schemas.microsoft.com/office/powerpoint/2010/main" val="2743164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21</a:t>
            </a:fld>
            <a:endParaRPr lang="en-US"/>
          </a:p>
        </p:txBody>
      </p:sp>
    </p:spTree>
    <p:extLst>
      <p:ext uri="{BB962C8B-B14F-4D97-AF65-F5344CB8AC3E}">
        <p14:creationId xmlns:p14="http://schemas.microsoft.com/office/powerpoint/2010/main" val="421296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951BD5-65AE-4013-8073-058501F9CFD2}" type="slidenum">
              <a:rPr lang="en-US" smtClean="0"/>
              <a:t>22</a:t>
            </a:fld>
            <a:endParaRPr lang="en-US"/>
          </a:p>
        </p:txBody>
      </p:sp>
    </p:spTree>
    <p:extLst>
      <p:ext uri="{BB962C8B-B14F-4D97-AF65-F5344CB8AC3E}">
        <p14:creationId xmlns:p14="http://schemas.microsoft.com/office/powerpoint/2010/main" val="4118782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23</a:t>
            </a:fld>
            <a:endParaRPr lang="en-US"/>
          </a:p>
        </p:txBody>
      </p:sp>
    </p:spTree>
    <p:extLst>
      <p:ext uri="{BB962C8B-B14F-4D97-AF65-F5344CB8AC3E}">
        <p14:creationId xmlns:p14="http://schemas.microsoft.com/office/powerpoint/2010/main" val="3506745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600" kern="0" dirty="0"/>
              <a:t>Score for </a:t>
            </a:r>
            <a:r>
              <a:rPr lang="en-US" sz="1600" dirty="0"/>
              <a:t>maintaining the percentage of remaining available resource in all dimensions equally balanced </a:t>
            </a:r>
            <a:r>
              <a:rPr lang="en-US" sz="1600" kern="0" dirty="0"/>
              <a:t>: the closer to the cluster’s norm after this VM placement -&gt;higher score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0" dirty="0"/>
              <a:t>Potential score for hosting big workload and resilience migration (based on empty node count): more empty nodes-&gt;higher score</a:t>
            </a:r>
          </a:p>
          <a:p>
            <a:pPr marL="285750" lvl="0" indent="-285750">
              <a:buFont typeface="Arial" panose="020B0604020202020204" pitchFamily="34" charset="0"/>
              <a:buChar char="•"/>
            </a:pPr>
            <a:endParaRPr lang="en-US" sz="1600" kern="0" dirty="0"/>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26</a:t>
            </a:fld>
            <a:endParaRPr lang="en-US"/>
          </a:p>
        </p:txBody>
      </p:sp>
    </p:spTree>
    <p:extLst>
      <p:ext uri="{BB962C8B-B14F-4D97-AF65-F5344CB8AC3E}">
        <p14:creationId xmlns:p14="http://schemas.microsoft.com/office/powerpoint/2010/main" val="273739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4</a:t>
            </a:fld>
            <a:endParaRPr lang="en-US"/>
          </a:p>
        </p:txBody>
      </p:sp>
    </p:spTree>
    <p:extLst>
      <p:ext uri="{BB962C8B-B14F-4D97-AF65-F5344CB8AC3E}">
        <p14:creationId xmlns:p14="http://schemas.microsoft.com/office/powerpoint/2010/main" val="4129766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6</a:t>
            </a:fld>
            <a:endParaRPr lang="en-US"/>
          </a:p>
        </p:txBody>
      </p:sp>
    </p:spTree>
    <p:extLst>
      <p:ext uri="{BB962C8B-B14F-4D97-AF65-F5344CB8AC3E}">
        <p14:creationId xmlns:p14="http://schemas.microsoft.com/office/powerpoint/2010/main" val="206253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7</a:t>
            </a:fld>
            <a:endParaRPr lang="en-US"/>
          </a:p>
        </p:txBody>
      </p:sp>
    </p:spTree>
    <p:extLst>
      <p:ext uri="{BB962C8B-B14F-4D97-AF65-F5344CB8AC3E}">
        <p14:creationId xmlns:p14="http://schemas.microsoft.com/office/powerpoint/2010/main" val="348615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8</a:t>
            </a:fld>
            <a:endParaRPr lang="en-US"/>
          </a:p>
        </p:txBody>
      </p:sp>
    </p:spTree>
    <p:extLst>
      <p:ext uri="{BB962C8B-B14F-4D97-AF65-F5344CB8AC3E}">
        <p14:creationId xmlns:p14="http://schemas.microsoft.com/office/powerpoint/2010/main" val="94597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9</a:t>
            </a:fld>
            <a:endParaRPr lang="en-US"/>
          </a:p>
        </p:txBody>
      </p:sp>
    </p:spTree>
    <p:extLst>
      <p:ext uri="{BB962C8B-B14F-4D97-AF65-F5344CB8AC3E}">
        <p14:creationId xmlns:p14="http://schemas.microsoft.com/office/powerpoint/2010/main" val="152605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0" u="none" strike="noStrike" kern="1200" dirty="0">
                <a:solidFill>
                  <a:schemeClr val="tx1"/>
                </a:solidFill>
                <a:effectLst/>
                <a:latin typeface="+mn-lt"/>
                <a:ea typeface="+mn-ea"/>
                <a:cs typeface="+mn-cs"/>
                <a:hlinkClick r:id="rId3"/>
              </a:rPr>
              <a:t>Probe</a:t>
            </a:r>
            <a:r>
              <a:rPr lang="en-US" sz="1200" b="0" i="0" kern="1200" dirty="0">
                <a:solidFill>
                  <a:schemeClr val="tx1"/>
                </a:solidFill>
                <a:effectLst/>
                <a:latin typeface="+mn-lt"/>
                <a:ea typeface="+mn-ea"/>
                <a:cs typeface="+mn-cs"/>
              </a:rPr>
              <a:t> is a diagnostic performed periodically by the </a:t>
            </a:r>
            <a:r>
              <a:rPr lang="en-US" sz="1200" b="0" i="0" u="none" strike="noStrike" kern="1200" dirty="0" err="1">
                <a:solidFill>
                  <a:schemeClr val="tx1"/>
                </a:solidFill>
                <a:effectLst/>
                <a:latin typeface="+mn-lt"/>
                <a:ea typeface="+mn-ea"/>
                <a:cs typeface="+mn-cs"/>
                <a:hlinkClick r:id="rId4"/>
              </a:rPr>
              <a:t>kubelet</a:t>
            </a:r>
            <a:r>
              <a:rPr lang="en-US" sz="1200" b="0" i="0" kern="1200" dirty="0">
                <a:solidFill>
                  <a:schemeClr val="tx1"/>
                </a:solidFill>
                <a:effectLst/>
                <a:latin typeface="+mn-lt"/>
                <a:ea typeface="+mn-ea"/>
                <a:cs typeface="+mn-cs"/>
              </a:rPr>
              <a:t> on a Container. To perform a diagnostic, the </a:t>
            </a:r>
            <a:r>
              <a:rPr lang="en-US" sz="1200" b="0" i="0" kern="1200" dirty="0" err="1">
                <a:solidFill>
                  <a:schemeClr val="tx1"/>
                </a:solidFill>
                <a:effectLst/>
                <a:latin typeface="+mn-lt"/>
                <a:ea typeface="+mn-ea"/>
                <a:cs typeface="+mn-cs"/>
              </a:rPr>
              <a:t>kubelet</a:t>
            </a:r>
            <a:r>
              <a:rPr lang="en-US" sz="1200" b="0" i="0" kern="1200" dirty="0">
                <a:solidFill>
                  <a:schemeClr val="tx1"/>
                </a:solidFill>
                <a:effectLst/>
                <a:latin typeface="+mn-lt"/>
                <a:ea typeface="+mn-ea"/>
                <a:cs typeface="+mn-cs"/>
              </a:rPr>
              <a:t> calls a </a:t>
            </a:r>
            <a:r>
              <a:rPr lang="en-US" sz="1200" b="0" i="0" u="none" strike="noStrike" kern="1200" dirty="0">
                <a:solidFill>
                  <a:schemeClr val="tx1"/>
                </a:solidFill>
                <a:effectLst/>
                <a:latin typeface="+mn-lt"/>
                <a:ea typeface="+mn-ea"/>
                <a:cs typeface="+mn-cs"/>
                <a:hlinkClick r:id="rId5"/>
              </a:rPr>
              <a:t>Handler</a:t>
            </a:r>
            <a:r>
              <a:rPr lang="en-US" sz="1200" b="0" i="0" kern="1200" dirty="0">
                <a:solidFill>
                  <a:schemeClr val="tx1"/>
                </a:solidFill>
                <a:effectLst/>
                <a:latin typeface="+mn-lt"/>
                <a:ea typeface="+mn-ea"/>
                <a:cs typeface="+mn-cs"/>
              </a:rPr>
              <a:t> implemented by the Container. There are three types of handlers:</a:t>
            </a:r>
          </a:p>
          <a:p>
            <a:r>
              <a:rPr lang="en-US" sz="1200" b="0" i="0" u="none" strike="noStrike" kern="1200" dirty="0" err="1">
                <a:solidFill>
                  <a:schemeClr val="tx1"/>
                </a:solidFill>
                <a:effectLst/>
                <a:latin typeface="+mn-lt"/>
                <a:ea typeface="+mn-ea"/>
                <a:cs typeface="+mn-cs"/>
                <a:hlinkClick r:id="rId6"/>
              </a:rPr>
              <a:t>ExecAction</a:t>
            </a:r>
            <a:r>
              <a:rPr lang="en-US" sz="1200" b="0" i="0" kern="1200" dirty="0">
                <a:solidFill>
                  <a:schemeClr val="tx1"/>
                </a:solidFill>
                <a:effectLst/>
                <a:latin typeface="+mn-lt"/>
                <a:ea typeface="+mn-ea"/>
                <a:cs typeface="+mn-cs"/>
              </a:rPr>
              <a:t>: Executes a specified command inside the Container. The diagnostic is considered successful if the command exits with a status code of 0.</a:t>
            </a:r>
          </a:p>
          <a:p>
            <a:r>
              <a:rPr lang="en-US" sz="1200" b="0" i="0" u="none" strike="noStrike" kern="1200" dirty="0" err="1">
                <a:solidFill>
                  <a:schemeClr val="tx1"/>
                </a:solidFill>
                <a:effectLst/>
                <a:latin typeface="+mn-lt"/>
                <a:ea typeface="+mn-ea"/>
                <a:cs typeface="+mn-cs"/>
                <a:hlinkClick r:id="rId7"/>
              </a:rPr>
              <a:t>TCPSocketAction</a:t>
            </a:r>
            <a:r>
              <a:rPr lang="en-US" sz="1200" b="0" i="0" kern="1200" dirty="0">
                <a:solidFill>
                  <a:schemeClr val="tx1"/>
                </a:solidFill>
                <a:effectLst/>
                <a:latin typeface="+mn-lt"/>
                <a:ea typeface="+mn-ea"/>
                <a:cs typeface="+mn-cs"/>
              </a:rPr>
              <a:t>: Performs a TCP check against the Container’s IP address on a specified port. The diagnostic is considered successful if the port is open.</a:t>
            </a:r>
          </a:p>
          <a:p>
            <a:r>
              <a:rPr lang="en-US" sz="1200" b="0" i="0" u="none" strike="noStrike" kern="1200" dirty="0" err="1">
                <a:solidFill>
                  <a:schemeClr val="tx1"/>
                </a:solidFill>
                <a:effectLst/>
                <a:latin typeface="+mn-lt"/>
                <a:ea typeface="+mn-ea"/>
                <a:cs typeface="+mn-cs"/>
                <a:hlinkClick r:id="rId8"/>
              </a:rPr>
              <a:t>HTTPGetAction</a:t>
            </a:r>
            <a:r>
              <a:rPr lang="en-US" sz="1200" b="0" i="0" kern="1200" dirty="0">
                <a:solidFill>
                  <a:schemeClr val="tx1"/>
                </a:solidFill>
                <a:effectLst/>
                <a:latin typeface="+mn-lt"/>
                <a:ea typeface="+mn-ea"/>
                <a:cs typeface="+mn-cs"/>
              </a:rPr>
              <a:t>: Performs an HTTP Get request against the Container’s IP address on a specified port and path. The diagnostic is considered successful if the response has a status code greater than or equal to 200 and less than 400.</a:t>
            </a:r>
          </a:p>
          <a:p>
            <a:r>
              <a:rPr lang="en-US" sz="1200" b="0" i="0" kern="1200" dirty="0">
                <a:solidFill>
                  <a:schemeClr val="tx1"/>
                </a:solidFill>
                <a:effectLst/>
                <a:latin typeface="+mn-lt"/>
                <a:ea typeface="+mn-ea"/>
                <a:cs typeface="+mn-cs"/>
              </a:rPr>
              <a:t>Each probe has one of three results:</a:t>
            </a:r>
          </a:p>
          <a:p>
            <a:r>
              <a:rPr lang="en-US" sz="1200" b="0" i="0" kern="1200" dirty="0">
                <a:solidFill>
                  <a:schemeClr val="tx1"/>
                </a:solidFill>
                <a:effectLst/>
                <a:latin typeface="+mn-lt"/>
                <a:ea typeface="+mn-ea"/>
                <a:cs typeface="+mn-cs"/>
              </a:rPr>
              <a:t>Success: The Container passed the diagnostic.</a:t>
            </a:r>
          </a:p>
          <a:p>
            <a:r>
              <a:rPr lang="en-US" sz="1200" b="0" i="0" kern="1200" dirty="0">
                <a:solidFill>
                  <a:schemeClr val="tx1"/>
                </a:solidFill>
                <a:effectLst/>
                <a:latin typeface="+mn-lt"/>
                <a:ea typeface="+mn-ea"/>
                <a:cs typeface="+mn-cs"/>
              </a:rPr>
              <a:t>Failure: The Container failed the diagnostic.</a:t>
            </a:r>
          </a:p>
          <a:p>
            <a:r>
              <a:rPr lang="en-US" sz="1200" b="0" i="0" kern="1200" dirty="0">
                <a:solidFill>
                  <a:schemeClr val="tx1"/>
                </a:solidFill>
                <a:effectLst/>
                <a:latin typeface="+mn-lt"/>
                <a:ea typeface="+mn-ea"/>
                <a:cs typeface="+mn-cs"/>
              </a:rPr>
              <a:t>Unknown: The diagnostic failed, so no action should be taken.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kubelet</a:t>
            </a:r>
            <a:r>
              <a:rPr lang="en-US" sz="1200" b="0" i="0" kern="1200" dirty="0">
                <a:solidFill>
                  <a:schemeClr val="tx1"/>
                </a:solidFill>
                <a:effectLst/>
                <a:latin typeface="+mn-lt"/>
                <a:ea typeface="+mn-ea"/>
                <a:cs typeface="+mn-cs"/>
              </a:rPr>
              <a:t> can optionally perform and react to three kinds of probes on running Containers:</a:t>
            </a:r>
          </a:p>
          <a:p>
            <a:r>
              <a:rPr lang="en-US" sz="1200" b="0" i="0" kern="1200" dirty="0" err="1">
                <a:solidFill>
                  <a:schemeClr val="tx1"/>
                </a:solidFill>
                <a:effectLst/>
                <a:latin typeface="+mn-lt"/>
                <a:ea typeface="+mn-ea"/>
                <a:cs typeface="+mn-cs"/>
              </a:rPr>
              <a:t>livenessProbe</a:t>
            </a:r>
            <a:r>
              <a:rPr lang="en-US" sz="1200" b="0" i="0" kern="1200" dirty="0">
                <a:solidFill>
                  <a:schemeClr val="tx1"/>
                </a:solidFill>
                <a:effectLst/>
                <a:latin typeface="+mn-lt"/>
                <a:ea typeface="+mn-ea"/>
                <a:cs typeface="+mn-cs"/>
              </a:rPr>
              <a:t>: Indicates whether the Container is running. If the liveness probe fails, the </a:t>
            </a:r>
            <a:r>
              <a:rPr lang="en-US" sz="1200" b="0" i="0" kern="1200" dirty="0" err="1">
                <a:solidFill>
                  <a:schemeClr val="tx1"/>
                </a:solidFill>
                <a:effectLst/>
                <a:latin typeface="+mn-lt"/>
                <a:ea typeface="+mn-ea"/>
                <a:cs typeface="+mn-cs"/>
              </a:rPr>
              <a:t>kubelet</a:t>
            </a:r>
            <a:r>
              <a:rPr lang="en-US" sz="1200" b="0" i="0" kern="1200" dirty="0">
                <a:solidFill>
                  <a:schemeClr val="tx1"/>
                </a:solidFill>
                <a:effectLst/>
                <a:latin typeface="+mn-lt"/>
                <a:ea typeface="+mn-ea"/>
                <a:cs typeface="+mn-cs"/>
              </a:rPr>
              <a:t> kills the Container, and the Container is subjected to its </a:t>
            </a:r>
            <a:r>
              <a:rPr lang="en-US" sz="1200" b="0" i="0" u="none" strike="noStrike" kern="1200" dirty="0">
                <a:solidFill>
                  <a:schemeClr val="tx1"/>
                </a:solidFill>
                <a:effectLst/>
                <a:latin typeface="+mn-lt"/>
                <a:ea typeface="+mn-ea"/>
                <a:cs typeface="+mn-cs"/>
                <a:hlinkClick r:id="rId9"/>
              </a:rPr>
              <a:t>restart policy</a:t>
            </a:r>
            <a:r>
              <a:rPr lang="en-US" sz="1200" b="0" i="0" kern="1200" dirty="0">
                <a:solidFill>
                  <a:schemeClr val="tx1"/>
                </a:solidFill>
                <a:effectLst/>
                <a:latin typeface="+mn-lt"/>
                <a:ea typeface="+mn-ea"/>
                <a:cs typeface="+mn-cs"/>
              </a:rPr>
              <a:t>. If a Container does not provide a liveness probe, the default state is Success.</a:t>
            </a:r>
          </a:p>
          <a:p>
            <a:r>
              <a:rPr lang="en-US" sz="1200" b="0" i="0" kern="1200" dirty="0" err="1">
                <a:solidFill>
                  <a:schemeClr val="tx1"/>
                </a:solidFill>
                <a:effectLst/>
                <a:latin typeface="+mn-lt"/>
                <a:ea typeface="+mn-ea"/>
                <a:cs typeface="+mn-cs"/>
              </a:rPr>
              <a:t>readinessProbe</a:t>
            </a:r>
            <a:r>
              <a:rPr lang="en-US" sz="1200" b="0" i="0" kern="1200" dirty="0">
                <a:solidFill>
                  <a:schemeClr val="tx1"/>
                </a:solidFill>
                <a:effectLst/>
                <a:latin typeface="+mn-lt"/>
                <a:ea typeface="+mn-ea"/>
                <a:cs typeface="+mn-cs"/>
              </a:rPr>
              <a:t>: Indicates whether the Container is ready to service requests. If the readiness probe fails, the endpoints controller removes the Pod’s IP address from the endpoints of all Services that match the Pod. The default state of readiness before the initial delay is Failure. If a Container does not provide a readiness probe, the default state is Success.</a:t>
            </a:r>
          </a:p>
          <a:p>
            <a:r>
              <a:rPr lang="en-US" sz="1200" b="0" i="0" kern="1200" dirty="0" err="1">
                <a:solidFill>
                  <a:schemeClr val="tx1"/>
                </a:solidFill>
                <a:effectLst/>
                <a:latin typeface="+mn-lt"/>
                <a:ea typeface="+mn-ea"/>
                <a:cs typeface="+mn-cs"/>
              </a:rPr>
              <a:t>startupProbe</a:t>
            </a:r>
            <a:r>
              <a:rPr lang="en-US" sz="1200" b="0" i="0" kern="1200" dirty="0">
                <a:solidFill>
                  <a:schemeClr val="tx1"/>
                </a:solidFill>
                <a:effectLst/>
                <a:latin typeface="+mn-lt"/>
                <a:ea typeface="+mn-ea"/>
                <a:cs typeface="+mn-cs"/>
              </a:rPr>
              <a:t>: Indicates whether the application within the Container is started. All other probes are disabled if a startup probe is provided, until it succeeds. If the startup probe fails, the </a:t>
            </a:r>
            <a:r>
              <a:rPr lang="en-US" sz="1200" b="0" i="0" kern="1200" dirty="0" err="1">
                <a:solidFill>
                  <a:schemeClr val="tx1"/>
                </a:solidFill>
                <a:effectLst/>
                <a:latin typeface="+mn-lt"/>
                <a:ea typeface="+mn-ea"/>
                <a:cs typeface="+mn-cs"/>
              </a:rPr>
              <a:t>kubelet</a:t>
            </a:r>
            <a:r>
              <a:rPr lang="en-US" sz="1200" b="0" i="0" kern="1200" dirty="0">
                <a:solidFill>
                  <a:schemeClr val="tx1"/>
                </a:solidFill>
                <a:effectLst/>
                <a:latin typeface="+mn-lt"/>
                <a:ea typeface="+mn-ea"/>
                <a:cs typeface="+mn-cs"/>
              </a:rPr>
              <a:t> kills the Container, and the Container is subjected to its </a:t>
            </a:r>
            <a:r>
              <a:rPr lang="en-US" sz="1200" b="0" i="0" u="none" strike="noStrike" kern="1200" dirty="0">
                <a:solidFill>
                  <a:schemeClr val="tx1"/>
                </a:solidFill>
                <a:effectLst/>
                <a:latin typeface="+mn-lt"/>
                <a:ea typeface="+mn-ea"/>
                <a:cs typeface="+mn-cs"/>
                <a:hlinkClick r:id="rId9"/>
              </a:rPr>
              <a:t>restart policy</a:t>
            </a:r>
            <a:r>
              <a:rPr lang="en-US" sz="1200" b="0" i="0" kern="1200" dirty="0">
                <a:solidFill>
                  <a:schemeClr val="tx1"/>
                </a:solidFill>
                <a:effectLst/>
                <a:latin typeface="+mn-lt"/>
                <a:ea typeface="+mn-ea"/>
                <a:cs typeface="+mn-cs"/>
              </a:rPr>
              <a:t>. If a Container does not provide a startup probe, the default state is Success.</a:t>
            </a:r>
          </a:p>
          <a:p>
            <a:br>
              <a:rPr lang="en-US" dirty="0"/>
            </a:br>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10</a:t>
            </a:fld>
            <a:endParaRPr lang="en-US"/>
          </a:p>
        </p:txBody>
      </p:sp>
    </p:spTree>
    <p:extLst>
      <p:ext uri="{BB962C8B-B14F-4D97-AF65-F5344CB8AC3E}">
        <p14:creationId xmlns:p14="http://schemas.microsoft.com/office/powerpoint/2010/main" val="341065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13</a:t>
            </a:fld>
            <a:endParaRPr lang="en-US"/>
          </a:p>
        </p:txBody>
      </p:sp>
    </p:spTree>
    <p:extLst>
      <p:ext uri="{BB962C8B-B14F-4D97-AF65-F5344CB8AC3E}">
        <p14:creationId xmlns:p14="http://schemas.microsoft.com/office/powerpoint/2010/main" val="666864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600" kern="0" dirty="0"/>
              <a:t>Score for </a:t>
            </a:r>
            <a:r>
              <a:rPr lang="en-US" sz="1600" dirty="0"/>
              <a:t>maintaining the percentage of remaining available resource in all dimensions equally balanced </a:t>
            </a:r>
            <a:r>
              <a:rPr lang="en-US" sz="1600" kern="0" dirty="0"/>
              <a:t>: the closer to the cluster’s norm after this VM placement -&gt;higher score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0" dirty="0"/>
              <a:t>Potential score for hosting big workload and resilience migration (based on empty node count): more empty nodes-&gt;higher score</a:t>
            </a:r>
          </a:p>
          <a:p>
            <a:pPr marL="285750" lvl="0" indent="-285750">
              <a:buFont typeface="Arial" panose="020B0604020202020204" pitchFamily="34" charset="0"/>
              <a:buChar char="•"/>
            </a:pPr>
            <a:endParaRPr lang="en-US" sz="1600" kern="0" dirty="0"/>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14</a:t>
            </a:fld>
            <a:endParaRPr lang="en-US"/>
          </a:p>
        </p:txBody>
      </p:sp>
    </p:spTree>
    <p:extLst>
      <p:ext uri="{BB962C8B-B14F-4D97-AF65-F5344CB8AC3E}">
        <p14:creationId xmlns:p14="http://schemas.microsoft.com/office/powerpoint/2010/main" val="245223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9D0129-E109-4D14-82F4-18D5C2EF600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57330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60182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411029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21882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D0129-E109-4D14-82F4-18D5C2EF600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61694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9D0129-E109-4D14-82F4-18D5C2EF6006}"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244545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9D0129-E109-4D14-82F4-18D5C2EF6006}"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315773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9D0129-E109-4D14-82F4-18D5C2EF6006}"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22115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D0129-E109-4D14-82F4-18D5C2EF6006}"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76906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9D0129-E109-4D14-82F4-18D5C2EF6006}"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62147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9D0129-E109-4D14-82F4-18D5C2EF6006}"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01734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D0129-E109-4D14-82F4-18D5C2EF6006}" type="datetimeFigureOut">
              <a:rPr lang="en-US" smtClean="0"/>
              <a:t>6/15/2020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19F20-54DE-44D6-AB8F-83D4BC7B23FA}" type="slidenum">
              <a:rPr lang="en-US" smtClean="0"/>
              <a:t>‹#›</a:t>
            </a:fld>
            <a:endParaRPr lang="en-US"/>
          </a:p>
        </p:txBody>
      </p:sp>
    </p:spTree>
    <p:extLst>
      <p:ext uri="{BB962C8B-B14F-4D97-AF65-F5344CB8AC3E}">
        <p14:creationId xmlns:p14="http://schemas.microsoft.com/office/powerpoint/2010/main" val="16922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athy.zhang@futurewe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FBA88D-923F-44AB-A423-CFB42266F05B}"/>
              </a:ext>
            </a:extLst>
          </p:cNvPr>
          <p:cNvSpPr>
            <a:spLocks noGrp="1"/>
          </p:cNvSpPr>
          <p:nvPr>
            <p:ph type="title"/>
          </p:nvPr>
        </p:nvSpPr>
        <p:spPr>
          <a:xfrm>
            <a:off x="838200" y="1818640"/>
            <a:ext cx="10515600" cy="2581910"/>
          </a:xfrm>
        </p:spPr>
        <p:txBody>
          <a:bodyPr>
            <a:normAutofit fontScale="90000"/>
          </a:bodyPr>
          <a:lstStyle/>
          <a:p>
            <a:pPr algn="ctr"/>
            <a:r>
              <a:rPr lang="en-US" sz="4000" b="1" dirty="0">
                <a:solidFill>
                  <a:srgbClr val="C00000"/>
                </a:solidFill>
              </a:rPr>
              <a:t>Cloud Global Scheduler Architecture Design</a:t>
            </a:r>
            <a:br>
              <a:rPr lang="en-US" sz="4000" b="1" dirty="0">
                <a:solidFill>
                  <a:srgbClr val="C00000"/>
                </a:solidFill>
              </a:rPr>
            </a:br>
            <a:br>
              <a:rPr lang="en-US" sz="4000" dirty="0">
                <a:solidFill>
                  <a:srgbClr val="C00000"/>
                </a:solidFill>
              </a:rPr>
            </a:br>
            <a:r>
              <a:rPr lang="en-US" sz="3600" b="1" dirty="0">
                <a:solidFill>
                  <a:srgbClr val="C00000"/>
                </a:solidFill>
              </a:rPr>
              <a:t>Cathy Zhang</a:t>
            </a:r>
            <a:br>
              <a:rPr lang="en-US" sz="3600" b="1" dirty="0">
                <a:solidFill>
                  <a:srgbClr val="C00000"/>
                </a:solidFill>
              </a:rPr>
            </a:br>
            <a:r>
              <a:rPr lang="en-US" sz="3600" b="1" dirty="0">
                <a:solidFill>
                  <a:srgbClr val="C00000"/>
                </a:solidFill>
                <a:hlinkClick r:id="rId2"/>
              </a:rPr>
              <a:t>cathy.zhang@futurewei.com</a:t>
            </a:r>
            <a:br>
              <a:rPr lang="en-US" sz="3600" b="1" dirty="0">
                <a:solidFill>
                  <a:srgbClr val="C00000"/>
                </a:solidFill>
              </a:rPr>
            </a:br>
            <a:r>
              <a:rPr lang="en-US" sz="3600" b="1" dirty="0">
                <a:solidFill>
                  <a:srgbClr val="C00000"/>
                </a:solidFill>
              </a:rPr>
              <a:t>Seattle Cloud Lab</a:t>
            </a:r>
          </a:p>
        </p:txBody>
      </p:sp>
    </p:spTree>
    <p:extLst>
      <p:ext uri="{BB962C8B-B14F-4D97-AF65-F5344CB8AC3E}">
        <p14:creationId xmlns:p14="http://schemas.microsoft.com/office/powerpoint/2010/main" val="256775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3939540"/>
          </a:xfrm>
          <a:prstGeom prst="rect">
            <a:avLst/>
          </a:prstGeom>
          <a:noFill/>
        </p:spPr>
        <p:txBody>
          <a:bodyPr wrap="square" rtlCol="0">
            <a:spAutoFit/>
          </a:bodyPr>
          <a:lstStyle/>
          <a:p>
            <a:endParaRPr lang="en-US" b="1" dirty="0"/>
          </a:p>
          <a:p>
            <a:pPr marL="342900" indent="-342900">
              <a:buFont typeface="+mj-lt"/>
              <a:buAutoNum type="arabicPeriod" startAt="4"/>
            </a:pPr>
            <a:r>
              <a:rPr lang="en-US" b="1" dirty="0"/>
              <a:t>Cluster Healthy Status</a:t>
            </a:r>
          </a:p>
          <a:p>
            <a:pPr marL="742950" lvl="1" indent="-285750">
              <a:buFont typeface="Arial" panose="020B0604020202020204" pitchFamily="34" charset="0"/>
              <a:buChar char="•"/>
            </a:pPr>
            <a:r>
              <a:rPr lang="en-US" sz="1600" strike="sngStrike" dirty="0"/>
              <a:t>List of Failed Nodes</a:t>
            </a:r>
          </a:p>
          <a:p>
            <a:pPr marL="742950" lvl="1" indent="-285750">
              <a:buFont typeface="Arial" panose="020B0604020202020204" pitchFamily="34" charset="0"/>
              <a:buChar char="•"/>
            </a:pPr>
            <a:r>
              <a:rPr lang="en-US" sz="1600" strike="sngStrike" dirty="0"/>
              <a:t>Error Statistics on Node OS, networking, http access (e.g. Cluster Agent does health check via “</a:t>
            </a:r>
            <a:r>
              <a:rPr lang="en-US" altLang="en-US" sz="1600" strike="sngStrike" dirty="0" err="1">
                <a:solidFill>
                  <a:srgbClr val="303030"/>
                </a:solidFill>
                <a:latin typeface="Arial Unicode MS"/>
                <a:ea typeface="Roboto Mono"/>
              </a:rPr>
              <a:t>kubectl</a:t>
            </a:r>
            <a:r>
              <a:rPr lang="en-US" altLang="en-US" sz="1600" strike="sngStrike" dirty="0">
                <a:solidFill>
                  <a:srgbClr val="303030"/>
                </a:solidFill>
                <a:latin typeface="Arial Unicode MS"/>
                <a:ea typeface="Roboto Mono"/>
              </a:rPr>
              <a:t> cluster-info dump</a:t>
            </a:r>
            <a:r>
              <a:rPr lang="en-US" altLang="en-US" sz="1200" strike="sngStrike" dirty="0">
                <a:solidFill>
                  <a:srgbClr val="303030"/>
                </a:solidFill>
                <a:latin typeface="Arial Unicode MS"/>
                <a:ea typeface="Roboto Mono"/>
              </a:rPr>
              <a:t>”</a:t>
            </a:r>
            <a:r>
              <a:rPr lang="en-US" sz="1600" strike="sngStrike" dirty="0"/>
              <a:t>, k8s </a:t>
            </a:r>
            <a:r>
              <a:rPr lang="en-US" sz="1600" strike="sngStrike" dirty="0" err="1"/>
              <a:t>ExecAction</a:t>
            </a:r>
            <a:r>
              <a:rPr lang="en-US" sz="1600" strike="sngStrike" dirty="0"/>
              <a:t>, </a:t>
            </a:r>
            <a:r>
              <a:rPr lang="en-US" sz="1600" strike="sngStrike" dirty="0" err="1"/>
              <a:t>TCPSocketAction</a:t>
            </a:r>
            <a:r>
              <a:rPr lang="en-US" sz="1600" strike="sngStrike" dirty="0"/>
              <a:t>, </a:t>
            </a:r>
            <a:r>
              <a:rPr lang="en-US" sz="1600" strike="sngStrike" dirty="0" err="1"/>
              <a:t>HTTPGetAction</a:t>
            </a:r>
            <a:r>
              <a:rPr lang="en-US" sz="1600" dirty="0"/>
              <a:t>)</a:t>
            </a:r>
          </a:p>
          <a:p>
            <a:pPr marL="342900" indent="-342900">
              <a:buFont typeface="+mj-lt"/>
              <a:buAutoNum type="arabicPeriod" startAt="4"/>
            </a:pPr>
            <a:r>
              <a:rPr lang="en-US" b="1" dirty="0"/>
              <a:t>Cluster Node Info</a:t>
            </a:r>
            <a:endParaRPr lang="en-US" dirty="0"/>
          </a:p>
          <a:p>
            <a:pPr marL="742950" lvl="1" indent="-285750">
              <a:buFont typeface="Arial" panose="020B0604020202020204" pitchFamily="34" charset="0"/>
              <a:buChar char="•"/>
            </a:pPr>
            <a:r>
              <a:rPr lang="en-US" sz="1600" strike="sngStrike" dirty="0"/>
              <a:t>Empty workload node count</a:t>
            </a:r>
          </a:p>
          <a:p>
            <a:pPr marL="742950" lvl="1" indent="-285750">
              <a:buFont typeface="Arial" panose="020B0604020202020204" pitchFamily="34" charset="0"/>
              <a:buChar char="•"/>
            </a:pPr>
            <a:r>
              <a:rPr lang="en-US" sz="1600" strike="sngStrike" dirty="0"/>
              <a:t>Largest per-node available resource </a:t>
            </a:r>
          </a:p>
          <a:p>
            <a:pPr marL="342900" indent="-342900">
              <a:buAutoNum type="arabicPeriod" startAt="4"/>
            </a:pPr>
            <a:r>
              <a:rPr lang="en-US" b="1" strike="sngStrike" dirty="0"/>
              <a:t>Cluster Physical Locality Proximity </a:t>
            </a:r>
            <a:endParaRPr lang="en-US" sz="1600" strike="sngStrike" dirty="0"/>
          </a:p>
          <a:p>
            <a:pPr lvl="1"/>
            <a:r>
              <a:rPr lang="en-US" sz="1600" strike="sngStrike" dirty="0"/>
              <a:t>This refers to the physical distance between the cluster geolocation and the VM application flow’s Geolocation. This can be calculated from the geo topology of all clusters and the Geolocation of the VM/POD’s flow</a:t>
            </a:r>
          </a:p>
          <a:p>
            <a:pPr lvl="1"/>
            <a:r>
              <a:rPr lang="en-US" sz="1600" strike="sngStrike" dirty="0"/>
              <a:t>Map the flow’s geolocation to the AZ</a:t>
            </a:r>
          </a:p>
          <a:p>
            <a:pPr marL="342900" indent="-342900">
              <a:buAutoNum type="arabicPeriod" startAt="8"/>
            </a:pPr>
            <a:r>
              <a:rPr lang="en-US" altLang="zh-CN" b="1" strike="sngStrike" kern="0" dirty="0">
                <a:cs typeface="Heiti SC Light"/>
              </a:rPr>
              <a:t>Cluster Power(energy aware scheduling): </a:t>
            </a:r>
          </a:p>
          <a:p>
            <a:pPr lvl="1"/>
            <a:r>
              <a:rPr lang="en-US" altLang="zh-CN" sz="1600" strike="sngStrike" kern="0" dirty="0">
                <a:cs typeface="Heiti SC Light"/>
              </a:rPr>
              <a:t>power consumption/usage. </a:t>
            </a:r>
            <a:r>
              <a:rPr lang="en-US" sz="1600" strike="sngStrike" dirty="0"/>
              <a:t>The reported power consumption includes energy used by</a:t>
            </a:r>
          </a:p>
          <a:p>
            <a:pPr lvl="1"/>
            <a:r>
              <a:rPr lang="en-US" sz="1600" strike="sngStrike" dirty="0"/>
              <a:t>CPU, DRAM, peripheral and storage devices, as well as cooling and power supply losses. </a:t>
            </a:r>
            <a:r>
              <a:rPr lang="en-US" sz="1600" strike="sngStrike" kern="0" dirty="0"/>
              <a:t>C</a:t>
            </a:r>
            <a:r>
              <a:rPr lang="en-US" altLang="zh-CN" sz="1600" strike="sngStrike" kern="0" dirty="0">
                <a:cs typeface="Heiti SC Light"/>
              </a:rPr>
              <a:t>luster has energy efficient machine</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itle 1">
            <a:extLst>
              <a:ext uri="{FF2B5EF4-FFF2-40B4-BE49-F238E27FC236}">
                <a16:creationId xmlns:a16="http://schemas.microsoft.com/office/drawing/2014/main" id="{B914030C-8E51-4F32-895F-C7B23EB235F4}"/>
              </a:ext>
            </a:extLst>
          </p:cNvPr>
          <p:cNvSpPr txBox="1">
            <a:spLocks/>
          </p:cNvSpPr>
          <p:nvPr/>
        </p:nvSpPr>
        <p:spPr>
          <a:xfrm>
            <a:off x="479865" y="52072"/>
            <a:ext cx="9645209" cy="9370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Cluster Resource Info Needed by Scheduling Algorithm</a:t>
            </a:r>
          </a:p>
        </p:txBody>
      </p:sp>
    </p:spTree>
    <p:extLst>
      <p:ext uri="{BB962C8B-B14F-4D97-AF65-F5344CB8AC3E}">
        <p14:creationId xmlns:p14="http://schemas.microsoft.com/office/powerpoint/2010/main" val="82604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95BE8C-6EEB-487C-951F-FC2A6D7C4C1E}"/>
              </a:ext>
            </a:extLst>
          </p:cNvPr>
          <p:cNvSpPr txBox="1"/>
          <p:nvPr/>
        </p:nvSpPr>
        <p:spPr>
          <a:xfrm>
            <a:off x="2324255" y="2427436"/>
            <a:ext cx="1704975" cy="371475"/>
          </a:xfrm>
          <a:prstGeom prst="rect">
            <a:avLst/>
          </a:prstGeom>
          <a:noFill/>
        </p:spPr>
        <p:txBody>
          <a:bodyPr wrap="square" rtlCol="0">
            <a:spAutoFit/>
          </a:bodyPr>
          <a:lstStyle/>
          <a:p>
            <a:r>
              <a:rPr lang="en-US" dirty="0"/>
              <a:t>VM Affinity</a:t>
            </a:r>
          </a:p>
        </p:txBody>
      </p:sp>
      <p:sp>
        <p:nvSpPr>
          <p:cNvPr id="8" name="Diamond 7">
            <a:extLst>
              <a:ext uri="{FF2B5EF4-FFF2-40B4-BE49-F238E27FC236}">
                <a16:creationId xmlns:a16="http://schemas.microsoft.com/office/drawing/2014/main" id="{AEEB8827-0C55-4047-9773-B0F66511AB07}"/>
              </a:ext>
            </a:extLst>
          </p:cNvPr>
          <p:cNvSpPr/>
          <p:nvPr/>
        </p:nvSpPr>
        <p:spPr>
          <a:xfrm>
            <a:off x="1828955" y="2341712"/>
            <a:ext cx="2409825" cy="42149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DF64E8-B71B-427E-9861-2A66A54E7E64}"/>
              </a:ext>
            </a:extLst>
          </p:cNvPr>
          <p:cNvSpPr txBox="1"/>
          <p:nvPr/>
        </p:nvSpPr>
        <p:spPr>
          <a:xfrm>
            <a:off x="2324255" y="2993060"/>
            <a:ext cx="1704975" cy="371475"/>
          </a:xfrm>
          <a:prstGeom prst="rect">
            <a:avLst/>
          </a:prstGeom>
          <a:noFill/>
        </p:spPr>
        <p:txBody>
          <a:bodyPr wrap="square" rtlCol="0">
            <a:spAutoFit/>
          </a:bodyPr>
          <a:lstStyle/>
          <a:p>
            <a:r>
              <a:rPr lang="en-US" dirty="0"/>
              <a:t>VM Anti-Affinity</a:t>
            </a:r>
          </a:p>
        </p:txBody>
      </p:sp>
      <p:sp>
        <p:nvSpPr>
          <p:cNvPr id="10" name="Diamond 9">
            <a:extLst>
              <a:ext uri="{FF2B5EF4-FFF2-40B4-BE49-F238E27FC236}">
                <a16:creationId xmlns:a16="http://schemas.microsoft.com/office/drawing/2014/main" id="{CC5C2DD9-78F7-4E5C-9BDB-AC8D2BDE9597}"/>
              </a:ext>
            </a:extLst>
          </p:cNvPr>
          <p:cNvSpPr/>
          <p:nvPr/>
        </p:nvSpPr>
        <p:spPr>
          <a:xfrm>
            <a:off x="1828955" y="2954629"/>
            <a:ext cx="2409825" cy="40850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0EF65D2-1608-4FC5-B003-53AB09D8FFCF}"/>
              </a:ext>
            </a:extLst>
          </p:cNvPr>
          <p:cNvCxnSpPr/>
          <p:nvPr/>
        </p:nvCxnSpPr>
        <p:spPr>
          <a:xfrm flipV="1">
            <a:off x="4238780" y="2554138"/>
            <a:ext cx="800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6C787E-BCB5-4986-BB87-1670105F8332}"/>
              </a:ext>
            </a:extLst>
          </p:cNvPr>
          <p:cNvCxnSpPr>
            <a:cxnSpLocks/>
            <a:stCxn id="8" idx="2"/>
          </p:cNvCxnSpPr>
          <p:nvPr/>
        </p:nvCxnSpPr>
        <p:spPr>
          <a:xfrm>
            <a:off x="3033868" y="2763203"/>
            <a:ext cx="0" cy="19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027A8CC-76E1-4DD7-B3D0-7B81DF9EED83}"/>
              </a:ext>
            </a:extLst>
          </p:cNvPr>
          <p:cNvCxnSpPr>
            <a:cxnSpLocks/>
            <a:stCxn id="10" idx="3"/>
            <a:endCxn id="23" idx="1"/>
          </p:cNvCxnSpPr>
          <p:nvPr/>
        </p:nvCxnSpPr>
        <p:spPr>
          <a:xfrm flipV="1">
            <a:off x="4238780" y="3156461"/>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9FB25F-04A9-49B6-920D-4A34CEA3325A}"/>
              </a:ext>
            </a:extLst>
          </p:cNvPr>
          <p:cNvSpPr txBox="1"/>
          <p:nvPr/>
        </p:nvSpPr>
        <p:spPr>
          <a:xfrm>
            <a:off x="4948393" y="2971795"/>
            <a:ext cx="5900737" cy="369332"/>
          </a:xfrm>
          <a:prstGeom prst="rect">
            <a:avLst/>
          </a:prstGeom>
          <a:solidFill>
            <a:srgbClr val="FF9393"/>
          </a:solidFill>
          <a:ln>
            <a:solidFill>
              <a:schemeClr val="accent1"/>
            </a:solidFill>
          </a:ln>
        </p:spPr>
        <p:txBody>
          <a:bodyPr wrap="square" rtlCol="0">
            <a:spAutoFit/>
          </a:bodyPr>
          <a:lstStyle/>
          <a:p>
            <a:r>
              <a:rPr lang="en-US" dirty="0"/>
              <a:t>Add the Clusters which have the VM to the exclusion list</a:t>
            </a:r>
          </a:p>
        </p:txBody>
      </p:sp>
      <p:cxnSp>
        <p:nvCxnSpPr>
          <p:cNvPr id="24" name="Straight Arrow Connector 23">
            <a:extLst>
              <a:ext uri="{FF2B5EF4-FFF2-40B4-BE49-F238E27FC236}">
                <a16:creationId xmlns:a16="http://schemas.microsoft.com/office/drawing/2014/main" id="{31428F93-5A21-42E4-9BF4-F4C85E808F53}"/>
              </a:ext>
            </a:extLst>
          </p:cNvPr>
          <p:cNvCxnSpPr/>
          <p:nvPr/>
        </p:nvCxnSpPr>
        <p:spPr>
          <a:xfrm>
            <a:off x="3041001" y="337166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D5B6F2-B7F9-4C2C-BD9D-931373BD1470}"/>
              </a:ext>
            </a:extLst>
          </p:cNvPr>
          <p:cNvSpPr txBox="1"/>
          <p:nvPr/>
        </p:nvSpPr>
        <p:spPr>
          <a:xfrm>
            <a:off x="1685926" y="4305690"/>
            <a:ext cx="2917174" cy="276999"/>
          </a:xfrm>
          <a:prstGeom prst="rect">
            <a:avLst/>
          </a:prstGeom>
          <a:noFill/>
        </p:spPr>
        <p:txBody>
          <a:bodyPr wrap="square" tIns="0" bIns="0" rtlCol="0">
            <a:spAutoFit/>
          </a:bodyPr>
          <a:lstStyle/>
          <a:p>
            <a:r>
              <a:rPr lang="en-US" dirty="0"/>
              <a:t>VM Geo Location Label (AZ)</a:t>
            </a:r>
          </a:p>
        </p:txBody>
      </p:sp>
      <p:sp>
        <p:nvSpPr>
          <p:cNvPr id="27" name="Diamond 26">
            <a:extLst>
              <a:ext uri="{FF2B5EF4-FFF2-40B4-BE49-F238E27FC236}">
                <a16:creationId xmlns:a16="http://schemas.microsoft.com/office/drawing/2014/main" id="{8C053B65-52E5-48FF-91CC-E4BD3ABF860E}"/>
              </a:ext>
            </a:extLst>
          </p:cNvPr>
          <p:cNvSpPr/>
          <p:nvPr/>
        </p:nvSpPr>
        <p:spPr>
          <a:xfrm>
            <a:off x="1243167" y="4219995"/>
            <a:ext cx="3576629" cy="38906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57F0B95-D593-4345-88D9-48CD7ACB0C6F}"/>
              </a:ext>
            </a:extLst>
          </p:cNvPr>
          <p:cNvSpPr txBox="1"/>
          <p:nvPr/>
        </p:nvSpPr>
        <p:spPr>
          <a:xfrm>
            <a:off x="5534620" y="4211750"/>
            <a:ext cx="6409723" cy="369332"/>
          </a:xfrm>
          <a:prstGeom prst="rect">
            <a:avLst/>
          </a:prstGeom>
          <a:solidFill>
            <a:srgbClr val="FF9393"/>
          </a:solidFill>
          <a:ln>
            <a:solidFill>
              <a:schemeClr val="accent1"/>
            </a:solidFill>
          </a:ln>
        </p:spPr>
        <p:txBody>
          <a:bodyPr wrap="square" rtlCol="0">
            <a:spAutoFit/>
          </a:bodyPr>
          <a:lstStyle/>
          <a:p>
            <a:r>
              <a:rPr lang="en-US" dirty="0"/>
              <a:t>Add the Clusters that do not associate with the AZ to exclusion list</a:t>
            </a:r>
          </a:p>
        </p:txBody>
      </p: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027760" y="4635700"/>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3B1942E-D92C-449F-BCF0-A87203BA825A}"/>
              </a:ext>
            </a:extLst>
          </p:cNvPr>
          <p:cNvSpPr txBox="1"/>
          <p:nvPr/>
        </p:nvSpPr>
        <p:spPr>
          <a:xfrm>
            <a:off x="2047284" y="3653872"/>
            <a:ext cx="2057396" cy="274491"/>
          </a:xfrm>
          <a:prstGeom prst="rect">
            <a:avLst/>
          </a:prstGeom>
          <a:noFill/>
        </p:spPr>
        <p:txBody>
          <a:bodyPr wrap="square" tIns="0" bIns="0" rtlCol="0">
            <a:spAutoFit/>
          </a:bodyPr>
          <a:lstStyle/>
          <a:p>
            <a:r>
              <a:rPr lang="en-US" dirty="0"/>
              <a:t>VM Requires GPU</a:t>
            </a:r>
          </a:p>
        </p:txBody>
      </p:sp>
      <p:sp>
        <p:nvSpPr>
          <p:cNvPr id="44" name="Diamond 43">
            <a:extLst>
              <a:ext uri="{FF2B5EF4-FFF2-40B4-BE49-F238E27FC236}">
                <a16:creationId xmlns:a16="http://schemas.microsoft.com/office/drawing/2014/main" id="{8C17C690-D8CC-4E8F-94A4-03C98491C249}"/>
              </a:ext>
            </a:extLst>
          </p:cNvPr>
          <p:cNvSpPr/>
          <p:nvPr/>
        </p:nvSpPr>
        <p:spPr>
          <a:xfrm>
            <a:off x="1231423" y="3591290"/>
            <a:ext cx="3576629" cy="40394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FE2A31E-3F44-4177-8DD8-539B77847502}"/>
              </a:ext>
            </a:extLst>
          </p:cNvPr>
          <p:cNvSpPr txBox="1"/>
          <p:nvPr/>
        </p:nvSpPr>
        <p:spPr>
          <a:xfrm>
            <a:off x="5553230" y="3590223"/>
            <a:ext cx="5991069" cy="369332"/>
          </a:xfrm>
          <a:prstGeom prst="rect">
            <a:avLst/>
          </a:prstGeom>
          <a:solidFill>
            <a:srgbClr val="FF9393"/>
          </a:solidFill>
          <a:ln>
            <a:solidFill>
              <a:schemeClr val="accent1"/>
            </a:solidFill>
          </a:ln>
        </p:spPr>
        <p:txBody>
          <a:bodyPr wrap="square" rtlCol="0">
            <a:spAutoFit/>
          </a:bodyPr>
          <a:lstStyle/>
          <a:p>
            <a:r>
              <a:rPr lang="en-US" dirty="0"/>
              <a:t>Add the Clusters that do not have GPU Node to exclusion list</a:t>
            </a:r>
          </a:p>
        </p:txBody>
      </p:sp>
      <p:cxnSp>
        <p:nvCxnSpPr>
          <p:cNvPr id="46" name="Straight Arrow Connector 45">
            <a:extLst>
              <a:ext uri="{FF2B5EF4-FFF2-40B4-BE49-F238E27FC236}">
                <a16:creationId xmlns:a16="http://schemas.microsoft.com/office/drawing/2014/main" id="{CB8E9F1D-B515-4A63-A935-5AAA88A92F8A}"/>
              </a:ext>
            </a:extLst>
          </p:cNvPr>
          <p:cNvCxnSpPr/>
          <p:nvPr/>
        </p:nvCxnSpPr>
        <p:spPr>
          <a:xfrm>
            <a:off x="3026872" y="4000275"/>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68730E2-2FC9-4C84-934C-A64BC2D2F450}"/>
              </a:ext>
            </a:extLst>
          </p:cNvPr>
          <p:cNvSpPr txBox="1"/>
          <p:nvPr/>
        </p:nvSpPr>
        <p:spPr>
          <a:xfrm>
            <a:off x="4315134" y="2285346"/>
            <a:ext cx="495300" cy="369332"/>
          </a:xfrm>
          <a:prstGeom prst="rect">
            <a:avLst/>
          </a:prstGeom>
          <a:noFill/>
        </p:spPr>
        <p:txBody>
          <a:bodyPr wrap="square" rtlCol="0">
            <a:spAutoFit/>
          </a:bodyPr>
          <a:lstStyle/>
          <a:p>
            <a:r>
              <a:rPr lang="en-US" dirty="0"/>
              <a:t>Yes</a:t>
            </a:r>
          </a:p>
        </p:txBody>
      </p:sp>
      <p:sp>
        <p:nvSpPr>
          <p:cNvPr id="65" name="TextBox 64">
            <a:extLst>
              <a:ext uri="{FF2B5EF4-FFF2-40B4-BE49-F238E27FC236}">
                <a16:creationId xmlns:a16="http://schemas.microsoft.com/office/drawing/2014/main" id="{54BB17DA-1632-4AE9-AAF8-67FB2D6B8A83}"/>
              </a:ext>
            </a:extLst>
          </p:cNvPr>
          <p:cNvSpPr txBox="1"/>
          <p:nvPr/>
        </p:nvSpPr>
        <p:spPr>
          <a:xfrm>
            <a:off x="4276880" y="2885216"/>
            <a:ext cx="495300" cy="369332"/>
          </a:xfrm>
          <a:prstGeom prst="rect">
            <a:avLst/>
          </a:prstGeom>
          <a:noFill/>
        </p:spPr>
        <p:txBody>
          <a:bodyPr wrap="square" rtlCol="0">
            <a:spAutoFit/>
          </a:bodyPr>
          <a:lstStyle/>
          <a:p>
            <a:r>
              <a:rPr lang="en-US" dirty="0"/>
              <a:t>Yes</a:t>
            </a:r>
          </a:p>
        </p:txBody>
      </p:sp>
      <p:sp>
        <p:nvSpPr>
          <p:cNvPr id="73" name="Title 1">
            <a:extLst>
              <a:ext uri="{FF2B5EF4-FFF2-40B4-BE49-F238E27FC236}">
                <a16:creationId xmlns:a16="http://schemas.microsoft.com/office/drawing/2014/main" id="{26EC1554-4B99-4E1A-84A7-8349EF789E1F}"/>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cxnSp>
        <p:nvCxnSpPr>
          <p:cNvPr id="77" name="Straight Arrow Connector 76">
            <a:extLst>
              <a:ext uri="{FF2B5EF4-FFF2-40B4-BE49-F238E27FC236}">
                <a16:creationId xmlns:a16="http://schemas.microsoft.com/office/drawing/2014/main" id="{0CFBA64D-9097-4A58-80B6-31EB1B60D0C2}"/>
              </a:ext>
            </a:extLst>
          </p:cNvPr>
          <p:cNvCxnSpPr>
            <a:cxnSpLocks/>
          </p:cNvCxnSpPr>
          <p:nvPr/>
        </p:nvCxnSpPr>
        <p:spPr>
          <a:xfrm flipV="1">
            <a:off x="4823832" y="3789947"/>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6CB2777-161D-4340-B125-9B5162B96C83}"/>
              </a:ext>
            </a:extLst>
          </p:cNvPr>
          <p:cNvSpPr txBox="1"/>
          <p:nvPr/>
        </p:nvSpPr>
        <p:spPr>
          <a:xfrm>
            <a:off x="4861932" y="3518702"/>
            <a:ext cx="495300" cy="369332"/>
          </a:xfrm>
          <a:prstGeom prst="rect">
            <a:avLst/>
          </a:prstGeom>
          <a:noFill/>
        </p:spPr>
        <p:txBody>
          <a:bodyPr wrap="square" rtlCol="0">
            <a:spAutoFit/>
          </a:bodyPr>
          <a:lstStyle/>
          <a:p>
            <a:r>
              <a:rPr lang="en-US" dirty="0"/>
              <a:t>Yes</a:t>
            </a:r>
          </a:p>
        </p:txBody>
      </p:sp>
      <p:cxnSp>
        <p:nvCxnSpPr>
          <p:cNvPr id="79" name="Straight Arrow Connector 78">
            <a:extLst>
              <a:ext uri="{FF2B5EF4-FFF2-40B4-BE49-F238E27FC236}">
                <a16:creationId xmlns:a16="http://schemas.microsoft.com/office/drawing/2014/main" id="{D19E3C68-7EE9-4C4F-BFDD-1E6C40118D8A}"/>
              </a:ext>
            </a:extLst>
          </p:cNvPr>
          <p:cNvCxnSpPr>
            <a:cxnSpLocks/>
          </p:cNvCxnSpPr>
          <p:nvPr/>
        </p:nvCxnSpPr>
        <p:spPr>
          <a:xfrm flipV="1">
            <a:off x="4804773" y="4410974"/>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9B48E97-D37E-4E39-A2D4-2EF381492BF5}"/>
              </a:ext>
            </a:extLst>
          </p:cNvPr>
          <p:cNvSpPr txBox="1"/>
          <p:nvPr/>
        </p:nvSpPr>
        <p:spPr>
          <a:xfrm>
            <a:off x="4865645" y="4107947"/>
            <a:ext cx="495300" cy="369332"/>
          </a:xfrm>
          <a:prstGeom prst="rect">
            <a:avLst/>
          </a:prstGeom>
          <a:noFill/>
        </p:spPr>
        <p:txBody>
          <a:bodyPr wrap="square" rtlCol="0">
            <a:spAutoFit/>
          </a:bodyPr>
          <a:lstStyle/>
          <a:p>
            <a:r>
              <a:rPr lang="en-US" dirty="0"/>
              <a:t>Yes</a:t>
            </a:r>
          </a:p>
        </p:txBody>
      </p:sp>
      <p:sp>
        <p:nvSpPr>
          <p:cNvPr id="40" name="TextBox 39">
            <a:extLst>
              <a:ext uri="{FF2B5EF4-FFF2-40B4-BE49-F238E27FC236}">
                <a16:creationId xmlns:a16="http://schemas.microsoft.com/office/drawing/2014/main" id="{A38E870E-4A9B-4A80-882F-21B7E0EB9E24}"/>
              </a:ext>
            </a:extLst>
          </p:cNvPr>
          <p:cNvSpPr txBox="1"/>
          <p:nvPr/>
        </p:nvSpPr>
        <p:spPr>
          <a:xfrm>
            <a:off x="5038879" y="2367748"/>
            <a:ext cx="6310157" cy="369332"/>
          </a:xfrm>
          <a:prstGeom prst="rect">
            <a:avLst/>
          </a:prstGeom>
          <a:solidFill>
            <a:srgbClr val="FF9393"/>
          </a:solidFill>
          <a:ln>
            <a:solidFill>
              <a:schemeClr val="accent1"/>
            </a:solidFill>
          </a:ln>
        </p:spPr>
        <p:txBody>
          <a:bodyPr wrap="square" rtlCol="0">
            <a:spAutoFit/>
          </a:bodyPr>
          <a:lstStyle/>
          <a:p>
            <a:r>
              <a:rPr lang="en-US" dirty="0"/>
              <a:t>Add the Clusters which does not have the VM to the exclusion list</a:t>
            </a:r>
          </a:p>
        </p:txBody>
      </p:sp>
    </p:spTree>
    <p:extLst>
      <p:ext uri="{BB962C8B-B14F-4D97-AF65-F5344CB8AC3E}">
        <p14:creationId xmlns:p14="http://schemas.microsoft.com/office/powerpoint/2010/main" val="330910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182457E5-B686-40BA-B2FD-C0C381F6E798}"/>
              </a:ext>
            </a:extLst>
          </p:cNvPr>
          <p:cNvSpPr txBox="1"/>
          <p:nvPr/>
        </p:nvSpPr>
        <p:spPr>
          <a:xfrm>
            <a:off x="1695455" y="2216306"/>
            <a:ext cx="4467215"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that is not in the exclusion list based on </a:t>
            </a:r>
            <a:r>
              <a:rPr lang="en-US" dirty="0">
                <a:solidFill>
                  <a:srgbClr val="C00000"/>
                </a:solidFill>
              </a:rPr>
              <a:t>Allocated Resource </a:t>
            </a:r>
            <a:r>
              <a:rPr lang="en-US" dirty="0"/>
              <a:t>to derive the Candidate List</a:t>
            </a:r>
          </a:p>
        </p:txBody>
      </p:sp>
      <p:cxnSp>
        <p:nvCxnSpPr>
          <p:cNvPr id="54" name="Straight Arrow Connector 53">
            <a:extLst>
              <a:ext uri="{FF2B5EF4-FFF2-40B4-BE49-F238E27FC236}">
                <a16:creationId xmlns:a16="http://schemas.microsoft.com/office/drawing/2014/main" id="{BAB3B678-2540-4A1E-84B6-1A08E98449C4}"/>
              </a:ext>
            </a:extLst>
          </p:cNvPr>
          <p:cNvCxnSpPr>
            <a:cxnSpLocks/>
          </p:cNvCxnSpPr>
          <p:nvPr/>
        </p:nvCxnSpPr>
        <p:spPr>
          <a:xfrm>
            <a:off x="3534782" y="3139636"/>
            <a:ext cx="0" cy="77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itle 1">
            <a:extLst>
              <a:ext uri="{FF2B5EF4-FFF2-40B4-BE49-F238E27FC236}">
                <a16:creationId xmlns:a16="http://schemas.microsoft.com/office/drawing/2014/main" id="{B67D7FDE-7734-4B92-9B98-16F47081A742}"/>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sp>
        <p:nvSpPr>
          <p:cNvPr id="60" name="TextBox 59">
            <a:extLst>
              <a:ext uri="{FF2B5EF4-FFF2-40B4-BE49-F238E27FC236}">
                <a16:creationId xmlns:a16="http://schemas.microsoft.com/office/drawing/2014/main" id="{95D101FE-9255-4836-AED4-94AE671F3241}"/>
              </a:ext>
            </a:extLst>
          </p:cNvPr>
          <p:cNvSpPr txBox="1"/>
          <p:nvPr/>
        </p:nvSpPr>
        <p:spPr>
          <a:xfrm>
            <a:off x="832062" y="3911922"/>
            <a:ext cx="9740688" cy="646331"/>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Weighted Ranking Algorithm </a:t>
            </a:r>
            <a:r>
              <a:rPr lang="en-US" dirty="0"/>
              <a:t>to the Candidate List and Select the cluster with the highest score </a:t>
            </a:r>
            <a:r>
              <a:rPr lang="en-US" i="1" dirty="0">
                <a:solidFill>
                  <a:srgbClr val="FF0000"/>
                </a:solidFill>
              </a:rPr>
              <a:t>(Only apply if there are multiple clusters in the candidate list)</a:t>
            </a:r>
          </a:p>
        </p:txBody>
      </p:sp>
      <p:sp>
        <p:nvSpPr>
          <p:cNvPr id="136" name="TextBox 135">
            <a:extLst>
              <a:ext uri="{FF2B5EF4-FFF2-40B4-BE49-F238E27FC236}">
                <a16:creationId xmlns:a16="http://schemas.microsoft.com/office/drawing/2014/main" id="{3FE4EC92-ACE8-4CF7-B06C-D6E9E6285197}"/>
              </a:ext>
            </a:extLst>
          </p:cNvPr>
          <p:cNvSpPr txBox="1"/>
          <p:nvPr/>
        </p:nvSpPr>
        <p:spPr>
          <a:xfrm>
            <a:off x="2333625" y="5765968"/>
            <a:ext cx="6896100" cy="369332"/>
          </a:xfrm>
          <a:prstGeom prst="rect">
            <a:avLst/>
          </a:prstGeom>
          <a:noFill/>
          <a:ln>
            <a:noFill/>
          </a:ln>
        </p:spPr>
        <p:txBody>
          <a:bodyPr wrap="square" rtlCol="0">
            <a:spAutoFit/>
          </a:bodyPr>
          <a:lstStyle/>
          <a:p>
            <a:r>
              <a:rPr lang="en-US" dirty="0"/>
              <a:t>Weighted Ranking Algorithm is a multi-dimension optimization equation</a:t>
            </a:r>
          </a:p>
        </p:txBody>
      </p:sp>
    </p:spTree>
    <p:extLst>
      <p:ext uri="{BB962C8B-B14F-4D97-AF65-F5344CB8AC3E}">
        <p14:creationId xmlns:p14="http://schemas.microsoft.com/office/powerpoint/2010/main" val="244187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Filtering Algorithm</a:t>
            </a:r>
          </a:p>
        </p:txBody>
      </p:sp>
      <p:sp>
        <p:nvSpPr>
          <p:cNvPr id="13" name="TextBox 12">
            <a:extLst>
              <a:ext uri="{FF2B5EF4-FFF2-40B4-BE49-F238E27FC236}">
                <a16:creationId xmlns:a16="http://schemas.microsoft.com/office/drawing/2014/main" id="{A13C3F77-8694-4E07-8752-D7AD195EFA15}"/>
              </a:ext>
            </a:extLst>
          </p:cNvPr>
          <p:cNvSpPr txBox="1"/>
          <p:nvPr/>
        </p:nvSpPr>
        <p:spPr>
          <a:xfrm>
            <a:off x="1010829" y="3301823"/>
            <a:ext cx="7715248" cy="246221"/>
          </a:xfrm>
          <a:prstGeom prst="rect">
            <a:avLst/>
          </a:prstGeom>
          <a:noFill/>
        </p:spPr>
        <p:txBody>
          <a:bodyPr wrap="square" tIns="0" bIns="0" rtlCol="0">
            <a:spAutoFit/>
          </a:bodyPr>
          <a:lstStyle/>
          <a:p>
            <a:pPr lvl="1"/>
            <a:r>
              <a:rPr lang="en-US" sz="1600" dirty="0"/>
              <a:t>Does the cluster’s average per-node available resource &gt; VM required resource  </a:t>
            </a:r>
          </a:p>
        </p:txBody>
      </p:sp>
      <p:sp>
        <p:nvSpPr>
          <p:cNvPr id="14" name="Diamond 13">
            <a:extLst>
              <a:ext uri="{FF2B5EF4-FFF2-40B4-BE49-F238E27FC236}">
                <a16:creationId xmlns:a16="http://schemas.microsoft.com/office/drawing/2014/main" id="{B0441623-F5B4-4DA2-A5B4-272DBCD18D9E}"/>
              </a:ext>
            </a:extLst>
          </p:cNvPr>
          <p:cNvSpPr/>
          <p:nvPr/>
        </p:nvSpPr>
        <p:spPr>
          <a:xfrm>
            <a:off x="1120635" y="3153439"/>
            <a:ext cx="7429481" cy="58477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0D827A6-569E-4F83-9B29-04DD178312E7}"/>
              </a:ext>
            </a:extLst>
          </p:cNvPr>
          <p:cNvSpPr txBox="1"/>
          <p:nvPr/>
        </p:nvSpPr>
        <p:spPr>
          <a:xfrm>
            <a:off x="2990379" y="4093800"/>
            <a:ext cx="3678652" cy="369332"/>
          </a:xfrm>
          <a:prstGeom prst="rect">
            <a:avLst/>
          </a:prstGeom>
          <a:noFill/>
          <a:ln>
            <a:solidFill>
              <a:schemeClr val="accent1"/>
            </a:solidFill>
          </a:ln>
        </p:spPr>
        <p:txBody>
          <a:bodyPr wrap="square" rtlCol="0">
            <a:spAutoFit/>
          </a:bodyPr>
          <a:lstStyle/>
          <a:p>
            <a:r>
              <a:rPr lang="en-US" dirty="0"/>
              <a:t>Add the cluster to the candidate list</a:t>
            </a:r>
          </a:p>
        </p:txBody>
      </p:sp>
      <p:cxnSp>
        <p:nvCxnSpPr>
          <p:cNvPr id="16" name="Straight Arrow Connector 15">
            <a:extLst>
              <a:ext uri="{FF2B5EF4-FFF2-40B4-BE49-F238E27FC236}">
                <a16:creationId xmlns:a16="http://schemas.microsoft.com/office/drawing/2014/main" id="{E0D7803F-0944-401B-9F72-1EC2F1AA7563}"/>
              </a:ext>
            </a:extLst>
          </p:cNvPr>
          <p:cNvCxnSpPr>
            <a:cxnSpLocks/>
            <a:stCxn id="14" idx="2"/>
            <a:endCxn id="15" idx="0"/>
          </p:cNvCxnSpPr>
          <p:nvPr/>
        </p:nvCxnSpPr>
        <p:spPr>
          <a:xfrm flipH="1">
            <a:off x="4829705" y="3738213"/>
            <a:ext cx="5671" cy="355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360CB9E-4ECC-410B-AB98-C1D327C27B54}"/>
              </a:ext>
            </a:extLst>
          </p:cNvPr>
          <p:cNvSpPr txBox="1"/>
          <p:nvPr/>
        </p:nvSpPr>
        <p:spPr>
          <a:xfrm>
            <a:off x="1816355" y="2211655"/>
            <a:ext cx="6125825" cy="553998"/>
          </a:xfrm>
          <a:prstGeom prst="rect">
            <a:avLst/>
          </a:prstGeom>
          <a:noFill/>
          <a:ln>
            <a:solidFill>
              <a:schemeClr val="tx1"/>
            </a:solidFill>
          </a:ln>
        </p:spPr>
        <p:txBody>
          <a:bodyPr wrap="square" tIns="0" bIns="0" rtlCol="0">
            <a:spAutoFit/>
          </a:bodyPr>
          <a:lstStyle/>
          <a:p>
            <a:pPr algn="ctr"/>
            <a:r>
              <a:rPr lang="en-US" dirty="0"/>
              <a:t>Loop through each cluster’s </a:t>
            </a:r>
            <a:r>
              <a:rPr lang="en-US" b="1" dirty="0">
                <a:solidFill>
                  <a:srgbClr val="FF0000"/>
                </a:solidFill>
              </a:rPr>
              <a:t>average per-node resource</a:t>
            </a:r>
          </a:p>
          <a:p>
            <a:pPr algn="ctr"/>
            <a:r>
              <a:rPr lang="en-US" dirty="0"/>
              <a:t>(CPU, memory, </a:t>
            </a:r>
            <a:r>
              <a:rPr lang="en-US" strike="sngStrike" dirty="0"/>
              <a:t>local disk, network I/O</a:t>
            </a:r>
            <a:r>
              <a:rPr lang="en-US" dirty="0"/>
              <a:t>)</a:t>
            </a:r>
          </a:p>
        </p:txBody>
      </p:sp>
      <p:sp>
        <p:nvSpPr>
          <p:cNvPr id="56" name="TextBox 55">
            <a:extLst>
              <a:ext uri="{FF2B5EF4-FFF2-40B4-BE49-F238E27FC236}">
                <a16:creationId xmlns:a16="http://schemas.microsoft.com/office/drawing/2014/main" id="{E15769A4-6A8A-4A6C-AE18-AAAA09733532}"/>
              </a:ext>
            </a:extLst>
          </p:cNvPr>
          <p:cNvSpPr txBox="1"/>
          <p:nvPr/>
        </p:nvSpPr>
        <p:spPr>
          <a:xfrm>
            <a:off x="4923825" y="3701931"/>
            <a:ext cx="683830" cy="369332"/>
          </a:xfrm>
          <a:prstGeom prst="rect">
            <a:avLst/>
          </a:prstGeom>
          <a:noFill/>
        </p:spPr>
        <p:txBody>
          <a:bodyPr wrap="square" rtlCol="0">
            <a:spAutoFit/>
          </a:bodyPr>
          <a:lstStyle/>
          <a:p>
            <a:r>
              <a:rPr lang="en-US" dirty="0"/>
              <a:t>Yes</a:t>
            </a:r>
          </a:p>
        </p:txBody>
      </p:sp>
      <p:sp>
        <p:nvSpPr>
          <p:cNvPr id="62" name="TextBox 61">
            <a:extLst>
              <a:ext uri="{FF2B5EF4-FFF2-40B4-BE49-F238E27FC236}">
                <a16:creationId xmlns:a16="http://schemas.microsoft.com/office/drawing/2014/main" id="{5B27B2C8-7066-49AD-B048-E671525CB2A5}"/>
              </a:ext>
            </a:extLst>
          </p:cNvPr>
          <p:cNvSpPr txBox="1"/>
          <p:nvPr/>
        </p:nvSpPr>
        <p:spPr>
          <a:xfrm flipH="1">
            <a:off x="8635612" y="3129737"/>
            <a:ext cx="456910" cy="369332"/>
          </a:xfrm>
          <a:prstGeom prst="rect">
            <a:avLst/>
          </a:prstGeom>
          <a:noFill/>
        </p:spPr>
        <p:txBody>
          <a:bodyPr wrap="square" rtlCol="0">
            <a:spAutoFit/>
          </a:bodyPr>
          <a:lstStyle/>
          <a:p>
            <a:r>
              <a:rPr lang="en-US" dirty="0"/>
              <a:t>No</a:t>
            </a:r>
          </a:p>
        </p:txBody>
      </p:sp>
      <p:sp>
        <p:nvSpPr>
          <p:cNvPr id="67" name="Arc 66">
            <a:extLst>
              <a:ext uri="{FF2B5EF4-FFF2-40B4-BE49-F238E27FC236}">
                <a16:creationId xmlns:a16="http://schemas.microsoft.com/office/drawing/2014/main" id="{B43AAF4B-5D31-42F6-A149-81CD51AE5916}"/>
              </a:ext>
            </a:extLst>
          </p:cNvPr>
          <p:cNvSpPr/>
          <p:nvPr/>
        </p:nvSpPr>
        <p:spPr>
          <a:xfrm flipV="1">
            <a:off x="7428936" y="2592497"/>
            <a:ext cx="2211287" cy="831973"/>
          </a:xfrm>
          <a:prstGeom prst="arc">
            <a:avLst>
              <a:gd name="adj1" fmla="val 16200000"/>
              <a:gd name="adj2" fmla="val 882693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99F487CF-BAE2-4246-B143-B5E40094796E}"/>
              </a:ext>
            </a:extLst>
          </p:cNvPr>
          <p:cNvCxnSpPr>
            <a:cxnSpLocks/>
          </p:cNvCxnSpPr>
          <p:nvPr/>
        </p:nvCxnSpPr>
        <p:spPr>
          <a:xfrm flipH="1">
            <a:off x="4868453" y="2808828"/>
            <a:ext cx="5671" cy="355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D43EF873-7B79-48DD-96AD-289DA25F7827}"/>
              </a:ext>
            </a:extLst>
          </p:cNvPr>
          <p:cNvSpPr/>
          <p:nvPr/>
        </p:nvSpPr>
        <p:spPr>
          <a:xfrm flipV="1">
            <a:off x="2904765" y="2333625"/>
            <a:ext cx="7515095" cy="1923744"/>
          </a:xfrm>
          <a:prstGeom prst="arc">
            <a:avLst>
              <a:gd name="adj1" fmla="val 16200000"/>
              <a:gd name="adj2" fmla="val 208519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045C8B6A-5391-45CC-A5D2-BA0E18E04CC9}"/>
              </a:ext>
            </a:extLst>
          </p:cNvPr>
          <p:cNvSpPr/>
          <p:nvPr/>
        </p:nvSpPr>
        <p:spPr>
          <a:xfrm>
            <a:off x="1130030" y="5291986"/>
            <a:ext cx="9461770" cy="369332"/>
          </a:xfrm>
          <a:prstGeom prst="rect">
            <a:avLst/>
          </a:prstGeom>
        </p:spPr>
        <p:txBody>
          <a:bodyPr wrap="square">
            <a:spAutoFit/>
          </a:bodyPr>
          <a:lstStyle/>
          <a:p>
            <a:r>
              <a:rPr lang="en-US" b="1" dirty="0">
                <a:solidFill>
                  <a:srgbClr val="FF0000"/>
                </a:solidFill>
              </a:rPr>
              <a:t>Average per-node resource can be changed to largest available nodes resource in the future</a:t>
            </a:r>
            <a:endParaRPr lang="en-US" dirty="0"/>
          </a:p>
        </p:txBody>
      </p:sp>
    </p:spTree>
    <p:extLst>
      <p:ext uri="{BB962C8B-B14F-4D97-AF65-F5344CB8AC3E}">
        <p14:creationId xmlns:p14="http://schemas.microsoft.com/office/powerpoint/2010/main" val="404533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Weighted Ranking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247317"/>
          </a:xfrm>
          <a:prstGeom prst="rect">
            <a:avLst/>
          </a:prstGeom>
          <a:noFill/>
        </p:spPr>
        <p:txBody>
          <a:bodyPr wrap="square" rtlCol="0">
            <a:spAutoFit/>
          </a:bodyPr>
          <a:lstStyle/>
          <a:p>
            <a:r>
              <a:rPr lang="en-US" b="1" kern="0" dirty="0"/>
              <a:t>Weighted Ranking</a:t>
            </a:r>
            <a:r>
              <a:rPr lang="en-US" kern="0" dirty="0"/>
              <a:t>: </a:t>
            </a:r>
          </a:p>
          <a:p>
            <a:pPr marL="742950" lvl="1" indent="-285750">
              <a:buFont typeface="Arial" panose="020B0604020202020204" pitchFamily="34" charset="0"/>
              <a:buChar char="•"/>
            </a:pPr>
            <a:r>
              <a:rPr lang="en-US" sz="1600" kern="0" dirty="0"/>
              <a:t>Assign each attribute of the cluster a score</a:t>
            </a:r>
          </a:p>
          <a:p>
            <a:pPr marL="1200150" lvl="2" indent="-285750">
              <a:buFont typeface="Arial" panose="020B0604020202020204" pitchFamily="34" charset="0"/>
              <a:buChar char="•"/>
            </a:pPr>
            <a:r>
              <a:rPr lang="en-US" sz="1600" kern="0" dirty="0"/>
              <a:t>Score for average per-node available resource: More available resource -&gt; higher score. But resource has many dimensions. </a:t>
            </a:r>
            <a:r>
              <a:rPr lang="en-US" sz="1600" dirty="0"/>
              <a:t>What metric/mechanism is used to determine a cluster’s average per-node available resource? How to </a:t>
            </a:r>
            <a:r>
              <a:rPr lang="en-US" sz="1600" kern="0" dirty="0"/>
              <a:t>define “more” or “less”? </a:t>
            </a:r>
          </a:p>
          <a:p>
            <a:pPr marL="1200150" lvl="2" indent="-285750">
              <a:buFont typeface="Arial" panose="020B0604020202020204" pitchFamily="34" charset="0"/>
              <a:buChar char="•"/>
            </a:pPr>
            <a:r>
              <a:rPr lang="en-US" sz="1600" kern="0" dirty="0"/>
              <a:t>Score for </a:t>
            </a:r>
            <a:r>
              <a:rPr lang="en-US" sz="1600" dirty="0"/>
              <a:t>maintaining the remaining available resource in all dimensions equally balanced: What metric/mechanism is used to determine balance score? </a:t>
            </a:r>
            <a:r>
              <a:rPr lang="en-US" sz="1600" kern="0" dirty="0"/>
              <a:t>Needs to consider saturation on one dimension after this VM placement, which will make the cluster performance and utilization very low. </a:t>
            </a:r>
            <a:endParaRPr lang="en-US" sz="1600" dirty="0"/>
          </a:p>
          <a:p>
            <a:pPr marL="1200150" lvl="2" indent="-285750">
              <a:buFont typeface="Arial" panose="020B0604020202020204" pitchFamily="34" charset="0"/>
              <a:buChar char="•"/>
            </a:pPr>
            <a:r>
              <a:rPr lang="en-US" sz="1600" strike="sngStrike" kern="0" dirty="0"/>
              <a:t>Score for node health (based on e</a:t>
            </a:r>
            <a:r>
              <a:rPr lang="en-US" sz="1600" strike="sngStrike" dirty="0"/>
              <a:t>rror statistics including failed nodes): fewer errors-&gt; higher score</a:t>
            </a:r>
            <a:endParaRPr lang="en-US" sz="1600" strike="sngStrike" kern="0" dirty="0"/>
          </a:p>
          <a:p>
            <a:pPr marL="1200150" lvl="2" indent="-285750">
              <a:buFont typeface="Arial" panose="020B0604020202020204" pitchFamily="34" charset="0"/>
              <a:buChar char="•"/>
            </a:pPr>
            <a:r>
              <a:rPr lang="en-US" sz="1600" strike="sngStrike" kern="0" dirty="0"/>
              <a:t>Potential score for hosting big workload and resilience migration:</a:t>
            </a:r>
          </a:p>
          <a:p>
            <a:pPr marL="1200150" lvl="2" indent="-285750">
              <a:buFont typeface="Arial" panose="020B0604020202020204" pitchFamily="34" charset="0"/>
              <a:buChar char="•"/>
            </a:pPr>
            <a:r>
              <a:rPr lang="en-US" sz="1600" kern="0" dirty="0"/>
              <a:t>Score for energy/power resource: more available power-&gt;higher score</a:t>
            </a:r>
          </a:p>
          <a:p>
            <a:pPr marL="742950" lvl="1" indent="-285750">
              <a:buFont typeface="Arial" panose="020B0604020202020204" pitchFamily="34" charset="0"/>
              <a:buChar char="•"/>
            </a:pPr>
            <a:r>
              <a:rPr lang="en-US" sz="1600" dirty="0"/>
              <a:t>The scores in each attribute are normalized into the range [0, 1) .</a:t>
            </a:r>
            <a:endParaRPr lang="en-US" sz="1600" kern="0" dirty="0"/>
          </a:p>
          <a:p>
            <a:pPr marL="742950" lvl="1" indent="-285750">
              <a:buFont typeface="Arial" panose="020B0604020202020204" pitchFamily="34" charset="0"/>
              <a:buChar char="•"/>
            </a:pPr>
            <a:r>
              <a:rPr lang="en-US" sz="1600" kern="0" dirty="0"/>
              <a:t>Assign a weight to each attribute score (</a:t>
            </a:r>
            <a:r>
              <a:rPr lang="en-US" sz="1600" kern="0" dirty="0">
                <a:solidFill>
                  <a:srgbClr val="FF0000"/>
                </a:solidFill>
              </a:rPr>
              <a:t>the weight assignment is configurable to allow different scheduling policy</a:t>
            </a:r>
            <a:r>
              <a:rPr lang="en-US" sz="1600" kern="0" dirty="0"/>
              <a:t>)</a:t>
            </a:r>
          </a:p>
          <a:p>
            <a:pPr marL="742950" lvl="1" indent="-285750">
              <a:buFont typeface="Arial" panose="020B0604020202020204" pitchFamily="34" charset="0"/>
              <a:buChar char="•"/>
            </a:pPr>
            <a:r>
              <a:rPr lang="en-US" sz="1600" kern="0" dirty="0"/>
              <a:t>The final cluster ranking is </a:t>
            </a:r>
            <a:r>
              <a:rPr lang="en-US" dirty="0">
                <a:latin typeface="NimbusRomNo9L-Regu"/>
              </a:rPr>
              <a:t>flattened to an integral score via a weighted inner product, </a:t>
            </a:r>
            <a:r>
              <a:rPr lang="pl-PL" dirty="0">
                <a:latin typeface="NimbusRomNo9L-Regu"/>
              </a:rPr>
              <a:t>i.e. </a:t>
            </a:r>
            <a:endParaRPr lang="en-US" dirty="0">
              <a:latin typeface="NimbusRomNo9L-Regu"/>
            </a:endParaRPr>
          </a:p>
          <a:p>
            <a:pPr lvl="3"/>
            <a:endParaRPr lang="en-US" sz="800" dirty="0">
              <a:latin typeface="NimbusRomNo9L-Regu"/>
            </a:endParaRPr>
          </a:p>
          <a:p>
            <a:pPr lvl="3"/>
            <a:r>
              <a:rPr lang="en-US" dirty="0">
                <a:latin typeface="NimbusRomNo9L-Regu"/>
              </a:rPr>
              <a:t>Score </a:t>
            </a:r>
            <a:r>
              <a:rPr lang="pl-PL" dirty="0">
                <a:latin typeface="CMR10"/>
              </a:rPr>
              <a:t>=</a:t>
            </a:r>
            <a:r>
              <a:rPr lang="en-US" dirty="0">
                <a:latin typeface="CMR10"/>
              </a:rPr>
              <a:t>	</a:t>
            </a:r>
            <a:endParaRPr lang="en-US" sz="1600" kern="0" dirty="0"/>
          </a:p>
          <a:p>
            <a:pPr lvl="1"/>
            <a:endParaRPr lang="en-US" sz="1600" kern="0" dirty="0"/>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6A57A90-DCD1-4E92-82A7-D8AF749C314B}"/>
              </a:ext>
            </a:extLst>
          </p:cNvPr>
          <p:cNvPicPr>
            <a:picLocks noChangeAspect="1"/>
          </p:cNvPicPr>
          <p:nvPr/>
        </p:nvPicPr>
        <p:blipFill>
          <a:blip r:embed="rId3"/>
          <a:stretch>
            <a:fillRect/>
          </a:stretch>
        </p:blipFill>
        <p:spPr>
          <a:xfrm>
            <a:off x="2682019" y="4786679"/>
            <a:ext cx="575531" cy="607432"/>
          </a:xfrm>
          <a:prstGeom prst="rect">
            <a:avLst/>
          </a:prstGeom>
        </p:spPr>
      </p:pic>
      <p:sp>
        <p:nvSpPr>
          <p:cNvPr id="3" name="TextBox 2">
            <a:extLst>
              <a:ext uri="{FF2B5EF4-FFF2-40B4-BE49-F238E27FC236}">
                <a16:creationId xmlns:a16="http://schemas.microsoft.com/office/drawing/2014/main" id="{DF991B06-4551-42DA-895B-36BD55D5B93F}"/>
              </a:ext>
            </a:extLst>
          </p:cNvPr>
          <p:cNvSpPr txBox="1"/>
          <p:nvPr/>
        </p:nvSpPr>
        <p:spPr>
          <a:xfrm>
            <a:off x="3168650" y="4899064"/>
            <a:ext cx="736600" cy="276999"/>
          </a:xfrm>
          <a:prstGeom prst="rect">
            <a:avLst/>
          </a:prstGeom>
          <a:noFill/>
        </p:spPr>
        <p:txBody>
          <a:bodyPr wrap="square" rtlCol="0">
            <a:spAutoFit/>
          </a:bodyPr>
          <a:lstStyle/>
          <a:p>
            <a:r>
              <a:rPr lang="en-US" sz="1200" b="1" i="1" dirty="0" err="1">
                <a:latin typeface="Century Schoolbook" panose="02040604050505020304" pitchFamily="18" charset="0"/>
              </a:rPr>
              <a:t>w</a:t>
            </a:r>
            <a:r>
              <a:rPr lang="en-US" sz="900" b="1" i="1" dirty="0" err="1">
                <a:latin typeface="Century Schoolbook" panose="02040604050505020304" pitchFamily="18" charset="0"/>
              </a:rPr>
              <a:t>k</a:t>
            </a:r>
            <a:endParaRPr lang="en-US" b="1" i="1" dirty="0">
              <a:latin typeface="Century Schoolbook" panose="02040604050505020304" pitchFamily="18" charset="0"/>
            </a:endParaRPr>
          </a:p>
        </p:txBody>
      </p:sp>
    </p:spTree>
    <p:extLst>
      <p:ext uri="{BB962C8B-B14F-4D97-AF65-F5344CB8AC3E}">
        <p14:creationId xmlns:p14="http://schemas.microsoft.com/office/powerpoint/2010/main" val="185220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293734" y="108052"/>
            <a:ext cx="11764915" cy="937037"/>
          </a:xfrm>
        </p:spPr>
        <p:txBody>
          <a:bodyPr>
            <a:noAutofit/>
          </a:bodyPr>
          <a:lstStyle/>
          <a:p>
            <a:r>
              <a:rPr lang="en-US" sz="3200" b="1" dirty="0">
                <a:solidFill>
                  <a:srgbClr val="C00000"/>
                </a:solidFill>
              </a:rPr>
              <a:t>Idea to Determine a Cluster’s Average Per-Node Available Resource</a:t>
            </a:r>
          </a:p>
        </p:txBody>
      </p:sp>
      <p:sp>
        <p:nvSpPr>
          <p:cNvPr id="102" name="Rectangle 101">
            <a:extLst>
              <a:ext uri="{FF2B5EF4-FFF2-40B4-BE49-F238E27FC236}">
                <a16:creationId xmlns:a16="http://schemas.microsoft.com/office/drawing/2014/main" id="{18EE371D-9A38-4B4A-B4A6-00C1008A4BDC}"/>
              </a:ext>
            </a:extLst>
          </p:cNvPr>
          <p:cNvSpPr/>
          <p:nvPr/>
        </p:nvSpPr>
        <p:spPr>
          <a:xfrm>
            <a:off x="745631" y="1600662"/>
            <a:ext cx="9948293" cy="1077218"/>
          </a:xfrm>
          <a:prstGeom prst="rect">
            <a:avLst/>
          </a:prstGeom>
        </p:spPr>
        <p:txBody>
          <a:bodyPr wrap="square">
            <a:spAutoFit/>
          </a:bodyPr>
          <a:lstStyle/>
          <a:p>
            <a:pPr marL="800100" lvl="1" indent="-342900">
              <a:buFont typeface="Arial" panose="020B0604020202020204" pitchFamily="34" charset="0"/>
              <a:buChar char="•"/>
            </a:pPr>
            <a:r>
              <a:rPr lang="en-US" sz="1600" kern="0" dirty="0"/>
              <a:t>The cluster node resource has multiple dimensions(memory, </a:t>
            </a:r>
            <a:r>
              <a:rPr lang="en-US" sz="1600" kern="0" dirty="0" err="1"/>
              <a:t>cpu</a:t>
            </a:r>
            <a:r>
              <a:rPr lang="en-US" sz="1600" kern="0" dirty="0"/>
              <a:t>, local SSD, network interfaces, etc.). </a:t>
            </a:r>
          </a:p>
          <a:p>
            <a:pPr marL="800100" lvl="1" indent="-342900">
              <a:buFont typeface="Arial" panose="020B0604020202020204" pitchFamily="34" charset="0"/>
              <a:buChar char="•"/>
            </a:pPr>
            <a:r>
              <a:rPr lang="en-US" sz="1600" kern="0" dirty="0"/>
              <a:t>Model each cluster node’s available resource as a </a:t>
            </a:r>
            <a:r>
              <a:rPr lang="en-US" altLang="zh-CN" sz="1600" dirty="0"/>
              <a:t>point in a n-dimension Euclidean space. </a:t>
            </a:r>
          </a:p>
          <a:p>
            <a:pPr marL="800100" lvl="1" indent="-342900">
              <a:buFont typeface="Arial" panose="020B0604020202020204" pitchFamily="34" charset="0"/>
              <a:buChar char="•"/>
            </a:pPr>
            <a:r>
              <a:rPr lang="en-US" altLang="zh-CN" sz="1600" dirty="0"/>
              <a:t>Calculate the centroid of each cluster’s nodes. The centroid represents the </a:t>
            </a:r>
            <a:r>
              <a:rPr lang="en-US" altLang="zh-CN" sz="1600" b="1" dirty="0">
                <a:solidFill>
                  <a:srgbClr val="FF0000"/>
                </a:solidFill>
              </a:rPr>
              <a:t>average available per-node resource </a:t>
            </a:r>
            <a:r>
              <a:rPr lang="en-US" altLang="zh-CN" sz="1600" dirty="0"/>
              <a:t>of the cluster. </a:t>
            </a:r>
            <a:endParaRPr lang="en-US" sz="1600" kern="0" dirty="0"/>
          </a:p>
        </p:txBody>
      </p:sp>
      <p:cxnSp>
        <p:nvCxnSpPr>
          <p:cNvPr id="15" name="Straight Arrow Connector 14">
            <a:extLst>
              <a:ext uri="{FF2B5EF4-FFF2-40B4-BE49-F238E27FC236}">
                <a16:creationId xmlns:a16="http://schemas.microsoft.com/office/drawing/2014/main" id="{8B4FFC33-AE12-4B1C-AA4E-46A5B7BE3E75}"/>
              </a:ext>
            </a:extLst>
          </p:cNvPr>
          <p:cNvCxnSpPr>
            <a:cxnSpLocks/>
          </p:cNvCxnSpPr>
          <p:nvPr/>
        </p:nvCxnSpPr>
        <p:spPr>
          <a:xfrm>
            <a:off x="4169904" y="4488549"/>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0A787B4-C930-4229-AB4C-6D470BBBF93C}"/>
              </a:ext>
            </a:extLst>
          </p:cNvPr>
          <p:cNvCxnSpPr>
            <a:cxnSpLocks/>
          </p:cNvCxnSpPr>
          <p:nvPr/>
        </p:nvCxnSpPr>
        <p:spPr>
          <a:xfrm flipV="1">
            <a:off x="4169904" y="3409950"/>
            <a:ext cx="0" cy="1078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B5A1F5B-ECD2-4E31-81A8-D42106BF7E91}"/>
              </a:ext>
            </a:extLst>
          </p:cNvPr>
          <p:cNvSpPr txBox="1"/>
          <p:nvPr/>
        </p:nvSpPr>
        <p:spPr>
          <a:xfrm>
            <a:off x="4132123" y="3573651"/>
            <a:ext cx="1162048" cy="369332"/>
          </a:xfrm>
          <a:prstGeom prst="rect">
            <a:avLst/>
          </a:prstGeom>
          <a:noFill/>
        </p:spPr>
        <p:txBody>
          <a:bodyPr wrap="square" rtlCol="0">
            <a:spAutoFit/>
          </a:bodyPr>
          <a:lstStyle/>
          <a:p>
            <a:r>
              <a:rPr lang="en-US" b="1" dirty="0">
                <a:solidFill>
                  <a:schemeClr val="accent1"/>
                </a:solidFill>
              </a:rPr>
              <a:t>CPU Cores</a:t>
            </a:r>
          </a:p>
        </p:txBody>
      </p:sp>
      <p:sp>
        <p:nvSpPr>
          <p:cNvPr id="20" name="TextBox 19">
            <a:extLst>
              <a:ext uri="{FF2B5EF4-FFF2-40B4-BE49-F238E27FC236}">
                <a16:creationId xmlns:a16="http://schemas.microsoft.com/office/drawing/2014/main" id="{0F1E4014-4315-43A0-BC7C-2A4F8DC2DEF4}"/>
              </a:ext>
            </a:extLst>
          </p:cNvPr>
          <p:cNvSpPr txBox="1"/>
          <p:nvPr/>
        </p:nvSpPr>
        <p:spPr>
          <a:xfrm>
            <a:off x="6979782" y="4303883"/>
            <a:ext cx="1000125" cy="369332"/>
          </a:xfrm>
          <a:prstGeom prst="rect">
            <a:avLst/>
          </a:prstGeom>
          <a:noFill/>
        </p:spPr>
        <p:txBody>
          <a:bodyPr wrap="square" rtlCol="0">
            <a:spAutoFit/>
          </a:bodyPr>
          <a:lstStyle/>
          <a:p>
            <a:r>
              <a:rPr lang="en-US" b="1" dirty="0">
                <a:solidFill>
                  <a:schemeClr val="accent1"/>
                </a:solidFill>
              </a:rPr>
              <a:t>Memory</a:t>
            </a:r>
          </a:p>
        </p:txBody>
      </p:sp>
      <p:sp>
        <p:nvSpPr>
          <p:cNvPr id="21" name="Oval 20">
            <a:extLst>
              <a:ext uri="{FF2B5EF4-FFF2-40B4-BE49-F238E27FC236}">
                <a16:creationId xmlns:a16="http://schemas.microsoft.com/office/drawing/2014/main" id="{FBD3D1D4-ABA3-4E97-A279-B346BB8CD807}"/>
              </a:ext>
            </a:extLst>
          </p:cNvPr>
          <p:cNvSpPr/>
          <p:nvPr/>
        </p:nvSpPr>
        <p:spPr>
          <a:xfrm>
            <a:off x="5434347" y="421076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62A025F-7969-405D-AD08-1FA6E573C001}"/>
              </a:ext>
            </a:extLst>
          </p:cNvPr>
          <p:cNvSpPr/>
          <p:nvPr/>
        </p:nvSpPr>
        <p:spPr>
          <a:xfrm>
            <a:off x="6121977" y="386515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EF6A27-CDF8-42FF-8B88-4843A61D343F}"/>
              </a:ext>
            </a:extLst>
          </p:cNvPr>
          <p:cNvSpPr/>
          <p:nvPr/>
        </p:nvSpPr>
        <p:spPr>
          <a:xfrm>
            <a:off x="5119528" y="391458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05FA924-6A27-429C-8433-403C252DA9C6}"/>
              </a:ext>
            </a:extLst>
          </p:cNvPr>
          <p:cNvSpPr/>
          <p:nvPr/>
        </p:nvSpPr>
        <p:spPr>
          <a:xfrm>
            <a:off x="5248452" y="360009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D326ABB-0FA9-40EB-8F31-98054D514CA4}"/>
              </a:ext>
            </a:extLst>
          </p:cNvPr>
          <p:cNvSpPr/>
          <p:nvPr/>
        </p:nvSpPr>
        <p:spPr>
          <a:xfrm>
            <a:off x="5958222" y="43226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D3269AE-202A-48D4-8275-98215D1400C7}"/>
              </a:ext>
            </a:extLst>
          </p:cNvPr>
          <p:cNvSpPr/>
          <p:nvPr/>
        </p:nvSpPr>
        <p:spPr>
          <a:xfrm>
            <a:off x="5911436" y="400414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681D6E1-B698-4FB4-81D2-A531EC686C97}"/>
              </a:ext>
            </a:extLst>
          </p:cNvPr>
          <p:cNvSpPr/>
          <p:nvPr/>
        </p:nvSpPr>
        <p:spPr>
          <a:xfrm>
            <a:off x="5719777" y="373321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323BF56-E6E0-47DC-84CE-C0183141FB52}"/>
              </a:ext>
            </a:extLst>
          </p:cNvPr>
          <p:cNvSpPr/>
          <p:nvPr/>
        </p:nvSpPr>
        <p:spPr>
          <a:xfrm>
            <a:off x="5041204" y="435929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Quad Arrow 29">
            <a:extLst>
              <a:ext uri="{FF2B5EF4-FFF2-40B4-BE49-F238E27FC236}">
                <a16:creationId xmlns:a16="http://schemas.microsoft.com/office/drawing/2014/main" id="{25A6E173-6063-4F73-A0D9-57C30B3417A5}"/>
              </a:ext>
            </a:extLst>
          </p:cNvPr>
          <p:cNvSpPr/>
          <p:nvPr/>
        </p:nvSpPr>
        <p:spPr>
          <a:xfrm>
            <a:off x="5457206" y="4016543"/>
            <a:ext cx="156019" cy="170510"/>
          </a:xfrm>
          <a:prstGeom prst="quadArrowCallout">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78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9E2606-2980-4234-B9EF-DA33F157AE08}"/>
              </a:ext>
            </a:extLst>
          </p:cNvPr>
          <p:cNvSpPr/>
          <p:nvPr/>
        </p:nvSpPr>
        <p:spPr>
          <a:xfrm>
            <a:off x="4217022" y="5737748"/>
            <a:ext cx="1907974" cy="805940"/>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Process 24">
            <a:extLst>
              <a:ext uri="{FF2B5EF4-FFF2-40B4-BE49-F238E27FC236}">
                <a16:creationId xmlns:a16="http://schemas.microsoft.com/office/drawing/2014/main" id="{4B04CCB3-2666-4380-A020-5E9F88F13462}"/>
              </a:ext>
            </a:extLst>
          </p:cNvPr>
          <p:cNvSpPr/>
          <p:nvPr/>
        </p:nvSpPr>
        <p:spPr>
          <a:xfrm>
            <a:off x="4235911" y="5008801"/>
            <a:ext cx="766529" cy="1501038"/>
          </a:xfrm>
          <a:prstGeom prst="flowChartProcess">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34AB33E-6829-475B-A8A1-46FDAB6FE731}"/>
              </a:ext>
            </a:extLst>
          </p:cNvPr>
          <p:cNvSpPr/>
          <p:nvPr/>
        </p:nvSpPr>
        <p:spPr>
          <a:xfrm>
            <a:off x="4217022" y="5888161"/>
            <a:ext cx="879848" cy="65552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293734" y="108052"/>
            <a:ext cx="11764915" cy="937037"/>
          </a:xfrm>
        </p:spPr>
        <p:txBody>
          <a:bodyPr>
            <a:noAutofit/>
          </a:bodyPr>
          <a:lstStyle/>
          <a:p>
            <a:r>
              <a:rPr lang="en-US" sz="2800" b="1" dirty="0">
                <a:solidFill>
                  <a:srgbClr val="C00000"/>
                </a:solidFill>
              </a:rPr>
              <a:t>Idea to Calculate the Score of a Cluster’s Average Per-Node Available Resource</a:t>
            </a:r>
          </a:p>
        </p:txBody>
      </p:sp>
      <p:cxnSp>
        <p:nvCxnSpPr>
          <p:cNvPr id="15" name="Straight Arrow Connector 14">
            <a:extLst>
              <a:ext uri="{FF2B5EF4-FFF2-40B4-BE49-F238E27FC236}">
                <a16:creationId xmlns:a16="http://schemas.microsoft.com/office/drawing/2014/main" id="{8B4FFC33-AE12-4B1C-AA4E-46A5B7BE3E75}"/>
              </a:ext>
            </a:extLst>
          </p:cNvPr>
          <p:cNvCxnSpPr>
            <a:cxnSpLocks/>
          </p:cNvCxnSpPr>
          <p:nvPr/>
        </p:nvCxnSpPr>
        <p:spPr>
          <a:xfrm>
            <a:off x="4235913" y="6535704"/>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0A787B4-C930-4229-AB4C-6D470BBBF93C}"/>
              </a:ext>
            </a:extLst>
          </p:cNvPr>
          <p:cNvCxnSpPr>
            <a:cxnSpLocks/>
          </p:cNvCxnSpPr>
          <p:nvPr/>
        </p:nvCxnSpPr>
        <p:spPr>
          <a:xfrm flipV="1">
            <a:off x="4235913" y="4859304"/>
            <a:ext cx="0" cy="167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B5A1F5B-ECD2-4E31-81A8-D42106BF7E91}"/>
              </a:ext>
            </a:extLst>
          </p:cNvPr>
          <p:cNvSpPr txBox="1"/>
          <p:nvPr/>
        </p:nvSpPr>
        <p:spPr>
          <a:xfrm>
            <a:off x="3635998" y="4494568"/>
            <a:ext cx="1162048" cy="369332"/>
          </a:xfrm>
          <a:prstGeom prst="rect">
            <a:avLst/>
          </a:prstGeom>
          <a:noFill/>
        </p:spPr>
        <p:txBody>
          <a:bodyPr wrap="square" rtlCol="0">
            <a:spAutoFit/>
          </a:bodyPr>
          <a:lstStyle/>
          <a:p>
            <a:r>
              <a:rPr lang="en-US" b="1" dirty="0">
                <a:solidFill>
                  <a:schemeClr val="accent1"/>
                </a:solidFill>
              </a:rPr>
              <a:t>CPU Cores</a:t>
            </a:r>
          </a:p>
        </p:txBody>
      </p:sp>
      <p:sp>
        <p:nvSpPr>
          <p:cNvPr id="20" name="TextBox 19">
            <a:extLst>
              <a:ext uri="{FF2B5EF4-FFF2-40B4-BE49-F238E27FC236}">
                <a16:creationId xmlns:a16="http://schemas.microsoft.com/office/drawing/2014/main" id="{0F1E4014-4315-43A0-BC7C-2A4F8DC2DEF4}"/>
              </a:ext>
            </a:extLst>
          </p:cNvPr>
          <p:cNvSpPr txBox="1"/>
          <p:nvPr/>
        </p:nvSpPr>
        <p:spPr>
          <a:xfrm>
            <a:off x="7045791" y="6351038"/>
            <a:ext cx="1000125" cy="369332"/>
          </a:xfrm>
          <a:prstGeom prst="rect">
            <a:avLst/>
          </a:prstGeom>
          <a:noFill/>
        </p:spPr>
        <p:txBody>
          <a:bodyPr wrap="square" rtlCol="0">
            <a:spAutoFit/>
          </a:bodyPr>
          <a:lstStyle/>
          <a:p>
            <a:r>
              <a:rPr lang="en-US" b="1" dirty="0">
                <a:solidFill>
                  <a:schemeClr val="accent1"/>
                </a:solidFill>
              </a:rPr>
              <a:t>Memory</a:t>
            </a:r>
          </a:p>
        </p:txBody>
      </p:sp>
      <p:sp>
        <p:nvSpPr>
          <p:cNvPr id="30" name="Callout: Quad Arrow 29">
            <a:extLst>
              <a:ext uri="{FF2B5EF4-FFF2-40B4-BE49-F238E27FC236}">
                <a16:creationId xmlns:a16="http://schemas.microsoft.com/office/drawing/2014/main" id="{25A6E173-6063-4F73-A0D9-57C30B3417A5}"/>
              </a:ext>
            </a:extLst>
          </p:cNvPr>
          <p:cNvSpPr/>
          <p:nvPr/>
        </p:nvSpPr>
        <p:spPr>
          <a:xfrm>
            <a:off x="4940851" y="4941327"/>
            <a:ext cx="156019" cy="170510"/>
          </a:xfrm>
          <a:prstGeom prst="quadArrowCallou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llout: Quad Arrow 23">
            <a:extLst>
              <a:ext uri="{FF2B5EF4-FFF2-40B4-BE49-F238E27FC236}">
                <a16:creationId xmlns:a16="http://schemas.microsoft.com/office/drawing/2014/main" id="{96C0ED1C-24F7-4518-8C09-4FE3A5354208}"/>
              </a:ext>
            </a:extLst>
          </p:cNvPr>
          <p:cNvSpPr/>
          <p:nvPr/>
        </p:nvSpPr>
        <p:spPr>
          <a:xfrm>
            <a:off x="5014990" y="5812396"/>
            <a:ext cx="156019" cy="170510"/>
          </a:xfrm>
          <a:prstGeom prst="quad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F8920B2-0865-45F4-AB82-510086A425B4}"/>
              </a:ext>
            </a:extLst>
          </p:cNvPr>
          <p:cNvSpPr txBox="1"/>
          <p:nvPr/>
        </p:nvSpPr>
        <p:spPr>
          <a:xfrm>
            <a:off x="4865597" y="4646991"/>
            <a:ext cx="1134643" cy="369332"/>
          </a:xfrm>
          <a:prstGeom prst="rect">
            <a:avLst/>
          </a:prstGeom>
          <a:noFill/>
        </p:spPr>
        <p:txBody>
          <a:bodyPr wrap="square" rtlCol="0">
            <a:spAutoFit/>
          </a:bodyPr>
          <a:lstStyle/>
          <a:p>
            <a:r>
              <a:rPr lang="en-US" dirty="0"/>
              <a:t>Cluster1</a:t>
            </a:r>
          </a:p>
        </p:txBody>
      </p:sp>
      <p:sp>
        <p:nvSpPr>
          <p:cNvPr id="27" name="TextBox 26">
            <a:extLst>
              <a:ext uri="{FF2B5EF4-FFF2-40B4-BE49-F238E27FC236}">
                <a16:creationId xmlns:a16="http://schemas.microsoft.com/office/drawing/2014/main" id="{2E7F3A34-5F1B-4876-8769-E1585581A309}"/>
              </a:ext>
            </a:extLst>
          </p:cNvPr>
          <p:cNvSpPr txBox="1"/>
          <p:nvPr/>
        </p:nvSpPr>
        <p:spPr>
          <a:xfrm>
            <a:off x="5956450" y="5364262"/>
            <a:ext cx="1134643" cy="369332"/>
          </a:xfrm>
          <a:prstGeom prst="rect">
            <a:avLst/>
          </a:prstGeom>
          <a:noFill/>
        </p:spPr>
        <p:txBody>
          <a:bodyPr wrap="square" rtlCol="0">
            <a:spAutoFit/>
          </a:bodyPr>
          <a:lstStyle/>
          <a:p>
            <a:r>
              <a:rPr lang="en-US" dirty="0"/>
              <a:t>Cluster2</a:t>
            </a:r>
          </a:p>
        </p:txBody>
      </p:sp>
      <p:sp>
        <p:nvSpPr>
          <p:cNvPr id="23" name="Flowchart: Process 22">
            <a:extLst>
              <a:ext uri="{FF2B5EF4-FFF2-40B4-BE49-F238E27FC236}">
                <a16:creationId xmlns:a16="http://schemas.microsoft.com/office/drawing/2014/main" id="{64348AED-2670-4AF8-AABC-0CC848008F32}"/>
              </a:ext>
            </a:extLst>
          </p:cNvPr>
          <p:cNvSpPr/>
          <p:nvPr/>
        </p:nvSpPr>
        <p:spPr>
          <a:xfrm>
            <a:off x="4235912" y="6296986"/>
            <a:ext cx="272104" cy="238717"/>
          </a:xfrm>
          <a:prstGeom prst="flowChartProcess">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Quad Arrow 31">
            <a:extLst>
              <a:ext uri="{FF2B5EF4-FFF2-40B4-BE49-F238E27FC236}">
                <a16:creationId xmlns:a16="http://schemas.microsoft.com/office/drawing/2014/main" id="{198FD74C-A317-4EEA-9A12-B38366750C14}"/>
              </a:ext>
            </a:extLst>
          </p:cNvPr>
          <p:cNvSpPr/>
          <p:nvPr/>
        </p:nvSpPr>
        <p:spPr>
          <a:xfrm>
            <a:off x="6046402" y="5648339"/>
            <a:ext cx="156019" cy="170510"/>
          </a:xfrm>
          <a:prstGeom prst="quadArrowCallou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Process 34">
            <a:extLst>
              <a:ext uri="{FF2B5EF4-FFF2-40B4-BE49-F238E27FC236}">
                <a16:creationId xmlns:a16="http://schemas.microsoft.com/office/drawing/2014/main" id="{C98E39F4-D846-4421-AC3A-61CEFA11CBC1}"/>
              </a:ext>
            </a:extLst>
          </p:cNvPr>
          <p:cNvSpPr/>
          <p:nvPr/>
        </p:nvSpPr>
        <p:spPr>
          <a:xfrm>
            <a:off x="4526928" y="1883544"/>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BE1CE572-A8CA-4BFB-A92D-5C0D8DC4AA12}"/>
              </a:ext>
            </a:extLst>
          </p:cNvPr>
          <p:cNvCxnSpPr>
            <a:cxnSpLocks/>
          </p:cNvCxnSpPr>
          <p:nvPr/>
        </p:nvCxnSpPr>
        <p:spPr>
          <a:xfrm flipV="1">
            <a:off x="4508018" y="1437798"/>
            <a:ext cx="0" cy="258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8028F60-E85A-4A43-B01A-B645184017F6}"/>
              </a:ext>
            </a:extLst>
          </p:cNvPr>
          <p:cNvSpPr txBox="1"/>
          <p:nvPr/>
        </p:nvSpPr>
        <p:spPr>
          <a:xfrm>
            <a:off x="4235912" y="1134355"/>
            <a:ext cx="1162048" cy="369332"/>
          </a:xfrm>
          <a:prstGeom prst="rect">
            <a:avLst/>
          </a:prstGeom>
          <a:noFill/>
        </p:spPr>
        <p:txBody>
          <a:bodyPr wrap="square" rtlCol="0">
            <a:spAutoFit/>
          </a:bodyPr>
          <a:lstStyle/>
          <a:p>
            <a:r>
              <a:rPr lang="en-US" b="1" dirty="0">
                <a:solidFill>
                  <a:schemeClr val="accent1"/>
                </a:solidFill>
              </a:rPr>
              <a:t>CPU Cores</a:t>
            </a:r>
          </a:p>
        </p:txBody>
      </p:sp>
      <p:sp>
        <p:nvSpPr>
          <p:cNvPr id="39" name="TextBox 38">
            <a:extLst>
              <a:ext uri="{FF2B5EF4-FFF2-40B4-BE49-F238E27FC236}">
                <a16:creationId xmlns:a16="http://schemas.microsoft.com/office/drawing/2014/main" id="{FE677BD6-983B-4C6E-B2A2-B69732897A5D}"/>
              </a:ext>
            </a:extLst>
          </p:cNvPr>
          <p:cNvSpPr txBox="1"/>
          <p:nvPr/>
        </p:nvSpPr>
        <p:spPr>
          <a:xfrm>
            <a:off x="7179865" y="3764761"/>
            <a:ext cx="1000125" cy="369332"/>
          </a:xfrm>
          <a:prstGeom prst="rect">
            <a:avLst/>
          </a:prstGeom>
          <a:noFill/>
        </p:spPr>
        <p:txBody>
          <a:bodyPr wrap="square" rtlCol="0">
            <a:spAutoFit/>
          </a:bodyPr>
          <a:lstStyle/>
          <a:p>
            <a:r>
              <a:rPr lang="en-US" b="1" dirty="0">
                <a:solidFill>
                  <a:schemeClr val="accent1"/>
                </a:solidFill>
              </a:rPr>
              <a:t>Memory</a:t>
            </a:r>
          </a:p>
        </p:txBody>
      </p:sp>
      <p:sp>
        <p:nvSpPr>
          <p:cNvPr id="42" name="TextBox 41">
            <a:extLst>
              <a:ext uri="{FF2B5EF4-FFF2-40B4-BE49-F238E27FC236}">
                <a16:creationId xmlns:a16="http://schemas.microsoft.com/office/drawing/2014/main" id="{59489D7E-7CC2-41CB-9C2F-96B3DFD34B55}"/>
              </a:ext>
            </a:extLst>
          </p:cNvPr>
          <p:cNvSpPr txBox="1"/>
          <p:nvPr/>
        </p:nvSpPr>
        <p:spPr>
          <a:xfrm>
            <a:off x="4567575" y="1521858"/>
            <a:ext cx="1134643" cy="369332"/>
          </a:xfrm>
          <a:prstGeom prst="rect">
            <a:avLst/>
          </a:prstGeom>
          <a:noFill/>
        </p:spPr>
        <p:txBody>
          <a:bodyPr wrap="square" rtlCol="0">
            <a:spAutoFit/>
          </a:bodyPr>
          <a:lstStyle/>
          <a:p>
            <a:r>
              <a:rPr lang="en-US" dirty="0"/>
              <a:t>Cluster2</a:t>
            </a:r>
          </a:p>
        </p:txBody>
      </p:sp>
      <p:cxnSp>
        <p:nvCxnSpPr>
          <p:cNvPr id="47" name="Straight Arrow Connector 46">
            <a:extLst>
              <a:ext uri="{FF2B5EF4-FFF2-40B4-BE49-F238E27FC236}">
                <a16:creationId xmlns:a16="http://schemas.microsoft.com/office/drawing/2014/main" id="{5C6E2942-B535-4BA2-928D-BD125DE0FDDC}"/>
              </a:ext>
            </a:extLst>
          </p:cNvPr>
          <p:cNvCxnSpPr>
            <a:cxnSpLocks/>
          </p:cNvCxnSpPr>
          <p:nvPr/>
        </p:nvCxnSpPr>
        <p:spPr>
          <a:xfrm>
            <a:off x="4508018" y="4025263"/>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B13A1C7-04D1-4053-827A-94D8B728A76E}"/>
              </a:ext>
            </a:extLst>
          </p:cNvPr>
          <p:cNvSpPr/>
          <p:nvPr/>
        </p:nvSpPr>
        <p:spPr>
          <a:xfrm>
            <a:off x="5628363" y="1883544"/>
            <a:ext cx="1346629" cy="658176"/>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Process 48">
            <a:extLst>
              <a:ext uri="{FF2B5EF4-FFF2-40B4-BE49-F238E27FC236}">
                <a16:creationId xmlns:a16="http://schemas.microsoft.com/office/drawing/2014/main" id="{62210D2F-FF43-4C32-ABD7-CB280C03B39D}"/>
              </a:ext>
            </a:extLst>
          </p:cNvPr>
          <p:cNvSpPr/>
          <p:nvPr/>
        </p:nvSpPr>
        <p:spPr>
          <a:xfrm>
            <a:off x="781235" y="1758618"/>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A9F5962B-A9D2-4B37-8706-C52CC6CC8158}"/>
              </a:ext>
            </a:extLst>
          </p:cNvPr>
          <p:cNvCxnSpPr>
            <a:cxnSpLocks/>
          </p:cNvCxnSpPr>
          <p:nvPr/>
        </p:nvCxnSpPr>
        <p:spPr>
          <a:xfrm flipV="1">
            <a:off x="762325" y="1344428"/>
            <a:ext cx="18907" cy="255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E9CDD2-A796-4011-8DFB-28481688CA2E}"/>
              </a:ext>
            </a:extLst>
          </p:cNvPr>
          <p:cNvSpPr txBox="1"/>
          <p:nvPr/>
        </p:nvSpPr>
        <p:spPr>
          <a:xfrm>
            <a:off x="240223" y="1023000"/>
            <a:ext cx="1162048" cy="369332"/>
          </a:xfrm>
          <a:prstGeom prst="rect">
            <a:avLst/>
          </a:prstGeom>
          <a:noFill/>
        </p:spPr>
        <p:txBody>
          <a:bodyPr wrap="square" rtlCol="0">
            <a:spAutoFit/>
          </a:bodyPr>
          <a:lstStyle/>
          <a:p>
            <a:r>
              <a:rPr lang="en-US" b="1" dirty="0">
                <a:solidFill>
                  <a:schemeClr val="accent1"/>
                </a:solidFill>
              </a:rPr>
              <a:t>CPU Cores</a:t>
            </a:r>
          </a:p>
        </p:txBody>
      </p:sp>
      <p:sp>
        <p:nvSpPr>
          <p:cNvPr id="52" name="TextBox 51">
            <a:extLst>
              <a:ext uri="{FF2B5EF4-FFF2-40B4-BE49-F238E27FC236}">
                <a16:creationId xmlns:a16="http://schemas.microsoft.com/office/drawing/2014/main" id="{53690574-26CB-4513-BD03-80E52F2E4D4F}"/>
              </a:ext>
            </a:extLst>
          </p:cNvPr>
          <p:cNvSpPr txBox="1"/>
          <p:nvPr/>
        </p:nvSpPr>
        <p:spPr>
          <a:xfrm>
            <a:off x="3394119" y="3715671"/>
            <a:ext cx="1000125" cy="369332"/>
          </a:xfrm>
          <a:prstGeom prst="rect">
            <a:avLst/>
          </a:prstGeom>
          <a:noFill/>
        </p:spPr>
        <p:txBody>
          <a:bodyPr wrap="square" rtlCol="0">
            <a:spAutoFit/>
          </a:bodyPr>
          <a:lstStyle/>
          <a:p>
            <a:r>
              <a:rPr lang="en-US" b="1" dirty="0">
                <a:solidFill>
                  <a:schemeClr val="accent1"/>
                </a:solidFill>
              </a:rPr>
              <a:t>Memory</a:t>
            </a:r>
          </a:p>
        </p:txBody>
      </p:sp>
      <p:sp>
        <p:nvSpPr>
          <p:cNvPr id="53" name="TextBox 52">
            <a:extLst>
              <a:ext uri="{FF2B5EF4-FFF2-40B4-BE49-F238E27FC236}">
                <a16:creationId xmlns:a16="http://schemas.microsoft.com/office/drawing/2014/main" id="{74BFF8AF-C9A4-4917-A900-07D406863EB4}"/>
              </a:ext>
            </a:extLst>
          </p:cNvPr>
          <p:cNvSpPr txBox="1"/>
          <p:nvPr/>
        </p:nvSpPr>
        <p:spPr>
          <a:xfrm>
            <a:off x="793956" y="1369906"/>
            <a:ext cx="1134643" cy="369332"/>
          </a:xfrm>
          <a:prstGeom prst="rect">
            <a:avLst/>
          </a:prstGeom>
          <a:noFill/>
        </p:spPr>
        <p:txBody>
          <a:bodyPr wrap="square" rtlCol="0">
            <a:spAutoFit/>
          </a:bodyPr>
          <a:lstStyle/>
          <a:p>
            <a:r>
              <a:rPr lang="en-US" dirty="0"/>
              <a:t>Cluster1</a:t>
            </a:r>
          </a:p>
        </p:txBody>
      </p:sp>
      <p:cxnSp>
        <p:nvCxnSpPr>
          <p:cNvPr id="54" name="Straight Arrow Connector 53">
            <a:extLst>
              <a:ext uri="{FF2B5EF4-FFF2-40B4-BE49-F238E27FC236}">
                <a16:creationId xmlns:a16="http://schemas.microsoft.com/office/drawing/2014/main" id="{8474FD1E-D077-4330-9BC6-0EBCFA773D05}"/>
              </a:ext>
            </a:extLst>
          </p:cNvPr>
          <p:cNvCxnSpPr>
            <a:cxnSpLocks/>
          </p:cNvCxnSpPr>
          <p:nvPr/>
        </p:nvCxnSpPr>
        <p:spPr>
          <a:xfrm>
            <a:off x="762325" y="3900337"/>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392D797-A004-4E47-9BCC-C194D387715D}"/>
              </a:ext>
            </a:extLst>
          </p:cNvPr>
          <p:cNvSpPr/>
          <p:nvPr/>
        </p:nvSpPr>
        <p:spPr>
          <a:xfrm>
            <a:off x="2431150" y="1758617"/>
            <a:ext cx="798149" cy="1278905"/>
          </a:xfrm>
          <a:prstGeom prst="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Process 55">
            <a:extLst>
              <a:ext uri="{FF2B5EF4-FFF2-40B4-BE49-F238E27FC236}">
                <a16:creationId xmlns:a16="http://schemas.microsoft.com/office/drawing/2014/main" id="{B3B16639-88DC-4EC4-BA44-E8A6B1F7A3FA}"/>
              </a:ext>
            </a:extLst>
          </p:cNvPr>
          <p:cNvSpPr/>
          <p:nvPr/>
        </p:nvSpPr>
        <p:spPr>
          <a:xfrm>
            <a:off x="8184717" y="1862769"/>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A9A83CE6-7D4A-4E38-A3E6-78170AEC68F9}"/>
              </a:ext>
            </a:extLst>
          </p:cNvPr>
          <p:cNvCxnSpPr>
            <a:cxnSpLocks/>
          </p:cNvCxnSpPr>
          <p:nvPr/>
        </p:nvCxnSpPr>
        <p:spPr>
          <a:xfrm flipV="1">
            <a:off x="8184385" y="1304882"/>
            <a:ext cx="18910" cy="2609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6C5E881-7BE2-4AF7-A951-87EC2540612B}"/>
              </a:ext>
            </a:extLst>
          </p:cNvPr>
          <p:cNvSpPr txBox="1"/>
          <p:nvPr/>
        </p:nvSpPr>
        <p:spPr>
          <a:xfrm>
            <a:off x="7822908" y="1048469"/>
            <a:ext cx="1162048" cy="369332"/>
          </a:xfrm>
          <a:prstGeom prst="rect">
            <a:avLst/>
          </a:prstGeom>
          <a:noFill/>
        </p:spPr>
        <p:txBody>
          <a:bodyPr wrap="square" rtlCol="0">
            <a:spAutoFit/>
          </a:bodyPr>
          <a:lstStyle/>
          <a:p>
            <a:r>
              <a:rPr lang="en-US" b="1" dirty="0">
                <a:solidFill>
                  <a:schemeClr val="accent1"/>
                </a:solidFill>
              </a:rPr>
              <a:t>CPU Cores</a:t>
            </a:r>
          </a:p>
        </p:txBody>
      </p:sp>
      <p:sp>
        <p:nvSpPr>
          <p:cNvPr id="59" name="TextBox 58">
            <a:extLst>
              <a:ext uri="{FF2B5EF4-FFF2-40B4-BE49-F238E27FC236}">
                <a16:creationId xmlns:a16="http://schemas.microsoft.com/office/drawing/2014/main" id="{9AE88A28-58A1-4213-BBC8-89E5FC94209D}"/>
              </a:ext>
            </a:extLst>
          </p:cNvPr>
          <p:cNvSpPr txBox="1"/>
          <p:nvPr/>
        </p:nvSpPr>
        <p:spPr>
          <a:xfrm>
            <a:off x="10871935" y="3732153"/>
            <a:ext cx="1000125" cy="369332"/>
          </a:xfrm>
          <a:prstGeom prst="rect">
            <a:avLst/>
          </a:prstGeom>
          <a:noFill/>
        </p:spPr>
        <p:txBody>
          <a:bodyPr wrap="square" rtlCol="0">
            <a:spAutoFit/>
          </a:bodyPr>
          <a:lstStyle/>
          <a:p>
            <a:r>
              <a:rPr lang="en-US" b="1" dirty="0">
                <a:solidFill>
                  <a:schemeClr val="accent1"/>
                </a:solidFill>
              </a:rPr>
              <a:t>Memory</a:t>
            </a:r>
          </a:p>
        </p:txBody>
      </p:sp>
      <p:sp>
        <p:nvSpPr>
          <p:cNvPr id="60" name="TextBox 59">
            <a:extLst>
              <a:ext uri="{FF2B5EF4-FFF2-40B4-BE49-F238E27FC236}">
                <a16:creationId xmlns:a16="http://schemas.microsoft.com/office/drawing/2014/main" id="{299FC373-A411-4180-B3E0-BC8FE5A982F0}"/>
              </a:ext>
            </a:extLst>
          </p:cNvPr>
          <p:cNvSpPr txBox="1"/>
          <p:nvPr/>
        </p:nvSpPr>
        <p:spPr>
          <a:xfrm>
            <a:off x="8203296" y="1473121"/>
            <a:ext cx="1134643" cy="369332"/>
          </a:xfrm>
          <a:prstGeom prst="rect">
            <a:avLst/>
          </a:prstGeom>
          <a:noFill/>
        </p:spPr>
        <p:txBody>
          <a:bodyPr wrap="square" rtlCol="0">
            <a:spAutoFit/>
          </a:bodyPr>
          <a:lstStyle/>
          <a:p>
            <a:r>
              <a:rPr lang="en-US" dirty="0"/>
              <a:t>Cluster3</a:t>
            </a:r>
          </a:p>
        </p:txBody>
      </p:sp>
      <p:cxnSp>
        <p:nvCxnSpPr>
          <p:cNvPr id="61" name="Straight Arrow Connector 60">
            <a:extLst>
              <a:ext uri="{FF2B5EF4-FFF2-40B4-BE49-F238E27FC236}">
                <a16:creationId xmlns:a16="http://schemas.microsoft.com/office/drawing/2014/main" id="{7C90D1AE-7450-4972-BEF2-C3B0F9576FAC}"/>
              </a:ext>
            </a:extLst>
          </p:cNvPr>
          <p:cNvCxnSpPr>
            <a:cxnSpLocks/>
          </p:cNvCxnSpPr>
          <p:nvPr/>
        </p:nvCxnSpPr>
        <p:spPr>
          <a:xfrm>
            <a:off x="8165807" y="4004488"/>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41266F1-E87A-47C9-8CA5-AFC21ED76156}"/>
              </a:ext>
            </a:extLst>
          </p:cNvPr>
          <p:cNvSpPr/>
          <p:nvPr/>
        </p:nvSpPr>
        <p:spPr>
          <a:xfrm>
            <a:off x="9834632" y="1862769"/>
            <a:ext cx="798149" cy="6589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8926B41-9A61-41EF-A6DC-1C2243012AAF}"/>
              </a:ext>
            </a:extLst>
          </p:cNvPr>
          <p:cNvSpPr txBox="1"/>
          <p:nvPr/>
        </p:nvSpPr>
        <p:spPr>
          <a:xfrm>
            <a:off x="5831616" y="899449"/>
            <a:ext cx="429571" cy="400110"/>
          </a:xfrm>
          <a:prstGeom prst="rect">
            <a:avLst/>
          </a:prstGeom>
          <a:solidFill>
            <a:srgbClr val="FF9393"/>
          </a:solidFill>
          <a:ln>
            <a:solidFill>
              <a:schemeClr val="tx1"/>
            </a:solidFill>
          </a:ln>
        </p:spPr>
        <p:txBody>
          <a:bodyPr wrap="square" rtlCol="0">
            <a:spAutoFit/>
          </a:bodyPr>
          <a:lstStyle/>
          <a:p>
            <a:r>
              <a:rPr lang="en-US" sz="1000" dirty="0"/>
              <a:t>New VM</a:t>
            </a:r>
          </a:p>
        </p:txBody>
      </p:sp>
    </p:spTree>
    <p:extLst>
      <p:ext uri="{BB962C8B-B14F-4D97-AF65-F5344CB8AC3E}">
        <p14:creationId xmlns:p14="http://schemas.microsoft.com/office/powerpoint/2010/main" val="293347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293734" y="108052"/>
            <a:ext cx="11764915" cy="937037"/>
          </a:xfrm>
        </p:spPr>
        <p:txBody>
          <a:bodyPr>
            <a:noAutofit/>
          </a:bodyPr>
          <a:lstStyle/>
          <a:p>
            <a:r>
              <a:rPr lang="en-US" sz="2800" b="1" dirty="0">
                <a:solidFill>
                  <a:srgbClr val="C00000"/>
                </a:solidFill>
              </a:rPr>
              <a:t>Idea to Calculate the Score of a Cluster’s Average Per-Node Available Resource</a:t>
            </a:r>
          </a:p>
        </p:txBody>
      </p:sp>
      <p:sp>
        <p:nvSpPr>
          <p:cNvPr id="102" name="Rectangle 101">
            <a:extLst>
              <a:ext uri="{FF2B5EF4-FFF2-40B4-BE49-F238E27FC236}">
                <a16:creationId xmlns:a16="http://schemas.microsoft.com/office/drawing/2014/main" id="{18EE371D-9A38-4B4A-B4A6-00C1008A4BDC}"/>
              </a:ext>
            </a:extLst>
          </p:cNvPr>
          <p:cNvSpPr/>
          <p:nvPr/>
        </p:nvSpPr>
        <p:spPr>
          <a:xfrm>
            <a:off x="642666" y="3113750"/>
            <a:ext cx="9948293" cy="1815882"/>
          </a:xfrm>
          <a:prstGeom prst="rect">
            <a:avLst/>
          </a:prstGeom>
        </p:spPr>
        <p:txBody>
          <a:bodyPr wrap="square">
            <a:spAutoFit/>
          </a:bodyPr>
          <a:lstStyle/>
          <a:p>
            <a:pPr marL="800100" lvl="1" indent="-342900">
              <a:buFont typeface="Arial" panose="020B0604020202020204" pitchFamily="34" charset="0"/>
              <a:buChar char="•"/>
            </a:pPr>
            <a:r>
              <a:rPr lang="en-US" sz="1600" strike="sngStrike" dirty="0"/>
              <a:t>Normalize the available resource value of each dimension. </a:t>
            </a:r>
            <a:r>
              <a:rPr lang="en-US" sz="1600" strike="sngStrike" kern="0" dirty="0"/>
              <a:t>Model each cluster’s per-node resource as a point </a:t>
            </a:r>
            <a:r>
              <a:rPr lang="en-US" sz="1600" b="1" i="1" strike="sngStrike" dirty="0"/>
              <a:t>X</a:t>
            </a:r>
            <a:r>
              <a:rPr lang="en-US" sz="1600" strike="sngStrike" kern="0" dirty="0"/>
              <a:t> in the n-dimensional Euclidean space. Calculate the </a:t>
            </a:r>
            <a:r>
              <a:rPr lang="en-US" sz="1600" strike="sngStrike" dirty="0"/>
              <a:t>Euclidean norm</a:t>
            </a:r>
          </a:p>
          <a:p>
            <a:pPr marL="800100" lvl="1" indent="-342900">
              <a:buFont typeface="+mj-lt"/>
              <a:buAutoNum type="arabicPeriod"/>
            </a:pPr>
            <a:endParaRPr lang="en-US" sz="1600" dirty="0"/>
          </a:p>
          <a:p>
            <a:pPr lvl="1"/>
            <a:endParaRPr lang="en-US" sz="1600" dirty="0"/>
          </a:p>
          <a:p>
            <a:pPr lvl="7"/>
            <a:endParaRPr lang="en-US" sz="1600" dirty="0"/>
          </a:p>
          <a:p>
            <a:pPr lvl="7"/>
            <a:endParaRPr lang="en-US" sz="1600" dirty="0"/>
          </a:p>
          <a:p>
            <a:pPr marL="742950" lvl="1" indent="-285750">
              <a:buFont typeface="Arial" panose="020B0604020202020204" pitchFamily="34" charset="0"/>
              <a:buChar char="•"/>
            </a:pPr>
            <a:r>
              <a:rPr lang="en-US" sz="1600" dirty="0"/>
              <a:t>Normalize the available resource value of each dimension. Calculate the per-node sum of all dimensions. </a:t>
            </a:r>
            <a:endParaRPr lang="en-US" sz="1600" kern="0" dirty="0"/>
          </a:p>
        </p:txBody>
      </p:sp>
      <p:pic>
        <p:nvPicPr>
          <p:cNvPr id="2" name="Picture 1">
            <a:extLst>
              <a:ext uri="{FF2B5EF4-FFF2-40B4-BE49-F238E27FC236}">
                <a16:creationId xmlns:a16="http://schemas.microsoft.com/office/drawing/2014/main" id="{B2834D53-2B3E-4FC4-8356-4C7669CB1F0D}"/>
              </a:ext>
            </a:extLst>
          </p:cNvPr>
          <p:cNvPicPr>
            <a:picLocks noChangeAspect="1"/>
          </p:cNvPicPr>
          <p:nvPr/>
        </p:nvPicPr>
        <p:blipFill>
          <a:blip r:embed="rId3"/>
          <a:stretch>
            <a:fillRect/>
          </a:stretch>
        </p:blipFill>
        <p:spPr>
          <a:xfrm>
            <a:off x="3932511" y="3718193"/>
            <a:ext cx="2867025" cy="371475"/>
          </a:xfrm>
          <a:prstGeom prst="rect">
            <a:avLst/>
          </a:prstGeom>
        </p:spPr>
      </p:pic>
      <p:grpSp>
        <p:nvGrpSpPr>
          <p:cNvPr id="7" name="Group 6">
            <a:extLst>
              <a:ext uri="{FF2B5EF4-FFF2-40B4-BE49-F238E27FC236}">
                <a16:creationId xmlns:a16="http://schemas.microsoft.com/office/drawing/2014/main" id="{F3E02ED8-01FC-45E7-9B48-1CCAFAD20583}"/>
              </a:ext>
            </a:extLst>
          </p:cNvPr>
          <p:cNvGrpSpPr/>
          <p:nvPr/>
        </p:nvGrpSpPr>
        <p:grpSpPr>
          <a:xfrm>
            <a:off x="3946927" y="5239211"/>
            <a:ext cx="1864106" cy="369332"/>
            <a:chOff x="4040844" y="4746920"/>
            <a:chExt cx="1864106" cy="369332"/>
          </a:xfrm>
        </p:grpSpPr>
        <p:grpSp>
          <p:nvGrpSpPr>
            <p:cNvPr id="5" name="Group 4">
              <a:extLst>
                <a:ext uri="{FF2B5EF4-FFF2-40B4-BE49-F238E27FC236}">
                  <a16:creationId xmlns:a16="http://schemas.microsoft.com/office/drawing/2014/main" id="{0E5F3FB1-C8F2-4082-A754-19A76462B263}"/>
                </a:ext>
              </a:extLst>
            </p:cNvPr>
            <p:cNvGrpSpPr/>
            <p:nvPr/>
          </p:nvGrpSpPr>
          <p:grpSpPr>
            <a:xfrm>
              <a:off x="5035687" y="4790425"/>
              <a:ext cx="869263" cy="325827"/>
              <a:chOff x="5153040" y="4852725"/>
              <a:chExt cx="869263" cy="325827"/>
            </a:xfrm>
          </p:grpSpPr>
          <p:pic>
            <p:nvPicPr>
              <p:cNvPr id="3" name="Picture 2">
                <a:extLst>
                  <a:ext uri="{FF2B5EF4-FFF2-40B4-BE49-F238E27FC236}">
                    <a16:creationId xmlns:a16="http://schemas.microsoft.com/office/drawing/2014/main" id="{772667E6-E1EB-4D8F-826F-653CBF6A7291}"/>
                  </a:ext>
                </a:extLst>
              </p:cNvPr>
              <p:cNvPicPr>
                <a:picLocks noChangeAspect="1"/>
              </p:cNvPicPr>
              <p:nvPr/>
            </p:nvPicPr>
            <p:blipFill>
              <a:blip r:embed="rId4"/>
              <a:stretch>
                <a:fillRect/>
              </a:stretch>
            </p:blipFill>
            <p:spPr>
              <a:xfrm>
                <a:off x="5153040" y="4852725"/>
                <a:ext cx="795401" cy="325827"/>
              </a:xfrm>
              <a:prstGeom prst="rect">
                <a:avLst/>
              </a:prstGeom>
            </p:spPr>
          </p:pic>
          <p:sp>
            <p:nvSpPr>
              <p:cNvPr id="4" name="Oval 3">
                <a:extLst>
                  <a:ext uri="{FF2B5EF4-FFF2-40B4-BE49-F238E27FC236}">
                    <a16:creationId xmlns:a16="http://schemas.microsoft.com/office/drawing/2014/main" id="{F8E6560A-1CF9-4B58-8B93-589F362E6FFE}"/>
                  </a:ext>
                </a:extLst>
              </p:cNvPr>
              <p:cNvSpPr/>
              <p:nvPr/>
            </p:nvSpPr>
            <p:spPr>
              <a:xfrm>
                <a:off x="5819775" y="4852725"/>
                <a:ext cx="202528" cy="161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6306C12-5EDE-41BC-8FCB-2E686DBD0A48}"/>
                </a:ext>
              </a:extLst>
            </p:cNvPr>
            <p:cNvSpPr txBox="1"/>
            <p:nvPr/>
          </p:nvSpPr>
          <p:spPr>
            <a:xfrm>
              <a:off x="4040844" y="4746920"/>
              <a:ext cx="1279395" cy="369332"/>
            </a:xfrm>
            <a:prstGeom prst="rect">
              <a:avLst/>
            </a:prstGeom>
            <a:noFill/>
          </p:spPr>
          <p:txBody>
            <a:bodyPr wrap="square" rtlCol="0">
              <a:spAutoFit/>
            </a:bodyPr>
            <a:lstStyle/>
            <a:p>
              <a:r>
                <a:rPr lang="en-US" dirty="0"/>
                <a:t>Sum(x)  =</a:t>
              </a:r>
            </a:p>
          </p:txBody>
        </p:sp>
      </p:grpSp>
      <p:sp>
        <p:nvSpPr>
          <p:cNvPr id="11" name="Rectangle 10">
            <a:extLst>
              <a:ext uri="{FF2B5EF4-FFF2-40B4-BE49-F238E27FC236}">
                <a16:creationId xmlns:a16="http://schemas.microsoft.com/office/drawing/2014/main" id="{07F779E4-0916-4752-B709-C3BA2D7AEDAE}"/>
              </a:ext>
            </a:extLst>
          </p:cNvPr>
          <p:cNvSpPr/>
          <p:nvPr/>
        </p:nvSpPr>
        <p:spPr>
          <a:xfrm>
            <a:off x="3902879" y="5685910"/>
            <a:ext cx="1468544" cy="369332"/>
          </a:xfrm>
          <a:prstGeom prst="rect">
            <a:avLst/>
          </a:prstGeom>
        </p:spPr>
        <p:txBody>
          <a:bodyPr wrap="none">
            <a:spAutoFit/>
          </a:bodyPr>
          <a:lstStyle/>
          <a:p>
            <a:r>
              <a:rPr lang="en-US" dirty="0"/>
              <a:t>Score=Sum(x)</a:t>
            </a:r>
          </a:p>
        </p:txBody>
      </p:sp>
      <p:pic>
        <p:nvPicPr>
          <p:cNvPr id="8" name="Picture 7">
            <a:extLst>
              <a:ext uri="{FF2B5EF4-FFF2-40B4-BE49-F238E27FC236}">
                <a16:creationId xmlns:a16="http://schemas.microsoft.com/office/drawing/2014/main" id="{8A838096-4C95-408F-9A26-EAC5FAFD0B76}"/>
              </a:ext>
            </a:extLst>
          </p:cNvPr>
          <p:cNvPicPr>
            <a:picLocks noChangeAspect="1"/>
          </p:cNvPicPr>
          <p:nvPr/>
        </p:nvPicPr>
        <p:blipFill>
          <a:blip r:embed="rId5"/>
          <a:stretch>
            <a:fillRect/>
          </a:stretch>
        </p:blipFill>
        <p:spPr>
          <a:xfrm>
            <a:off x="4784225" y="4137835"/>
            <a:ext cx="457200" cy="342900"/>
          </a:xfrm>
          <a:prstGeom prst="rect">
            <a:avLst/>
          </a:prstGeom>
        </p:spPr>
      </p:pic>
      <p:sp>
        <p:nvSpPr>
          <p:cNvPr id="13" name="Rectangle 12">
            <a:extLst>
              <a:ext uri="{FF2B5EF4-FFF2-40B4-BE49-F238E27FC236}">
                <a16:creationId xmlns:a16="http://schemas.microsoft.com/office/drawing/2014/main" id="{66E6C3DD-7986-4AC2-B41B-77DB26BD8D0E}"/>
              </a:ext>
            </a:extLst>
          </p:cNvPr>
          <p:cNvSpPr/>
          <p:nvPr/>
        </p:nvSpPr>
        <p:spPr>
          <a:xfrm>
            <a:off x="3946927" y="4154605"/>
            <a:ext cx="2459678" cy="369332"/>
          </a:xfrm>
          <a:prstGeom prst="rect">
            <a:avLst/>
          </a:prstGeom>
        </p:spPr>
        <p:txBody>
          <a:bodyPr wrap="square">
            <a:spAutoFit/>
          </a:bodyPr>
          <a:lstStyle/>
          <a:p>
            <a:pPr marL="0" lvl="7"/>
            <a:r>
              <a:rPr lang="en-US" dirty="0"/>
              <a:t> Score =         </a:t>
            </a:r>
          </a:p>
        </p:txBody>
      </p:sp>
      <p:sp>
        <p:nvSpPr>
          <p:cNvPr id="39" name="Rectangle 38">
            <a:extLst>
              <a:ext uri="{FF2B5EF4-FFF2-40B4-BE49-F238E27FC236}">
                <a16:creationId xmlns:a16="http://schemas.microsoft.com/office/drawing/2014/main" id="{0AB3F33D-90C6-4E8C-B1BE-0639E6E88EEF}"/>
              </a:ext>
            </a:extLst>
          </p:cNvPr>
          <p:cNvSpPr/>
          <p:nvPr/>
        </p:nvSpPr>
        <p:spPr>
          <a:xfrm>
            <a:off x="4074147" y="2131128"/>
            <a:ext cx="1907974" cy="805940"/>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a:extLst>
              <a:ext uri="{FF2B5EF4-FFF2-40B4-BE49-F238E27FC236}">
                <a16:creationId xmlns:a16="http://schemas.microsoft.com/office/drawing/2014/main" id="{840810B2-532E-4758-9341-BD9F56EE3E85}"/>
              </a:ext>
            </a:extLst>
          </p:cNvPr>
          <p:cNvSpPr/>
          <p:nvPr/>
        </p:nvSpPr>
        <p:spPr>
          <a:xfrm>
            <a:off x="4093036" y="1402181"/>
            <a:ext cx="766529" cy="1501038"/>
          </a:xfrm>
          <a:prstGeom prst="flowChartProcess">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163695-3BCF-482C-A084-33A0D7EB5068}"/>
              </a:ext>
            </a:extLst>
          </p:cNvPr>
          <p:cNvSpPr/>
          <p:nvPr/>
        </p:nvSpPr>
        <p:spPr>
          <a:xfrm>
            <a:off x="4074147" y="2281541"/>
            <a:ext cx="879848" cy="65552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0F570B09-A584-4FB1-A28E-028072403F9A}"/>
              </a:ext>
            </a:extLst>
          </p:cNvPr>
          <p:cNvCxnSpPr>
            <a:cxnSpLocks/>
          </p:cNvCxnSpPr>
          <p:nvPr/>
        </p:nvCxnSpPr>
        <p:spPr>
          <a:xfrm>
            <a:off x="4093038" y="2929084"/>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FB08FC-539E-4836-BB9B-EB361411F891}"/>
              </a:ext>
            </a:extLst>
          </p:cNvPr>
          <p:cNvCxnSpPr>
            <a:cxnSpLocks/>
          </p:cNvCxnSpPr>
          <p:nvPr/>
        </p:nvCxnSpPr>
        <p:spPr>
          <a:xfrm flipV="1">
            <a:off x="4093038" y="1252684"/>
            <a:ext cx="0" cy="167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BE97598-5B14-4D1B-8B47-4DE5C8313B78}"/>
              </a:ext>
            </a:extLst>
          </p:cNvPr>
          <p:cNvSpPr txBox="1"/>
          <p:nvPr/>
        </p:nvSpPr>
        <p:spPr>
          <a:xfrm>
            <a:off x="3493123" y="887948"/>
            <a:ext cx="1162048" cy="369332"/>
          </a:xfrm>
          <a:prstGeom prst="rect">
            <a:avLst/>
          </a:prstGeom>
          <a:noFill/>
        </p:spPr>
        <p:txBody>
          <a:bodyPr wrap="square" rtlCol="0">
            <a:spAutoFit/>
          </a:bodyPr>
          <a:lstStyle/>
          <a:p>
            <a:r>
              <a:rPr lang="en-US" b="1" dirty="0">
                <a:solidFill>
                  <a:schemeClr val="accent1"/>
                </a:solidFill>
              </a:rPr>
              <a:t>CPU Cores</a:t>
            </a:r>
          </a:p>
        </p:txBody>
      </p:sp>
      <p:sp>
        <p:nvSpPr>
          <p:cNvPr id="45" name="TextBox 44">
            <a:extLst>
              <a:ext uri="{FF2B5EF4-FFF2-40B4-BE49-F238E27FC236}">
                <a16:creationId xmlns:a16="http://schemas.microsoft.com/office/drawing/2014/main" id="{C5C94F0D-E492-49C0-8070-9F25663DECE0}"/>
              </a:ext>
            </a:extLst>
          </p:cNvPr>
          <p:cNvSpPr txBox="1"/>
          <p:nvPr/>
        </p:nvSpPr>
        <p:spPr>
          <a:xfrm>
            <a:off x="6902916" y="2744418"/>
            <a:ext cx="1000125" cy="369332"/>
          </a:xfrm>
          <a:prstGeom prst="rect">
            <a:avLst/>
          </a:prstGeom>
          <a:noFill/>
        </p:spPr>
        <p:txBody>
          <a:bodyPr wrap="square" rtlCol="0">
            <a:spAutoFit/>
          </a:bodyPr>
          <a:lstStyle/>
          <a:p>
            <a:r>
              <a:rPr lang="en-US" b="1" dirty="0">
                <a:solidFill>
                  <a:schemeClr val="accent1"/>
                </a:solidFill>
              </a:rPr>
              <a:t>Memory</a:t>
            </a:r>
          </a:p>
        </p:txBody>
      </p:sp>
      <p:sp>
        <p:nvSpPr>
          <p:cNvPr id="47" name="Callout: Quad Arrow 46">
            <a:extLst>
              <a:ext uri="{FF2B5EF4-FFF2-40B4-BE49-F238E27FC236}">
                <a16:creationId xmlns:a16="http://schemas.microsoft.com/office/drawing/2014/main" id="{2DB228F8-3B67-4C91-8F9F-ADEB0616990E}"/>
              </a:ext>
            </a:extLst>
          </p:cNvPr>
          <p:cNvSpPr/>
          <p:nvPr/>
        </p:nvSpPr>
        <p:spPr>
          <a:xfrm>
            <a:off x="4797976" y="1334707"/>
            <a:ext cx="156019" cy="170510"/>
          </a:xfrm>
          <a:prstGeom prst="quadArrowCallou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llout: Quad Arrow 47">
            <a:extLst>
              <a:ext uri="{FF2B5EF4-FFF2-40B4-BE49-F238E27FC236}">
                <a16:creationId xmlns:a16="http://schemas.microsoft.com/office/drawing/2014/main" id="{63BC85C3-A63E-4835-9E60-5D3B0B06742F}"/>
              </a:ext>
            </a:extLst>
          </p:cNvPr>
          <p:cNvSpPr/>
          <p:nvPr/>
        </p:nvSpPr>
        <p:spPr>
          <a:xfrm>
            <a:off x="4872115" y="2205776"/>
            <a:ext cx="156019" cy="170510"/>
          </a:xfrm>
          <a:prstGeom prst="quad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3D37A24-7E15-445E-8159-958C4BB3A6D7}"/>
              </a:ext>
            </a:extLst>
          </p:cNvPr>
          <p:cNvSpPr txBox="1"/>
          <p:nvPr/>
        </p:nvSpPr>
        <p:spPr>
          <a:xfrm>
            <a:off x="4722722" y="1040371"/>
            <a:ext cx="1134643" cy="369332"/>
          </a:xfrm>
          <a:prstGeom prst="rect">
            <a:avLst/>
          </a:prstGeom>
          <a:noFill/>
        </p:spPr>
        <p:txBody>
          <a:bodyPr wrap="square" rtlCol="0">
            <a:spAutoFit/>
          </a:bodyPr>
          <a:lstStyle/>
          <a:p>
            <a:r>
              <a:rPr lang="en-US" dirty="0"/>
              <a:t>Cluster1</a:t>
            </a:r>
          </a:p>
        </p:txBody>
      </p:sp>
      <p:sp>
        <p:nvSpPr>
          <p:cNvPr id="50" name="TextBox 49">
            <a:extLst>
              <a:ext uri="{FF2B5EF4-FFF2-40B4-BE49-F238E27FC236}">
                <a16:creationId xmlns:a16="http://schemas.microsoft.com/office/drawing/2014/main" id="{C11D7633-F4A9-4A90-A6F4-D107ED9EE441}"/>
              </a:ext>
            </a:extLst>
          </p:cNvPr>
          <p:cNvSpPr txBox="1"/>
          <p:nvPr/>
        </p:nvSpPr>
        <p:spPr>
          <a:xfrm>
            <a:off x="5813575" y="1757642"/>
            <a:ext cx="1134643" cy="369332"/>
          </a:xfrm>
          <a:prstGeom prst="rect">
            <a:avLst/>
          </a:prstGeom>
          <a:noFill/>
        </p:spPr>
        <p:txBody>
          <a:bodyPr wrap="square" rtlCol="0">
            <a:spAutoFit/>
          </a:bodyPr>
          <a:lstStyle/>
          <a:p>
            <a:r>
              <a:rPr lang="en-US" dirty="0"/>
              <a:t>Cluster2</a:t>
            </a:r>
          </a:p>
        </p:txBody>
      </p:sp>
      <p:sp>
        <p:nvSpPr>
          <p:cNvPr id="51" name="Flowchart: Process 50">
            <a:extLst>
              <a:ext uri="{FF2B5EF4-FFF2-40B4-BE49-F238E27FC236}">
                <a16:creationId xmlns:a16="http://schemas.microsoft.com/office/drawing/2014/main" id="{B0858631-B815-4D92-B395-8B18247BCC18}"/>
              </a:ext>
            </a:extLst>
          </p:cNvPr>
          <p:cNvSpPr/>
          <p:nvPr/>
        </p:nvSpPr>
        <p:spPr>
          <a:xfrm>
            <a:off x="4093038" y="2708055"/>
            <a:ext cx="286458" cy="221028"/>
          </a:xfrm>
          <a:prstGeom prst="flowChartProcess">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llout: Quad Arrow 51">
            <a:extLst>
              <a:ext uri="{FF2B5EF4-FFF2-40B4-BE49-F238E27FC236}">
                <a16:creationId xmlns:a16="http://schemas.microsoft.com/office/drawing/2014/main" id="{9460EB4A-FE40-4761-8884-DE0B8ABC356D}"/>
              </a:ext>
            </a:extLst>
          </p:cNvPr>
          <p:cNvSpPr/>
          <p:nvPr/>
        </p:nvSpPr>
        <p:spPr>
          <a:xfrm>
            <a:off x="5903527" y="2041719"/>
            <a:ext cx="156019" cy="170510"/>
          </a:xfrm>
          <a:prstGeom prst="quadArrowCallou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76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EACEF1-082E-49C8-B642-58595C0C3341}"/>
              </a:ext>
            </a:extLst>
          </p:cNvPr>
          <p:cNvPicPr>
            <a:picLocks noChangeAspect="1"/>
          </p:cNvPicPr>
          <p:nvPr/>
        </p:nvPicPr>
        <p:blipFill>
          <a:blip r:embed="rId2"/>
          <a:stretch>
            <a:fillRect/>
          </a:stretch>
        </p:blipFill>
        <p:spPr>
          <a:xfrm>
            <a:off x="2671763" y="2843479"/>
            <a:ext cx="6019800" cy="2657475"/>
          </a:xfrm>
          <a:prstGeom prst="rect">
            <a:avLst/>
          </a:prstGeom>
        </p:spPr>
      </p:pic>
      <p:sp>
        <p:nvSpPr>
          <p:cNvPr id="26" name="Rectangle 25">
            <a:extLst>
              <a:ext uri="{FF2B5EF4-FFF2-40B4-BE49-F238E27FC236}">
                <a16:creationId xmlns:a16="http://schemas.microsoft.com/office/drawing/2014/main" id="{02C94525-A0D5-4EFD-A602-542121AD2B82}"/>
              </a:ext>
            </a:extLst>
          </p:cNvPr>
          <p:cNvSpPr/>
          <p:nvPr/>
        </p:nvSpPr>
        <p:spPr>
          <a:xfrm>
            <a:off x="6391276" y="3159945"/>
            <a:ext cx="2114550" cy="133349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465315-849E-4430-9413-BB88ABB46769}"/>
              </a:ext>
            </a:extLst>
          </p:cNvPr>
          <p:cNvSpPr/>
          <p:nvPr/>
        </p:nvSpPr>
        <p:spPr>
          <a:xfrm>
            <a:off x="6391276" y="4245795"/>
            <a:ext cx="1057275" cy="247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4241E1D-086F-4498-BAE8-A0662449E26D}"/>
              </a:ext>
            </a:extLst>
          </p:cNvPr>
          <p:cNvSpPr/>
          <p:nvPr/>
        </p:nvSpPr>
        <p:spPr>
          <a:xfrm>
            <a:off x="7458077" y="3516291"/>
            <a:ext cx="561975" cy="729503"/>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8FC1BDC4-7821-4FBF-9DA3-F62D16E75DAD}"/>
              </a:ext>
            </a:extLst>
          </p:cNvPr>
          <p:cNvCxnSpPr>
            <a:cxnSpLocks/>
          </p:cNvCxnSpPr>
          <p:nvPr/>
        </p:nvCxnSpPr>
        <p:spPr>
          <a:xfrm flipV="1">
            <a:off x="6400802" y="3139451"/>
            <a:ext cx="2114550" cy="1340509"/>
          </a:xfrm>
          <a:prstGeom prst="straightConnector1">
            <a:avLst/>
          </a:prstGeom>
          <a:ln w="38100">
            <a:solidFill>
              <a:srgbClr val="0070C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F568FC-33AE-4CB8-B7C9-262B3D75C9B6}"/>
              </a:ext>
            </a:extLst>
          </p:cNvPr>
          <p:cNvCxnSpPr>
            <a:cxnSpLocks/>
          </p:cNvCxnSpPr>
          <p:nvPr/>
        </p:nvCxnSpPr>
        <p:spPr>
          <a:xfrm flipV="1">
            <a:off x="6391276" y="3539872"/>
            <a:ext cx="1657349" cy="939554"/>
          </a:xfrm>
          <a:prstGeom prst="straightConnector1">
            <a:avLst/>
          </a:prstGeom>
          <a:ln w="38100">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F357028-224F-49B9-AA62-8C01273CE78C}"/>
              </a:ext>
            </a:extLst>
          </p:cNvPr>
          <p:cNvSpPr txBox="1"/>
          <p:nvPr/>
        </p:nvSpPr>
        <p:spPr>
          <a:xfrm>
            <a:off x="6581774" y="4275813"/>
            <a:ext cx="733425" cy="246221"/>
          </a:xfrm>
          <a:prstGeom prst="rect">
            <a:avLst/>
          </a:prstGeom>
          <a:noFill/>
        </p:spPr>
        <p:txBody>
          <a:bodyPr wrap="square" rtlCol="0">
            <a:spAutoFit/>
          </a:bodyPr>
          <a:lstStyle/>
          <a:p>
            <a:r>
              <a:rPr lang="en-US" sz="1000" b="1" dirty="0">
                <a:solidFill>
                  <a:srgbClr val="FFFF00"/>
                </a:solidFill>
              </a:rPr>
              <a:t>High Mem</a:t>
            </a:r>
          </a:p>
        </p:txBody>
      </p:sp>
      <p:sp>
        <p:nvSpPr>
          <p:cNvPr id="37" name="TextBox 36">
            <a:extLst>
              <a:ext uri="{FF2B5EF4-FFF2-40B4-BE49-F238E27FC236}">
                <a16:creationId xmlns:a16="http://schemas.microsoft.com/office/drawing/2014/main" id="{FA34F9D5-F866-47B8-8894-399027FF348B}"/>
              </a:ext>
            </a:extLst>
          </p:cNvPr>
          <p:cNvSpPr txBox="1"/>
          <p:nvPr/>
        </p:nvSpPr>
        <p:spPr>
          <a:xfrm>
            <a:off x="7546182" y="3682183"/>
            <a:ext cx="561975" cy="400110"/>
          </a:xfrm>
          <a:prstGeom prst="rect">
            <a:avLst/>
          </a:prstGeom>
          <a:noFill/>
        </p:spPr>
        <p:txBody>
          <a:bodyPr wrap="square" rtlCol="0">
            <a:spAutoFit/>
          </a:bodyPr>
          <a:lstStyle/>
          <a:p>
            <a:r>
              <a:rPr lang="en-US" sz="1000" b="1" dirty="0">
                <a:solidFill>
                  <a:srgbClr val="FFFF00"/>
                </a:solidFill>
              </a:rPr>
              <a:t>Low Mem</a:t>
            </a:r>
          </a:p>
        </p:txBody>
      </p:sp>
      <p:sp>
        <p:nvSpPr>
          <p:cNvPr id="38" name="Rectangle 37">
            <a:extLst>
              <a:ext uri="{FF2B5EF4-FFF2-40B4-BE49-F238E27FC236}">
                <a16:creationId xmlns:a16="http://schemas.microsoft.com/office/drawing/2014/main" id="{B6777DD9-7DED-43E2-AC38-005886D40ABE}"/>
              </a:ext>
            </a:extLst>
          </p:cNvPr>
          <p:cNvSpPr/>
          <p:nvPr/>
        </p:nvSpPr>
        <p:spPr>
          <a:xfrm>
            <a:off x="942975" y="1920149"/>
            <a:ext cx="10172699" cy="646331"/>
          </a:xfrm>
          <a:prstGeom prst="rect">
            <a:avLst/>
          </a:prstGeom>
        </p:spPr>
        <p:txBody>
          <a:bodyPr wrap="square">
            <a:spAutoFit/>
          </a:bodyPr>
          <a:lstStyle/>
          <a:p>
            <a:r>
              <a:rPr lang="en-US" b="1" kern="0" dirty="0"/>
              <a:t>Select a cluster whose cosine similarity is closest to its norm after hosting this new VM, avoid saturation in any dimension. S</a:t>
            </a:r>
            <a:r>
              <a:rPr lang="en-US" b="1" dirty="0"/>
              <a:t>aturation of any resource dimension can greatly  degrade performance</a:t>
            </a:r>
          </a:p>
        </p:txBody>
      </p:sp>
      <p:sp>
        <p:nvSpPr>
          <p:cNvPr id="40" name="Rectangle 39">
            <a:extLst>
              <a:ext uri="{FF2B5EF4-FFF2-40B4-BE49-F238E27FC236}">
                <a16:creationId xmlns:a16="http://schemas.microsoft.com/office/drawing/2014/main" id="{80565295-4546-4CF0-8388-80249DC5DF07}"/>
              </a:ext>
            </a:extLst>
          </p:cNvPr>
          <p:cNvSpPr/>
          <p:nvPr/>
        </p:nvSpPr>
        <p:spPr>
          <a:xfrm>
            <a:off x="4019552" y="3223866"/>
            <a:ext cx="590548" cy="716072"/>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4903791-18AA-4DAF-ACA8-24DC5450654E}"/>
              </a:ext>
            </a:extLst>
          </p:cNvPr>
          <p:cNvSpPr txBox="1"/>
          <p:nvPr/>
        </p:nvSpPr>
        <p:spPr>
          <a:xfrm>
            <a:off x="4111233" y="3387007"/>
            <a:ext cx="669127" cy="400110"/>
          </a:xfrm>
          <a:prstGeom prst="rect">
            <a:avLst/>
          </a:prstGeom>
          <a:noFill/>
        </p:spPr>
        <p:txBody>
          <a:bodyPr wrap="square" rtlCol="0">
            <a:spAutoFit/>
          </a:bodyPr>
          <a:lstStyle/>
          <a:p>
            <a:r>
              <a:rPr lang="en-US" sz="1000" b="1" dirty="0">
                <a:solidFill>
                  <a:srgbClr val="FFFF00"/>
                </a:solidFill>
              </a:rPr>
              <a:t>Low Mem</a:t>
            </a:r>
          </a:p>
        </p:txBody>
      </p:sp>
      <p:cxnSp>
        <p:nvCxnSpPr>
          <p:cNvPr id="31" name="Straight Arrow Connector 30">
            <a:extLst>
              <a:ext uri="{FF2B5EF4-FFF2-40B4-BE49-F238E27FC236}">
                <a16:creationId xmlns:a16="http://schemas.microsoft.com/office/drawing/2014/main" id="{4B84B451-E979-413B-A7FF-F1C46031EE1B}"/>
              </a:ext>
            </a:extLst>
          </p:cNvPr>
          <p:cNvCxnSpPr>
            <a:cxnSpLocks/>
          </p:cNvCxnSpPr>
          <p:nvPr/>
        </p:nvCxnSpPr>
        <p:spPr>
          <a:xfrm flipV="1">
            <a:off x="3378993" y="3271032"/>
            <a:ext cx="1202533" cy="1222412"/>
          </a:xfrm>
          <a:prstGeom prst="straightConnector1">
            <a:avLst/>
          </a:prstGeom>
          <a:ln w="38100">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3BAE72E2-7D77-482A-8653-1C9C1997AD32}"/>
              </a:ext>
            </a:extLst>
          </p:cNvPr>
          <p:cNvSpPr txBox="1">
            <a:spLocks/>
          </p:cNvSpPr>
          <p:nvPr/>
        </p:nvSpPr>
        <p:spPr>
          <a:xfrm>
            <a:off x="369934" y="289942"/>
            <a:ext cx="11183891"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C00000"/>
                </a:solidFill>
              </a:rPr>
              <a:t>Idea to Determine a Cluster’s Resource Balance in Multi-Dimension Space</a:t>
            </a:r>
          </a:p>
        </p:txBody>
      </p:sp>
    </p:spTree>
    <p:extLst>
      <p:ext uri="{BB962C8B-B14F-4D97-AF65-F5344CB8AC3E}">
        <p14:creationId xmlns:p14="http://schemas.microsoft.com/office/powerpoint/2010/main" val="46814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Set Scheduling Consideration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1754326"/>
          </a:xfrm>
          <a:prstGeom prst="rect">
            <a:avLst/>
          </a:prstGeom>
          <a:noFill/>
        </p:spPr>
        <p:txBody>
          <a:bodyPr wrap="square" rtlCol="0">
            <a:spAutoFit/>
          </a:bodyPr>
          <a:lstStyle/>
          <a:p>
            <a:r>
              <a:rPr lang="en-US" b="1" kern="0" dirty="0"/>
              <a:t>Batch/Group/Set Scheduling </a:t>
            </a:r>
          </a:p>
          <a:p>
            <a:pPr marL="285750" indent="-285750">
              <a:buFont typeface="Arial" panose="020B0604020202020204" pitchFamily="34" charset="0"/>
              <a:buChar char="•"/>
            </a:pPr>
            <a:r>
              <a:rPr lang="en-US" b="1" kern="0" dirty="0"/>
              <a:t>All VMs or containers in the set batch/group/set should have the same resource requirement</a:t>
            </a:r>
          </a:p>
          <a:p>
            <a:pPr marL="285750" indent="-285750">
              <a:buFont typeface="Arial" panose="020B0604020202020204" pitchFamily="34" charset="0"/>
              <a:buChar char="•"/>
            </a:pPr>
            <a:r>
              <a:rPr lang="en-US" b="1" kern="0" dirty="0"/>
              <a:t>Atomic scheduling---all succeed or all fail (user configurable),  default is atomic.  </a:t>
            </a:r>
          </a:p>
          <a:p>
            <a:pPr marL="285750" indent="-285750">
              <a:buFont typeface="Arial" panose="020B0604020202020204" pitchFamily="34" charset="0"/>
              <a:buChar char="•"/>
            </a:pPr>
            <a:r>
              <a:rPr lang="en-US" b="1" kern="0" dirty="0"/>
              <a:t>Affinity Scheduling---Default is affinity in the same AZ (can be configurable, e.g. how many in AZ1, how many in AZ2, needs to perform conflict check with subnet)</a:t>
            </a:r>
          </a:p>
          <a:p>
            <a:pPr marL="285750" indent="-285750">
              <a:buFont typeface="Arial" panose="020B0604020202020204" pitchFamily="34" charset="0"/>
              <a:buChar char="•"/>
            </a:pPr>
            <a:r>
              <a:rPr lang="en-US" b="1" kern="0" dirty="0"/>
              <a:t>Global scheduler will send the set to one cluster of an AZ</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5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id="{8C508B10-AC4C-48B6-8853-090306EF3CCF}"/>
              </a:ext>
            </a:extLst>
          </p:cNvPr>
          <p:cNvSpPr txBox="1">
            <a:spLocks/>
          </p:cNvSpPr>
          <p:nvPr/>
        </p:nvSpPr>
        <p:spPr>
          <a:xfrm>
            <a:off x="1057275" y="1276349"/>
            <a:ext cx="9877425" cy="4683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p>
          <a:p>
            <a:pPr marL="342900" indent="-342900">
              <a:buFont typeface="Arial" panose="020B0604020202020204" pitchFamily="34" charset="0"/>
              <a:buChar char="•"/>
            </a:pPr>
            <a:r>
              <a:rPr lang="en-US" sz="2800" dirty="0"/>
              <a:t>Global Scheduling Across DC and Edge</a:t>
            </a:r>
          </a:p>
          <a:p>
            <a:pPr marL="342900" indent="-342900">
              <a:buFont typeface="Arial" panose="020B0604020202020204" pitchFamily="34" charset="0"/>
              <a:buChar char="•"/>
            </a:pPr>
            <a:r>
              <a:rPr lang="en-US" sz="2800" dirty="0"/>
              <a:t>Scalability Design (Concurrent Scheduling and Conflict Handling)</a:t>
            </a:r>
          </a:p>
          <a:p>
            <a:pPr marL="342900" indent="-342900">
              <a:buFont typeface="Arial" panose="020B0604020202020204" pitchFamily="34" charset="0"/>
              <a:buChar char="•"/>
            </a:pPr>
            <a:r>
              <a:rPr lang="en-US" sz="2800" dirty="0" err="1"/>
              <a:t>ReplicaSet</a:t>
            </a:r>
            <a:r>
              <a:rPr lang="en-US" sz="2800" dirty="0"/>
              <a:t> scheduling</a:t>
            </a:r>
          </a:p>
          <a:p>
            <a:pPr marL="342900" indent="-342900">
              <a:buFont typeface="Arial" panose="020B0604020202020204" pitchFamily="34" charset="0"/>
              <a:buChar char="•"/>
            </a:pPr>
            <a:r>
              <a:rPr lang="en-US" sz="2800" dirty="0"/>
              <a:t>Priority Scheduling and Fair Scheduling</a:t>
            </a:r>
          </a:p>
          <a:p>
            <a:pPr marL="342900" indent="-342900">
              <a:buFont typeface="Arial" panose="020B0604020202020204" pitchFamily="34" charset="0"/>
              <a:buChar char="•"/>
            </a:pPr>
            <a:r>
              <a:rPr lang="en-US" sz="2800" dirty="0"/>
              <a:t>Support Best effort VM/Container and Guaranteed VM/Container</a:t>
            </a:r>
          </a:p>
          <a:p>
            <a:endParaRPr lang="en-US" sz="2800" dirty="0"/>
          </a:p>
        </p:txBody>
      </p:sp>
      <p:sp>
        <p:nvSpPr>
          <p:cNvPr id="3" name="Title 1">
            <a:extLst>
              <a:ext uri="{FF2B5EF4-FFF2-40B4-BE49-F238E27FC236}">
                <a16:creationId xmlns:a16="http://schemas.microsoft.com/office/drawing/2014/main" id="{C1FECE40-F8BD-49A9-AFE9-7EB81BFAFE15}"/>
              </a:ext>
            </a:extLst>
          </p:cNvPr>
          <p:cNvSpPr>
            <a:spLocks noGrp="1"/>
          </p:cNvSpPr>
          <p:nvPr>
            <p:ph type="title"/>
          </p:nvPr>
        </p:nvSpPr>
        <p:spPr>
          <a:xfrm>
            <a:off x="427085" y="79060"/>
            <a:ext cx="7515095" cy="937037"/>
          </a:xfrm>
        </p:spPr>
        <p:txBody>
          <a:bodyPr>
            <a:noAutofit/>
          </a:bodyPr>
          <a:lstStyle/>
          <a:p>
            <a:r>
              <a:rPr lang="en-US" sz="3200" b="1" dirty="0">
                <a:solidFill>
                  <a:srgbClr val="C00000"/>
                </a:solidFill>
              </a:rPr>
              <a:t>Highlights of Our Design </a:t>
            </a:r>
          </a:p>
        </p:txBody>
      </p:sp>
    </p:spTree>
    <p:extLst>
      <p:ext uri="{BB962C8B-B14F-4D97-AF65-F5344CB8AC3E}">
        <p14:creationId xmlns:p14="http://schemas.microsoft.com/office/powerpoint/2010/main" val="147959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Rounded Corners 131">
            <a:extLst>
              <a:ext uri="{FF2B5EF4-FFF2-40B4-BE49-F238E27FC236}">
                <a16:creationId xmlns:a16="http://schemas.microsoft.com/office/drawing/2014/main" id="{01D7BDAE-DCE0-4A48-B354-4F7B0A5AD198}"/>
              </a:ext>
            </a:extLst>
          </p:cNvPr>
          <p:cNvSpPr/>
          <p:nvPr/>
        </p:nvSpPr>
        <p:spPr>
          <a:xfrm>
            <a:off x="3201550" y="1027816"/>
            <a:ext cx="4574554" cy="1358162"/>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ylinder 128">
            <a:extLst>
              <a:ext uri="{FF2B5EF4-FFF2-40B4-BE49-F238E27FC236}">
                <a16:creationId xmlns:a16="http://schemas.microsoft.com/office/drawing/2014/main" id="{9C1BC370-A791-40FC-B784-684A3B090769}"/>
              </a:ext>
            </a:extLst>
          </p:cNvPr>
          <p:cNvSpPr/>
          <p:nvPr/>
        </p:nvSpPr>
        <p:spPr>
          <a:xfrm>
            <a:off x="3443547" y="1190574"/>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ylinder 127">
            <a:extLst>
              <a:ext uri="{FF2B5EF4-FFF2-40B4-BE49-F238E27FC236}">
                <a16:creationId xmlns:a16="http://schemas.microsoft.com/office/drawing/2014/main" id="{55DDB453-41DF-4EF9-A764-EB0968069972}"/>
              </a:ext>
            </a:extLst>
          </p:cNvPr>
          <p:cNvSpPr/>
          <p:nvPr/>
        </p:nvSpPr>
        <p:spPr>
          <a:xfrm>
            <a:off x="4894717" y="117785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427084" y="90779"/>
            <a:ext cx="11386544" cy="937037"/>
          </a:xfrm>
        </p:spPr>
        <p:txBody>
          <a:bodyPr>
            <a:noAutofit/>
          </a:bodyPr>
          <a:lstStyle/>
          <a:p>
            <a:r>
              <a:rPr lang="en-US" sz="3200" b="1" dirty="0">
                <a:solidFill>
                  <a:srgbClr val="C00000"/>
                </a:solidFill>
              </a:rPr>
              <a:t>Information Scalability, HA, Persistency Consideration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638102" y="3022352"/>
            <a:ext cx="112294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Information can be functionally partitioned, saved in different DBs, and be applied different partition, replication, persistency design and optimized independently </a:t>
            </a:r>
          </a:p>
          <a:p>
            <a:pPr marL="742950" lvl="1" indent="-285750">
              <a:buFont typeface="Arial" panose="020B0604020202020204" pitchFamily="34" charset="0"/>
              <a:buChar char="•"/>
            </a:pPr>
            <a:r>
              <a:rPr lang="en-US" dirty="0"/>
              <a:t>VM/Container Requests Information-- There will be a huge amount of VM/container requests. These info needs to be horizontally hashed into multiple DB server partitions for scalability support. They also need to be replicated and persisted in Cloud Storage for HA. We will use ETCD.</a:t>
            </a:r>
          </a:p>
          <a:p>
            <a:pPr marL="742950" lvl="1" indent="-285750">
              <a:buFont typeface="Arial" panose="020B0604020202020204" pitchFamily="34" charset="0"/>
              <a:buChar char="•"/>
            </a:pPr>
            <a:r>
              <a:rPr lang="en-US" dirty="0"/>
              <a:t>Dynamic Cluster Resource Information--- these info does not need to be replicated and persisted in Cloud Storage since the information keeps changing. Amount of information is small. We can use </a:t>
            </a:r>
            <a:r>
              <a:rPr lang="en-US" b="1" dirty="0"/>
              <a:t>cache inside the global scheduler to save this info. This will reduce scheduling latency and increase allocation rate</a:t>
            </a:r>
          </a:p>
        </p:txBody>
      </p:sp>
      <p:sp>
        <p:nvSpPr>
          <p:cNvPr id="312" name="Cylinder 311">
            <a:extLst>
              <a:ext uri="{FF2B5EF4-FFF2-40B4-BE49-F238E27FC236}">
                <a16:creationId xmlns:a16="http://schemas.microsoft.com/office/drawing/2014/main" id="{1BFF2EF1-69A6-4B0C-9340-202F48B26D3A}"/>
              </a:ext>
            </a:extLst>
          </p:cNvPr>
          <p:cNvSpPr/>
          <p:nvPr/>
        </p:nvSpPr>
        <p:spPr>
          <a:xfrm>
            <a:off x="4805164" y="1255381"/>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Cylinder 299">
            <a:extLst>
              <a:ext uri="{FF2B5EF4-FFF2-40B4-BE49-F238E27FC236}">
                <a16:creationId xmlns:a16="http://schemas.microsoft.com/office/drawing/2014/main" id="{C9B7430F-EDA5-46F8-A6B3-B8AA553958E1}"/>
              </a:ext>
            </a:extLst>
          </p:cNvPr>
          <p:cNvSpPr/>
          <p:nvPr/>
        </p:nvSpPr>
        <p:spPr>
          <a:xfrm>
            <a:off x="3371349" y="126466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FC1C469-E0CC-484D-9166-C7B92D4B55C4}"/>
              </a:ext>
            </a:extLst>
          </p:cNvPr>
          <p:cNvGrpSpPr/>
          <p:nvPr/>
        </p:nvGrpSpPr>
        <p:grpSpPr>
          <a:xfrm>
            <a:off x="3136868" y="1278593"/>
            <a:ext cx="1736197" cy="997235"/>
            <a:chOff x="-627779" y="3135310"/>
            <a:chExt cx="1736197" cy="997235"/>
          </a:xfrm>
        </p:grpSpPr>
        <p:sp>
          <p:nvSpPr>
            <p:cNvPr id="301" name="Rectangle 300">
              <a:extLst>
                <a:ext uri="{FF2B5EF4-FFF2-40B4-BE49-F238E27FC236}">
                  <a16:creationId xmlns:a16="http://schemas.microsoft.com/office/drawing/2014/main" id="{D1265D44-04AB-4A64-84C2-CD3E7A90CBDA}"/>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302" name="Flowchart: Internal Storage 301">
              <a:extLst>
                <a:ext uri="{FF2B5EF4-FFF2-40B4-BE49-F238E27FC236}">
                  <a16:creationId xmlns:a16="http://schemas.microsoft.com/office/drawing/2014/main" id="{BEA94136-8CBC-45EF-819C-3D23BE1166BE}"/>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305" name="Flowchart: Internal Storage 304">
              <a:extLst>
                <a:ext uri="{FF2B5EF4-FFF2-40B4-BE49-F238E27FC236}">
                  <a16:creationId xmlns:a16="http://schemas.microsoft.com/office/drawing/2014/main" id="{144FE76D-5522-41A9-9B93-F98B2EEFC598}"/>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grpSp>
        <p:nvGrpSpPr>
          <p:cNvPr id="103" name="Group 102">
            <a:extLst>
              <a:ext uri="{FF2B5EF4-FFF2-40B4-BE49-F238E27FC236}">
                <a16:creationId xmlns:a16="http://schemas.microsoft.com/office/drawing/2014/main" id="{7EA5439B-C244-4CB8-B24C-C1F1A42B48EA}"/>
              </a:ext>
            </a:extLst>
          </p:cNvPr>
          <p:cNvGrpSpPr/>
          <p:nvPr/>
        </p:nvGrpSpPr>
        <p:grpSpPr>
          <a:xfrm>
            <a:off x="4551771" y="1272606"/>
            <a:ext cx="1736197" cy="997235"/>
            <a:chOff x="-627779" y="3135310"/>
            <a:chExt cx="1736197" cy="997235"/>
          </a:xfrm>
        </p:grpSpPr>
        <p:sp>
          <p:nvSpPr>
            <p:cNvPr id="104" name="Rectangle 103">
              <a:extLst>
                <a:ext uri="{FF2B5EF4-FFF2-40B4-BE49-F238E27FC236}">
                  <a16:creationId xmlns:a16="http://schemas.microsoft.com/office/drawing/2014/main" id="{D8D79FA6-5D13-4A1B-9F9C-E06E16573ED2}"/>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105" name="Flowchart: Internal Storage 104">
              <a:extLst>
                <a:ext uri="{FF2B5EF4-FFF2-40B4-BE49-F238E27FC236}">
                  <a16:creationId xmlns:a16="http://schemas.microsoft.com/office/drawing/2014/main" id="{0AB4303C-F835-4A20-AB1B-8B825E697ADC}"/>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106" name="Flowchart: Internal Storage 105">
              <a:extLst>
                <a:ext uri="{FF2B5EF4-FFF2-40B4-BE49-F238E27FC236}">
                  <a16:creationId xmlns:a16="http://schemas.microsoft.com/office/drawing/2014/main" id="{EA1B8336-F2F7-4AC1-ABAD-8A632CC36F0B}"/>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sp>
        <p:nvSpPr>
          <p:cNvPr id="114" name="Cylinder 113">
            <a:extLst>
              <a:ext uri="{FF2B5EF4-FFF2-40B4-BE49-F238E27FC236}">
                <a16:creationId xmlns:a16="http://schemas.microsoft.com/office/drawing/2014/main" id="{6B24AF49-4E83-44E5-AB83-E124754E3D83}"/>
              </a:ext>
            </a:extLst>
          </p:cNvPr>
          <p:cNvSpPr/>
          <p:nvPr/>
        </p:nvSpPr>
        <p:spPr>
          <a:xfrm>
            <a:off x="6404787" y="119648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ylinder 114">
            <a:extLst>
              <a:ext uri="{FF2B5EF4-FFF2-40B4-BE49-F238E27FC236}">
                <a16:creationId xmlns:a16="http://schemas.microsoft.com/office/drawing/2014/main" id="{55BCB0B8-A9F9-4FC2-8F19-53F6E69C14F3}"/>
              </a:ext>
            </a:extLst>
          </p:cNvPr>
          <p:cNvSpPr/>
          <p:nvPr/>
        </p:nvSpPr>
        <p:spPr>
          <a:xfrm>
            <a:off x="6330481" y="1249116"/>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8F49F947-023C-4E0B-9626-0D6765D42797}"/>
              </a:ext>
            </a:extLst>
          </p:cNvPr>
          <p:cNvGrpSpPr/>
          <p:nvPr/>
        </p:nvGrpSpPr>
        <p:grpSpPr>
          <a:xfrm>
            <a:off x="6096000" y="1263046"/>
            <a:ext cx="1736197" cy="997235"/>
            <a:chOff x="-627779" y="3135310"/>
            <a:chExt cx="1736197" cy="997235"/>
          </a:xfrm>
        </p:grpSpPr>
        <p:sp>
          <p:nvSpPr>
            <p:cNvPr id="118" name="Rectangle 117">
              <a:extLst>
                <a:ext uri="{FF2B5EF4-FFF2-40B4-BE49-F238E27FC236}">
                  <a16:creationId xmlns:a16="http://schemas.microsoft.com/office/drawing/2014/main" id="{A946870D-0202-4EF7-98D1-5F874FB6836C}"/>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119" name="Flowchart: Internal Storage 118">
              <a:extLst>
                <a:ext uri="{FF2B5EF4-FFF2-40B4-BE49-F238E27FC236}">
                  <a16:creationId xmlns:a16="http://schemas.microsoft.com/office/drawing/2014/main" id="{AB0C1567-234F-4DA1-950A-2FF9E3B5BECD}"/>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122" name="Flowchart: Internal Storage 121">
              <a:extLst>
                <a:ext uri="{FF2B5EF4-FFF2-40B4-BE49-F238E27FC236}">
                  <a16:creationId xmlns:a16="http://schemas.microsoft.com/office/drawing/2014/main" id="{DB386F62-5633-4379-9BB0-AC8C859823FE}"/>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sp>
        <p:nvSpPr>
          <p:cNvPr id="2" name="TextBox 1">
            <a:extLst>
              <a:ext uri="{FF2B5EF4-FFF2-40B4-BE49-F238E27FC236}">
                <a16:creationId xmlns:a16="http://schemas.microsoft.com/office/drawing/2014/main" id="{65A86C58-BEAD-401B-A1FC-44E84E42A16C}"/>
              </a:ext>
            </a:extLst>
          </p:cNvPr>
          <p:cNvSpPr txBox="1"/>
          <p:nvPr/>
        </p:nvSpPr>
        <p:spPr>
          <a:xfrm>
            <a:off x="4517383" y="2419841"/>
            <a:ext cx="2503309" cy="369332"/>
          </a:xfrm>
          <a:prstGeom prst="rect">
            <a:avLst/>
          </a:prstGeom>
          <a:noFill/>
        </p:spPr>
        <p:txBody>
          <a:bodyPr wrap="square" rtlCol="0">
            <a:spAutoFit/>
          </a:bodyPr>
          <a:lstStyle/>
          <a:p>
            <a:r>
              <a:rPr lang="en-US" dirty="0"/>
              <a:t>Horizontally partitioned</a:t>
            </a:r>
          </a:p>
        </p:txBody>
      </p:sp>
    </p:spTree>
    <p:extLst>
      <p:ext uri="{BB962C8B-B14F-4D97-AF65-F5344CB8AC3E}">
        <p14:creationId xmlns:p14="http://schemas.microsoft.com/office/powerpoint/2010/main" val="205776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E4C8D-32D8-45A7-BF08-844A122F64E4}"/>
              </a:ext>
            </a:extLst>
          </p:cNvPr>
          <p:cNvSpPr txBox="1"/>
          <p:nvPr/>
        </p:nvSpPr>
        <p:spPr>
          <a:xfrm>
            <a:off x="511233" y="2106881"/>
            <a:ext cx="10785417" cy="1754326"/>
          </a:xfrm>
          <a:prstGeom prst="rect">
            <a:avLst/>
          </a:prstGeom>
          <a:noFill/>
        </p:spPr>
        <p:txBody>
          <a:bodyPr wrap="square" rtlCol="0">
            <a:spAutoFit/>
          </a:bodyPr>
          <a:lstStyle/>
          <a:p>
            <a:pPr marL="342900" indent="-342900">
              <a:buFont typeface="+mj-lt"/>
              <a:buAutoNum type="arabicPeriod"/>
            </a:pPr>
            <a:r>
              <a:rPr lang="en-US" dirty="0"/>
              <a:t>We can use multiple API servers. If the API server load is not high, we can just use one API server. </a:t>
            </a:r>
          </a:p>
          <a:p>
            <a:pPr marL="342900" indent="-342900">
              <a:buFont typeface="+mj-lt"/>
              <a:buAutoNum type="arabicPeriod"/>
            </a:pPr>
            <a:r>
              <a:rPr lang="en-US" dirty="0"/>
              <a:t>Given the amount if VM/container requests, we will need to run multiple global schedulers concurrently to support high allocation rate. We need a mechanism to reduce scheduling conflict among concurrent running global schedulers. </a:t>
            </a:r>
          </a:p>
          <a:p>
            <a:pPr marL="342900" indent="-342900">
              <a:buFont typeface="+mj-lt"/>
              <a:buAutoNum type="arabicPeriod"/>
            </a:pPr>
            <a:r>
              <a:rPr lang="en-US" dirty="0"/>
              <a:t>Another issue we need to solve is how to partition multiple global schedulers. </a:t>
            </a:r>
          </a:p>
          <a:p>
            <a:pPr marL="342900" indent="-342900">
              <a:buFont typeface="+mj-lt"/>
              <a:buAutoNum type="arabicPeriod"/>
            </a:pPr>
            <a:endParaRPr lang="en-US" dirty="0"/>
          </a:p>
        </p:txBody>
      </p:sp>
      <p:sp>
        <p:nvSpPr>
          <p:cNvPr id="52" name="Title 1">
            <a:extLst>
              <a:ext uri="{FF2B5EF4-FFF2-40B4-BE49-F238E27FC236}">
                <a16:creationId xmlns:a16="http://schemas.microsoft.com/office/drawing/2014/main" id="{BAEEEAD0-8EB6-42D6-A465-EE49D378D3D7}"/>
              </a:ext>
            </a:extLst>
          </p:cNvPr>
          <p:cNvSpPr txBox="1">
            <a:spLocks/>
          </p:cNvSpPr>
          <p:nvPr/>
        </p:nvSpPr>
        <p:spPr>
          <a:xfrm>
            <a:off x="511233" y="240985"/>
            <a:ext cx="11386544" cy="9370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rPr>
              <a:t>Concurrent Global Scheduling Design Consideration</a:t>
            </a:r>
          </a:p>
        </p:txBody>
      </p:sp>
    </p:spTree>
    <p:extLst>
      <p:ext uri="{BB962C8B-B14F-4D97-AF65-F5344CB8AC3E}">
        <p14:creationId xmlns:p14="http://schemas.microsoft.com/office/powerpoint/2010/main" val="3076883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FB5C94D-FCBE-4FC1-A2D7-E3851412E9E3}"/>
              </a:ext>
            </a:extLst>
          </p:cNvPr>
          <p:cNvSpPr txBox="1">
            <a:spLocks/>
          </p:cNvSpPr>
          <p:nvPr/>
        </p:nvSpPr>
        <p:spPr>
          <a:xfrm>
            <a:off x="1234440" y="24377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C00000"/>
                </a:solidFill>
              </a:rPr>
              <a:t>Backup</a:t>
            </a:r>
          </a:p>
        </p:txBody>
      </p:sp>
    </p:spTree>
    <p:extLst>
      <p:ext uri="{BB962C8B-B14F-4D97-AF65-F5344CB8AC3E}">
        <p14:creationId xmlns:p14="http://schemas.microsoft.com/office/powerpoint/2010/main" val="383318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1AA32CA-34BB-48A2-AAD1-8333678B2A46}"/>
              </a:ext>
            </a:extLst>
          </p:cNvPr>
          <p:cNvSpPr/>
          <p:nvPr/>
        </p:nvSpPr>
        <p:spPr>
          <a:xfrm>
            <a:off x="193623" y="5072948"/>
            <a:ext cx="6666269" cy="1429452"/>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790575" y="38585"/>
            <a:ext cx="10772553" cy="937037"/>
          </a:xfrm>
        </p:spPr>
        <p:txBody>
          <a:bodyPr>
            <a:noAutofit/>
          </a:bodyPr>
          <a:lstStyle/>
          <a:p>
            <a:pPr algn="ctr"/>
            <a:r>
              <a:rPr lang="en-US" sz="3200" b="1" dirty="0">
                <a:solidFill>
                  <a:srgbClr val="C00000"/>
                </a:solidFill>
              </a:rPr>
              <a:t>Shared State Typed Multi-Scheduler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8057446" y="975622"/>
            <a:ext cx="4134553" cy="4801314"/>
          </a:xfrm>
          <a:prstGeom prst="rect">
            <a:avLst/>
          </a:prstGeom>
          <a:noFill/>
        </p:spPr>
        <p:txBody>
          <a:bodyPr wrap="square" rtlCol="0">
            <a:spAutoFit/>
          </a:bodyPr>
          <a:lstStyle/>
          <a:p>
            <a:r>
              <a:rPr lang="en-US" dirty="0"/>
              <a:t>Scheduling Flow:</a:t>
            </a:r>
          </a:p>
          <a:p>
            <a:pPr marL="342900" indent="-342900">
              <a:buFont typeface="+mj-lt"/>
              <a:buAutoNum type="arabicPeriod"/>
            </a:pPr>
            <a:r>
              <a:rPr lang="en-US" sz="1400" dirty="0"/>
              <a:t>Each Req is handled by only one Global Scheduler </a:t>
            </a:r>
          </a:p>
          <a:p>
            <a:pPr marL="342900" indent="-342900">
              <a:buFont typeface="+mj-lt"/>
              <a:buAutoNum type="arabicPeriod"/>
            </a:pPr>
            <a:r>
              <a:rPr lang="en-US" sz="1400" dirty="0"/>
              <a:t>All cluster resources are shared among all Global schedulers</a:t>
            </a:r>
          </a:p>
          <a:p>
            <a:pPr marL="342900" indent="-342900">
              <a:buFont typeface="+mj-lt"/>
              <a:buAutoNum type="arabicPeriod"/>
            </a:pPr>
            <a:r>
              <a:rPr lang="en-US" sz="1400" dirty="0"/>
              <a:t>Divide the Global Schedulers into multiple types (e.g. each scheduler type is associated with a VM/POD profile type) A Req is assigned to a specific type scheduler. The scheduler selects the best cluster based on its algorithm( Pod info, Node info, cluster info, global info)</a:t>
            </a:r>
          </a:p>
          <a:p>
            <a:r>
              <a:rPr lang="en-US" dirty="0"/>
              <a:t>Pros:</a:t>
            </a:r>
            <a:endParaRPr lang="en-US" sz="1400" dirty="0"/>
          </a:p>
          <a:p>
            <a:pPr marL="285750" indent="-285750">
              <a:buFont typeface="Arial" panose="020B0604020202020204" pitchFamily="34" charset="0"/>
              <a:buChar char="•"/>
            </a:pPr>
            <a:r>
              <a:rPr lang="en-US" sz="1400" dirty="0"/>
              <a:t>resource usage rate is globally optimal.</a:t>
            </a:r>
          </a:p>
          <a:p>
            <a:pPr marL="285750" indent="-285750">
              <a:buFont typeface="Arial" panose="020B0604020202020204" pitchFamily="34" charset="0"/>
              <a:buChar char="•"/>
            </a:pPr>
            <a:r>
              <a:rPr lang="en-US" sz="1400" dirty="0"/>
              <a:t>Scalability is good </a:t>
            </a:r>
          </a:p>
          <a:p>
            <a:pPr marL="285750" indent="-285750">
              <a:buFont typeface="Arial" panose="020B0604020202020204" pitchFamily="34" charset="0"/>
              <a:buChar char="•"/>
            </a:pPr>
            <a:r>
              <a:rPr lang="en-US" sz="1400" dirty="0"/>
              <a:t>Can handle burst of </a:t>
            </a:r>
            <a:r>
              <a:rPr lang="en-US" sz="1400" dirty="0" err="1"/>
              <a:t>Reqs</a:t>
            </a:r>
            <a:r>
              <a:rPr lang="en-US" sz="1400" dirty="0"/>
              <a:t> since </a:t>
            </a:r>
            <a:r>
              <a:rPr lang="en-US" sz="1400" dirty="0" err="1"/>
              <a:t>Reqs</a:t>
            </a:r>
            <a:r>
              <a:rPr lang="en-US" sz="1400" dirty="0"/>
              <a:t> are handled in parallel. </a:t>
            </a:r>
          </a:p>
          <a:p>
            <a:r>
              <a:rPr lang="en-US" dirty="0"/>
              <a:t>Cons: </a:t>
            </a:r>
          </a:p>
          <a:p>
            <a:pPr marL="285750" indent="-285750">
              <a:buFont typeface="Arial" panose="020B0604020202020204" pitchFamily="34" charset="0"/>
              <a:buChar char="•"/>
            </a:pPr>
            <a:r>
              <a:rPr lang="en-US" sz="1400" dirty="0"/>
              <a:t> need to deal with stale info and conflicts:  Optimistic locking instead of Pessimistic locking. 1) Put back the req to scheduler and waiting to be scheduled again which will impact allocation latency. 2) Select the second best node.</a:t>
            </a:r>
          </a:p>
        </p:txBody>
      </p:sp>
      <p:grpSp>
        <p:nvGrpSpPr>
          <p:cNvPr id="30" name="Group 29">
            <a:extLst>
              <a:ext uri="{FF2B5EF4-FFF2-40B4-BE49-F238E27FC236}">
                <a16:creationId xmlns:a16="http://schemas.microsoft.com/office/drawing/2014/main" id="{0367A898-B152-4251-9ADE-751BB2EEC4ED}"/>
              </a:ext>
            </a:extLst>
          </p:cNvPr>
          <p:cNvGrpSpPr/>
          <p:nvPr/>
        </p:nvGrpSpPr>
        <p:grpSpPr>
          <a:xfrm>
            <a:off x="314724" y="999637"/>
            <a:ext cx="7102072" cy="5369696"/>
            <a:chOff x="314724" y="999637"/>
            <a:chExt cx="7102072" cy="5369696"/>
          </a:xfrm>
        </p:grpSpPr>
        <p:sp>
          <p:nvSpPr>
            <p:cNvPr id="97" name="Rectangle: Rounded Corners 96">
              <a:extLst>
                <a:ext uri="{FF2B5EF4-FFF2-40B4-BE49-F238E27FC236}">
                  <a16:creationId xmlns:a16="http://schemas.microsoft.com/office/drawing/2014/main" id="{D7BDC74F-2888-4A78-8DBD-71824155898F}"/>
                </a:ext>
              </a:extLst>
            </p:cNvPr>
            <p:cNvSpPr/>
            <p:nvPr/>
          </p:nvSpPr>
          <p:spPr>
            <a:xfrm>
              <a:off x="4084030" y="5233370"/>
              <a:ext cx="2551422" cy="113596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ECBFF45-461F-4EF5-8CAA-2056FC9371A1}"/>
                </a:ext>
              </a:extLst>
            </p:cNvPr>
            <p:cNvSpPr/>
            <p:nvPr/>
          </p:nvSpPr>
          <p:spPr>
            <a:xfrm>
              <a:off x="314724" y="5233370"/>
              <a:ext cx="3619361" cy="112024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23BBFD9-EAB8-4E0C-B3E0-BFA8C434C99C}"/>
                </a:ext>
              </a:extLst>
            </p:cNvPr>
            <p:cNvSpPr/>
            <p:nvPr/>
          </p:nvSpPr>
          <p:spPr>
            <a:xfrm>
              <a:off x="348773" y="2746649"/>
              <a:ext cx="1483953" cy="82351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Scheduler-1</a:t>
              </a:r>
            </a:p>
          </p:txBody>
        </p:sp>
        <p:cxnSp>
          <p:nvCxnSpPr>
            <p:cNvPr id="50" name="Straight Arrow Connector 49">
              <a:extLst>
                <a:ext uri="{FF2B5EF4-FFF2-40B4-BE49-F238E27FC236}">
                  <a16:creationId xmlns:a16="http://schemas.microsoft.com/office/drawing/2014/main" id="{800958DF-A8F1-4F5D-BCFC-FD56CD6B635D}"/>
                </a:ext>
              </a:extLst>
            </p:cNvPr>
            <p:cNvCxnSpPr>
              <a:cxnSpLocks/>
              <a:stCxn id="62" idx="4"/>
              <a:endCxn id="40" idx="0"/>
            </p:cNvCxnSpPr>
            <p:nvPr/>
          </p:nvCxnSpPr>
          <p:spPr>
            <a:xfrm flipH="1">
              <a:off x="2784369" y="2243565"/>
              <a:ext cx="53165" cy="503084"/>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EB6D613-1328-495E-AD89-A7B01DE00F1B}"/>
                </a:ext>
              </a:extLst>
            </p:cNvPr>
            <p:cNvCxnSpPr>
              <a:cxnSpLocks/>
              <a:stCxn id="62" idx="3"/>
              <a:endCxn id="45" idx="0"/>
            </p:cNvCxnSpPr>
            <p:nvPr/>
          </p:nvCxnSpPr>
          <p:spPr>
            <a:xfrm flipH="1">
              <a:off x="1090750" y="2148307"/>
              <a:ext cx="478693" cy="59834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13A9230-7312-4E7F-A3D9-952877533FA1}"/>
                </a:ext>
              </a:extLst>
            </p:cNvPr>
            <p:cNvSpPr/>
            <p:nvPr/>
          </p:nvSpPr>
          <p:spPr>
            <a:xfrm>
              <a:off x="1344936" y="999637"/>
              <a:ext cx="3569135" cy="6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To-be-scheduled VM/POD Pool</a:t>
              </a:r>
            </a:p>
          </p:txBody>
        </p:sp>
        <p:cxnSp>
          <p:nvCxnSpPr>
            <p:cNvPr id="61" name="Straight Arrow Connector 60">
              <a:extLst>
                <a:ext uri="{FF2B5EF4-FFF2-40B4-BE49-F238E27FC236}">
                  <a16:creationId xmlns:a16="http://schemas.microsoft.com/office/drawing/2014/main" id="{116E4B98-81FC-4337-9F1A-3976C8710482}"/>
                </a:ext>
              </a:extLst>
            </p:cNvPr>
            <p:cNvCxnSpPr>
              <a:cxnSpLocks/>
              <a:stCxn id="5" idx="0"/>
            </p:cNvCxnSpPr>
            <p:nvPr/>
          </p:nvCxnSpPr>
          <p:spPr>
            <a:xfrm flipH="1" flipV="1">
              <a:off x="2944800" y="3567408"/>
              <a:ext cx="581958" cy="150554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7CE443AB-B18C-4970-A941-00F0E820E886}"/>
                </a:ext>
              </a:extLst>
            </p:cNvPr>
            <p:cNvSpPr/>
            <p:nvPr/>
          </p:nvSpPr>
          <p:spPr>
            <a:xfrm>
              <a:off x="1044183" y="1593104"/>
              <a:ext cx="3586702" cy="650461"/>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ube 62">
              <a:extLst>
                <a:ext uri="{FF2B5EF4-FFF2-40B4-BE49-F238E27FC236}">
                  <a16:creationId xmlns:a16="http://schemas.microsoft.com/office/drawing/2014/main" id="{160077B9-409F-4C67-B3E5-8ACEF430DAA5}"/>
                </a:ext>
              </a:extLst>
            </p:cNvPr>
            <p:cNvSpPr/>
            <p:nvPr/>
          </p:nvSpPr>
          <p:spPr>
            <a:xfrm>
              <a:off x="1685346" y="1738428"/>
              <a:ext cx="374276" cy="36755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ube 64">
              <a:extLst>
                <a:ext uri="{FF2B5EF4-FFF2-40B4-BE49-F238E27FC236}">
                  <a16:creationId xmlns:a16="http://schemas.microsoft.com/office/drawing/2014/main" id="{392BF9F9-B500-49D4-9D66-F895031ACB7D}"/>
                </a:ext>
              </a:extLst>
            </p:cNvPr>
            <p:cNvSpPr/>
            <p:nvPr/>
          </p:nvSpPr>
          <p:spPr>
            <a:xfrm>
              <a:off x="2143401" y="1741946"/>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ube 66">
              <a:extLst>
                <a:ext uri="{FF2B5EF4-FFF2-40B4-BE49-F238E27FC236}">
                  <a16:creationId xmlns:a16="http://schemas.microsoft.com/office/drawing/2014/main" id="{B6AE8F5B-CD5B-4E56-BD6D-A3B40EB2AFDB}"/>
                </a:ext>
              </a:extLst>
            </p:cNvPr>
            <p:cNvSpPr/>
            <p:nvPr/>
          </p:nvSpPr>
          <p:spPr>
            <a:xfrm>
              <a:off x="2640389" y="1730003"/>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5E48C9A-A795-40FA-8855-8FB0F302E999}"/>
                </a:ext>
              </a:extLst>
            </p:cNvPr>
            <p:cNvSpPr/>
            <p:nvPr/>
          </p:nvSpPr>
          <p:spPr>
            <a:xfrm>
              <a:off x="4368644" y="5474619"/>
              <a:ext cx="963466" cy="7678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F4DFBA8-5342-421C-976C-511AA0C71853}"/>
                </a:ext>
              </a:extLst>
            </p:cNvPr>
            <p:cNvSpPr/>
            <p:nvPr/>
          </p:nvSpPr>
          <p:spPr>
            <a:xfrm>
              <a:off x="352582" y="5474620"/>
              <a:ext cx="1052883" cy="75847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ube 70">
              <a:extLst>
                <a:ext uri="{FF2B5EF4-FFF2-40B4-BE49-F238E27FC236}">
                  <a16:creationId xmlns:a16="http://schemas.microsoft.com/office/drawing/2014/main" id="{1DF6D68B-0D44-492E-A786-E18D28E335D7}"/>
                </a:ext>
              </a:extLst>
            </p:cNvPr>
            <p:cNvSpPr/>
            <p:nvPr/>
          </p:nvSpPr>
          <p:spPr>
            <a:xfrm>
              <a:off x="484957" y="5566360"/>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CFB20E5-CE18-437A-951D-203AE8ED8D75}"/>
                </a:ext>
              </a:extLst>
            </p:cNvPr>
            <p:cNvSpPr/>
            <p:nvPr/>
          </p:nvSpPr>
          <p:spPr>
            <a:xfrm>
              <a:off x="4399122" y="5859780"/>
              <a:ext cx="843974" cy="22507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4</a:t>
              </a:r>
            </a:p>
          </p:txBody>
        </p:sp>
        <p:sp>
          <p:nvSpPr>
            <p:cNvPr id="76" name="Cube 75">
              <a:extLst>
                <a:ext uri="{FF2B5EF4-FFF2-40B4-BE49-F238E27FC236}">
                  <a16:creationId xmlns:a16="http://schemas.microsoft.com/office/drawing/2014/main" id="{EA7AA9FD-0853-47A0-91B0-1DC12EA29E86}"/>
                </a:ext>
              </a:extLst>
            </p:cNvPr>
            <p:cNvSpPr/>
            <p:nvPr/>
          </p:nvSpPr>
          <p:spPr>
            <a:xfrm>
              <a:off x="995873" y="559377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7755F67-7ACA-4DF5-AADF-93310EE3FB81}"/>
                </a:ext>
              </a:extLst>
            </p:cNvPr>
            <p:cNvSpPr/>
            <p:nvPr/>
          </p:nvSpPr>
          <p:spPr>
            <a:xfrm>
              <a:off x="1593284" y="5474619"/>
              <a:ext cx="1052883" cy="7410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a:extLst>
                <a:ext uri="{FF2B5EF4-FFF2-40B4-BE49-F238E27FC236}">
                  <a16:creationId xmlns:a16="http://schemas.microsoft.com/office/drawing/2014/main" id="{F8072995-A235-4D08-8054-32DB9679D2AA}"/>
                </a:ext>
              </a:extLst>
            </p:cNvPr>
            <p:cNvSpPr/>
            <p:nvPr/>
          </p:nvSpPr>
          <p:spPr>
            <a:xfrm>
              <a:off x="2037634" y="5568938"/>
              <a:ext cx="230073" cy="25404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ube 83">
              <a:extLst>
                <a:ext uri="{FF2B5EF4-FFF2-40B4-BE49-F238E27FC236}">
                  <a16:creationId xmlns:a16="http://schemas.microsoft.com/office/drawing/2014/main" id="{884F3EEF-91C3-41F7-9A28-CC30BD81B273}"/>
                </a:ext>
              </a:extLst>
            </p:cNvPr>
            <p:cNvSpPr/>
            <p:nvPr/>
          </p:nvSpPr>
          <p:spPr>
            <a:xfrm>
              <a:off x="4544821" y="5547299"/>
              <a:ext cx="211633" cy="259985"/>
            </a:xfrm>
            <a:prstGeom prst="cube">
              <a:avLst/>
            </a:prstGeom>
            <a:solidFill>
              <a:srgbClr val="F8B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8B7BB51-AD32-43F8-A49F-21E820C89F22}"/>
                </a:ext>
              </a:extLst>
            </p:cNvPr>
            <p:cNvSpPr/>
            <p:nvPr/>
          </p:nvSpPr>
          <p:spPr>
            <a:xfrm>
              <a:off x="1639913" y="5921816"/>
              <a:ext cx="1000832" cy="18253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2</a:t>
              </a:r>
            </a:p>
          </p:txBody>
        </p:sp>
        <p:sp>
          <p:nvSpPr>
            <p:cNvPr id="86" name="Rectangle 85">
              <a:extLst>
                <a:ext uri="{FF2B5EF4-FFF2-40B4-BE49-F238E27FC236}">
                  <a16:creationId xmlns:a16="http://schemas.microsoft.com/office/drawing/2014/main" id="{E7A7A278-3388-46F7-B3AB-D3277481D0A4}"/>
                </a:ext>
              </a:extLst>
            </p:cNvPr>
            <p:cNvSpPr/>
            <p:nvPr/>
          </p:nvSpPr>
          <p:spPr>
            <a:xfrm>
              <a:off x="436249" y="5957645"/>
              <a:ext cx="941593" cy="23355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1</a:t>
              </a:r>
            </a:p>
          </p:txBody>
        </p:sp>
        <p:sp>
          <p:nvSpPr>
            <p:cNvPr id="87" name="Rectangle 86">
              <a:extLst>
                <a:ext uri="{FF2B5EF4-FFF2-40B4-BE49-F238E27FC236}">
                  <a16:creationId xmlns:a16="http://schemas.microsoft.com/office/drawing/2014/main" id="{CDCF25EA-C42F-43B1-9C9F-49C648C6CD08}"/>
                </a:ext>
              </a:extLst>
            </p:cNvPr>
            <p:cNvSpPr/>
            <p:nvPr/>
          </p:nvSpPr>
          <p:spPr>
            <a:xfrm>
              <a:off x="2775372" y="5485307"/>
              <a:ext cx="1052883" cy="7410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2124785-6FEA-48DE-A6DD-6F947F76EE37}"/>
                </a:ext>
              </a:extLst>
            </p:cNvPr>
            <p:cNvSpPr/>
            <p:nvPr/>
          </p:nvSpPr>
          <p:spPr>
            <a:xfrm>
              <a:off x="2822001" y="5932504"/>
              <a:ext cx="1000832" cy="18253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3</a:t>
              </a:r>
            </a:p>
          </p:txBody>
        </p:sp>
        <p:sp>
          <p:nvSpPr>
            <p:cNvPr id="89" name="Rectangle 88">
              <a:extLst>
                <a:ext uri="{FF2B5EF4-FFF2-40B4-BE49-F238E27FC236}">
                  <a16:creationId xmlns:a16="http://schemas.microsoft.com/office/drawing/2014/main" id="{08329BF1-BEF2-4E35-B056-0FCA15ED9905}"/>
                </a:ext>
              </a:extLst>
            </p:cNvPr>
            <p:cNvSpPr/>
            <p:nvPr/>
          </p:nvSpPr>
          <p:spPr>
            <a:xfrm>
              <a:off x="5495602" y="5463668"/>
              <a:ext cx="963466" cy="7694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F832CEE-7BF9-4BE8-86A6-A2FC5434BFBC}"/>
                </a:ext>
              </a:extLst>
            </p:cNvPr>
            <p:cNvSpPr/>
            <p:nvPr/>
          </p:nvSpPr>
          <p:spPr>
            <a:xfrm>
              <a:off x="5524318" y="5879277"/>
              <a:ext cx="843974" cy="22507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5</a:t>
              </a:r>
            </a:p>
          </p:txBody>
        </p:sp>
        <p:sp>
          <p:nvSpPr>
            <p:cNvPr id="93" name="Cube 92">
              <a:extLst>
                <a:ext uri="{FF2B5EF4-FFF2-40B4-BE49-F238E27FC236}">
                  <a16:creationId xmlns:a16="http://schemas.microsoft.com/office/drawing/2014/main" id="{620031A0-C055-44EC-AD4F-1EBA79CA8D86}"/>
                </a:ext>
              </a:extLst>
            </p:cNvPr>
            <p:cNvSpPr/>
            <p:nvPr/>
          </p:nvSpPr>
          <p:spPr>
            <a:xfrm>
              <a:off x="5666331" y="5555099"/>
              <a:ext cx="211633" cy="259985"/>
            </a:xfrm>
            <a:prstGeom prst="cube">
              <a:avLst/>
            </a:prstGeom>
            <a:solidFill>
              <a:srgbClr val="F8B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B9D63B9E-CC60-482C-A92B-FECC5E271E5F}"/>
                </a:ext>
              </a:extLst>
            </p:cNvPr>
            <p:cNvSpPr txBox="1"/>
            <p:nvPr/>
          </p:nvSpPr>
          <p:spPr>
            <a:xfrm>
              <a:off x="1670193" y="5162652"/>
              <a:ext cx="1395109" cy="369332"/>
            </a:xfrm>
            <a:prstGeom prst="rect">
              <a:avLst/>
            </a:prstGeom>
            <a:noFill/>
          </p:spPr>
          <p:txBody>
            <a:bodyPr wrap="square" rtlCol="0">
              <a:spAutoFit/>
            </a:bodyPr>
            <a:lstStyle/>
            <a:p>
              <a:r>
                <a:rPr lang="en-US" dirty="0"/>
                <a:t>Cluster1</a:t>
              </a:r>
            </a:p>
          </p:txBody>
        </p:sp>
        <p:sp>
          <p:nvSpPr>
            <p:cNvPr id="98" name="TextBox 97">
              <a:extLst>
                <a:ext uri="{FF2B5EF4-FFF2-40B4-BE49-F238E27FC236}">
                  <a16:creationId xmlns:a16="http://schemas.microsoft.com/office/drawing/2014/main" id="{C56A9370-C8AF-4799-821C-690311BE0907}"/>
                </a:ext>
              </a:extLst>
            </p:cNvPr>
            <p:cNvSpPr txBox="1"/>
            <p:nvPr/>
          </p:nvSpPr>
          <p:spPr>
            <a:xfrm>
              <a:off x="4914071" y="5140052"/>
              <a:ext cx="1395109" cy="369332"/>
            </a:xfrm>
            <a:prstGeom prst="rect">
              <a:avLst/>
            </a:prstGeom>
            <a:noFill/>
          </p:spPr>
          <p:txBody>
            <a:bodyPr wrap="square" rtlCol="0">
              <a:spAutoFit/>
            </a:bodyPr>
            <a:lstStyle/>
            <a:p>
              <a:r>
                <a:rPr lang="en-US" dirty="0"/>
                <a:t>Cluster2</a:t>
              </a:r>
            </a:p>
          </p:txBody>
        </p:sp>
        <p:sp>
          <p:nvSpPr>
            <p:cNvPr id="40" name="Rectangle 39">
              <a:extLst>
                <a:ext uri="{FF2B5EF4-FFF2-40B4-BE49-F238E27FC236}">
                  <a16:creationId xmlns:a16="http://schemas.microsoft.com/office/drawing/2014/main" id="{81C4C490-00DE-4870-BDC1-E5B899C004BB}"/>
                </a:ext>
              </a:extLst>
            </p:cNvPr>
            <p:cNvSpPr/>
            <p:nvPr/>
          </p:nvSpPr>
          <p:spPr>
            <a:xfrm>
              <a:off x="2042392" y="2746649"/>
              <a:ext cx="1483953" cy="823515"/>
            </a:xfrm>
            <a:prstGeom prst="rect">
              <a:avLst/>
            </a:prstGeom>
            <a:solidFill>
              <a:srgbClr val="EFB3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Scheduler-2</a:t>
              </a:r>
            </a:p>
          </p:txBody>
        </p:sp>
        <p:cxnSp>
          <p:nvCxnSpPr>
            <p:cNvPr id="47" name="Straight Arrow Connector 46">
              <a:extLst>
                <a:ext uri="{FF2B5EF4-FFF2-40B4-BE49-F238E27FC236}">
                  <a16:creationId xmlns:a16="http://schemas.microsoft.com/office/drawing/2014/main" id="{E2AC02B1-4507-4D67-AA79-BC260E890DAF}"/>
                </a:ext>
              </a:extLst>
            </p:cNvPr>
            <p:cNvCxnSpPr>
              <a:cxnSpLocks/>
              <a:stCxn id="62" idx="5"/>
            </p:cNvCxnSpPr>
            <p:nvPr/>
          </p:nvCxnSpPr>
          <p:spPr>
            <a:xfrm>
              <a:off x="4105625" y="2148307"/>
              <a:ext cx="171735" cy="48313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Cube 53">
              <a:extLst>
                <a:ext uri="{FF2B5EF4-FFF2-40B4-BE49-F238E27FC236}">
                  <a16:creationId xmlns:a16="http://schemas.microsoft.com/office/drawing/2014/main" id="{B98D5A59-0698-42CC-A242-1240F6343965}"/>
                </a:ext>
              </a:extLst>
            </p:cNvPr>
            <p:cNvSpPr/>
            <p:nvPr/>
          </p:nvSpPr>
          <p:spPr>
            <a:xfrm>
              <a:off x="3106975" y="1751558"/>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A92C7A9C-038F-4338-81D1-52858FB98230}"/>
                </a:ext>
              </a:extLst>
            </p:cNvPr>
            <p:cNvSpPr/>
            <p:nvPr/>
          </p:nvSpPr>
          <p:spPr>
            <a:xfrm>
              <a:off x="3615959" y="1751558"/>
              <a:ext cx="374276" cy="367553"/>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ube 59">
              <a:extLst>
                <a:ext uri="{FF2B5EF4-FFF2-40B4-BE49-F238E27FC236}">
                  <a16:creationId xmlns:a16="http://schemas.microsoft.com/office/drawing/2014/main" id="{7960AA3C-8EF4-4E1E-A01E-43221FC300CA}"/>
                </a:ext>
              </a:extLst>
            </p:cNvPr>
            <p:cNvSpPr/>
            <p:nvPr/>
          </p:nvSpPr>
          <p:spPr>
            <a:xfrm>
              <a:off x="4112947" y="1739615"/>
              <a:ext cx="374276" cy="367553"/>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A0A6FFEA-C69D-4356-90AD-46F6BAFD3989}"/>
                </a:ext>
              </a:extLst>
            </p:cNvPr>
            <p:cNvSpPr/>
            <p:nvPr/>
          </p:nvSpPr>
          <p:spPr>
            <a:xfrm>
              <a:off x="1311070" y="1751557"/>
              <a:ext cx="374276" cy="36755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161711CE-C151-4B47-BBE1-0026752DCC1F}"/>
                </a:ext>
              </a:extLst>
            </p:cNvPr>
            <p:cNvCxnSpPr>
              <a:cxnSpLocks/>
              <a:stCxn id="5" idx="0"/>
            </p:cNvCxnSpPr>
            <p:nvPr/>
          </p:nvCxnSpPr>
          <p:spPr>
            <a:xfrm flipH="1" flipV="1">
              <a:off x="1119516" y="3509218"/>
              <a:ext cx="2407242" cy="156373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A6F3AF9-41F7-4643-9FF0-0F12D4027425}"/>
                </a:ext>
              </a:extLst>
            </p:cNvPr>
            <p:cNvCxnSpPr>
              <a:cxnSpLocks/>
              <a:stCxn id="5" idx="0"/>
            </p:cNvCxnSpPr>
            <p:nvPr/>
          </p:nvCxnSpPr>
          <p:spPr>
            <a:xfrm flipV="1">
              <a:off x="3526758" y="3569938"/>
              <a:ext cx="932420" cy="150301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3BF08FE7-8096-43E1-BA92-81B82118EB71}"/>
                </a:ext>
              </a:extLst>
            </p:cNvPr>
            <p:cNvSpPr/>
            <p:nvPr/>
          </p:nvSpPr>
          <p:spPr>
            <a:xfrm>
              <a:off x="4927701" y="1952995"/>
              <a:ext cx="2489095" cy="825870"/>
            </a:xfrm>
            <a:prstGeom prst="rect">
              <a:avLst/>
            </a:prstGeom>
            <a:solidFill>
              <a:srgbClr val="FDEEE3"/>
            </a:solidFill>
            <a:ln>
              <a:solidFill>
                <a:srgbClr val="FAD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419A6E-D89B-4E3C-890F-40737D846C16}"/>
                </a:ext>
              </a:extLst>
            </p:cNvPr>
            <p:cNvSpPr/>
            <p:nvPr/>
          </p:nvSpPr>
          <p:spPr>
            <a:xfrm>
              <a:off x="5183481" y="2048297"/>
              <a:ext cx="1907159" cy="168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DB</a:t>
              </a:r>
            </a:p>
          </p:txBody>
        </p:sp>
        <p:sp>
          <p:nvSpPr>
            <p:cNvPr id="81" name="Flowchart: Internal Storage 80">
              <a:extLst>
                <a:ext uri="{FF2B5EF4-FFF2-40B4-BE49-F238E27FC236}">
                  <a16:creationId xmlns:a16="http://schemas.microsoft.com/office/drawing/2014/main" id="{94F6DA3E-79AF-4057-A762-81D3D0AEE548}"/>
                </a:ext>
              </a:extLst>
            </p:cNvPr>
            <p:cNvSpPr/>
            <p:nvPr/>
          </p:nvSpPr>
          <p:spPr>
            <a:xfrm>
              <a:off x="5025005" y="2298847"/>
              <a:ext cx="686550" cy="382976"/>
            </a:xfrm>
            <a:prstGeom prst="flowChartInternalStorag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Pod  info</a:t>
              </a:r>
            </a:p>
          </p:txBody>
        </p:sp>
        <p:sp>
          <p:nvSpPr>
            <p:cNvPr id="83" name="Flowchart: Internal Storage 82">
              <a:extLst>
                <a:ext uri="{FF2B5EF4-FFF2-40B4-BE49-F238E27FC236}">
                  <a16:creationId xmlns:a16="http://schemas.microsoft.com/office/drawing/2014/main" id="{CAF1C529-7768-4128-8D6E-FACC6909121D}"/>
                </a:ext>
              </a:extLst>
            </p:cNvPr>
            <p:cNvSpPr/>
            <p:nvPr/>
          </p:nvSpPr>
          <p:spPr>
            <a:xfrm>
              <a:off x="5757149" y="2311155"/>
              <a:ext cx="686550" cy="350732"/>
            </a:xfrm>
            <a:prstGeom prst="flowChartInternalStorag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info</a:t>
              </a:r>
            </a:p>
          </p:txBody>
        </p:sp>
        <p:sp>
          <p:nvSpPr>
            <p:cNvPr id="91" name="Flowchart: Internal Storage 90">
              <a:extLst>
                <a:ext uri="{FF2B5EF4-FFF2-40B4-BE49-F238E27FC236}">
                  <a16:creationId xmlns:a16="http://schemas.microsoft.com/office/drawing/2014/main" id="{F6D6C219-531B-4827-A641-8BF499B241B7}"/>
                </a:ext>
              </a:extLst>
            </p:cNvPr>
            <p:cNvSpPr/>
            <p:nvPr/>
          </p:nvSpPr>
          <p:spPr>
            <a:xfrm>
              <a:off x="6583975" y="2301096"/>
              <a:ext cx="686550" cy="343104"/>
            </a:xfrm>
            <a:prstGeom prst="flowChartInternalStorag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Global info</a:t>
              </a:r>
            </a:p>
          </p:txBody>
        </p:sp>
        <p:sp>
          <p:nvSpPr>
            <p:cNvPr id="110" name="Rectangle 109">
              <a:extLst>
                <a:ext uri="{FF2B5EF4-FFF2-40B4-BE49-F238E27FC236}">
                  <a16:creationId xmlns:a16="http://schemas.microsoft.com/office/drawing/2014/main" id="{20BF5F01-F570-4ACC-B69C-78CA37C9822F}"/>
                </a:ext>
              </a:extLst>
            </p:cNvPr>
            <p:cNvSpPr/>
            <p:nvPr/>
          </p:nvSpPr>
          <p:spPr>
            <a:xfrm>
              <a:off x="3734455" y="2746648"/>
              <a:ext cx="1483953" cy="82351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Scheduler-n</a:t>
              </a:r>
            </a:p>
          </p:txBody>
        </p:sp>
      </p:grpSp>
      <p:sp>
        <p:nvSpPr>
          <p:cNvPr id="56" name="Rectangle 55">
            <a:extLst>
              <a:ext uri="{FF2B5EF4-FFF2-40B4-BE49-F238E27FC236}">
                <a16:creationId xmlns:a16="http://schemas.microsoft.com/office/drawing/2014/main" id="{AB0BD9D9-C7AA-4FAF-834C-CFA73468ACFA}"/>
              </a:ext>
            </a:extLst>
          </p:cNvPr>
          <p:cNvSpPr/>
          <p:nvPr/>
        </p:nvSpPr>
        <p:spPr>
          <a:xfrm>
            <a:off x="4796759" y="740119"/>
            <a:ext cx="3239374" cy="1150222"/>
          </a:xfrm>
          <a:prstGeom prst="rect">
            <a:avLst/>
          </a:prstGeom>
          <a:solidFill>
            <a:srgbClr val="D7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sz="1600" b="1" u="sng" dirty="0">
                <a:solidFill>
                  <a:schemeClr val="tx1"/>
                </a:solidFill>
              </a:rPr>
              <a:t>AZ Global Info</a:t>
            </a:r>
          </a:p>
          <a:p>
            <a:pPr algn="ctr"/>
            <a:r>
              <a:rPr lang="en-US" sz="1600" b="1" u="sng" dirty="0">
                <a:solidFill>
                  <a:schemeClr val="tx1"/>
                </a:solidFill>
              </a:rPr>
              <a:t>High-level Site Info: total resource, empty node count, largest node resource, network topology etc. </a:t>
            </a:r>
          </a:p>
          <a:p>
            <a:endParaRPr lang="en-US" sz="1400" b="1" dirty="0">
              <a:solidFill>
                <a:schemeClr val="tx1"/>
              </a:solidFill>
            </a:endParaRPr>
          </a:p>
          <a:p>
            <a:endParaRPr lang="en-US" sz="1400" b="1" dirty="0">
              <a:solidFill>
                <a:schemeClr val="tx1"/>
              </a:solidFill>
            </a:endParaRPr>
          </a:p>
        </p:txBody>
      </p:sp>
    </p:spTree>
    <p:extLst>
      <p:ext uri="{BB962C8B-B14F-4D97-AF65-F5344CB8AC3E}">
        <p14:creationId xmlns:p14="http://schemas.microsoft.com/office/powerpoint/2010/main" val="30126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CEA2B2-C2AB-48D0-B7E1-F6DF9D21CBBF}"/>
              </a:ext>
            </a:extLst>
          </p:cNvPr>
          <p:cNvSpPr txBox="1"/>
          <p:nvPr/>
        </p:nvSpPr>
        <p:spPr>
          <a:xfrm>
            <a:off x="1926578" y="1666747"/>
            <a:ext cx="2257424" cy="369332"/>
          </a:xfrm>
          <a:prstGeom prst="rect">
            <a:avLst/>
          </a:prstGeom>
          <a:noFill/>
        </p:spPr>
        <p:txBody>
          <a:bodyPr wrap="square" rtlCol="0">
            <a:spAutoFit/>
          </a:bodyPr>
          <a:lstStyle/>
          <a:p>
            <a:r>
              <a:rPr lang="en-US" dirty="0"/>
              <a:t>VM Node/Rack label</a:t>
            </a:r>
          </a:p>
        </p:txBody>
      </p:sp>
      <p:sp>
        <p:nvSpPr>
          <p:cNvPr id="6" name="Diamond 5">
            <a:extLst>
              <a:ext uri="{FF2B5EF4-FFF2-40B4-BE49-F238E27FC236}">
                <a16:creationId xmlns:a16="http://schemas.microsoft.com/office/drawing/2014/main" id="{0633C422-AD39-4B8A-A340-E432E578E765}"/>
              </a:ext>
            </a:extLst>
          </p:cNvPr>
          <p:cNvSpPr/>
          <p:nvPr/>
        </p:nvSpPr>
        <p:spPr>
          <a:xfrm>
            <a:off x="1828955" y="1647825"/>
            <a:ext cx="2409825" cy="45719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895BE8C-6EEB-487C-951F-FC2A6D7C4C1E}"/>
              </a:ext>
            </a:extLst>
          </p:cNvPr>
          <p:cNvSpPr txBox="1"/>
          <p:nvPr/>
        </p:nvSpPr>
        <p:spPr>
          <a:xfrm>
            <a:off x="2324255" y="2427436"/>
            <a:ext cx="1704975" cy="371475"/>
          </a:xfrm>
          <a:prstGeom prst="rect">
            <a:avLst/>
          </a:prstGeom>
          <a:noFill/>
        </p:spPr>
        <p:txBody>
          <a:bodyPr wrap="square" rtlCol="0">
            <a:spAutoFit/>
          </a:bodyPr>
          <a:lstStyle/>
          <a:p>
            <a:r>
              <a:rPr lang="en-US" dirty="0"/>
              <a:t>VM Affinity</a:t>
            </a:r>
          </a:p>
        </p:txBody>
      </p:sp>
      <p:sp>
        <p:nvSpPr>
          <p:cNvPr id="8" name="Diamond 7">
            <a:extLst>
              <a:ext uri="{FF2B5EF4-FFF2-40B4-BE49-F238E27FC236}">
                <a16:creationId xmlns:a16="http://schemas.microsoft.com/office/drawing/2014/main" id="{AEEB8827-0C55-4047-9773-B0F66511AB07}"/>
              </a:ext>
            </a:extLst>
          </p:cNvPr>
          <p:cNvSpPr/>
          <p:nvPr/>
        </p:nvSpPr>
        <p:spPr>
          <a:xfrm>
            <a:off x="1828955" y="2341712"/>
            <a:ext cx="2409825" cy="42149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DF64E8-B71B-427E-9861-2A66A54E7E64}"/>
              </a:ext>
            </a:extLst>
          </p:cNvPr>
          <p:cNvSpPr txBox="1"/>
          <p:nvPr/>
        </p:nvSpPr>
        <p:spPr>
          <a:xfrm>
            <a:off x="2324255" y="2993060"/>
            <a:ext cx="1704975" cy="371475"/>
          </a:xfrm>
          <a:prstGeom prst="rect">
            <a:avLst/>
          </a:prstGeom>
          <a:noFill/>
        </p:spPr>
        <p:txBody>
          <a:bodyPr wrap="square" rtlCol="0">
            <a:spAutoFit/>
          </a:bodyPr>
          <a:lstStyle/>
          <a:p>
            <a:r>
              <a:rPr lang="en-US" dirty="0"/>
              <a:t>VM Anti-Affinity</a:t>
            </a:r>
          </a:p>
        </p:txBody>
      </p:sp>
      <p:sp>
        <p:nvSpPr>
          <p:cNvPr id="10" name="Diamond 9">
            <a:extLst>
              <a:ext uri="{FF2B5EF4-FFF2-40B4-BE49-F238E27FC236}">
                <a16:creationId xmlns:a16="http://schemas.microsoft.com/office/drawing/2014/main" id="{CC5C2DD9-78F7-4E5C-9BDB-AC8D2BDE9597}"/>
              </a:ext>
            </a:extLst>
          </p:cNvPr>
          <p:cNvSpPr/>
          <p:nvPr/>
        </p:nvSpPr>
        <p:spPr>
          <a:xfrm>
            <a:off x="1828955" y="2954629"/>
            <a:ext cx="2409825" cy="40850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815B19-A90B-4810-AE9C-C6BBDE3C83FC}"/>
              </a:ext>
            </a:extLst>
          </p:cNvPr>
          <p:cNvSpPr txBox="1"/>
          <p:nvPr/>
        </p:nvSpPr>
        <p:spPr>
          <a:xfrm>
            <a:off x="5038873" y="1657320"/>
            <a:ext cx="6229199" cy="369332"/>
          </a:xfrm>
          <a:prstGeom prst="rect">
            <a:avLst/>
          </a:prstGeom>
          <a:solidFill>
            <a:srgbClr val="00B050"/>
          </a:solidFill>
          <a:ln>
            <a:solidFill>
              <a:schemeClr val="accent1"/>
            </a:solidFill>
          </a:ln>
        </p:spPr>
        <p:txBody>
          <a:bodyPr wrap="square" rtlCol="0">
            <a:spAutoFit/>
          </a:bodyPr>
          <a:lstStyle/>
          <a:p>
            <a:r>
              <a:rPr lang="en-US" dirty="0"/>
              <a:t>Add the Clusters associated with the Rack/Node to candidate list</a:t>
            </a:r>
          </a:p>
        </p:txBody>
      </p:sp>
      <p:sp>
        <p:nvSpPr>
          <p:cNvPr id="13" name="TextBox 12">
            <a:extLst>
              <a:ext uri="{FF2B5EF4-FFF2-40B4-BE49-F238E27FC236}">
                <a16:creationId xmlns:a16="http://schemas.microsoft.com/office/drawing/2014/main" id="{D41F2486-2632-48E9-B0CA-BD54200002EC}"/>
              </a:ext>
            </a:extLst>
          </p:cNvPr>
          <p:cNvSpPr txBox="1"/>
          <p:nvPr/>
        </p:nvSpPr>
        <p:spPr>
          <a:xfrm>
            <a:off x="5038873" y="2378773"/>
            <a:ext cx="5991070" cy="369332"/>
          </a:xfrm>
          <a:prstGeom prst="rect">
            <a:avLst/>
          </a:prstGeom>
          <a:solidFill>
            <a:srgbClr val="00B050"/>
          </a:solidFill>
          <a:ln>
            <a:solidFill>
              <a:schemeClr val="accent1"/>
            </a:solidFill>
          </a:ln>
        </p:spPr>
        <p:txBody>
          <a:bodyPr wrap="square" rtlCol="0">
            <a:spAutoFit/>
          </a:bodyPr>
          <a:lstStyle/>
          <a:p>
            <a:r>
              <a:rPr lang="en-US" dirty="0"/>
              <a:t>Add the Clusters Which Have the Affinity VM to candidate list</a:t>
            </a:r>
          </a:p>
        </p:txBody>
      </p:sp>
      <p:cxnSp>
        <p:nvCxnSpPr>
          <p:cNvPr id="15" name="Straight Arrow Connector 14">
            <a:extLst>
              <a:ext uri="{FF2B5EF4-FFF2-40B4-BE49-F238E27FC236}">
                <a16:creationId xmlns:a16="http://schemas.microsoft.com/office/drawing/2014/main" id="{0D2B8B0D-751F-4518-9B24-2ABFFD609572}"/>
              </a:ext>
            </a:extLst>
          </p:cNvPr>
          <p:cNvCxnSpPr>
            <a:cxnSpLocks/>
            <a:stCxn id="6" idx="3"/>
          </p:cNvCxnSpPr>
          <p:nvPr/>
        </p:nvCxnSpPr>
        <p:spPr>
          <a:xfrm>
            <a:off x="4238780" y="1876425"/>
            <a:ext cx="800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EF65D2-1608-4FC5-B003-53AB09D8FFCF}"/>
              </a:ext>
            </a:extLst>
          </p:cNvPr>
          <p:cNvCxnSpPr/>
          <p:nvPr/>
        </p:nvCxnSpPr>
        <p:spPr>
          <a:xfrm flipV="1">
            <a:off x="4238780" y="2554138"/>
            <a:ext cx="800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83BCB73-CD1C-4649-ACAC-40901CD1492C}"/>
              </a:ext>
            </a:extLst>
          </p:cNvPr>
          <p:cNvCxnSpPr>
            <a:cxnSpLocks/>
          </p:cNvCxnSpPr>
          <p:nvPr/>
        </p:nvCxnSpPr>
        <p:spPr>
          <a:xfrm>
            <a:off x="3033868" y="2077132"/>
            <a:ext cx="0" cy="30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6C787E-BCB5-4986-BB87-1670105F8332}"/>
              </a:ext>
            </a:extLst>
          </p:cNvPr>
          <p:cNvCxnSpPr>
            <a:cxnSpLocks/>
            <a:stCxn id="8" idx="2"/>
          </p:cNvCxnSpPr>
          <p:nvPr/>
        </p:nvCxnSpPr>
        <p:spPr>
          <a:xfrm>
            <a:off x="3033868" y="2763203"/>
            <a:ext cx="0" cy="19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027A8CC-76E1-4DD7-B3D0-7B81DF9EED83}"/>
              </a:ext>
            </a:extLst>
          </p:cNvPr>
          <p:cNvCxnSpPr>
            <a:cxnSpLocks/>
            <a:stCxn id="10" idx="3"/>
            <a:endCxn id="23" idx="1"/>
          </p:cNvCxnSpPr>
          <p:nvPr/>
        </p:nvCxnSpPr>
        <p:spPr>
          <a:xfrm flipV="1">
            <a:off x="4238780" y="3156461"/>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9FB25F-04A9-49B6-920D-4A34CEA3325A}"/>
              </a:ext>
            </a:extLst>
          </p:cNvPr>
          <p:cNvSpPr txBox="1"/>
          <p:nvPr/>
        </p:nvSpPr>
        <p:spPr>
          <a:xfrm>
            <a:off x="4948393" y="2971795"/>
            <a:ext cx="5900737" cy="369332"/>
          </a:xfrm>
          <a:prstGeom prst="rect">
            <a:avLst/>
          </a:prstGeom>
          <a:solidFill>
            <a:srgbClr val="FF9393"/>
          </a:solidFill>
          <a:ln>
            <a:solidFill>
              <a:schemeClr val="accent1"/>
            </a:solidFill>
          </a:ln>
        </p:spPr>
        <p:txBody>
          <a:bodyPr wrap="square" rtlCol="0">
            <a:spAutoFit/>
          </a:bodyPr>
          <a:lstStyle/>
          <a:p>
            <a:r>
              <a:rPr lang="en-US" dirty="0"/>
              <a:t>Add the Clusters which have the VM to the exclusion list</a:t>
            </a:r>
          </a:p>
        </p:txBody>
      </p:sp>
      <p:cxnSp>
        <p:nvCxnSpPr>
          <p:cNvPr id="24" name="Straight Arrow Connector 23">
            <a:extLst>
              <a:ext uri="{FF2B5EF4-FFF2-40B4-BE49-F238E27FC236}">
                <a16:creationId xmlns:a16="http://schemas.microsoft.com/office/drawing/2014/main" id="{31428F93-5A21-42E4-9BF4-F4C85E808F53}"/>
              </a:ext>
            </a:extLst>
          </p:cNvPr>
          <p:cNvCxnSpPr/>
          <p:nvPr/>
        </p:nvCxnSpPr>
        <p:spPr>
          <a:xfrm>
            <a:off x="3041001" y="337166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D5B6F2-B7F9-4C2C-BD9D-931373BD1470}"/>
              </a:ext>
            </a:extLst>
          </p:cNvPr>
          <p:cNvSpPr txBox="1"/>
          <p:nvPr/>
        </p:nvSpPr>
        <p:spPr>
          <a:xfrm>
            <a:off x="1964678" y="4305690"/>
            <a:ext cx="2638421" cy="276999"/>
          </a:xfrm>
          <a:prstGeom prst="rect">
            <a:avLst/>
          </a:prstGeom>
          <a:noFill/>
        </p:spPr>
        <p:txBody>
          <a:bodyPr wrap="square" tIns="0" bIns="0" rtlCol="0">
            <a:spAutoFit/>
          </a:bodyPr>
          <a:lstStyle/>
          <a:p>
            <a:r>
              <a:rPr lang="en-US" dirty="0"/>
              <a:t>VM Geo Location Label</a:t>
            </a:r>
          </a:p>
        </p:txBody>
      </p:sp>
      <p:sp>
        <p:nvSpPr>
          <p:cNvPr id="27" name="Diamond 26">
            <a:extLst>
              <a:ext uri="{FF2B5EF4-FFF2-40B4-BE49-F238E27FC236}">
                <a16:creationId xmlns:a16="http://schemas.microsoft.com/office/drawing/2014/main" id="{8C053B65-52E5-48FF-91CC-E4BD3ABF860E}"/>
              </a:ext>
            </a:extLst>
          </p:cNvPr>
          <p:cNvSpPr/>
          <p:nvPr/>
        </p:nvSpPr>
        <p:spPr>
          <a:xfrm>
            <a:off x="1243167" y="4219995"/>
            <a:ext cx="3576629" cy="38906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57F0B95-D593-4345-88D9-48CD7ACB0C6F}"/>
              </a:ext>
            </a:extLst>
          </p:cNvPr>
          <p:cNvSpPr txBox="1"/>
          <p:nvPr/>
        </p:nvSpPr>
        <p:spPr>
          <a:xfrm>
            <a:off x="5534621" y="4211750"/>
            <a:ext cx="5176835" cy="369332"/>
          </a:xfrm>
          <a:prstGeom prst="rect">
            <a:avLst/>
          </a:prstGeom>
          <a:solidFill>
            <a:srgbClr val="FFFFEB"/>
          </a:solidFill>
          <a:ln>
            <a:solidFill>
              <a:schemeClr val="accent1"/>
            </a:solidFill>
          </a:ln>
        </p:spPr>
        <p:txBody>
          <a:bodyPr wrap="square" rtlCol="0">
            <a:spAutoFit/>
          </a:bodyPr>
          <a:lstStyle/>
          <a:p>
            <a:r>
              <a:rPr lang="en-US" dirty="0"/>
              <a:t>Calculate the geo distance of the VM to each Cluster</a:t>
            </a:r>
          </a:p>
        </p:txBody>
      </p:sp>
      <p:sp>
        <p:nvSpPr>
          <p:cNvPr id="36" name="TextBox 35">
            <a:extLst>
              <a:ext uri="{FF2B5EF4-FFF2-40B4-BE49-F238E27FC236}">
                <a16:creationId xmlns:a16="http://schemas.microsoft.com/office/drawing/2014/main" id="{A20B92BC-6BF6-44B8-92F9-24EC641EA51A}"/>
              </a:ext>
            </a:extLst>
          </p:cNvPr>
          <p:cNvSpPr txBox="1"/>
          <p:nvPr/>
        </p:nvSpPr>
        <p:spPr>
          <a:xfrm>
            <a:off x="1563289" y="4967497"/>
            <a:ext cx="3000373" cy="276999"/>
          </a:xfrm>
          <a:prstGeom prst="rect">
            <a:avLst/>
          </a:prstGeom>
          <a:noFill/>
        </p:spPr>
        <p:txBody>
          <a:bodyPr wrap="square" tIns="0" bIns="0" rtlCol="0">
            <a:spAutoFit/>
          </a:bodyPr>
          <a:lstStyle/>
          <a:p>
            <a:r>
              <a:rPr lang="en-US" dirty="0"/>
              <a:t>Need to access other resource</a:t>
            </a:r>
          </a:p>
        </p:txBody>
      </p:sp>
      <p:sp>
        <p:nvSpPr>
          <p:cNvPr id="37" name="Diamond 36">
            <a:extLst>
              <a:ext uri="{FF2B5EF4-FFF2-40B4-BE49-F238E27FC236}">
                <a16:creationId xmlns:a16="http://schemas.microsoft.com/office/drawing/2014/main" id="{C5247BC2-8313-4587-ACB7-F352EC3722EB}"/>
              </a:ext>
            </a:extLst>
          </p:cNvPr>
          <p:cNvSpPr/>
          <p:nvPr/>
        </p:nvSpPr>
        <p:spPr>
          <a:xfrm>
            <a:off x="1239445" y="4876187"/>
            <a:ext cx="3576629" cy="45114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DF1C662-2F67-4B5F-B225-3D833F5AEC84}"/>
              </a:ext>
            </a:extLst>
          </p:cNvPr>
          <p:cNvSpPr txBox="1"/>
          <p:nvPr/>
        </p:nvSpPr>
        <p:spPr>
          <a:xfrm>
            <a:off x="5534172" y="4917095"/>
            <a:ext cx="4767260" cy="369332"/>
          </a:xfrm>
          <a:prstGeom prst="rect">
            <a:avLst/>
          </a:prstGeom>
          <a:solidFill>
            <a:srgbClr val="FFFFEB"/>
          </a:solidFill>
          <a:ln>
            <a:solidFill>
              <a:schemeClr val="accent1"/>
            </a:solidFill>
          </a:ln>
        </p:spPr>
        <p:txBody>
          <a:bodyPr wrap="square" rtlCol="0">
            <a:spAutoFit/>
          </a:bodyPr>
          <a:lstStyle/>
          <a:p>
            <a:r>
              <a:rPr lang="en-US" dirty="0"/>
              <a:t>Calculate the network proximity to the resource</a:t>
            </a:r>
          </a:p>
        </p:txBody>
      </p: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027760" y="4635700"/>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8E1419-A973-464E-99A8-55935B75B87C}"/>
              </a:ext>
            </a:extLst>
          </p:cNvPr>
          <p:cNvCxnSpPr/>
          <p:nvPr/>
        </p:nvCxnSpPr>
        <p:spPr>
          <a:xfrm>
            <a:off x="3036394" y="534042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3B1942E-D92C-449F-BCF0-A87203BA825A}"/>
              </a:ext>
            </a:extLst>
          </p:cNvPr>
          <p:cNvSpPr txBox="1"/>
          <p:nvPr/>
        </p:nvSpPr>
        <p:spPr>
          <a:xfrm>
            <a:off x="2047284" y="3653872"/>
            <a:ext cx="2057396" cy="274491"/>
          </a:xfrm>
          <a:prstGeom prst="rect">
            <a:avLst/>
          </a:prstGeom>
          <a:noFill/>
        </p:spPr>
        <p:txBody>
          <a:bodyPr wrap="square" tIns="0" bIns="0" rtlCol="0">
            <a:spAutoFit/>
          </a:bodyPr>
          <a:lstStyle/>
          <a:p>
            <a:r>
              <a:rPr lang="en-US" dirty="0"/>
              <a:t>VM Requires GPU</a:t>
            </a:r>
          </a:p>
        </p:txBody>
      </p:sp>
      <p:sp>
        <p:nvSpPr>
          <p:cNvPr id="44" name="Diamond 43">
            <a:extLst>
              <a:ext uri="{FF2B5EF4-FFF2-40B4-BE49-F238E27FC236}">
                <a16:creationId xmlns:a16="http://schemas.microsoft.com/office/drawing/2014/main" id="{8C17C690-D8CC-4E8F-94A4-03C98491C249}"/>
              </a:ext>
            </a:extLst>
          </p:cNvPr>
          <p:cNvSpPr/>
          <p:nvPr/>
        </p:nvSpPr>
        <p:spPr>
          <a:xfrm>
            <a:off x="1231423" y="3591290"/>
            <a:ext cx="3576629" cy="40394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FE2A31E-3F44-4177-8DD8-539B77847502}"/>
              </a:ext>
            </a:extLst>
          </p:cNvPr>
          <p:cNvSpPr txBox="1"/>
          <p:nvPr/>
        </p:nvSpPr>
        <p:spPr>
          <a:xfrm>
            <a:off x="5553230" y="3590223"/>
            <a:ext cx="5991069" cy="369332"/>
          </a:xfrm>
          <a:prstGeom prst="rect">
            <a:avLst/>
          </a:prstGeom>
          <a:solidFill>
            <a:srgbClr val="FF9393"/>
          </a:solidFill>
          <a:ln>
            <a:solidFill>
              <a:schemeClr val="accent1"/>
            </a:solidFill>
          </a:ln>
        </p:spPr>
        <p:txBody>
          <a:bodyPr wrap="square" rtlCol="0">
            <a:spAutoFit/>
          </a:bodyPr>
          <a:lstStyle/>
          <a:p>
            <a:r>
              <a:rPr lang="en-US" dirty="0"/>
              <a:t>Add the Clusters that do not have GPU Node to exclusion list</a:t>
            </a:r>
          </a:p>
        </p:txBody>
      </p:sp>
      <p:cxnSp>
        <p:nvCxnSpPr>
          <p:cNvPr id="46" name="Straight Arrow Connector 45">
            <a:extLst>
              <a:ext uri="{FF2B5EF4-FFF2-40B4-BE49-F238E27FC236}">
                <a16:creationId xmlns:a16="http://schemas.microsoft.com/office/drawing/2014/main" id="{CB8E9F1D-B515-4A63-A935-5AAA88A92F8A}"/>
              </a:ext>
            </a:extLst>
          </p:cNvPr>
          <p:cNvCxnSpPr/>
          <p:nvPr/>
        </p:nvCxnSpPr>
        <p:spPr>
          <a:xfrm>
            <a:off x="3026872" y="4000275"/>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E606513-DA5A-4FD0-B3E9-187A6BB03A7B}"/>
              </a:ext>
            </a:extLst>
          </p:cNvPr>
          <p:cNvSpPr txBox="1"/>
          <p:nvPr/>
        </p:nvSpPr>
        <p:spPr>
          <a:xfrm>
            <a:off x="4295929" y="1569891"/>
            <a:ext cx="495300" cy="369332"/>
          </a:xfrm>
          <a:prstGeom prst="rect">
            <a:avLst/>
          </a:prstGeom>
          <a:noFill/>
        </p:spPr>
        <p:txBody>
          <a:bodyPr wrap="square" rtlCol="0">
            <a:spAutoFit/>
          </a:bodyPr>
          <a:lstStyle/>
          <a:p>
            <a:r>
              <a:rPr lang="en-US" dirty="0"/>
              <a:t>Yes</a:t>
            </a:r>
          </a:p>
        </p:txBody>
      </p:sp>
      <p:sp>
        <p:nvSpPr>
          <p:cNvPr id="64" name="TextBox 63">
            <a:extLst>
              <a:ext uri="{FF2B5EF4-FFF2-40B4-BE49-F238E27FC236}">
                <a16:creationId xmlns:a16="http://schemas.microsoft.com/office/drawing/2014/main" id="{A68730E2-2FC9-4C84-934C-A64BC2D2F450}"/>
              </a:ext>
            </a:extLst>
          </p:cNvPr>
          <p:cNvSpPr txBox="1"/>
          <p:nvPr/>
        </p:nvSpPr>
        <p:spPr>
          <a:xfrm>
            <a:off x="4315134" y="2285346"/>
            <a:ext cx="495300" cy="369332"/>
          </a:xfrm>
          <a:prstGeom prst="rect">
            <a:avLst/>
          </a:prstGeom>
          <a:noFill/>
        </p:spPr>
        <p:txBody>
          <a:bodyPr wrap="square" rtlCol="0">
            <a:spAutoFit/>
          </a:bodyPr>
          <a:lstStyle/>
          <a:p>
            <a:r>
              <a:rPr lang="en-US" dirty="0"/>
              <a:t>Yes</a:t>
            </a:r>
          </a:p>
        </p:txBody>
      </p:sp>
      <p:sp>
        <p:nvSpPr>
          <p:cNvPr id="65" name="TextBox 64">
            <a:extLst>
              <a:ext uri="{FF2B5EF4-FFF2-40B4-BE49-F238E27FC236}">
                <a16:creationId xmlns:a16="http://schemas.microsoft.com/office/drawing/2014/main" id="{54BB17DA-1632-4AE9-AAF8-67FB2D6B8A83}"/>
              </a:ext>
            </a:extLst>
          </p:cNvPr>
          <p:cNvSpPr txBox="1"/>
          <p:nvPr/>
        </p:nvSpPr>
        <p:spPr>
          <a:xfrm>
            <a:off x="4276880" y="2885216"/>
            <a:ext cx="495300" cy="369332"/>
          </a:xfrm>
          <a:prstGeom prst="rect">
            <a:avLst/>
          </a:prstGeom>
          <a:noFill/>
        </p:spPr>
        <p:txBody>
          <a:bodyPr wrap="square" rtlCol="0">
            <a:spAutoFit/>
          </a:bodyPr>
          <a:lstStyle/>
          <a:p>
            <a:r>
              <a:rPr lang="en-US" dirty="0"/>
              <a:t>Yes</a:t>
            </a:r>
          </a:p>
        </p:txBody>
      </p:sp>
      <p:sp>
        <p:nvSpPr>
          <p:cNvPr id="73" name="Title 1">
            <a:extLst>
              <a:ext uri="{FF2B5EF4-FFF2-40B4-BE49-F238E27FC236}">
                <a16:creationId xmlns:a16="http://schemas.microsoft.com/office/drawing/2014/main" id="{26EC1554-4B99-4E1A-84A7-8349EF789E1F}"/>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cxnSp>
        <p:nvCxnSpPr>
          <p:cNvPr id="75" name="Straight Arrow Connector 74">
            <a:extLst>
              <a:ext uri="{FF2B5EF4-FFF2-40B4-BE49-F238E27FC236}">
                <a16:creationId xmlns:a16="http://schemas.microsoft.com/office/drawing/2014/main" id="{B4329B5E-A146-40BA-B732-F3AEAC25DE3D}"/>
              </a:ext>
            </a:extLst>
          </p:cNvPr>
          <p:cNvCxnSpPr>
            <a:cxnSpLocks/>
          </p:cNvCxnSpPr>
          <p:nvPr/>
        </p:nvCxnSpPr>
        <p:spPr>
          <a:xfrm flipV="1">
            <a:off x="4824559" y="5103408"/>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BC794D3-B2F1-472B-AFAE-14D97FFC8DF5}"/>
              </a:ext>
            </a:extLst>
          </p:cNvPr>
          <p:cNvSpPr txBox="1"/>
          <p:nvPr/>
        </p:nvSpPr>
        <p:spPr>
          <a:xfrm>
            <a:off x="4862659" y="4832163"/>
            <a:ext cx="495300" cy="369332"/>
          </a:xfrm>
          <a:prstGeom prst="rect">
            <a:avLst/>
          </a:prstGeom>
          <a:noFill/>
        </p:spPr>
        <p:txBody>
          <a:bodyPr wrap="square" rtlCol="0">
            <a:spAutoFit/>
          </a:bodyPr>
          <a:lstStyle/>
          <a:p>
            <a:r>
              <a:rPr lang="en-US" dirty="0"/>
              <a:t>Yes</a:t>
            </a:r>
          </a:p>
        </p:txBody>
      </p:sp>
      <p:cxnSp>
        <p:nvCxnSpPr>
          <p:cNvPr id="77" name="Straight Arrow Connector 76">
            <a:extLst>
              <a:ext uri="{FF2B5EF4-FFF2-40B4-BE49-F238E27FC236}">
                <a16:creationId xmlns:a16="http://schemas.microsoft.com/office/drawing/2014/main" id="{0CFBA64D-9097-4A58-80B6-31EB1B60D0C2}"/>
              </a:ext>
            </a:extLst>
          </p:cNvPr>
          <p:cNvCxnSpPr>
            <a:cxnSpLocks/>
          </p:cNvCxnSpPr>
          <p:nvPr/>
        </p:nvCxnSpPr>
        <p:spPr>
          <a:xfrm flipV="1">
            <a:off x="4823832" y="3789947"/>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6CB2777-161D-4340-B125-9B5162B96C83}"/>
              </a:ext>
            </a:extLst>
          </p:cNvPr>
          <p:cNvSpPr txBox="1"/>
          <p:nvPr/>
        </p:nvSpPr>
        <p:spPr>
          <a:xfrm>
            <a:off x="4861932" y="3518702"/>
            <a:ext cx="495300" cy="369332"/>
          </a:xfrm>
          <a:prstGeom prst="rect">
            <a:avLst/>
          </a:prstGeom>
          <a:noFill/>
        </p:spPr>
        <p:txBody>
          <a:bodyPr wrap="square" rtlCol="0">
            <a:spAutoFit/>
          </a:bodyPr>
          <a:lstStyle/>
          <a:p>
            <a:r>
              <a:rPr lang="en-US" dirty="0"/>
              <a:t>Yes</a:t>
            </a:r>
          </a:p>
        </p:txBody>
      </p:sp>
      <p:cxnSp>
        <p:nvCxnSpPr>
          <p:cNvPr id="79" name="Straight Arrow Connector 78">
            <a:extLst>
              <a:ext uri="{FF2B5EF4-FFF2-40B4-BE49-F238E27FC236}">
                <a16:creationId xmlns:a16="http://schemas.microsoft.com/office/drawing/2014/main" id="{D19E3C68-7EE9-4C4F-BFDD-1E6C40118D8A}"/>
              </a:ext>
            </a:extLst>
          </p:cNvPr>
          <p:cNvCxnSpPr>
            <a:cxnSpLocks/>
          </p:cNvCxnSpPr>
          <p:nvPr/>
        </p:nvCxnSpPr>
        <p:spPr>
          <a:xfrm flipV="1">
            <a:off x="4804773" y="4410974"/>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9B48E97-D37E-4E39-A2D4-2EF381492BF5}"/>
              </a:ext>
            </a:extLst>
          </p:cNvPr>
          <p:cNvSpPr txBox="1"/>
          <p:nvPr/>
        </p:nvSpPr>
        <p:spPr>
          <a:xfrm>
            <a:off x="4865645" y="4107947"/>
            <a:ext cx="495300" cy="369332"/>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1571771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A20B92BC-6BF6-44B8-92F9-24EC641EA51A}"/>
              </a:ext>
            </a:extLst>
          </p:cNvPr>
          <p:cNvSpPr txBox="1"/>
          <p:nvPr/>
        </p:nvSpPr>
        <p:spPr>
          <a:xfrm>
            <a:off x="2019301" y="1561756"/>
            <a:ext cx="3000373" cy="276999"/>
          </a:xfrm>
          <a:prstGeom prst="rect">
            <a:avLst/>
          </a:prstGeom>
          <a:noFill/>
        </p:spPr>
        <p:txBody>
          <a:bodyPr wrap="square" tIns="0" bIns="0" rtlCol="0">
            <a:spAutoFit/>
          </a:bodyPr>
          <a:lstStyle/>
          <a:p>
            <a:pPr algn="ctr"/>
            <a:r>
              <a:rPr lang="en-US" dirty="0"/>
              <a:t>Is there a Candidate List</a:t>
            </a:r>
          </a:p>
        </p:txBody>
      </p:sp>
      <p:sp>
        <p:nvSpPr>
          <p:cNvPr id="37" name="Diamond 36">
            <a:extLst>
              <a:ext uri="{FF2B5EF4-FFF2-40B4-BE49-F238E27FC236}">
                <a16:creationId xmlns:a16="http://schemas.microsoft.com/office/drawing/2014/main" id="{C5247BC2-8313-4587-ACB7-F352EC3722EB}"/>
              </a:ext>
            </a:extLst>
          </p:cNvPr>
          <p:cNvSpPr/>
          <p:nvPr/>
        </p:nvSpPr>
        <p:spPr>
          <a:xfrm>
            <a:off x="1695456" y="1570524"/>
            <a:ext cx="3576629" cy="32813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6D90B6EB-A9F1-425E-8224-75F056970177}"/>
              </a:ext>
            </a:extLst>
          </p:cNvPr>
          <p:cNvCxnSpPr>
            <a:cxnSpLocks/>
            <a:stCxn id="37" idx="2"/>
            <a:endCxn id="44" idx="0"/>
          </p:cNvCxnSpPr>
          <p:nvPr/>
        </p:nvCxnSpPr>
        <p:spPr>
          <a:xfrm>
            <a:off x="3483771" y="1898661"/>
            <a:ext cx="1" cy="31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505199" y="1344874"/>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64DDDB-72C2-467B-B02E-07FF9CD349FB}"/>
              </a:ext>
            </a:extLst>
          </p:cNvPr>
          <p:cNvSpPr txBox="1"/>
          <p:nvPr/>
        </p:nvSpPr>
        <p:spPr>
          <a:xfrm>
            <a:off x="3507574" y="2597977"/>
            <a:ext cx="2490789" cy="369332"/>
          </a:xfrm>
          <a:prstGeom prst="rect">
            <a:avLst/>
          </a:prstGeom>
          <a:noFill/>
        </p:spPr>
        <p:txBody>
          <a:bodyPr wrap="square" rtlCol="0">
            <a:spAutoFit/>
          </a:bodyPr>
          <a:lstStyle/>
          <a:p>
            <a:r>
              <a:rPr lang="en-US" dirty="0"/>
              <a:t>Guaranteed/Burstable</a:t>
            </a:r>
          </a:p>
        </p:txBody>
      </p:sp>
      <p:sp>
        <p:nvSpPr>
          <p:cNvPr id="31" name="TextBox 30">
            <a:extLst>
              <a:ext uri="{FF2B5EF4-FFF2-40B4-BE49-F238E27FC236}">
                <a16:creationId xmlns:a16="http://schemas.microsoft.com/office/drawing/2014/main" id="{A4FB3F91-7E41-4D2B-9EF7-9D6F9980A0A9}"/>
              </a:ext>
            </a:extLst>
          </p:cNvPr>
          <p:cNvSpPr txBox="1"/>
          <p:nvPr/>
        </p:nvSpPr>
        <p:spPr>
          <a:xfrm>
            <a:off x="6262467" y="2097040"/>
            <a:ext cx="1309688" cy="369332"/>
          </a:xfrm>
          <a:prstGeom prst="rect">
            <a:avLst/>
          </a:prstGeom>
          <a:noFill/>
        </p:spPr>
        <p:txBody>
          <a:bodyPr wrap="square" rtlCol="0">
            <a:spAutoFit/>
          </a:bodyPr>
          <a:lstStyle/>
          <a:p>
            <a:r>
              <a:rPr lang="en-US" dirty="0"/>
              <a:t>Best Effort</a:t>
            </a:r>
          </a:p>
        </p:txBody>
      </p:sp>
      <p:sp>
        <p:nvSpPr>
          <p:cNvPr id="43" name="TextBox 42">
            <a:extLst>
              <a:ext uri="{FF2B5EF4-FFF2-40B4-BE49-F238E27FC236}">
                <a16:creationId xmlns:a16="http://schemas.microsoft.com/office/drawing/2014/main" id="{61435EE6-E36B-46D1-A4EB-F2D71ADAC764}"/>
              </a:ext>
            </a:extLst>
          </p:cNvPr>
          <p:cNvSpPr txBox="1"/>
          <p:nvPr/>
        </p:nvSpPr>
        <p:spPr>
          <a:xfrm>
            <a:off x="2005371" y="2218831"/>
            <a:ext cx="3000373" cy="276999"/>
          </a:xfrm>
          <a:prstGeom prst="rect">
            <a:avLst/>
          </a:prstGeom>
          <a:noFill/>
        </p:spPr>
        <p:txBody>
          <a:bodyPr wrap="square" tIns="0" bIns="0" rtlCol="0">
            <a:spAutoFit/>
          </a:bodyPr>
          <a:lstStyle/>
          <a:p>
            <a:pPr algn="ctr"/>
            <a:r>
              <a:rPr lang="en-US" dirty="0"/>
              <a:t>QoS</a:t>
            </a:r>
          </a:p>
        </p:txBody>
      </p:sp>
      <p:sp>
        <p:nvSpPr>
          <p:cNvPr id="44" name="Diamond 43">
            <a:extLst>
              <a:ext uri="{FF2B5EF4-FFF2-40B4-BE49-F238E27FC236}">
                <a16:creationId xmlns:a16="http://schemas.microsoft.com/office/drawing/2014/main" id="{BC7EB61F-B6A8-4EA2-B395-919A0F5D6371}"/>
              </a:ext>
            </a:extLst>
          </p:cNvPr>
          <p:cNvSpPr/>
          <p:nvPr/>
        </p:nvSpPr>
        <p:spPr>
          <a:xfrm>
            <a:off x="1695457" y="2216306"/>
            <a:ext cx="3576629" cy="32813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82457E5-B686-40BA-B2FD-C0C381F6E798}"/>
              </a:ext>
            </a:extLst>
          </p:cNvPr>
          <p:cNvSpPr txBox="1"/>
          <p:nvPr/>
        </p:nvSpPr>
        <p:spPr>
          <a:xfrm>
            <a:off x="1644444" y="3119139"/>
            <a:ext cx="3678652"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based on </a:t>
            </a:r>
            <a:r>
              <a:rPr lang="en-US" dirty="0">
                <a:solidFill>
                  <a:srgbClr val="C00000"/>
                </a:solidFill>
              </a:rPr>
              <a:t>Allocated Resource </a:t>
            </a:r>
            <a:r>
              <a:rPr lang="en-US" dirty="0"/>
              <a:t>to derive the Candidate List</a:t>
            </a:r>
          </a:p>
        </p:txBody>
      </p:sp>
      <p:cxnSp>
        <p:nvCxnSpPr>
          <p:cNvPr id="46" name="Straight Arrow Connector 45">
            <a:extLst>
              <a:ext uri="{FF2B5EF4-FFF2-40B4-BE49-F238E27FC236}">
                <a16:creationId xmlns:a16="http://schemas.microsoft.com/office/drawing/2014/main" id="{C9BEE737-3CEF-4B6D-B7E8-3AA7E192FB1E}"/>
              </a:ext>
            </a:extLst>
          </p:cNvPr>
          <p:cNvCxnSpPr>
            <a:cxnSpLocks/>
            <a:stCxn id="44" idx="2"/>
            <a:endCxn id="45" idx="0"/>
          </p:cNvCxnSpPr>
          <p:nvPr/>
        </p:nvCxnSpPr>
        <p:spPr>
          <a:xfrm flipH="1">
            <a:off x="3483770" y="2544443"/>
            <a:ext cx="2" cy="57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CB5B96D-5407-4442-9685-32F9D3189F96}"/>
              </a:ext>
            </a:extLst>
          </p:cNvPr>
          <p:cNvSpPr txBox="1"/>
          <p:nvPr/>
        </p:nvSpPr>
        <p:spPr>
          <a:xfrm>
            <a:off x="3505199" y="1881270"/>
            <a:ext cx="709614" cy="369332"/>
          </a:xfrm>
          <a:prstGeom prst="rect">
            <a:avLst/>
          </a:prstGeom>
          <a:noFill/>
        </p:spPr>
        <p:txBody>
          <a:bodyPr wrap="square" rtlCol="0">
            <a:spAutoFit/>
          </a:bodyPr>
          <a:lstStyle/>
          <a:p>
            <a:r>
              <a:rPr lang="en-US" dirty="0"/>
              <a:t>No</a:t>
            </a:r>
          </a:p>
        </p:txBody>
      </p:sp>
      <p:cxnSp>
        <p:nvCxnSpPr>
          <p:cNvPr id="49" name="Straight Arrow Connector 48">
            <a:extLst>
              <a:ext uri="{FF2B5EF4-FFF2-40B4-BE49-F238E27FC236}">
                <a16:creationId xmlns:a16="http://schemas.microsoft.com/office/drawing/2014/main" id="{08681934-F70E-487E-AC64-6999319D867B}"/>
              </a:ext>
            </a:extLst>
          </p:cNvPr>
          <p:cNvCxnSpPr>
            <a:cxnSpLocks/>
            <a:stCxn id="37" idx="3"/>
          </p:cNvCxnSpPr>
          <p:nvPr/>
        </p:nvCxnSpPr>
        <p:spPr>
          <a:xfrm flipV="1">
            <a:off x="5272085" y="1712623"/>
            <a:ext cx="5548315" cy="2197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D34E4EB-A10A-4511-9E6F-BCD17005A8E6}"/>
              </a:ext>
            </a:extLst>
          </p:cNvPr>
          <p:cNvCxnSpPr>
            <a:cxnSpLocks/>
            <a:stCxn id="44" idx="3"/>
          </p:cNvCxnSpPr>
          <p:nvPr/>
        </p:nvCxnSpPr>
        <p:spPr>
          <a:xfrm>
            <a:off x="5272086" y="2380375"/>
            <a:ext cx="2769759"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AB3B678-2540-4A1E-84B6-1A08E98449C4}"/>
              </a:ext>
            </a:extLst>
          </p:cNvPr>
          <p:cNvCxnSpPr>
            <a:cxnSpLocks/>
            <a:stCxn id="45" idx="2"/>
            <a:endCxn id="60" idx="0"/>
          </p:cNvCxnSpPr>
          <p:nvPr/>
        </p:nvCxnSpPr>
        <p:spPr>
          <a:xfrm>
            <a:off x="3483770" y="4042469"/>
            <a:ext cx="10986" cy="77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16F3D89-BCC7-4E2C-AD66-CC76E5DAFE89}"/>
              </a:ext>
            </a:extLst>
          </p:cNvPr>
          <p:cNvSpPr txBox="1"/>
          <p:nvPr/>
        </p:nvSpPr>
        <p:spPr>
          <a:xfrm>
            <a:off x="5272084" y="1391246"/>
            <a:ext cx="6919915" cy="369332"/>
          </a:xfrm>
          <a:prstGeom prst="rect">
            <a:avLst/>
          </a:prstGeom>
          <a:noFill/>
        </p:spPr>
        <p:txBody>
          <a:bodyPr wrap="square" rtlCol="0">
            <a:spAutoFit/>
          </a:bodyPr>
          <a:lstStyle/>
          <a:p>
            <a:r>
              <a:rPr lang="en-US" dirty="0"/>
              <a:t>Yes (no need to run the filtering algorithm to derive the Candidate list)</a:t>
            </a:r>
          </a:p>
        </p:txBody>
      </p:sp>
      <p:sp>
        <p:nvSpPr>
          <p:cNvPr id="56" name="Title 1">
            <a:extLst>
              <a:ext uri="{FF2B5EF4-FFF2-40B4-BE49-F238E27FC236}">
                <a16:creationId xmlns:a16="http://schemas.microsoft.com/office/drawing/2014/main" id="{B67D7FDE-7734-4B92-9B98-16F47081A742}"/>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sp>
        <p:nvSpPr>
          <p:cNvPr id="59" name="TextBox 58">
            <a:extLst>
              <a:ext uri="{FF2B5EF4-FFF2-40B4-BE49-F238E27FC236}">
                <a16:creationId xmlns:a16="http://schemas.microsoft.com/office/drawing/2014/main" id="{814346A7-1B82-470A-A9BD-A9706A15A025}"/>
              </a:ext>
            </a:extLst>
          </p:cNvPr>
          <p:cNvSpPr txBox="1"/>
          <p:nvPr/>
        </p:nvSpPr>
        <p:spPr>
          <a:xfrm>
            <a:off x="6208462" y="3092003"/>
            <a:ext cx="3678652"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based on </a:t>
            </a:r>
            <a:r>
              <a:rPr lang="en-US" dirty="0">
                <a:solidFill>
                  <a:srgbClr val="C00000"/>
                </a:solidFill>
              </a:rPr>
              <a:t>Actual Usage Resource</a:t>
            </a:r>
            <a:r>
              <a:rPr lang="en-US" dirty="0"/>
              <a:t> to derive the Candidate List</a:t>
            </a:r>
          </a:p>
        </p:txBody>
      </p:sp>
      <p:sp>
        <p:nvSpPr>
          <p:cNvPr id="60" name="TextBox 59">
            <a:extLst>
              <a:ext uri="{FF2B5EF4-FFF2-40B4-BE49-F238E27FC236}">
                <a16:creationId xmlns:a16="http://schemas.microsoft.com/office/drawing/2014/main" id="{95D101FE-9255-4836-AED4-94AE671F3241}"/>
              </a:ext>
            </a:extLst>
          </p:cNvPr>
          <p:cNvSpPr txBox="1"/>
          <p:nvPr/>
        </p:nvSpPr>
        <p:spPr>
          <a:xfrm>
            <a:off x="781050" y="4814755"/>
            <a:ext cx="5427412" cy="646331"/>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Weighted Ranking Algorithm </a:t>
            </a:r>
            <a:r>
              <a:rPr lang="en-US" dirty="0"/>
              <a:t>to the Candidate List and Select the cluster with the highest score</a:t>
            </a:r>
          </a:p>
        </p:txBody>
      </p:sp>
      <p:cxnSp>
        <p:nvCxnSpPr>
          <p:cNvPr id="68" name="Straight Connector 67">
            <a:extLst>
              <a:ext uri="{FF2B5EF4-FFF2-40B4-BE49-F238E27FC236}">
                <a16:creationId xmlns:a16="http://schemas.microsoft.com/office/drawing/2014/main" id="{E18430AB-A44C-44D3-879D-DC4949D31A57}"/>
              </a:ext>
            </a:extLst>
          </p:cNvPr>
          <p:cNvCxnSpPr>
            <a:cxnSpLocks/>
          </p:cNvCxnSpPr>
          <p:nvPr/>
        </p:nvCxnSpPr>
        <p:spPr>
          <a:xfrm>
            <a:off x="10823491" y="1723608"/>
            <a:ext cx="4304" cy="2839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553F0E2-3224-4C36-BA3E-EDD18EB2E7E7}"/>
              </a:ext>
            </a:extLst>
          </p:cNvPr>
          <p:cNvCxnSpPr>
            <a:cxnSpLocks/>
          </p:cNvCxnSpPr>
          <p:nvPr/>
        </p:nvCxnSpPr>
        <p:spPr>
          <a:xfrm flipH="1">
            <a:off x="3483770" y="4563597"/>
            <a:ext cx="7346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2F96807-2E25-4219-89AF-5C21CF0F2116}"/>
              </a:ext>
            </a:extLst>
          </p:cNvPr>
          <p:cNvCxnSpPr>
            <a:cxnSpLocks/>
            <a:endCxn id="59" idx="0"/>
          </p:cNvCxnSpPr>
          <p:nvPr/>
        </p:nvCxnSpPr>
        <p:spPr>
          <a:xfrm>
            <a:off x="8047788" y="2422572"/>
            <a:ext cx="0" cy="66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1904AE-C329-4157-BE26-3A8E0C72CF46}"/>
              </a:ext>
            </a:extLst>
          </p:cNvPr>
          <p:cNvCxnSpPr>
            <a:cxnSpLocks/>
            <a:stCxn id="59" idx="2"/>
          </p:cNvCxnSpPr>
          <p:nvPr/>
        </p:nvCxnSpPr>
        <p:spPr>
          <a:xfrm>
            <a:off x="8047788" y="4015333"/>
            <a:ext cx="0" cy="325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1E14727-0E44-4649-96CE-2A4A7693D392}"/>
              </a:ext>
            </a:extLst>
          </p:cNvPr>
          <p:cNvCxnSpPr>
            <a:cxnSpLocks/>
          </p:cNvCxnSpPr>
          <p:nvPr/>
        </p:nvCxnSpPr>
        <p:spPr>
          <a:xfrm flipH="1">
            <a:off x="3505200" y="4343477"/>
            <a:ext cx="4536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FE4EC92-ACE8-4CF7-B06C-D6E9E6285197}"/>
              </a:ext>
            </a:extLst>
          </p:cNvPr>
          <p:cNvSpPr txBox="1"/>
          <p:nvPr/>
        </p:nvSpPr>
        <p:spPr>
          <a:xfrm>
            <a:off x="2371725" y="5964433"/>
            <a:ext cx="6896100" cy="369332"/>
          </a:xfrm>
          <a:prstGeom prst="rect">
            <a:avLst/>
          </a:prstGeom>
          <a:noFill/>
          <a:ln>
            <a:noFill/>
          </a:ln>
        </p:spPr>
        <p:txBody>
          <a:bodyPr wrap="square" rtlCol="0">
            <a:spAutoFit/>
          </a:bodyPr>
          <a:lstStyle/>
          <a:p>
            <a:r>
              <a:rPr lang="en-US" dirty="0"/>
              <a:t>Weighted Ranking Algorithm is a multi-dimension optimization problem</a:t>
            </a:r>
          </a:p>
        </p:txBody>
      </p:sp>
    </p:spTree>
    <p:extLst>
      <p:ext uri="{BB962C8B-B14F-4D97-AF65-F5344CB8AC3E}">
        <p14:creationId xmlns:p14="http://schemas.microsoft.com/office/powerpoint/2010/main" val="3797184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Weighted Ranking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247317"/>
          </a:xfrm>
          <a:prstGeom prst="rect">
            <a:avLst/>
          </a:prstGeom>
          <a:noFill/>
        </p:spPr>
        <p:txBody>
          <a:bodyPr wrap="square" rtlCol="0">
            <a:spAutoFit/>
          </a:bodyPr>
          <a:lstStyle/>
          <a:p>
            <a:r>
              <a:rPr lang="en-US" b="1" kern="0" dirty="0"/>
              <a:t>Weighted Ranking</a:t>
            </a:r>
            <a:r>
              <a:rPr lang="en-US" kern="0" dirty="0"/>
              <a:t>: </a:t>
            </a:r>
          </a:p>
          <a:p>
            <a:pPr marL="742950" lvl="1" indent="-285750">
              <a:buFont typeface="Arial" panose="020B0604020202020204" pitchFamily="34" charset="0"/>
              <a:buChar char="•"/>
            </a:pPr>
            <a:r>
              <a:rPr lang="en-US" sz="1600" kern="0" dirty="0"/>
              <a:t>Assign each attribute of the cluster a score</a:t>
            </a:r>
          </a:p>
          <a:p>
            <a:pPr marL="1200150" lvl="2" indent="-285750">
              <a:buFont typeface="Arial" panose="020B0604020202020204" pitchFamily="34" charset="0"/>
              <a:buChar char="•"/>
            </a:pPr>
            <a:r>
              <a:rPr lang="en-US" sz="1600" kern="0" dirty="0"/>
              <a:t>Score for average per-node available resource: More available resource -&gt; higher score. But resource has many dimensions. </a:t>
            </a:r>
          </a:p>
          <a:p>
            <a:pPr marL="1200150" lvl="2" indent="-285750">
              <a:buFont typeface="Arial" panose="020B0604020202020204" pitchFamily="34" charset="0"/>
              <a:buChar char="•"/>
            </a:pPr>
            <a:r>
              <a:rPr lang="en-US" sz="1600" kern="0" dirty="0"/>
              <a:t>Score for </a:t>
            </a:r>
            <a:r>
              <a:rPr lang="en-US" sz="1600" dirty="0"/>
              <a:t>maintaining the remaining available resource in all dimensions equally balanced</a:t>
            </a:r>
          </a:p>
          <a:p>
            <a:pPr marL="1200150" lvl="2" indent="-285750">
              <a:buFont typeface="Arial" panose="020B0604020202020204" pitchFamily="34" charset="0"/>
              <a:buChar char="•"/>
            </a:pPr>
            <a:r>
              <a:rPr lang="en-US" sz="1600" kern="0" dirty="0"/>
              <a:t>Score for node health (based on e</a:t>
            </a:r>
            <a:r>
              <a:rPr lang="en-US" sz="1600" dirty="0"/>
              <a:t>rror statistics including failed nodes): fewer errors-&gt; higher score</a:t>
            </a:r>
            <a:endParaRPr lang="en-US" sz="1600" kern="0" dirty="0"/>
          </a:p>
          <a:p>
            <a:pPr marL="1200150" lvl="2" indent="-285750">
              <a:buFont typeface="Arial" panose="020B0604020202020204" pitchFamily="34" charset="0"/>
              <a:buChar char="•"/>
            </a:pPr>
            <a:r>
              <a:rPr lang="en-US" sz="1600" kern="0" dirty="0"/>
              <a:t>Potential score for hosting big workload and resilience migration: </a:t>
            </a:r>
            <a:r>
              <a:rPr lang="en-US" sz="1600" dirty="0"/>
              <a:t>What metric/mechanism is used to determine the score? </a:t>
            </a:r>
            <a:endParaRPr lang="en-US" sz="1600" kern="0" dirty="0"/>
          </a:p>
          <a:p>
            <a:pPr marL="1200150" lvl="2" indent="-285750">
              <a:buFont typeface="Arial" panose="020B0604020202020204" pitchFamily="34" charset="0"/>
              <a:buChar char="•"/>
            </a:pPr>
            <a:r>
              <a:rPr lang="en-US" sz="1600" kern="0" dirty="0"/>
              <a:t>Score for physical proximity: shorter distance-&gt;higher score</a:t>
            </a:r>
          </a:p>
          <a:p>
            <a:pPr marL="1200150" lvl="2" indent="-285750">
              <a:buFont typeface="Arial" panose="020B0604020202020204" pitchFamily="34" charset="0"/>
              <a:buChar char="•"/>
            </a:pPr>
            <a:r>
              <a:rPr lang="en-US" sz="1600" kern="0" dirty="0"/>
              <a:t>Score for network proximity: shorter network distance-&gt;higher score, how to calculate network proximity?</a:t>
            </a:r>
          </a:p>
          <a:p>
            <a:pPr marL="1200150" lvl="2" indent="-285750">
              <a:buFont typeface="Arial" panose="020B0604020202020204" pitchFamily="34" charset="0"/>
              <a:buChar char="•"/>
            </a:pPr>
            <a:r>
              <a:rPr lang="en-US" sz="1600" kern="0" dirty="0"/>
              <a:t>Score for energy efficiency: more efficient-&gt;higher score</a:t>
            </a:r>
          </a:p>
          <a:p>
            <a:pPr marL="742950" lvl="1" indent="-285750">
              <a:buFont typeface="Arial" panose="020B0604020202020204" pitchFamily="34" charset="0"/>
              <a:buChar char="•"/>
            </a:pPr>
            <a:r>
              <a:rPr lang="en-US" sz="1600" dirty="0"/>
              <a:t>The scores in each dimension are normalized into the range [0, W) where W is a fixed maximum value.</a:t>
            </a:r>
            <a:endParaRPr lang="en-US" sz="1600" kern="0" dirty="0"/>
          </a:p>
          <a:p>
            <a:pPr marL="742950" lvl="1" indent="-285750">
              <a:buFont typeface="Arial" panose="020B0604020202020204" pitchFamily="34" charset="0"/>
              <a:buChar char="•"/>
            </a:pPr>
            <a:r>
              <a:rPr lang="en-US" sz="1600" kern="0" dirty="0"/>
              <a:t>Assign a weight to each dimension score (</a:t>
            </a:r>
            <a:r>
              <a:rPr lang="en-US" sz="1600" kern="0" dirty="0">
                <a:solidFill>
                  <a:srgbClr val="FF0000"/>
                </a:solidFill>
              </a:rPr>
              <a:t>the weight assignment is configurable to allow different scheduling policy</a:t>
            </a:r>
            <a:r>
              <a:rPr lang="en-US" sz="1600" kern="0" dirty="0"/>
              <a:t>)</a:t>
            </a:r>
          </a:p>
          <a:p>
            <a:pPr marL="742950" lvl="1" indent="-285750">
              <a:buFont typeface="Arial" panose="020B0604020202020204" pitchFamily="34" charset="0"/>
              <a:buChar char="•"/>
            </a:pPr>
            <a:r>
              <a:rPr lang="en-US" sz="1600" kern="0" dirty="0"/>
              <a:t>The final cluster ranking is </a:t>
            </a:r>
            <a:r>
              <a:rPr lang="en-US" dirty="0">
                <a:latin typeface="NimbusRomNo9L-Regu"/>
              </a:rPr>
              <a:t>flattened to an integral score via a weighted inner product, </a:t>
            </a:r>
            <a:r>
              <a:rPr lang="pl-PL" dirty="0">
                <a:latin typeface="NimbusRomNo9L-Regu"/>
              </a:rPr>
              <a:t>i.e. </a:t>
            </a:r>
            <a:endParaRPr lang="en-US" dirty="0">
              <a:latin typeface="NimbusRomNo9L-Regu"/>
            </a:endParaRPr>
          </a:p>
          <a:p>
            <a:pPr lvl="3"/>
            <a:endParaRPr lang="en-US" sz="800" dirty="0">
              <a:latin typeface="NimbusRomNo9L-Regu"/>
            </a:endParaRPr>
          </a:p>
          <a:p>
            <a:pPr lvl="3"/>
            <a:r>
              <a:rPr lang="en-US" dirty="0">
                <a:latin typeface="NimbusRomNo9L-Regu"/>
              </a:rPr>
              <a:t>Score </a:t>
            </a:r>
            <a:r>
              <a:rPr lang="pl-PL" dirty="0">
                <a:latin typeface="CMR10"/>
              </a:rPr>
              <a:t>=</a:t>
            </a:r>
            <a:r>
              <a:rPr lang="en-US" dirty="0">
                <a:latin typeface="CMR10"/>
              </a:rPr>
              <a:t>	</a:t>
            </a:r>
            <a:endParaRPr lang="en-US" sz="1600" kern="0" dirty="0"/>
          </a:p>
          <a:p>
            <a:pPr lvl="1"/>
            <a:endParaRPr lang="en-US" sz="1600" kern="0" dirty="0"/>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9483FD0-C431-4656-8B3A-25AA4E77C00B}"/>
              </a:ext>
            </a:extLst>
          </p:cNvPr>
          <p:cNvGrpSpPr/>
          <p:nvPr/>
        </p:nvGrpSpPr>
        <p:grpSpPr>
          <a:xfrm>
            <a:off x="2660853" y="4551729"/>
            <a:ext cx="1223231" cy="607432"/>
            <a:chOff x="2720119" y="5034329"/>
            <a:chExt cx="1223231" cy="607432"/>
          </a:xfrm>
        </p:grpSpPr>
        <p:pic>
          <p:nvPicPr>
            <p:cNvPr id="2" name="Picture 1">
              <a:extLst>
                <a:ext uri="{FF2B5EF4-FFF2-40B4-BE49-F238E27FC236}">
                  <a16:creationId xmlns:a16="http://schemas.microsoft.com/office/drawing/2014/main" id="{16A57A90-DCD1-4E92-82A7-D8AF749C314B}"/>
                </a:ext>
              </a:extLst>
            </p:cNvPr>
            <p:cNvPicPr>
              <a:picLocks noChangeAspect="1"/>
            </p:cNvPicPr>
            <p:nvPr/>
          </p:nvPicPr>
          <p:blipFill>
            <a:blip r:embed="rId3"/>
            <a:stretch>
              <a:fillRect/>
            </a:stretch>
          </p:blipFill>
          <p:spPr>
            <a:xfrm>
              <a:off x="2720119" y="5034329"/>
              <a:ext cx="575531" cy="607432"/>
            </a:xfrm>
            <a:prstGeom prst="rect">
              <a:avLst/>
            </a:prstGeom>
          </p:spPr>
        </p:pic>
        <p:sp>
          <p:nvSpPr>
            <p:cNvPr id="3" name="TextBox 2">
              <a:extLst>
                <a:ext uri="{FF2B5EF4-FFF2-40B4-BE49-F238E27FC236}">
                  <a16:creationId xmlns:a16="http://schemas.microsoft.com/office/drawing/2014/main" id="{DF991B06-4551-42DA-895B-36BD55D5B93F}"/>
                </a:ext>
              </a:extLst>
            </p:cNvPr>
            <p:cNvSpPr txBox="1"/>
            <p:nvPr/>
          </p:nvSpPr>
          <p:spPr>
            <a:xfrm>
              <a:off x="3206750" y="5146714"/>
              <a:ext cx="736600" cy="276999"/>
            </a:xfrm>
            <a:prstGeom prst="rect">
              <a:avLst/>
            </a:prstGeom>
            <a:noFill/>
          </p:spPr>
          <p:txBody>
            <a:bodyPr wrap="square" rtlCol="0">
              <a:spAutoFit/>
            </a:bodyPr>
            <a:lstStyle/>
            <a:p>
              <a:r>
                <a:rPr lang="en-US" sz="1200" b="1" i="1" dirty="0" err="1">
                  <a:latin typeface="Century Schoolbook" panose="02040604050505020304" pitchFamily="18" charset="0"/>
                </a:rPr>
                <a:t>w</a:t>
              </a:r>
              <a:r>
                <a:rPr lang="en-US" sz="900" b="1" i="1" dirty="0" err="1">
                  <a:latin typeface="Century Schoolbook" panose="02040604050505020304" pitchFamily="18" charset="0"/>
                </a:rPr>
                <a:t>k</a:t>
              </a:r>
              <a:endParaRPr lang="en-US" b="1" i="1" dirty="0">
                <a:latin typeface="Century Schoolbook" panose="02040604050505020304" pitchFamily="18" charset="0"/>
              </a:endParaRPr>
            </a:p>
          </p:txBody>
        </p:sp>
      </p:grpSp>
    </p:spTree>
    <p:extLst>
      <p:ext uri="{BB962C8B-B14F-4D97-AF65-F5344CB8AC3E}">
        <p14:creationId xmlns:p14="http://schemas.microsoft.com/office/powerpoint/2010/main" val="295452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22B97F9-F1AB-4971-B88E-F19CAEDB0CED}"/>
              </a:ext>
            </a:extLst>
          </p:cNvPr>
          <p:cNvSpPr/>
          <p:nvPr/>
        </p:nvSpPr>
        <p:spPr>
          <a:xfrm>
            <a:off x="219076" y="965394"/>
            <a:ext cx="11439524" cy="3970318"/>
          </a:xfrm>
          <a:prstGeom prst="rect">
            <a:avLst/>
          </a:prstGeom>
        </p:spPr>
        <p:txBody>
          <a:bodyPr wrap="square">
            <a:spAutoFit/>
          </a:bodyPr>
          <a:lstStyle/>
          <a:p>
            <a:pPr marL="742950" lvl="1" indent="-285750">
              <a:buFont typeface="Arial" panose="020B0604020202020204" pitchFamily="34" charset="0"/>
              <a:buChar char="•"/>
            </a:pPr>
            <a:r>
              <a:rPr lang="en-US" altLang="zh-CN" kern="0" dirty="0">
                <a:cs typeface="Heiti SC Light"/>
              </a:rPr>
              <a:t>When there is burst of VM/container scheduling requests, it may take long time for the schedulers to complete the scheduling. Do we need to VM/container priority scheduling? Price can be different for different priority requirement. We need to avoid starvation of low priority VM/container request</a:t>
            </a:r>
          </a:p>
          <a:p>
            <a:pPr marL="742950" lvl="1" indent="-285750">
              <a:buFont typeface="Arial" panose="020B0604020202020204" pitchFamily="34" charset="0"/>
              <a:buChar char="•"/>
            </a:pPr>
            <a:r>
              <a:rPr lang="en-US" altLang="zh-CN" kern="0" dirty="0">
                <a:cs typeface="Heiti SC Light"/>
              </a:rPr>
              <a:t>Fair scheduling among all tenants</a:t>
            </a:r>
          </a:p>
          <a:p>
            <a:pPr marL="742950" lvl="1" indent="-285750">
              <a:buFont typeface="Arial" panose="020B0604020202020204" pitchFamily="34" charset="0"/>
              <a:buChar char="•"/>
            </a:pPr>
            <a:r>
              <a:rPr lang="en-US" altLang="zh-CN" kern="0" dirty="0">
                <a:cs typeface="Heiti SC Light"/>
              </a:rPr>
              <a:t>Allow a VM/container to specify a specific node or a specific rack</a:t>
            </a:r>
          </a:p>
          <a:p>
            <a:pPr marL="1200150" lvl="2" indent="-285750">
              <a:buFont typeface="Arial" panose="020B0604020202020204" pitchFamily="34" charset="0"/>
              <a:buChar char="•"/>
            </a:pPr>
            <a:r>
              <a:rPr lang="en-US" altLang="zh-CN" kern="0" dirty="0">
                <a:cs typeface="Heiti SC Light"/>
              </a:rPr>
              <a:t>Two options to get the cluster</a:t>
            </a:r>
            <a:r>
              <a:rPr lang="en-US" altLang="zh-CN" kern="0" dirty="0">
                <a:cs typeface="Heiti SC Light"/>
                <a:sym typeface="Wingdings" panose="05000000000000000000" pitchFamily="2" charset="2"/>
              </a:rPr>
              <a:t>&lt;-&gt;rack/node association</a:t>
            </a:r>
            <a:r>
              <a:rPr lang="en-US" altLang="zh-CN" kern="0" dirty="0">
                <a:cs typeface="Heiti SC Light"/>
              </a:rPr>
              <a:t>: </a:t>
            </a:r>
          </a:p>
          <a:p>
            <a:pPr marL="1657350" lvl="3" indent="-285750">
              <a:buFont typeface="Arial" panose="020B0604020202020204" pitchFamily="34" charset="0"/>
              <a:buChar char="•"/>
            </a:pPr>
            <a:r>
              <a:rPr lang="en-US" altLang="zh-CN" kern="0" dirty="0">
                <a:cs typeface="Heiti SC Light"/>
              </a:rPr>
              <a:t>Each cluster registers its the rack label and node label with Global scheduler DB</a:t>
            </a:r>
          </a:p>
          <a:p>
            <a:pPr marL="1657350" lvl="3" indent="-285750">
              <a:buFont typeface="Arial" panose="020B0604020202020204" pitchFamily="34" charset="0"/>
              <a:buChar char="•"/>
            </a:pPr>
            <a:r>
              <a:rPr lang="en-US" altLang="zh-CN" strike="sngStrike" kern="0" dirty="0">
                <a:cs typeface="Heiti SC Light"/>
              </a:rPr>
              <a:t>During the scheduling process, the Global scheduler queries all cluster schedulers for a specific rack or node and find out which cluster has that rack/node</a:t>
            </a:r>
          </a:p>
          <a:p>
            <a:pPr marL="742950" lvl="1" indent="-285750">
              <a:buFont typeface="Arial" panose="020B0604020202020204" pitchFamily="34" charset="0"/>
              <a:buChar char="•"/>
            </a:pPr>
            <a:r>
              <a:rPr lang="en-US" altLang="zh-CN" kern="0" dirty="0">
                <a:cs typeface="Heiti SC Light"/>
              </a:rPr>
              <a:t>Allow a VM to specify whether it needs GPU</a:t>
            </a:r>
          </a:p>
          <a:p>
            <a:pPr marL="742950" lvl="1" indent="-285750">
              <a:buFont typeface="Arial" panose="020B0604020202020204" pitchFamily="34" charset="0"/>
              <a:buChar char="•"/>
            </a:pPr>
            <a:r>
              <a:rPr lang="en-US" altLang="zh-CN" kern="0" dirty="0">
                <a:cs typeface="Heiti SC Light"/>
              </a:rPr>
              <a:t>Allow a VM to specify anti-affinity</a:t>
            </a:r>
          </a:p>
          <a:p>
            <a:pPr marL="742950" lvl="1" indent="-285750">
              <a:buFont typeface="Arial" panose="020B0604020202020204" pitchFamily="34" charset="0"/>
              <a:buChar char="•"/>
            </a:pPr>
            <a:r>
              <a:rPr lang="en-US" altLang="zh-CN" kern="0" dirty="0">
                <a:cs typeface="Heiti SC Light"/>
              </a:rPr>
              <a:t>Allow a VM to specify co-location requirement(affinity)</a:t>
            </a:r>
          </a:p>
          <a:p>
            <a:pPr marL="742950" lvl="1" indent="-285750">
              <a:buFont typeface="Arial" panose="020B0604020202020204" pitchFamily="34" charset="0"/>
              <a:buChar char="•"/>
            </a:pPr>
            <a:r>
              <a:rPr lang="en-US" altLang="zh-CN" kern="0" dirty="0">
                <a:cs typeface="Heiti SC Light"/>
              </a:rPr>
              <a:t>Allow a VM to specify its preferred region, AZ(default: no AZ), allow migration (default: not migrate)</a:t>
            </a:r>
          </a:p>
          <a:p>
            <a:pPr marL="742950" lvl="1" indent="-285750">
              <a:buFont typeface="Arial" panose="020B0604020202020204" pitchFamily="34" charset="0"/>
              <a:buChar char="•"/>
            </a:pPr>
            <a:r>
              <a:rPr lang="en-US" altLang="zh-CN" kern="0" dirty="0">
                <a:cs typeface="Heiti SC Light"/>
              </a:rPr>
              <a:t>Allow a VM to specify whether it is a guaranteed or best effort </a:t>
            </a:r>
          </a:p>
        </p:txBody>
      </p:sp>
      <p:sp>
        <p:nvSpPr>
          <p:cNvPr id="47" name="Title 1">
            <a:extLst>
              <a:ext uri="{FF2B5EF4-FFF2-40B4-BE49-F238E27FC236}">
                <a16:creationId xmlns:a16="http://schemas.microsoft.com/office/drawing/2014/main" id="{CF00C0E1-E24D-477A-9C00-CAD13435E282}"/>
              </a:ext>
            </a:extLst>
          </p:cNvPr>
          <p:cNvSpPr>
            <a:spLocks noGrp="1"/>
          </p:cNvSpPr>
          <p:nvPr>
            <p:ph type="title"/>
          </p:nvPr>
        </p:nvSpPr>
        <p:spPr>
          <a:xfrm>
            <a:off x="427085" y="79060"/>
            <a:ext cx="7515095" cy="937037"/>
          </a:xfrm>
        </p:spPr>
        <p:txBody>
          <a:bodyPr>
            <a:noAutofit/>
          </a:bodyPr>
          <a:lstStyle/>
          <a:p>
            <a:r>
              <a:rPr lang="en-US" sz="3200" b="1" dirty="0">
                <a:solidFill>
                  <a:srgbClr val="C00000"/>
                </a:solidFill>
              </a:rPr>
              <a:t>Considerations on VM side for Scheduling </a:t>
            </a:r>
          </a:p>
        </p:txBody>
      </p:sp>
    </p:spTree>
    <p:extLst>
      <p:ext uri="{BB962C8B-B14F-4D97-AF65-F5344CB8AC3E}">
        <p14:creationId xmlns:p14="http://schemas.microsoft.com/office/powerpoint/2010/main" val="16458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4633697" cy="937037"/>
          </a:xfrm>
        </p:spPr>
        <p:txBody>
          <a:bodyPr>
            <a:noAutofit/>
          </a:bodyPr>
          <a:lstStyle/>
          <a:p>
            <a:r>
              <a:rPr lang="en-US" sz="3200" b="1" dirty="0">
                <a:solidFill>
                  <a:srgbClr val="C00000"/>
                </a:solidFill>
              </a:rPr>
              <a:t>Global Scheduler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7364074" y="417560"/>
            <a:ext cx="5817949" cy="6494085"/>
          </a:xfrm>
          <a:prstGeom prst="rect">
            <a:avLst/>
          </a:prstGeom>
          <a:noFill/>
        </p:spPr>
        <p:txBody>
          <a:bodyPr wrap="square" rtlCol="0">
            <a:spAutoFit/>
          </a:bodyPr>
          <a:lstStyle/>
          <a:p>
            <a:r>
              <a:rPr lang="en-US" sz="1600" b="1" dirty="0"/>
              <a:t>Global Scheduler---Watch the VM/container scheduling requests and select the best cluster to serve the VM scheduling request based on multi-dimension parameters, such as </a:t>
            </a:r>
            <a:r>
              <a:rPr lang="en-US" altLang="zh-CN" sz="1600" b="1" kern="0" dirty="0">
                <a:cs typeface="Heiti SC Light"/>
              </a:rPr>
              <a:t>VM configured resource parameter and constraints, Cluster Info, Scheduling Policy, </a:t>
            </a:r>
            <a:r>
              <a:rPr lang="en-US" sz="1600" b="1" dirty="0"/>
              <a:t>Physical locality proximity between the cluster and the VM application flow’s Geolocation, Network Proximity between the cluster and other resources which the VM needs to access</a:t>
            </a:r>
            <a:r>
              <a:rPr lang="en-US" altLang="zh-CN" sz="1600" b="1" kern="0" dirty="0">
                <a:cs typeface="Heiti SC Light"/>
              </a:rPr>
              <a:t>. </a:t>
            </a:r>
          </a:p>
          <a:p>
            <a:endParaRPr lang="en-US" sz="1600" b="1" dirty="0"/>
          </a:p>
          <a:p>
            <a:r>
              <a:rPr lang="en-US" sz="1600" b="1" dirty="0"/>
              <a:t>Cluster Resource Collector--Collect and Construct the cluster level information every few seconds and sends them to the global scheduler which will cache the Info. </a:t>
            </a:r>
          </a:p>
          <a:p>
            <a:endParaRPr lang="en-US" sz="1600" b="1" dirty="0"/>
          </a:p>
          <a:p>
            <a:r>
              <a:rPr lang="en-US" sz="1600" b="1" dirty="0"/>
              <a:t>VM Status </a:t>
            </a:r>
            <a:r>
              <a:rPr lang="en-US" sz="1600" b="1" dirty="0" err="1"/>
              <a:t>Watvher</a:t>
            </a:r>
            <a:r>
              <a:rPr lang="en-US" sz="1600" b="1" dirty="0"/>
              <a:t>--watch scheduling success/failure of a VM/container on a cluster. Update VM/container status and VM-cluster binding info in the DB server or requeue the VM for rescheduling if scheduling fails. </a:t>
            </a:r>
          </a:p>
          <a:p>
            <a:endParaRPr lang="en-US" sz="1600" b="1" dirty="0"/>
          </a:p>
          <a:p>
            <a:r>
              <a:rPr lang="en-US" sz="1600" b="1" dirty="0"/>
              <a:t>Info DB---Stores container Req Info, VM Req Info, Cluster Info, Cluster Geo Topology, Network Proximity, Scheduling Policy. </a:t>
            </a:r>
          </a:p>
          <a:p>
            <a:endParaRPr lang="en-US" sz="1600" b="1" dirty="0"/>
          </a:p>
          <a:p>
            <a:r>
              <a:rPr lang="en-US" sz="1600" b="1" dirty="0"/>
              <a:t>Flow Monitor---Monitors each application’s input </a:t>
            </a:r>
            <a:r>
              <a:rPr lang="en-US" altLang="zh-CN" sz="1600" b="1" kern="0" dirty="0">
                <a:solidFill>
                  <a:prstClr val="black">
                    <a:lumMod val="75000"/>
                    <a:lumOff val="25000"/>
                  </a:prstClr>
                </a:solidFill>
              </a:rPr>
              <a:t>flow volume, derive flow locality and feed these info into a Migration Manager. </a:t>
            </a:r>
          </a:p>
          <a:p>
            <a:endParaRPr lang="en-US" altLang="zh-CN" sz="1600" b="1" kern="0" dirty="0">
              <a:solidFill>
                <a:prstClr val="black">
                  <a:lumMod val="75000"/>
                  <a:lumOff val="25000"/>
                </a:prstClr>
              </a:solidFill>
            </a:endParaRPr>
          </a:p>
          <a:p>
            <a:r>
              <a:rPr lang="en-US" altLang="zh-CN" sz="1600" b="1" kern="0" dirty="0">
                <a:solidFill>
                  <a:prstClr val="black">
                    <a:lumMod val="75000"/>
                    <a:lumOff val="25000"/>
                  </a:prstClr>
                </a:solidFill>
              </a:rPr>
              <a:t>Migration Manager--Determines how many new VMs to create/auto-scale out and the physical locality of each new VM (</a:t>
            </a:r>
            <a:r>
              <a:rPr lang="zh-CN" altLang="en-US" sz="1600" b="1" kern="0" dirty="0">
                <a:solidFill>
                  <a:schemeClr val="tx2"/>
                </a:solidFill>
              </a:rPr>
              <a:t>按流量分发</a:t>
            </a:r>
            <a:r>
              <a:rPr lang="en-US" altLang="zh-CN" sz="1600" b="1" kern="0" dirty="0">
                <a:solidFill>
                  <a:schemeClr val="tx2"/>
                </a:solidFill>
              </a:rPr>
              <a:t>, </a:t>
            </a:r>
            <a:r>
              <a:rPr lang="zh-CN" altLang="en-US" sz="1600" b="1" kern="0" dirty="0">
                <a:solidFill>
                  <a:schemeClr val="tx2"/>
                </a:solidFill>
              </a:rPr>
              <a:t>流量就近接入</a:t>
            </a:r>
            <a:r>
              <a:rPr lang="en-US" altLang="zh-CN" sz="1600" b="1" kern="0" dirty="0">
                <a:solidFill>
                  <a:schemeClr val="tx2"/>
                </a:solidFill>
                <a:cs typeface="Heiti SC Light"/>
              </a:rPr>
              <a:t>). </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1AF902F-3325-4143-8997-9D9445C2C75E}"/>
              </a:ext>
            </a:extLst>
          </p:cNvPr>
          <p:cNvSpPr/>
          <p:nvPr/>
        </p:nvSpPr>
        <p:spPr>
          <a:xfrm>
            <a:off x="3063076" y="2001629"/>
            <a:ext cx="1997706" cy="41715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a:t>
            </a:r>
          </a:p>
        </p:txBody>
      </p:sp>
      <p:sp>
        <p:nvSpPr>
          <p:cNvPr id="83" name="Rectangle: Rounded Corners 82">
            <a:extLst>
              <a:ext uri="{FF2B5EF4-FFF2-40B4-BE49-F238E27FC236}">
                <a16:creationId xmlns:a16="http://schemas.microsoft.com/office/drawing/2014/main" id="{9FF345D0-F1D5-4984-8E15-070D4C896A9A}"/>
              </a:ext>
            </a:extLst>
          </p:cNvPr>
          <p:cNvSpPr/>
          <p:nvPr/>
        </p:nvSpPr>
        <p:spPr>
          <a:xfrm>
            <a:off x="427084" y="4627778"/>
            <a:ext cx="2298931" cy="145909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DF546EC-02A3-4222-B333-C3FFAD00D5DE}"/>
              </a:ext>
            </a:extLst>
          </p:cNvPr>
          <p:cNvSpPr/>
          <p:nvPr/>
        </p:nvSpPr>
        <p:spPr>
          <a:xfrm>
            <a:off x="501532" y="5179900"/>
            <a:ext cx="659598" cy="75847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Cube 86">
            <a:extLst>
              <a:ext uri="{FF2B5EF4-FFF2-40B4-BE49-F238E27FC236}">
                <a16:creationId xmlns:a16="http://schemas.microsoft.com/office/drawing/2014/main" id="{1D2639BC-34D0-49DF-89B5-F882478416A0}"/>
              </a:ext>
            </a:extLst>
          </p:cNvPr>
          <p:cNvSpPr/>
          <p:nvPr/>
        </p:nvSpPr>
        <p:spPr>
          <a:xfrm>
            <a:off x="500545" y="527163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Cube 88">
            <a:extLst>
              <a:ext uri="{FF2B5EF4-FFF2-40B4-BE49-F238E27FC236}">
                <a16:creationId xmlns:a16="http://schemas.microsoft.com/office/drawing/2014/main" id="{422CA254-89A3-498F-AE19-38D0D38B954D}"/>
              </a:ext>
            </a:extLst>
          </p:cNvPr>
          <p:cNvSpPr/>
          <p:nvPr/>
        </p:nvSpPr>
        <p:spPr>
          <a:xfrm>
            <a:off x="791096" y="526037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Rectangle 90">
            <a:extLst>
              <a:ext uri="{FF2B5EF4-FFF2-40B4-BE49-F238E27FC236}">
                <a16:creationId xmlns:a16="http://schemas.microsoft.com/office/drawing/2014/main" id="{F5E6FEBA-0BA1-4A10-8286-C8ED36AA6C25}"/>
              </a:ext>
            </a:extLst>
          </p:cNvPr>
          <p:cNvSpPr/>
          <p:nvPr/>
        </p:nvSpPr>
        <p:spPr>
          <a:xfrm>
            <a:off x="485520" y="5648867"/>
            <a:ext cx="675610" cy="22920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Node 1</a:t>
            </a:r>
          </a:p>
        </p:txBody>
      </p:sp>
      <p:sp>
        <p:nvSpPr>
          <p:cNvPr id="98" name="TextBox 97">
            <a:extLst>
              <a:ext uri="{FF2B5EF4-FFF2-40B4-BE49-F238E27FC236}">
                <a16:creationId xmlns:a16="http://schemas.microsoft.com/office/drawing/2014/main" id="{C65B7A49-BF74-4059-9FF5-AB714DF4EE2B}"/>
              </a:ext>
            </a:extLst>
          </p:cNvPr>
          <p:cNvSpPr txBox="1"/>
          <p:nvPr/>
        </p:nvSpPr>
        <p:spPr>
          <a:xfrm>
            <a:off x="638185" y="4551639"/>
            <a:ext cx="1395109" cy="369332"/>
          </a:xfrm>
          <a:prstGeom prst="rect">
            <a:avLst/>
          </a:prstGeom>
          <a:noFill/>
        </p:spPr>
        <p:txBody>
          <a:bodyPr wrap="square" rtlCol="0">
            <a:spAutoFit/>
          </a:bodyPr>
          <a:lstStyle/>
          <a:p>
            <a:r>
              <a:rPr lang="en-US" dirty="0"/>
              <a:t>Cluster1</a:t>
            </a:r>
          </a:p>
        </p:txBody>
      </p:sp>
      <p:sp>
        <p:nvSpPr>
          <p:cNvPr id="129" name="Rectangle 128">
            <a:extLst>
              <a:ext uri="{FF2B5EF4-FFF2-40B4-BE49-F238E27FC236}">
                <a16:creationId xmlns:a16="http://schemas.microsoft.com/office/drawing/2014/main" id="{D39BDC34-E20A-425C-A6FD-E8C9611B0E9B}"/>
              </a:ext>
            </a:extLst>
          </p:cNvPr>
          <p:cNvSpPr/>
          <p:nvPr/>
        </p:nvSpPr>
        <p:spPr>
          <a:xfrm>
            <a:off x="2975412" y="2085912"/>
            <a:ext cx="1997706" cy="41715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a:t>
            </a:r>
          </a:p>
        </p:txBody>
      </p:sp>
      <p:sp>
        <p:nvSpPr>
          <p:cNvPr id="130" name="Rectangle 129">
            <a:extLst>
              <a:ext uri="{FF2B5EF4-FFF2-40B4-BE49-F238E27FC236}">
                <a16:creationId xmlns:a16="http://schemas.microsoft.com/office/drawing/2014/main" id="{117F10E2-3F77-489C-8E89-D1D20C9AB327}"/>
              </a:ext>
            </a:extLst>
          </p:cNvPr>
          <p:cNvSpPr/>
          <p:nvPr/>
        </p:nvSpPr>
        <p:spPr>
          <a:xfrm>
            <a:off x="1255812" y="5179900"/>
            <a:ext cx="659598" cy="75847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Cube 130">
            <a:extLst>
              <a:ext uri="{FF2B5EF4-FFF2-40B4-BE49-F238E27FC236}">
                <a16:creationId xmlns:a16="http://schemas.microsoft.com/office/drawing/2014/main" id="{2B97F7E0-1F82-4614-ACA3-D5DA9CF31BD8}"/>
              </a:ext>
            </a:extLst>
          </p:cNvPr>
          <p:cNvSpPr/>
          <p:nvPr/>
        </p:nvSpPr>
        <p:spPr>
          <a:xfrm>
            <a:off x="1254825" y="527163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Cube 131">
            <a:extLst>
              <a:ext uri="{FF2B5EF4-FFF2-40B4-BE49-F238E27FC236}">
                <a16:creationId xmlns:a16="http://schemas.microsoft.com/office/drawing/2014/main" id="{EBEEFC7E-A650-4334-8082-985105A0820C}"/>
              </a:ext>
            </a:extLst>
          </p:cNvPr>
          <p:cNvSpPr/>
          <p:nvPr/>
        </p:nvSpPr>
        <p:spPr>
          <a:xfrm>
            <a:off x="1545376" y="526037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Rectangle 133">
            <a:extLst>
              <a:ext uri="{FF2B5EF4-FFF2-40B4-BE49-F238E27FC236}">
                <a16:creationId xmlns:a16="http://schemas.microsoft.com/office/drawing/2014/main" id="{BBA8DE0C-32A3-42B1-990B-A2FE45F3FC88}"/>
              </a:ext>
            </a:extLst>
          </p:cNvPr>
          <p:cNvSpPr/>
          <p:nvPr/>
        </p:nvSpPr>
        <p:spPr>
          <a:xfrm>
            <a:off x="1239800" y="5648867"/>
            <a:ext cx="675610" cy="22920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Node 2</a:t>
            </a:r>
          </a:p>
        </p:txBody>
      </p:sp>
      <p:sp>
        <p:nvSpPr>
          <p:cNvPr id="146" name="Rectangle 145">
            <a:extLst>
              <a:ext uri="{FF2B5EF4-FFF2-40B4-BE49-F238E27FC236}">
                <a16:creationId xmlns:a16="http://schemas.microsoft.com/office/drawing/2014/main" id="{7EDFDE2B-F0A3-4CBF-937D-B71C8595F025}"/>
              </a:ext>
            </a:extLst>
          </p:cNvPr>
          <p:cNvSpPr/>
          <p:nvPr/>
        </p:nvSpPr>
        <p:spPr>
          <a:xfrm>
            <a:off x="1977243" y="5172100"/>
            <a:ext cx="659598" cy="75847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Cube 146">
            <a:extLst>
              <a:ext uri="{FF2B5EF4-FFF2-40B4-BE49-F238E27FC236}">
                <a16:creationId xmlns:a16="http://schemas.microsoft.com/office/drawing/2014/main" id="{6D047153-B223-4AA5-8004-783EA36EC420}"/>
              </a:ext>
            </a:extLst>
          </p:cNvPr>
          <p:cNvSpPr/>
          <p:nvPr/>
        </p:nvSpPr>
        <p:spPr>
          <a:xfrm>
            <a:off x="1976256" y="526383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Cube 147">
            <a:extLst>
              <a:ext uri="{FF2B5EF4-FFF2-40B4-BE49-F238E27FC236}">
                <a16:creationId xmlns:a16="http://schemas.microsoft.com/office/drawing/2014/main" id="{607C8BD7-E3F7-473B-87A1-58AC5A55D8AC}"/>
              </a:ext>
            </a:extLst>
          </p:cNvPr>
          <p:cNvSpPr/>
          <p:nvPr/>
        </p:nvSpPr>
        <p:spPr>
          <a:xfrm>
            <a:off x="2266807" y="525257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9" name="Rectangle 148">
            <a:extLst>
              <a:ext uri="{FF2B5EF4-FFF2-40B4-BE49-F238E27FC236}">
                <a16:creationId xmlns:a16="http://schemas.microsoft.com/office/drawing/2014/main" id="{8AC4FE40-A89E-46CA-A014-C7956D7CB2FB}"/>
              </a:ext>
            </a:extLst>
          </p:cNvPr>
          <p:cNvSpPr/>
          <p:nvPr/>
        </p:nvSpPr>
        <p:spPr>
          <a:xfrm>
            <a:off x="1961231" y="5641067"/>
            <a:ext cx="675610" cy="22920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Node 3</a:t>
            </a:r>
          </a:p>
        </p:txBody>
      </p:sp>
      <p:sp>
        <p:nvSpPr>
          <p:cNvPr id="150" name="Rectangle: Rounded Corners 149">
            <a:extLst>
              <a:ext uri="{FF2B5EF4-FFF2-40B4-BE49-F238E27FC236}">
                <a16:creationId xmlns:a16="http://schemas.microsoft.com/office/drawing/2014/main" id="{66F83AA6-7DC6-4A6B-84AA-FDA009702571}"/>
              </a:ext>
            </a:extLst>
          </p:cNvPr>
          <p:cNvSpPr/>
          <p:nvPr/>
        </p:nvSpPr>
        <p:spPr>
          <a:xfrm>
            <a:off x="2794874" y="4617625"/>
            <a:ext cx="2009720" cy="1464431"/>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36977969-A9B6-4A3C-A104-0CF42FB296D7}"/>
              </a:ext>
            </a:extLst>
          </p:cNvPr>
          <p:cNvSpPr/>
          <p:nvPr/>
        </p:nvSpPr>
        <p:spPr>
          <a:xfrm>
            <a:off x="3035096" y="5206291"/>
            <a:ext cx="659598" cy="75847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Cube 151">
            <a:extLst>
              <a:ext uri="{FF2B5EF4-FFF2-40B4-BE49-F238E27FC236}">
                <a16:creationId xmlns:a16="http://schemas.microsoft.com/office/drawing/2014/main" id="{0234C873-1B08-49E8-AB72-DCDA65213218}"/>
              </a:ext>
            </a:extLst>
          </p:cNvPr>
          <p:cNvSpPr/>
          <p:nvPr/>
        </p:nvSpPr>
        <p:spPr>
          <a:xfrm>
            <a:off x="3034109" y="529802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Cube 152">
            <a:extLst>
              <a:ext uri="{FF2B5EF4-FFF2-40B4-BE49-F238E27FC236}">
                <a16:creationId xmlns:a16="http://schemas.microsoft.com/office/drawing/2014/main" id="{4046ACFC-636B-43EB-B752-5E40B4C72037}"/>
              </a:ext>
            </a:extLst>
          </p:cNvPr>
          <p:cNvSpPr/>
          <p:nvPr/>
        </p:nvSpPr>
        <p:spPr>
          <a:xfrm>
            <a:off x="3324660" y="528677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Rectangle 153">
            <a:extLst>
              <a:ext uri="{FF2B5EF4-FFF2-40B4-BE49-F238E27FC236}">
                <a16:creationId xmlns:a16="http://schemas.microsoft.com/office/drawing/2014/main" id="{A2DD4494-6237-4D98-B73C-A219715BE365}"/>
              </a:ext>
            </a:extLst>
          </p:cNvPr>
          <p:cNvSpPr/>
          <p:nvPr/>
        </p:nvSpPr>
        <p:spPr>
          <a:xfrm>
            <a:off x="3019084" y="5675258"/>
            <a:ext cx="675610" cy="22920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Node 4</a:t>
            </a:r>
          </a:p>
        </p:txBody>
      </p:sp>
      <p:sp>
        <p:nvSpPr>
          <p:cNvPr id="155" name="TextBox 154">
            <a:extLst>
              <a:ext uri="{FF2B5EF4-FFF2-40B4-BE49-F238E27FC236}">
                <a16:creationId xmlns:a16="http://schemas.microsoft.com/office/drawing/2014/main" id="{E6B6BA56-61D1-4A27-B4A0-67D4B242C74F}"/>
              </a:ext>
            </a:extLst>
          </p:cNvPr>
          <p:cNvSpPr txBox="1"/>
          <p:nvPr/>
        </p:nvSpPr>
        <p:spPr>
          <a:xfrm>
            <a:off x="3924979" y="4673321"/>
            <a:ext cx="1395109" cy="369332"/>
          </a:xfrm>
          <a:prstGeom prst="rect">
            <a:avLst/>
          </a:prstGeom>
          <a:noFill/>
        </p:spPr>
        <p:txBody>
          <a:bodyPr wrap="square" rtlCol="0">
            <a:spAutoFit/>
          </a:bodyPr>
          <a:lstStyle/>
          <a:p>
            <a:r>
              <a:rPr lang="en-US" dirty="0"/>
              <a:t>Cluster2</a:t>
            </a:r>
          </a:p>
        </p:txBody>
      </p:sp>
      <p:sp>
        <p:nvSpPr>
          <p:cNvPr id="156" name="Rectangle 155">
            <a:extLst>
              <a:ext uri="{FF2B5EF4-FFF2-40B4-BE49-F238E27FC236}">
                <a16:creationId xmlns:a16="http://schemas.microsoft.com/office/drawing/2014/main" id="{611AAE5B-7ECC-46A8-AF04-5B5768922806}"/>
              </a:ext>
            </a:extLst>
          </p:cNvPr>
          <p:cNvSpPr/>
          <p:nvPr/>
        </p:nvSpPr>
        <p:spPr>
          <a:xfrm>
            <a:off x="3789376" y="5206291"/>
            <a:ext cx="659598" cy="75847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Cube 156">
            <a:extLst>
              <a:ext uri="{FF2B5EF4-FFF2-40B4-BE49-F238E27FC236}">
                <a16:creationId xmlns:a16="http://schemas.microsoft.com/office/drawing/2014/main" id="{751B5952-53C2-40BF-B96A-FF95951CC0C2}"/>
              </a:ext>
            </a:extLst>
          </p:cNvPr>
          <p:cNvSpPr/>
          <p:nvPr/>
        </p:nvSpPr>
        <p:spPr>
          <a:xfrm>
            <a:off x="3788389" y="5298029"/>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Cube 157">
            <a:extLst>
              <a:ext uri="{FF2B5EF4-FFF2-40B4-BE49-F238E27FC236}">
                <a16:creationId xmlns:a16="http://schemas.microsoft.com/office/drawing/2014/main" id="{15AB1A2F-40BC-4353-BC74-CA0F0F699CC4}"/>
              </a:ext>
            </a:extLst>
          </p:cNvPr>
          <p:cNvSpPr/>
          <p:nvPr/>
        </p:nvSpPr>
        <p:spPr>
          <a:xfrm>
            <a:off x="4078940" y="5286770"/>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Rectangle 158">
            <a:extLst>
              <a:ext uri="{FF2B5EF4-FFF2-40B4-BE49-F238E27FC236}">
                <a16:creationId xmlns:a16="http://schemas.microsoft.com/office/drawing/2014/main" id="{DD0EA3DF-71C6-457E-97E4-04059C0BEEFC}"/>
              </a:ext>
            </a:extLst>
          </p:cNvPr>
          <p:cNvSpPr/>
          <p:nvPr/>
        </p:nvSpPr>
        <p:spPr>
          <a:xfrm>
            <a:off x="3773364" y="5675258"/>
            <a:ext cx="675610" cy="22920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Node 5</a:t>
            </a:r>
          </a:p>
        </p:txBody>
      </p:sp>
      <p:grpSp>
        <p:nvGrpSpPr>
          <p:cNvPr id="163" name="Group 162">
            <a:extLst>
              <a:ext uri="{FF2B5EF4-FFF2-40B4-BE49-F238E27FC236}">
                <a16:creationId xmlns:a16="http://schemas.microsoft.com/office/drawing/2014/main" id="{14BD3BB6-2CEE-4A29-AAFA-E9740E2BFC83}"/>
              </a:ext>
            </a:extLst>
          </p:cNvPr>
          <p:cNvGrpSpPr/>
          <p:nvPr/>
        </p:nvGrpSpPr>
        <p:grpSpPr>
          <a:xfrm>
            <a:off x="3147892" y="5933504"/>
            <a:ext cx="1206556" cy="368970"/>
            <a:chOff x="4956802" y="4764981"/>
            <a:chExt cx="817410" cy="515639"/>
          </a:xfrm>
        </p:grpSpPr>
        <p:sp>
          <p:nvSpPr>
            <p:cNvPr id="164" name="Rectangle: Rounded Corners 163">
              <a:extLst>
                <a:ext uri="{FF2B5EF4-FFF2-40B4-BE49-F238E27FC236}">
                  <a16:creationId xmlns:a16="http://schemas.microsoft.com/office/drawing/2014/main" id="{179848B3-271B-48BC-9ED1-450726DEDF05}"/>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EADD962C-BF0E-44ED-9958-C88CA6238C93}"/>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166" name="Group 165">
            <a:extLst>
              <a:ext uri="{FF2B5EF4-FFF2-40B4-BE49-F238E27FC236}">
                <a16:creationId xmlns:a16="http://schemas.microsoft.com/office/drawing/2014/main" id="{6CDCB148-6A1D-463E-8728-3C9CA1415512}"/>
              </a:ext>
            </a:extLst>
          </p:cNvPr>
          <p:cNvGrpSpPr/>
          <p:nvPr/>
        </p:nvGrpSpPr>
        <p:grpSpPr>
          <a:xfrm>
            <a:off x="1026770" y="5930572"/>
            <a:ext cx="1223443" cy="352575"/>
            <a:chOff x="4956802" y="4764981"/>
            <a:chExt cx="817410" cy="515639"/>
          </a:xfrm>
        </p:grpSpPr>
        <p:sp>
          <p:nvSpPr>
            <p:cNvPr id="167" name="Rectangle: Rounded Corners 166">
              <a:extLst>
                <a:ext uri="{FF2B5EF4-FFF2-40B4-BE49-F238E27FC236}">
                  <a16:creationId xmlns:a16="http://schemas.microsoft.com/office/drawing/2014/main" id="{BB59004C-8C42-452A-9C4A-7A0B1A728122}"/>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2B2CDEF2-9922-4875-ADC6-4833720CB904}"/>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169" name="Group 168">
            <a:extLst>
              <a:ext uri="{FF2B5EF4-FFF2-40B4-BE49-F238E27FC236}">
                <a16:creationId xmlns:a16="http://schemas.microsoft.com/office/drawing/2014/main" id="{9EF79895-225A-48DD-ACA9-5A30A20E7C2D}"/>
              </a:ext>
            </a:extLst>
          </p:cNvPr>
          <p:cNvGrpSpPr/>
          <p:nvPr/>
        </p:nvGrpSpPr>
        <p:grpSpPr>
          <a:xfrm>
            <a:off x="5780624" y="5033655"/>
            <a:ext cx="915673" cy="896252"/>
            <a:chOff x="4956802" y="4764981"/>
            <a:chExt cx="817410" cy="741319"/>
          </a:xfrm>
        </p:grpSpPr>
        <p:sp>
          <p:nvSpPr>
            <p:cNvPr id="170" name="Rectangle: Rounded Corners 169">
              <a:extLst>
                <a:ext uri="{FF2B5EF4-FFF2-40B4-BE49-F238E27FC236}">
                  <a16:creationId xmlns:a16="http://schemas.microsoft.com/office/drawing/2014/main" id="{853903BB-3FEB-445C-998C-D4F0C0CF27F1}"/>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A4FB75D1-C444-44C6-B52F-002830862C48}"/>
                </a:ext>
              </a:extLst>
            </p:cNvPr>
            <p:cNvSpPr txBox="1"/>
            <p:nvPr/>
          </p:nvSpPr>
          <p:spPr>
            <a:xfrm>
              <a:off x="5002807" y="4818955"/>
              <a:ext cx="771405" cy="687345"/>
            </a:xfrm>
            <a:prstGeom prst="rect">
              <a:avLst/>
            </a:prstGeom>
            <a:noFill/>
          </p:spPr>
          <p:txBody>
            <a:bodyPr wrap="square" rtlCol="0">
              <a:spAutoFit/>
            </a:bodyPr>
            <a:lstStyle/>
            <a:p>
              <a:r>
                <a:rPr lang="en-US" sz="1200" b="1" dirty="0"/>
                <a:t>Migration Manager</a:t>
              </a:r>
            </a:p>
          </p:txBody>
        </p:sp>
      </p:grpSp>
      <p:cxnSp>
        <p:nvCxnSpPr>
          <p:cNvPr id="172" name="Straight Connector 171">
            <a:extLst>
              <a:ext uri="{FF2B5EF4-FFF2-40B4-BE49-F238E27FC236}">
                <a16:creationId xmlns:a16="http://schemas.microsoft.com/office/drawing/2014/main" id="{4B07876E-59F1-492A-A4F5-165E6C3F8353}"/>
              </a:ext>
            </a:extLst>
          </p:cNvPr>
          <p:cNvCxnSpPr>
            <a:stCxn id="168" idx="2"/>
          </p:cNvCxnSpPr>
          <p:nvPr/>
        </p:nvCxnSpPr>
        <p:spPr>
          <a:xfrm>
            <a:off x="1672921" y="6283147"/>
            <a:ext cx="1212" cy="31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6D1F5AB-CBE7-40EB-8429-0C529AFC7A38}"/>
              </a:ext>
            </a:extLst>
          </p:cNvPr>
          <p:cNvCxnSpPr>
            <a:cxnSpLocks/>
          </p:cNvCxnSpPr>
          <p:nvPr/>
        </p:nvCxnSpPr>
        <p:spPr>
          <a:xfrm>
            <a:off x="1650547" y="6595272"/>
            <a:ext cx="4753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70F0F97-B3E0-43E5-8577-9321A0298812}"/>
              </a:ext>
            </a:extLst>
          </p:cNvPr>
          <p:cNvCxnSpPr>
            <a:cxnSpLocks/>
          </p:cNvCxnSpPr>
          <p:nvPr/>
        </p:nvCxnSpPr>
        <p:spPr>
          <a:xfrm flipV="1">
            <a:off x="6404069" y="5592417"/>
            <a:ext cx="0" cy="102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C3A4256-05C3-4913-8DD3-C826AE7AA089}"/>
              </a:ext>
            </a:extLst>
          </p:cNvPr>
          <p:cNvCxnSpPr>
            <a:cxnSpLocks/>
          </p:cNvCxnSpPr>
          <p:nvPr/>
        </p:nvCxnSpPr>
        <p:spPr>
          <a:xfrm>
            <a:off x="3731361" y="6276542"/>
            <a:ext cx="0" cy="19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70DF601-A1A5-47F5-9928-2969E8B4B922}"/>
              </a:ext>
            </a:extLst>
          </p:cNvPr>
          <p:cNvCxnSpPr>
            <a:cxnSpLocks/>
          </p:cNvCxnSpPr>
          <p:nvPr/>
        </p:nvCxnSpPr>
        <p:spPr>
          <a:xfrm>
            <a:off x="3731361" y="6470656"/>
            <a:ext cx="25328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762AEA2-5DE7-4082-8597-35885013EF17}"/>
              </a:ext>
            </a:extLst>
          </p:cNvPr>
          <p:cNvCxnSpPr/>
          <p:nvPr/>
        </p:nvCxnSpPr>
        <p:spPr>
          <a:xfrm flipV="1">
            <a:off x="6220985" y="5601189"/>
            <a:ext cx="0" cy="86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5DE556D-29C8-4FE0-816A-9293F9308F7A}"/>
              </a:ext>
            </a:extLst>
          </p:cNvPr>
          <p:cNvCxnSpPr>
            <a:cxnSpLocks/>
          </p:cNvCxnSpPr>
          <p:nvPr/>
        </p:nvCxnSpPr>
        <p:spPr>
          <a:xfrm flipV="1">
            <a:off x="6275737" y="1191988"/>
            <a:ext cx="0" cy="3830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9927A6A-2C71-404A-BC8F-D406A55E8864}"/>
              </a:ext>
            </a:extLst>
          </p:cNvPr>
          <p:cNvCxnSpPr>
            <a:cxnSpLocks/>
          </p:cNvCxnSpPr>
          <p:nvPr/>
        </p:nvCxnSpPr>
        <p:spPr>
          <a:xfrm flipH="1" flipV="1">
            <a:off x="3830553" y="4459221"/>
            <a:ext cx="1" cy="236705"/>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206A1394-8EC2-4C0A-A206-B0E0B2E180D1}"/>
              </a:ext>
            </a:extLst>
          </p:cNvPr>
          <p:cNvCxnSpPr>
            <a:cxnSpLocks/>
          </p:cNvCxnSpPr>
          <p:nvPr/>
        </p:nvCxnSpPr>
        <p:spPr>
          <a:xfrm>
            <a:off x="5286354" y="3186600"/>
            <a:ext cx="4321" cy="1282002"/>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5EC1D50-C715-405C-A1CF-260AB3557EC9}"/>
              </a:ext>
            </a:extLst>
          </p:cNvPr>
          <p:cNvCxnSpPr>
            <a:cxnSpLocks/>
          </p:cNvCxnSpPr>
          <p:nvPr/>
        </p:nvCxnSpPr>
        <p:spPr>
          <a:xfrm flipV="1">
            <a:off x="2109221" y="1191988"/>
            <a:ext cx="4166516" cy="20316"/>
          </a:xfrm>
          <a:prstGeom prst="line">
            <a:avLst/>
          </a:prstGeom>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7F15F2E1-045B-4473-AC70-44FC85A621DB}"/>
              </a:ext>
            </a:extLst>
          </p:cNvPr>
          <p:cNvSpPr/>
          <p:nvPr/>
        </p:nvSpPr>
        <p:spPr>
          <a:xfrm>
            <a:off x="2892675" y="2161355"/>
            <a:ext cx="1997706" cy="41715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a:t>
            </a:r>
          </a:p>
        </p:txBody>
      </p:sp>
      <p:grpSp>
        <p:nvGrpSpPr>
          <p:cNvPr id="199" name="Group 198">
            <a:extLst>
              <a:ext uri="{FF2B5EF4-FFF2-40B4-BE49-F238E27FC236}">
                <a16:creationId xmlns:a16="http://schemas.microsoft.com/office/drawing/2014/main" id="{CF3248CF-51B3-4750-B404-54B425C8FD4A}"/>
              </a:ext>
            </a:extLst>
          </p:cNvPr>
          <p:cNvGrpSpPr/>
          <p:nvPr/>
        </p:nvGrpSpPr>
        <p:grpSpPr>
          <a:xfrm>
            <a:off x="3243043" y="2462573"/>
            <a:ext cx="1783331" cy="717999"/>
            <a:chOff x="6536359" y="3711798"/>
            <a:chExt cx="2838691" cy="816283"/>
          </a:xfrm>
        </p:grpSpPr>
        <p:sp>
          <p:nvSpPr>
            <p:cNvPr id="200" name="Cylinder 199">
              <a:extLst>
                <a:ext uri="{FF2B5EF4-FFF2-40B4-BE49-F238E27FC236}">
                  <a16:creationId xmlns:a16="http://schemas.microsoft.com/office/drawing/2014/main" id="{22300701-1363-47CB-9966-08941DC1F21B}"/>
                </a:ext>
              </a:extLst>
            </p:cNvPr>
            <p:cNvSpPr/>
            <p:nvPr/>
          </p:nvSpPr>
          <p:spPr>
            <a:xfrm>
              <a:off x="6913172" y="3711798"/>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38EEF7C9-2E38-4D1A-B8C0-79E9F77C2EAC}"/>
                </a:ext>
              </a:extLst>
            </p:cNvPr>
            <p:cNvGrpSpPr/>
            <p:nvPr/>
          </p:nvGrpSpPr>
          <p:grpSpPr>
            <a:xfrm>
              <a:off x="6536359" y="3808061"/>
              <a:ext cx="2838691" cy="720020"/>
              <a:chOff x="6536359" y="3808061"/>
              <a:chExt cx="2838691" cy="720020"/>
            </a:xfrm>
          </p:grpSpPr>
          <p:sp>
            <p:nvSpPr>
              <p:cNvPr id="202" name="Cylinder 201">
                <a:extLst>
                  <a:ext uri="{FF2B5EF4-FFF2-40B4-BE49-F238E27FC236}">
                    <a16:creationId xmlns:a16="http://schemas.microsoft.com/office/drawing/2014/main" id="{E58DCE90-8F7C-4056-AEB8-1BF102EF98D7}"/>
                  </a:ext>
                </a:extLst>
              </p:cNvPr>
              <p:cNvSpPr/>
              <p:nvPr/>
            </p:nvSpPr>
            <p:spPr>
              <a:xfrm>
                <a:off x="6836745" y="3808061"/>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DEBFB43E-14C9-4DEF-A627-3FA1D65568C9}"/>
                  </a:ext>
                </a:extLst>
              </p:cNvPr>
              <p:cNvSpPr/>
              <p:nvPr/>
            </p:nvSpPr>
            <p:spPr>
              <a:xfrm>
                <a:off x="6536359" y="3872640"/>
                <a:ext cx="2838691" cy="164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Info DB</a:t>
                </a:r>
              </a:p>
            </p:txBody>
          </p:sp>
          <p:sp>
            <p:nvSpPr>
              <p:cNvPr id="204" name="Flowchart: Internal Storage 203">
                <a:extLst>
                  <a:ext uri="{FF2B5EF4-FFF2-40B4-BE49-F238E27FC236}">
                    <a16:creationId xmlns:a16="http://schemas.microsoft.com/office/drawing/2014/main" id="{9A0CD005-DC41-4AB2-871A-34AB101907AF}"/>
                  </a:ext>
                </a:extLst>
              </p:cNvPr>
              <p:cNvSpPr/>
              <p:nvPr/>
            </p:nvSpPr>
            <p:spPr>
              <a:xfrm>
                <a:off x="7280184" y="4129907"/>
                <a:ext cx="1245478" cy="30082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Info</a:t>
                </a:r>
              </a:p>
            </p:txBody>
          </p:sp>
        </p:grpSp>
      </p:grpSp>
      <p:cxnSp>
        <p:nvCxnSpPr>
          <p:cNvPr id="205" name="Straight Arrow Connector 204">
            <a:extLst>
              <a:ext uri="{FF2B5EF4-FFF2-40B4-BE49-F238E27FC236}">
                <a16:creationId xmlns:a16="http://schemas.microsoft.com/office/drawing/2014/main" id="{35E26FA0-5ACA-40EE-A4A6-878E981A94FA}"/>
              </a:ext>
            </a:extLst>
          </p:cNvPr>
          <p:cNvCxnSpPr>
            <a:cxnSpLocks/>
            <a:stCxn id="213" idx="1"/>
          </p:cNvCxnSpPr>
          <p:nvPr/>
        </p:nvCxnSpPr>
        <p:spPr>
          <a:xfrm flipH="1" flipV="1">
            <a:off x="1908160" y="2907115"/>
            <a:ext cx="1068854" cy="24347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2" name="Group 211">
            <a:extLst>
              <a:ext uri="{FF2B5EF4-FFF2-40B4-BE49-F238E27FC236}">
                <a16:creationId xmlns:a16="http://schemas.microsoft.com/office/drawing/2014/main" id="{4ABF7507-9881-40C2-85A4-BAA07DA6BBB3}"/>
              </a:ext>
            </a:extLst>
          </p:cNvPr>
          <p:cNvGrpSpPr/>
          <p:nvPr/>
        </p:nvGrpSpPr>
        <p:grpSpPr>
          <a:xfrm>
            <a:off x="2190418" y="3150588"/>
            <a:ext cx="1489428" cy="1156343"/>
            <a:chOff x="-933875" y="3167655"/>
            <a:chExt cx="1489428" cy="1156343"/>
          </a:xfrm>
        </p:grpSpPr>
        <p:sp>
          <p:nvSpPr>
            <p:cNvPr id="213" name="Cylinder 212">
              <a:extLst>
                <a:ext uri="{FF2B5EF4-FFF2-40B4-BE49-F238E27FC236}">
                  <a16:creationId xmlns:a16="http://schemas.microsoft.com/office/drawing/2014/main" id="{4FB9BF2F-B73C-4542-94C1-C6A47D696E76}"/>
                </a:ext>
              </a:extLst>
            </p:cNvPr>
            <p:cNvSpPr/>
            <p:nvPr/>
          </p:nvSpPr>
          <p:spPr>
            <a:xfrm>
              <a:off x="-788757" y="3167655"/>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ylinder 213">
              <a:extLst>
                <a:ext uri="{FF2B5EF4-FFF2-40B4-BE49-F238E27FC236}">
                  <a16:creationId xmlns:a16="http://schemas.microsoft.com/office/drawing/2014/main" id="{ED5E9F6C-055D-46BC-A11F-32DB6C5DD41D}"/>
                </a:ext>
              </a:extLst>
            </p:cNvPr>
            <p:cNvSpPr/>
            <p:nvPr/>
          </p:nvSpPr>
          <p:spPr>
            <a:xfrm>
              <a:off x="-871956" y="3254291"/>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18CF8CB-095D-4D8A-8653-11D245F8AECC}"/>
                </a:ext>
              </a:extLst>
            </p:cNvPr>
            <p:cNvSpPr/>
            <p:nvPr/>
          </p:nvSpPr>
          <p:spPr>
            <a:xfrm>
              <a:off x="-933875" y="3328765"/>
              <a:ext cx="1489428" cy="155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Static Info DB</a:t>
              </a:r>
            </a:p>
          </p:txBody>
        </p:sp>
        <p:sp>
          <p:nvSpPr>
            <p:cNvPr id="216" name="Flowchart: Internal Storage 215">
              <a:extLst>
                <a:ext uri="{FF2B5EF4-FFF2-40B4-BE49-F238E27FC236}">
                  <a16:creationId xmlns:a16="http://schemas.microsoft.com/office/drawing/2014/main" id="{1B4A05F7-5D3D-4E79-924C-062077DEB592}"/>
                </a:ext>
              </a:extLst>
            </p:cNvPr>
            <p:cNvSpPr/>
            <p:nvPr/>
          </p:nvSpPr>
          <p:spPr>
            <a:xfrm>
              <a:off x="-812652" y="3944852"/>
              <a:ext cx="1159968" cy="31814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Geo-topology</a:t>
              </a:r>
            </a:p>
          </p:txBody>
        </p:sp>
        <p:sp>
          <p:nvSpPr>
            <p:cNvPr id="217" name="Flowchart: Internal Storage 216">
              <a:extLst>
                <a:ext uri="{FF2B5EF4-FFF2-40B4-BE49-F238E27FC236}">
                  <a16:creationId xmlns:a16="http://schemas.microsoft.com/office/drawing/2014/main" id="{53E5832F-F9C9-45D6-8D1C-FB33A32FF7DA}"/>
                </a:ext>
              </a:extLst>
            </p:cNvPr>
            <p:cNvSpPr/>
            <p:nvPr/>
          </p:nvSpPr>
          <p:spPr>
            <a:xfrm>
              <a:off x="-632132" y="3569508"/>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Policy Info</a:t>
              </a:r>
            </a:p>
          </p:txBody>
        </p:sp>
      </p:grpSp>
      <p:cxnSp>
        <p:nvCxnSpPr>
          <p:cNvPr id="218" name="Straight Arrow Connector 217">
            <a:extLst>
              <a:ext uri="{FF2B5EF4-FFF2-40B4-BE49-F238E27FC236}">
                <a16:creationId xmlns:a16="http://schemas.microsoft.com/office/drawing/2014/main" id="{4D1EAC64-C5F1-4749-A754-CDC93CE46AF2}"/>
              </a:ext>
            </a:extLst>
          </p:cNvPr>
          <p:cNvCxnSpPr>
            <a:cxnSpLocks/>
          </p:cNvCxnSpPr>
          <p:nvPr/>
        </p:nvCxnSpPr>
        <p:spPr>
          <a:xfrm flipV="1">
            <a:off x="5295900" y="2266066"/>
            <a:ext cx="0" cy="419985"/>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2D0AF8F1-85A7-4363-9105-EE29550EE179}"/>
              </a:ext>
            </a:extLst>
          </p:cNvPr>
          <p:cNvCxnSpPr>
            <a:cxnSpLocks/>
            <a:endCxn id="198" idx="1"/>
          </p:cNvCxnSpPr>
          <p:nvPr/>
        </p:nvCxnSpPr>
        <p:spPr>
          <a:xfrm flipV="1">
            <a:off x="2627325" y="2369933"/>
            <a:ext cx="265350" cy="33307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9FEE557-36A0-4759-92C4-BAC953624AF7}"/>
              </a:ext>
            </a:extLst>
          </p:cNvPr>
          <p:cNvSpPr/>
          <p:nvPr/>
        </p:nvSpPr>
        <p:spPr>
          <a:xfrm>
            <a:off x="485520" y="1212304"/>
            <a:ext cx="1550289"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VM/POD Request</a:t>
            </a:r>
          </a:p>
        </p:txBody>
      </p:sp>
      <p:cxnSp>
        <p:nvCxnSpPr>
          <p:cNvPr id="126" name="Straight Arrow Connector 125">
            <a:extLst>
              <a:ext uri="{FF2B5EF4-FFF2-40B4-BE49-F238E27FC236}">
                <a16:creationId xmlns:a16="http://schemas.microsoft.com/office/drawing/2014/main" id="{C894F57E-1246-4E17-85C6-45EF5D276A13}"/>
              </a:ext>
            </a:extLst>
          </p:cNvPr>
          <p:cNvCxnSpPr>
            <a:cxnSpLocks/>
          </p:cNvCxnSpPr>
          <p:nvPr/>
        </p:nvCxnSpPr>
        <p:spPr>
          <a:xfrm flipH="1">
            <a:off x="1948955" y="1991250"/>
            <a:ext cx="584" cy="372379"/>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F0E003F-A157-49EA-955C-C573B7E54FFC}"/>
              </a:ext>
            </a:extLst>
          </p:cNvPr>
          <p:cNvCxnSpPr>
            <a:cxnSpLocks/>
          </p:cNvCxnSpPr>
          <p:nvPr/>
        </p:nvCxnSpPr>
        <p:spPr>
          <a:xfrm>
            <a:off x="2104201" y="1215827"/>
            <a:ext cx="5021" cy="34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C12C94E4-B376-45B9-B6CD-E392FA260AE1}"/>
              </a:ext>
            </a:extLst>
          </p:cNvPr>
          <p:cNvSpPr/>
          <p:nvPr/>
        </p:nvSpPr>
        <p:spPr>
          <a:xfrm>
            <a:off x="1094626" y="2381119"/>
            <a:ext cx="152494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sp>
        <p:nvSpPr>
          <p:cNvPr id="194" name="Rectangle 193">
            <a:extLst>
              <a:ext uri="{FF2B5EF4-FFF2-40B4-BE49-F238E27FC236}">
                <a16:creationId xmlns:a16="http://schemas.microsoft.com/office/drawing/2014/main" id="{8FF97E1C-EB0C-43F3-832A-7E4540FE9C03}"/>
              </a:ext>
            </a:extLst>
          </p:cNvPr>
          <p:cNvSpPr/>
          <p:nvPr/>
        </p:nvSpPr>
        <p:spPr>
          <a:xfrm>
            <a:off x="1482162" y="1571504"/>
            <a:ext cx="96292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LB</a:t>
            </a:r>
          </a:p>
        </p:txBody>
      </p:sp>
      <p:cxnSp>
        <p:nvCxnSpPr>
          <p:cNvPr id="195" name="Straight Arrow Connector 194">
            <a:extLst>
              <a:ext uri="{FF2B5EF4-FFF2-40B4-BE49-F238E27FC236}">
                <a16:creationId xmlns:a16="http://schemas.microsoft.com/office/drawing/2014/main" id="{77EF8E2D-5B94-4A04-AFB0-635E2E2D2D52}"/>
              </a:ext>
            </a:extLst>
          </p:cNvPr>
          <p:cNvCxnSpPr>
            <a:cxnSpLocks/>
          </p:cNvCxnSpPr>
          <p:nvPr/>
        </p:nvCxnSpPr>
        <p:spPr>
          <a:xfrm>
            <a:off x="1948955" y="1212304"/>
            <a:ext cx="0" cy="35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AE3CE80D-8FDD-4229-8C51-C6470458919B}"/>
              </a:ext>
            </a:extLst>
          </p:cNvPr>
          <p:cNvSpPr/>
          <p:nvPr/>
        </p:nvSpPr>
        <p:spPr>
          <a:xfrm>
            <a:off x="1019648" y="2438356"/>
            <a:ext cx="152494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grpSp>
        <p:nvGrpSpPr>
          <p:cNvPr id="206" name="Group 205">
            <a:extLst>
              <a:ext uri="{FF2B5EF4-FFF2-40B4-BE49-F238E27FC236}">
                <a16:creationId xmlns:a16="http://schemas.microsoft.com/office/drawing/2014/main" id="{AFFCB588-E584-4BD6-9986-DFBA3189965C}"/>
              </a:ext>
            </a:extLst>
          </p:cNvPr>
          <p:cNvGrpSpPr/>
          <p:nvPr/>
        </p:nvGrpSpPr>
        <p:grpSpPr>
          <a:xfrm>
            <a:off x="512661" y="3129750"/>
            <a:ext cx="1736197" cy="1156343"/>
            <a:chOff x="-602402" y="1749759"/>
            <a:chExt cx="1736197" cy="1156343"/>
          </a:xfrm>
        </p:grpSpPr>
        <p:sp>
          <p:nvSpPr>
            <p:cNvPr id="207" name="Cylinder 206">
              <a:extLst>
                <a:ext uri="{FF2B5EF4-FFF2-40B4-BE49-F238E27FC236}">
                  <a16:creationId xmlns:a16="http://schemas.microsoft.com/office/drawing/2014/main" id="{ACA0351B-87B8-45EA-80B0-B417E0CA5550}"/>
                </a:ext>
              </a:extLst>
            </p:cNvPr>
            <p:cNvSpPr/>
            <p:nvPr/>
          </p:nvSpPr>
          <p:spPr>
            <a:xfrm>
              <a:off x="-313110" y="1749759"/>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ylinder 207">
              <a:extLst>
                <a:ext uri="{FF2B5EF4-FFF2-40B4-BE49-F238E27FC236}">
                  <a16:creationId xmlns:a16="http://schemas.microsoft.com/office/drawing/2014/main" id="{F9D4442F-DBFC-47B6-A757-CDCE8F676777}"/>
                </a:ext>
              </a:extLst>
            </p:cNvPr>
            <p:cNvSpPr/>
            <p:nvPr/>
          </p:nvSpPr>
          <p:spPr>
            <a:xfrm>
              <a:off x="-396309" y="1836395"/>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536F41-CA17-4C48-A988-7907A7B601C1}"/>
                </a:ext>
              </a:extLst>
            </p:cNvPr>
            <p:cNvSpPr/>
            <p:nvPr/>
          </p:nvSpPr>
          <p:spPr>
            <a:xfrm>
              <a:off x="-602402" y="1858321"/>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210" name="Flowchart: Internal Storage 209">
              <a:extLst>
                <a:ext uri="{FF2B5EF4-FFF2-40B4-BE49-F238E27FC236}">
                  <a16:creationId xmlns:a16="http://schemas.microsoft.com/office/drawing/2014/main" id="{5705E89E-41D6-4AF6-99C6-DC052AC43F02}"/>
                </a:ext>
              </a:extLst>
            </p:cNvPr>
            <p:cNvSpPr/>
            <p:nvPr/>
          </p:nvSpPr>
          <p:spPr>
            <a:xfrm>
              <a:off x="-166406" y="2510303"/>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211" name="Flowchart: Internal Storage 210">
              <a:extLst>
                <a:ext uri="{FF2B5EF4-FFF2-40B4-BE49-F238E27FC236}">
                  <a16:creationId xmlns:a16="http://schemas.microsoft.com/office/drawing/2014/main" id="{7ABA3EFD-5C86-45A1-8A14-F0A8766BD8FC}"/>
                </a:ext>
              </a:extLst>
            </p:cNvPr>
            <p:cNvSpPr/>
            <p:nvPr/>
          </p:nvSpPr>
          <p:spPr>
            <a:xfrm>
              <a:off x="-156485" y="2151612"/>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cxnSp>
        <p:nvCxnSpPr>
          <p:cNvPr id="220" name="Straight Arrow Connector 219">
            <a:extLst>
              <a:ext uri="{FF2B5EF4-FFF2-40B4-BE49-F238E27FC236}">
                <a16:creationId xmlns:a16="http://schemas.microsoft.com/office/drawing/2014/main" id="{3D963B9C-A68D-4D74-9ADD-9E2A4976DA97}"/>
              </a:ext>
            </a:extLst>
          </p:cNvPr>
          <p:cNvCxnSpPr>
            <a:cxnSpLocks/>
            <a:stCxn id="207" idx="1"/>
          </p:cNvCxnSpPr>
          <p:nvPr/>
        </p:nvCxnSpPr>
        <p:spPr>
          <a:xfrm flipH="1" flipV="1">
            <a:off x="1440931" y="2839342"/>
            <a:ext cx="2500" cy="290408"/>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9C24EAF-3AA0-4962-BB61-D790AB683891}"/>
              </a:ext>
            </a:extLst>
          </p:cNvPr>
          <p:cNvGrpSpPr/>
          <p:nvPr/>
        </p:nvGrpSpPr>
        <p:grpSpPr>
          <a:xfrm>
            <a:off x="4809627" y="2494227"/>
            <a:ext cx="1484595" cy="727353"/>
            <a:chOff x="2019971" y="4308153"/>
            <a:chExt cx="675610" cy="479399"/>
          </a:xfrm>
        </p:grpSpPr>
        <p:sp>
          <p:nvSpPr>
            <p:cNvPr id="96" name="Rectangle: Rounded Corners 95">
              <a:extLst>
                <a:ext uri="{FF2B5EF4-FFF2-40B4-BE49-F238E27FC236}">
                  <a16:creationId xmlns:a16="http://schemas.microsoft.com/office/drawing/2014/main" id="{D9FA3B95-8AB0-4956-9DEB-57003A78DF3C}"/>
                </a:ext>
              </a:extLst>
            </p:cNvPr>
            <p:cNvSpPr/>
            <p:nvPr/>
          </p:nvSpPr>
          <p:spPr>
            <a:xfrm>
              <a:off x="2079626" y="4308153"/>
              <a:ext cx="556300"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Rectangle 96">
              <a:extLst>
                <a:ext uri="{FF2B5EF4-FFF2-40B4-BE49-F238E27FC236}">
                  <a16:creationId xmlns:a16="http://schemas.microsoft.com/office/drawing/2014/main" id="{37CE280D-0F4F-48D5-8170-F4E53F795859}"/>
                </a:ext>
              </a:extLst>
            </p:cNvPr>
            <p:cNvSpPr/>
            <p:nvPr/>
          </p:nvSpPr>
          <p:spPr>
            <a:xfrm>
              <a:off x="2019971" y="4329676"/>
              <a:ext cx="675610" cy="417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r>
                <a:rPr lang="en-US" sz="1600" b="1" dirty="0">
                  <a:solidFill>
                    <a:schemeClr val="tx1"/>
                  </a:solidFill>
                </a:rPr>
                <a:t>Cluster Resource Collector</a:t>
              </a:r>
            </a:p>
            <a:p>
              <a:endParaRPr lang="en-US" sz="1600" b="1" dirty="0">
                <a:solidFill>
                  <a:schemeClr val="tx1"/>
                </a:solidFill>
              </a:endParaRPr>
            </a:p>
            <a:p>
              <a:endParaRPr lang="en-US" sz="1600" b="1" dirty="0">
                <a:solidFill>
                  <a:schemeClr val="tx1"/>
                </a:solidFill>
              </a:endParaRPr>
            </a:p>
          </p:txBody>
        </p:sp>
      </p:grpSp>
      <p:cxnSp>
        <p:nvCxnSpPr>
          <p:cNvPr id="109" name="Straight Arrow Connector 108">
            <a:extLst>
              <a:ext uri="{FF2B5EF4-FFF2-40B4-BE49-F238E27FC236}">
                <a16:creationId xmlns:a16="http://schemas.microsoft.com/office/drawing/2014/main" id="{4FC21E9A-E273-48A3-833D-85D85DA77365}"/>
              </a:ext>
            </a:extLst>
          </p:cNvPr>
          <p:cNvCxnSpPr>
            <a:cxnSpLocks/>
          </p:cNvCxnSpPr>
          <p:nvPr/>
        </p:nvCxnSpPr>
        <p:spPr>
          <a:xfrm flipV="1">
            <a:off x="1743158" y="4356855"/>
            <a:ext cx="943" cy="316466"/>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5656E04-0DC2-45F9-BC5A-F84ACCD15A17}"/>
              </a:ext>
            </a:extLst>
          </p:cNvPr>
          <p:cNvCxnSpPr>
            <a:cxnSpLocks/>
          </p:cNvCxnSpPr>
          <p:nvPr/>
        </p:nvCxnSpPr>
        <p:spPr>
          <a:xfrm flipV="1">
            <a:off x="1743158" y="4330796"/>
            <a:ext cx="3537432" cy="27538"/>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F4311D6-DB6F-4905-8E92-5757863D741E}"/>
              </a:ext>
            </a:extLst>
          </p:cNvPr>
          <p:cNvCxnSpPr>
            <a:cxnSpLocks/>
          </p:cNvCxnSpPr>
          <p:nvPr/>
        </p:nvCxnSpPr>
        <p:spPr>
          <a:xfrm flipV="1">
            <a:off x="3794203" y="4446984"/>
            <a:ext cx="1505321" cy="13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DDB325-333C-430E-94A4-877FB52CCAFC}"/>
              </a:ext>
            </a:extLst>
          </p:cNvPr>
          <p:cNvCxnSpPr>
            <a:cxnSpLocks/>
          </p:cNvCxnSpPr>
          <p:nvPr/>
        </p:nvCxnSpPr>
        <p:spPr>
          <a:xfrm flipH="1">
            <a:off x="5023832" y="2257072"/>
            <a:ext cx="263798" cy="11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43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2853F06-2C4C-4FD4-B637-F1E1DC739355}"/>
              </a:ext>
            </a:extLst>
          </p:cNvPr>
          <p:cNvGrpSpPr/>
          <p:nvPr/>
        </p:nvGrpSpPr>
        <p:grpSpPr>
          <a:xfrm>
            <a:off x="243581" y="537317"/>
            <a:ext cx="11704838" cy="6127505"/>
            <a:chOff x="242193" y="368252"/>
            <a:chExt cx="11704838" cy="6127505"/>
          </a:xfrm>
        </p:grpSpPr>
        <p:sp>
          <p:nvSpPr>
            <p:cNvPr id="123" name="Rectangle: Rounded Corners 122">
              <a:extLst>
                <a:ext uri="{FF2B5EF4-FFF2-40B4-BE49-F238E27FC236}">
                  <a16:creationId xmlns:a16="http://schemas.microsoft.com/office/drawing/2014/main" id="{CACE897A-E300-4F2E-86DF-C8E8295D75F6}"/>
                </a:ext>
              </a:extLst>
            </p:cNvPr>
            <p:cNvSpPr/>
            <p:nvPr/>
          </p:nvSpPr>
          <p:spPr>
            <a:xfrm>
              <a:off x="1346228" y="368252"/>
              <a:ext cx="10600803" cy="4879410"/>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16777ED5-6804-41BF-847A-3DD1ABCB9CE0}"/>
                </a:ext>
              </a:extLst>
            </p:cNvPr>
            <p:cNvSpPr/>
            <p:nvPr/>
          </p:nvSpPr>
          <p:spPr>
            <a:xfrm>
              <a:off x="1587579" y="513576"/>
              <a:ext cx="1789798" cy="452762"/>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E95B0D-2F07-440B-BAA2-B1C677FF8950}"/>
                </a:ext>
              </a:extLst>
            </p:cNvPr>
            <p:cNvSpPr/>
            <p:nvPr/>
          </p:nvSpPr>
          <p:spPr>
            <a:xfrm>
              <a:off x="1511802" y="1304726"/>
              <a:ext cx="1428740" cy="1070857"/>
            </a:xfrm>
            <a:prstGeom prst="rect">
              <a:avLst/>
            </a:prstGeom>
            <a:solidFill>
              <a:srgbClr val="FDEE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Scheduling API Server</a:t>
              </a:r>
            </a:p>
          </p:txBody>
        </p:sp>
        <p:sp>
          <p:nvSpPr>
            <p:cNvPr id="11" name="Rectangle 10">
              <a:extLst>
                <a:ext uri="{FF2B5EF4-FFF2-40B4-BE49-F238E27FC236}">
                  <a16:creationId xmlns:a16="http://schemas.microsoft.com/office/drawing/2014/main" id="{68552229-974C-48FC-9582-173F3C3C0CD4}"/>
                </a:ext>
              </a:extLst>
            </p:cNvPr>
            <p:cNvSpPr/>
            <p:nvPr/>
          </p:nvSpPr>
          <p:spPr>
            <a:xfrm>
              <a:off x="1586267" y="482244"/>
              <a:ext cx="1849135" cy="466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Scheduler ETCD</a:t>
              </a:r>
            </a:p>
          </p:txBody>
        </p:sp>
        <p:cxnSp>
          <p:nvCxnSpPr>
            <p:cNvPr id="12" name="Straight Arrow Connector 11">
              <a:extLst>
                <a:ext uri="{FF2B5EF4-FFF2-40B4-BE49-F238E27FC236}">
                  <a16:creationId xmlns:a16="http://schemas.microsoft.com/office/drawing/2014/main" id="{67FE6375-F4EB-491C-BA1F-DB69FC5567BC}"/>
                </a:ext>
              </a:extLst>
            </p:cNvPr>
            <p:cNvCxnSpPr>
              <a:cxnSpLocks/>
              <a:stCxn id="4" idx="0"/>
            </p:cNvCxnSpPr>
            <p:nvPr/>
          </p:nvCxnSpPr>
          <p:spPr>
            <a:xfrm flipV="1">
              <a:off x="2226172" y="939188"/>
              <a:ext cx="1521" cy="365538"/>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147F461-F302-4CB6-A373-9D7F11999AA6}"/>
                </a:ext>
              </a:extLst>
            </p:cNvPr>
            <p:cNvSpPr txBox="1"/>
            <p:nvPr/>
          </p:nvSpPr>
          <p:spPr>
            <a:xfrm>
              <a:off x="242193" y="1463381"/>
              <a:ext cx="1428741" cy="307777"/>
            </a:xfrm>
            <a:prstGeom prst="rect">
              <a:avLst/>
            </a:prstGeom>
            <a:noFill/>
            <a:ln>
              <a:noFill/>
              <a:prstDash val="dash"/>
            </a:ln>
          </p:spPr>
          <p:txBody>
            <a:bodyPr wrap="square" rtlCol="0">
              <a:spAutoFit/>
            </a:bodyPr>
            <a:lstStyle/>
            <a:p>
              <a:r>
                <a:rPr lang="en-US" sz="1400" b="1" dirty="0"/>
                <a:t>VM Request</a:t>
              </a:r>
            </a:p>
          </p:txBody>
        </p:sp>
        <p:cxnSp>
          <p:nvCxnSpPr>
            <p:cNvPr id="53" name="Straight Arrow Connector 52">
              <a:extLst>
                <a:ext uri="{FF2B5EF4-FFF2-40B4-BE49-F238E27FC236}">
                  <a16:creationId xmlns:a16="http://schemas.microsoft.com/office/drawing/2014/main" id="{AD88A3DF-FEBF-4864-B263-3336A1FE58A6}"/>
                </a:ext>
              </a:extLst>
            </p:cNvPr>
            <p:cNvCxnSpPr>
              <a:cxnSpLocks/>
            </p:cNvCxnSpPr>
            <p:nvPr/>
          </p:nvCxnSpPr>
          <p:spPr>
            <a:xfrm>
              <a:off x="266700" y="2066247"/>
              <a:ext cx="1244423"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6D21896-1565-4FCB-816F-F4C065AA8A54}"/>
                </a:ext>
              </a:extLst>
            </p:cNvPr>
            <p:cNvSpPr/>
            <p:nvPr/>
          </p:nvSpPr>
          <p:spPr>
            <a:xfrm>
              <a:off x="9855036" y="5721835"/>
              <a:ext cx="1939508"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Openstack</a:t>
              </a:r>
              <a:r>
                <a:rPr lang="en-US" sz="2000" b="1" dirty="0">
                  <a:solidFill>
                    <a:schemeClr val="tx1"/>
                  </a:solidFill>
                </a:rPr>
                <a:t> Cluster</a:t>
              </a:r>
            </a:p>
          </p:txBody>
        </p:sp>
        <p:cxnSp>
          <p:nvCxnSpPr>
            <p:cNvPr id="81" name="Straight Arrow Connector 80">
              <a:extLst>
                <a:ext uri="{FF2B5EF4-FFF2-40B4-BE49-F238E27FC236}">
                  <a16:creationId xmlns:a16="http://schemas.microsoft.com/office/drawing/2014/main" id="{34782FF2-F6DB-4F63-BF47-A557C1FDA621}"/>
                </a:ext>
              </a:extLst>
            </p:cNvPr>
            <p:cNvCxnSpPr>
              <a:cxnSpLocks/>
              <a:stCxn id="113" idx="2"/>
              <a:endCxn id="115" idx="0"/>
            </p:cNvCxnSpPr>
            <p:nvPr/>
          </p:nvCxnSpPr>
          <p:spPr>
            <a:xfrm>
              <a:off x="8962146" y="5011713"/>
              <a:ext cx="68112" cy="710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04B5226-EC41-4008-B9D0-D384B4EFB18E}"/>
                </a:ext>
              </a:extLst>
            </p:cNvPr>
            <p:cNvCxnSpPr>
              <a:cxnSpLocks/>
            </p:cNvCxnSpPr>
            <p:nvPr/>
          </p:nvCxnSpPr>
          <p:spPr>
            <a:xfrm flipV="1">
              <a:off x="7858587" y="4460208"/>
              <a:ext cx="704711" cy="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73AC54C-8AB3-4F62-BA03-DA8683DD30A7}"/>
                </a:ext>
              </a:extLst>
            </p:cNvPr>
            <p:cNvSpPr txBox="1"/>
            <p:nvPr/>
          </p:nvSpPr>
          <p:spPr>
            <a:xfrm>
              <a:off x="5401296" y="541656"/>
              <a:ext cx="3107187" cy="461665"/>
            </a:xfrm>
            <a:prstGeom prst="rect">
              <a:avLst/>
            </a:prstGeom>
            <a:noFill/>
          </p:spPr>
          <p:txBody>
            <a:bodyPr wrap="square" rtlCol="0">
              <a:spAutoFit/>
            </a:bodyPr>
            <a:lstStyle/>
            <a:p>
              <a:r>
                <a:rPr lang="en-US" sz="2400" b="1" dirty="0"/>
                <a:t>Global Scheduler</a:t>
              </a:r>
            </a:p>
          </p:txBody>
        </p:sp>
        <p:sp>
          <p:nvSpPr>
            <p:cNvPr id="21" name="TextBox 20">
              <a:extLst>
                <a:ext uri="{FF2B5EF4-FFF2-40B4-BE49-F238E27FC236}">
                  <a16:creationId xmlns:a16="http://schemas.microsoft.com/office/drawing/2014/main" id="{850AE14E-1175-476C-AB7C-996D54F6579F}"/>
                </a:ext>
              </a:extLst>
            </p:cNvPr>
            <p:cNvSpPr txBox="1"/>
            <p:nvPr/>
          </p:nvSpPr>
          <p:spPr>
            <a:xfrm>
              <a:off x="1554806" y="4038001"/>
              <a:ext cx="1059192" cy="923330"/>
            </a:xfrm>
            <a:prstGeom prst="rect">
              <a:avLst/>
            </a:prstGeom>
            <a:solidFill>
              <a:srgbClr val="FDEEE3"/>
            </a:solidFill>
            <a:ln>
              <a:solidFill>
                <a:schemeClr val="tx1"/>
              </a:solidFill>
            </a:ln>
          </p:spPr>
          <p:txBody>
            <a:bodyPr wrap="square" rtlCol="0">
              <a:spAutoFit/>
            </a:bodyPr>
            <a:lstStyle/>
            <a:p>
              <a:r>
                <a:rPr lang="en-US" dirty="0"/>
                <a:t>Resource Event Handler</a:t>
              </a:r>
            </a:p>
          </p:txBody>
        </p:sp>
        <p:pic>
          <p:nvPicPr>
            <p:cNvPr id="23" name="Picture 22">
              <a:extLst>
                <a:ext uri="{FF2B5EF4-FFF2-40B4-BE49-F238E27FC236}">
                  <a16:creationId xmlns:a16="http://schemas.microsoft.com/office/drawing/2014/main" id="{0E6B02CE-93A6-462E-831B-9587FF7F3020}"/>
                </a:ext>
              </a:extLst>
            </p:cNvPr>
            <p:cNvPicPr>
              <a:picLocks noChangeAspect="1"/>
            </p:cNvPicPr>
            <p:nvPr/>
          </p:nvPicPr>
          <p:blipFill>
            <a:blip r:embed="rId2"/>
            <a:stretch>
              <a:fillRect/>
            </a:stretch>
          </p:blipFill>
          <p:spPr>
            <a:xfrm>
              <a:off x="3045268" y="4244054"/>
              <a:ext cx="1409700" cy="466725"/>
            </a:xfrm>
            <a:prstGeom prst="rect">
              <a:avLst/>
            </a:prstGeom>
          </p:spPr>
        </p:pic>
        <p:sp>
          <p:nvSpPr>
            <p:cNvPr id="86" name="TextBox 85">
              <a:extLst>
                <a:ext uri="{FF2B5EF4-FFF2-40B4-BE49-F238E27FC236}">
                  <a16:creationId xmlns:a16="http://schemas.microsoft.com/office/drawing/2014/main" id="{58B8AB0B-C385-4F86-8125-7831CBCDEFDE}"/>
                </a:ext>
              </a:extLst>
            </p:cNvPr>
            <p:cNvSpPr txBox="1"/>
            <p:nvPr/>
          </p:nvSpPr>
          <p:spPr>
            <a:xfrm>
              <a:off x="4693088" y="4026148"/>
              <a:ext cx="1131827" cy="923330"/>
            </a:xfrm>
            <a:prstGeom prst="rect">
              <a:avLst/>
            </a:prstGeom>
            <a:solidFill>
              <a:srgbClr val="FFC000"/>
            </a:solidFill>
            <a:ln>
              <a:solidFill>
                <a:schemeClr val="tx1"/>
              </a:solidFill>
            </a:ln>
          </p:spPr>
          <p:txBody>
            <a:bodyPr wrap="square" rtlCol="0">
              <a:spAutoFit/>
            </a:bodyPr>
            <a:lstStyle/>
            <a:p>
              <a:endParaRPr lang="en-US" b="1" dirty="0"/>
            </a:p>
            <a:p>
              <a:r>
                <a:rPr lang="en-US" b="1" dirty="0"/>
                <a:t>Scheduler</a:t>
              </a:r>
            </a:p>
            <a:p>
              <a:r>
                <a:rPr lang="en-US" dirty="0"/>
                <a:t> </a:t>
              </a:r>
            </a:p>
          </p:txBody>
        </p:sp>
        <p:grpSp>
          <p:nvGrpSpPr>
            <p:cNvPr id="27" name="Group 26">
              <a:extLst>
                <a:ext uri="{FF2B5EF4-FFF2-40B4-BE49-F238E27FC236}">
                  <a16:creationId xmlns:a16="http://schemas.microsoft.com/office/drawing/2014/main" id="{3DF7DFBE-B18A-4FE1-A5B4-9C8A9AB92E10}"/>
                </a:ext>
              </a:extLst>
            </p:cNvPr>
            <p:cNvGrpSpPr/>
            <p:nvPr/>
          </p:nvGrpSpPr>
          <p:grpSpPr>
            <a:xfrm>
              <a:off x="1554806" y="2988593"/>
              <a:ext cx="1230219" cy="596978"/>
              <a:chOff x="4741955" y="1535815"/>
              <a:chExt cx="1233889" cy="837609"/>
            </a:xfrm>
          </p:grpSpPr>
          <p:sp>
            <p:nvSpPr>
              <p:cNvPr id="24" name="Oval 23">
                <a:extLst>
                  <a:ext uri="{FF2B5EF4-FFF2-40B4-BE49-F238E27FC236}">
                    <a16:creationId xmlns:a16="http://schemas.microsoft.com/office/drawing/2014/main" id="{DF63EB5C-FE01-474E-A1D7-42F07CFCB560}"/>
                  </a:ext>
                </a:extLst>
              </p:cNvPr>
              <p:cNvSpPr/>
              <p:nvPr/>
            </p:nvSpPr>
            <p:spPr>
              <a:xfrm>
                <a:off x="4760582" y="1535815"/>
                <a:ext cx="964022" cy="837609"/>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4156EF-F295-4F5F-92FE-677E172066B4}"/>
                  </a:ext>
                </a:extLst>
              </p:cNvPr>
              <p:cNvSpPr txBox="1"/>
              <p:nvPr/>
            </p:nvSpPr>
            <p:spPr>
              <a:xfrm>
                <a:off x="4741955" y="1729741"/>
                <a:ext cx="1233889" cy="454415"/>
              </a:xfrm>
              <a:prstGeom prst="rect">
                <a:avLst/>
              </a:prstGeom>
              <a:noFill/>
            </p:spPr>
            <p:txBody>
              <a:bodyPr wrap="square" rtlCol="0">
                <a:spAutoFit/>
              </a:bodyPr>
              <a:lstStyle/>
              <a:p>
                <a:r>
                  <a:rPr lang="en-US" dirty="0"/>
                  <a:t>Informer</a:t>
                </a:r>
              </a:p>
            </p:txBody>
          </p:sp>
        </p:grpSp>
        <p:cxnSp>
          <p:nvCxnSpPr>
            <p:cNvPr id="29" name="Straight Arrow Connector 28">
              <a:extLst>
                <a:ext uri="{FF2B5EF4-FFF2-40B4-BE49-F238E27FC236}">
                  <a16:creationId xmlns:a16="http://schemas.microsoft.com/office/drawing/2014/main" id="{B030949D-8685-4B7F-8072-04E1D53E8597}"/>
                </a:ext>
              </a:extLst>
            </p:cNvPr>
            <p:cNvCxnSpPr/>
            <p:nvPr/>
          </p:nvCxnSpPr>
          <p:spPr>
            <a:xfrm>
              <a:off x="2053955" y="3603067"/>
              <a:ext cx="0" cy="41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EBAACFD-82AB-4195-B18C-0B2462C4EBE7}"/>
                </a:ext>
              </a:extLst>
            </p:cNvPr>
            <p:cNvSpPr txBox="1"/>
            <p:nvPr/>
          </p:nvSpPr>
          <p:spPr>
            <a:xfrm>
              <a:off x="1554806" y="2513797"/>
              <a:ext cx="1347360" cy="307777"/>
            </a:xfrm>
            <a:prstGeom prst="rect">
              <a:avLst/>
            </a:prstGeom>
            <a:noFill/>
            <a:ln>
              <a:noFill/>
              <a:prstDash val="dash"/>
            </a:ln>
          </p:spPr>
          <p:txBody>
            <a:bodyPr wrap="square" rtlCol="0">
              <a:spAutoFit/>
            </a:bodyPr>
            <a:lstStyle/>
            <a:p>
              <a:r>
                <a:rPr lang="en-US" sz="1400" b="1" dirty="0"/>
                <a:t>VM Creation</a:t>
              </a:r>
            </a:p>
          </p:txBody>
        </p:sp>
        <p:cxnSp>
          <p:nvCxnSpPr>
            <p:cNvPr id="31" name="Straight Arrow Connector 30">
              <a:extLst>
                <a:ext uri="{FF2B5EF4-FFF2-40B4-BE49-F238E27FC236}">
                  <a16:creationId xmlns:a16="http://schemas.microsoft.com/office/drawing/2014/main" id="{AE4415BE-FF38-4383-A646-DC34C14E822A}"/>
                </a:ext>
              </a:extLst>
            </p:cNvPr>
            <p:cNvCxnSpPr>
              <a:cxnSpLocks/>
              <a:endCxn id="23" idx="1"/>
            </p:cNvCxnSpPr>
            <p:nvPr/>
          </p:nvCxnSpPr>
          <p:spPr>
            <a:xfrm>
              <a:off x="2585599" y="4477417"/>
              <a:ext cx="459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BA2AE5A-5982-40A8-8EAF-A154F40C4FE1}"/>
                </a:ext>
              </a:extLst>
            </p:cNvPr>
            <p:cNvSpPr txBox="1"/>
            <p:nvPr/>
          </p:nvSpPr>
          <p:spPr>
            <a:xfrm>
              <a:off x="3358726" y="4312902"/>
              <a:ext cx="1195491" cy="307777"/>
            </a:xfrm>
            <a:prstGeom prst="rect">
              <a:avLst/>
            </a:prstGeom>
            <a:noFill/>
            <a:ln>
              <a:noFill/>
              <a:prstDash val="dash"/>
            </a:ln>
          </p:spPr>
          <p:txBody>
            <a:bodyPr wrap="square" rtlCol="0">
              <a:spAutoFit/>
            </a:bodyPr>
            <a:lstStyle/>
            <a:p>
              <a:r>
                <a:rPr lang="en-US" sz="1400" b="1" dirty="0"/>
                <a:t>VM Info</a:t>
              </a:r>
            </a:p>
          </p:txBody>
        </p:sp>
        <p:cxnSp>
          <p:nvCxnSpPr>
            <p:cNvPr id="36" name="Straight Arrow Connector 35">
              <a:extLst>
                <a:ext uri="{FF2B5EF4-FFF2-40B4-BE49-F238E27FC236}">
                  <a16:creationId xmlns:a16="http://schemas.microsoft.com/office/drawing/2014/main" id="{AE750BA5-857B-4B98-9281-CE26DD6C07BB}"/>
                </a:ext>
              </a:extLst>
            </p:cNvPr>
            <p:cNvCxnSpPr>
              <a:cxnSpLocks/>
            </p:cNvCxnSpPr>
            <p:nvPr/>
          </p:nvCxnSpPr>
          <p:spPr>
            <a:xfrm>
              <a:off x="4396586" y="4499666"/>
              <a:ext cx="315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CE4337B0-3F9A-45B1-BDD3-26D6E5A5504F}"/>
                </a:ext>
              </a:extLst>
            </p:cNvPr>
            <p:cNvPicPr>
              <a:picLocks noChangeAspect="1"/>
            </p:cNvPicPr>
            <p:nvPr/>
          </p:nvPicPr>
          <p:blipFill>
            <a:blip r:embed="rId2"/>
            <a:stretch>
              <a:fillRect/>
            </a:stretch>
          </p:blipFill>
          <p:spPr>
            <a:xfrm>
              <a:off x="6466179" y="4201955"/>
              <a:ext cx="1409700" cy="466725"/>
            </a:xfrm>
            <a:prstGeom prst="rect">
              <a:avLst/>
            </a:prstGeom>
          </p:spPr>
        </p:pic>
        <p:cxnSp>
          <p:nvCxnSpPr>
            <p:cNvPr id="96" name="Straight Arrow Connector 95">
              <a:extLst>
                <a:ext uri="{FF2B5EF4-FFF2-40B4-BE49-F238E27FC236}">
                  <a16:creationId xmlns:a16="http://schemas.microsoft.com/office/drawing/2014/main" id="{1C91C0D8-665D-480A-B15F-B84B470E29EE}"/>
                </a:ext>
              </a:extLst>
            </p:cNvPr>
            <p:cNvCxnSpPr>
              <a:cxnSpLocks/>
            </p:cNvCxnSpPr>
            <p:nvPr/>
          </p:nvCxnSpPr>
          <p:spPr>
            <a:xfrm>
              <a:off x="5796806" y="4487813"/>
              <a:ext cx="820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C23F0C1-7A69-40EA-97BE-CCF80763BFEB}"/>
                </a:ext>
              </a:extLst>
            </p:cNvPr>
            <p:cNvSpPr txBox="1"/>
            <p:nvPr/>
          </p:nvSpPr>
          <p:spPr>
            <a:xfrm>
              <a:off x="8562350" y="3894131"/>
              <a:ext cx="1833283" cy="923330"/>
            </a:xfrm>
            <a:prstGeom prst="rect">
              <a:avLst/>
            </a:prstGeom>
            <a:solidFill>
              <a:srgbClr val="FDEEE3"/>
            </a:solidFill>
            <a:ln>
              <a:solidFill>
                <a:schemeClr val="tx1"/>
              </a:solidFill>
            </a:ln>
          </p:spPr>
          <p:txBody>
            <a:bodyPr wrap="square" rtlCol="0">
              <a:spAutoFit/>
            </a:bodyPr>
            <a:lstStyle/>
            <a:p>
              <a:pPr algn="ctr"/>
              <a:r>
                <a:rPr lang="en-US" dirty="0"/>
                <a:t>VM Dispatcher</a:t>
              </a:r>
            </a:p>
            <a:p>
              <a:pPr algn="ctr"/>
              <a:endParaRPr lang="en-US" dirty="0"/>
            </a:p>
            <a:p>
              <a:pPr algn="ctr"/>
              <a:endParaRPr lang="en-US" dirty="0"/>
            </a:p>
          </p:txBody>
        </p:sp>
        <p:sp>
          <p:nvSpPr>
            <p:cNvPr id="100" name="TextBox 99">
              <a:extLst>
                <a:ext uri="{FF2B5EF4-FFF2-40B4-BE49-F238E27FC236}">
                  <a16:creationId xmlns:a16="http://schemas.microsoft.com/office/drawing/2014/main" id="{6FE94764-FD93-44ED-B2F8-5F2D851C1C05}"/>
                </a:ext>
              </a:extLst>
            </p:cNvPr>
            <p:cNvSpPr txBox="1"/>
            <p:nvPr/>
          </p:nvSpPr>
          <p:spPr>
            <a:xfrm>
              <a:off x="6781634" y="4188881"/>
              <a:ext cx="1318537" cy="523220"/>
            </a:xfrm>
            <a:prstGeom prst="rect">
              <a:avLst/>
            </a:prstGeom>
            <a:noFill/>
            <a:ln>
              <a:noFill/>
              <a:prstDash val="dash"/>
            </a:ln>
          </p:spPr>
          <p:txBody>
            <a:bodyPr wrap="square" rtlCol="0">
              <a:spAutoFit/>
            </a:bodyPr>
            <a:lstStyle/>
            <a:p>
              <a:r>
                <a:rPr lang="en-US" sz="1400" b="1" dirty="0"/>
                <a:t>VM Info</a:t>
              </a:r>
            </a:p>
            <a:p>
              <a:r>
                <a:rPr lang="en-US" sz="1400" b="1" dirty="0"/>
                <a:t>+Decision</a:t>
              </a:r>
            </a:p>
          </p:txBody>
        </p:sp>
        <p:cxnSp>
          <p:nvCxnSpPr>
            <p:cNvPr id="102" name="Straight Arrow Connector 101">
              <a:extLst>
                <a:ext uri="{FF2B5EF4-FFF2-40B4-BE49-F238E27FC236}">
                  <a16:creationId xmlns:a16="http://schemas.microsoft.com/office/drawing/2014/main" id="{9058A1DF-C751-46D6-BADF-4F996F9B6E51}"/>
                </a:ext>
              </a:extLst>
            </p:cNvPr>
            <p:cNvCxnSpPr>
              <a:cxnSpLocks/>
              <a:stCxn id="24" idx="0"/>
            </p:cNvCxnSpPr>
            <p:nvPr/>
          </p:nvCxnSpPr>
          <p:spPr>
            <a:xfrm flipV="1">
              <a:off x="2053956" y="2393079"/>
              <a:ext cx="0" cy="59551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6405992-CB3F-4491-9885-B1516285CB6D}"/>
                </a:ext>
              </a:extLst>
            </p:cNvPr>
            <p:cNvSpPr txBox="1"/>
            <p:nvPr/>
          </p:nvSpPr>
          <p:spPr>
            <a:xfrm>
              <a:off x="5770434" y="3914380"/>
              <a:ext cx="938147" cy="523220"/>
            </a:xfrm>
            <a:prstGeom prst="rect">
              <a:avLst/>
            </a:prstGeom>
            <a:noFill/>
            <a:ln>
              <a:noFill/>
              <a:prstDash val="dash"/>
            </a:ln>
          </p:spPr>
          <p:txBody>
            <a:bodyPr wrap="square" rtlCol="0">
              <a:spAutoFit/>
            </a:bodyPr>
            <a:lstStyle/>
            <a:p>
              <a:r>
                <a:rPr lang="en-US" sz="1400" b="1" dirty="0"/>
                <a:t>Enqueue decision</a:t>
              </a:r>
            </a:p>
          </p:txBody>
        </p:sp>
        <p:sp>
          <p:nvSpPr>
            <p:cNvPr id="114" name="TextBox 113">
              <a:extLst>
                <a:ext uri="{FF2B5EF4-FFF2-40B4-BE49-F238E27FC236}">
                  <a16:creationId xmlns:a16="http://schemas.microsoft.com/office/drawing/2014/main" id="{905FE761-21E8-4E28-B470-B7B6F092E2C6}"/>
                </a:ext>
              </a:extLst>
            </p:cNvPr>
            <p:cNvSpPr txBox="1"/>
            <p:nvPr/>
          </p:nvSpPr>
          <p:spPr>
            <a:xfrm>
              <a:off x="7798511" y="3872007"/>
              <a:ext cx="938147" cy="523220"/>
            </a:xfrm>
            <a:prstGeom prst="rect">
              <a:avLst/>
            </a:prstGeom>
            <a:noFill/>
            <a:ln>
              <a:noFill/>
              <a:prstDash val="dash"/>
            </a:ln>
          </p:spPr>
          <p:txBody>
            <a:bodyPr wrap="square" rtlCol="0">
              <a:spAutoFit/>
            </a:bodyPr>
            <a:lstStyle/>
            <a:p>
              <a:r>
                <a:rPr lang="en-US" sz="1400" b="1" dirty="0"/>
                <a:t>Dequeue decision</a:t>
              </a:r>
            </a:p>
          </p:txBody>
        </p:sp>
        <p:sp>
          <p:nvSpPr>
            <p:cNvPr id="115" name="Rectangle 114">
              <a:extLst>
                <a:ext uri="{FF2B5EF4-FFF2-40B4-BE49-F238E27FC236}">
                  <a16:creationId xmlns:a16="http://schemas.microsoft.com/office/drawing/2014/main" id="{038BEE16-28E7-4D47-B7DA-F6EA2D1340CB}"/>
                </a:ext>
              </a:extLst>
            </p:cNvPr>
            <p:cNvSpPr/>
            <p:nvPr/>
          </p:nvSpPr>
          <p:spPr>
            <a:xfrm>
              <a:off x="8335704" y="5721835"/>
              <a:ext cx="1389108"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Arktos</a:t>
              </a:r>
              <a:endParaRPr lang="en-US" sz="2000" b="1" dirty="0">
                <a:solidFill>
                  <a:schemeClr val="tx1"/>
                </a:solidFill>
              </a:endParaRPr>
            </a:p>
            <a:p>
              <a:pPr algn="ctr"/>
              <a:r>
                <a:rPr lang="en-US" sz="2000" b="1" dirty="0">
                  <a:solidFill>
                    <a:schemeClr val="tx1"/>
                  </a:solidFill>
                </a:rPr>
                <a:t>Cluster</a:t>
              </a:r>
            </a:p>
          </p:txBody>
        </p:sp>
        <p:sp>
          <p:nvSpPr>
            <p:cNvPr id="113" name="Rectangle 112">
              <a:extLst>
                <a:ext uri="{FF2B5EF4-FFF2-40B4-BE49-F238E27FC236}">
                  <a16:creationId xmlns:a16="http://schemas.microsoft.com/office/drawing/2014/main" id="{E7AE8124-FF02-43DC-94C7-25F419BF7A04}"/>
                </a:ext>
              </a:extLst>
            </p:cNvPr>
            <p:cNvSpPr/>
            <p:nvPr/>
          </p:nvSpPr>
          <p:spPr>
            <a:xfrm>
              <a:off x="8537162" y="4578970"/>
              <a:ext cx="849967" cy="432743"/>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Arktos</a:t>
              </a:r>
              <a:r>
                <a:rPr lang="en-US" sz="1400" b="1" dirty="0">
                  <a:solidFill>
                    <a:schemeClr val="tx1"/>
                  </a:solidFill>
                </a:rPr>
                <a:t> Adaptor</a:t>
              </a:r>
            </a:p>
          </p:txBody>
        </p:sp>
        <p:sp>
          <p:nvSpPr>
            <p:cNvPr id="117" name="Rectangle 116">
              <a:extLst>
                <a:ext uri="{FF2B5EF4-FFF2-40B4-BE49-F238E27FC236}">
                  <a16:creationId xmlns:a16="http://schemas.microsoft.com/office/drawing/2014/main" id="{C36E0FD5-B38E-449C-8EDE-49D63A42DB1C}"/>
                </a:ext>
              </a:extLst>
            </p:cNvPr>
            <p:cNvSpPr/>
            <p:nvPr/>
          </p:nvSpPr>
          <p:spPr>
            <a:xfrm>
              <a:off x="9435812" y="4578970"/>
              <a:ext cx="992807" cy="432743"/>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endParaRPr lang="en-US" sz="1400" b="1" dirty="0">
                <a:solidFill>
                  <a:schemeClr val="tx1"/>
                </a:solidFill>
              </a:endParaRPr>
            </a:p>
            <a:p>
              <a:pPr algn="ctr"/>
              <a:r>
                <a:rPr lang="en-US" sz="1400" b="1" dirty="0">
                  <a:solidFill>
                    <a:schemeClr val="tx1"/>
                  </a:solidFill>
                </a:rPr>
                <a:t>Adaptor</a:t>
              </a:r>
            </a:p>
          </p:txBody>
        </p:sp>
        <p:cxnSp>
          <p:nvCxnSpPr>
            <p:cNvPr id="120" name="Straight Arrow Connector 119">
              <a:extLst>
                <a:ext uri="{FF2B5EF4-FFF2-40B4-BE49-F238E27FC236}">
                  <a16:creationId xmlns:a16="http://schemas.microsoft.com/office/drawing/2014/main" id="{2C0F72FE-F810-4993-BD9D-74307675FB21}"/>
                </a:ext>
              </a:extLst>
            </p:cNvPr>
            <p:cNvCxnSpPr>
              <a:cxnSpLocks/>
              <a:stCxn id="117" idx="2"/>
            </p:cNvCxnSpPr>
            <p:nvPr/>
          </p:nvCxnSpPr>
          <p:spPr>
            <a:xfrm>
              <a:off x="9932216" y="5011713"/>
              <a:ext cx="236659" cy="704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94C58C8-266F-4E2F-A714-0A453D5771B1}"/>
                </a:ext>
              </a:extLst>
            </p:cNvPr>
            <p:cNvCxnSpPr>
              <a:cxnSpLocks/>
            </p:cNvCxnSpPr>
            <p:nvPr/>
          </p:nvCxnSpPr>
          <p:spPr>
            <a:xfrm flipH="1" flipV="1">
              <a:off x="10612343" y="2049943"/>
              <a:ext cx="68676" cy="365715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C97FAD5-32C7-4F4C-8E77-E571B4507EDC}"/>
                </a:ext>
              </a:extLst>
            </p:cNvPr>
            <p:cNvCxnSpPr>
              <a:cxnSpLocks/>
            </p:cNvCxnSpPr>
            <p:nvPr/>
          </p:nvCxnSpPr>
          <p:spPr>
            <a:xfrm flipH="1" flipV="1">
              <a:off x="2941902" y="2120048"/>
              <a:ext cx="5162921" cy="1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E1BF9E06-0799-4871-9EEE-57A5E9D66E21}"/>
                </a:ext>
              </a:extLst>
            </p:cNvPr>
            <p:cNvSpPr txBox="1"/>
            <p:nvPr/>
          </p:nvSpPr>
          <p:spPr>
            <a:xfrm>
              <a:off x="9656243" y="3457033"/>
              <a:ext cx="1497376" cy="307777"/>
            </a:xfrm>
            <a:prstGeom prst="rect">
              <a:avLst/>
            </a:prstGeom>
            <a:noFill/>
            <a:ln>
              <a:noFill/>
              <a:prstDash val="dash"/>
            </a:ln>
          </p:spPr>
          <p:txBody>
            <a:bodyPr wrap="square" rtlCol="0">
              <a:spAutoFit/>
            </a:bodyPr>
            <a:lstStyle/>
            <a:p>
              <a:r>
                <a:rPr lang="en-US" sz="1400" b="1" dirty="0"/>
                <a:t>Success/Failure</a:t>
              </a:r>
            </a:p>
          </p:txBody>
        </p:sp>
        <p:sp>
          <p:nvSpPr>
            <p:cNvPr id="132" name="TextBox 131">
              <a:extLst>
                <a:ext uri="{FF2B5EF4-FFF2-40B4-BE49-F238E27FC236}">
                  <a16:creationId xmlns:a16="http://schemas.microsoft.com/office/drawing/2014/main" id="{4E2D79F8-8480-4BB6-923C-2620BA647983}"/>
                </a:ext>
              </a:extLst>
            </p:cNvPr>
            <p:cNvSpPr txBox="1"/>
            <p:nvPr/>
          </p:nvSpPr>
          <p:spPr>
            <a:xfrm>
              <a:off x="2983008" y="1852363"/>
              <a:ext cx="3891503" cy="523220"/>
            </a:xfrm>
            <a:prstGeom prst="rect">
              <a:avLst/>
            </a:prstGeom>
            <a:noFill/>
            <a:ln>
              <a:noFill/>
              <a:prstDash val="dash"/>
            </a:ln>
          </p:spPr>
          <p:txBody>
            <a:bodyPr wrap="square" rtlCol="0">
              <a:spAutoFit/>
            </a:bodyPr>
            <a:lstStyle/>
            <a:p>
              <a:r>
                <a:rPr lang="en-US" sz="1400" b="1" dirty="0"/>
                <a:t>If success, update VM status to Running and </a:t>
              </a:r>
            </a:p>
            <a:p>
              <a:r>
                <a:rPr lang="en-US" sz="1400" b="1" dirty="0"/>
                <a:t>add VM-Cluster binding to ETCD</a:t>
              </a:r>
            </a:p>
          </p:txBody>
        </p:sp>
        <p:cxnSp>
          <p:nvCxnSpPr>
            <p:cNvPr id="139" name="Straight Arrow Connector 138">
              <a:extLst>
                <a:ext uri="{FF2B5EF4-FFF2-40B4-BE49-F238E27FC236}">
                  <a16:creationId xmlns:a16="http://schemas.microsoft.com/office/drawing/2014/main" id="{1F6B0DF8-2CAB-422B-8323-83A9642F26A1}"/>
                </a:ext>
              </a:extLst>
            </p:cNvPr>
            <p:cNvCxnSpPr>
              <a:cxnSpLocks/>
              <a:endCxn id="64" idx="3"/>
            </p:cNvCxnSpPr>
            <p:nvPr/>
          </p:nvCxnSpPr>
          <p:spPr>
            <a:xfrm flipH="1">
              <a:off x="9690458" y="1349209"/>
              <a:ext cx="1795866" cy="2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6F0DFBFE-59E1-47F5-BB5C-90A13396E075}"/>
                </a:ext>
              </a:extLst>
            </p:cNvPr>
            <p:cNvSpPr txBox="1"/>
            <p:nvPr/>
          </p:nvSpPr>
          <p:spPr>
            <a:xfrm>
              <a:off x="6604287" y="1810827"/>
              <a:ext cx="1592043" cy="923330"/>
            </a:xfrm>
            <a:prstGeom prst="rect">
              <a:avLst/>
            </a:prstGeom>
            <a:solidFill>
              <a:srgbClr val="FDEEE3"/>
            </a:solidFill>
            <a:ln>
              <a:solidFill>
                <a:schemeClr val="tx1"/>
              </a:solidFill>
            </a:ln>
          </p:spPr>
          <p:txBody>
            <a:bodyPr wrap="square" rtlCol="0">
              <a:spAutoFit/>
            </a:bodyPr>
            <a:lstStyle/>
            <a:p>
              <a:pPr algn="ctr"/>
              <a:r>
                <a:rPr lang="en-US" dirty="0"/>
                <a:t>VM Status Watcher</a:t>
              </a:r>
            </a:p>
            <a:p>
              <a:pPr algn="ctr"/>
              <a:r>
                <a:rPr lang="en-US" dirty="0"/>
                <a:t>(with timer)</a:t>
              </a:r>
            </a:p>
          </p:txBody>
        </p:sp>
        <p:cxnSp>
          <p:nvCxnSpPr>
            <p:cNvPr id="142" name="Straight Arrow Connector 141">
              <a:extLst>
                <a:ext uri="{FF2B5EF4-FFF2-40B4-BE49-F238E27FC236}">
                  <a16:creationId xmlns:a16="http://schemas.microsoft.com/office/drawing/2014/main" id="{09462FEE-B10B-4C56-AE8B-D0A7E34BAA38}"/>
                </a:ext>
              </a:extLst>
            </p:cNvPr>
            <p:cNvCxnSpPr>
              <a:cxnSpLocks/>
            </p:cNvCxnSpPr>
            <p:nvPr/>
          </p:nvCxnSpPr>
          <p:spPr>
            <a:xfrm flipH="1">
              <a:off x="8197691" y="2036285"/>
              <a:ext cx="2414652" cy="1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D877EF4-A507-47D5-833A-6213E977AE6E}"/>
                </a:ext>
              </a:extLst>
            </p:cNvPr>
            <p:cNvSpPr txBox="1"/>
            <p:nvPr/>
          </p:nvSpPr>
          <p:spPr>
            <a:xfrm>
              <a:off x="2200386" y="1000012"/>
              <a:ext cx="2006555" cy="307777"/>
            </a:xfrm>
            <a:prstGeom prst="rect">
              <a:avLst/>
            </a:prstGeom>
            <a:noFill/>
            <a:ln>
              <a:noFill/>
              <a:prstDash val="dash"/>
            </a:ln>
          </p:spPr>
          <p:txBody>
            <a:bodyPr wrap="square" rtlCol="0">
              <a:spAutoFit/>
            </a:bodyPr>
            <a:lstStyle/>
            <a:p>
              <a:r>
                <a:rPr lang="en-US" sz="1400" b="1" dirty="0"/>
                <a:t>VM Object</a:t>
              </a:r>
            </a:p>
          </p:txBody>
        </p:sp>
        <p:cxnSp>
          <p:nvCxnSpPr>
            <p:cNvPr id="147" name="Straight Arrow Connector 146">
              <a:extLst>
                <a:ext uri="{FF2B5EF4-FFF2-40B4-BE49-F238E27FC236}">
                  <a16:creationId xmlns:a16="http://schemas.microsoft.com/office/drawing/2014/main" id="{C3CA0E26-9B03-4C1F-8565-3366323E0482}"/>
                </a:ext>
              </a:extLst>
            </p:cNvPr>
            <p:cNvCxnSpPr>
              <a:cxnSpLocks/>
            </p:cNvCxnSpPr>
            <p:nvPr/>
          </p:nvCxnSpPr>
          <p:spPr>
            <a:xfrm flipV="1">
              <a:off x="2613998" y="2155685"/>
              <a:ext cx="3999173" cy="221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5B0251A1-E7D2-4DF8-9D93-D895B2DB58E3}"/>
                </a:ext>
              </a:extLst>
            </p:cNvPr>
            <p:cNvSpPr txBox="1"/>
            <p:nvPr/>
          </p:nvSpPr>
          <p:spPr>
            <a:xfrm>
              <a:off x="4206941" y="2723045"/>
              <a:ext cx="1230219" cy="523220"/>
            </a:xfrm>
            <a:prstGeom prst="rect">
              <a:avLst/>
            </a:prstGeom>
            <a:noFill/>
            <a:ln>
              <a:noFill/>
              <a:prstDash val="dash"/>
            </a:ln>
          </p:spPr>
          <p:txBody>
            <a:bodyPr wrap="square" rtlCol="0">
              <a:spAutoFit/>
            </a:bodyPr>
            <a:lstStyle/>
            <a:p>
              <a:r>
                <a:rPr lang="en-US" sz="1400" b="1" dirty="0"/>
                <a:t>Notify VM Creation</a:t>
              </a:r>
            </a:p>
          </p:txBody>
        </p:sp>
        <p:sp>
          <p:nvSpPr>
            <p:cNvPr id="149" name="TextBox 148">
              <a:extLst>
                <a:ext uri="{FF2B5EF4-FFF2-40B4-BE49-F238E27FC236}">
                  <a16:creationId xmlns:a16="http://schemas.microsoft.com/office/drawing/2014/main" id="{2F823B0E-A076-4E46-B395-AC89888AE449}"/>
                </a:ext>
              </a:extLst>
            </p:cNvPr>
            <p:cNvSpPr txBox="1"/>
            <p:nvPr/>
          </p:nvSpPr>
          <p:spPr>
            <a:xfrm>
              <a:off x="1492085" y="3540466"/>
              <a:ext cx="1230219" cy="307777"/>
            </a:xfrm>
            <a:prstGeom prst="rect">
              <a:avLst/>
            </a:prstGeom>
            <a:noFill/>
            <a:ln>
              <a:noFill/>
              <a:prstDash val="dash"/>
            </a:ln>
          </p:spPr>
          <p:txBody>
            <a:bodyPr wrap="square" rtlCol="0">
              <a:spAutoFit/>
            </a:bodyPr>
            <a:lstStyle/>
            <a:p>
              <a:r>
                <a:rPr lang="en-US" sz="1400" b="1" dirty="0"/>
                <a:t>VM Creation</a:t>
              </a:r>
            </a:p>
          </p:txBody>
        </p:sp>
        <p:cxnSp>
          <p:nvCxnSpPr>
            <p:cNvPr id="62" name="Straight Arrow Connector 61">
              <a:extLst>
                <a:ext uri="{FF2B5EF4-FFF2-40B4-BE49-F238E27FC236}">
                  <a16:creationId xmlns:a16="http://schemas.microsoft.com/office/drawing/2014/main" id="{C0DDC9CB-D5FA-4BEE-B039-46F1431CC9B0}"/>
                </a:ext>
              </a:extLst>
            </p:cNvPr>
            <p:cNvCxnSpPr>
              <a:cxnSpLocks/>
            </p:cNvCxnSpPr>
            <p:nvPr/>
          </p:nvCxnSpPr>
          <p:spPr>
            <a:xfrm flipV="1">
              <a:off x="11486324" y="1349209"/>
              <a:ext cx="0" cy="435789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F3B7990-18FD-42D0-944A-B24448B8EEE8}"/>
                </a:ext>
              </a:extLst>
            </p:cNvPr>
            <p:cNvSpPr txBox="1"/>
            <p:nvPr/>
          </p:nvSpPr>
          <p:spPr>
            <a:xfrm>
              <a:off x="6583871" y="1193515"/>
              <a:ext cx="3106587" cy="369332"/>
            </a:xfrm>
            <a:prstGeom prst="rect">
              <a:avLst/>
            </a:prstGeom>
            <a:solidFill>
              <a:srgbClr val="FDEEE3"/>
            </a:solidFill>
            <a:ln>
              <a:solidFill>
                <a:schemeClr val="tx1"/>
              </a:solidFill>
            </a:ln>
          </p:spPr>
          <p:txBody>
            <a:bodyPr wrap="square" rtlCol="0">
              <a:spAutoFit/>
            </a:bodyPr>
            <a:lstStyle/>
            <a:p>
              <a:pPr algn="ctr"/>
              <a:r>
                <a:rPr lang="en-US" dirty="0"/>
                <a:t>Cluster Resource Collector </a:t>
              </a:r>
            </a:p>
          </p:txBody>
        </p:sp>
        <p:cxnSp>
          <p:nvCxnSpPr>
            <p:cNvPr id="66" name="Straight Arrow Connector 65">
              <a:extLst>
                <a:ext uri="{FF2B5EF4-FFF2-40B4-BE49-F238E27FC236}">
                  <a16:creationId xmlns:a16="http://schemas.microsoft.com/office/drawing/2014/main" id="{F3662623-AFFA-48EA-AAC3-C94A3241A480}"/>
                </a:ext>
              </a:extLst>
            </p:cNvPr>
            <p:cNvCxnSpPr>
              <a:cxnSpLocks/>
            </p:cNvCxnSpPr>
            <p:nvPr/>
          </p:nvCxnSpPr>
          <p:spPr>
            <a:xfrm flipH="1" flipV="1">
              <a:off x="2946630" y="1394607"/>
              <a:ext cx="3637241" cy="2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F80BBCA-2B04-4C3B-87E6-DF849D202F5E}"/>
                </a:ext>
              </a:extLst>
            </p:cNvPr>
            <p:cNvSpPr txBox="1"/>
            <p:nvPr/>
          </p:nvSpPr>
          <p:spPr>
            <a:xfrm>
              <a:off x="3106116" y="1374108"/>
              <a:ext cx="3714935" cy="307777"/>
            </a:xfrm>
            <a:prstGeom prst="rect">
              <a:avLst/>
            </a:prstGeom>
            <a:noFill/>
            <a:ln>
              <a:noFill/>
              <a:prstDash val="dash"/>
            </a:ln>
          </p:spPr>
          <p:txBody>
            <a:bodyPr wrap="square" rtlCol="0">
              <a:spAutoFit/>
            </a:bodyPr>
            <a:lstStyle/>
            <a:p>
              <a:r>
                <a:rPr lang="en-US" sz="1400" b="1" dirty="0"/>
                <a:t>Update Each Cluster’s Resource Info in ETCD</a:t>
              </a:r>
            </a:p>
          </p:txBody>
        </p:sp>
        <p:sp>
          <p:nvSpPr>
            <p:cNvPr id="43" name="TextBox 42">
              <a:extLst>
                <a:ext uri="{FF2B5EF4-FFF2-40B4-BE49-F238E27FC236}">
                  <a16:creationId xmlns:a16="http://schemas.microsoft.com/office/drawing/2014/main" id="{713CCA07-3A85-4ED1-96F5-EFB6516D5A74}"/>
                </a:ext>
              </a:extLst>
            </p:cNvPr>
            <p:cNvSpPr txBox="1"/>
            <p:nvPr/>
          </p:nvSpPr>
          <p:spPr>
            <a:xfrm>
              <a:off x="775936" y="5572427"/>
              <a:ext cx="690104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same flow can be applied to Container scheduling </a:t>
              </a:r>
            </a:p>
            <a:p>
              <a:pPr marL="285750" indent="-285750">
                <a:buFont typeface="Arial" panose="020B0604020202020204" pitchFamily="34" charset="0"/>
                <a:buChar char="•"/>
              </a:pPr>
              <a:r>
                <a:rPr lang="en-US" dirty="0"/>
                <a:t>Cluster’s resource info can be saved on local Scheduler cache. e.g. Memcached or </a:t>
              </a:r>
              <a:r>
                <a:rPr lang="en-US" dirty="0" err="1"/>
                <a:t>redis</a:t>
              </a:r>
              <a:r>
                <a:rPr lang="en-US" dirty="0"/>
                <a:t>, to reduce latency</a:t>
              </a:r>
            </a:p>
          </p:txBody>
        </p:sp>
      </p:grpSp>
      <p:sp>
        <p:nvSpPr>
          <p:cNvPr id="54" name="Title 1">
            <a:extLst>
              <a:ext uri="{FF2B5EF4-FFF2-40B4-BE49-F238E27FC236}">
                <a16:creationId xmlns:a16="http://schemas.microsoft.com/office/drawing/2014/main" id="{7467A56C-6D9D-48B2-ACA8-A4F72D219475}"/>
              </a:ext>
            </a:extLst>
          </p:cNvPr>
          <p:cNvSpPr txBox="1">
            <a:spLocks/>
          </p:cNvSpPr>
          <p:nvPr/>
        </p:nvSpPr>
        <p:spPr>
          <a:xfrm>
            <a:off x="427084" y="79060"/>
            <a:ext cx="11386544"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rPr>
              <a:t>Global Scheduler System Flow</a:t>
            </a:r>
          </a:p>
        </p:txBody>
      </p:sp>
      <p:cxnSp>
        <p:nvCxnSpPr>
          <p:cNvPr id="3" name="Straight Arrow Connector 2">
            <a:extLst>
              <a:ext uri="{FF2B5EF4-FFF2-40B4-BE49-F238E27FC236}">
                <a16:creationId xmlns:a16="http://schemas.microsoft.com/office/drawing/2014/main" id="{890B6C1F-F44B-4C5E-9864-49F219AF6F86}"/>
              </a:ext>
            </a:extLst>
          </p:cNvPr>
          <p:cNvCxnSpPr>
            <a:cxnSpLocks/>
            <a:endCxn id="23" idx="0"/>
          </p:cNvCxnSpPr>
          <p:nvPr/>
        </p:nvCxnSpPr>
        <p:spPr>
          <a:xfrm flipH="1">
            <a:off x="3751506" y="2762250"/>
            <a:ext cx="2863053" cy="165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5E04161-7B2E-4ED9-93A5-AE14F12A4458}"/>
              </a:ext>
            </a:extLst>
          </p:cNvPr>
          <p:cNvSpPr txBox="1"/>
          <p:nvPr/>
        </p:nvSpPr>
        <p:spPr>
          <a:xfrm>
            <a:off x="4749680" y="3387443"/>
            <a:ext cx="1536820" cy="523220"/>
          </a:xfrm>
          <a:prstGeom prst="rect">
            <a:avLst/>
          </a:prstGeom>
          <a:noFill/>
          <a:ln>
            <a:noFill/>
            <a:prstDash val="dash"/>
          </a:ln>
        </p:spPr>
        <p:txBody>
          <a:bodyPr wrap="square" rtlCol="0">
            <a:spAutoFit/>
          </a:bodyPr>
          <a:lstStyle/>
          <a:p>
            <a:r>
              <a:rPr lang="en-US" sz="1400" b="1" dirty="0"/>
              <a:t>If Failure, enqueue the VM</a:t>
            </a:r>
          </a:p>
        </p:txBody>
      </p:sp>
    </p:spTree>
    <p:extLst>
      <p:ext uri="{BB962C8B-B14F-4D97-AF65-F5344CB8AC3E}">
        <p14:creationId xmlns:p14="http://schemas.microsoft.com/office/powerpoint/2010/main" val="380709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Global Scheduling Algorithm</a:t>
            </a:r>
          </a:p>
        </p:txBody>
      </p:sp>
      <p:sp>
        <p:nvSpPr>
          <p:cNvPr id="62" name="TextBox 61">
            <a:extLst>
              <a:ext uri="{FF2B5EF4-FFF2-40B4-BE49-F238E27FC236}">
                <a16:creationId xmlns:a16="http://schemas.microsoft.com/office/drawing/2014/main" id="{20B03BAC-5852-44FF-8846-1E8D269953A7}"/>
              </a:ext>
            </a:extLst>
          </p:cNvPr>
          <p:cNvSpPr txBox="1"/>
          <p:nvPr/>
        </p:nvSpPr>
        <p:spPr>
          <a:xfrm>
            <a:off x="3774883" y="2249143"/>
            <a:ext cx="1057275" cy="369332"/>
          </a:xfrm>
          <a:prstGeom prst="rect">
            <a:avLst/>
          </a:prstGeom>
          <a:noFill/>
        </p:spPr>
        <p:txBody>
          <a:bodyPr wrap="square" rtlCol="0">
            <a:spAutoFit/>
          </a:bodyPr>
          <a:lstStyle/>
          <a:p>
            <a:pPr algn="ctr"/>
            <a:r>
              <a:rPr lang="en-US" dirty="0"/>
              <a:t>Cluster 2</a:t>
            </a:r>
          </a:p>
        </p:txBody>
      </p:sp>
      <p:sp>
        <p:nvSpPr>
          <p:cNvPr id="70" name="Rectangle 69">
            <a:extLst>
              <a:ext uri="{FF2B5EF4-FFF2-40B4-BE49-F238E27FC236}">
                <a16:creationId xmlns:a16="http://schemas.microsoft.com/office/drawing/2014/main" id="{AFF5905B-07EA-44B1-9F06-6DAB40CB0852}"/>
              </a:ext>
            </a:extLst>
          </p:cNvPr>
          <p:cNvSpPr/>
          <p:nvPr/>
        </p:nvSpPr>
        <p:spPr>
          <a:xfrm>
            <a:off x="4708397" y="1346528"/>
            <a:ext cx="590550" cy="3693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C3F67023-0D5C-4378-A789-4BB0E72EB56C}"/>
              </a:ext>
            </a:extLst>
          </p:cNvPr>
          <p:cNvSpPr txBox="1"/>
          <p:nvPr/>
        </p:nvSpPr>
        <p:spPr>
          <a:xfrm>
            <a:off x="4646010" y="1387347"/>
            <a:ext cx="747335" cy="276999"/>
          </a:xfrm>
          <a:prstGeom prst="rect">
            <a:avLst/>
          </a:prstGeom>
          <a:noFill/>
        </p:spPr>
        <p:txBody>
          <a:bodyPr wrap="square" rtlCol="0">
            <a:spAutoFit/>
          </a:bodyPr>
          <a:lstStyle/>
          <a:p>
            <a:r>
              <a:rPr lang="en-US" sz="1200" b="1" dirty="0"/>
              <a:t>New VM</a:t>
            </a:r>
          </a:p>
        </p:txBody>
      </p:sp>
      <p:cxnSp>
        <p:nvCxnSpPr>
          <p:cNvPr id="15" name="Straight Arrow Connector 14">
            <a:extLst>
              <a:ext uri="{FF2B5EF4-FFF2-40B4-BE49-F238E27FC236}">
                <a16:creationId xmlns:a16="http://schemas.microsoft.com/office/drawing/2014/main" id="{43761064-4B0A-4C90-9460-E4E2E280A3E2}"/>
              </a:ext>
            </a:extLst>
          </p:cNvPr>
          <p:cNvCxnSpPr>
            <a:cxnSpLocks/>
          </p:cNvCxnSpPr>
          <p:nvPr/>
        </p:nvCxnSpPr>
        <p:spPr>
          <a:xfrm flipH="1">
            <a:off x="5070720" y="3338661"/>
            <a:ext cx="1" cy="80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62FE89D-1FCB-48A2-AAF4-EA9BBFAD97AB}"/>
              </a:ext>
            </a:extLst>
          </p:cNvPr>
          <p:cNvSpPr/>
          <p:nvPr/>
        </p:nvSpPr>
        <p:spPr>
          <a:xfrm>
            <a:off x="5139121" y="3374345"/>
            <a:ext cx="5166196" cy="584775"/>
          </a:xfrm>
          <a:prstGeom prst="rect">
            <a:avLst/>
          </a:prstGeom>
        </p:spPr>
        <p:txBody>
          <a:bodyPr wrap="square">
            <a:spAutoFit/>
          </a:bodyPr>
          <a:lstStyle/>
          <a:p>
            <a:r>
              <a:rPr lang="en-US" sz="1600" kern="0" dirty="0"/>
              <a:t>Scoring: select the one with the most available resource</a:t>
            </a:r>
          </a:p>
          <a:p>
            <a:r>
              <a:rPr lang="en-US" sz="1600" kern="0" dirty="0"/>
              <a:t>(Even Load Distribution)</a:t>
            </a:r>
          </a:p>
        </p:txBody>
      </p:sp>
      <p:cxnSp>
        <p:nvCxnSpPr>
          <p:cNvPr id="59" name="Straight Arrow Connector 58">
            <a:extLst>
              <a:ext uri="{FF2B5EF4-FFF2-40B4-BE49-F238E27FC236}">
                <a16:creationId xmlns:a16="http://schemas.microsoft.com/office/drawing/2014/main" id="{365357CD-6111-4D25-A41C-43DAE9D681C9}"/>
              </a:ext>
            </a:extLst>
          </p:cNvPr>
          <p:cNvCxnSpPr>
            <a:cxnSpLocks/>
          </p:cNvCxnSpPr>
          <p:nvPr/>
        </p:nvCxnSpPr>
        <p:spPr>
          <a:xfrm>
            <a:off x="5019678" y="1857756"/>
            <a:ext cx="0" cy="62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471E92C-6EE1-45D7-89F8-88AD586A6613}"/>
              </a:ext>
            </a:extLst>
          </p:cNvPr>
          <p:cNvSpPr/>
          <p:nvPr/>
        </p:nvSpPr>
        <p:spPr>
          <a:xfrm>
            <a:off x="5070720" y="1723548"/>
            <a:ext cx="5166198" cy="584775"/>
          </a:xfrm>
          <a:prstGeom prst="rect">
            <a:avLst/>
          </a:prstGeom>
        </p:spPr>
        <p:txBody>
          <a:bodyPr wrap="square">
            <a:spAutoFit/>
          </a:bodyPr>
          <a:lstStyle/>
          <a:p>
            <a:r>
              <a:rPr lang="en-US" sz="1600" kern="0" dirty="0"/>
              <a:t>Filtering: validate VM’s Req (CPU, memory, disk) against aggregated cluster’s available resource, affinity, anti-affinity</a:t>
            </a:r>
          </a:p>
        </p:txBody>
      </p:sp>
      <p:sp>
        <p:nvSpPr>
          <p:cNvPr id="74" name="Rectangle: Rounded Corners 73">
            <a:extLst>
              <a:ext uri="{FF2B5EF4-FFF2-40B4-BE49-F238E27FC236}">
                <a16:creationId xmlns:a16="http://schemas.microsoft.com/office/drawing/2014/main" id="{7C81F668-3DC4-4C9A-8CA3-0D118C0B65CB}"/>
              </a:ext>
            </a:extLst>
          </p:cNvPr>
          <p:cNvSpPr/>
          <p:nvPr/>
        </p:nvSpPr>
        <p:spPr>
          <a:xfrm>
            <a:off x="958777" y="2585420"/>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FC30BCCB-48DD-487F-A18F-46592413E68F}"/>
              </a:ext>
            </a:extLst>
          </p:cNvPr>
          <p:cNvSpPr/>
          <p:nvPr/>
        </p:nvSpPr>
        <p:spPr>
          <a:xfrm>
            <a:off x="3489382" y="2574313"/>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Rounded Corners 144">
            <a:extLst>
              <a:ext uri="{FF2B5EF4-FFF2-40B4-BE49-F238E27FC236}">
                <a16:creationId xmlns:a16="http://schemas.microsoft.com/office/drawing/2014/main" id="{F233980C-AAAB-4346-846F-E6ECFC5FDCDE}"/>
              </a:ext>
            </a:extLst>
          </p:cNvPr>
          <p:cNvSpPr/>
          <p:nvPr/>
        </p:nvSpPr>
        <p:spPr>
          <a:xfrm>
            <a:off x="6019987" y="2554865"/>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Rounded Corners 145">
            <a:extLst>
              <a:ext uri="{FF2B5EF4-FFF2-40B4-BE49-F238E27FC236}">
                <a16:creationId xmlns:a16="http://schemas.microsoft.com/office/drawing/2014/main" id="{7C6541E3-7C46-4AAF-BC2D-18BB3157D4E5}"/>
              </a:ext>
            </a:extLst>
          </p:cNvPr>
          <p:cNvSpPr/>
          <p:nvPr/>
        </p:nvSpPr>
        <p:spPr>
          <a:xfrm>
            <a:off x="8572500" y="2554866"/>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244EDDD-B2B6-43AE-9D4B-A452DBA109BA}"/>
              </a:ext>
            </a:extLst>
          </p:cNvPr>
          <p:cNvSpPr txBox="1"/>
          <p:nvPr/>
        </p:nvSpPr>
        <p:spPr>
          <a:xfrm>
            <a:off x="842527" y="2730940"/>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a:t>
            </a:r>
            <a:r>
              <a:rPr lang="en-US" sz="1200" dirty="0"/>
              <a:t>  New VM resource</a:t>
            </a:r>
          </a:p>
        </p:txBody>
      </p:sp>
      <p:sp>
        <p:nvSpPr>
          <p:cNvPr id="147" name="TextBox 146">
            <a:extLst>
              <a:ext uri="{FF2B5EF4-FFF2-40B4-BE49-F238E27FC236}">
                <a16:creationId xmlns:a16="http://schemas.microsoft.com/office/drawing/2014/main" id="{958954B2-1C58-45D8-81D9-D58E8196A9FC}"/>
              </a:ext>
            </a:extLst>
          </p:cNvPr>
          <p:cNvSpPr txBox="1"/>
          <p:nvPr/>
        </p:nvSpPr>
        <p:spPr>
          <a:xfrm>
            <a:off x="3384085" y="2694193"/>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 </a:t>
            </a:r>
            <a:r>
              <a:rPr lang="en-US" sz="1200" dirty="0"/>
              <a:t> New VM resource</a:t>
            </a:r>
          </a:p>
        </p:txBody>
      </p:sp>
      <p:sp>
        <p:nvSpPr>
          <p:cNvPr id="148" name="TextBox 147">
            <a:extLst>
              <a:ext uri="{FF2B5EF4-FFF2-40B4-BE49-F238E27FC236}">
                <a16:creationId xmlns:a16="http://schemas.microsoft.com/office/drawing/2014/main" id="{D6D84D01-3787-4DEC-9DAD-10FCEF5F0F7F}"/>
              </a:ext>
            </a:extLst>
          </p:cNvPr>
          <p:cNvSpPr txBox="1"/>
          <p:nvPr/>
        </p:nvSpPr>
        <p:spPr>
          <a:xfrm>
            <a:off x="5914690" y="2608473"/>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  </a:t>
            </a:r>
            <a:r>
              <a:rPr lang="en-US" sz="1200" dirty="0"/>
              <a:t>New VM resource</a:t>
            </a:r>
          </a:p>
        </p:txBody>
      </p:sp>
      <p:sp>
        <p:nvSpPr>
          <p:cNvPr id="149" name="TextBox 148">
            <a:extLst>
              <a:ext uri="{FF2B5EF4-FFF2-40B4-BE49-F238E27FC236}">
                <a16:creationId xmlns:a16="http://schemas.microsoft.com/office/drawing/2014/main" id="{9D8B7006-DF3F-4123-A0AE-5D91EC890A69}"/>
              </a:ext>
            </a:extLst>
          </p:cNvPr>
          <p:cNvSpPr txBox="1"/>
          <p:nvPr/>
        </p:nvSpPr>
        <p:spPr>
          <a:xfrm>
            <a:off x="8445295" y="2623998"/>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&lt; </a:t>
            </a:r>
            <a:r>
              <a:rPr lang="en-US" sz="1200" dirty="0"/>
              <a:t>New VM resource</a:t>
            </a:r>
          </a:p>
        </p:txBody>
      </p:sp>
      <p:sp>
        <p:nvSpPr>
          <p:cNvPr id="151" name="TextBox 150">
            <a:extLst>
              <a:ext uri="{FF2B5EF4-FFF2-40B4-BE49-F238E27FC236}">
                <a16:creationId xmlns:a16="http://schemas.microsoft.com/office/drawing/2014/main" id="{99BA0996-81C9-4417-BAD7-DD288412D98B}"/>
              </a:ext>
            </a:extLst>
          </p:cNvPr>
          <p:cNvSpPr txBox="1"/>
          <p:nvPr/>
        </p:nvSpPr>
        <p:spPr>
          <a:xfrm>
            <a:off x="6435610" y="2249143"/>
            <a:ext cx="1057275" cy="369332"/>
          </a:xfrm>
          <a:prstGeom prst="rect">
            <a:avLst/>
          </a:prstGeom>
          <a:noFill/>
        </p:spPr>
        <p:txBody>
          <a:bodyPr wrap="square" rtlCol="0">
            <a:spAutoFit/>
          </a:bodyPr>
          <a:lstStyle/>
          <a:p>
            <a:pPr algn="ctr"/>
            <a:r>
              <a:rPr lang="en-US" dirty="0"/>
              <a:t>Cluster 3</a:t>
            </a:r>
          </a:p>
        </p:txBody>
      </p:sp>
      <p:sp>
        <p:nvSpPr>
          <p:cNvPr id="152" name="TextBox 151">
            <a:extLst>
              <a:ext uri="{FF2B5EF4-FFF2-40B4-BE49-F238E27FC236}">
                <a16:creationId xmlns:a16="http://schemas.microsoft.com/office/drawing/2014/main" id="{8F940CE7-7AC8-48B6-B37F-24B668DBC2B0}"/>
              </a:ext>
            </a:extLst>
          </p:cNvPr>
          <p:cNvSpPr txBox="1"/>
          <p:nvPr/>
        </p:nvSpPr>
        <p:spPr>
          <a:xfrm>
            <a:off x="1301676" y="2214345"/>
            <a:ext cx="1057275" cy="369332"/>
          </a:xfrm>
          <a:prstGeom prst="rect">
            <a:avLst/>
          </a:prstGeom>
          <a:noFill/>
        </p:spPr>
        <p:txBody>
          <a:bodyPr wrap="square" rtlCol="0">
            <a:spAutoFit/>
          </a:bodyPr>
          <a:lstStyle/>
          <a:p>
            <a:pPr algn="ctr"/>
            <a:r>
              <a:rPr lang="en-US" dirty="0"/>
              <a:t>Cluster 1</a:t>
            </a:r>
          </a:p>
        </p:txBody>
      </p:sp>
      <p:sp>
        <p:nvSpPr>
          <p:cNvPr id="153" name="TextBox 152">
            <a:extLst>
              <a:ext uri="{FF2B5EF4-FFF2-40B4-BE49-F238E27FC236}">
                <a16:creationId xmlns:a16="http://schemas.microsoft.com/office/drawing/2014/main" id="{235E541B-4209-434D-BFE9-488B824A0514}"/>
              </a:ext>
            </a:extLst>
          </p:cNvPr>
          <p:cNvSpPr txBox="1"/>
          <p:nvPr/>
        </p:nvSpPr>
        <p:spPr>
          <a:xfrm>
            <a:off x="8943171" y="2239141"/>
            <a:ext cx="1057275" cy="369332"/>
          </a:xfrm>
          <a:prstGeom prst="rect">
            <a:avLst/>
          </a:prstGeom>
          <a:noFill/>
        </p:spPr>
        <p:txBody>
          <a:bodyPr wrap="square" rtlCol="0">
            <a:spAutoFit/>
          </a:bodyPr>
          <a:lstStyle/>
          <a:p>
            <a:pPr algn="ctr"/>
            <a:r>
              <a:rPr lang="en-US" dirty="0"/>
              <a:t>Cluster 4</a:t>
            </a:r>
          </a:p>
        </p:txBody>
      </p:sp>
      <p:sp>
        <p:nvSpPr>
          <p:cNvPr id="155" name="Rectangle: Rounded Corners 154">
            <a:extLst>
              <a:ext uri="{FF2B5EF4-FFF2-40B4-BE49-F238E27FC236}">
                <a16:creationId xmlns:a16="http://schemas.microsoft.com/office/drawing/2014/main" id="{0E61E7CD-FA48-41B3-AB12-E684887F9E65}"/>
              </a:ext>
            </a:extLst>
          </p:cNvPr>
          <p:cNvSpPr/>
          <p:nvPr/>
        </p:nvSpPr>
        <p:spPr>
          <a:xfrm>
            <a:off x="4171615" y="4623776"/>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E12B322C-9570-4A0F-9407-466FEB14E36A}"/>
              </a:ext>
            </a:extLst>
          </p:cNvPr>
          <p:cNvSpPr txBox="1"/>
          <p:nvPr/>
        </p:nvSpPr>
        <p:spPr>
          <a:xfrm>
            <a:off x="4055365" y="4769296"/>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a:t>
            </a:r>
            <a:r>
              <a:rPr lang="en-US" sz="1200" dirty="0"/>
              <a:t>  New VM resource</a:t>
            </a:r>
          </a:p>
        </p:txBody>
      </p:sp>
      <p:sp>
        <p:nvSpPr>
          <p:cNvPr id="157" name="TextBox 156">
            <a:extLst>
              <a:ext uri="{FF2B5EF4-FFF2-40B4-BE49-F238E27FC236}">
                <a16:creationId xmlns:a16="http://schemas.microsoft.com/office/drawing/2014/main" id="{3D977292-2DC7-48A2-9208-5661E1074844}"/>
              </a:ext>
            </a:extLst>
          </p:cNvPr>
          <p:cNvSpPr txBox="1"/>
          <p:nvPr/>
        </p:nvSpPr>
        <p:spPr>
          <a:xfrm>
            <a:off x="4514514" y="4252701"/>
            <a:ext cx="1057275" cy="369332"/>
          </a:xfrm>
          <a:prstGeom prst="rect">
            <a:avLst/>
          </a:prstGeom>
          <a:noFill/>
        </p:spPr>
        <p:txBody>
          <a:bodyPr wrap="square" rtlCol="0">
            <a:spAutoFit/>
          </a:bodyPr>
          <a:lstStyle/>
          <a:p>
            <a:pPr algn="ctr"/>
            <a:r>
              <a:rPr lang="en-US" dirty="0"/>
              <a:t>Cluster 1</a:t>
            </a:r>
          </a:p>
        </p:txBody>
      </p:sp>
    </p:spTree>
    <p:extLst>
      <p:ext uri="{BB962C8B-B14F-4D97-AF65-F5344CB8AC3E}">
        <p14:creationId xmlns:p14="http://schemas.microsoft.com/office/powerpoint/2010/main" val="87546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Leave some buffer for healing and scale-out</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EAFC84A-37FB-4AC7-812C-E290CD04B076}"/>
              </a:ext>
            </a:extLst>
          </p:cNvPr>
          <p:cNvPicPr>
            <a:picLocks noChangeAspect="1"/>
          </p:cNvPicPr>
          <p:nvPr/>
        </p:nvPicPr>
        <p:blipFill>
          <a:blip r:embed="rId3"/>
          <a:stretch>
            <a:fillRect/>
          </a:stretch>
        </p:blipFill>
        <p:spPr>
          <a:xfrm>
            <a:off x="3304639" y="1016097"/>
            <a:ext cx="6249042" cy="3717379"/>
          </a:xfrm>
          <a:prstGeom prst="rect">
            <a:avLst/>
          </a:prstGeom>
        </p:spPr>
      </p:pic>
      <p:sp>
        <p:nvSpPr>
          <p:cNvPr id="6" name="TextBox 5">
            <a:extLst>
              <a:ext uri="{FF2B5EF4-FFF2-40B4-BE49-F238E27FC236}">
                <a16:creationId xmlns:a16="http://schemas.microsoft.com/office/drawing/2014/main" id="{AF77189C-5F2B-491C-BDB6-9928E384FDB6}"/>
              </a:ext>
            </a:extLst>
          </p:cNvPr>
          <p:cNvSpPr txBox="1"/>
          <p:nvPr/>
        </p:nvSpPr>
        <p:spPr>
          <a:xfrm>
            <a:off x="1300102" y="5585412"/>
            <a:ext cx="9148823" cy="369332"/>
          </a:xfrm>
          <a:prstGeom prst="rect">
            <a:avLst/>
          </a:prstGeom>
          <a:noFill/>
        </p:spPr>
        <p:txBody>
          <a:bodyPr wrap="square" rtlCol="0">
            <a:spAutoFit/>
          </a:bodyPr>
          <a:lstStyle/>
          <a:p>
            <a:pPr algn="ctr"/>
            <a:r>
              <a:rPr lang="en-US" b="1" kern="0" dirty="0"/>
              <a:t>When Cluster reports available resource, it needs to report the available deployment resource </a:t>
            </a:r>
          </a:p>
        </p:txBody>
      </p:sp>
    </p:spTree>
    <p:extLst>
      <p:ext uri="{BB962C8B-B14F-4D97-AF65-F5344CB8AC3E}">
        <p14:creationId xmlns:p14="http://schemas.microsoft.com/office/powerpoint/2010/main" val="169148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8993140" cy="937037"/>
          </a:xfrm>
        </p:spPr>
        <p:txBody>
          <a:bodyPr>
            <a:noAutofit/>
          </a:bodyPr>
          <a:lstStyle/>
          <a:p>
            <a:r>
              <a:rPr lang="en-US" sz="3200" b="1" dirty="0">
                <a:solidFill>
                  <a:srgbClr val="C00000"/>
                </a:solidFill>
              </a:rPr>
              <a:t>VM Resource Parameters for Scheduling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27085" y="894770"/>
            <a:ext cx="10995296" cy="5416868"/>
          </a:xfrm>
          <a:prstGeom prst="rect">
            <a:avLst/>
          </a:prstGeom>
          <a:noFill/>
        </p:spPr>
        <p:txBody>
          <a:bodyPr wrap="square" rtlCol="0">
            <a:spAutoFit/>
          </a:bodyPr>
          <a:lstStyle/>
          <a:p>
            <a:pPr marL="342900" indent="-342900">
              <a:buFont typeface="+mj-lt"/>
              <a:buAutoNum type="arabicPeriod"/>
            </a:pPr>
            <a:r>
              <a:rPr lang="en-US" b="1" dirty="0"/>
              <a:t>VM Resource Parameter</a:t>
            </a:r>
          </a:p>
          <a:p>
            <a:pPr marL="742950" lvl="1" indent="-285750">
              <a:buFont typeface="Arial" panose="020B0604020202020204" pitchFamily="34" charset="0"/>
              <a:buChar char="•"/>
            </a:pPr>
            <a:r>
              <a:rPr lang="en-US" altLang="zh-CN" sz="1600" b="1" kern="0" dirty="0">
                <a:cs typeface="Heiti SC Light"/>
              </a:rPr>
              <a:t>VM/POD common resource requirement</a:t>
            </a:r>
            <a:r>
              <a:rPr lang="en-US" altLang="zh-CN" sz="1600" kern="0" dirty="0">
                <a:cs typeface="Heiti SC Light"/>
              </a:rPr>
              <a:t>: </a:t>
            </a:r>
          </a:p>
          <a:p>
            <a:pPr marL="1200150" lvl="2" indent="-285750">
              <a:buFont typeface="Arial" panose="020B0604020202020204" pitchFamily="34" charset="0"/>
              <a:buChar char="•"/>
            </a:pPr>
            <a:r>
              <a:rPr lang="en-US" altLang="zh-CN" sz="1600" kern="0" dirty="0">
                <a:cs typeface="Heiti SC Light"/>
              </a:rPr>
              <a:t>CPU</a:t>
            </a:r>
          </a:p>
          <a:p>
            <a:pPr marL="1200150" lvl="2" indent="-285750">
              <a:buFont typeface="Arial" panose="020B0604020202020204" pitchFamily="34" charset="0"/>
              <a:buChar char="•"/>
            </a:pPr>
            <a:r>
              <a:rPr lang="en-US" altLang="zh-CN" sz="1600" kern="0" dirty="0">
                <a:cs typeface="Heiti SC Light"/>
              </a:rPr>
              <a:t>Memory</a:t>
            </a:r>
          </a:p>
          <a:p>
            <a:pPr marL="1200150" lvl="2" indent="-285750">
              <a:buFont typeface="Arial" panose="020B0604020202020204" pitchFamily="34" charset="0"/>
              <a:buChar char="•"/>
            </a:pPr>
            <a:r>
              <a:rPr lang="en-US" altLang="zh-CN" sz="1600" strike="sngStrike" kern="0" dirty="0">
                <a:cs typeface="Heiti SC Light"/>
              </a:rPr>
              <a:t>Local Disk Size</a:t>
            </a:r>
          </a:p>
          <a:p>
            <a:pPr marL="1200150" lvl="2" indent="-285750">
              <a:buFont typeface="Arial" panose="020B0604020202020204" pitchFamily="34" charset="0"/>
              <a:buChar char="•"/>
            </a:pPr>
            <a:r>
              <a:rPr lang="en-US" altLang="zh-CN" sz="1600" strike="sngStrike" kern="0" dirty="0">
                <a:cs typeface="Heiti SC Light"/>
              </a:rPr>
              <a:t>Disk I/O </a:t>
            </a:r>
          </a:p>
          <a:p>
            <a:pPr marL="1200150" lvl="2" indent="-285750">
              <a:buFont typeface="Arial" panose="020B0604020202020204" pitchFamily="34" charset="0"/>
              <a:buChar char="•"/>
            </a:pPr>
            <a:r>
              <a:rPr lang="en-US" altLang="zh-CN" sz="1600" strike="sngStrike" kern="0" dirty="0">
                <a:cs typeface="Heiti SC Light"/>
              </a:rPr>
              <a:t>Network Bandwidth I/O</a:t>
            </a:r>
          </a:p>
          <a:p>
            <a:pPr marL="742950" lvl="1" indent="-285750">
              <a:buFont typeface="Arial" panose="020B0604020202020204" pitchFamily="34" charset="0"/>
              <a:buChar char="•"/>
            </a:pPr>
            <a:r>
              <a:rPr lang="en-US" altLang="zh-CN" sz="1600" b="1" kern="0" dirty="0">
                <a:cs typeface="Heiti SC Light"/>
              </a:rPr>
              <a:t>VM custom resource requirement: </a:t>
            </a:r>
          </a:p>
          <a:p>
            <a:pPr marL="1200150" lvl="2" indent="-285750">
              <a:buFont typeface="Arial" panose="020B0604020202020204" pitchFamily="34" charset="0"/>
              <a:buChar char="•"/>
            </a:pPr>
            <a:r>
              <a:rPr lang="en-US" altLang="zh-CN" sz="1600" kern="0" dirty="0">
                <a:cs typeface="Heiti SC Light"/>
              </a:rPr>
              <a:t>GPU</a:t>
            </a:r>
          </a:p>
          <a:p>
            <a:pPr marL="1200150" lvl="2" indent="-285750">
              <a:buFont typeface="Arial" panose="020B0604020202020204" pitchFamily="34" charset="0"/>
              <a:buChar char="•"/>
            </a:pPr>
            <a:r>
              <a:rPr lang="en-US" altLang="zh-CN" sz="1600" strike="sngStrike" kern="0" dirty="0">
                <a:cs typeface="Heiti SC Light"/>
              </a:rPr>
              <a:t>A specific server (node label), a specific rack (rack label)</a:t>
            </a:r>
          </a:p>
          <a:p>
            <a:pPr marL="1200150" lvl="2" indent="-285750">
              <a:buFont typeface="Arial" panose="020B0604020202020204" pitchFamily="34" charset="0"/>
              <a:buChar char="•"/>
            </a:pPr>
            <a:r>
              <a:rPr lang="en-US" altLang="zh-CN" sz="1600" strike="sngStrike" kern="0" dirty="0">
                <a:cs typeface="Heiti SC Light"/>
              </a:rPr>
              <a:t>Latency sensitivity</a:t>
            </a:r>
          </a:p>
          <a:p>
            <a:pPr marL="742950" lvl="1" indent="-285750">
              <a:buFont typeface="Arial" panose="020B0604020202020204" pitchFamily="34" charset="0"/>
              <a:buChar char="•"/>
            </a:pPr>
            <a:r>
              <a:rPr lang="en-US" altLang="zh-CN" sz="1600" b="1" kern="0" dirty="0">
                <a:cs typeface="Heiti SC Light"/>
              </a:rPr>
              <a:t>VM failure domain requirement: </a:t>
            </a:r>
          </a:p>
          <a:p>
            <a:pPr marL="1200150" lvl="2" indent="-285750">
              <a:buFont typeface="Arial" panose="020B0604020202020204" pitchFamily="34" charset="0"/>
              <a:buChar char="•"/>
            </a:pPr>
            <a:r>
              <a:rPr lang="en-US" altLang="zh-CN" sz="1600" kern="0" dirty="0">
                <a:cs typeface="Heiti SC Light"/>
              </a:rPr>
              <a:t>anti-affinity (not in the same AZ as another VM, not in the same cluster, does not support node?)</a:t>
            </a:r>
          </a:p>
          <a:p>
            <a:pPr marL="742950" lvl="1" indent="-285750">
              <a:buFont typeface="Arial" panose="020B0604020202020204" pitchFamily="34" charset="0"/>
              <a:buChar char="•"/>
            </a:pPr>
            <a:r>
              <a:rPr lang="en-US" altLang="zh-CN" sz="1600" b="1" kern="0" dirty="0">
                <a:cs typeface="Heiti SC Light"/>
              </a:rPr>
              <a:t>VM co-location requirement: </a:t>
            </a:r>
          </a:p>
          <a:p>
            <a:pPr marL="1200150" lvl="2" indent="-285750">
              <a:buFont typeface="Arial" panose="020B0604020202020204" pitchFamily="34" charset="0"/>
              <a:buChar char="•"/>
            </a:pPr>
            <a:r>
              <a:rPr lang="en-US" altLang="zh-CN" sz="1600" kern="0" dirty="0">
                <a:cs typeface="Heiti SC Light"/>
              </a:rPr>
              <a:t>affinity (in the same AZ as another VM)</a:t>
            </a:r>
          </a:p>
          <a:p>
            <a:pPr marL="742950" lvl="1" indent="-285750">
              <a:buFont typeface="Arial" panose="020B0604020202020204" pitchFamily="34" charset="0"/>
              <a:buChar char="•"/>
            </a:pPr>
            <a:r>
              <a:rPr lang="en-US" altLang="zh-CN" sz="1600" b="1" kern="0" dirty="0">
                <a:cs typeface="Heiti SC Light"/>
              </a:rPr>
              <a:t>VM requirement for accessing other cloud resources: </a:t>
            </a:r>
          </a:p>
          <a:p>
            <a:pPr marL="1200150" lvl="2" indent="-285750">
              <a:buFont typeface="Arial" panose="020B0604020202020204" pitchFamily="34" charset="0"/>
              <a:buChar char="•"/>
            </a:pPr>
            <a:r>
              <a:rPr lang="en-US" altLang="zh-CN" sz="1600" kern="0" dirty="0">
                <a:cs typeface="Heiti SC Light"/>
              </a:rPr>
              <a:t>VM needs to access a DB, a remote storage, etc.</a:t>
            </a:r>
            <a:r>
              <a:rPr lang="en-US" altLang="zh-CN" sz="1600" kern="0" dirty="0">
                <a:cs typeface="Heiti SC Light"/>
                <a:sym typeface="Wingdings" panose="05000000000000000000" pitchFamily="2" charset="2"/>
              </a:rPr>
              <a:t>-&gt;network proximity, AZ</a:t>
            </a:r>
          </a:p>
          <a:p>
            <a:pPr marL="742950" lvl="1" indent="-285750">
              <a:buFont typeface="Arial" panose="020B0604020202020204" pitchFamily="34" charset="0"/>
              <a:buChar char="•"/>
            </a:pPr>
            <a:r>
              <a:rPr lang="en-US" altLang="zh-CN" sz="1600" b="1" kern="0" dirty="0">
                <a:cs typeface="Heiti SC Light"/>
              </a:rPr>
              <a:t>VM Geo Location: </a:t>
            </a:r>
          </a:p>
          <a:p>
            <a:pPr marL="1200150" lvl="2" indent="-285750">
              <a:buFont typeface="Arial" panose="020B0604020202020204" pitchFamily="34" charset="0"/>
              <a:buChar char="•"/>
            </a:pPr>
            <a:r>
              <a:rPr lang="en-US" altLang="zh-CN" sz="1600" kern="0" dirty="0">
                <a:cs typeface="Heiti SC Light"/>
              </a:rPr>
              <a:t>VM carries a geo location parameter AZ, which is set by the </a:t>
            </a:r>
            <a:r>
              <a:rPr lang="en-US" altLang="zh-CN" sz="1600" kern="0" dirty="0" err="1">
                <a:cs typeface="Heiti SC Light"/>
              </a:rPr>
              <a:t>FlowMonitor+AutoScaler</a:t>
            </a:r>
            <a:endParaRPr lang="en-US" altLang="zh-CN" sz="1600" kern="0" dirty="0">
              <a:cs typeface="Heiti SC Light"/>
            </a:endParaRPr>
          </a:p>
          <a:p>
            <a:pPr marL="742950" lvl="1" indent="-285750">
              <a:buFont typeface="Arial" panose="020B0604020202020204" pitchFamily="34" charset="0"/>
              <a:buChar char="•"/>
            </a:pPr>
            <a:r>
              <a:rPr lang="en-US" altLang="zh-CN" sz="1600" b="1" kern="0" dirty="0">
                <a:cs typeface="Heiti SC Light"/>
              </a:rPr>
              <a:t>VM Migration Tolerant: </a:t>
            </a:r>
          </a:p>
          <a:p>
            <a:pPr marL="1200150" lvl="2" indent="-285750">
              <a:buFont typeface="Arial" panose="020B0604020202020204" pitchFamily="34" charset="0"/>
              <a:buChar char="•"/>
            </a:pPr>
            <a:r>
              <a:rPr lang="en-US" altLang="zh-CN" sz="1600" kern="0" dirty="0">
                <a:cs typeface="Heiti SC Light"/>
              </a:rPr>
              <a:t>The VM can be migrated to a location that is closer to the traffic source</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22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79865" y="52072"/>
            <a:ext cx="9645209" cy="937037"/>
          </a:xfrm>
        </p:spPr>
        <p:txBody>
          <a:bodyPr>
            <a:noAutofit/>
          </a:bodyPr>
          <a:lstStyle/>
          <a:p>
            <a:r>
              <a:rPr lang="en-US" sz="3200" b="1" dirty="0">
                <a:solidFill>
                  <a:srgbClr val="C00000"/>
                </a:solidFill>
              </a:rPr>
              <a:t>Cluster Resource Info Needed by Scheduling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801314"/>
          </a:xfrm>
          <a:prstGeom prst="rect">
            <a:avLst/>
          </a:prstGeom>
          <a:noFill/>
        </p:spPr>
        <p:txBody>
          <a:bodyPr wrap="square" rtlCol="0">
            <a:spAutoFit/>
          </a:bodyPr>
          <a:lstStyle/>
          <a:p>
            <a:r>
              <a:rPr lang="en-US" b="1" dirty="0"/>
              <a:t>3.   Cluster Average Per-Node Resource</a:t>
            </a:r>
          </a:p>
          <a:p>
            <a:pPr marL="742950" lvl="1" indent="-285750">
              <a:buFont typeface="Arial" panose="020B0604020202020204" pitchFamily="34" charset="0"/>
              <a:buChar char="•"/>
            </a:pPr>
            <a:r>
              <a:rPr lang="en-US" sz="1600" b="1" dirty="0"/>
              <a:t>Cluster Average Per-Node Allocated Resource to Guaranteed and Burstable VMs</a:t>
            </a:r>
            <a:endParaRPr lang="en-US" sz="1600" b="1" i="1" dirty="0"/>
          </a:p>
          <a:p>
            <a:pPr marL="1200150" lvl="2" indent="-285750">
              <a:buFont typeface="Arial" panose="020B0604020202020204" pitchFamily="34" charset="0"/>
              <a:buChar char="•"/>
            </a:pPr>
            <a:r>
              <a:rPr lang="en-US" sz="1600" dirty="0"/>
              <a:t>CPU</a:t>
            </a:r>
          </a:p>
          <a:p>
            <a:pPr marL="1200150" lvl="2" indent="-285750">
              <a:buFont typeface="Arial" panose="020B0604020202020204" pitchFamily="34" charset="0"/>
              <a:buChar char="•"/>
            </a:pPr>
            <a:r>
              <a:rPr lang="en-US" sz="1600" dirty="0"/>
              <a:t>Memory</a:t>
            </a:r>
          </a:p>
          <a:p>
            <a:pPr marL="1200150" lvl="2" indent="-285750">
              <a:buFont typeface="Arial" panose="020B0604020202020204" pitchFamily="34" charset="0"/>
              <a:buChar char="•"/>
            </a:pPr>
            <a:r>
              <a:rPr lang="en-US" altLang="zh-CN" sz="1600" strike="sngStrike" kern="0" dirty="0">
                <a:cs typeface="Heiti SC Light"/>
              </a:rPr>
              <a:t>Disk Size</a:t>
            </a:r>
          </a:p>
          <a:p>
            <a:pPr marL="1200150" lvl="2" indent="-285750">
              <a:buFont typeface="Arial" panose="020B0604020202020204" pitchFamily="34" charset="0"/>
              <a:buChar char="•"/>
            </a:pPr>
            <a:r>
              <a:rPr lang="en-US" sz="1600" strike="sngStrike" dirty="0"/>
              <a:t>Disk I/O </a:t>
            </a:r>
          </a:p>
          <a:p>
            <a:pPr marL="1200150" lvl="2" indent="-285750">
              <a:buFont typeface="Arial" panose="020B0604020202020204" pitchFamily="34" charset="0"/>
              <a:buChar char="•"/>
            </a:pPr>
            <a:r>
              <a:rPr lang="en-US" sz="1600" strike="sngStrike" dirty="0"/>
              <a:t>Network Bandwidth I/O</a:t>
            </a:r>
          </a:p>
          <a:p>
            <a:pPr marL="742950" lvl="1" indent="-285750">
              <a:buFont typeface="Arial" panose="020B0604020202020204" pitchFamily="34" charset="0"/>
              <a:buChar char="•"/>
            </a:pPr>
            <a:r>
              <a:rPr lang="en-US" sz="1600" b="1" dirty="0"/>
              <a:t>Cluster Average Per-Node Allocated Resource to BE VMs()</a:t>
            </a:r>
            <a:endParaRPr lang="en-US" sz="1600" b="1" i="1" dirty="0"/>
          </a:p>
          <a:p>
            <a:pPr marL="1200150" lvl="2" indent="-285750">
              <a:buFont typeface="Arial" panose="020B0604020202020204" pitchFamily="34" charset="0"/>
              <a:buChar char="•"/>
            </a:pPr>
            <a:r>
              <a:rPr lang="en-US" sz="1600" strike="sngStrike" dirty="0"/>
              <a:t>CPU</a:t>
            </a:r>
          </a:p>
          <a:p>
            <a:pPr marL="1200150" lvl="2" indent="-285750">
              <a:buFont typeface="Arial" panose="020B0604020202020204" pitchFamily="34" charset="0"/>
              <a:buChar char="•"/>
            </a:pPr>
            <a:r>
              <a:rPr lang="en-US" sz="1600" strike="sngStrike" dirty="0"/>
              <a:t>Memory</a:t>
            </a:r>
          </a:p>
          <a:p>
            <a:pPr marL="1200150" lvl="2" indent="-285750">
              <a:buFont typeface="Arial" panose="020B0604020202020204" pitchFamily="34" charset="0"/>
              <a:buChar char="•"/>
            </a:pPr>
            <a:r>
              <a:rPr lang="en-US" sz="1600" strike="sngStrike" dirty="0"/>
              <a:t>Disk Size</a:t>
            </a:r>
          </a:p>
          <a:p>
            <a:pPr marL="1200150" lvl="2" indent="-285750">
              <a:buFont typeface="Arial" panose="020B0604020202020204" pitchFamily="34" charset="0"/>
              <a:buChar char="•"/>
            </a:pPr>
            <a:r>
              <a:rPr lang="en-US" sz="1600" strike="sngStrike" dirty="0"/>
              <a:t>Disk I/O</a:t>
            </a:r>
          </a:p>
          <a:p>
            <a:pPr marL="1200150" lvl="2" indent="-285750">
              <a:buFont typeface="Arial" panose="020B0604020202020204" pitchFamily="34" charset="0"/>
              <a:buChar char="•"/>
            </a:pPr>
            <a:r>
              <a:rPr lang="en-US" sz="1600" strike="sngStrike" dirty="0"/>
              <a:t>Network Bandwidth I/O</a:t>
            </a:r>
            <a:endParaRPr lang="en-US" sz="1600" b="1" strike="sngStrike" dirty="0"/>
          </a:p>
          <a:p>
            <a:pPr marL="742950" lvl="1" indent="-285750">
              <a:buFont typeface="Arial" panose="020B0604020202020204" pitchFamily="34" charset="0"/>
              <a:buChar char="•"/>
            </a:pPr>
            <a:r>
              <a:rPr lang="en-US" sz="1600" b="1" dirty="0"/>
              <a:t>Cluster Average Per-Node Actual Usage Resource or Cluster “Accept/Not Accept BE VM”</a:t>
            </a:r>
            <a:r>
              <a:rPr lang="en-US" sz="1600" b="1" strike="sngStrike" dirty="0"/>
              <a:t> </a:t>
            </a:r>
          </a:p>
          <a:p>
            <a:pPr marL="1200150" lvl="2" indent="-285750">
              <a:buFont typeface="Arial" panose="020B0604020202020204" pitchFamily="34" charset="0"/>
              <a:buChar char="•"/>
            </a:pPr>
            <a:r>
              <a:rPr lang="en-US" sz="1600" strike="sngStrike" dirty="0"/>
              <a:t>CPU</a:t>
            </a:r>
          </a:p>
          <a:p>
            <a:pPr marL="1200150" lvl="2" indent="-285750">
              <a:buFont typeface="Arial" panose="020B0604020202020204" pitchFamily="34" charset="0"/>
              <a:buChar char="•"/>
            </a:pPr>
            <a:r>
              <a:rPr lang="en-US" sz="1600" strike="sngStrike" dirty="0"/>
              <a:t>Memory</a:t>
            </a:r>
          </a:p>
          <a:p>
            <a:pPr marL="1200150" lvl="2" indent="-285750">
              <a:buFont typeface="Arial" panose="020B0604020202020204" pitchFamily="34" charset="0"/>
              <a:buChar char="•"/>
            </a:pPr>
            <a:r>
              <a:rPr lang="en-US" sz="1600" strike="sngStrike" dirty="0"/>
              <a:t>Disk Size</a:t>
            </a:r>
          </a:p>
          <a:p>
            <a:pPr marL="1200150" lvl="2" indent="-285750">
              <a:buFont typeface="Arial" panose="020B0604020202020204" pitchFamily="34" charset="0"/>
              <a:buChar char="•"/>
            </a:pPr>
            <a:r>
              <a:rPr lang="en-US" sz="1600" strike="sngStrike" dirty="0"/>
              <a:t>Disk I/O</a:t>
            </a:r>
          </a:p>
          <a:p>
            <a:pPr marL="1200150" lvl="2" indent="-285750">
              <a:buFont typeface="Arial" panose="020B0604020202020204" pitchFamily="34" charset="0"/>
              <a:buChar char="•"/>
            </a:pPr>
            <a:r>
              <a:rPr lang="en-US" sz="1600" strike="sngStrike" dirty="0"/>
              <a:t>Network Bandwidth I/O</a:t>
            </a:r>
            <a:endParaRPr lang="en-US" sz="1600" b="1" strike="sngStrike" dirty="0"/>
          </a:p>
        </p:txBody>
      </p:sp>
    </p:spTree>
    <p:extLst>
      <p:ext uri="{BB962C8B-B14F-4D97-AF65-F5344CB8AC3E}">
        <p14:creationId xmlns:p14="http://schemas.microsoft.com/office/powerpoint/2010/main" val="2027829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86736</TotalTime>
  <Words>5641</Words>
  <Application>Microsoft Office PowerPoint</Application>
  <PresentationFormat>Widescreen</PresentationFormat>
  <Paragraphs>477</Paragraphs>
  <Slides>26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 Unicode MS</vt:lpstr>
      <vt:lpstr>CMR10</vt:lpstr>
      <vt:lpstr>NimbusRomNo9L-Regu</vt:lpstr>
      <vt:lpstr>Arial</vt:lpstr>
      <vt:lpstr>Calibri</vt:lpstr>
      <vt:lpstr>Calibri Light</vt:lpstr>
      <vt:lpstr>Century Schoolbook</vt:lpstr>
      <vt:lpstr>Office Theme</vt:lpstr>
      <vt:lpstr>Cloud Global Scheduler Architecture Design  Cathy Zhang cathy.zhang@futurewei.com Seattle Cloud Lab</vt:lpstr>
      <vt:lpstr>Highlights of Our Design </vt:lpstr>
      <vt:lpstr>Considerations on VM side for Scheduling </vt:lpstr>
      <vt:lpstr>Global Scheduler Design</vt:lpstr>
      <vt:lpstr>PowerPoint Presentation</vt:lpstr>
      <vt:lpstr>Global Scheduling Algorithm</vt:lpstr>
      <vt:lpstr>Leave some buffer for healing and scale-out</vt:lpstr>
      <vt:lpstr>VM Resource Parameters for Scheduling Algorithm</vt:lpstr>
      <vt:lpstr>Cluster Resource Info Needed by Scheduling Algorithm</vt:lpstr>
      <vt:lpstr>PowerPoint Presentation</vt:lpstr>
      <vt:lpstr>PowerPoint Presentation</vt:lpstr>
      <vt:lpstr>PowerPoint Presentation</vt:lpstr>
      <vt:lpstr>Filtering Algorithm</vt:lpstr>
      <vt:lpstr>Weighted Ranking Algorithm</vt:lpstr>
      <vt:lpstr>Idea to Determine a Cluster’s Average Per-Node Available Resource</vt:lpstr>
      <vt:lpstr>Idea to Calculate the Score of a Cluster’s Average Per-Node Available Resource</vt:lpstr>
      <vt:lpstr>Idea to Calculate the Score of a Cluster’s Average Per-Node Available Resource</vt:lpstr>
      <vt:lpstr>PowerPoint Presentation</vt:lpstr>
      <vt:lpstr>Set Scheduling Consideration</vt:lpstr>
      <vt:lpstr>Information Scalability, HA, Persistency Consideration</vt:lpstr>
      <vt:lpstr>PowerPoint Presentation</vt:lpstr>
      <vt:lpstr>PowerPoint Presentation</vt:lpstr>
      <vt:lpstr>Shared State Typed Multi-Scheduler Design</vt:lpstr>
      <vt:lpstr>PowerPoint Presentation</vt:lpstr>
      <vt:lpstr>PowerPoint Presentation</vt:lpstr>
      <vt:lpstr>Weighted Ranking Algorithm</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cathy.zhang@futurewei.com</dc:creator>
  <cp:lastModifiedBy>Hong Zhang</cp:lastModifiedBy>
  <cp:revision>1293</cp:revision>
  <dcterms:created xsi:type="dcterms:W3CDTF">2019-01-28T21:57:26Z</dcterms:created>
  <dcterms:modified xsi:type="dcterms:W3CDTF">2020-06-16T00:07:38Z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1552411176</vt:lpwstr>
  </property>
</Properties>
</file>