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65" r:id="rId2"/>
    <p:sldId id="360" r:id="rId3"/>
    <p:sldId id="659" r:id="rId4"/>
    <p:sldId id="655" r:id="rId5"/>
    <p:sldId id="654" r:id="rId6"/>
    <p:sldId id="656" r:id="rId7"/>
    <p:sldId id="6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Zhang" initials="CZ" lastIdx="35" clrIdx="0">
    <p:extLst>
      <p:ext uri="{19B8F6BF-5375-455C-9EA6-DF929625EA0E}">
        <p15:presenceInfo xmlns:p15="http://schemas.microsoft.com/office/powerpoint/2012/main" userId="S-1-5-21-147214757-305610072-1517763936-1418547" providerId="AD"/>
      </p:ext>
    </p:extLst>
  </p:cmAuthor>
  <p:cmAuthor id="2" name="Hong Zhang" initials="HZ" lastIdx="2" clrIdx="1">
    <p:extLst>
      <p:ext uri="{19B8F6BF-5375-455C-9EA6-DF929625EA0E}">
        <p15:presenceInfo xmlns:p15="http://schemas.microsoft.com/office/powerpoint/2012/main" userId="S::hzhang@futurewei.com::7483b4f3-c045-46d0-96a6-60aa09b5e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EACC"/>
    <a:srgbClr val="FADBC6"/>
    <a:srgbClr val="DFC9EF"/>
    <a:srgbClr val="FFFFC5"/>
    <a:srgbClr val="FDEEE3"/>
    <a:srgbClr val="79DCFF"/>
    <a:srgbClr val="FFE38B"/>
    <a:srgbClr val="FF9393"/>
    <a:srgbClr val="FFFFEB"/>
    <a:srgbClr val="EFB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3817" autoAdjust="0"/>
  </p:normalViewPr>
  <p:slideViewPr>
    <p:cSldViewPr snapToGrid="0">
      <p:cViewPr varScale="1">
        <p:scale>
          <a:sx n="109" d="100"/>
          <a:sy n="109" d="100"/>
        </p:scale>
        <p:origin x="132" y="264"/>
      </p:cViewPr>
      <p:guideLst/>
    </p:cSldViewPr>
  </p:slideViewPr>
  <p:notesTextViewPr>
    <p:cViewPr>
      <p:scale>
        <a:sx n="125" d="100"/>
        <a:sy n="125" d="100"/>
      </p:scale>
      <p:origin x="0" y="0"/>
    </p:cViewPr>
  </p:notesTextViewPr>
  <p:notesViewPr>
    <p:cSldViewPr snapToGrid="0">
      <p:cViewPr>
        <p:scale>
          <a:sx n="100" d="100"/>
          <a:sy n="100" d="100"/>
        </p:scale>
        <p:origin x="1628" y="-1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61EA7-C0D1-4609-BD6A-93212D455937}"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1BD5-65AE-4013-8073-058501F9CFD2}" type="slidenum">
              <a:rPr lang="en-US" smtClean="0"/>
              <a:t>‹#›</a:t>
            </a:fld>
            <a:endParaRPr lang="en-US"/>
          </a:p>
        </p:txBody>
      </p:sp>
    </p:spTree>
    <p:extLst>
      <p:ext uri="{BB962C8B-B14F-4D97-AF65-F5344CB8AC3E}">
        <p14:creationId xmlns:p14="http://schemas.microsoft.com/office/powerpoint/2010/main" val="82295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9D0129-E109-4D14-82F4-18D5C2EF600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57330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0182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411029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9D0129-E109-4D14-82F4-18D5C2EF600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1882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D0129-E109-4D14-82F4-18D5C2EF6006}"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61694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9D0129-E109-4D14-82F4-18D5C2EF6006}"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244545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9D0129-E109-4D14-82F4-18D5C2EF6006}"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315773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9D0129-E109-4D14-82F4-18D5C2EF6006}"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22115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D0129-E109-4D14-82F4-18D5C2EF6006}"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76906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62147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9D0129-E109-4D14-82F4-18D5C2EF6006}"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9F20-54DE-44D6-AB8F-83D4BC7B23FA}" type="slidenum">
              <a:rPr lang="en-US" smtClean="0"/>
              <a:t>‹#›</a:t>
            </a:fld>
            <a:endParaRPr lang="en-US"/>
          </a:p>
        </p:txBody>
      </p:sp>
    </p:spTree>
    <p:extLst>
      <p:ext uri="{BB962C8B-B14F-4D97-AF65-F5344CB8AC3E}">
        <p14:creationId xmlns:p14="http://schemas.microsoft.com/office/powerpoint/2010/main" val="101734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D0129-E109-4D14-82F4-18D5C2EF6006}" type="datetimeFigureOut">
              <a:rPr lang="en-US" smtClean="0"/>
              <a:t>6/30/2020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19F20-54DE-44D6-AB8F-83D4BC7B23FA}" type="slidenum">
              <a:rPr lang="en-US" smtClean="0"/>
              <a:t>‹#›</a:t>
            </a:fld>
            <a:endParaRPr lang="en-US"/>
          </a:p>
        </p:txBody>
      </p:sp>
    </p:spTree>
    <p:extLst>
      <p:ext uri="{BB962C8B-B14F-4D97-AF65-F5344CB8AC3E}">
        <p14:creationId xmlns:p14="http://schemas.microsoft.com/office/powerpoint/2010/main" val="16922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1FBA88D-923F-44AB-A423-CFB42266F05B}"/>
              </a:ext>
            </a:extLst>
          </p:cNvPr>
          <p:cNvSpPr>
            <a:spLocks noGrp="1"/>
          </p:cNvSpPr>
          <p:nvPr>
            <p:ph type="title"/>
          </p:nvPr>
        </p:nvSpPr>
        <p:spPr>
          <a:xfrm>
            <a:off x="838200" y="1818640"/>
            <a:ext cx="10515600" cy="2581910"/>
          </a:xfrm>
        </p:spPr>
        <p:txBody>
          <a:bodyPr>
            <a:normAutofit/>
          </a:bodyPr>
          <a:lstStyle/>
          <a:p>
            <a:pPr algn="ctr"/>
            <a:r>
              <a:rPr lang="en-US" altLang="zh-CN" sz="4000" b="1" dirty="0" smtClean="0">
                <a:solidFill>
                  <a:srgbClr val="C00000"/>
                </a:solidFill>
              </a:rPr>
              <a:t>Global Scheduling </a:t>
            </a:r>
            <a:r>
              <a:rPr lang="en-US" sz="4000" b="1" dirty="0" smtClean="0">
                <a:solidFill>
                  <a:srgbClr val="C00000"/>
                </a:solidFill>
              </a:rPr>
              <a:t>Design</a:t>
            </a:r>
            <a:br>
              <a:rPr lang="en-US" sz="4000" b="1" dirty="0" smtClean="0">
                <a:solidFill>
                  <a:srgbClr val="C00000"/>
                </a:solidFill>
              </a:rPr>
            </a:br>
            <a:r>
              <a:rPr lang="en-US" sz="2800" b="1" dirty="0"/>
              <a:t>allison.wangnannan</a:t>
            </a:r>
            <a:endParaRPr lang="en-US" sz="2400" b="1" dirty="0"/>
          </a:p>
        </p:txBody>
      </p:sp>
    </p:spTree>
    <p:extLst>
      <p:ext uri="{BB962C8B-B14F-4D97-AF65-F5344CB8AC3E}">
        <p14:creationId xmlns:p14="http://schemas.microsoft.com/office/powerpoint/2010/main" val="256775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xmlns=""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p:txBody>
      </p:sp>
      <p:sp>
        <p:nvSpPr>
          <p:cNvPr id="3" name="Title 1">
            <a:extLst>
              <a:ext uri="{FF2B5EF4-FFF2-40B4-BE49-F238E27FC236}">
                <a16:creationId xmlns:a16="http://schemas.microsoft.com/office/drawing/2014/main" xmlns="" id="{C1FECE40-F8BD-49A9-AFE9-7EB81BFAFE15}"/>
              </a:ext>
            </a:extLst>
          </p:cNvPr>
          <p:cNvSpPr>
            <a:spLocks noGrp="1"/>
          </p:cNvSpPr>
          <p:nvPr>
            <p:ph type="title"/>
          </p:nvPr>
        </p:nvSpPr>
        <p:spPr>
          <a:xfrm>
            <a:off x="427085" y="79060"/>
            <a:ext cx="7515095" cy="937037"/>
          </a:xfrm>
        </p:spPr>
        <p:txBody>
          <a:bodyPr>
            <a:noAutofit/>
          </a:bodyPr>
          <a:lstStyle/>
          <a:p>
            <a:r>
              <a:rPr lang="en-US" altLang="zh-CN" sz="3200" b="1" dirty="0" smtClean="0">
                <a:solidFill>
                  <a:srgbClr val="C00000"/>
                </a:solidFill>
              </a:rPr>
              <a:t>Background</a:t>
            </a:r>
            <a:endParaRPr lang="en-US" sz="3200" b="1" dirty="0">
              <a:solidFill>
                <a:srgbClr val="C00000"/>
              </a:solidFill>
            </a:endParaRPr>
          </a:p>
        </p:txBody>
      </p:sp>
      <p:sp>
        <p:nvSpPr>
          <p:cNvPr id="2" name="矩形 1"/>
          <p:cNvSpPr/>
          <p:nvPr/>
        </p:nvSpPr>
        <p:spPr>
          <a:xfrm>
            <a:off x="427085" y="852780"/>
            <a:ext cx="11138839" cy="4185761"/>
          </a:xfrm>
          <a:prstGeom prst="rect">
            <a:avLst/>
          </a:prstGeom>
        </p:spPr>
        <p:txBody>
          <a:bodyPr wrap="square">
            <a:spAutoFit/>
          </a:bodyPr>
          <a:lstStyle/>
          <a:p>
            <a:r>
              <a:rPr lang="en-US" altLang="zh-CN" sz="1600" dirty="0"/>
              <a:t>Global </a:t>
            </a:r>
            <a:r>
              <a:rPr lang="en-US" altLang="zh-CN" sz="1600" dirty="0" smtClean="0"/>
              <a:t>scheduling </a:t>
            </a:r>
            <a:r>
              <a:rPr lang="en-US" altLang="zh-CN" sz="1600" dirty="0"/>
              <a:t>background </a:t>
            </a:r>
            <a:r>
              <a:rPr lang="en-US" altLang="zh-CN" sz="1600" dirty="0" smtClean="0"/>
              <a:t>description</a:t>
            </a:r>
            <a:endParaRPr lang="en-US" altLang="zh-CN" sz="1600" dirty="0"/>
          </a:p>
          <a:p>
            <a:endParaRPr lang="en-US" altLang="zh-CN" sz="1200" b="1" dirty="0" smtClean="0"/>
          </a:p>
          <a:p>
            <a:r>
              <a:rPr lang="zh-CN" altLang="en-US" sz="1400" b="1" dirty="0" smtClean="0"/>
              <a:t>[</a:t>
            </a:r>
            <a:r>
              <a:rPr lang="zh-CN" altLang="en-US" sz="1400" b="1" dirty="0"/>
              <a:t>Public Cloud Scheduling] </a:t>
            </a:r>
            <a:r>
              <a:rPr lang="zh-CN" altLang="en-US" sz="1400" dirty="0"/>
              <a:t>The goal of public cloud scheduling is to meet the capacity. It has several major characteristics:</a:t>
            </a:r>
          </a:p>
          <a:p>
            <a:r>
              <a:rPr lang="zh-CN" altLang="en-US" sz="1400" dirty="0"/>
              <a:t>• Resource pool characteristics: centralized, large resource pool, small number of sites</a:t>
            </a:r>
          </a:p>
          <a:p>
            <a:r>
              <a:rPr lang="zh-CN" altLang="en-US" sz="1400" dirty="0"/>
              <a:t>• Business characteristics: meet the specified AZ large-scale resource application.</a:t>
            </a:r>
          </a:p>
          <a:p>
            <a:r>
              <a:rPr lang="zh-CN" altLang="en-US" sz="1400" dirty="0"/>
              <a:t>• Scheduling objectives: As long as the resource capacity of AZ is sufficient to meet tenant needs, the rest is the improvement of internal utilization.</a:t>
            </a:r>
          </a:p>
          <a:p>
            <a:r>
              <a:rPr lang="zh-CN" altLang="en-US" sz="1400" dirty="0"/>
              <a:t>• Scheduling model: resource center </a:t>
            </a:r>
            <a:r>
              <a:rPr lang="zh-CN" altLang="en-US" sz="1400" dirty="0" smtClean="0"/>
              <a:t>modeling</a:t>
            </a:r>
            <a:endParaRPr lang="en-US" altLang="zh-CN" sz="1400" dirty="0" smtClean="0"/>
          </a:p>
          <a:p>
            <a:endParaRPr lang="en-US" altLang="zh-CN" sz="1400" b="1" dirty="0" smtClean="0"/>
          </a:p>
          <a:p>
            <a:r>
              <a:rPr lang="en-US" altLang="zh-CN" sz="1400" b="1" dirty="0" smtClean="0"/>
              <a:t>[</a:t>
            </a:r>
            <a:r>
              <a:rPr lang="en-US" altLang="zh-CN" sz="1400" b="1" dirty="0"/>
              <a:t>Edge Cloud Scheduling] </a:t>
            </a:r>
            <a:r>
              <a:rPr lang="en-US" altLang="zh-CN" sz="1400" b="1" dirty="0">
                <a:solidFill>
                  <a:srgbClr val="C00000"/>
                </a:solidFill>
              </a:rPr>
              <a:t>The edge cloud scheduling goal is to meet Qos requirements, its characteristics:</a:t>
            </a:r>
          </a:p>
          <a:p>
            <a:r>
              <a:rPr lang="en-US" altLang="zh-CN" sz="1400" b="1" dirty="0">
                <a:solidFill>
                  <a:srgbClr val="C00000"/>
                </a:solidFill>
              </a:rPr>
              <a:t>• Resource pool characteristics: scattered, small resource pool (large resource conflicts), numerous sites</a:t>
            </a:r>
          </a:p>
          <a:p>
            <a:r>
              <a:rPr lang="en-US" altLang="zh-CN" sz="1400" b="1" dirty="0">
                <a:solidFill>
                  <a:srgbClr val="C00000"/>
                </a:solidFill>
              </a:rPr>
              <a:t>• Business features: meet small-batch resource applications at specific locations</a:t>
            </a:r>
          </a:p>
          <a:p>
            <a:r>
              <a:rPr lang="en-US" altLang="zh-CN" sz="1400" b="1" dirty="0">
                <a:solidFill>
                  <a:srgbClr val="C00000"/>
                </a:solidFill>
              </a:rPr>
              <a:t>• Scheduling objectives:</a:t>
            </a:r>
          </a:p>
          <a:p>
            <a:r>
              <a:rPr lang="en-US" altLang="zh-CN" sz="1400" dirty="0"/>
              <a:t>1. Requires effective full user-side QoS requirements: Tenants choose end-user QoS optimization goals and choose deployment locations based on end user distribution.</a:t>
            </a:r>
          </a:p>
          <a:p>
            <a:r>
              <a:rPr lang="en-US" altLang="zh-CN" sz="1400" dirty="0"/>
              <a:t>2. It is not an isolated computing model and can be coordinated globally: tenants generally plan their capacity according to the peak of regional services. When the resources of a single site are insufficient, they can cooperate with surrounding resources to provide the best quality service for users in the region. It is not an isolated computing model, and global resources need to be scheduled for its use.</a:t>
            </a:r>
          </a:p>
          <a:p>
            <a:r>
              <a:rPr lang="en-US" altLang="zh-CN" sz="1400" dirty="0"/>
              <a:t>3. Need to meet the balance of delay and cost</a:t>
            </a:r>
          </a:p>
          <a:p>
            <a:r>
              <a:rPr lang="en-US" altLang="zh-CN" sz="1400" dirty="0"/>
              <a:t>4. Scheduling model: Qos end-to-end optimization, customer, site-centric </a:t>
            </a:r>
            <a:r>
              <a:rPr lang="en-US" altLang="zh-CN" sz="1400" dirty="0" smtClean="0"/>
              <a:t>modeling</a:t>
            </a:r>
          </a:p>
        </p:txBody>
      </p:sp>
    </p:spTree>
    <p:extLst>
      <p:ext uri="{BB962C8B-B14F-4D97-AF65-F5344CB8AC3E}">
        <p14:creationId xmlns:p14="http://schemas.microsoft.com/office/powerpoint/2010/main" val="147959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xmlns=""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p:txBody>
      </p:sp>
      <p:sp>
        <p:nvSpPr>
          <p:cNvPr id="3" name="Title 1">
            <a:extLst>
              <a:ext uri="{FF2B5EF4-FFF2-40B4-BE49-F238E27FC236}">
                <a16:creationId xmlns:a16="http://schemas.microsoft.com/office/drawing/2014/main" xmlns="" id="{C1FECE40-F8BD-49A9-AFE9-7EB81BFAFE15}"/>
              </a:ext>
            </a:extLst>
          </p:cNvPr>
          <p:cNvSpPr>
            <a:spLocks noGrp="1"/>
          </p:cNvSpPr>
          <p:nvPr>
            <p:ph type="title"/>
          </p:nvPr>
        </p:nvSpPr>
        <p:spPr>
          <a:xfrm>
            <a:off x="427085" y="79060"/>
            <a:ext cx="9384180" cy="937037"/>
          </a:xfrm>
        </p:spPr>
        <p:txBody>
          <a:bodyPr>
            <a:noAutofit/>
          </a:bodyPr>
          <a:lstStyle/>
          <a:p>
            <a:r>
              <a:rPr lang="en-US" altLang="zh-CN" sz="3200" b="1" dirty="0">
                <a:solidFill>
                  <a:srgbClr val="C00000"/>
                </a:solidFill>
              </a:rPr>
              <a:t>Background</a:t>
            </a:r>
          </a:p>
        </p:txBody>
      </p:sp>
      <p:sp>
        <p:nvSpPr>
          <p:cNvPr id="4" name="矩形 3"/>
          <p:cNvSpPr/>
          <p:nvPr/>
        </p:nvSpPr>
        <p:spPr>
          <a:xfrm>
            <a:off x="426567" y="789513"/>
            <a:ext cx="11138839" cy="1384995"/>
          </a:xfrm>
          <a:prstGeom prst="rect">
            <a:avLst/>
          </a:prstGeom>
        </p:spPr>
        <p:txBody>
          <a:bodyPr wrap="square">
            <a:spAutoFit/>
          </a:bodyPr>
          <a:lstStyle/>
          <a:p>
            <a:r>
              <a:rPr lang="en-US" altLang="zh-CN" sz="1200" b="1" dirty="0" smtClean="0"/>
              <a:t>MEC </a:t>
            </a:r>
            <a:r>
              <a:rPr lang="en-US" altLang="zh-CN" sz="1200" b="1" dirty="0"/>
              <a:t>based on </a:t>
            </a:r>
            <a:r>
              <a:rPr lang="en-US" altLang="zh-CN" sz="1200" b="1" dirty="0" smtClean="0"/>
              <a:t>KubeEdge global scheduling</a:t>
            </a:r>
            <a:r>
              <a:rPr lang="zh-CN" altLang="en-US" sz="1200" b="1" dirty="0" smtClean="0"/>
              <a:t>：</a:t>
            </a:r>
            <a:r>
              <a:rPr lang="en-US" altLang="zh-CN" sz="1200" b="1" dirty="0"/>
              <a:t>Support application scheduling based on network delay requirements, network QOS requirements and other traffic </a:t>
            </a:r>
            <a:r>
              <a:rPr lang="en-US" altLang="zh-CN" sz="1200" b="1" dirty="0" smtClean="0"/>
              <a:t>strategies</a:t>
            </a:r>
          </a:p>
          <a:p>
            <a:r>
              <a:rPr lang="en-US" altLang="zh-CN" sz="1200" dirty="0" smtClean="0"/>
              <a:t>Scenes</a:t>
            </a:r>
            <a:r>
              <a:rPr lang="zh-CN" altLang="en-US" sz="1200" dirty="0" smtClean="0"/>
              <a:t>：</a:t>
            </a:r>
            <a:endParaRPr lang="en-US" altLang="zh-CN" sz="1200" dirty="0" smtClean="0"/>
          </a:p>
          <a:p>
            <a:r>
              <a:rPr lang="zh-CN" altLang="en-US" sz="1200" dirty="0"/>
              <a:t>• </a:t>
            </a:r>
            <a:r>
              <a:rPr lang="en-US" altLang="zh-CN" sz="1200" dirty="0" smtClean="0"/>
              <a:t>An </a:t>
            </a:r>
            <a:r>
              <a:rPr lang="en-US" altLang="zh-CN" sz="1200" dirty="0"/>
              <a:t>application deploys a set of the same application instance in each Edge Station, and service invocations are all done inside Edge Station. Service invocations across Edge Station are not </a:t>
            </a:r>
            <a:r>
              <a:rPr lang="en-US" altLang="zh-CN" sz="1200" dirty="0" smtClean="0"/>
              <a:t>allowed</a:t>
            </a:r>
          </a:p>
          <a:p>
            <a:r>
              <a:rPr lang="zh-CN" altLang="en-US" sz="1200" dirty="0"/>
              <a:t>• </a:t>
            </a:r>
            <a:r>
              <a:rPr lang="en-US" altLang="zh-CN" sz="1200" dirty="0" smtClean="0"/>
              <a:t>Game</a:t>
            </a:r>
            <a:r>
              <a:rPr lang="zh-CN" altLang="en-US" sz="1200" dirty="0" smtClean="0"/>
              <a:t>：</a:t>
            </a:r>
            <a:r>
              <a:rPr lang="en-US" altLang="zh-CN" sz="1200" dirty="0" smtClean="0"/>
              <a:t>An </a:t>
            </a:r>
            <a:r>
              <a:rPr lang="en-US" altLang="zh-CN" sz="1200" dirty="0"/>
              <a:t>application needs to deploy application instances on multiple Edge Stations. The Edge Station list is dynamically selected according to the strategy. Different numbers of application instances can be deployed on different Edge Stations according to the strategy. The service invocation is completed inside Edge Station. Service calls across Edge Station are not allowed</a:t>
            </a:r>
          </a:p>
        </p:txBody>
      </p:sp>
      <p:sp>
        <p:nvSpPr>
          <p:cNvPr id="71" name="矩形 70"/>
          <p:cNvSpPr/>
          <p:nvPr/>
        </p:nvSpPr>
        <p:spPr>
          <a:xfrm>
            <a:off x="1480882" y="3970293"/>
            <a:ext cx="5479257" cy="198918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72" name="矩形 71"/>
          <p:cNvSpPr/>
          <p:nvPr/>
        </p:nvSpPr>
        <p:spPr>
          <a:xfrm>
            <a:off x="1595182" y="4203583"/>
            <a:ext cx="2104421" cy="1632067"/>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73" name="文本框 72"/>
          <p:cNvSpPr txBox="1"/>
          <p:nvPr/>
        </p:nvSpPr>
        <p:spPr>
          <a:xfrm>
            <a:off x="1558225" y="4018917"/>
            <a:ext cx="771525" cy="184666"/>
          </a:xfrm>
          <a:prstGeom prst="rect">
            <a:avLst/>
          </a:prstGeom>
          <a:noFill/>
        </p:spPr>
        <p:txBody>
          <a:bodyPr wrap="square" lIns="0" tIns="0" rIns="0" bIns="0" rtlCol="0">
            <a:spAutoFit/>
          </a:bodyPr>
          <a:lstStyle/>
          <a:p>
            <a:pPr defTabSz="914478"/>
            <a:r>
              <a:rPr lang="en-US" altLang="zh-CN" sz="1200" dirty="0">
                <a:solidFill>
                  <a:srgbClr val="1D1D1A"/>
                </a:solidFill>
                <a:ea typeface="等线" panose="02010600030101010101" pitchFamily="2" charset="-122"/>
              </a:rPr>
              <a:t>Edge Station</a:t>
            </a:r>
            <a:endParaRPr kumimoji="1" lang="zh-CN" altLang="en-US" sz="1200" dirty="0" smtClean="0">
              <a:solidFill>
                <a:srgbClr val="000000"/>
              </a:solidFill>
              <a:latin typeface="Microsoft YaHei" panose="020B0503020204020204" pitchFamily="34" charset="-122"/>
              <a:ea typeface="Microsoft YaHei" panose="020B0503020204020204" pitchFamily="34" charset="-122"/>
            </a:endParaRPr>
          </a:p>
        </p:txBody>
      </p:sp>
      <p:sp>
        <p:nvSpPr>
          <p:cNvPr id="74" name="矩形 73"/>
          <p:cNvSpPr/>
          <p:nvPr/>
        </p:nvSpPr>
        <p:spPr>
          <a:xfrm>
            <a:off x="7636666" y="3970293"/>
            <a:ext cx="3200076" cy="198918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75" name="文本框 74"/>
          <p:cNvSpPr txBox="1"/>
          <p:nvPr/>
        </p:nvSpPr>
        <p:spPr>
          <a:xfrm>
            <a:off x="7670870" y="3998427"/>
            <a:ext cx="771525" cy="184666"/>
          </a:xfrm>
          <a:prstGeom prst="rect">
            <a:avLst/>
          </a:prstGeom>
          <a:noFill/>
        </p:spPr>
        <p:txBody>
          <a:bodyPr wrap="square" lIns="0" tIns="0" rIns="0" bIns="0" rtlCol="0">
            <a:spAutoFit/>
          </a:bodyPr>
          <a:lstStyle/>
          <a:p>
            <a:pPr defTabSz="914478"/>
            <a:r>
              <a:rPr lang="en-US" altLang="zh-CN" sz="1200" dirty="0">
                <a:solidFill>
                  <a:srgbClr val="1D1D1A"/>
                </a:solidFill>
                <a:ea typeface="等线" panose="02010600030101010101" pitchFamily="2" charset="-122"/>
              </a:rPr>
              <a:t>Edge Station</a:t>
            </a:r>
            <a:endParaRPr kumimoji="1" lang="zh-CN" altLang="en-US" sz="1200" dirty="0" smtClean="0">
              <a:solidFill>
                <a:srgbClr val="000000"/>
              </a:solidFill>
              <a:latin typeface="Microsoft YaHei" panose="020B0503020204020204" pitchFamily="34" charset="-122"/>
              <a:ea typeface="Microsoft YaHei" panose="020B0503020204020204" pitchFamily="34" charset="-122"/>
            </a:endParaRPr>
          </a:p>
        </p:txBody>
      </p:sp>
      <p:cxnSp>
        <p:nvCxnSpPr>
          <p:cNvPr id="76" name="肘形连接符 75"/>
          <p:cNvCxnSpPr>
            <a:stCxn id="72" idx="0"/>
            <a:endCxn id="95" idx="2"/>
          </p:cNvCxnSpPr>
          <p:nvPr/>
        </p:nvCxnSpPr>
        <p:spPr>
          <a:xfrm rot="5400000" flipH="1" flipV="1">
            <a:off x="3035974" y="3045078"/>
            <a:ext cx="769924" cy="1547087"/>
          </a:xfrm>
          <a:prstGeom prst="bentConnector3">
            <a:avLst>
              <a:gd name="adj1" fmla="val 50000"/>
            </a:avLst>
          </a:prstGeom>
          <a:noFill/>
          <a:ln w="6350" cap="flat" cmpd="sng" algn="ctr">
            <a:solidFill>
              <a:srgbClr val="1D1D1A"/>
            </a:solidFill>
            <a:prstDash val="dash"/>
            <a:miter lim="800000"/>
            <a:tailEnd type="triangle"/>
          </a:ln>
          <a:effectLst/>
        </p:spPr>
      </p:cxnSp>
      <p:sp>
        <p:nvSpPr>
          <p:cNvPr id="77" name="文本框 76"/>
          <p:cNvSpPr txBox="1"/>
          <p:nvPr/>
        </p:nvSpPr>
        <p:spPr>
          <a:xfrm>
            <a:off x="3180493" y="5629377"/>
            <a:ext cx="519110" cy="184666"/>
          </a:xfrm>
          <a:prstGeom prst="rect">
            <a:avLst/>
          </a:prstGeom>
          <a:noFill/>
        </p:spPr>
        <p:txBody>
          <a:bodyPr wrap="square" lIns="0" tIns="0" rIns="0" bIns="0" rtlCol="0">
            <a:spAutoFit/>
          </a:bodyPr>
          <a:lstStyle/>
          <a:p>
            <a:pPr defTabSz="914478"/>
            <a:r>
              <a:rPr lang="en-US" altLang="zh-CN" sz="1200" dirty="0" smtClean="0">
                <a:solidFill>
                  <a:srgbClr val="1D1D1A"/>
                </a:solidFill>
                <a:ea typeface="等线" panose="02010600030101010101" pitchFamily="2" charset="-122"/>
              </a:rPr>
              <a:t>Node1</a:t>
            </a:r>
            <a:endParaRPr lang="zh-CN" altLang="en-US" sz="1200" dirty="0">
              <a:solidFill>
                <a:srgbClr val="1D1D1A"/>
              </a:solidFill>
              <a:ea typeface="等线" panose="02010600030101010101" pitchFamily="2" charset="-122"/>
            </a:endParaRPr>
          </a:p>
        </p:txBody>
      </p:sp>
      <p:sp>
        <p:nvSpPr>
          <p:cNvPr id="78" name="矩形 77"/>
          <p:cNvSpPr/>
          <p:nvPr/>
        </p:nvSpPr>
        <p:spPr>
          <a:xfrm>
            <a:off x="1739243" y="4347083"/>
            <a:ext cx="798393" cy="20336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Pod1</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79" name="矩形 78"/>
          <p:cNvSpPr/>
          <p:nvPr/>
        </p:nvSpPr>
        <p:spPr>
          <a:xfrm>
            <a:off x="3899485" y="4203584"/>
            <a:ext cx="1962899" cy="1632067"/>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80" name="文本框 79"/>
          <p:cNvSpPr txBox="1"/>
          <p:nvPr/>
        </p:nvSpPr>
        <p:spPr>
          <a:xfrm>
            <a:off x="5339435" y="5659101"/>
            <a:ext cx="519110" cy="184666"/>
          </a:xfrm>
          <a:prstGeom prst="rect">
            <a:avLst/>
          </a:prstGeom>
          <a:noFill/>
        </p:spPr>
        <p:txBody>
          <a:bodyPr wrap="square" lIns="0" tIns="0" rIns="0" bIns="0" rtlCol="0">
            <a:spAutoFit/>
          </a:bodyPr>
          <a:lstStyle/>
          <a:p>
            <a:pPr defTabSz="914478"/>
            <a:r>
              <a:rPr lang="en-US" altLang="zh-CN" sz="1200" dirty="0" smtClean="0">
                <a:solidFill>
                  <a:srgbClr val="1D1D1A"/>
                </a:solidFill>
                <a:ea typeface="等线" panose="02010600030101010101" pitchFamily="2" charset="-122"/>
              </a:rPr>
              <a:t>Node2</a:t>
            </a:r>
            <a:endParaRPr lang="zh-CN" altLang="en-US" sz="1200" dirty="0">
              <a:solidFill>
                <a:srgbClr val="1D1D1A"/>
              </a:solidFill>
              <a:ea typeface="等线" panose="02010600030101010101" pitchFamily="2" charset="-122"/>
            </a:endParaRPr>
          </a:p>
        </p:txBody>
      </p:sp>
      <p:cxnSp>
        <p:nvCxnSpPr>
          <p:cNvPr id="81" name="肘形连接符 80"/>
          <p:cNvCxnSpPr>
            <a:stCxn id="79" idx="0"/>
            <a:endCxn id="95" idx="2"/>
          </p:cNvCxnSpPr>
          <p:nvPr/>
        </p:nvCxnSpPr>
        <p:spPr>
          <a:xfrm rot="16200000" flipV="1">
            <a:off x="4152746" y="3475394"/>
            <a:ext cx="769925" cy="686455"/>
          </a:xfrm>
          <a:prstGeom prst="bentConnector3">
            <a:avLst>
              <a:gd name="adj1" fmla="val 50000"/>
            </a:avLst>
          </a:prstGeom>
          <a:noFill/>
          <a:ln w="6350" cap="flat" cmpd="sng" algn="ctr">
            <a:solidFill>
              <a:srgbClr val="1D1D1A"/>
            </a:solidFill>
            <a:prstDash val="dash"/>
            <a:miter lim="800000"/>
            <a:tailEnd type="triangle"/>
          </a:ln>
          <a:effectLst/>
        </p:spPr>
      </p:cxnSp>
      <p:sp>
        <p:nvSpPr>
          <p:cNvPr id="82" name="矩形 81"/>
          <p:cNvSpPr/>
          <p:nvPr/>
        </p:nvSpPr>
        <p:spPr>
          <a:xfrm>
            <a:off x="6095147" y="4203585"/>
            <a:ext cx="757837" cy="1632066"/>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83" name="文本框 82"/>
          <p:cNvSpPr txBox="1"/>
          <p:nvPr/>
        </p:nvSpPr>
        <p:spPr>
          <a:xfrm>
            <a:off x="6297856" y="5640574"/>
            <a:ext cx="519110" cy="184666"/>
          </a:xfrm>
          <a:prstGeom prst="rect">
            <a:avLst/>
          </a:prstGeom>
          <a:noFill/>
        </p:spPr>
        <p:txBody>
          <a:bodyPr wrap="square" lIns="0" tIns="0" rIns="0" bIns="0" rtlCol="0">
            <a:spAutoFit/>
          </a:bodyPr>
          <a:lstStyle/>
          <a:p>
            <a:pPr defTabSz="914478"/>
            <a:r>
              <a:rPr lang="en-US" altLang="zh-CN" sz="1200" dirty="0" smtClean="0">
                <a:solidFill>
                  <a:srgbClr val="1D1D1A"/>
                </a:solidFill>
                <a:ea typeface="等线" panose="02010600030101010101" pitchFamily="2" charset="-122"/>
              </a:rPr>
              <a:t>Node3</a:t>
            </a:r>
            <a:endParaRPr lang="zh-CN" altLang="en-US" sz="1200" dirty="0">
              <a:solidFill>
                <a:srgbClr val="1D1D1A"/>
              </a:solidFill>
              <a:ea typeface="等线" panose="02010600030101010101" pitchFamily="2" charset="-122"/>
            </a:endParaRPr>
          </a:p>
        </p:txBody>
      </p:sp>
      <p:sp>
        <p:nvSpPr>
          <p:cNvPr id="84" name="矩形 83"/>
          <p:cNvSpPr/>
          <p:nvPr/>
        </p:nvSpPr>
        <p:spPr>
          <a:xfrm>
            <a:off x="7758533" y="4203584"/>
            <a:ext cx="1015454" cy="1632068"/>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85" name="文本框 84"/>
          <p:cNvSpPr txBox="1"/>
          <p:nvPr/>
        </p:nvSpPr>
        <p:spPr>
          <a:xfrm>
            <a:off x="8182840" y="5642162"/>
            <a:ext cx="519110" cy="184666"/>
          </a:xfrm>
          <a:prstGeom prst="rect">
            <a:avLst/>
          </a:prstGeom>
          <a:noFill/>
        </p:spPr>
        <p:txBody>
          <a:bodyPr wrap="square" lIns="0" tIns="0" rIns="0" bIns="0" rtlCol="0">
            <a:spAutoFit/>
          </a:bodyPr>
          <a:lstStyle/>
          <a:p>
            <a:pPr defTabSz="914478"/>
            <a:r>
              <a:rPr lang="en-US" altLang="zh-CN" sz="1200" dirty="0" smtClean="0">
                <a:solidFill>
                  <a:srgbClr val="1D1D1A"/>
                </a:solidFill>
                <a:ea typeface="等线" panose="02010600030101010101" pitchFamily="2" charset="-122"/>
              </a:rPr>
              <a:t>Node1</a:t>
            </a:r>
            <a:endParaRPr lang="zh-CN" altLang="en-US" sz="1200" dirty="0">
              <a:solidFill>
                <a:srgbClr val="1D1D1A"/>
              </a:solidFill>
              <a:ea typeface="等线" panose="02010600030101010101" pitchFamily="2" charset="-122"/>
            </a:endParaRPr>
          </a:p>
        </p:txBody>
      </p:sp>
      <p:sp>
        <p:nvSpPr>
          <p:cNvPr id="86" name="矩形 85"/>
          <p:cNvSpPr/>
          <p:nvPr/>
        </p:nvSpPr>
        <p:spPr>
          <a:xfrm>
            <a:off x="8940677" y="4203584"/>
            <a:ext cx="757837" cy="1632068"/>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87" name="文本框 86"/>
          <p:cNvSpPr txBox="1"/>
          <p:nvPr/>
        </p:nvSpPr>
        <p:spPr>
          <a:xfrm>
            <a:off x="9123569" y="5650985"/>
            <a:ext cx="519110" cy="184666"/>
          </a:xfrm>
          <a:prstGeom prst="rect">
            <a:avLst/>
          </a:prstGeom>
          <a:noFill/>
        </p:spPr>
        <p:txBody>
          <a:bodyPr wrap="square" lIns="0" tIns="0" rIns="0" bIns="0" rtlCol="0">
            <a:spAutoFit/>
          </a:bodyPr>
          <a:lstStyle/>
          <a:p>
            <a:pPr defTabSz="914478"/>
            <a:r>
              <a:rPr lang="en-US" altLang="zh-CN" sz="1200" dirty="0" smtClean="0">
                <a:solidFill>
                  <a:srgbClr val="1D1D1A"/>
                </a:solidFill>
                <a:ea typeface="等线" panose="02010600030101010101" pitchFamily="2" charset="-122"/>
              </a:rPr>
              <a:t>Node2</a:t>
            </a:r>
            <a:endParaRPr lang="zh-CN" altLang="en-US" sz="1200" dirty="0">
              <a:solidFill>
                <a:srgbClr val="1D1D1A"/>
              </a:solidFill>
              <a:ea typeface="等线" panose="02010600030101010101" pitchFamily="2" charset="-122"/>
            </a:endParaRPr>
          </a:p>
        </p:txBody>
      </p:sp>
      <p:sp>
        <p:nvSpPr>
          <p:cNvPr id="88" name="矩形 87"/>
          <p:cNvSpPr/>
          <p:nvPr/>
        </p:nvSpPr>
        <p:spPr>
          <a:xfrm>
            <a:off x="9923235" y="4203586"/>
            <a:ext cx="757837" cy="1632065"/>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89" name="文本框 88"/>
          <p:cNvSpPr txBox="1"/>
          <p:nvPr/>
        </p:nvSpPr>
        <p:spPr>
          <a:xfrm>
            <a:off x="10094096" y="5696704"/>
            <a:ext cx="519110" cy="184666"/>
          </a:xfrm>
          <a:prstGeom prst="rect">
            <a:avLst/>
          </a:prstGeom>
          <a:noFill/>
        </p:spPr>
        <p:txBody>
          <a:bodyPr wrap="square" lIns="0" tIns="0" rIns="0" bIns="0" rtlCol="0">
            <a:spAutoFit/>
          </a:bodyPr>
          <a:lstStyle/>
          <a:p>
            <a:pPr defTabSz="914478"/>
            <a:r>
              <a:rPr lang="en-US" altLang="zh-CN" sz="1200" dirty="0" smtClean="0">
                <a:solidFill>
                  <a:srgbClr val="1D1D1A"/>
                </a:solidFill>
                <a:ea typeface="等线" panose="02010600030101010101" pitchFamily="2" charset="-122"/>
              </a:rPr>
              <a:t>Node3</a:t>
            </a:r>
            <a:endParaRPr lang="zh-CN" altLang="en-US" sz="1200" dirty="0">
              <a:solidFill>
                <a:srgbClr val="1D1D1A"/>
              </a:solidFill>
              <a:ea typeface="等线" panose="02010600030101010101" pitchFamily="2" charset="-122"/>
            </a:endParaRPr>
          </a:p>
        </p:txBody>
      </p:sp>
      <p:cxnSp>
        <p:nvCxnSpPr>
          <p:cNvPr id="90" name="肘形连接符 89"/>
          <p:cNvCxnSpPr>
            <a:stCxn id="84" idx="0"/>
            <a:endCxn id="95" idx="2"/>
          </p:cNvCxnSpPr>
          <p:nvPr/>
        </p:nvCxnSpPr>
        <p:spPr>
          <a:xfrm rot="16200000" flipV="1">
            <a:off x="5845408" y="1782732"/>
            <a:ext cx="769925" cy="4071780"/>
          </a:xfrm>
          <a:prstGeom prst="bentConnector3">
            <a:avLst>
              <a:gd name="adj1" fmla="val 50000"/>
            </a:avLst>
          </a:prstGeom>
          <a:noFill/>
          <a:ln w="6350" cap="flat" cmpd="sng" algn="ctr">
            <a:solidFill>
              <a:srgbClr val="1D1D1A"/>
            </a:solidFill>
            <a:prstDash val="dash"/>
            <a:miter lim="800000"/>
            <a:tailEnd type="triangle"/>
          </a:ln>
          <a:effectLst/>
        </p:spPr>
      </p:cxnSp>
      <p:cxnSp>
        <p:nvCxnSpPr>
          <p:cNvPr id="91" name="肘形连接符 90"/>
          <p:cNvCxnSpPr>
            <a:stCxn id="86" idx="0"/>
            <a:endCxn id="95" idx="2"/>
          </p:cNvCxnSpPr>
          <p:nvPr/>
        </p:nvCxnSpPr>
        <p:spPr>
          <a:xfrm rot="16200000" flipV="1">
            <a:off x="6372076" y="1256064"/>
            <a:ext cx="769925" cy="5125116"/>
          </a:xfrm>
          <a:prstGeom prst="bentConnector3">
            <a:avLst>
              <a:gd name="adj1" fmla="val 50000"/>
            </a:avLst>
          </a:prstGeom>
          <a:noFill/>
          <a:ln w="6350" cap="flat" cmpd="sng" algn="ctr">
            <a:solidFill>
              <a:srgbClr val="1D1D1A"/>
            </a:solidFill>
            <a:prstDash val="dash"/>
            <a:miter lim="800000"/>
            <a:tailEnd type="triangle"/>
          </a:ln>
          <a:effectLst/>
        </p:spPr>
      </p:cxnSp>
      <p:cxnSp>
        <p:nvCxnSpPr>
          <p:cNvPr id="92" name="肘形连接符 91"/>
          <p:cNvCxnSpPr>
            <a:stCxn id="88" idx="0"/>
            <a:endCxn id="95" idx="2"/>
          </p:cNvCxnSpPr>
          <p:nvPr/>
        </p:nvCxnSpPr>
        <p:spPr>
          <a:xfrm rot="16200000" flipV="1">
            <a:off x="6863354" y="764786"/>
            <a:ext cx="769927" cy="6107674"/>
          </a:xfrm>
          <a:prstGeom prst="bentConnector3">
            <a:avLst>
              <a:gd name="adj1" fmla="val 50000"/>
            </a:avLst>
          </a:prstGeom>
          <a:noFill/>
          <a:ln w="6350" cap="flat" cmpd="sng" algn="ctr">
            <a:solidFill>
              <a:srgbClr val="1D1D1A"/>
            </a:solidFill>
            <a:prstDash val="dash"/>
            <a:miter lim="800000"/>
            <a:tailEnd type="triangle"/>
          </a:ln>
          <a:effectLst/>
        </p:spPr>
      </p:cxnSp>
      <p:sp>
        <p:nvSpPr>
          <p:cNvPr id="93" name="文本框 92"/>
          <p:cNvSpPr txBox="1"/>
          <p:nvPr/>
        </p:nvSpPr>
        <p:spPr>
          <a:xfrm>
            <a:off x="1671552" y="5324201"/>
            <a:ext cx="1237241" cy="461665"/>
          </a:xfrm>
          <a:prstGeom prst="rect">
            <a:avLst/>
          </a:prstGeom>
          <a:noFill/>
        </p:spPr>
        <p:txBody>
          <a:bodyPr wrap="square" lIns="0" tIns="0" rIns="0" bIns="0" rtlCol="0">
            <a:spAutoFit/>
          </a:bodyPr>
          <a:lstStyle/>
          <a:p>
            <a:pPr defTabSz="914478"/>
            <a:r>
              <a:rPr kumimoji="1" lang="en-US" altLang="zh-CN" sz="1000" dirty="0">
                <a:solidFill>
                  <a:srgbClr val="1D1D1A"/>
                </a:solidFill>
                <a:latin typeface="Microsoft YaHei" panose="020B0503020204020204" pitchFamily="34" charset="-122"/>
                <a:ea typeface="Microsoft YaHei" panose="020B0503020204020204" pitchFamily="34" charset="-122"/>
              </a:rPr>
              <a:t>L</a:t>
            </a:r>
            <a:r>
              <a:rPr kumimoji="1" lang="en-US" altLang="zh-CN" sz="1000" dirty="0" smtClean="0">
                <a:solidFill>
                  <a:srgbClr val="1D1D1A"/>
                </a:solidFill>
                <a:latin typeface="Microsoft YaHei" panose="020B0503020204020204" pitchFamily="34" charset="-122"/>
                <a:ea typeface="Microsoft YaHei" panose="020B0503020204020204" pitchFamily="34" charset="-122"/>
              </a:rPr>
              <a:t>abel</a:t>
            </a:r>
          </a:p>
          <a:p>
            <a:pPr defTabSz="914478"/>
            <a:r>
              <a:rPr kumimoji="1" lang="en-US" altLang="zh-CN" sz="1000" dirty="0" smtClean="0">
                <a:solidFill>
                  <a:srgbClr val="1D1D1A"/>
                </a:solidFill>
                <a:latin typeface="Microsoft YaHei" panose="020B0503020204020204" pitchFamily="34" charset="-122"/>
                <a:ea typeface="Microsoft YaHei" panose="020B0503020204020204" pitchFamily="34" charset="-122"/>
              </a:rPr>
              <a:t>Location: </a:t>
            </a:r>
            <a:r>
              <a:rPr kumimoji="1" lang="en-US" altLang="zh-CN" sz="1000" dirty="0" err="1" smtClean="0">
                <a:solidFill>
                  <a:srgbClr val="1D1D1A"/>
                </a:solidFill>
                <a:latin typeface="Microsoft YaHei" panose="020B0503020204020204" pitchFamily="34" charset="-122"/>
                <a:ea typeface="Microsoft YaHei" panose="020B0503020204020204" pitchFamily="34" charset="-122"/>
              </a:rPr>
              <a:t>sz_china</a:t>
            </a:r>
            <a:endParaRPr kumimoji="1" lang="en-US" altLang="zh-CN" sz="1000" dirty="0" smtClean="0">
              <a:solidFill>
                <a:srgbClr val="1D1D1A"/>
              </a:solidFill>
              <a:latin typeface="Microsoft YaHei" panose="020B0503020204020204" pitchFamily="34" charset="-122"/>
              <a:ea typeface="Microsoft YaHei" panose="020B0503020204020204" pitchFamily="34" charset="-122"/>
            </a:endParaRPr>
          </a:p>
          <a:p>
            <a:pPr defTabSz="914478"/>
            <a:r>
              <a:rPr kumimoji="1" lang="en-US" altLang="zh-CN" sz="1000" dirty="0" err="1" smtClean="0">
                <a:solidFill>
                  <a:srgbClr val="1D1D1A"/>
                </a:solidFill>
                <a:latin typeface="Microsoft YaHei" panose="020B0503020204020204" pitchFamily="34" charset="-122"/>
                <a:ea typeface="Microsoft YaHei" panose="020B0503020204020204" pitchFamily="34" charset="-122"/>
              </a:rPr>
              <a:t>EdgeStation</a:t>
            </a:r>
            <a:r>
              <a:rPr kumimoji="1" lang="en-US" altLang="zh-CN" sz="1000" dirty="0" smtClean="0">
                <a:solidFill>
                  <a:srgbClr val="1D1D1A"/>
                </a:solidFill>
                <a:latin typeface="Microsoft YaHei" panose="020B0503020204020204" pitchFamily="34" charset="-122"/>
                <a:ea typeface="Microsoft YaHei" panose="020B0503020204020204" pitchFamily="34" charset="-122"/>
              </a:rPr>
              <a:t>: sz001</a:t>
            </a:r>
            <a:endParaRPr kumimoji="1" lang="zh-CN" altLang="en-US" sz="1000" dirty="0" smtClean="0">
              <a:solidFill>
                <a:srgbClr val="1D1D1A"/>
              </a:solidFill>
              <a:latin typeface="Microsoft YaHei" panose="020B0503020204020204" pitchFamily="34" charset="-122"/>
              <a:ea typeface="Microsoft YaHei" panose="020B0503020204020204" pitchFamily="34" charset="-122"/>
            </a:endParaRPr>
          </a:p>
        </p:txBody>
      </p:sp>
      <p:sp>
        <p:nvSpPr>
          <p:cNvPr id="94" name="文本框 93"/>
          <p:cNvSpPr txBox="1"/>
          <p:nvPr/>
        </p:nvSpPr>
        <p:spPr>
          <a:xfrm>
            <a:off x="10135135" y="5167712"/>
            <a:ext cx="1247545" cy="461665"/>
          </a:xfrm>
          <a:prstGeom prst="rect">
            <a:avLst/>
          </a:prstGeom>
          <a:noFill/>
        </p:spPr>
        <p:txBody>
          <a:bodyPr wrap="square" lIns="0" tIns="0" rIns="0" bIns="0" rtlCol="0">
            <a:spAutoFit/>
          </a:bodyPr>
          <a:lstStyle/>
          <a:p>
            <a:pPr defTabSz="914478"/>
            <a:r>
              <a:rPr kumimoji="1" lang="en-US" altLang="zh-CN" sz="1000" dirty="0" smtClean="0">
                <a:solidFill>
                  <a:srgbClr val="1D1D1A"/>
                </a:solidFill>
                <a:latin typeface="Microsoft YaHei" panose="020B0503020204020204" pitchFamily="34" charset="-122"/>
                <a:ea typeface="Microsoft YaHei" panose="020B0503020204020204" pitchFamily="34" charset="-122"/>
              </a:rPr>
              <a:t>Label</a:t>
            </a:r>
          </a:p>
          <a:p>
            <a:pPr defTabSz="914478"/>
            <a:r>
              <a:rPr kumimoji="1" lang="en-US" altLang="zh-CN" sz="1000" dirty="0" smtClean="0">
                <a:solidFill>
                  <a:srgbClr val="1D1D1A"/>
                </a:solidFill>
                <a:latin typeface="Microsoft YaHei" panose="020B0503020204020204" pitchFamily="34" charset="-122"/>
                <a:ea typeface="Microsoft YaHei" panose="020B0503020204020204" pitchFamily="34" charset="-122"/>
              </a:rPr>
              <a:t>Location: </a:t>
            </a:r>
            <a:r>
              <a:rPr kumimoji="1" lang="en-US" altLang="zh-CN" sz="1000" dirty="0" err="1" smtClean="0">
                <a:solidFill>
                  <a:srgbClr val="1D1D1A"/>
                </a:solidFill>
                <a:latin typeface="Microsoft YaHei" panose="020B0503020204020204" pitchFamily="34" charset="-122"/>
                <a:ea typeface="Microsoft YaHei" panose="020B0503020204020204" pitchFamily="34" charset="-122"/>
              </a:rPr>
              <a:t>hk_china</a:t>
            </a:r>
            <a:endParaRPr kumimoji="1" lang="en-US" altLang="zh-CN" sz="1000" dirty="0" smtClean="0">
              <a:solidFill>
                <a:srgbClr val="1D1D1A"/>
              </a:solidFill>
              <a:latin typeface="Microsoft YaHei" panose="020B0503020204020204" pitchFamily="34" charset="-122"/>
              <a:ea typeface="Microsoft YaHei" panose="020B0503020204020204" pitchFamily="34" charset="-122"/>
            </a:endParaRPr>
          </a:p>
          <a:p>
            <a:pPr defTabSz="914478"/>
            <a:r>
              <a:rPr kumimoji="1" lang="en-US" altLang="zh-CN" sz="1000" dirty="0" err="1" smtClean="0">
                <a:solidFill>
                  <a:srgbClr val="1D1D1A"/>
                </a:solidFill>
                <a:latin typeface="Microsoft YaHei" panose="020B0503020204020204" pitchFamily="34" charset="-122"/>
                <a:ea typeface="Microsoft YaHei" panose="020B0503020204020204" pitchFamily="34" charset="-122"/>
              </a:rPr>
              <a:t>EdgeStation</a:t>
            </a:r>
            <a:r>
              <a:rPr kumimoji="1" lang="en-US" altLang="zh-CN" sz="1000" dirty="0" smtClean="0">
                <a:solidFill>
                  <a:srgbClr val="1D1D1A"/>
                </a:solidFill>
                <a:latin typeface="Microsoft YaHei" panose="020B0503020204020204" pitchFamily="34" charset="-122"/>
                <a:ea typeface="Microsoft YaHei" panose="020B0503020204020204" pitchFamily="34" charset="-122"/>
              </a:rPr>
              <a:t>: hk001</a:t>
            </a:r>
            <a:endParaRPr kumimoji="1" lang="zh-CN" altLang="en-US" sz="1000" dirty="0" smtClean="0">
              <a:solidFill>
                <a:srgbClr val="1D1D1A"/>
              </a:solidFill>
              <a:latin typeface="Microsoft YaHei" panose="020B0503020204020204" pitchFamily="34" charset="-122"/>
              <a:ea typeface="Microsoft YaHei" panose="020B0503020204020204" pitchFamily="34" charset="-122"/>
            </a:endParaRPr>
          </a:p>
        </p:txBody>
      </p:sp>
      <p:sp>
        <p:nvSpPr>
          <p:cNvPr id="95" name="矩形 94"/>
          <p:cNvSpPr/>
          <p:nvPr/>
        </p:nvSpPr>
        <p:spPr>
          <a:xfrm>
            <a:off x="3475342" y="3033609"/>
            <a:ext cx="1438275" cy="400050"/>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K8S Master</a:t>
            </a:r>
            <a:endParaRPr kumimoji="0" lang="zh-CN" altLang="en-US" sz="18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cxnSp>
        <p:nvCxnSpPr>
          <p:cNvPr id="96" name="肘形连接符 95"/>
          <p:cNvCxnSpPr>
            <a:stCxn id="82" idx="0"/>
            <a:endCxn id="95" idx="2"/>
          </p:cNvCxnSpPr>
          <p:nvPr/>
        </p:nvCxnSpPr>
        <p:spPr>
          <a:xfrm rot="16200000" flipV="1">
            <a:off x="4949310" y="2678829"/>
            <a:ext cx="769926" cy="2279586"/>
          </a:xfrm>
          <a:prstGeom prst="bentConnector3">
            <a:avLst>
              <a:gd name="adj1" fmla="val 50000"/>
            </a:avLst>
          </a:prstGeom>
          <a:noFill/>
          <a:ln w="6350" cap="flat" cmpd="sng" algn="ctr">
            <a:solidFill>
              <a:srgbClr val="1D1D1A"/>
            </a:solidFill>
            <a:prstDash val="dash"/>
            <a:miter lim="800000"/>
            <a:tailEnd type="triangle"/>
          </a:ln>
          <a:effectLst/>
        </p:spPr>
      </p:cxnSp>
      <p:sp>
        <p:nvSpPr>
          <p:cNvPr id="97" name="文本框 96"/>
          <p:cNvSpPr txBox="1"/>
          <p:nvPr/>
        </p:nvSpPr>
        <p:spPr>
          <a:xfrm>
            <a:off x="5471189" y="4006090"/>
            <a:ext cx="1209839" cy="153888"/>
          </a:xfrm>
          <a:prstGeom prst="rect">
            <a:avLst/>
          </a:prstGeom>
          <a:noFill/>
        </p:spPr>
        <p:txBody>
          <a:bodyPr wrap="square" lIns="0" tIns="0" rIns="0" bIns="0" rtlCol="0">
            <a:spAutoFit/>
          </a:bodyPr>
          <a:lstStyle/>
          <a:p>
            <a:pPr defTabSz="914478"/>
            <a:r>
              <a:rPr kumimoji="1" lang="en-US" altLang="zh-CN" sz="1000" dirty="0" smtClean="0">
                <a:solidFill>
                  <a:srgbClr val="1D1D1A"/>
                </a:solidFill>
                <a:latin typeface="Microsoft YaHei" panose="020B0503020204020204" pitchFamily="34" charset="-122"/>
                <a:ea typeface="Microsoft YaHei" panose="020B0503020204020204" pitchFamily="34" charset="-122"/>
              </a:rPr>
              <a:t>Cluster network</a:t>
            </a:r>
            <a:endParaRPr kumimoji="1" lang="zh-CN" altLang="en-US" sz="1000" dirty="0" smtClean="0">
              <a:solidFill>
                <a:srgbClr val="1D1D1A"/>
              </a:solidFill>
              <a:latin typeface="Microsoft YaHei" panose="020B0503020204020204" pitchFamily="34" charset="-122"/>
              <a:ea typeface="Microsoft YaHei" panose="020B0503020204020204" pitchFamily="34" charset="-122"/>
            </a:endParaRPr>
          </a:p>
        </p:txBody>
      </p:sp>
      <p:sp>
        <p:nvSpPr>
          <p:cNvPr id="98" name="矩形 97"/>
          <p:cNvSpPr/>
          <p:nvPr/>
        </p:nvSpPr>
        <p:spPr>
          <a:xfrm>
            <a:off x="566323" y="5179044"/>
            <a:ext cx="365536" cy="47194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UE</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cxnSp>
        <p:nvCxnSpPr>
          <p:cNvPr id="99" name="直接箭头连接符 98"/>
          <p:cNvCxnSpPr/>
          <p:nvPr/>
        </p:nvCxnSpPr>
        <p:spPr>
          <a:xfrm flipV="1">
            <a:off x="931859" y="5472133"/>
            <a:ext cx="536984" cy="5889"/>
          </a:xfrm>
          <a:prstGeom prst="straightConnector1">
            <a:avLst/>
          </a:prstGeom>
          <a:noFill/>
          <a:ln w="6350" cap="flat" cmpd="sng" algn="ctr">
            <a:solidFill>
              <a:srgbClr val="E9002F"/>
            </a:solidFill>
            <a:prstDash val="solid"/>
            <a:miter lim="800000"/>
            <a:tailEnd type="triangle"/>
          </a:ln>
          <a:effectLst/>
        </p:spPr>
      </p:cxnSp>
      <p:sp>
        <p:nvSpPr>
          <p:cNvPr id="100" name="文本框 99"/>
          <p:cNvSpPr txBox="1"/>
          <p:nvPr/>
        </p:nvSpPr>
        <p:spPr>
          <a:xfrm>
            <a:off x="966100" y="5150340"/>
            <a:ext cx="552274" cy="307777"/>
          </a:xfrm>
          <a:prstGeom prst="rect">
            <a:avLst/>
          </a:prstGeom>
          <a:noFill/>
        </p:spPr>
        <p:txBody>
          <a:bodyPr wrap="square" lIns="0" tIns="0" rIns="0" bIns="0" rtlCol="0">
            <a:spAutoFit/>
          </a:bodyPr>
          <a:lstStyle/>
          <a:p>
            <a:pPr defTabSz="914478"/>
            <a:r>
              <a:rPr kumimoji="1" lang="en-US" altLang="zh-CN" sz="1000" dirty="0">
                <a:solidFill>
                  <a:srgbClr val="C00000"/>
                </a:solidFill>
                <a:latin typeface="Microsoft YaHei" panose="020B0503020204020204" pitchFamily="34" charset="-122"/>
                <a:ea typeface="Microsoft YaHei" panose="020B0503020204020204" pitchFamily="34" charset="-122"/>
              </a:rPr>
              <a:t>Access network</a:t>
            </a:r>
            <a:endParaRPr kumimoji="1" lang="zh-CN" altLang="en-US" sz="1000" dirty="0" smtClean="0">
              <a:solidFill>
                <a:srgbClr val="C00000"/>
              </a:solidFill>
              <a:latin typeface="Microsoft YaHei" panose="020B0503020204020204" pitchFamily="34" charset="-122"/>
              <a:ea typeface="Microsoft YaHei" panose="020B0503020204020204" pitchFamily="34" charset="-122"/>
            </a:endParaRPr>
          </a:p>
        </p:txBody>
      </p:sp>
      <p:sp>
        <p:nvSpPr>
          <p:cNvPr id="101" name="矩形 100"/>
          <p:cNvSpPr/>
          <p:nvPr/>
        </p:nvSpPr>
        <p:spPr>
          <a:xfrm>
            <a:off x="2762357" y="4347083"/>
            <a:ext cx="798393" cy="20336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Pod2</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02" name="矩形 101"/>
          <p:cNvSpPr/>
          <p:nvPr/>
        </p:nvSpPr>
        <p:spPr>
          <a:xfrm>
            <a:off x="4092977" y="4347081"/>
            <a:ext cx="798393" cy="20336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Pod3</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03" name="矩形 102"/>
          <p:cNvSpPr/>
          <p:nvPr/>
        </p:nvSpPr>
        <p:spPr>
          <a:xfrm>
            <a:off x="1739243" y="4775739"/>
            <a:ext cx="798393" cy="20336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Service1</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04" name="矩形 103"/>
          <p:cNvSpPr/>
          <p:nvPr/>
        </p:nvSpPr>
        <p:spPr>
          <a:xfrm>
            <a:off x="4092977" y="4777452"/>
            <a:ext cx="798393" cy="20336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Service2</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cxnSp>
        <p:nvCxnSpPr>
          <p:cNvPr id="105" name="直接箭头连接符 104"/>
          <p:cNvCxnSpPr>
            <a:stCxn id="103" idx="0"/>
            <a:endCxn id="78" idx="2"/>
          </p:cNvCxnSpPr>
          <p:nvPr/>
        </p:nvCxnSpPr>
        <p:spPr>
          <a:xfrm flipV="1">
            <a:off x="2138440" y="4550444"/>
            <a:ext cx="0" cy="225295"/>
          </a:xfrm>
          <a:prstGeom prst="straightConnector1">
            <a:avLst/>
          </a:prstGeom>
          <a:noFill/>
          <a:ln w="6350" cap="flat" cmpd="sng" algn="ctr">
            <a:solidFill>
              <a:srgbClr val="1D1D1A"/>
            </a:solidFill>
            <a:prstDash val="solid"/>
            <a:miter lim="800000"/>
            <a:tailEnd type="triangle"/>
          </a:ln>
          <a:effectLst/>
        </p:spPr>
      </p:cxnSp>
      <p:cxnSp>
        <p:nvCxnSpPr>
          <p:cNvPr id="106" name="直接箭头连接符 105"/>
          <p:cNvCxnSpPr>
            <a:stCxn id="104" idx="0"/>
            <a:endCxn id="102" idx="2"/>
          </p:cNvCxnSpPr>
          <p:nvPr/>
        </p:nvCxnSpPr>
        <p:spPr>
          <a:xfrm flipV="1">
            <a:off x="4492174" y="4550442"/>
            <a:ext cx="0" cy="227010"/>
          </a:xfrm>
          <a:prstGeom prst="straightConnector1">
            <a:avLst/>
          </a:prstGeom>
          <a:noFill/>
          <a:ln w="6350" cap="flat" cmpd="sng" algn="ctr">
            <a:solidFill>
              <a:srgbClr val="1D1D1A"/>
            </a:solidFill>
            <a:prstDash val="solid"/>
            <a:miter lim="800000"/>
            <a:tailEnd type="triangle"/>
          </a:ln>
          <a:effectLst/>
        </p:spPr>
      </p:cxnSp>
      <p:cxnSp>
        <p:nvCxnSpPr>
          <p:cNvPr id="107" name="肘形连接符 106"/>
          <p:cNvCxnSpPr>
            <a:stCxn id="101" idx="2"/>
            <a:endCxn id="104" idx="1"/>
          </p:cNvCxnSpPr>
          <p:nvPr/>
        </p:nvCxnSpPr>
        <p:spPr>
          <a:xfrm rot="16200000" flipH="1">
            <a:off x="3462921" y="4249076"/>
            <a:ext cx="328689" cy="931423"/>
          </a:xfrm>
          <a:prstGeom prst="bentConnector2">
            <a:avLst/>
          </a:prstGeom>
          <a:noFill/>
          <a:ln w="6350" cap="flat" cmpd="sng" algn="ctr">
            <a:solidFill>
              <a:srgbClr val="1D1D1A"/>
            </a:solidFill>
            <a:prstDash val="dash"/>
            <a:miter lim="800000"/>
            <a:tailEnd type="triangle"/>
          </a:ln>
          <a:effectLst/>
        </p:spPr>
      </p:cxnSp>
      <p:sp>
        <p:nvSpPr>
          <p:cNvPr id="108" name="矩形 107"/>
          <p:cNvSpPr/>
          <p:nvPr/>
        </p:nvSpPr>
        <p:spPr>
          <a:xfrm>
            <a:off x="7867063" y="4347081"/>
            <a:ext cx="798393" cy="20336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Pod3</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09" name="矩形 108"/>
          <p:cNvSpPr/>
          <p:nvPr/>
        </p:nvSpPr>
        <p:spPr>
          <a:xfrm>
            <a:off x="7867062" y="4780044"/>
            <a:ext cx="798393" cy="203361"/>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rPr>
              <a:t>Service2</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10" name="矩形 109"/>
          <p:cNvSpPr/>
          <p:nvPr/>
        </p:nvSpPr>
        <p:spPr>
          <a:xfrm>
            <a:off x="4951696" y="5386370"/>
            <a:ext cx="855234" cy="184460"/>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rgbClr val="666666"/>
                </a:solidFill>
                <a:effectLst/>
                <a:uLnTx/>
                <a:uFillTx/>
                <a:latin typeface="Calibri" panose="020F0502020204030204"/>
                <a:ea typeface="等线" panose="02010600030101010101" pitchFamily="2" charset="-122"/>
                <a:cs typeface="+mn-cs"/>
              </a:rPr>
              <a:t>Edgemesh</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11" name="矩形 110"/>
          <p:cNvSpPr/>
          <p:nvPr/>
        </p:nvSpPr>
        <p:spPr>
          <a:xfrm>
            <a:off x="7838641" y="5386369"/>
            <a:ext cx="855234" cy="184460"/>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rgbClr val="666666"/>
                </a:solidFill>
                <a:effectLst/>
                <a:uLnTx/>
                <a:uFillTx/>
                <a:latin typeface="Calibri" panose="020F0502020204030204"/>
                <a:ea typeface="等线" panose="02010600030101010101" pitchFamily="2" charset="-122"/>
                <a:cs typeface="+mn-cs"/>
              </a:rPr>
              <a:t>Edgemesh</a:t>
            </a:r>
            <a:endParaRPr kumimoji="0" lang="zh-CN" altLang="en-US" sz="1200" b="0" i="0" u="none" strike="noStrike" kern="0" cap="none" spc="0" normalizeH="0" baseline="0" noProof="0" dirty="0" smtClean="0">
              <a:ln>
                <a:noFill/>
              </a:ln>
              <a:solidFill>
                <a:srgbClr val="666666"/>
              </a:solidFill>
              <a:effectLst/>
              <a:uLnTx/>
              <a:uFillTx/>
              <a:latin typeface="Calibri" panose="020F0502020204030204"/>
              <a:ea typeface="等线" panose="02010600030101010101" pitchFamily="2" charset="-122"/>
              <a:cs typeface="+mn-cs"/>
            </a:endParaRPr>
          </a:p>
        </p:txBody>
      </p:sp>
      <p:cxnSp>
        <p:nvCxnSpPr>
          <p:cNvPr id="112" name="肘形连接符 111"/>
          <p:cNvCxnSpPr>
            <a:stCxn id="102" idx="3"/>
            <a:endCxn id="110" idx="0"/>
          </p:cNvCxnSpPr>
          <p:nvPr/>
        </p:nvCxnSpPr>
        <p:spPr>
          <a:xfrm>
            <a:off x="4891370" y="4448762"/>
            <a:ext cx="487943" cy="937608"/>
          </a:xfrm>
          <a:prstGeom prst="bentConnector2">
            <a:avLst/>
          </a:prstGeom>
          <a:noFill/>
          <a:ln w="6350" cap="flat" cmpd="sng" algn="ctr">
            <a:solidFill>
              <a:srgbClr val="C00000"/>
            </a:solidFill>
            <a:prstDash val="dash"/>
            <a:miter lim="800000"/>
            <a:tailEnd type="triangle"/>
          </a:ln>
          <a:effectLst/>
        </p:spPr>
      </p:cxnSp>
      <p:cxnSp>
        <p:nvCxnSpPr>
          <p:cNvPr id="113" name="直接箭头连接符 112"/>
          <p:cNvCxnSpPr>
            <a:stCxn id="110" idx="3"/>
            <a:endCxn id="111" idx="1"/>
          </p:cNvCxnSpPr>
          <p:nvPr/>
        </p:nvCxnSpPr>
        <p:spPr>
          <a:xfrm flipV="1">
            <a:off x="5806930" y="5478599"/>
            <a:ext cx="2031711" cy="1"/>
          </a:xfrm>
          <a:prstGeom prst="straightConnector1">
            <a:avLst/>
          </a:prstGeom>
          <a:noFill/>
          <a:ln w="6350" cap="flat" cmpd="sng" algn="ctr">
            <a:solidFill>
              <a:srgbClr val="C00000"/>
            </a:solidFill>
            <a:prstDash val="dash"/>
            <a:miter lim="800000"/>
            <a:tailEnd type="triangle"/>
          </a:ln>
          <a:effectLst/>
        </p:spPr>
      </p:cxnSp>
      <p:cxnSp>
        <p:nvCxnSpPr>
          <p:cNvPr id="114" name="直接箭头连接符 113"/>
          <p:cNvCxnSpPr>
            <a:stCxn id="111" idx="0"/>
            <a:endCxn id="109" idx="2"/>
          </p:cNvCxnSpPr>
          <p:nvPr/>
        </p:nvCxnSpPr>
        <p:spPr>
          <a:xfrm flipV="1">
            <a:off x="8266258" y="4983405"/>
            <a:ext cx="1" cy="402964"/>
          </a:xfrm>
          <a:prstGeom prst="straightConnector1">
            <a:avLst/>
          </a:prstGeom>
          <a:noFill/>
          <a:ln w="6350" cap="flat" cmpd="sng" algn="ctr">
            <a:solidFill>
              <a:srgbClr val="C00000"/>
            </a:solidFill>
            <a:prstDash val="dash"/>
            <a:miter lim="800000"/>
            <a:tailEnd type="triangle"/>
          </a:ln>
          <a:effectLst/>
        </p:spPr>
      </p:cxnSp>
      <p:cxnSp>
        <p:nvCxnSpPr>
          <p:cNvPr id="115" name="直接箭头连接符 114"/>
          <p:cNvCxnSpPr>
            <a:stCxn id="109" idx="0"/>
            <a:endCxn id="108" idx="2"/>
          </p:cNvCxnSpPr>
          <p:nvPr/>
        </p:nvCxnSpPr>
        <p:spPr>
          <a:xfrm flipV="1">
            <a:off x="8266259" y="4550442"/>
            <a:ext cx="1" cy="229602"/>
          </a:xfrm>
          <a:prstGeom prst="straightConnector1">
            <a:avLst/>
          </a:prstGeom>
          <a:noFill/>
          <a:ln w="6350" cap="flat" cmpd="sng" algn="ctr">
            <a:solidFill>
              <a:srgbClr val="1D1D1A"/>
            </a:solidFill>
            <a:prstDash val="solid"/>
            <a:miter lim="800000"/>
            <a:tailEnd type="triangle"/>
          </a:ln>
          <a:effectLst/>
        </p:spPr>
      </p:cxnSp>
      <p:sp>
        <p:nvSpPr>
          <p:cNvPr id="116" name="矩形 115"/>
          <p:cNvSpPr/>
          <p:nvPr/>
        </p:nvSpPr>
        <p:spPr>
          <a:xfrm>
            <a:off x="310160" y="4252208"/>
            <a:ext cx="6818778" cy="800954"/>
          </a:xfrm>
          <a:prstGeom prst="rect">
            <a:avLst/>
          </a:prstGeom>
          <a:no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17" name="文本框 116"/>
          <p:cNvSpPr txBox="1"/>
          <p:nvPr/>
        </p:nvSpPr>
        <p:spPr>
          <a:xfrm>
            <a:off x="352679" y="4347083"/>
            <a:ext cx="1256462" cy="153888"/>
          </a:xfrm>
          <a:prstGeom prst="rect">
            <a:avLst/>
          </a:prstGeom>
          <a:noFill/>
        </p:spPr>
        <p:txBody>
          <a:bodyPr wrap="square" lIns="0" tIns="0" rIns="0" bIns="0" rtlCol="0">
            <a:spAutoFit/>
          </a:bodyPr>
          <a:lstStyle/>
          <a:p>
            <a:pPr defTabSz="914478"/>
            <a:r>
              <a:rPr kumimoji="1" lang="en-US" altLang="zh-CN" sz="1000" dirty="0" smtClean="0">
                <a:solidFill>
                  <a:srgbClr val="1D1D1A"/>
                </a:solidFill>
                <a:latin typeface="Microsoft YaHei" panose="020B0503020204020204" pitchFamily="34" charset="-122"/>
                <a:ea typeface="Microsoft YaHei" panose="020B0503020204020204" pitchFamily="34" charset="-122"/>
              </a:rPr>
              <a:t>Namespace:sz001</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sp>
        <p:nvSpPr>
          <p:cNvPr id="118" name="矩形 117"/>
          <p:cNvSpPr/>
          <p:nvPr/>
        </p:nvSpPr>
        <p:spPr>
          <a:xfrm>
            <a:off x="7483344" y="4250420"/>
            <a:ext cx="4576352" cy="802742"/>
          </a:xfrm>
          <a:prstGeom prst="rect">
            <a:avLst/>
          </a:prstGeom>
          <a:no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19" name="文本框 118"/>
          <p:cNvSpPr txBox="1"/>
          <p:nvPr/>
        </p:nvSpPr>
        <p:spPr>
          <a:xfrm>
            <a:off x="10733496" y="4347083"/>
            <a:ext cx="1256462" cy="153888"/>
          </a:xfrm>
          <a:prstGeom prst="rect">
            <a:avLst/>
          </a:prstGeom>
          <a:noFill/>
        </p:spPr>
        <p:txBody>
          <a:bodyPr wrap="square" lIns="0" tIns="0" rIns="0" bIns="0" rtlCol="0">
            <a:spAutoFit/>
          </a:bodyPr>
          <a:lstStyle/>
          <a:p>
            <a:pPr defTabSz="914478"/>
            <a:r>
              <a:rPr kumimoji="1" lang="en-US" altLang="zh-CN" sz="1000" dirty="0" smtClean="0">
                <a:solidFill>
                  <a:srgbClr val="1D1D1A"/>
                </a:solidFill>
                <a:latin typeface="Microsoft YaHei" panose="020B0503020204020204" pitchFamily="34" charset="-122"/>
                <a:ea typeface="Microsoft YaHei" panose="020B0503020204020204" pitchFamily="34" charset="-122"/>
              </a:rPr>
              <a:t>Namespace:hk001</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sp>
        <p:nvSpPr>
          <p:cNvPr id="120" name="矩形 119"/>
          <p:cNvSpPr/>
          <p:nvPr/>
        </p:nvSpPr>
        <p:spPr>
          <a:xfrm>
            <a:off x="5379312" y="3192195"/>
            <a:ext cx="1017745" cy="216584"/>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rPr>
              <a:t>Deployment</a:t>
            </a:r>
            <a:endParaRPr kumimoji="0" lang="zh-CN" altLang="en-US"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endParaRPr>
          </a:p>
        </p:txBody>
      </p:sp>
      <p:cxnSp>
        <p:nvCxnSpPr>
          <p:cNvPr id="121" name="直接箭头连接符 120"/>
          <p:cNvCxnSpPr>
            <a:stCxn id="120" idx="2"/>
            <a:endCxn id="102" idx="0"/>
          </p:cNvCxnSpPr>
          <p:nvPr/>
        </p:nvCxnSpPr>
        <p:spPr>
          <a:xfrm flipH="1">
            <a:off x="4492174" y="3408779"/>
            <a:ext cx="1396011" cy="938302"/>
          </a:xfrm>
          <a:prstGeom prst="straightConnector1">
            <a:avLst/>
          </a:prstGeom>
          <a:noFill/>
          <a:ln w="6350" cap="flat" cmpd="sng" algn="ctr">
            <a:solidFill>
              <a:srgbClr val="E9002F"/>
            </a:solidFill>
            <a:prstDash val="dash"/>
            <a:miter lim="800000"/>
            <a:tailEnd type="triangle"/>
          </a:ln>
          <a:effectLst/>
        </p:spPr>
      </p:cxnSp>
      <p:cxnSp>
        <p:nvCxnSpPr>
          <p:cNvPr id="122" name="直接箭头连接符 121"/>
          <p:cNvCxnSpPr>
            <a:stCxn id="124" idx="2"/>
            <a:endCxn id="108" idx="0"/>
          </p:cNvCxnSpPr>
          <p:nvPr/>
        </p:nvCxnSpPr>
        <p:spPr>
          <a:xfrm>
            <a:off x="7285619" y="3408779"/>
            <a:ext cx="980641" cy="938302"/>
          </a:xfrm>
          <a:prstGeom prst="straightConnector1">
            <a:avLst/>
          </a:prstGeom>
          <a:noFill/>
          <a:ln w="6350" cap="flat" cmpd="sng" algn="ctr">
            <a:solidFill>
              <a:srgbClr val="E9002F"/>
            </a:solidFill>
            <a:prstDash val="dash"/>
            <a:miter lim="800000"/>
            <a:tailEnd type="triangle"/>
          </a:ln>
          <a:effectLst/>
        </p:spPr>
      </p:cxnSp>
      <p:sp>
        <p:nvSpPr>
          <p:cNvPr id="123" name="矩形 122"/>
          <p:cNvSpPr/>
          <p:nvPr/>
        </p:nvSpPr>
        <p:spPr>
          <a:xfrm>
            <a:off x="6002492" y="2523591"/>
            <a:ext cx="1217349" cy="216584"/>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rgbClr val="C00000"/>
                </a:solidFill>
                <a:effectLst/>
                <a:uLnTx/>
                <a:uFillTx/>
                <a:latin typeface="Calibri" panose="020F0502020204030204"/>
                <a:ea typeface="等线" panose="02010600030101010101" pitchFamily="2" charset="-122"/>
                <a:cs typeface="+mn-cs"/>
              </a:rPr>
              <a:t>DeploymentMatrix</a:t>
            </a:r>
            <a:endParaRPr kumimoji="0" lang="zh-CN" altLang="en-US" sz="1000" b="0" i="0" u="none" strike="noStrike" kern="0" cap="none" spc="0" normalizeH="0" baseline="0" noProof="0" dirty="0" smtClean="0">
              <a:ln>
                <a:noFill/>
              </a:ln>
              <a:solidFill>
                <a:srgbClr val="C00000"/>
              </a:solidFill>
              <a:effectLst/>
              <a:uLnTx/>
              <a:uFillTx/>
              <a:latin typeface="Calibri" panose="020F0502020204030204"/>
              <a:ea typeface="等线" panose="02010600030101010101" pitchFamily="2" charset="-122"/>
              <a:cs typeface="+mn-cs"/>
            </a:endParaRPr>
          </a:p>
        </p:txBody>
      </p:sp>
      <p:sp>
        <p:nvSpPr>
          <p:cNvPr id="124" name="矩形 123"/>
          <p:cNvSpPr/>
          <p:nvPr/>
        </p:nvSpPr>
        <p:spPr>
          <a:xfrm>
            <a:off x="6801945" y="3192195"/>
            <a:ext cx="967347" cy="216584"/>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rPr>
              <a:t>Deployment</a:t>
            </a:r>
            <a:endParaRPr kumimoji="0" lang="zh-CN" altLang="en-US"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endParaRPr>
          </a:p>
        </p:txBody>
      </p:sp>
      <p:cxnSp>
        <p:nvCxnSpPr>
          <p:cNvPr id="125" name="肘形连接符 124"/>
          <p:cNvCxnSpPr>
            <a:stCxn id="123" idx="2"/>
            <a:endCxn id="120" idx="0"/>
          </p:cNvCxnSpPr>
          <p:nvPr/>
        </p:nvCxnSpPr>
        <p:spPr>
          <a:xfrm rot="5400000">
            <a:off x="6023666" y="2604694"/>
            <a:ext cx="452020" cy="722982"/>
          </a:xfrm>
          <a:prstGeom prst="bentConnector3">
            <a:avLst/>
          </a:prstGeom>
          <a:noFill/>
          <a:ln w="6350" cap="flat" cmpd="sng" algn="ctr">
            <a:solidFill>
              <a:srgbClr val="E9002F"/>
            </a:solidFill>
            <a:prstDash val="solid"/>
            <a:miter lim="800000"/>
            <a:tailEnd type="triangle"/>
          </a:ln>
          <a:effectLst/>
        </p:spPr>
      </p:cxnSp>
      <p:cxnSp>
        <p:nvCxnSpPr>
          <p:cNvPr id="126" name="肘形连接符 125"/>
          <p:cNvCxnSpPr>
            <a:stCxn id="123" idx="2"/>
            <a:endCxn id="124" idx="0"/>
          </p:cNvCxnSpPr>
          <p:nvPr/>
        </p:nvCxnSpPr>
        <p:spPr>
          <a:xfrm rot="16200000" flipH="1">
            <a:off x="6722383" y="2628959"/>
            <a:ext cx="452020" cy="674452"/>
          </a:xfrm>
          <a:prstGeom prst="bentConnector3">
            <a:avLst/>
          </a:prstGeom>
          <a:noFill/>
          <a:ln w="6350" cap="flat" cmpd="sng" algn="ctr">
            <a:solidFill>
              <a:srgbClr val="E9002F"/>
            </a:solidFill>
            <a:prstDash val="solid"/>
            <a:miter lim="800000"/>
            <a:tailEnd type="triangle"/>
          </a:ln>
          <a:effectLst/>
        </p:spPr>
      </p:cxnSp>
      <p:sp>
        <p:nvSpPr>
          <p:cNvPr id="127" name="矩形 126"/>
          <p:cNvSpPr/>
          <p:nvPr/>
        </p:nvSpPr>
        <p:spPr>
          <a:xfrm>
            <a:off x="8150807" y="3192195"/>
            <a:ext cx="1017745" cy="216584"/>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rPr>
              <a:t>Service</a:t>
            </a:r>
            <a:endParaRPr kumimoji="0" lang="zh-CN" altLang="en-US"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endParaRPr>
          </a:p>
        </p:txBody>
      </p:sp>
      <p:sp>
        <p:nvSpPr>
          <p:cNvPr id="128" name="矩形 127"/>
          <p:cNvSpPr/>
          <p:nvPr/>
        </p:nvSpPr>
        <p:spPr>
          <a:xfrm>
            <a:off x="8773987" y="2523591"/>
            <a:ext cx="1217349" cy="216584"/>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rgbClr val="C00000"/>
                </a:solidFill>
                <a:effectLst/>
                <a:uLnTx/>
                <a:uFillTx/>
                <a:latin typeface="Calibri" panose="020F0502020204030204"/>
                <a:ea typeface="等线" panose="02010600030101010101" pitchFamily="2" charset="-122"/>
                <a:cs typeface="+mn-cs"/>
              </a:rPr>
              <a:t>ServiceMatrix</a:t>
            </a:r>
            <a:endParaRPr kumimoji="0" lang="zh-CN" altLang="en-US" sz="1000" b="0" i="0" u="none" strike="noStrike" kern="0" cap="none" spc="0" normalizeH="0" baseline="0" noProof="0" dirty="0" smtClean="0">
              <a:ln>
                <a:noFill/>
              </a:ln>
              <a:solidFill>
                <a:srgbClr val="C00000"/>
              </a:solidFill>
              <a:effectLst/>
              <a:uLnTx/>
              <a:uFillTx/>
              <a:latin typeface="Calibri" panose="020F0502020204030204"/>
              <a:ea typeface="等线" panose="02010600030101010101" pitchFamily="2" charset="-122"/>
              <a:cs typeface="+mn-cs"/>
            </a:endParaRPr>
          </a:p>
        </p:txBody>
      </p:sp>
      <p:sp>
        <p:nvSpPr>
          <p:cNvPr id="129" name="矩形 128"/>
          <p:cNvSpPr/>
          <p:nvPr/>
        </p:nvSpPr>
        <p:spPr>
          <a:xfrm>
            <a:off x="9573440" y="3192195"/>
            <a:ext cx="967347" cy="216584"/>
          </a:xfrm>
          <a:prstGeom prst="rect">
            <a:avLst/>
          </a:prstGeom>
          <a:no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rPr>
              <a:t>Service</a:t>
            </a:r>
            <a:endParaRPr kumimoji="0" lang="zh-CN" altLang="en-US" sz="1000" b="0" i="0" u="none" strike="noStrike" kern="0" cap="none" spc="0" normalizeH="0" baseline="0" noProof="0" dirty="0" smtClean="0">
              <a:ln>
                <a:noFill/>
              </a:ln>
              <a:solidFill>
                <a:srgbClr val="1D1D1A"/>
              </a:solidFill>
              <a:effectLst/>
              <a:uLnTx/>
              <a:uFillTx/>
              <a:latin typeface="Calibri" panose="020F0502020204030204"/>
              <a:ea typeface="等线" panose="02010600030101010101" pitchFamily="2" charset="-122"/>
              <a:cs typeface="+mn-cs"/>
            </a:endParaRPr>
          </a:p>
        </p:txBody>
      </p:sp>
      <p:cxnSp>
        <p:nvCxnSpPr>
          <p:cNvPr id="130" name="肘形连接符 129"/>
          <p:cNvCxnSpPr>
            <a:stCxn id="128" idx="2"/>
            <a:endCxn id="127" idx="0"/>
          </p:cNvCxnSpPr>
          <p:nvPr/>
        </p:nvCxnSpPr>
        <p:spPr>
          <a:xfrm rot="5400000">
            <a:off x="8795161" y="2604694"/>
            <a:ext cx="452020" cy="722982"/>
          </a:xfrm>
          <a:prstGeom prst="bentConnector3">
            <a:avLst/>
          </a:prstGeom>
          <a:noFill/>
          <a:ln w="6350" cap="flat" cmpd="sng" algn="ctr">
            <a:solidFill>
              <a:srgbClr val="E9002F"/>
            </a:solidFill>
            <a:prstDash val="solid"/>
            <a:miter lim="800000"/>
            <a:tailEnd type="triangle"/>
          </a:ln>
          <a:effectLst/>
        </p:spPr>
      </p:cxnSp>
      <p:cxnSp>
        <p:nvCxnSpPr>
          <p:cNvPr id="131" name="肘形连接符 130"/>
          <p:cNvCxnSpPr>
            <a:stCxn id="128" idx="2"/>
            <a:endCxn id="129" idx="0"/>
          </p:cNvCxnSpPr>
          <p:nvPr/>
        </p:nvCxnSpPr>
        <p:spPr>
          <a:xfrm rot="16200000" flipH="1">
            <a:off x="9493878" y="2628959"/>
            <a:ext cx="452020" cy="674452"/>
          </a:xfrm>
          <a:prstGeom prst="bentConnector3">
            <a:avLst/>
          </a:prstGeom>
          <a:noFill/>
          <a:ln w="6350" cap="flat" cmpd="sng" algn="ctr">
            <a:solidFill>
              <a:srgbClr val="E9002F"/>
            </a:solidFill>
            <a:prstDash val="solid"/>
            <a:miter lim="800000"/>
            <a:tailEnd type="triangle"/>
          </a:ln>
          <a:effectLst/>
        </p:spPr>
      </p:cxnSp>
      <p:cxnSp>
        <p:nvCxnSpPr>
          <p:cNvPr id="132" name="直接箭头连接符 131"/>
          <p:cNvCxnSpPr>
            <a:stCxn id="127" idx="2"/>
            <a:endCxn id="104" idx="0"/>
          </p:cNvCxnSpPr>
          <p:nvPr/>
        </p:nvCxnSpPr>
        <p:spPr>
          <a:xfrm flipH="1">
            <a:off x="4492174" y="3408779"/>
            <a:ext cx="4167506" cy="1368673"/>
          </a:xfrm>
          <a:prstGeom prst="straightConnector1">
            <a:avLst/>
          </a:prstGeom>
          <a:noFill/>
          <a:ln w="6350" cap="flat" cmpd="sng" algn="ctr">
            <a:solidFill>
              <a:srgbClr val="E9002F"/>
            </a:solidFill>
            <a:prstDash val="dash"/>
            <a:miter lim="800000"/>
            <a:tailEnd type="triangle"/>
          </a:ln>
          <a:effectLst/>
        </p:spPr>
      </p:cxnSp>
      <p:cxnSp>
        <p:nvCxnSpPr>
          <p:cNvPr id="133" name="直接箭头连接符 132"/>
          <p:cNvCxnSpPr>
            <a:stCxn id="129" idx="2"/>
            <a:endCxn id="109" idx="0"/>
          </p:cNvCxnSpPr>
          <p:nvPr/>
        </p:nvCxnSpPr>
        <p:spPr>
          <a:xfrm flipH="1">
            <a:off x="8266259" y="3408779"/>
            <a:ext cx="1790855" cy="1371265"/>
          </a:xfrm>
          <a:prstGeom prst="straightConnector1">
            <a:avLst/>
          </a:prstGeom>
          <a:noFill/>
          <a:ln w="6350" cap="flat" cmpd="sng" algn="ctr">
            <a:solidFill>
              <a:srgbClr val="E9002F"/>
            </a:solidFill>
            <a:prstDash val="dash"/>
            <a:miter lim="800000"/>
            <a:tailEnd type="triangle"/>
          </a:ln>
          <a:effectLst/>
        </p:spPr>
      </p:cxnSp>
      <p:sp>
        <p:nvSpPr>
          <p:cNvPr id="134" name="矩形 133"/>
          <p:cNvSpPr/>
          <p:nvPr/>
        </p:nvSpPr>
        <p:spPr>
          <a:xfrm>
            <a:off x="5339435" y="2365380"/>
            <a:ext cx="2499206" cy="1159835"/>
          </a:xfrm>
          <a:prstGeom prst="rect">
            <a:avLst/>
          </a:prstGeom>
          <a:noFill/>
          <a:ln w="12700" cap="flat" cmpd="sng" algn="ctr">
            <a:solidFill>
              <a:srgbClr val="C0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135" name="矩形 134"/>
          <p:cNvSpPr/>
          <p:nvPr/>
        </p:nvSpPr>
        <p:spPr>
          <a:xfrm>
            <a:off x="8099164" y="2365380"/>
            <a:ext cx="2499206" cy="1159835"/>
          </a:xfrm>
          <a:prstGeom prst="rect">
            <a:avLst/>
          </a:prstGeom>
          <a:noFill/>
          <a:ln w="12700" cap="flat" cmpd="sng" algn="ctr">
            <a:solidFill>
              <a:srgbClr val="C0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429157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C1FECE40-F8BD-49A9-AFE9-7EB81BFAFE15}"/>
              </a:ext>
            </a:extLst>
          </p:cNvPr>
          <p:cNvSpPr>
            <a:spLocks noGrp="1"/>
          </p:cNvSpPr>
          <p:nvPr>
            <p:ph type="title"/>
          </p:nvPr>
        </p:nvSpPr>
        <p:spPr>
          <a:xfrm>
            <a:off x="427085" y="79060"/>
            <a:ext cx="7515095" cy="482733"/>
          </a:xfrm>
        </p:spPr>
        <p:txBody>
          <a:bodyPr>
            <a:noAutofit/>
          </a:bodyPr>
          <a:lstStyle/>
          <a:p>
            <a:r>
              <a:rPr lang="en-US" altLang="zh-CN" sz="2800" b="1" dirty="0" smtClean="0">
                <a:solidFill>
                  <a:srgbClr val="C00000"/>
                </a:solidFill>
              </a:rPr>
              <a:t>Global Scheduling Design</a:t>
            </a:r>
            <a:endParaRPr lang="en-US" sz="2800" b="1" dirty="0">
              <a:solidFill>
                <a:srgbClr val="C00000"/>
              </a:solidFill>
            </a:endParaRPr>
          </a:p>
        </p:txBody>
      </p:sp>
      <p:cxnSp>
        <p:nvCxnSpPr>
          <p:cNvPr id="35" name="肘形连接符 34"/>
          <p:cNvCxnSpPr>
            <a:stCxn id="36" idx="2"/>
            <a:endCxn id="38" idx="0"/>
          </p:cNvCxnSpPr>
          <p:nvPr/>
        </p:nvCxnSpPr>
        <p:spPr>
          <a:xfrm rot="16200000" flipH="1">
            <a:off x="1599215" y="2547918"/>
            <a:ext cx="362857" cy="3376"/>
          </a:xfrm>
          <a:prstGeom prst="bentConnector3">
            <a:avLst>
              <a:gd name="adj1" fmla="val 50000"/>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603555" y="1262063"/>
            <a:ext cx="2350799" cy="1106115"/>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37" name="TextBox 494">
            <a:extLst>
              <a:ext uri="{FF2B5EF4-FFF2-40B4-BE49-F238E27FC236}">
                <a16:creationId xmlns="" xmlns:a16="http://schemas.microsoft.com/office/drawing/2014/main" xmlns:lc="http://schemas.openxmlformats.org/drawingml/2006/lockedCanvas" id="{53F58E10-3182-47DC-AD42-B1EAE530911D}"/>
              </a:ext>
            </a:extLst>
          </p:cNvPr>
          <p:cNvSpPr txBox="1"/>
          <p:nvPr/>
        </p:nvSpPr>
        <p:spPr>
          <a:xfrm>
            <a:off x="788752" y="770287"/>
            <a:ext cx="1925915" cy="415242"/>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4979"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09961"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64943"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19927"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74905" algn="l" defTabSz="909961" rtl="0" eaLnBrk="1" latinLnBrk="0" hangingPunct="1">
              <a:defRPr sz="1200" kern="1200">
                <a:solidFill>
                  <a:schemeClr val="bg1"/>
                </a:solidFill>
                <a:latin typeface="FrutigerNext LT Regular" pitchFamily="34" charset="0"/>
                <a:ea typeface="MS PGothic" pitchFamily="34" charset="-128"/>
                <a:cs typeface="+mn-cs"/>
              </a:defRPr>
            </a:lvl6pPr>
            <a:lvl7pPr marL="2729888" algn="l" defTabSz="909961" rtl="0" eaLnBrk="1" latinLnBrk="0" hangingPunct="1">
              <a:defRPr sz="1200" kern="1200">
                <a:solidFill>
                  <a:schemeClr val="bg1"/>
                </a:solidFill>
                <a:latin typeface="FrutigerNext LT Regular" pitchFamily="34" charset="0"/>
                <a:ea typeface="MS PGothic" pitchFamily="34" charset="-128"/>
                <a:cs typeface="+mn-cs"/>
              </a:defRPr>
            </a:lvl7pPr>
            <a:lvl8pPr marL="3184874" algn="l" defTabSz="909961" rtl="0" eaLnBrk="1" latinLnBrk="0" hangingPunct="1">
              <a:defRPr sz="1200" kern="1200">
                <a:solidFill>
                  <a:schemeClr val="bg1"/>
                </a:solidFill>
                <a:latin typeface="FrutigerNext LT Regular" pitchFamily="34" charset="0"/>
                <a:ea typeface="MS PGothic" pitchFamily="34" charset="-128"/>
                <a:cs typeface="+mn-cs"/>
              </a:defRPr>
            </a:lvl8pPr>
            <a:lvl9pPr marL="3639852" algn="l" defTabSz="909961"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008">
              <a:defRPr/>
            </a:pPr>
            <a:r>
              <a:rPr lang="en-US" altLang="zh-CN" sz="1000" b="1" kern="0" dirty="0">
                <a:solidFill>
                  <a:srgbClr val="1D1D1A"/>
                </a:solidFill>
                <a:latin typeface="微软雅黑"/>
                <a:ea typeface="微软雅黑"/>
              </a:rPr>
              <a:t>Global Application collaborative scheduling</a:t>
            </a:r>
          </a:p>
        </p:txBody>
      </p:sp>
      <p:sp>
        <p:nvSpPr>
          <p:cNvPr id="38"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610307" y="2731035"/>
            <a:ext cx="2344047" cy="609739"/>
          </a:xfrm>
          <a:prstGeom prst="roundRect">
            <a:avLst>
              <a:gd name="adj" fmla="val 8649"/>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39" name="TextBox 494">
            <a:extLst>
              <a:ext uri="{FF2B5EF4-FFF2-40B4-BE49-F238E27FC236}">
                <a16:creationId xmlns="" xmlns:a16="http://schemas.microsoft.com/office/drawing/2014/main" xmlns:lc="http://schemas.openxmlformats.org/drawingml/2006/lockedCanvas" id="{53F58E10-3182-47DC-AD42-B1EAE530911D}"/>
              </a:ext>
            </a:extLst>
          </p:cNvPr>
          <p:cNvSpPr txBox="1"/>
          <p:nvPr/>
        </p:nvSpPr>
        <p:spPr>
          <a:xfrm>
            <a:off x="877938" y="2770428"/>
            <a:ext cx="2193539" cy="253787"/>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4979"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09961"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64943"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19927"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74905" algn="l" defTabSz="909961" rtl="0" eaLnBrk="1" latinLnBrk="0" hangingPunct="1">
              <a:defRPr sz="1200" kern="1200">
                <a:solidFill>
                  <a:schemeClr val="bg1"/>
                </a:solidFill>
                <a:latin typeface="FrutigerNext LT Regular" pitchFamily="34" charset="0"/>
                <a:ea typeface="MS PGothic" pitchFamily="34" charset="-128"/>
                <a:cs typeface="+mn-cs"/>
              </a:defRPr>
            </a:lvl6pPr>
            <a:lvl7pPr marL="2729888" algn="l" defTabSz="909961" rtl="0" eaLnBrk="1" latinLnBrk="0" hangingPunct="1">
              <a:defRPr sz="1200" kern="1200">
                <a:solidFill>
                  <a:schemeClr val="bg1"/>
                </a:solidFill>
                <a:latin typeface="FrutigerNext LT Regular" pitchFamily="34" charset="0"/>
                <a:ea typeface="MS PGothic" pitchFamily="34" charset="-128"/>
                <a:cs typeface="+mn-cs"/>
              </a:defRPr>
            </a:lvl7pPr>
            <a:lvl8pPr marL="3184874" algn="l" defTabSz="909961" rtl="0" eaLnBrk="1" latinLnBrk="0" hangingPunct="1">
              <a:defRPr sz="1200" kern="1200">
                <a:solidFill>
                  <a:schemeClr val="bg1"/>
                </a:solidFill>
                <a:latin typeface="FrutigerNext LT Regular" pitchFamily="34" charset="0"/>
                <a:ea typeface="MS PGothic" pitchFamily="34" charset="-128"/>
                <a:cs typeface="+mn-cs"/>
              </a:defRPr>
            </a:lvl8pPr>
            <a:lvl9pPr marL="3639852" algn="l" defTabSz="909961"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008">
              <a:buClr>
                <a:srgbClr val="CC9900"/>
              </a:buClr>
              <a:defRPr/>
            </a:pPr>
            <a:r>
              <a:rPr lang="en-US" altLang="zh-CN" sz="1049" b="1" kern="0" dirty="0">
                <a:solidFill>
                  <a:srgbClr val="1D1D1A"/>
                </a:solidFill>
                <a:latin typeface="微软雅黑"/>
                <a:ea typeface="微软雅黑"/>
              </a:rPr>
              <a:t>Network quality perception</a:t>
            </a:r>
            <a:endParaRPr lang="en-US" sz="1049" b="1" kern="0" dirty="0">
              <a:solidFill>
                <a:srgbClr val="1D1D1A"/>
              </a:solidFill>
              <a:latin typeface="微软雅黑"/>
              <a:ea typeface="微软雅黑"/>
            </a:endParaRPr>
          </a:p>
        </p:txBody>
      </p:sp>
      <p:sp>
        <p:nvSpPr>
          <p:cNvPr id="40"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696392" y="3556036"/>
            <a:ext cx="978504" cy="637791"/>
          </a:xfrm>
          <a:prstGeom prst="roundRect">
            <a:avLst>
              <a:gd name="adj" fmla="val 19383"/>
            </a:avLst>
          </a:prstGeom>
          <a:noFill/>
          <a:ln w="25400" cap="flat" cmpd="sng" algn="ctr">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US" altLang="zh-CN" sz="825" dirty="0" smtClean="0">
                <a:solidFill>
                  <a:srgbClr val="1D1D1A"/>
                </a:solidFill>
                <a:latin typeface="微软雅黑" panose="020B0503020204020204" pitchFamily="34" charset="-122"/>
                <a:ea typeface="微软雅黑" panose="020B0503020204020204" pitchFamily="34" charset="-122"/>
              </a:rPr>
              <a:t>Edge Site</a:t>
            </a:r>
            <a:endParaRPr lang="en-US" altLang="zh-CN" sz="825" dirty="0">
              <a:solidFill>
                <a:srgbClr val="1D1D1A"/>
              </a:solidFill>
              <a:latin typeface="微软雅黑" panose="020B0503020204020204" pitchFamily="34" charset="-122"/>
              <a:ea typeface="微软雅黑" panose="020B0503020204020204" pitchFamily="34" charset="-122"/>
            </a:endParaRPr>
          </a:p>
        </p:txBody>
      </p:sp>
      <p:sp>
        <p:nvSpPr>
          <p:cNvPr id="41"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785994" y="3938963"/>
            <a:ext cx="832370" cy="254864"/>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US" altLang="zh-CN" sz="750" dirty="0">
                <a:solidFill>
                  <a:srgbClr val="1D1D1A"/>
                </a:solidFill>
                <a:latin typeface="微软雅黑" panose="020B0503020204020204" pitchFamily="34" charset="-122"/>
                <a:ea typeface="微软雅黑" panose="020B0503020204020204" pitchFamily="34" charset="-122"/>
              </a:rPr>
              <a:t>Distributed probe</a:t>
            </a:r>
          </a:p>
        </p:txBody>
      </p:sp>
      <p:sp>
        <p:nvSpPr>
          <p:cNvPr id="42"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938490" y="3026508"/>
            <a:ext cx="720672" cy="215390"/>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US" altLang="zh-CN" sz="800" dirty="0" smtClean="0">
                <a:solidFill>
                  <a:srgbClr val="1D1D1A"/>
                </a:solidFill>
                <a:latin typeface="微软雅黑" panose="020B0503020204020204" pitchFamily="34" charset="-122"/>
                <a:ea typeface="微软雅黑" panose="020B0503020204020204" pitchFamily="34" charset="-122"/>
              </a:rPr>
              <a:t>Detect</a:t>
            </a:r>
            <a:endParaRPr lang="en-US" altLang="zh-CN" sz="800" dirty="0">
              <a:solidFill>
                <a:srgbClr val="1D1D1A"/>
              </a:solidFill>
              <a:latin typeface="微软雅黑" panose="020B0503020204020204" pitchFamily="34" charset="-122"/>
              <a:ea typeface="微软雅黑" panose="020B0503020204020204" pitchFamily="34" charset="-122"/>
            </a:endParaRPr>
          </a:p>
        </p:txBody>
      </p:sp>
      <p:sp>
        <p:nvSpPr>
          <p:cNvPr id="43"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3651411" y="2771881"/>
            <a:ext cx="1860590" cy="940459"/>
          </a:xfrm>
          <a:prstGeom prst="roundRect">
            <a:avLst>
              <a:gd name="adj" fmla="val 19383"/>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801008">
              <a:buClr>
                <a:srgbClr val="CC9900"/>
              </a:buClr>
              <a:defRPr/>
            </a:pPr>
            <a:r>
              <a:rPr lang="en-US" altLang="zh-CN" sz="1049" b="1" kern="0" dirty="0">
                <a:solidFill>
                  <a:srgbClr val="1D1D1A"/>
                </a:solidFill>
                <a:latin typeface="微软雅黑"/>
                <a:ea typeface="微软雅黑"/>
              </a:rPr>
              <a:t>5G MEC traffic access</a:t>
            </a:r>
          </a:p>
        </p:txBody>
      </p:sp>
      <p:sp>
        <p:nvSpPr>
          <p:cNvPr id="44"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3749859" y="3368804"/>
            <a:ext cx="701758" cy="298046"/>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US" altLang="zh-CN" sz="750" dirty="0">
                <a:solidFill>
                  <a:srgbClr val="1D1D1A"/>
                </a:solidFill>
                <a:latin typeface="微软雅黑" panose="020B0503020204020204" pitchFamily="34" charset="-122"/>
                <a:ea typeface="微软雅黑" panose="020B0503020204020204" pitchFamily="34" charset="-122"/>
              </a:rPr>
              <a:t>Distributed probe</a:t>
            </a:r>
          </a:p>
        </p:txBody>
      </p:sp>
      <p:cxnSp>
        <p:nvCxnSpPr>
          <p:cNvPr id="45" name="肘形连接符 44"/>
          <p:cNvCxnSpPr>
            <a:stCxn id="42" idx="2"/>
            <a:endCxn id="41" idx="1"/>
          </p:cNvCxnSpPr>
          <p:nvPr/>
        </p:nvCxnSpPr>
        <p:spPr>
          <a:xfrm rot="5400000">
            <a:off x="630162" y="3397730"/>
            <a:ext cx="824497" cy="512832"/>
          </a:xfrm>
          <a:prstGeom prst="bentConnector4">
            <a:avLst>
              <a:gd name="adj1" fmla="val 42272"/>
              <a:gd name="adj2" fmla="val 1445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176"/>
          <p:cNvSpPr/>
          <p:nvPr/>
        </p:nvSpPr>
        <p:spPr bwMode="auto">
          <a:xfrm>
            <a:off x="713677" y="1725379"/>
            <a:ext cx="2116422" cy="514865"/>
          </a:xfrm>
          <a:prstGeom prst="roundRect">
            <a:avLst/>
          </a:prstGeom>
          <a:solidFill>
            <a:schemeClr val="bg1"/>
          </a:solidFill>
          <a:ln>
            <a:solidFill>
              <a:srgbClr val="0070C0"/>
            </a:solidFill>
          </a:ln>
          <a:effectLst/>
          <a:extLst/>
        </p:spPr>
        <p:txBody>
          <a:bodyPr vert="horz" wrap="square" lIns="91389" tIns="0" rIns="91389" bIns="45695" numCol="1" rtlCol="0" anchor="t" anchorCtr="0" compatLnSpc="1">
            <a:prstTxWarp prst="textNoShape">
              <a:avLst/>
            </a:prstTxWarp>
          </a:bodyPr>
          <a:lstStyle/>
          <a:p>
            <a:pPr algn="ctr" defTabSz="913624">
              <a:buClr>
                <a:srgbClr val="CC9900"/>
              </a:buClr>
            </a:pPr>
            <a:endParaRPr lang="zh-CN" altLang="en-US" sz="675" dirty="0">
              <a:solidFill>
                <a:srgbClr val="1D1D1A"/>
              </a:solidFill>
              <a:latin typeface="微软雅黑" panose="020B0503020204020204" pitchFamily="34" charset="-122"/>
              <a:ea typeface="微软雅黑" panose="020B0503020204020204" pitchFamily="34" charset="-122"/>
            </a:endParaRPr>
          </a:p>
        </p:txBody>
      </p:sp>
      <p:sp>
        <p:nvSpPr>
          <p:cNvPr id="47"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3962400" y="4309263"/>
            <a:ext cx="593067" cy="258744"/>
          </a:xfrm>
          <a:prstGeom prst="roundRect">
            <a:avLst>
              <a:gd name="adj" fmla="val 19383"/>
            </a:avLst>
          </a:prstGeom>
          <a:solidFill>
            <a:schemeClr val="accent2">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US" altLang="zh-CN" sz="700" dirty="0">
                <a:solidFill>
                  <a:srgbClr val="1D1D1A"/>
                </a:solidFill>
                <a:latin typeface="微软雅黑" panose="020B0503020204020204" pitchFamily="34" charset="-122"/>
                <a:ea typeface="微软雅黑" panose="020B0503020204020204" pitchFamily="34" charset="-122"/>
              </a:rPr>
              <a:t>Mobile terminal</a:t>
            </a:r>
          </a:p>
        </p:txBody>
      </p:sp>
      <p:sp>
        <p:nvSpPr>
          <p:cNvPr id="49"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3654299" y="728204"/>
            <a:ext cx="1857700" cy="1628451"/>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50" name="TextBox 494">
            <a:extLst>
              <a:ext uri="{FF2B5EF4-FFF2-40B4-BE49-F238E27FC236}">
                <a16:creationId xmlns="" xmlns:a16="http://schemas.microsoft.com/office/drawing/2014/main" xmlns:lc="http://schemas.openxmlformats.org/drawingml/2006/lockedCanvas" id="{53F58E10-3182-47DC-AD42-B1EAE530911D}"/>
              </a:ext>
            </a:extLst>
          </p:cNvPr>
          <p:cNvSpPr txBox="1"/>
          <p:nvPr/>
        </p:nvSpPr>
        <p:spPr>
          <a:xfrm>
            <a:off x="3824210" y="779848"/>
            <a:ext cx="1594508" cy="415242"/>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4979"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09961"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64943"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19927"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74905" algn="l" defTabSz="909961" rtl="0" eaLnBrk="1" latinLnBrk="0" hangingPunct="1">
              <a:defRPr sz="1200" kern="1200">
                <a:solidFill>
                  <a:schemeClr val="bg1"/>
                </a:solidFill>
                <a:latin typeface="FrutigerNext LT Regular" pitchFamily="34" charset="0"/>
                <a:ea typeface="MS PGothic" pitchFamily="34" charset="-128"/>
                <a:cs typeface="+mn-cs"/>
              </a:defRPr>
            </a:lvl6pPr>
            <a:lvl7pPr marL="2729888" algn="l" defTabSz="909961" rtl="0" eaLnBrk="1" latinLnBrk="0" hangingPunct="1">
              <a:defRPr sz="1200" kern="1200">
                <a:solidFill>
                  <a:schemeClr val="bg1"/>
                </a:solidFill>
                <a:latin typeface="FrutigerNext LT Regular" pitchFamily="34" charset="0"/>
                <a:ea typeface="MS PGothic" pitchFamily="34" charset="-128"/>
                <a:cs typeface="+mn-cs"/>
              </a:defRPr>
            </a:lvl7pPr>
            <a:lvl8pPr marL="3184874" algn="l" defTabSz="909961" rtl="0" eaLnBrk="1" latinLnBrk="0" hangingPunct="1">
              <a:defRPr sz="1200" kern="1200">
                <a:solidFill>
                  <a:schemeClr val="bg1"/>
                </a:solidFill>
                <a:latin typeface="FrutigerNext LT Regular" pitchFamily="34" charset="0"/>
                <a:ea typeface="MS PGothic" pitchFamily="34" charset="-128"/>
                <a:cs typeface="+mn-cs"/>
              </a:defRPr>
            </a:lvl8pPr>
            <a:lvl9pPr marL="3639852" algn="l" defTabSz="909961"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008">
              <a:defRPr/>
            </a:pPr>
            <a:r>
              <a:rPr lang="en-US" altLang="zh-CN" sz="1049" b="1" kern="0" dirty="0">
                <a:solidFill>
                  <a:srgbClr val="1D1D1A"/>
                </a:solidFill>
                <a:latin typeface="微软雅黑"/>
                <a:ea typeface="微软雅黑"/>
              </a:rPr>
              <a:t>Global traffic scheduling</a:t>
            </a:r>
            <a:endParaRPr lang="en-US" altLang="zh-CN" sz="1100" b="1" dirty="0">
              <a:solidFill>
                <a:srgbClr val="1D1D1A"/>
              </a:solidFill>
              <a:latin typeface="微软雅黑" panose="020B0503020204020204" pitchFamily="34" charset="-122"/>
              <a:ea typeface="微软雅黑" panose="020B0503020204020204" pitchFamily="34" charset="-122"/>
            </a:endParaRPr>
          </a:p>
        </p:txBody>
      </p:sp>
      <p:sp>
        <p:nvSpPr>
          <p:cNvPr id="51" name="Rounded Rectangle 176"/>
          <p:cNvSpPr/>
          <p:nvPr/>
        </p:nvSpPr>
        <p:spPr bwMode="auto">
          <a:xfrm>
            <a:off x="4062260" y="2153041"/>
            <a:ext cx="1156364" cy="179062"/>
          </a:xfrm>
          <a:prstGeom prst="roundRect">
            <a:avLst/>
          </a:prstGeom>
          <a:solidFill>
            <a:schemeClr val="bg1"/>
          </a:solidFill>
          <a:ln>
            <a:noFill/>
          </a:ln>
          <a:effectLst/>
          <a:extLst/>
        </p:spPr>
        <p:txBody>
          <a:bodyPr vert="horz" wrap="square" lIns="91389" tIns="45695" rIns="91389" bIns="45695" numCol="1" rtlCol="0" anchor="t" anchorCtr="0" compatLnSpc="1">
            <a:prstTxWarp prst="textNoShape">
              <a:avLst/>
            </a:prstTxWarp>
          </a:bodyPr>
          <a:lstStyle/>
          <a:p>
            <a:pPr algn="ctr" defTabSz="913624">
              <a:buClr>
                <a:srgbClr val="CC9900"/>
              </a:buClr>
            </a:pPr>
            <a:r>
              <a:rPr lang="en-US" altLang="zh-CN" sz="699" dirty="0">
                <a:latin typeface="Arial" charset="0"/>
                <a:ea typeface="宋体" charset="-122"/>
              </a:rPr>
              <a:t>Smart DNS/HTTP DNS</a:t>
            </a:r>
            <a:endParaRPr lang="zh-CN" altLang="en-US" sz="699" dirty="0">
              <a:latin typeface="Arial" charset="0"/>
              <a:ea typeface="宋体" charset="-122"/>
            </a:endParaRPr>
          </a:p>
        </p:txBody>
      </p:sp>
      <p:sp>
        <p:nvSpPr>
          <p:cNvPr id="52"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4515333" y="3534335"/>
            <a:ext cx="655707" cy="160709"/>
          </a:xfrm>
          <a:prstGeom prst="roundRect">
            <a:avLst>
              <a:gd name="adj" fmla="val 19383"/>
            </a:avLst>
          </a:prstGeom>
          <a:solidFill>
            <a:schemeClr val="accent5">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US" altLang="zh-CN" sz="750" dirty="0">
                <a:solidFill>
                  <a:srgbClr val="1D1D1A"/>
                </a:solidFill>
                <a:latin typeface="微软雅黑" panose="020B0503020204020204" pitchFamily="34" charset="-122"/>
                <a:ea typeface="微软雅黑" panose="020B0503020204020204" pitchFamily="34" charset="-122"/>
              </a:rPr>
              <a:t>5G-GW</a:t>
            </a:r>
          </a:p>
        </p:txBody>
      </p:sp>
      <p:sp>
        <p:nvSpPr>
          <p:cNvPr id="54"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4263088" y="3023136"/>
            <a:ext cx="413013" cy="279434"/>
          </a:xfrm>
          <a:prstGeom prst="roundRect">
            <a:avLst>
              <a:gd name="adj" fmla="val 19383"/>
            </a:avLst>
          </a:prstGeom>
          <a:solidFill>
            <a:schemeClr val="accent3">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US" altLang="zh-CN" sz="800" dirty="0" smtClean="0">
                <a:solidFill>
                  <a:srgbClr val="1D1D1A"/>
                </a:solidFill>
                <a:latin typeface="微软雅黑" panose="020B0503020204020204" pitchFamily="34" charset="-122"/>
                <a:ea typeface="微软雅黑" panose="020B0503020204020204" pitchFamily="34" charset="-122"/>
              </a:rPr>
              <a:t>Live</a:t>
            </a:r>
            <a:endParaRPr lang="en-US" altLang="zh-CN" sz="800" dirty="0">
              <a:solidFill>
                <a:srgbClr val="1D1D1A"/>
              </a:solidFill>
              <a:latin typeface="微软雅黑" panose="020B0503020204020204" pitchFamily="34" charset="-122"/>
              <a:ea typeface="微软雅黑" panose="020B0503020204020204" pitchFamily="34" charset="-122"/>
            </a:endParaRPr>
          </a:p>
        </p:txBody>
      </p:sp>
      <p:sp>
        <p:nvSpPr>
          <p:cNvPr id="55"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4801773" y="3023136"/>
            <a:ext cx="486005" cy="279434"/>
          </a:xfrm>
          <a:prstGeom prst="roundRect">
            <a:avLst>
              <a:gd name="adj" fmla="val 19383"/>
            </a:avLst>
          </a:prstGeom>
          <a:solidFill>
            <a:schemeClr val="accent3">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US" altLang="zh-CN" sz="800" dirty="0" smtClean="0">
                <a:solidFill>
                  <a:srgbClr val="1D1D1A"/>
                </a:solidFill>
                <a:latin typeface="微软雅黑" panose="020B0503020204020204" pitchFamily="34" charset="-122"/>
                <a:ea typeface="微软雅黑" panose="020B0503020204020204" pitchFamily="34" charset="-122"/>
              </a:rPr>
              <a:t>Game</a:t>
            </a:r>
            <a:endParaRPr lang="en-US" altLang="zh-CN" sz="800" dirty="0">
              <a:solidFill>
                <a:srgbClr val="1D1D1A"/>
              </a:solidFill>
              <a:latin typeface="微软雅黑" panose="020B0503020204020204" pitchFamily="34" charset="-122"/>
              <a:ea typeface="微软雅黑" panose="020B0503020204020204" pitchFamily="34" charset="-122"/>
            </a:endParaRPr>
          </a:p>
        </p:txBody>
      </p:sp>
      <p:sp>
        <p:nvSpPr>
          <p:cNvPr id="56" name="矩形 55"/>
          <p:cNvSpPr/>
          <p:nvPr/>
        </p:nvSpPr>
        <p:spPr>
          <a:xfrm>
            <a:off x="3790059" y="1415485"/>
            <a:ext cx="725274" cy="375084"/>
          </a:xfrm>
          <a:prstGeom prst="rect">
            <a:avLst/>
          </a:prstGeom>
          <a:solidFill>
            <a:schemeClr val="accent5">
              <a:lumMod val="20000"/>
              <a:lumOff val="80000"/>
            </a:schemeClr>
          </a:solidFill>
          <a:ln w="12700" cap="flat" cmpd="sng" algn="ctr">
            <a:noFill/>
            <a:prstDash val="solid"/>
            <a:miter lim="800000"/>
          </a:ln>
          <a:effectLst/>
        </p:spPr>
        <p:txBody>
          <a:bodyPr rot="0" spcFirstLastPara="0" vertOverflow="overflow" horzOverflow="overflow" vert="horz" wrap="square" lIns="68501" tIns="34250" rIns="68501" bIns="34250" numCol="1" spcCol="0" rtlCol="0" fromWordArt="0" anchor="ctr" anchorCtr="1" forceAA="0" compatLnSpc="1">
            <a:prstTxWarp prst="textNoShape">
              <a:avLst/>
            </a:prstTxWarp>
            <a:noAutofit/>
          </a:bodyPr>
          <a:lstStyle/>
          <a:p>
            <a:pPr algn="ctr" defTabSz="685104"/>
            <a:r>
              <a:rPr lang="en-US" altLang="zh-CN" sz="675" kern="0" dirty="0">
                <a:solidFill>
                  <a:srgbClr val="1D1D1A"/>
                </a:solidFill>
                <a:latin typeface="微软雅黑"/>
                <a:ea typeface="微软雅黑"/>
              </a:rPr>
              <a:t>Geographical access</a:t>
            </a:r>
            <a:endParaRPr lang="en-US" sz="675" kern="0" dirty="0">
              <a:solidFill>
                <a:srgbClr val="1D1D1A"/>
              </a:solidFill>
              <a:latin typeface="微软雅黑"/>
              <a:ea typeface="微软雅黑"/>
            </a:endParaRPr>
          </a:p>
        </p:txBody>
      </p:sp>
      <p:sp>
        <p:nvSpPr>
          <p:cNvPr id="57" name="矩形 56"/>
          <p:cNvSpPr/>
          <p:nvPr/>
        </p:nvSpPr>
        <p:spPr>
          <a:xfrm>
            <a:off x="4620529" y="1425914"/>
            <a:ext cx="695089" cy="375084"/>
          </a:xfrm>
          <a:prstGeom prst="rect">
            <a:avLst/>
          </a:prstGeom>
          <a:solidFill>
            <a:schemeClr val="accent5">
              <a:lumMod val="20000"/>
              <a:lumOff val="80000"/>
            </a:schemeClr>
          </a:solidFill>
          <a:ln w="12700" cap="flat" cmpd="sng" algn="ctr">
            <a:noFill/>
            <a:prstDash val="solid"/>
            <a:miter lim="800000"/>
          </a:ln>
          <a:effectLst/>
        </p:spPr>
        <p:txBody>
          <a:bodyPr rot="0" spcFirstLastPara="0" vertOverflow="overflow" horzOverflow="overflow" vert="horz" wrap="square" lIns="68501" tIns="34250" rIns="68501" bIns="34250" numCol="1" spcCol="0" rtlCol="0" fromWordArt="0" anchor="ctr" anchorCtr="1" forceAA="0" compatLnSpc="1">
            <a:prstTxWarp prst="textNoShape">
              <a:avLst/>
            </a:prstTxWarp>
            <a:noAutofit/>
          </a:bodyPr>
          <a:lstStyle/>
          <a:p>
            <a:pPr algn="ctr" defTabSz="685104"/>
            <a:r>
              <a:rPr lang="en-US" altLang="zh-CN" sz="675" kern="0" dirty="0">
                <a:solidFill>
                  <a:srgbClr val="1D1D1A"/>
                </a:solidFill>
                <a:latin typeface="微软雅黑"/>
                <a:ea typeface="微软雅黑"/>
              </a:rPr>
              <a:t>Delay Priority Access</a:t>
            </a:r>
            <a:endParaRPr lang="en-US" sz="675" kern="0" dirty="0">
              <a:solidFill>
                <a:srgbClr val="1D1D1A"/>
              </a:solidFill>
              <a:latin typeface="微软雅黑"/>
              <a:ea typeface="微软雅黑"/>
            </a:endParaRPr>
          </a:p>
        </p:txBody>
      </p:sp>
      <p:sp>
        <p:nvSpPr>
          <p:cNvPr id="60" name="Rounded Rectangle 176"/>
          <p:cNvSpPr/>
          <p:nvPr/>
        </p:nvSpPr>
        <p:spPr bwMode="auto">
          <a:xfrm>
            <a:off x="3790059" y="1881352"/>
            <a:ext cx="1662811" cy="263876"/>
          </a:xfrm>
          <a:prstGeom prst="roundRect">
            <a:avLst/>
          </a:prstGeom>
          <a:solidFill>
            <a:schemeClr val="accent5">
              <a:lumMod val="20000"/>
              <a:lumOff val="80000"/>
            </a:schemeClr>
          </a:solidFill>
          <a:ln>
            <a:noFill/>
          </a:ln>
          <a:effectLst/>
          <a:extLst/>
        </p:spPr>
        <p:txBody>
          <a:bodyPr vert="horz" wrap="square" lIns="91389" tIns="45695" rIns="91389" bIns="45695" numCol="1" rtlCol="0" anchor="t" anchorCtr="0" compatLnSpc="1">
            <a:prstTxWarp prst="textNoShape">
              <a:avLst/>
            </a:prstTxWarp>
          </a:bodyPr>
          <a:lstStyle/>
          <a:p>
            <a:pPr algn="ctr" defTabSz="913624">
              <a:buClr>
                <a:srgbClr val="CC9900"/>
              </a:buClr>
            </a:pPr>
            <a:r>
              <a:rPr lang="en-US" altLang="zh-CN" sz="699" dirty="0">
                <a:latin typeface="微软雅黑" panose="020B0503020204020204" pitchFamily="34" charset="-122"/>
                <a:ea typeface="微软雅黑" panose="020B0503020204020204" pitchFamily="34" charset="-122"/>
              </a:rPr>
              <a:t>Cloud-side global traffic cooperative controller</a:t>
            </a:r>
            <a:endParaRPr lang="zh-CN" altLang="en-US" sz="699" dirty="0">
              <a:latin typeface="微软雅黑" panose="020B0503020204020204" pitchFamily="34" charset="-122"/>
              <a:ea typeface="微软雅黑" panose="020B0503020204020204" pitchFamily="34" charset="-122"/>
            </a:endParaRPr>
          </a:p>
        </p:txBody>
      </p:sp>
      <p:cxnSp>
        <p:nvCxnSpPr>
          <p:cNvPr id="61" name="肘形连接符 60"/>
          <p:cNvCxnSpPr>
            <a:stCxn id="60" idx="3"/>
            <a:endCxn id="52" idx="3"/>
          </p:cNvCxnSpPr>
          <p:nvPr/>
        </p:nvCxnSpPr>
        <p:spPr>
          <a:xfrm flipH="1">
            <a:off x="5171040" y="2013290"/>
            <a:ext cx="281830" cy="1601400"/>
          </a:xfrm>
          <a:prstGeom prst="bentConnector3">
            <a:avLst>
              <a:gd name="adj1" fmla="val -8111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52" idx="0"/>
            <a:endCxn id="55" idx="2"/>
          </p:cNvCxnSpPr>
          <p:nvPr/>
        </p:nvCxnSpPr>
        <p:spPr>
          <a:xfrm rot="5400000" flipH="1" flipV="1">
            <a:off x="4828099" y="3317659"/>
            <a:ext cx="231765" cy="20158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2" idx="0"/>
            <a:endCxn id="54" idx="2"/>
          </p:cNvCxnSpPr>
          <p:nvPr/>
        </p:nvCxnSpPr>
        <p:spPr>
          <a:xfrm rot="16200000" flipV="1">
            <a:off x="4540509" y="3231657"/>
            <a:ext cx="231765" cy="37359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流程图: 联系 63"/>
          <p:cNvSpPr/>
          <p:nvPr/>
        </p:nvSpPr>
        <p:spPr>
          <a:xfrm>
            <a:off x="797060" y="2776444"/>
            <a:ext cx="190699" cy="190612"/>
          </a:xfrm>
          <a:prstGeom prst="flowChartConnector">
            <a:avLst/>
          </a:prstGeom>
          <a:solidFill>
            <a:srgbClr val="FFFF00"/>
          </a:solidFill>
          <a:ln w="12700" cap="flat" cmpd="sng" algn="ctr">
            <a:solidFill>
              <a:srgbClr val="1D1D1A"/>
            </a:solidFill>
            <a:prstDash val="solid"/>
            <a:miter lim="800000"/>
          </a:ln>
          <a:effectLst/>
        </p:spPr>
        <p:txBody>
          <a:bodyPr rot="0" spcFirstLastPara="0" vertOverflow="overflow" horzOverflow="overflow" vert="horz" wrap="square" lIns="68501" tIns="34250" rIns="68501" bIns="34250" numCol="1" spcCol="0" rtlCol="0" fromWordArt="0" anchor="ctr" anchorCtr="0" forceAA="0" compatLnSpc="1">
            <a:prstTxWarp prst="textNoShape">
              <a:avLst/>
            </a:prstTxWarp>
            <a:noAutofit/>
          </a:bodyPr>
          <a:lstStyle/>
          <a:p>
            <a:pPr algn="ctr" defTabSz="685104">
              <a:defRPr/>
            </a:pPr>
            <a:r>
              <a:rPr lang="en-US" sz="1049" kern="0" dirty="0" smtClean="0">
                <a:latin typeface="微软雅黑"/>
                <a:ea typeface="微软雅黑"/>
              </a:rPr>
              <a:t>4</a:t>
            </a:r>
            <a:endParaRPr lang="en-US" sz="1049" kern="0" dirty="0">
              <a:latin typeface="微软雅黑"/>
              <a:ea typeface="微软雅黑"/>
            </a:endParaRPr>
          </a:p>
        </p:txBody>
      </p:sp>
      <p:sp>
        <p:nvSpPr>
          <p:cNvPr id="65" name="流程图: 联系 64"/>
          <p:cNvSpPr/>
          <p:nvPr/>
        </p:nvSpPr>
        <p:spPr>
          <a:xfrm>
            <a:off x="729353" y="1302563"/>
            <a:ext cx="190699" cy="190612"/>
          </a:xfrm>
          <a:prstGeom prst="flowChartConnector">
            <a:avLst/>
          </a:prstGeom>
          <a:solidFill>
            <a:srgbClr val="FFFF00"/>
          </a:solidFill>
          <a:ln w="12700" cap="flat" cmpd="sng" algn="ctr">
            <a:solidFill>
              <a:srgbClr val="1D1D1A"/>
            </a:solidFill>
            <a:prstDash val="solid"/>
            <a:miter lim="800000"/>
          </a:ln>
          <a:effectLst/>
        </p:spPr>
        <p:txBody>
          <a:bodyPr rot="0" spcFirstLastPara="0" vertOverflow="overflow" horzOverflow="overflow" vert="horz" wrap="square" lIns="68501" tIns="34250" rIns="68501" bIns="34250" numCol="1" spcCol="0" rtlCol="0" fromWordArt="0" anchor="ctr" anchorCtr="0" forceAA="0" compatLnSpc="1">
            <a:prstTxWarp prst="textNoShape">
              <a:avLst/>
            </a:prstTxWarp>
            <a:noAutofit/>
          </a:bodyPr>
          <a:lstStyle/>
          <a:p>
            <a:pPr algn="ctr" defTabSz="685104">
              <a:defRPr/>
            </a:pPr>
            <a:r>
              <a:rPr lang="en-US" sz="1049" kern="0" dirty="0">
                <a:latin typeface="微软雅黑"/>
                <a:ea typeface="微软雅黑"/>
              </a:rPr>
              <a:t>1</a:t>
            </a:r>
          </a:p>
        </p:txBody>
      </p:sp>
      <p:sp>
        <p:nvSpPr>
          <p:cNvPr id="66" name="流程图: 联系 65"/>
          <p:cNvSpPr/>
          <p:nvPr/>
        </p:nvSpPr>
        <p:spPr>
          <a:xfrm>
            <a:off x="5151621" y="820961"/>
            <a:ext cx="190699" cy="190612"/>
          </a:xfrm>
          <a:prstGeom prst="flowChartConnector">
            <a:avLst/>
          </a:prstGeom>
          <a:solidFill>
            <a:srgbClr val="FFFF00"/>
          </a:solidFill>
          <a:ln w="12700" cap="flat" cmpd="sng" algn="ctr">
            <a:solidFill>
              <a:srgbClr val="1D1D1A"/>
            </a:solidFill>
            <a:prstDash val="solid"/>
            <a:miter lim="800000"/>
          </a:ln>
          <a:effectLst/>
        </p:spPr>
        <p:txBody>
          <a:bodyPr rot="0" spcFirstLastPara="0" vertOverflow="overflow" horzOverflow="overflow" vert="horz" wrap="square" lIns="68501" tIns="34250" rIns="68501" bIns="34250" numCol="1" spcCol="0" rtlCol="0" fromWordArt="0" anchor="ctr" anchorCtr="0" forceAA="0" compatLnSpc="1">
            <a:prstTxWarp prst="textNoShape">
              <a:avLst/>
            </a:prstTxWarp>
            <a:noAutofit/>
          </a:bodyPr>
          <a:lstStyle/>
          <a:p>
            <a:pPr algn="ctr" defTabSz="685104">
              <a:defRPr/>
            </a:pPr>
            <a:r>
              <a:rPr lang="en-US" sz="1049" kern="0" dirty="0">
                <a:latin typeface="微软雅黑"/>
                <a:ea typeface="微软雅黑"/>
              </a:rPr>
              <a:t>2</a:t>
            </a:r>
          </a:p>
        </p:txBody>
      </p:sp>
      <p:cxnSp>
        <p:nvCxnSpPr>
          <p:cNvPr id="67" name="曲线连接符 66"/>
          <p:cNvCxnSpPr>
            <a:stCxn id="38" idx="0"/>
            <a:endCxn id="49" idx="2"/>
          </p:cNvCxnSpPr>
          <p:nvPr/>
        </p:nvCxnSpPr>
        <p:spPr>
          <a:xfrm rot="5400000" flipH="1" flipV="1">
            <a:off x="2995550" y="1143436"/>
            <a:ext cx="374380" cy="2800818"/>
          </a:xfrm>
          <a:prstGeom prst="curvedConnector3">
            <a:avLst>
              <a:gd name="adj1" fmla="val 50000"/>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2489152" y="2456473"/>
            <a:ext cx="1670475" cy="219291"/>
          </a:xfrm>
          <a:prstGeom prst="rect">
            <a:avLst/>
          </a:prstGeom>
          <a:solidFill>
            <a:schemeClr val="bg1"/>
          </a:solidFill>
        </p:spPr>
        <p:txBody>
          <a:bodyPr wrap="square">
            <a:spAutoFit/>
          </a:bodyPr>
          <a:lstStyle/>
          <a:p>
            <a:r>
              <a:rPr lang="en-US" altLang="zh-CN" sz="825" dirty="0">
                <a:latin typeface="微软雅黑" panose="020B0503020204020204" pitchFamily="34" charset="-122"/>
                <a:ea typeface="微软雅黑" panose="020B0503020204020204" pitchFamily="34" charset="-122"/>
              </a:rPr>
              <a:t>Real-time traffic monitoring</a:t>
            </a:r>
            <a:endParaRPr lang="zh-CN" altLang="en-US" sz="825" dirty="0"/>
          </a:p>
        </p:txBody>
      </p:sp>
      <p:cxnSp>
        <p:nvCxnSpPr>
          <p:cNvPr id="70" name="肘形连接符 69"/>
          <p:cNvCxnSpPr>
            <a:stCxn id="52" idx="2"/>
            <a:endCxn id="47" idx="3"/>
          </p:cNvCxnSpPr>
          <p:nvPr/>
        </p:nvCxnSpPr>
        <p:spPr>
          <a:xfrm rot="5400000">
            <a:off x="4327532" y="3922979"/>
            <a:ext cx="743591" cy="287720"/>
          </a:xfrm>
          <a:prstGeom prst="bentConnector2">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249618" y="3991774"/>
            <a:ext cx="1330736" cy="207749"/>
          </a:xfrm>
          <a:prstGeom prst="rect">
            <a:avLst/>
          </a:prstGeom>
          <a:solidFill>
            <a:schemeClr val="bg1"/>
          </a:solidFill>
        </p:spPr>
        <p:txBody>
          <a:bodyPr wrap="square">
            <a:spAutoFit/>
          </a:bodyPr>
          <a:lstStyle/>
          <a:p>
            <a:r>
              <a:rPr lang="en-US" altLang="zh-CN" sz="750" dirty="0"/>
              <a:t>5G intranet traffic offload</a:t>
            </a:r>
            <a:endParaRPr lang="zh-CN" altLang="en-US" sz="750" dirty="0"/>
          </a:p>
        </p:txBody>
      </p:sp>
      <p:sp>
        <p:nvSpPr>
          <p:cNvPr id="72"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786861" y="4312732"/>
            <a:ext cx="831503" cy="264022"/>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US" altLang="zh-CN" sz="800" dirty="0">
                <a:solidFill>
                  <a:srgbClr val="1D1D1A"/>
                </a:solidFill>
                <a:latin typeface="微软雅黑" panose="020B0503020204020204" pitchFamily="34" charset="-122"/>
                <a:ea typeface="微软雅黑" panose="020B0503020204020204" pitchFamily="34" charset="-122"/>
              </a:rPr>
              <a:t>Terminal (active IP)</a:t>
            </a:r>
          </a:p>
        </p:txBody>
      </p:sp>
      <p:cxnSp>
        <p:nvCxnSpPr>
          <p:cNvPr id="73" name="肘形连接符 72"/>
          <p:cNvCxnSpPr>
            <a:stCxn id="41" idx="2"/>
            <a:endCxn id="72" idx="0"/>
          </p:cNvCxnSpPr>
          <p:nvPr/>
        </p:nvCxnSpPr>
        <p:spPr>
          <a:xfrm rot="16200000" flipH="1">
            <a:off x="1142944" y="4253062"/>
            <a:ext cx="118905" cy="43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1760540" y="3043176"/>
            <a:ext cx="1089635" cy="215388"/>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US" altLang="zh-CN" sz="800" dirty="0">
                <a:solidFill>
                  <a:srgbClr val="1D1D1A"/>
                </a:solidFill>
                <a:latin typeface="微软雅黑" panose="020B0503020204020204" pitchFamily="34" charset="-122"/>
                <a:ea typeface="微软雅黑" panose="020B0503020204020204" pitchFamily="34" charset="-122"/>
              </a:rPr>
              <a:t>Qos modeling and analysis</a:t>
            </a:r>
          </a:p>
        </p:txBody>
      </p:sp>
      <p:cxnSp>
        <p:nvCxnSpPr>
          <p:cNvPr id="75" name="肘形连接符 74"/>
          <p:cNvCxnSpPr>
            <a:stCxn id="42" idx="2"/>
            <a:endCxn id="44" idx="1"/>
          </p:cNvCxnSpPr>
          <p:nvPr/>
        </p:nvCxnSpPr>
        <p:spPr>
          <a:xfrm rot="16200000" flipH="1">
            <a:off x="2386378" y="2154345"/>
            <a:ext cx="275929" cy="24510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481">
            <a:extLst>
              <a:ext uri="{FF2B5EF4-FFF2-40B4-BE49-F238E27FC236}">
                <a16:creationId xmlns:lc="http://schemas.openxmlformats.org/drawingml/2006/lockedCanvas" xmlns:a16="http://schemas.microsoft.com/office/drawing/2014/main" xmlns="" id="{ABB41876-B5B4-48AC-A784-BA0E12954D73}"/>
              </a:ext>
            </a:extLst>
          </p:cNvPr>
          <p:cNvSpPr/>
          <p:nvPr/>
        </p:nvSpPr>
        <p:spPr bwMode="auto">
          <a:xfrm>
            <a:off x="775099" y="1781787"/>
            <a:ext cx="1276475" cy="186542"/>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59354" tIns="13490" rIns="59354" bIns="13490" numCol="1" rtlCol="0" anchor="ctr" anchorCtr="1" compatLnSpc="1">
            <a:prstTxWarp prst="textNoShape">
              <a:avLst/>
            </a:prstTxWarp>
            <a:noAutofit/>
          </a:bodyPr>
          <a:lstStyle/>
          <a:p>
            <a:pPr algn="ctr" defTabSz="685235">
              <a:buClr>
                <a:srgbClr val="CC9900"/>
              </a:buClr>
            </a:pPr>
            <a:r>
              <a:rPr lang="en-US" altLang="zh-CN" sz="750" dirty="0">
                <a:solidFill>
                  <a:srgbClr val="1D1D1A"/>
                </a:solidFill>
                <a:latin typeface="微软雅黑" panose="020B0503020204020204" pitchFamily="34" charset="-122"/>
                <a:ea typeface="微软雅黑" panose="020B0503020204020204" pitchFamily="34" charset="-122"/>
              </a:rPr>
              <a:t>Location distribution algorithm</a:t>
            </a:r>
          </a:p>
        </p:txBody>
      </p:sp>
      <p:sp>
        <p:nvSpPr>
          <p:cNvPr id="80" name="Rectangle: Rounded Corners 481">
            <a:extLst>
              <a:ext uri="{FF2B5EF4-FFF2-40B4-BE49-F238E27FC236}">
                <a16:creationId xmlns:lc="http://schemas.openxmlformats.org/drawingml/2006/lockedCanvas" xmlns:a16="http://schemas.microsoft.com/office/drawing/2014/main" xmlns="" id="{ABB41876-B5B4-48AC-A784-BA0E12954D73}"/>
              </a:ext>
            </a:extLst>
          </p:cNvPr>
          <p:cNvSpPr/>
          <p:nvPr/>
        </p:nvSpPr>
        <p:spPr bwMode="auto">
          <a:xfrm>
            <a:off x="775099" y="1993962"/>
            <a:ext cx="1276475" cy="223889"/>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59354" tIns="13490" rIns="59354" bIns="13490" numCol="1" rtlCol="0" anchor="ctr" anchorCtr="1" compatLnSpc="1">
            <a:prstTxWarp prst="textNoShape">
              <a:avLst/>
            </a:prstTxWarp>
            <a:noAutofit/>
          </a:bodyPr>
          <a:lstStyle/>
          <a:p>
            <a:pPr algn="ctr" defTabSz="685235">
              <a:buClr>
                <a:srgbClr val="CC9900"/>
              </a:buClr>
            </a:pPr>
            <a:r>
              <a:rPr lang="en-US" altLang="zh-CN" sz="750" dirty="0">
                <a:solidFill>
                  <a:srgbClr val="1D1D1A"/>
                </a:solidFill>
                <a:latin typeface="微软雅黑" panose="020B0503020204020204" pitchFamily="34" charset="-122"/>
                <a:ea typeface="微软雅黑" panose="020B0503020204020204" pitchFamily="34" charset="-122"/>
              </a:rPr>
              <a:t>Delay sensitive algorithm</a:t>
            </a:r>
          </a:p>
        </p:txBody>
      </p:sp>
      <p:sp>
        <p:nvSpPr>
          <p:cNvPr id="85" name="Rectangle: Rounded Corners 481">
            <a:extLst>
              <a:ext uri="{FF2B5EF4-FFF2-40B4-BE49-F238E27FC236}">
                <a16:creationId xmlns="" xmlns:a16="http://schemas.microsoft.com/office/drawing/2014/main" xmlns:lc="http://schemas.openxmlformats.org/drawingml/2006/lockedCanvas" id="{ABB41876-B5B4-48AC-A784-BA0E12954D73}"/>
              </a:ext>
            </a:extLst>
          </p:cNvPr>
          <p:cNvSpPr/>
          <p:nvPr/>
        </p:nvSpPr>
        <p:spPr bwMode="auto">
          <a:xfrm>
            <a:off x="953289" y="3756464"/>
            <a:ext cx="345536" cy="157770"/>
          </a:xfrm>
          <a:prstGeom prst="roundRect">
            <a:avLst>
              <a:gd name="adj" fmla="val 19383"/>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US" altLang="zh-CN" sz="750" dirty="0" smtClean="0">
                <a:solidFill>
                  <a:srgbClr val="1D1D1A"/>
                </a:solidFill>
                <a:latin typeface="微软雅黑" panose="020B0503020204020204" pitchFamily="34" charset="-122"/>
                <a:ea typeface="微软雅黑" panose="020B0503020204020204" pitchFamily="34" charset="-122"/>
              </a:rPr>
              <a:t>VM</a:t>
            </a:r>
            <a:endParaRPr lang="en-US" altLang="zh-CN" sz="750" dirty="0">
              <a:solidFill>
                <a:srgbClr val="1D1D1A"/>
              </a:solidFill>
              <a:latin typeface="微软雅黑" panose="020B0503020204020204" pitchFamily="34" charset="-122"/>
              <a:ea typeface="微软雅黑" panose="020B0503020204020204" pitchFamily="34" charset="-122"/>
            </a:endParaRPr>
          </a:p>
        </p:txBody>
      </p:sp>
      <p:sp>
        <p:nvSpPr>
          <p:cNvPr id="87" name="Rectangle: Rounded Corners 481">
            <a:extLst>
              <a:ext uri="{FF2B5EF4-FFF2-40B4-BE49-F238E27FC236}">
                <a16:creationId xmlns:lc="http://schemas.openxmlformats.org/drawingml/2006/lockedCanvas" xmlns:a16="http://schemas.microsoft.com/office/drawing/2014/main" xmlns="" id="{ABB41876-B5B4-48AC-A784-BA0E12954D73}"/>
              </a:ext>
            </a:extLst>
          </p:cNvPr>
          <p:cNvSpPr/>
          <p:nvPr/>
        </p:nvSpPr>
        <p:spPr bwMode="auto">
          <a:xfrm>
            <a:off x="2106909" y="1782040"/>
            <a:ext cx="715442" cy="452571"/>
          </a:xfrm>
          <a:prstGeom prst="roundRect">
            <a:avLst>
              <a:gd name="adj" fmla="val 19383"/>
            </a:avLst>
          </a:prstGeom>
          <a:solidFill>
            <a:schemeClr val="accent4">
              <a:lumMod val="20000"/>
              <a:lumOff val="80000"/>
            </a:schemeClr>
          </a:solidFill>
          <a:ln w="9525" cap="flat" cmpd="sng" algn="ctr">
            <a:solidFill>
              <a:schemeClr val="bg1">
                <a:lumMod val="75000"/>
              </a:schemeClr>
            </a:solidFill>
            <a:prstDash val="solid"/>
            <a:round/>
            <a:headEnd type="none" w="med" len="med"/>
            <a:tailEnd type="none" w="med" len="med"/>
          </a:ln>
          <a:effectLst/>
        </p:spPr>
        <p:txBody>
          <a:bodyPr vert="horz" wrap="square" lIns="59354" tIns="13490" rIns="59354" bIns="13490" numCol="1" rtlCol="0" anchor="ctr" anchorCtr="1" compatLnSpc="1">
            <a:prstTxWarp prst="textNoShape">
              <a:avLst/>
            </a:prstTxWarp>
            <a:noAutofit/>
          </a:bodyPr>
          <a:lstStyle/>
          <a:p>
            <a:pPr algn="ctr" defTabSz="685235">
              <a:buClr>
                <a:srgbClr val="CC9900"/>
              </a:buClr>
            </a:pPr>
            <a:r>
              <a:rPr lang="en-US" altLang="zh-CN" sz="750" dirty="0">
                <a:solidFill>
                  <a:srgbClr val="1D1D1A"/>
                </a:solidFill>
                <a:latin typeface="微软雅黑" panose="020B0503020204020204" pitchFamily="34" charset="-122"/>
                <a:ea typeface="微软雅黑" panose="020B0503020204020204" pitchFamily="34" charset="-122"/>
              </a:rPr>
              <a:t>Site planning assessment</a:t>
            </a:r>
          </a:p>
        </p:txBody>
      </p:sp>
      <p:sp>
        <p:nvSpPr>
          <p:cNvPr id="88"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603555" y="724384"/>
            <a:ext cx="2374849" cy="487761"/>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89" name="TextBox 494">
            <a:extLst>
              <a:ext uri="{FF2B5EF4-FFF2-40B4-BE49-F238E27FC236}">
                <a16:creationId xmlns="" xmlns:a16="http://schemas.microsoft.com/office/drawing/2014/main" xmlns:lc="http://schemas.openxmlformats.org/drawingml/2006/lockedCanvas" id="{53F58E10-3182-47DC-AD42-B1EAE530911D}"/>
              </a:ext>
            </a:extLst>
          </p:cNvPr>
          <p:cNvSpPr txBox="1"/>
          <p:nvPr/>
        </p:nvSpPr>
        <p:spPr>
          <a:xfrm>
            <a:off x="759072" y="1271608"/>
            <a:ext cx="1925915" cy="415242"/>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4979"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09961"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64943"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19927"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74905" algn="l" defTabSz="909961" rtl="0" eaLnBrk="1" latinLnBrk="0" hangingPunct="1">
              <a:defRPr sz="1200" kern="1200">
                <a:solidFill>
                  <a:schemeClr val="bg1"/>
                </a:solidFill>
                <a:latin typeface="FrutigerNext LT Regular" pitchFamily="34" charset="0"/>
                <a:ea typeface="MS PGothic" pitchFamily="34" charset="-128"/>
                <a:cs typeface="+mn-cs"/>
              </a:defRPr>
            </a:lvl6pPr>
            <a:lvl7pPr marL="2729888" algn="l" defTabSz="909961" rtl="0" eaLnBrk="1" latinLnBrk="0" hangingPunct="1">
              <a:defRPr sz="1200" kern="1200">
                <a:solidFill>
                  <a:schemeClr val="bg1"/>
                </a:solidFill>
                <a:latin typeface="FrutigerNext LT Regular" pitchFamily="34" charset="0"/>
                <a:ea typeface="MS PGothic" pitchFamily="34" charset="-128"/>
                <a:cs typeface="+mn-cs"/>
              </a:defRPr>
            </a:lvl7pPr>
            <a:lvl8pPr marL="3184874" algn="l" defTabSz="909961" rtl="0" eaLnBrk="1" latinLnBrk="0" hangingPunct="1">
              <a:defRPr sz="1200" kern="1200">
                <a:solidFill>
                  <a:schemeClr val="bg1"/>
                </a:solidFill>
                <a:latin typeface="FrutigerNext LT Regular" pitchFamily="34" charset="0"/>
                <a:ea typeface="MS PGothic" pitchFamily="34" charset="-128"/>
                <a:cs typeface="+mn-cs"/>
              </a:defRPr>
            </a:lvl8pPr>
            <a:lvl9pPr marL="3639852" algn="l" defTabSz="909961"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801008">
              <a:defRPr/>
            </a:pPr>
            <a:r>
              <a:rPr lang="en-US" altLang="zh-CN" sz="1049" b="1" kern="0" dirty="0">
                <a:solidFill>
                  <a:srgbClr val="1D1D1A"/>
                </a:solidFill>
                <a:latin typeface="微软雅黑"/>
                <a:ea typeface="微软雅黑"/>
              </a:rPr>
              <a:t>Global resource scheduling</a:t>
            </a:r>
          </a:p>
        </p:txBody>
      </p:sp>
      <p:sp>
        <p:nvSpPr>
          <p:cNvPr id="90" name="矩形 89"/>
          <p:cNvSpPr/>
          <p:nvPr/>
        </p:nvSpPr>
        <p:spPr>
          <a:xfrm>
            <a:off x="3799255" y="1140064"/>
            <a:ext cx="1636417" cy="230829"/>
          </a:xfrm>
          <a:prstGeom prst="rect">
            <a:avLst/>
          </a:prstGeom>
          <a:solidFill>
            <a:schemeClr val="accent5">
              <a:lumMod val="20000"/>
              <a:lumOff val="80000"/>
            </a:schemeClr>
          </a:solidFill>
          <a:ln w="12700" cap="flat" cmpd="sng" algn="ctr">
            <a:noFill/>
            <a:prstDash val="solid"/>
            <a:miter lim="800000"/>
          </a:ln>
          <a:effectLst/>
        </p:spPr>
        <p:txBody>
          <a:bodyPr rot="0" spcFirstLastPara="0" vertOverflow="overflow" horzOverflow="overflow" vert="horz" wrap="square" lIns="68501" tIns="34250" rIns="68501" bIns="34250" numCol="1" spcCol="0" rtlCol="0" fromWordArt="0" anchor="ctr" anchorCtr="1" forceAA="0" compatLnSpc="1">
            <a:prstTxWarp prst="textNoShape">
              <a:avLst/>
            </a:prstTxWarp>
            <a:noAutofit/>
          </a:bodyPr>
          <a:lstStyle/>
          <a:p>
            <a:pPr algn="ctr" defTabSz="685104"/>
            <a:r>
              <a:rPr lang="en-US" altLang="zh-CN" sz="675" kern="0" dirty="0">
                <a:solidFill>
                  <a:srgbClr val="1D1D1A"/>
                </a:solidFill>
                <a:latin typeface="微软雅黑"/>
                <a:ea typeface="微软雅黑"/>
              </a:rPr>
              <a:t>Application feature-aware scheduling</a:t>
            </a:r>
            <a:endParaRPr lang="en-US" sz="675" kern="0" dirty="0">
              <a:solidFill>
                <a:srgbClr val="1D1D1A"/>
              </a:solidFill>
              <a:latin typeface="微软雅黑"/>
              <a:ea typeface="微软雅黑"/>
            </a:endParaRPr>
          </a:p>
        </p:txBody>
      </p:sp>
      <p:sp>
        <p:nvSpPr>
          <p:cNvPr id="94" name="流程图: 联系 93"/>
          <p:cNvSpPr/>
          <p:nvPr/>
        </p:nvSpPr>
        <p:spPr>
          <a:xfrm>
            <a:off x="680339" y="751623"/>
            <a:ext cx="190699" cy="190612"/>
          </a:xfrm>
          <a:prstGeom prst="flowChartConnector">
            <a:avLst/>
          </a:prstGeom>
          <a:solidFill>
            <a:srgbClr val="FFFF00"/>
          </a:solidFill>
          <a:ln w="12700" cap="flat" cmpd="sng" algn="ctr">
            <a:solidFill>
              <a:srgbClr val="1D1D1A"/>
            </a:solidFill>
            <a:prstDash val="solid"/>
            <a:miter lim="800000"/>
          </a:ln>
          <a:effectLst/>
        </p:spPr>
        <p:txBody>
          <a:bodyPr rot="0" spcFirstLastPara="0" vertOverflow="overflow" horzOverflow="overflow" vert="horz" wrap="square" lIns="68501" tIns="34250" rIns="68501" bIns="34250" numCol="1" spcCol="0" rtlCol="0" fromWordArt="0" anchor="ctr" anchorCtr="0" forceAA="0" compatLnSpc="1">
            <a:prstTxWarp prst="textNoShape">
              <a:avLst/>
            </a:prstTxWarp>
            <a:noAutofit/>
          </a:bodyPr>
          <a:lstStyle/>
          <a:p>
            <a:pPr algn="ctr" defTabSz="685104">
              <a:defRPr/>
            </a:pPr>
            <a:r>
              <a:rPr lang="en-US" sz="1049" kern="0" dirty="0" smtClean="0">
                <a:latin typeface="微软雅黑"/>
                <a:ea typeface="微软雅黑"/>
              </a:rPr>
              <a:t>3</a:t>
            </a:r>
            <a:endParaRPr lang="en-US" sz="1049" kern="0" dirty="0">
              <a:latin typeface="微软雅黑"/>
              <a:ea typeface="微软雅黑"/>
            </a:endParaRPr>
          </a:p>
        </p:txBody>
      </p:sp>
      <p:cxnSp>
        <p:nvCxnSpPr>
          <p:cNvPr id="95" name="肘形连接符 94"/>
          <p:cNvCxnSpPr>
            <a:stCxn id="49" idx="1"/>
            <a:endCxn id="88" idx="3"/>
          </p:cNvCxnSpPr>
          <p:nvPr/>
        </p:nvCxnSpPr>
        <p:spPr>
          <a:xfrm rot="10800000">
            <a:off x="2978405" y="968266"/>
            <a:ext cx="675895" cy="5741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1"/>
            <a:endCxn id="36" idx="1"/>
          </p:cNvCxnSpPr>
          <p:nvPr/>
        </p:nvCxnSpPr>
        <p:spPr>
          <a:xfrm rot="10800000" flipV="1">
            <a:off x="603555" y="968265"/>
            <a:ext cx="12700" cy="846856"/>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肘形连接符 96"/>
          <p:cNvCxnSpPr>
            <a:stCxn id="36" idx="3"/>
            <a:endCxn id="49" idx="1"/>
          </p:cNvCxnSpPr>
          <p:nvPr/>
        </p:nvCxnSpPr>
        <p:spPr>
          <a:xfrm flipV="1">
            <a:off x="2954354" y="1542430"/>
            <a:ext cx="699945" cy="2726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961241" y="343242"/>
            <a:ext cx="5771881" cy="4401205"/>
          </a:xfrm>
          <a:prstGeom prst="rect">
            <a:avLst/>
          </a:prstGeom>
        </p:spPr>
        <p:txBody>
          <a:bodyPr wrap="square">
            <a:spAutoFit/>
          </a:bodyPr>
          <a:lstStyle/>
          <a:p>
            <a:r>
              <a:rPr lang="en-US" altLang="zh-CN" sz="1400" dirty="0" smtClean="0"/>
              <a:t>1</a:t>
            </a:r>
            <a:r>
              <a:rPr lang="zh-CN" altLang="en-US" sz="1400" dirty="0" smtClean="0"/>
              <a:t>、</a:t>
            </a:r>
            <a:r>
              <a:rPr lang="en-US" altLang="zh-CN" sz="1400" dirty="0" smtClean="0"/>
              <a:t>Global </a:t>
            </a:r>
            <a:r>
              <a:rPr lang="en-US" altLang="zh-CN" sz="1400" dirty="0"/>
              <a:t>Resource </a:t>
            </a:r>
            <a:r>
              <a:rPr lang="en-US" altLang="zh-CN" sz="1400" dirty="0" smtClean="0"/>
              <a:t>Scheduling</a:t>
            </a:r>
            <a:endParaRPr lang="en-US" altLang="zh-CN" sz="1400" dirty="0"/>
          </a:p>
          <a:p>
            <a:r>
              <a:rPr lang="en-US" altLang="zh-CN" sz="1400" dirty="0" smtClean="0"/>
              <a:t>Tenant </a:t>
            </a:r>
            <a:r>
              <a:rPr lang="en-US" altLang="zh-CN" sz="1400" dirty="0"/>
              <a:t>Resource Deployment Location and Quantity Decision at the Edge</a:t>
            </a:r>
          </a:p>
          <a:p>
            <a:r>
              <a:rPr lang="en-US" altLang="zh-CN" sz="1400" dirty="0"/>
              <a:t>• The tenant's edge resource deployment decision-making, integrated delay, cost, and capacity to provide resource scheduling services that support edge service quality optimization.</a:t>
            </a:r>
          </a:p>
          <a:p>
            <a:r>
              <a:rPr lang="en-US" altLang="zh-CN" sz="1400" dirty="0"/>
              <a:t>• Integrate discrete edge nodes and output site deployment planning suggestions and Qos and cost evaluation </a:t>
            </a:r>
            <a:r>
              <a:rPr lang="en-US" altLang="zh-CN" sz="1400" dirty="0" smtClean="0"/>
              <a:t>models</a:t>
            </a:r>
          </a:p>
          <a:p>
            <a:endParaRPr lang="en-US" altLang="zh-CN" sz="1400" dirty="0"/>
          </a:p>
          <a:p>
            <a:r>
              <a:rPr lang="en-US" altLang="zh-CN" sz="1400" dirty="0" smtClean="0"/>
              <a:t>2</a:t>
            </a:r>
            <a:r>
              <a:rPr lang="zh-CN" altLang="en-US" sz="1400" dirty="0" smtClean="0"/>
              <a:t>、</a:t>
            </a:r>
            <a:r>
              <a:rPr lang="en-US" altLang="zh-CN" sz="1400" dirty="0" smtClean="0"/>
              <a:t>Global </a:t>
            </a:r>
            <a:r>
              <a:rPr lang="en-US" altLang="zh-CN" sz="1400" dirty="0"/>
              <a:t>Traffic </a:t>
            </a:r>
            <a:r>
              <a:rPr lang="en-US" altLang="zh-CN" sz="1400" dirty="0" smtClean="0"/>
              <a:t>Scheduling</a:t>
            </a:r>
          </a:p>
          <a:p>
            <a:r>
              <a:rPr lang="en-US" altLang="zh-CN" sz="1400" dirty="0" smtClean="0"/>
              <a:t>End </a:t>
            </a:r>
            <a:r>
              <a:rPr lang="en-US" altLang="zh-CN" sz="1400" dirty="0"/>
              <a:t>User Access Decision to the Edge Instance</a:t>
            </a:r>
          </a:p>
          <a:p>
            <a:r>
              <a:rPr lang="en-US" altLang="zh-CN" sz="1400" dirty="0"/>
              <a:t>• Provide tenants with traffic access decisions from end users to edge nodes. Based on location + delay + load prediction, provide global traffic scheduling services including fist mile and last mile. Explore 5G MEC and intranet ultra-low latency traffic offload technology</a:t>
            </a:r>
            <a:endParaRPr lang="en-US" altLang="zh-CN" sz="1400" dirty="0" smtClean="0"/>
          </a:p>
          <a:p>
            <a:endParaRPr lang="en-US" altLang="zh-CN" sz="1400" dirty="0" smtClean="0"/>
          </a:p>
          <a:p>
            <a:r>
              <a:rPr lang="en-US" altLang="zh-CN" sz="1400" dirty="0" smtClean="0"/>
              <a:t>3</a:t>
            </a:r>
            <a:r>
              <a:rPr lang="zh-CN" altLang="en-US" sz="1400" dirty="0" smtClean="0"/>
              <a:t>、</a:t>
            </a:r>
            <a:r>
              <a:rPr lang="en-US" altLang="zh-CN" sz="1400" dirty="0" smtClean="0"/>
              <a:t>Global </a:t>
            </a:r>
            <a:r>
              <a:rPr lang="en-US" altLang="zh-CN" sz="1400" dirty="0"/>
              <a:t>Application Collaborative </a:t>
            </a:r>
            <a:r>
              <a:rPr lang="en-US" altLang="zh-CN" sz="1400" dirty="0" smtClean="0"/>
              <a:t>Scheduling</a:t>
            </a:r>
          </a:p>
          <a:p>
            <a:r>
              <a:rPr lang="en-US" altLang="zh-CN" sz="1400" dirty="0" smtClean="0"/>
              <a:t>Perceive </a:t>
            </a:r>
            <a:r>
              <a:rPr lang="en-US" altLang="zh-CN" sz="1400" dirty="0"/>
              <a:t>the application load and geographical distribution characteristics to form a joint Qos-oriented scheduling</a:t>
            </a:r>
            <a:r>
              <a:rPr lang="en-US" altLang="zh-CN" sz="1400" dirty="0" smtClean="0"/>
              <a:t>.</a:t>
            </a:r>
          </a:p>
          <a:p>
            <a:endParaRPr lang="en-US" altLang="zh-CN" sz="1400" dirty="0"/>
          </a:p>
          <a:p>
            <a:r>
              <a:rPr lang="en-US" altLang="zh-CN" sz="1400" dirty="0" smtClean="0"/>
              <a:t>4</a:t>
            </a:r>
            <a:r>
              <a:rPr lang="zh-CN" altLang="en-US" sz="1400" dirty="0" smtClean="0"/>
              <a:t>、</a:t>
            </a:r>
            <a:r>
              <a:rPr lang="en-US" altLang="zh-CN" sz="1400" dirty="0" smtClean="0"/>
              <a:t>Edge </a:t>
            </a:r>
            <a:r>
              <a:rPr lang="en-US" altLang="zh-CN" sz="1400" dirty="0"/>
              <a:t>Qos </a:t>
            </a:r>
            <a:r>
              <a:rPr lang="en-US" altLang="zh-CN" sz="1400" dirty="0" smtClean="0"/>
              <a:t>Analysis</a:t>
            </a:r>
            <a:endParaRPr lang="en-US" altLang="zh-CN" sz="1400" dirty="0"/>
          </a:p>
        </p:txBody>
      </p:sp>
      <p:sp>
        <p:nvSpPr>
          <p:cNvPr id="58"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1760540" y="5003528"/>
            <a:ext cx="2350799" cy="293180"/>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Global Recourse Schedu</a:t>
            </a:r>
            <a:r>
              <a:rPr lang="en-CA" sz="1100" b="1" dirty="0" smtClean="0">
                <a:solidFill>
                  <a:srgbClr val="1D1D1A"/>
                </a:solidFill>
                <a:latin typeface="微软雅黑" panose="020B0503020204020204" pitchFamily="34" charset="-122"/>
                <a:ea typeface="微软雅黑" panose="020B0503020204020204" pitchFamily="34" charset="-122"/>
              </a:rPr>
              <a:t>ler</a:t>
            </a: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59"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1281231" y="5631605"/>
            <a:ext cx="1427257" cy="293180"/>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Local Scheduler</a:t>
            </a: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68"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3347592" y="5631605"/>
            <a:ext cx="1427257" cy="293180"/>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Local Scheduler</a:t>
            </a:r>
            <a:endParaRPr lang="en-CA" sz="1100" b="1" dirty="0">
              <a:solidFill>
                <a:srgbClr val="1D1D1A"/>
              </a:solidFill>
              <a:latin typeface="微软雅黑" panose="020B0503020204020204" pitchFamily="34" charset="-122"/>
              <a:ea typeface="微软雅黑" panose="020B0503020204020204" pitchFamily="34" charset="-122"/>
            </a:endParaRPr>
          </a:p>
        </p:txBody>
      </p:sp>
      <p:cxnSp>
        <p:nvCxnSpPr>
          <p:cNvPr id="76" name="肘形连接符 75"/>
          <p:cNvCxnSpPr>
            <a:stCxn id="58" idx="2"/>
            <a:endCxn id="59" idx="0"/>
          </p:cNvCxnSpPr>
          <p:nvPr/>
        </p:nvCxnSpPr>
        <p:spPr>
          <a:xfrm rot="5400000">
            <a:off x="2297952" y="4993616"/>
            <a:ext cx="334897" cy="9410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1256961" y="6352754"/>
            <a:ext cx="713629" cy="293180"/>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Host</a:t>
            </a: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79"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3395330" y="6385556"/>
            <a:ext cx="713629" cy="232090"/>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Host</a:t>
            </a: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81"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4235807" y="6385556"/>
            <a:ext cx="713629" cy="232090"/>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ctr"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Host</a:t>
            </a: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82"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3223410" y="6061693"/>
            <a:ext cx="2121619" cy="614791"/>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Site</a:t>
            </a:r>
            <a:endParaRPr lang="en-CA" sz="1100" b="1" dirty="0">
              <a:solidFill>
                <a:srgbClr val="1D1D1A"/>
              </a:solidFill>
              <a:latin typeface="微软雅黑" panose="020B0503020204020204" pitchFamily="34" charset="-122"/>
              <a:ea typeface="微软雅黑" panose="020B0503020204020204" pitchFamily="34" charset="-122"/>
            </a:endParaRPr>
          </a:p>
        </p:txBody>
      </p:sp>
      <p:sp>
        <p:nvSpPr>
          <p:cNvPr id="83" name="Rectangle: Rounded Corners 484">
            <a:extLst>
              <a:ext uri="{FF2B5EF4-FFF2-40B4-BE49-F238E27FC236}">
                <a16:creationId xmlns="" xmlns:a16="http://schemas.microsoft.com/office/drawing/2014/main" xmlns:lc="http://schemas.openxmlformats.org/drawingml/2006/lockedCanvas" id="{4A6F0F2D-ADA9-4A57-84A3-DB516D699270}"/>
              </a:ext>
            </a:extLst>
          </p:cNvPr>
          <p:cNvSpPr/>
          <p:nvPr/>
        </p:nvSpPr>
        <p:spPr bwMode="auto">
          <a:xfrm>
            <a:off x="877938" y="6061692"/>
            <a:ext cx="2121619" cy="614791"/>
          </a:xfrm>
          <a:prstGeom prst="roundRect">
            <a:avLst>
              <a:gd name="adj" fmla="val 8649"/>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139" tIns="17987" rIns="79139" bIns="17987" numCol="1" rtlCol="0" anchor="t" anchorCtr="1" compatLnSpc="1">
            <a:prstTxWarp prst="textNoShape">
              <a:avLst/>
            </a:prstTxWarp>
            <a:noAutofit/>
          </a:bodyPr>
          <a:lstStyle/>
          <a:p>
            <a:pPr algn="ctr" defTabSz="913624">
              <a:buClr>
                <a:srgbClr val="CC9900"/>
              </a:buClr>
            </a:pPr>
            <a:r>
              <a:rPr lang="en-CA" sz="1100" b="1" dirty="0" smtClean="0">
                <a:solidFill>
                  <a:srgbClr val="1D1D1A"/>
                </a:solidFill>
                <a:latin typeface="微软雅黑" panose="020B0503020204020204" pitchFamily="34" charset="-122"/>
                <a:ea typeface="微软雅黑" panose="020B0503020204020204" pitchFamily="34" charset="-122"/>
              </a:rPr>
              <a:t>Site</a:t>
            </a:r>
            <a:endParaRPr lang="en-CA" sz="1100" b="1" dirty="0">
              <a:solidFill>
                <a:srgbClr val="1D1D1A"/>
              </a:solidFill>
              <a:latin typeface="微软雅黑" panose="020B0503020204020204" pitchFamily="34" charset="-122"/>
              <a:ea typeface="微软雅黑" panose="020B0503020204020204" pitchFamily="34" charset="-122"/>
            </a:endParaRPr>
          </a:p>
        </p:txBody>
      </p:sp>
      <p:cxnSp>
        <p:nvCxnSpPr>
          <p:cNvPr id="84" name="肘形连接符 83"/>
          <p:cNvCxnSpPr>
            <a:stCxn id="58" idx="2"/>
            <a:endCxn id="68" idx="0"/>
          </p:cNvCxnSpPr>
          <p:nvPr/>
        </p:nvCxnSpPr>
        <p:spPr>
          <a:xfrm rot="16200000" flipH="1">
            <a:off x="3331132" y="4901515"/>
            <a:ext cx="334897" cy="11252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肘形连接符 85"/>
          <p:cNvCxnSpPr>
            <a:stCxn id="68" idx="2"/>
            <a:endCxn id="79" idx="0"/>
          </p:cNvCxnSpPr>
          <p:nvPr/>
        </p:nvCxnSpPr>
        <p:spPr>
          <a:xfrm rot="5400000">
            <a:off x="3676298" y="6000632"/>
            <a:ext cx="460771" cy="3090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76101" y="4995702"/>
            <a:ext cx="3373424" cy="307777"/>
          </a:xfrm>
          <a:prstGeom prst="rect">
            <a:avLst/>
          </a:prstGeom>
        </p:spPr>
        <p:txBody>
          <a:bodyPr wrap="none">
            <a:spAutoFit/>
          </a:bodyPr>
          <a:lstStyle/>
          <a:p>
            <a:r>
              <a:rPr lang="en-US" altLang="zh-CN" sz="1400" dirty="0" smtClean="0"/>
              <a:t>Decide which site to off load instance group</a:t>
            </a:r>
            <a:endParaRPr lang="en-US" altLang="zh-CN" sz="1400" dirty="0"/>
          </a:p>
        </p:txBody>
      </p:sp>
      <p:sp>
        <p:nvSpPr>
          <p:cNvPr id="91" name="矩形 90"/>
          <p:cNvSpPr/>
          <p:nvPr/>
        </p:nvSpPr>
        <p:spPr>
          <a:xfrm>
            <a:off x="5527437" y="5624306"/>
            <a:ext cx="2655022" cy="307777"/>
          </a:xfrm>
          <a:prstGeom prst="rect">
            <a:avLst/>
          </a:prstGeom>
        </p:spPr>
        <p:txBody>
          <a:bodyPr wrap="none">
            <a:spAutoFit/>
          </a:bodyPr>
          <a:lstStyle/>
          <a:p>
            <a:r>
              <a:rPr lang="en-US" altLang="zh-CN" sz="1400" dirty="0" smtClean="0"/>
              <a:t>Decide which host to run instance</a:t>
            </a:r>
            <a:endParaRPr lang="en-US" altLang="zh-CN" sz="1400" dirty="0"/>
          </a:p>
        </p:txBody>
      </p:sp>
      <p:sp>
        <p:nvSpPr>
          <p:cNvPr id="17" name="上下箭头 16"/>
          <p:cNvSpPr/>
          <p:nvPr/>
        </p:nvSpPr>
        <p:spPr>
          <a:xfrm>
            <a:off x="6463916" y="5286938"/>
            <a:ext cx="173445" cy="334898"/>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5417424" y="5328988"/>
            <a:ext cx="1029449" cy="246221"/>
          </a:xfrm>
          <a:prstGeom prst="rect">
            <a:avLst/>
          </a:prstGeom>
        </p:spPr>
        <p:txBody>
          <a:bodyPr wrap="none">
            <a:spAutoFit/>
          </a:bodyPr>
          <a:lstStyle/>
          <a:p>
            <a:r>
              <a:rPr lang="en-US" altLang="zh-CN" sz="1000" dirty="0" smtClean="0"/>
              <a:t>Site Information</a:t>
            </a:r>
            <a:endParaRPr lang="en-US" altLang="zh-CN" sz="1000" dirty="0"/>
          </a:p>
        </p:txBody>
      </p:sp>
      <p:sp>
        <p:nvSpPr>
          <p:cNvPr id="93" name="矩形 92"/>
          <p:cNvSpPr/>
          <p:nvPr/>
        </p:nvSpPr>
        <p:spPr>
          <a:xfrm>
            <a:off x="6772313" y="5328988"/>
            <a:ext cx="1477212" cy="246221"/>
          </a:xfrm>
          <a:prstGeom prst="rect">
            <a:avLst/>
          </a:prstGeom>
        </p:spPr>
        <p:txBody>
          <a:bodyPr wrap="square">
            <a:spAutoFit/>
          </a:bodyPr>
          <a:lstStyle/>
          <a:p>
            <a:r>
              <a:rPr lang="en-US" altLang="zh-CN" sz="1000" dirty="0"/>
              <a:t>Resource negotiation</a:t>
            </a:r>
            <a:endParaRPr lang="en-US" altLang="zh-CN" sz="1000" dirty="0"/>
          </a:p>
        </p:txBody>
      </p:sp>
      <p:cxnSp>
        <p:nvCxnSpPr>
          <p:cNvPr id="98" name="肘形连接符 97"/>
          <p:cNvCxnSpPr>
            <a:stCxn id="59" idx="2"/>
            <a:endCxn id="78" idx="0"/>
          </p:cNvCxnSpPr>
          <p:nvPr/>
        </p:nvCxnSpPr>
        <p:spPr>
          <a:xfrm rot="5400000">
            <a:off x="1590334" y="5948227"/>
            <a:ext cx="427969" cy="3810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8" idx="3"/>
            <a:endCxn id="14" idx="1"/>
          </p:cNvCxnSpPr>
          <p:nvPr/>
        </p:nvCxnSpPr>
        <p:spPr>
          <a:xfrm flipV="1">
            <a:off x="4111339" y="5149591"/>
            <a:ext cx="764762" cy="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68" idx="3"/>
            <a:endCxn id="91" idx="1"/>
          </p:cNvCxnSpPr>
          <p:nvPr/>
        </p:nvCxnSpPr>
        <p:spPr>
          <a:xfrm>
            <a:off x="4774849" y="5778195"/>
            <a:ext cx="752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31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xmlns=""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p:txBody>
      </p:sp>
      <p:sp>
        <p:nvSpPr>
          <p:cNvPr id="3" name="Title 1">
            <a:extLst>
              <a:ext uri="{FF2B5EF4-FFF2-40B4-BE49-F238E27FC236}">
                <a16:creationId xmlns:a16="http://schemas.microsoft.com/office/drawing/2014/main" xmlns="" id="{C1FECE40-F8BD-49A9-AFE9-7EB81BFAFE15}"/>
              </a:ext>
            </a:extLst>
          </p:cNvPr>
          <p:cNvSpPr>
            <a:spLocks noGrp="1"/>
          </p:cNvSpPr>
          <p:nvPr>
            <p:ph type="title"/>
          </p:nvPr>
        </p:nvSpPr>
        <p:spPr>
          <a:xfrm>
            <a:off x="427085" y="79060"/>
            <a:ext cx="7515095" cy="937037"/>
          </a:xfrm>
        </p:spPr>
        <p:txBody>
          <a:bodyPr>
            <a:noAutofit/>
          </a:bodyPr>
          <a:lstStyle/>
          <a:p>
            <a:r>
              <a:rPr lang="en-US" altLang="zh-CN" sz="3200" b="1" dirty="0" smtClean="0">
                <a:solidFill>
                  <a:srgbClr val="C00000"/>
                </a:solidFill>
              </a:rPr>
              <a:t>Scene And Scope</a:t>
            </a:r>
            <a:endParaRPr lang="en-US" altLang="zh-CN" sz="3200" b="1" dirty="0">
              <a:solidFill>
                <a:srgbClr val="C00000"/>
              </a:solidFill>
            </a:endParaRPr>
          </a:p>
        </p:txBody>
      </p:sp>
      <p:sp>
        <p:nvSpPr>
          <p:cNvPr id="2" name="矩形 1"/>
          <p:cNvSpPr/>
          <p:nvPr/>
        </p:nvSpPr>
        <p:spPr>
          <a:xfrm>
            <a:off x="427085" y="852780"/>
            <a:ext cx="11138839" cy="4647426"/>
          </a:xfrm>
          <a:prstGeom prst="rect">
            <a:avLst/>
          </a:prstGeom>
        </p:spPr>
        <p:txBody>
          <a:bodyPr wrap="square">
            <a:spAutoFit/>
          </a:bodyPr>
          <a:lstStyle/>
          <a:p>
            <a:r>
              <a:rPr lang="en-US" altLang="zh-CN" sz="1400" dirty="0"/>
              <a:t>1</a:t>
            </a:r>
            <a:r>
              <a:rPr lang="zh-CN" altLang="en-US" sz="1400" dirty="0"/>
              <a:t>、</a:t>
            </a:r>
            <a:r>
              <a:rPr lang="en-US" altLang="zh-CN" sz="1400" dirty="0"/>
              <a:t>Global Resource </a:t>
            </a:r>
            <a:r>
              <a:rPr lang="en-US" altLang="zh-CN" sz="1400" dirty="0" smtClean="0"/>
              <a:t>Scheduling</a:t>
            </a:r>
          </a:p>
          <a:p>
            <a:r>
              <a:rPr lang="en-US" altLang="zh-CN" sz="1200" b="1" dirty="0"/>
              <a:t>Core scene: </a:t>
            </a:r>
            <a:endParaRPr lang="en-US" altLang="zh-CN" sz="1200" b="1" dirty="0" smtClean="0"/>
          </a:p>
          <a:p>
            <a:r>
              <a:rPr lang="zh-CN" altLang="en-US" sz="1200" dirty="0"/>
              <a:t>• </a:t>
            </a:r>
            <a:r>
              <a:rPr lang="en-US" altLang="zh-CN" sz="1200" dirty="0" smtClean="0"/>
              <a:t>Initial </a:t>
            </a:r>
            <a:r>
              <a:rPr lang="en-US" altLang="zh-CN" sz="1200" dirty="0"/>
              <a:t>deployment of tenant edge </a:t>
            </a:r>
            <a:r>
              <a:rPr lang="en-US" altLang="zh-CN" sz="1200" dirty="0" smtClean="0"/>
              <a:t>instances</a:t>
            </a:r>
          </a:p>
          <a:p>
            <a:r>
              <a:rPr lang="zh-CN" altLang="en-US" sz="1200" dirty="0"/>
              <a:t>• </a:t>
            </a:r>
            <a:r>
              <a:rPr lang="en-US" altLang="zh-CN" sz="1200" dirty="0" smtClean="0"/>
              <a:t>Elastic </a:t>
            </a:r>
            <a:r>
              <a:rPr lang="en-US" altLang="zh-CN" sz="1200" dirty="0"/>
              <a:t>expansion across regions when business volume fluctuates </a:t>
            </a:r>
            <a:endParaRPr lang="en-US" altLang="zh-CN" sz="1200" dirty="0" smtClean="0"/>
          </a:p>
          <a:p>
            <a:r>
              <a:rPr lang="en-US" altLang="zh-CN" sz="1200" b="1" dirty="0" smtClean="0"/>
              <a:t>The </a:t>
            </a:r>
            <a:r>
              <a:rPr lang="en-US" altLang="zh-CN" sz="1200" b="1" dirty="0"/>
              <a:t>core problems </a:t>
            </a:r>
            <a:r>
              <a:rPr lang="en-US" altLang="zh-CN" sz="1200" b="1" dirty="0" smtClean="0"/>
              <a:t>need to be solved:</a:t>
            </a:r>
            <a:endParaRPr lang="en-US" altLang="zh-CN" sz="1200" b="1" dirty="0"/>
          </a:p>
          <a:p>
            <a:r>
              <a:rPr lang="zh-CN" altLang="en-US" sz="1200" dirty="0"/>
              <a:t>• </a:t>
            </a:r>
            <a:r>
              <a:rPr lang="en-US" altLang="zh-CN" sz="1200" dirty="0" smtClean="0"/>
              <a:t>Global </a:t>
            </a:r>
            <a:r>
              <a:rPr lang="en-US" altLang="zh-CN" sz="1200" dirty="0"/>
              <a:t>resource scheduling model and system</a:t>
            </a:r>
          </a:p>
          <a:p>
            <a:r>
              <a:rPr lang="en-US" altLang="zh-CN" sz="1200" dirty="0"/>
              <a:t>Establish a scheduling model for spatial location, service capabilities, service quality, and cost. Support hybrid scheduling of core regions, edges, and 5G MEC.</a:t>
            </a:r>
          </a:p>
          <a:p>
            <a:r>
              <a:rPr lang="en-US" altLang="zh-CN" sz="1200" dirty="0"/>
              <a:t>Support computing, storage, network multi-dimensional resource templates and mixed scheduling and capacity management</a:t>
            </a:r>
          </a:p>
          <a:p>
            <a:r>
              <a:rPr lang="en-US" altLang="zh-CN" sz="1200" dirty="0"/>
              <a:t>Support load-based cross-region elasticity strategy</a:t>
            </a:r>
          </a:p>
          <a:p>
            <a:r>
              <a:rPr lang="zh-CN" altLang="en-US" sz="1200" dirty="0"/>
              <a:t>• </a:t>
            </a:r>
            <a:r>
              <a:rPr lang="en-US" altLang="zh-CN" sz="1200" dirty="0" smtClean="0"/>
              <a:t>1K</a:t>
            </a:r>
            <a:r>
              <a:rPr lang="en-US" altLang="zh-CN" sz="1200" dirty="0"/>
              <a:t>+ small resource pool dynamic management</a:t>
            </a:r>
          </a:p>
          <a:p>
            <a:r>
              <a:rPr lang="en-US" altLang="zh-CN" sz="1200" dirty="0"/>
              <a:t>Solve the problem of edge small resource pool competition, support resource group matching, cooperate with </a:t>
            </a:r>
            <a:r>
              <a:rPr lang="en-US" altLang="zh-CN" sz="1200" dirty="0" smtClean="0"/>
              <a:t>other scheduler to </a:t>
            </a:r>
            <a:r>
              <a:rPr lang="en-US" altLang="zh-CN" sz="1200" dirty="0"/>
              <a:t>achieve hierarchical resource reservation.</a:t>
            </a:r>
          </a:p>
          <a:p>
            <a:endParaRPr lang="en-US" altLang="zh-CN" sz="1600" dirty="0"/>
          </a:p>
          <a:p>
            <a:r>
              <a:rPr lang="en-US" altLang="zh-CN" sz="1400" dirty="0" smtClean="0"/>
              <a:t>2</a:t>
            </a:r>
            <a:r>
              <a:rPr lang="zh-CN" altLang="en-US" sz="1400" dirty="0" smtClean="0"/>
              <a:t>、</a:t>
            </a:r>
            <a:r>
              <a:rPr lang="en-US" altLang="zh-CN" sz="1400" dirty="0"/>
              <a:t>Global Traffic Scheduling</a:t>
            </a:r>
          </a:p>
          <a:p>
            <a:r>
              <a:rPr lang="en-US" altLang="zh-CN" sz="1200" b="1" dirty="0"/>
              <a:t>The core problems need to be </a:t>
            </a:r>
            <a:r>
              <a:rPr lang="en-US" altLang="zh-CN" sz="1200" b="1" dirty="0" smtClean="0"/>
              <a:t>solved:</a:t>
            </a:r>
            <a:endParaRPr lang="en-US" altLang="zh-CN" sz="1200" b="1" dirty="0"/>
          </a:p>
          <a:p>
            <a:r>
              <a:rPr lang="zh-CN" altLang="en-US" sz="1200" dirty="0"/>
              <a:t>• </a:t>
            </a:r>
            <a:r>
              <a:rPr lang="en-US" altLang="zh-CN" sz="1200" dirty="0" smtClean="0"/>
              <a:t>Accurate </a:t>
            </a:r>
            <a:r>
              <a:rPr lang="en-US" altLang="zh-CN" sz="1200" dirty="0"/>
              <a:t>user </a:t>
            </a:r>
            <a:r>
              <a:rPr lang="en-US" altLang="zh-CN" sz="1200" dirty="0" smtClean="0"/>
              <a:t>positioning</a:t>
            </a:r>
          </a:p>
          <a:p>
            <a:r>
              <a:rPr lang="en-US" altLang="zh-CN" sz="1200" dirty="0" smtClean="0"/>
              <a:t>EDNS </a:t>
            </a:r>
            <a:r>
              <a:rPr lang="en-US" altLang="zh-CN" sz="1200" dirty="0"/>
              <a:t>support: Currently, UE generally accesses the traffic scheduling service through LDNS. What it carries is that LDNS IP can only be used for provincial positioning. Based on the EDNS protocol, it directly supports carrying UE IP.</a:t>
            </a:r>
          </a:p>
          <a:p>
            <a:r>
              <a:rPr lang="en-US" altLang="zh-CN" sz="1200" dirty="0"/>
              <a:t>Based on HTTP DNS SDK, terminal IP direct positioning</a:t>
            </a:r>
          </a:p>
          <a:p>
            <a:r>
              <a:rPr lang="zh-CN" altLang="en-US" sz="1200" dirty="0"/>
              <a:t>• </a:t>
            </a:r>
            <a:r>
              <a:rPr lang="en-US" altLang="zh-CN" sz="1200" dirty="0" smtClean="0"/>
              <a:t>Real-time </a:t>
            </a:r>
            <a:r>
              <a:rPr lang="en-US" altLang="zh-CN" sz="1200" dirty="0"/>
              <a:t>scheduling and fast refresh</a:t>
            </a:r>
          </a:p>
          <a:p>
            <a:r>
              <a:rPr lang="en-US" altLang="zh-CN" sz="1200" dirty="0"/>
              <a:t>Real-time scheduling strategy: Dynamic decision-making based on traffic, load, and delay through an intelligent traffic scheduler. Cache destruction based on DOH or Wildcard records to achieve real-time </a:t>
            </a:r>
            <a:r>
              <a:rPr lang="en-US" altLang="zh-CN" sz="1200" dirty="0" smtClean="0"/>
              <a:t>refresh</a:t>
            </a:r>
          </a:p>
          <a:p>
            <a:r>
              <a:rPr lang="zh-CN" altLang="en-US" sz="1200" dirty="0"/>
              <a:t>• </a:t>
            </a:r>
            <a:r>
              <a:rPr lang="en-US" altLang="zh-CN" sz="1200" dirty="0" smtClean="0"/>
              <a:t>Deeply </a:t>
            </a:r>
            <a:r>
              <a:rPr lang="en-US" altLang="zh-CN" sz="1200" dirty="0"/>
              <a:t>understand the application </a:t>
            </a:r>
            <a:endParaRPr lang="en-US" altLang="zh-CN" sz="1200" dirty="0" smtClean="0"/>
          </a:p>
          <a:p>
            <a:r>
              <a:rPr lang="en-US" altLang="zh-CN" sz="1200" dirty="0" smtClean="0"/>
              <a:t>The </a:t>
            </a:r>
            <a:r>
              <a:rPr lang="en-US" altLang="zh-CN" sz="1200" dirty="0"/>
              <a:t>flow call is connected with the internal network of the container to achieve joint scheduling.</a:t>
            </a:r>
          </a:p>
          <a:p>
            <a:r>
              <a:rPr lang="en-US" altLang="zh-CN" sz="1200" dirty="0"/>
              <a:t>Analyze the traffic models and user characteristics of different services and optimize them in a targeted </a:t>
            </a:r>
            <a:r>
              <a:rPr lang="en-US" altLang="zh-CN" sz="1200" dirty="0" smtClean="0"/>
              <a:t>manner</a:t>
            </a:r>
            <a:endParaRPr lang="en-US" altLang="zh-CN" sz="1200" dirty="0"/>
          </a:p>
        </p:txBody>
      </p:sp>
    </p:spTree>
    <p:extLst>
      <p:ext uri="{BB962C8B-B14F-4D97-AF65-F5344CB8AC3E}">
        <p14:creationId xmlns:p14="http://schemas.microsoft.com/office/powerpoint/2010/main" val="310596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xmlns=""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p:txBody>
      </p:sp>
      <p:sp>
        <p:nvSpPr>
          <p:cNvPr id="3" name="Title 1">
            <a:extLst>
              <a:ext uri="{FF2B5EF4-FFF2-40B4-BE49-F238E27FC236}">
                <a16:creationId xmlns:a16="http://schemas.microsoft.com/office/drawing/2014/main" xmlns="" id="{C1FECE40-F8BD-49A9-AFE9-7EB81BFAFE15}"/>
              </a:ext>
            </a:extLst>
          </p:cNvPr>
          <p:cNvSpPr>
            <a:spLocks noGrp="1"/>
          </p:cNvSpPr>
          <p:nvPr>
            <p:ph type="title"/>
          </p:nvPr>
        </p:nvSpPr>
        <p:spPr>
          <a:xfrm>
            <a:off x="427085" y="79060"/>
            <a:ext cx="7515095" cy="937037"/>
          </a:xfrm>
        </p:spPr>
        <p:txBody>
          <a:bodyPr>
            <a:noAutofit/>
          </a:bodyPr>
          <a:lstStyle/>
          <a:p>
            <a:r>
              <a:rPr lang="en-US" altLang="zh-CN" sz="3200" b="1" dirty="0" smtClean="0">
                <a:solidFill>
                  <a:srgbClr val="C00000"/>
                </a:solidFill>
              </a:rPr>
              <a:t>Scene And Scope</a:t>
            </a:r>
            <a:endParaRPr lang="en-US" altLang="zh-CN" sz="3200" b="1" dirty="0">
              <a:solidFill>
                <a:srgbClr val="C00000"/>
              </a:solidFill>
            </a:endParaRPr>
          </a:p>
        </p:txBody>
      </p:sp>
      <p:sp>
        <p:nvSpPr>
          <p:cNvPr id="2" name="矩形 1"/>
          <p:cNvSpPr/>
          <p:nvPr/>
        </p:nvSpPr>
        <p:spPr>
          <a:xfrm>
            <a:off x="427085" y="852780"/>
            <a:ext cx="11138839" cy="2062103"/>
          </a:xfrm>
          <a:prstGeom prst="rect">
            <a:avLst/>
          </a:prstGeom>
        </p:spPr>
        <p:txBody>
          <a:bodyPr wrap="square">
            <a:spAutoFit/>
          </a:bodyPr>
          <a:lstStyle/>
          <a:p>
            <a:r>
              <a:rPr lang="en-US" altLang="zh-CN" sz="1600" dirty="0" smtClean="0"/>
              <a:t>3</a:t>
            </a:r>
            <a:r>
              <a:rPr lang="zh-CN" altLang="en-US" sz="1600" dirty="0" smtClean="0"/>
              <a:t>、</a:t>
            </a:r>
            <a:r>
              <a:rPr lang="en-US" altLang="zh-CN" sz="1600" dirty="0" smtClean="0"/>
              <a:t>Global Application Collaborative Scheduling</a:t>
            </a:r>
          </a:p>
          <a:p>
            <a:r>
              <a:rPr lang="en-US" altLang="zh-CN" sz="1400" b="1" dirty="0" smtClean="0"/>
              <a:t>The </a:t>
            </a:r>
            <a:r>
              <a:rPr lang="en-US" altLang="zh-CN" sz="1400" b="1" dirty="0"/>
              <a:t>core problems need to be solved :</a:t>
            </a:r>
          </a:p>
          <a:p>
            <a:r>
              <a:rPr lang="zh-CN" altLang="en-US" sz="1400" dirty="0"/>
              <a:t>• </a:t>
            </a:r>
            <a:r>
              <a:rPr lang="en-US" altLang="zh-CN" sz="1400" dirty="0" smtClean="0"/>
              <a:t>Application </a:t>
            </a:r>
            <a:r>
              <a:rPr lang="en-US" altLang="zh-CN" sz="1400" dirty="0"/>
              <a:t>feature modeling</a:t>
            </a:r>
          </a:p>
          <a:p>
            <a:r>
              <a:rPr lang="en-US" altLang="zh-CN" sz="1400" dirty="0"/>
              <a:t>Based on the customer's user data characteristics (viewer ID, on-demand content, location, duration), the Qos quality model (second open, jitter, black screen) is analyzed, and key user characteristics and matching models are extracted.</a:t>
            </a:r>
          </a:p>
          <a:p>
            <a:r>
              <a:rPr lang="zh-CN" altLang="en-US" sz="1400" dirty="0"/>
              <a:t>• </a:t>
            </a:r>
            <a:r>
              <a:rPr lang="en-US" altLang="zh-CN" sz="1400" dirty="0" smtClean="0"/>
              <a:t>Joint </a:t>
            </a:r>
            <a:r>
              <a:rPr lang="en-US" altLang="zh-CN" sz="1400" dirty="0"/>
              <a:t>scheduling for application Qos</a:t>
            </a:r>
          </a:p>
          <a:p>
            <a:r>
              <a:rPr lang="en-US" altLang="zh-CN" sz="1400" dirty="0"/>
              <a:t>Based on the application of historical data analysis and future traffic prediction, establish a time-sharing resource reservation strategy and a traffic scheduling strategy that matches user characteristics. Collaborate with global resource scheduling and global traffic scheduling to implement joint Qos-oriented scheduling</a:t>
            </a:r>
            <a:r>
              <a:rPr lang="en-US" altLang="zh-CN" sz="1400" dirty="0" smtClean="0"/>
              <a:t>.</a:t>
            </a:r>
          </a:p>
        </p:txBody>
      </p:sp>
    </p:spTree>
    <p:extLst>
      <p:ext uri="{BB962C8B-B14F-4D97-AF65-F5344CB8AC3E}">
        <p14:creationId xmlns:p14="http://schemas.microsoft.com/office/powerpoint/2010/main" val="308675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2">
            <a:extLst>
              <a:ext uri="{FF2B5EF4-FFF2-40B4-BE49-F238E27FC236}">
                <a16:creationId xmlns:a16="http://schemas.microsoft.com/office/drawing/2014/main" xmlns="" id="{8C508B10-AC4C-48B6-8853-090306EF3CCF}"/>
              </a:ext>
            </a:extLst>
          </p:cNvPr>
          <p:cNvSpPr txBox="1">
            <a:spLocks/>
          </p:cNvSpPr>
          <p:nvPr/>
        </p:nvSpPr>
        <p:spPr>
          <a:xfrm>
            <a:off x="1057275" y="1276349"/>
            <a:ext cx="9877425" cy="4683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p>
        </p:txBody>
      </p:sp>
      <p:sp>
        <p:nvSpPr>
          <p:cNvPr id="3" name="Title 1">
            <a:extLst>
              <a:ext uri="{FF2B5EF4-FFF2-40B4-BE49-F238E27FC236}">
                <a16:creationId xmlns:a16="http://schemas.microsoft.com/office/drawing/2014/main" xmlns="" id="{C1FECE40-F8BD-49A9-AFE9-7EB81BFAFE15}"/>
              </a:ext>
            </a:extLst>
          </p:cNvPr>
          <p:cNvSpPr>
            <a:spLocks noGrp="1"/>
          </p:cNvSpPr>
          <p:nvPr>
            <p:ph type="title"/>
          </p:nvPr>
        </p:nvSpPr>
        <p:spPr>
          <a:xfrm>
            <a:off x="427085" y="79060"/>
            <a:ext cx="7515095" cy="937037"/>
          </a:xfrm>
        </p:spPr>
        <p:txBody>
          <a:bodyPr>
            <a:noAutofit/>
          </a:bodyPr>
          <a:lstStyle/>
          <a:p>
            <a:r>
              <a:rPr lang="en-US" altLang="zh-CN" sz="3200" b="1" dirty="0" smtClean="0">
                <a:solidFill>
                  <a:srgbClr val="C00000"/>
                </a:solidFill>
              </a:rPr>
              <a:t>Challenge</a:t>
            </a:r>
            <a:endParaRPr lang="en-US" altLang="zh-CN" sz="3200" b="1" dirty="0">
              <a:solidFill>
                <a:srgbClr val="C00000"/>
              </a:solidFill>
            </a:endParaRPr>
          </a:p>
        </p:txBody>
      </p:sp>
    </p:spTree>
    <p:extLst>
      <p:ext uri="{BB962C8B-B14F-4D97-AF65-F5344CB8AC3E}">
        <p14:creationId xmlns:p14="http://schemas.microsoft.com/office/powerpoint/2010/main" val="3973884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86863</TotalTime>
  <Words>1078</Words>
  <Application>Microsoft Office PowerPoint</Application>
  <PresentationFormat>宽屏</PresentationFormat>
  <Paragraphs>145</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宋体</vt:lpstr>
      <vt:lpstr>微软雅黑</vt:lpstr>
      <vt:lpstr>微软雅黑</vt:lpstr>
      <vt:lpstr>Arial</vt:lpstr>
      <vt:lpstr>Calibri</vt:lpstr>
      <vt:lpstr>Calibri Light</vt:lpstr>
      <vt:lpstr>Office Theme</vt:lpstr>
      <vt:lpstr>Global Scheduling Design allison.wangnannan</vt:lpstr>
      <vt:lpstr>Background</vt:lpstr>
      <vt:lpstr>Background</vt:lpstr>
      <vt:lpstr>Global Scheduling Design</vt:lpstr>
      <vt:lpstr>Scene And Scope</vt:lpstr>
      <vt:lpstr>Scene And Scope</vt:lpstr>
      <vt:lpstr>Challenge</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cathy.zhang@futurewei.com</dc:creator>
  <cp:lastModifiedBy>Wangnannan (A)</cp:lastModifiedBy>
  <cp:revision>1414</cp:revision>
  <dcterms:created xsi:type="dcterms:W3CDTF">2019-01-28T21:57:26Z</dcterms:created>
  <dcterms:modified xsi:type="dcterms:W3CDTF">2020-06-30T10:05:40Z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(3)5Or1pn51CwIg44CoLuQpO+II052t0VDajKfKVi5cTEj71FCqmNnagZnZ1XcMJKhsW/cWPUMr
rIAqbNK2SHCNwg1f6qYmqSrNTeluor/zhKgytcHu0E4RR8GC2QJLusQIZYgjxBWG01uGLxKY
NjtntJNmVnpm8y57h34QucbEpDRv00Cje3atiYfYpqOTelAL24SXc0Fz1bd2c5r++4fGtyYg
XLVWg3w2B7UIwChmDj</vt:lpwstr>
  </property>
  <property fmtid="{D5CDD505-2E9C-101B-9397-08002B2CF9AE}" pid="3" name="_2015_ms_pID_7253431">
    <vt:lpwstr>3/wfLtDv9zRaV/F9xCDVdj1k5TQd8WYPe2QvN1mF/QaSkUOtDj1ws9
aIPsPHQhE567zr0lIiGH6VU+mN9arUWeQSZ+GcHUNDw2j6l72x0lpz4RtosADaB5DYzcSYbE
XKW2N2TtjRwz8IioqYdmfwowKfamiZ7yEuteuIvMS03ZjTnklgOxhp+u8CPNwatULbEJue/L
tBNlJpzYJugg+Pyf54hAh7rw+DKzm4iSHg1I</vt:lpwstr>
  </property>
  <property fmtid="{D5CDD505-2E9C-101B-9397-08002B2CF9AE}" pid="4" name="_2015_ms_pID_7253432">
    <vt:lpwstr>GEPS+4bowOYKUpeC9Fizpo4=</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1592479468</vt:lpwstr>
  </property>
</Properties>
</file>