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076137542" r:id="rId6"/>
    <p:sldId id="2076137540" r:id="rId7"/>
    <p:sldId id="2076137551" r:id="rId8"/>
    <p:sldId id="265" r:id="rId9"/>
    <p:sldId id="2076137544" r:id="rId10"/>
    <p:sldId id="2076137553" r:id="rId11"/>
    <p:sldId id="410" r:id="rId12"/>
    <p:sldId id="275" r:id="rId13"/>
    <p:sldId id="277" r:id="rId14"/>
    <p:sldId id="2076137545" r:id="rId15"/>
    <p:sldId id="264" r:id="rId16"/>
    <p:sldId id="258" r:id="rId17"/>
    <p:sldId id="266" r:id="rId18"/>
    <p:sldId id="267" r:id="rId19"/>
    <p:sldId id="271" r:id="rId20"/>
    <p:sldId id="20761375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11C6A-BD0A-964C-AF20-7AF576E3E295}" v="983" dt="2022-05-11T09:00:56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13" d="100"/>
          <a:sy n="113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6A590-2799-4F78-AFDB-2CC1C705E34C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7CED-FA95-4753-848D-01A5A0BC0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A7CED-FA95-4753-848D-01A5A0BC00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AA6347-9C5C-4498-B753-1DF27CA461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56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99FB-FCDF-1649-9586-3C204065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1976F-1118-B940-B228-57E8F745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8B0A-0971-3C49-8A95-00F3F65B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56B1-CE96-D845-9B8E-259327FB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7BE90-FF2F-8C4E-B759-963DD291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3008-F718-914B-A2AB-6DE3357A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7F42-5B41-4A45-807B-CD6092943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256F2-80CD-BB48-ACB4-39D8D0A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0D08-2D97-D943-8B92-AA776FA5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A0E2-E830-8244-9A66-C1CB39D9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06DEC-5953-DA4D-8F41-36CF6A619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FB1C9-C77A-9E4B-A147-A3C29D11D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10DE-2DEF-1444-9C36-000AC529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CCC65-9730-F54B-A7F6-5FE4187A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58B9-9CB7-D240-863F-B2EF1BBE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7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33" indent="0" algn="ctr">
              <a:buNone/>
              <a:defRPr sz="2597"/>
            </a:lvl2pPr>
            <a:lvl3pPr marL="1187264" indent="0" algn="ctr">
              <a:buNone/>
              <a:defRPr sz="2337"/>
            </a:lvl3pPr>
            <a:lvl4pPr marL="1780897" indent="0" algn="ctr">
              <a:buNone/>
              <a:defRPr sz="2078"/>
            </a:lvl4pPr>
            <a:lvl5pPr marL="2374530" indent="0" algn="ctr">
              <a:buNone/>
              <a:defRPr sz="2078"/>
            </a:lvl5pPr>
            <a:lvl6pPr marL="2968161" indent="0" algn="ctr">
              <a:buNone/>
              <a:defRPr sz="2078"/>
            </a:lvl6pPr>
            <a:lvl7pPr marL="3561793" indent="0" algn="ctr">
              <a:buNone/>
              <a:defRPr sz="2078"/>
            </a:lvl7pPr>
            <a:lvl8pPr marL="4155426" indent="0" algn="ctr">
              <a:buNone/>
              <a:defRPr sz="2078"/>
            </a:lvl8pPr>
            <a:lvl9pPr marL="4749058" indent="0" algn="ctr">
              <a:buNone/>
              <a:defRPr sz="2078"/>
            </a:lvl9pPr>
          </a:lstStyle>
          <a:p>
            <a:r>
              <a:rPr lang="zh-CN" altLang="en-US"/>
              <a:t>单击此处添加标题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9" y="1512877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07" marR="0" indent="-168200" algn="l" defTabSz="1187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>
                <a:tab pos="1207545" algn="ctr"/>
              </a:tabLst>
              <a:defRPr sz="1799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78" marR="0" indent="-168200" algn="l" defTabSz="1187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&gt;"/>
              <a:tabLst>
                <a:tab pos="1207545" algn="ctr"/>
              </a:tabLst>
              <a:defRPr sz="1599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081" marR="0" indent="-168200" algn="l" defTabSz="1187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.AppleSystemUIFont"/>
              <a:buChar char="-"/>
              <a:tabLst>
                <a:tab pos="1207545" algn="ctr"/>
              </a:tabLst>
              <a:defRPr sz="1298" baseline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14" indent="-171083">
              <a:buFont typeface="Arial" panose="020B0604020202020204" pitchFamily="34" charset="0"/>
              <a:buChar char="•"/>
              <a:tabLst>
                <a:tab pos="1207877" algn="ctr"/>
              </a:tabLst>
              <a:defRPr sz="1298" baseline="0"/>
            </a:lvl4pPr>
            <a:lvl5pPr marL="525614" indent="-171083">
              <a:buFont typeface="Arial" panose="020B0604020202020204" pitchFamily="34" charset="0"/>
              <a:buChar char="•"/>
              <a:tabLst>
                <a:tab pos="1207877" algn="ctr"/>
              </a:tabLst>
              <a:defRPr sz="1298" baseline="0"/>
            </a:lvl5pPr>
          </a:lstStyle>
          <a:p>
            <a:pPr lvl="0"/>
            <a:r>
              <a:rPr lang="zh-CN" altLang="en-US"/>
              <a:t>单击此处添加文本</a:t>
            </a:r>
            <a:endParaRPr lang="en-US"/>
          </a:p>
          <a:p>
            <a:pPr marL="328878" marR="0" lvl="1" indent="-168200" algn="l" defTabSz="1187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545" algn="ctr"/>
              </a:tabLst>
              <a:defRPr/>
            </a:pPr>
            <a:r>
              <a:rPr lang="zh-CN" altLang="en-US"/>
              <a:t>单击此处添加文本</a:t>
            </a:r>
            <a:endParaRPr lang="en-US"/>
          </a:p>
          <a:p>
            <a:pPr marL="1098081" marR="0" lvl="2" indent="-168200" algn="l" defTabSz="1187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545" algn="ctr"/>
              </a:tabLst>
              <a:defRPr/>
            </a:pPr>
            <a:r>
              <a:rPr lang="zh-CN" altLang="en-US"/>
              <a:t>单击此处添加文本</a:t>
            </a:r>
            <a:endParaRPr lang="en-US"/>
          </a:p>
          <a:p>
            <a:pPr marL="1098081" marR="0" lvl="2" indent="-168200" algn="l" defTabSz="1187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545" algn="ctr"/>
              </a:tabLst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924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68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C2F0-DB4A-F94A-A2F9-8A167A31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6243-6439-1D4B-AC0E-CEC9D4CA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14A9-3609-E246-991F-925EDB58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F29AB-183B-404A-AF41-07CFA68F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CE83-6A4B-0244-8AB0-4068C64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20F6-ED46-8741-8FE9-F6E81E19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8599C-0DCA-F846-81A5-8A3F9DFF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DF816-9601-B741-A9D6-396CA3F8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BE6C-89D2-954B-BEA0-63F4EEE6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F2D4-1EA4-564E-8A77-3A74FC6D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12BA-2AEA-984E-A080-7B5A8290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1105-8BC8-5946-B08C-4B3333E8A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D2FDA-DB5A-A94F-B6A8-2FA651565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00CB-0AE2-A94F-A132-85FCE73B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171D-D772-7249-ACA2-7AA627E1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EB79-EA83-114A-B645-FF0CED88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3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229C-B521-FD4A-917F-0814C7A9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AA8E3-8251-694D-8FDF-DA0F164F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058B-38D9-EF40-A8D3-81008A8C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A6150-4891-4440-BF0A-B1E5BBD9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A5FD3-C975-7049-B61C-1FE5F5739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BE56E-5CF1-0748-AEBC-8644B71B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85BB2-33BA-B049-AAF2-40A8B7E4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89E96-0AD2-6144-BB27-F28E1A15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A37-2DE9-9D47-ADB4-CB027DF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5F12E-5F56-BA46-93FB-2ADD1E65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06635-515C-EC4D-A7F3-1D8437A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F4747-01E9-3E4A-BCF9-C480E629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A3A8-342E-3D45-A330-0FAA74F1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608EB-DF34-254F-A2A5-823F4C6E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2667-2855-CC4A-8BAC-8216353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86B1-C27E-F948-A56C-8297DD93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488D-0F27-534D-8F7A-93319537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4102-D3E2-1546-B1ED-2EEDF2693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9A160-AE9B-C54C-97BA-6FC0387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3A6BE-81EE-C246-B7CF-2BB71CE5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66205-32D4-E344-AF66-AA44A216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8ADF-102C-9440-9898-7D77D2DD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C35E1-FB85-0349-BEBD-68CB267B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80881-4F29-2D4F-AFB0-6AF1ADE6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E1AFF-09FA-4742-979D-D6BC9A1F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A628-28D4-6D4C-A000-814F5EC5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B5C4-5917-C541-B3F8-F0906F2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15D60-F15C-A943-B3F9-5F5A3979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3F0A8-A3A4-5B4D-A116-B3764ABA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F4FF-EB12-554C-8346-B6472D924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46C6-E3C6-A54F-AB02-E1FDA2E93968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80C9-2033-4443-BB4A-DDDD60096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87B2-BFC9-9C4D-A43E-FCD47F52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24415-BC2F-314E-A815-D7CB4555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ining.linuxfoundation.org/blog/opportunities-and-challenges-in-edge-computing-under-kubernetes/" TargetMode="External"/><Relationship Id="rId5" Type="http://schemas.openxmlformats.org/officeDocument/2006/relationships/hyperlink" Target="https://gist.github.com/FreddieOliveira/efe850df7ff3951cb62d74bd770dce27" TargetMode="Externa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0" name="Rectangle 7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53D77-FE27-E94D-AE9A-BD3FF80F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Using KubeEdge in </a:t>
            </a:r>
            <a:br>
              <a:rPr lang="en-US" sz="6600"/>
            </a:br>
            <a:r>
              <a:rPr lang="en-US" sz="6600"/>
              <a:t>Smart Watch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EF63-FD1A-1D46-BB73-287A285A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KubeEdge Community Meeting</a:t>
            </a:r>
          </a:p>
          <a:p>
            <a:pPr algn="l"/>
            <a:r>
              <a:rPr lang="en-US"/>
              <a:t>May 11, 2022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Smartwatch with heart sign sketch icon Royalty Free Vector">
            <a:extLst>
              <a:ext uri="{FF2B5EF4-FFF2-40B4-BE49-F238E27FC236}">
                <a16:creationId xmlns:a16="http://schemas.microsoft.com/office/drawing/2014/main" id="{8495DDDA-9028-5041-BC44-945EC9383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5" t="18216" r="24721" b="23543"/>
          <a:stretch/>
        </p:blipFill>
        <p:spPr bwMode="auto">
          <a:xfrm>
            <a:off x="9563302" y="2194799"/>
            <a:ext cx="1914136" cy="221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7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F99-24F8-B743-966A-44CEF6C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989" y="5396530"/>
            <a:ext cx="411762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604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204B53-1797-3140-8E55-957E6DBC77CA}"/>
              </a:ext>
            </a:extLst>
          </p:cNvPr>
          <p:cNvCxnSpPr>
            <a:cxnSpLocks/>
          </p:cNvCxnSpPr>
          <p:nvPr/>
        </p:nvCxnSpPr>
        <p:spPr>
          <a:xfrm>
            <a:off x="467557" y="2254709"/>
            <a:ext cx="1125688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Smart Phone outline">
            <a:extLst>
              <a:ext uri="{FF2B5EF4-FFF2-40B4-BE49-F238E27FC236}">
                <a16:creationId xmlns:a16="http://schemas.microsoft.com/office/drawing/2014/main" id="{3D587851-8462-C045-9C94-7697A8C55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89" t="2128" r="19971" b="2882"/>
          <a:stretch/>
        </p:blipFill>
        <p:spPr>
          <a:xfrm>
            <a:off x="7653866" y="2757557"/>
            <a:ext cx="2325511" cy="36914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D3525C-D169-F84C-84B4-84091092B2CC}"/>
              </a:ext>
            </a:extLst>
          </p:cNvPr>
          <p:cNvSpPr txBox="1"/>
          <p:nvPr/>
        </p:nvSpPr>
        <p:spPr>
          <a:xfrm>
            <a:off x="11173820" y="2203559"/>
            <a:ext cx="937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5">
                    <a:lumMod val="75000"/>
                  </a:schemeClr>
                </a:solidFill>
              </a:rPr>
              <a:t>Edge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E48866-1F96-6644-AD35-63ACE629CF37}"/>
              </a:ext>
            </a:extLst>
          </p:cNvPr>
          <p:cNvSpPr/>
          <p:nvPr/>
        </p:nvSpPr>
        <p:spPr>
          <a:xfrm>
            <a:off x="7412439" y="3544401"/>
            <a:ext cx="1941600" cy="1253374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Edge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Core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utline drawing smartwatch elegant thin line Vector Image">
            <a:extLst>
              <a:ext uri="{FF2B5EF4-FFF2-40B4-BE49-F238E27FC236}">
                <a16:creationId xmlns:a16="http://schemas.microsoft.com/office/drawing/2014/main" id="{3978084E-B6AD-6B4E-B6D5-813205E76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0" t="7902" r="21920" b="15556"/>
          <a:stretch/>
        </p:blipFill>
        <p:spPr bwMode="auto">
          <a:xfrm>
            <a:off x="1929762" y="3154564"/>
            <a:ext cx="2045468" cy="30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6720B9-3DAD-1B44-9C0B-3A23BF810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352" y="4911619"/>
            <a:ext cx="1584878" cy="33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89251CA-1489-1A45-A86A-E7780139E577}"/>
              </a:ext>
            </a:extLst>
          </p:cNvPr>
          <p:cNvGrpSpPr/>
          <p:nvPr/>
        </p:nvGrpSpPr>
        <p:grpSpPr>
          <a:xfrm>
            <a:off x="4060192" y="2015683"/>
            <a:ext cx="4323047" cy="1528717"/>
            <a:chOff x="4060192" y="2015683"/>
            <a:chExt cx="4323047" cy="1528717"/>
          </a:xfrm>
        </p:grpSpPr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4C5DF60-E825-8543-B650-20144D1C2393}"/>
                </a:ext>
              </a:extLst>
            </p:cNvPr>
            <p:cNvCxnSpPr>
              <a:cxnSpLocks/>
              <a:stCxn id="75" idx="2"/>
              <a:endCxn id="20" idx="0"/>
            </p:cNvCxnSpPr>
            <p:nvPr/>
          </p:nvCxnSpPr>
          <p:spPr>
            <a:xfrm rot="16200000" flipH="1">
              <a:off x="5457357" y="618518"/>
              <a:ext cx="1528717" cy="432304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2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0BD58B-5CB3-654F-8160-0B3E20073368}"/>
                </a:ext>
              </a:extLst>
            </p:cNvPr>
            <p:cNvSpPr txBox="1"/>
            <p:nvPr/>
          </p:nvSpPr>
          <p:spPr>
            <a:xfrm>
              <a:off x="4547687" y="2421451"/>
              <a:ext cx="98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/>
                <a:t>WebSocket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525E568-981B-8A40-8564-E3530EC21541}"/>
              </a:ext>
            </a:extLst>
          </p:cNvPr>
          <p:cNvGrpSpPr/>
          <p:nvPr/>
        </p:nvGrpSpPr>
        <p:grpSpPr>
          <a:xfrm>
            <a:off x="3975230" y="4171088"/>
            <a:ext cx="3437209" cy="1257652"/>
            <a:chOff x="3975230" y="4171088"/>
            <a:chExt cx="3437209" cy="1257652"/>
          </a:xfrm>
        </p:grpSpPr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3493F73-F7BA-1947-82B2-E0F51371120E}"/>
                </a:ext>
              </a:extLst>
            </p:cNvPr>
            <p:cNvCxnSpPr>
              <a:cxnSpLocks/>
              <a:stCxn id="21" idx="3"/>
              <a:endCxn id="20" idx="1"/>
            </p:cNvCxnSpPr>
            <p:nvPr/>
          </p:nvCxnSpPr>
          <p:spPr>
            <a:xfrm flipV="1">
              <a:off x="3975230" y="4171088"/>
              <a:ext cx="3437209" cy="90668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2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0B226E-BA18-FA42-9CA1-ECBD1E9A4E2A}"/>
                </a:ext>
              </a:extLst>
            </p:cNvPr>
            <p:cNvSpPr txBox="1"/>
            <p:nvPr/>
          </p:nvSpPr>
          <p:spPr>
            <a:xfrm>
              <a:off x="4355395" y="5120963"/>
              <a:ext cx="1929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/>
                <a:t>Device-Edge Connection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81730B0-A8C0-504C-ABA6-4B2EE7652116}"/>
              </a:ext>
            </a:extLst>
          </p:cNvPr>
          <p:cNvSpPr txBox="1"/>
          <p:nvPr/>
        </p:nvSpPr>
        <p:spPr>
          <a:xfrm>
            <a:off x="9594862" y="1738684"/>
            <a:ext cx="2516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5">
                    <a:lumMod val="75000"/>
                  </a:schemeClr>
                </a:solidFill>
              </a:rPr>
              <a:t>Cloud/Edge DC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0CA2D5-C22D-A040-9570-61FBD750CB13}"/>
              </a:ext>
            </a:extLst>
          </p:cNvPr>
          <p:cNvGrpSpPr/>
          <p:nvPr/>
        </p:nvGrpSpPr>
        <p:grpSpPr>
          <a:xfrm>
            <a:off x="2734491" y="259114"/>
            <a:ext cx="4540136" cy="1756570"/>
            <a:chOff x="2734491" y="259114"/>
            <a:chExt cx="4540136" cy="175657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84B09AE-A752-0642-816A-1B4B102E7C28}"/>
                </a:ext>
              </a:extLst>
            </p:cNvPr>
            <p:cNvGrpSpPr/>
            <p:nvPr/>
          </p:nvGrpSpPr>
          <p:grpSpPr>
            <a:xfrm>
              <a:off x="2734491" y="597885"/>
              <a:ext cx="4540136" cy="1417799"/>
              <a:chOff x="2734491" y="597885"/>
              <a:chExt cx="4540136" cy="1417799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3510B81-132A-E845-9512-7B827B600729}"/>
                  </a:ext>
                </a:extLst>
              </p:cNvPr>
              <p:cNvSpPr/>
              <p:nvPr/>
            </p:nvSpPr>
            <p:spPr>
              <a:xfrm>
                <a:off x="2734491" y="597885"/>
                <a:ext cx="2651402" cy="14177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B35CD53-CEDB-9342-990F-EA7BD56FC898}"/>
                  </a:ext>
                </a:extLst>
              </p:cNvPr>
              <p:cNvGrpSpPr/>
              <p:nvPr/>
            </p:nvGrpSpPr>
            <p:grpSpPr>
              <a:xfrm>
                <a:off x="2952496" y="739033"/>
                <a:ext cx="4322131" cy="1226225"/>
                <a:chOff x="2952496" y="739033"/>
                <a:chExt cx="4322131" cy="122622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20FD70F-E436-F840-943E-42189EAC51C4}"/>
                    </a:ext>
                  </a:extLst>
                </p:cNvPr>
                <p:cNvGrpSpPr/>
                <p:nvPr/>
              </p:nvGrpSpPr>
              <p:grpSpPr>
                <a:xfrm>
                  <a:off x="5579355" y="1008913"/>
                  <a:ext cx="1695272" cy="956345"/>
                  <a:chOff x="5579355" y="1008913"/>
                  <a:chExt cx="1695272" cy="956345"/>
                </a:xfrm>
              </p:grpSpPr>
              <p:sp>
                <p:nvSpPr>
                  <p:cNvPr id="66" name="Rounded Rectangle 65">
                    <a:extLst>
                      <a:ext uri="{FF2B5EF4-FFF2-40B4-BE49-F238E27FC236}">
                        <a16:creationId xmlns:a16="http://schemas.microsoft.com/office/drawing/2014/main" id="{50408F46-F23C-7043-827B-94A9B5D48D2C}"/>
                      </a:ext>
                    </a:extLst>
                  </p:cNvPr>
                  <p:cNvSpPr/>
                  <p:nvPr/>
                </p:nvSpPr>
                <p:spPr>
                  <a:xfrm>
                    <a:off x="5579355" y="1008913"/>
                    <a:ext cx="1390472" cy="651545"/>
                  </a:xfrm>
                  <a:prstGeom prst="roundRect">
                    <a:avLst/>
                  </a:prstGeom>
                  <a:solidFill>
                    <a:srgbClr val="FFF3CC"/>
                  </a:solidFill>
                  <a:ln w="25400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Cloud</a:t>
                    </a:r>
                    <a:r>
                      <a:rPr lang="zh-CN" altLang="en-US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>
                        <a:solidFill>
                          <a:schemeClr val="tx1"/>
                        </a:solidFill>
                      </a:rPr>
                      <a:t>Node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ounded Rectangle 66">
                    <a:extLst>
                      <a:ext uri="{FF2B5EF4-FFF2-40B4-BE49-F238E27FC236}">
                        <a16:creationId xmlns:a16="http://schemas.microsoft.com/office/drawing/2014/main" id="{4E51DD90-EBA0-314F-986E-E239BD2BC097}"/>
                      </a:ext>
                    </a:extLst>
                  </p:cNvPr>
                  <p:cNvSpPr/>
                  <p:nvPr/>
                </p:nvSpPr>
                <p:spPr>
                  <a:xfrm>
                    <a:off x="5731755" y="1161313"/>
                    <a:ext cx="1390472" cy="651545"/>
                  </a:xfrm>
                  <a:prstGeom prst="roundRect">
                    <a:avLst/>
                  </a:prstGeom>
                  <a:solidFill>
                    <a:srgbClr val="FFF3CC"/>
                  </a:solidFill>
                  <a:ln w="25400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Cloud</a:t>
                    </a:r>
                    <a:r>
                      <a:rPr lang="zh-CN" altLang="en-US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>
                        <a:solidFill>
                          <a:schemeClr val="tx1"/>
                        </a:solidFill>
                      </a:rPr>
                      <a:t>Node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ounded Rectangle 67">
                    <a:extLst>
                      <a:ext uri="{FF2B5EF4-FFF2-40B4-BE49-F238E27FC236}">
                        <a16:creationId xmlns:a16="http://schemas.microsoft.com/office/drawing/2014/main" id="{365383E5-FC95-D84C-BF53-F23F29C428C5}"/>
                      </a:ext>
                    </a:extLst>
                  </p:cNvPr>
                  <p:cNvSpPr/>
                  <p:nvPr/>
                </p:nvSpPr>
                <p:spPr>
                  <a:xfrm>
                    <a:off x="5884155" y="1313713"/>
                    <a:ext cx="1390472" cy="651545"/>
                  </a:xfrm>
                  <a:prstGeom prst="roundRect">
                    <a:avLst/>
                  </a:prstGeom>
                  <a:solidFill>
                    <a:srgbClr val="FFF3CC"/>
                  </a:solidFill>
                  <a:ln w="25400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>
                        <a:solidFill>
                          <a:schemeClr val="tx1"/>
                        </a:solidFill>
                      </a:rPr>
                      <a:t>Cloud</a:t>
                    </a:r>
                    <a:r>
                      <a:rPr lang="zh-CN" altLang="en-US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>
                        <a:solidFill>
                          <a:schemeClr val="tx1"/>
                        </a:solidFill>
                      </a:rPr>
                      <a:t>Node</a:t>
                    </a:r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F20EF972-660E-A34A-BAEC-C01BFCA2CE2C}"/>
                    </a:ext>
                  </a:extLst>
                </p:cNvPr>
                <p:cNvSpPr/>
                <p:nvPr/>
              </p:nvSpPr>
              <p:spPr>
                <a:xfrm>
                  <a:off x="2952496" y="739033"/>
                  <a:ext cx="2280355" cy="1103522"/>
                </a:xfrm>
                <a:prstGeom prst="roundRect">
                  <a:avLst/>
                </a:prstGeom>
                <a:solidFill>
                  <a:srgbClr val="FFF3CC"/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Cloud</a:t>
                  </a:r>
                  <a:r>
                    <a:rPr lang="zh-CN" altLang="en-US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</a:rPr>
                    <a:t>Core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C206F3-4C49-5B4B-8F5B-CFE878F0831D}"/>
                </a:ext>
              </a:extLst>
            </p:cNvPr>
            <p:cNvSpPr txBox="1"/>
            <p:nvPr/>
          </p:nvSpPr>
          <p:spPr>
            <a:xfrm>
              <a:off x="3374196" y="259114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Cloud K8s CP Node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FDF5AD7-1DB5-424F-87B8-FFD49F28F817}"/>
              </a:ext>
            </a:extLst>
          </p:cNvPr>
          <p:cNvGrpSpPr/>
          <p:nvPr/>
        </p:nvGrpSpPr>
        <p:grpSpPr>
          <a:xfrm>
            <a:off x="7105291" y="1004098"/>
            <a:ext cx="4970497" cy="5806772"/>
            <a:chOff x="7105291" y="1004098"/>
            <a:chExt cx="4970497" cy="580677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2164D5C-5FC2-E04E-87FB-BC7D2425619A}"/>
                </a:ext>
              </a:extLst>
            </p:cNvPr>
            <p:cNvGrpSpPr/>
            <p:nvPr/>
          </p:nvGrpSpPr>
          <p:grpSpPr>
            <a:xfrm>
              <a:off x="10998698" y="5940839"/>
              <a:ext cx="1077090" cy="870031"/>
              <a:chOff x="10790495" y="5948325"/>
              <a:chExt cx="1077090" cy="870031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994FB28-C575-0149-8B60-01EEC31D3C72}"/>
                  </a:ext>
                </a:extLst>
              </p:cNvPr>
              <p:cNvSpPr/>
              <p:nvPr/>
            </p:nvSpPr>
            <p:spPr>
              <a:xfrm>
                <a:off x="11120838" y="5948325"/>
                <a:ext cx="416405" cy="47070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E5FC8BA-C3AD-DE43-8A0A-46F8798A84A7}"/>
                  </a:ext>
                </a:extLst>
              </p:cNvPr>
              <p:cNvSpPr txBox="1"/>
              <p:nvPr/>
            </p:nvSpPr>
            <p:spPr>
              <a:xfrm>
                <a:off x="10790495" y="6449024"/>
                <a:ext cx="1077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container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175A0ED-BA75-EA47-AE72-1249969548FE}"/>
                </a:ext>
              </a:extLst>
            </p:cNvPr>
            <p:cNvGrpSpPr/>
            <p:nvPr/>
          </p:nvGrpSpPr>
          <p:grpSpPr>
            <a:xfrm>
              <a:off x="7105291" y="1004098"/>
              <a:ext cx="1061394" cy="4190920"/>
              <a:chOff x="7105291" y="1004098"/>
              <a:chExt cx="1061394" cy="419092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9D084E0-C6D7-9245-BF32-746A54E8E1BE}"/>
                  </a:ext>
                </a:extLst>
              </p:cNvPr>
              <p:cNvGrpSpPr/>
              <p:nvPr/>
            </p:nvGrpSpPr>
            <p:grpSpPr>
              <a:xfrm>
                <a:off x="7105291" y="4602436"/>
                <a:ext cx="1061394" cy="592582"/>
                <a:chOff x="7105291" y="4602436"/>
                <a:chExt cx="1061394" cy="592582"/>
              </a:xfrm>
            </p:grpSpPr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20E3A327-96CF-E249-BD47-932536A982A7}"/>
                    </a:ext>
                  </a:extLst>
                </p:cNvPr>
                <p:cNvSpPr/>
                <p:nvPr/>
              </p:nvSpPr>
              <p:spPr>
                <a:xfrm>
                  <a:off x="7105291" y="4602436"/>
                  <a:ext cx="416405" cy="47070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D09E3E1F-981E-384E-BE5A-DB0C46B17B93}"/>
                    </a:ext>
                  </a:extLst>
                </p:cNvPr>
                <p:cNvSpPr/>
                <p:nvPr/>
              </p:nvSpPr>
              <p:spPr>
                <a:xfrm>
                  <a:off x="7427786" y="4650850"/>
                  <a:ext cx="416405" cy="47070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65" name="Rounded Rectangle 64">
                  <a:extLst>
                    <a:ext uri="{FF2B5EF4-FFF2-40B4-BE49-F238E27FC236}">
                      <a16:creationId xmlns:a16="http://schemas.microsoft.com/office/drawing/2014/main" id="{C91B8AAD-EAB7-6D4A-852C-847533A11B60}"/>
                    </a:ext>
                  </a:extLst>
                </p:cNvPr>
                <p:cNvSpPr/>
                <p:nvPr/>
              </p:nvSpPr>
              <p:spPr>
                <a:xfrm>
                  <a:off x="7750280" y="4724313"/>
                  <a:ext cx="416405" cy="470705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BCC95AD-5A72-554F-B6AA-70726DB553A3}"/>
                  </a:ext>
                </a:extLst>
              </p:cNvPr>
              <p:cNvSpPr/>
              <p:nvPr/>
            </p:nvSpPr>
            <p:spPr>
              <a:xfrm>
                <a:off x="7177794" y="1004098"/>
                <a:ext cx="416405" cy="47070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76C6A48-E840-5D90-B36F-2F64BC8F30AE}"/>
              </a:ext>
            </a:extLst>
          </p:cNvPr>
          <p:cNvSpPr/>
          <p:nvPr/>
        </p:nvSpPr>
        <p:spPr>
          <a:xfrm>
            <a:off x="9354039" y="446834"/>
            <a:ext cx="1793966" cy="914400"/>
          </a:xfrm>
          <a:prstGeom prst="rect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3rd party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B99F8-0B19-54AC-B686-FF65946CE568}"/>
              </a:ext>
            </a:extLst>
          </p:cNvPr>
          <p:cNvSpPr txBox="1"/>
          <p:nvPr/>
        </p:nvSpPr>
        <p:spPr>
          <a:xfrm>
            <a:off x="8782337" y="6441538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3B433-F848-0BBD-930E-C2655A7D1661}"/>
              </a:ext>
            </a:extLst>
          </p:cNvPr>
          <p:cNvSpPr txBox="1"/>
          <p:nvPr/>
        </p:nvSpPr>
        <p:spPr>
          <a:xfrm>
            <a:off x="163171" y="153665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highlight>
                  <a:srgbClr val="000000"/>
                </a:highligh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79387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F99-24F8-B743-966A-44CEF6C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416" y="5396529"/>
            <a:ext cx="47794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Key Features To PoC</a:t>
            </a:r>
          </a:p>
        </p:txBody>
      </p:sp>
    </p:spTree>
    <p:extLst>
      <p:ext uri="{BB962C8B-B14F-4D97-AF65-F5344CB8AC3E}">
        <p14:creationId xmlns:p14="http://schemas.microsoft.com/office/powerpoint/2010/main" val="1475767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E04-2865-7449-B6E2-9DD20761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Running EdgeCore on Smart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437E-C8B9-CD43-8F1E-3002E39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EdgeCore</a:t>
            </a:r>
          </a:p>
          <a:p>
            <a:pPr lvl="1"/>
            <a:endParaRPr lang="en-US"/>
          </a:p>
          <a:p>
            <a:pPr lvl="1"/>
            <a:r>
              <a:rPr lang="en-US"/>
              <a:t>Runs as a process</a:t>
            </a:r>
          </a:p>
          <a:p>
            <a:pPr lvl="1"/>
            <a:endParaRPr lang="en-US"/>
          </a:p>
          <a:p>
            <a:pPr lvl="1"/>
            <a:r>
              <a:rPr lang="en-US"/>
              <a:t>Runs edged which is similar to kubelet</a:t>
            </a:r>
          </a:p>
          <a:p>
            <a:pPr lvl="1"/>
            <a:endParaRPr lang="en-US"/>
          </a:p>
          <a:p>
            <a:pPr lvl="1"/>
            <a:r>
              <a:rPr lang="en-US"/>
              <a:t>MySQL light</a:t>
            </a:r>
          </a:p>
          <a:p>
            <a:endParaRPr lang="en-US"/>
          </a:p>
          <a:p>
            <a:r>
              <a:rPr lang="en-US"/>
              <a:t>User APP</a:t>
            </a:r>
          </a:p>
          <a:p>
            <a:pPr lvl="1"/>
            <a:endParaRPr lang="en-US"/>
          </a:p>
          <a:p>
            <a:pPr lvl="1"/>
            <a:r>
              <a:rPr lang="en-US"/>
              <a:t>Container</a:t>
            </a:r>
          </a:p>
          <a:p>
            <a:pPr lvl="1"/>
            <a:endParaRPr lang="en-US"/>
          </a:p>
        </p:txBody>
      </p:sp>
      <p:pic>
        <p:nvPicPr>
          <p:cNvPr id="4" name="Graphic 3" descr="Smart Phone outline">
            <a:extLst>
              <a:ext uri="{FF2B5EF4-FFF2-40B4-BE49-F238E27FC236}">
                <a16:creationId xmlns:a16="http://schemas.microsoft.com/office/drawing/2014/main" id="{A9328003-2CFA-434A-A018-184818700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89" t="2128" r="19971" b="2882"/>
          <a:stretch/>
        </p:blipFill>
        <p:spPr>
          <a:xfrm>
            <a:off x="8771466" y="1749073"/>
            <a:ext cx="2325511" cy="369146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A6F144-506F-5043-8572-66D626B806B3}"/>
              </a:ext>
            </a:extLst>
          </p:cNvPr>
          <p:cNvSpPr/>
          <p:nvPr/>
        </p:nvSpPr>
        <p:spPr>
          <a:xfrm>
            <a:off x="8530039" y="2906865"/>
            <a:ext cx="1608665" cy="882426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Edge</a:t>
            </a:r>
            <a:r>
              <a:rPr lang="zh-CN" altLang="en-US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Core</a:t>
            </a: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69F05B-0314-8D40-9FA0-436A8C89E574}"/>
              </a:ext>
            </a:extLst>
          </p:cNvPr>
          <p:cNvGrpSpPr/>
          <p:nvPr/>
        </p:nvGrpSpPr>
        <p:grpSpPr>
          <a:xfrm>
            <a:off x="8222891" y="3593952"/>
            <a:ext cx="1061394" cy="592582"/>
            <a:chOff x="7105291" y="4602436"/>
            <a:chExt cx="1061394" cy="5925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03E7B02-46C8-2C41-81A4-AED39087FF66}"/>
                </a:ext>
              </a:extLst>
            </p:cNvPr>
            <p:cNvSpPr/>
            <p:nvPr/>
          </p:nvSpPr>
          <p:spPr>
            <a:xfrm>
              <a:off x="7105291" y="4602436"/>
              <a:ext cx="416405" cy="4707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1882E3F-9101-D244-9EE9-310A05A6BCA5}"/>
                </a:ext>
              </a:extLst>
            </p:cNvPr>
            <p:cNvSpPr/>
            <p:nvPr/>
          </p:nvSpPr>
          <p:spPr>
            <a:xfrm>
              <a:off x="7427786" y="4650850"/>
              <a:ext cx="416405" cy="4707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EDB217-D5CC-364C-A0B3-9E916137B982}"/>
                </a:ext>
              </a:extLst>
            </p:cNvPr>
            <p:cNvSpPr/>
            <p:nvPr/>
          </p:nvSpPr>
          <p:spPr>
            <a:xfrm>
              <a:off x="7750280" y="4724313"/>
              <a:ext cx="416405" cy="4707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E0A84DE-87CB-D64E-8749-A5208E972C13}"/>
              </a:ext>
            </a:extLst>
          </p:cNvPr>
          <p:cNvSpPr txBox="1"/>
          <p:nvPr/>
        </p:nvSpPr>
        <p:spPr>
          <a:xfrm>
            <a:off x="11706578" y="6242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3A9D87E4-9859-E54A-AA39-82A532013249}"/>
              </a:ext>
            </a:extLst>
          </p:cNvPr>
          <p:cNvSpPr/>
          <p:nvPr/>
        </p:nvSpPr>
        <p:spPr>
          <a:xfrm>
            <a:off x="9673310" y="2634770"/>
            <a:ext cx="691474" cy="485806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SQLite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93F068-D526-BA49-A63E-04ADFCBDCC5F}"/>
              </a:ext>
            </a:extLst>
          </p:cNvPr>
          <p:cNvGrpSpPr/>
          <p:nvPr/>
        </p:nvGrpSpPr>
        <p:grpSpPr>
          <a:xfrm>
            <a:off x="3181230" y="4478004"/>
            <a:ext cx="2486267" cy="2379996"/>
            <a:chOff x="3181230" y="4478004"/>
            <a:chExt cx="2486267" cy="23799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19D78D-6F47-FF40-88AD-1259A8972FFB}"/>
                </a:ext>
              </a:extLst>
            </p:cNvPr>
            <p:cNvGrpSpPr/>
            <p:nvPr/>
          </p:nvGrpSpPr>
          <p:grpSpPr>
            <a:xfrm>
              <a:off x="3181230" y="4478004"/>
              <a:ext cx="2169703" cy="2379996"/>
              <a:chOff x="3926297" y="4318169"/>
              <a:chExt cx="2169703" cy="237999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5B9723D-F2F9-DB4D-88BE-EEF3802BC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6297" y="4318169"/>
                <a:ext cx="1852760" cy="199373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2AE33-9A37-F34E-A340-DA2E4336D0A8}"/>
                  </a:ext>
                </a:extLst>
              </p:cNvPr>
              <p:cNvSpPr txBox="1"/>
              <p:nvPr/>
            </p:nvSpPr>
            <p:spPr>
              <a:xfrm>
                <a:off x="5304071" y="6328833"/>
                <a:ext cx="7919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>
                    <a:hlinkClick r:id="rId5"/>
                  </a:rPr>
                  <a:t>link1</a:t>
                </a:r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61BBF4-A82D-1D48-BC41-2DD416B05E30}"/>
                </a:ext>
              </a:extLst>
            </p:cNvPr>
            <p:cNvSpPr txBox="1"/>
            <p:nvPr/>
          </p:nvSpPr>
          <p:spPr>
            <a:xfrm>
              <a:off x="5033990" y="64886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hlinkClick r:id="rId6"/>
                </a:rPr>
                <a:t>link2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937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E04-2865-7449-B6E2-9DD20761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(2) EdgeCore to Smart Watch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437E-C8B9-CD43-8F1E-3002E39A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289" cy="4351338"/>
          </a:xfrm>
        </p:spPr>
        <p:txBody>
          <a:bodyPr>
            <a:normAutofit/>
          </a:bodyPr>
          <a:lstStyle/>
          <a:p>
            <a:r>
              <a:rPr lang="en-US"/>
              <a:t>MQTT Device Broker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9D2A-6CE8-0340-B9F5-F7948727556C}"/>
              </a:ext>
            </a:extLst>
          </p:cNvPr>
          <p:cNvGrpSpPr/>
          <p:nvPr/>
        </p:nvGrpSpPr>
        <p:grpSpPr>
          <a:xfrm>
            <a:off x="6614605" y="3403067"/>
            <a:ext cx="5278642" cy="3029114"/>
            <a:chOff x="4781040" y="3009725"/>
            <a:chExt cx="5278642" cy="30291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F5FF335-F2D9-2E4D-937C-CD6C517AEA71}"/>
                </a:ext>
              </a:extLst>
            </p:cNvPr>
            <p:cNvSpPr/>
            <p:nvPr/>
          </p:nvSpPr>
          <p:spPr>
            <a:xfrm>
              <a:off x="8451017" y="3945475"/>
              <a:ext cx="1608665" cy="882426"/>
            </a:xfrm>
            <a:prstGeom prst="roundRect">
              <a:avLst/>
            </a:prstGeom>
            <a:solidFill>
              <a:srgbClr val="FFF3CC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solidFill>
                    <a:schemeClr val="tx1"/>
                  </a:solidFill>
                </a:rPr>
                <a:t>Edge</a:t>
              </a: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Core</a:t>
              </a:r>
              <a:endParaRPr lang="en-US" sz="240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Outline drawing smartwatch elegant thin line Vector Image">
              <a:extLst>
                <a:ext uri="{FF2B5EF4-FFF2-40B4-BE49-F238E27FC236}">
                  <a16:creationId xmlns:a16="http://schemas.microsoft.com/office/drawing/2014/main" id="{BA0AFE5D-F877-A24F-841E-F5CB6E3297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0" t="7902" r="21920" b="15556"/>
            <a:stretch/>
          </p:blipFill>
          <p:spPr bwMode="auto">
            <a:xfrm>
              <a:off x="4781040" y="3009725"/>
              <a:ext cx="2045468" cy="3029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CD4C3D0F-6D07-3F40-BE0A-D8ECE242FC9D}"/>
                </a:ext>
              </a:extLst>
            </p:cNvPr>
            <p:cNvCxnSpPr>
              <a:cxnSpLocks/>
              <a:stCxn id="18" idx="3"/>
              <a:endCxn id="17" idx="1"/>
            </p:cNvCxnSpPr>
            <p:nvPr/>
          </p:nvCxnSpPr>
          <p:spPr>
            <a:xfrm flipV="1">
              <a:off x="6826508" y="4386688"/>
              <a:ext cx="1624509" cy="13759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2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0B461D-F190-4C4E-8FF3-65130D0C9067}"/>
                </a:ext>
              </a:extLst>
            </p:cNvPr>
            <p:cNvSpPr txBox="1"/>
            <p:nvPr/>
          </p:nvSpPr>
          <p:spPr>
            <a:xfrm>
              <a:off x="6664573" y="4012193"/>
              <a:ext cx="1740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/>
                <a:t>Bluetooth over MQTT</a:t>
              </a:r>
            </a:p>
          </p:txBody>
        </p:sp>
      </p:grpSp>
      <p:pic>
        <p:nvPicPr>
          <p:cNvPr id="10242" name="Picture 2" descr="Why KubeEdge | KubeEdge">
            <a:extLst>
              <a:ext uri="{FF2B5EF4-FFF2-40B4-BE49-F238E27FC236}">
                <a16:creationId xmlns:a16="http://schemas.microsoft.com/office/drawing/2014/main" id="{A46BDE6F-F8B2-2946-A4D2-CE76BE48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4" y="2868097"/>
            <a:ext cx="4253735" cy="3443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A2C04-899B-354F-B3B5-4A983F2F5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75" y="2324859"/>
            <a:ext cx="2452936" cy="1489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0F3FB3-3CAF-C007-E63E-5D76FFCA6153}"/>
              </a:ext>
            </a:extLst>
          </p:cNvPr>
          <p:cNvSpPr txBox="1"/>
          <p:nvPr/>
        </p:nvSpPr>
        <p:spPr>
          <a:xfrm>
            <a:off x="7033420" y="5221243"/>
            <a:ext cx="1253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OpenHarmony</a:t>
            </a:r>
          </a:p>
        </p:txBody>
      </p:sp>
    </p:spTree>
    <p:extLst>
      <p:ext uri="{BB962C8B-B14F-4D97-AF65-F5344CB8AC3E}">
        <p14:creationId xmlns:p14="http://schemas.microsoft.com/office/powerpoint/2010/main" val="33456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BE04-2865-7449-B6E2-9DD20761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</a:t>
            </a:r>
            <a:r>
              <a:rPr lang="en-US" altLang="zh-CN"/>
              <a:t>3</a:t>
            </a:r>
            <a:r>
              <a:rPr lang="en-US"/>
              <a:t>) User APP calling 3</a:t>
            </a:r>
            <a:r>
              <a:rPr lang="en-US" baseline="30000"/>
              <a:t>rd</a:t>
            </a:r>
            <a:r>
              <a:rPr lang="en-US"/>
              <a:t> Party Service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5EBBEB-377F-B941-A7ED-DCA2C3BD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62" y="3079221"/>
            <a:ext cx="3438172" cy="1193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3B97237-25EC-AA48-AC77-BA1452B89CAF}"/>
              </a:ext>
            </a:extLst>
          </p:cNvPr>
          <p:cNvSpPr/>
          <p:nvPr/>
        </p:nvSpPr>
        <p:spPr>
          <a:xfrm>
            <a:off x="2687594" y="3605989"/>
            <a:ext cx="1390472" cy="651545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Cloud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Node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093333-4C4D-174F-8817-C9F052241E1F}"/>
              </a:ext>
            </a:extLst>
          </p:cNvPr>
          <p:cNvSpPr/>
          <p:nvPr/>
        </p:nvSpPr>
        <p:spPr>
          <a:xfrm>
            <a:off x="2839994" y="3758389"/>
            <a:ext cx="1390472" cy="651545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Cloud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Node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D513863-DF6B-0646-BA3F-D738AA439AEA}"/>
              </a:ext>
            </a:extLst>
          </p:cNvPr>
          <p:cNvSpPr/>
          <p:nvPr/>
        </p:nvSpPr>
        <p:spPr>
          <a:xfrm>
            <a:off x="2992394" y="3910789"/>
            <a:ext cx="1390472" cy="651545"/>
          </a:xfrm>
          <a:prstGeom prst="roundRect">
            <a:avLst/>
          </a:prstGeom>
          <a:solidFill>
            <a:srgbClr val="FFF3CC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Cloud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Node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819D3C-F550-4F4F-856C-BE4C921CFDC9}"/>
              </a:ext>
            </a:extLst>
          </p:cNvPr>
          <p:cNvSpPr/>
          <p:nvPr/>
        </p:nvSpPr>
        <p:spPr>
          <a:xfrm>
            <a:off x="4278422" y="3630788"/>
            <a:ext cx="416405" cy="4707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12C5125-D75F-9A4D-B554-18B8C3C25E9B}"/>
              </a:ext>
            </a:extLst>
          </p:cNvPr>
          <p:cNvCxnSpPr>
            <a:cxnSpLocks/>
            <a:stCxn id="11" idx="1"/>
            <a:endCxn id="15" idx="3"/>
          </p:cNvCxnSpPr>
          <p:nvPr/>
        </p:nvCxnSpPr>
        <p:spPr>
          <a:xfrm rot="10800000" flipV="1">
            <a:off x="4694828" y="3676055"/>
            <a:ext cx="1078735" cy="190086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2"/>
            </a:solidFill>
            <a:prstDash val="sysDot"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53E7-2CD5-B935-F23B-D63D6C3C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138703"/>
            <a:ext cx="10515600" cy="888206"/>
          </a:xfrm>
        </p:spPr>
        <p:txBody>
          <a:bodyPr>
            <a:normAutofit/>
          </a:bodyPr>
          <a:lstStyle/>
          <a:p>
            <a:r>
              <a:rPr lang="en-US" sz="3600"/>
              <a:t>KubeEdge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F0C0-A9F7-FFDD-8BCF-475F1F51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15" y="1081422"/>
            <a:ext cx="7907249" cy="5637875"/>
          </a:xfrm>
        </p:spPr>
        <p:txBody>
          <a:bodyPr>
            <a:normAutofit lnSpcReduction="10000"/>
          </a:bodyPr>
          <a:lstStyle/>
          <a:p>
            <a:r>
              <a:rPr lang="en-US" sz="1200"/>
              <a:t>Cloud Setup</a:t>
            </a:r>
          </a:p>
          <a:p>
            <a:pPr lvl="1"/>
            <a:r>
              <a:rPr lang="en-US" sz="1100"/>
              <a:t>Run KubeEdge cloud-core</a:t>
            </a:r>
          </a:p>
          <a:p>
            <a:pPr lvl="2"/>
            <a:r>
              <a:rPr lang="en-US" sz="1000"/>
              <a:t>Cloud VMs such as AWS</a:t>
            </a:r>
          </a:p>
          <a:p>
            <a:pPr lvl="2"/>
            <a:r>
              <a:rPr lang="en-US" sz="1000"/>
              <a:t>Run K8s </a:t>
            </a:r>
          </a:p>
          <a:p>
            <a:pPr lvl="2"/>
            <a:r>
              <a:rPr lang="en-US" sz="1000"/>
              <a:t>Run edge-core</a:t>
            </a:r>
          </a:p>
          <a:p>
            <a:pPr lvl="2"/>
            <a:r>
              <a:rPr lang="en-US" sz="1000"/>
              <a:t>Validation/Deliverables: </a:t>
            </a:r>
          </a:p>
          <a:p>
            <a:pPr lvl="3"/>
            <a:r>
              <a:rPr lang="en-US" sz="900"/>
              <a:t>For K8s: kubectl get nodes, get pods</a:t>
            </a:r>
          </a:p>
          <a:p>
            <a:pPr lvl="3"/>
            <a:r>
              <a:rPr lang="en-US" sz="900"/>
              <a:t>For edge-core: process up running successfully</a:t>
            </a:r>
          </a:p>
          <a:p>
            <a:r>
              <a:rPr lang="en-US" sz="1200"/>
              <a:t>Test pod</a:t>
            </a:r>
          </a:p>
          <a:p>
            <a:pPr lvl="1"/>
            <a:r>
              <a:rPr lang="en-US" sz="1100"/>
              <a:t>A containerized application in a K8s that could be used to validate phone-watch functionalities</a:t>
            </a:r>
          </a:p>
          <a:p>
            <a:pPr lvl="1"/>
            <a:r>
              <a:rPr lang="en-US" sz="1100"/>
              <a:t>Validation/Deliverables: </a:t>
            </a:r>
          </a:p>
          <a:p>
            <a:pPr lvl="2"/>
            <a:r>
              <a:rPr lang="en-US" sz="900"/>
              <a:t>K8s </a:t>
            </a:r>
            <a:r>
              <a:rPr lang="en-US" sz="900" err="1"/>
              <a:t>Poddefinition</a:t>
            </a:r>
            <a:r>
              <a:rPr lang="en-US" sz="900"/>
              <a:t> in </a:t>
            </a:r>
            <a:r>
              <a:rPr lang="en-US" sz="900" err="1"/>
              <a:t>yaml</a:t>
            </a:r>
            <a:endParaRPr lang="en-US" sz="900"/>
          </a:p>
          <a:p>
            <a:pPr lvl="1"/>
            <a:endParaRPr lang="en-US" sz="1100"/>
          </a:p>
          <a:p>
            <a:r>
              <a:rPr lang="en-US" sz="1200"/>
              <a:t>Smartphone Setup</a:t>
            </a:r>
          </a:p>
          <a:p>
            <a:pPr lvl="1"/>
            <a:r>
              <a:rPr lang="en-US" sz="1100"/>
              <a:t>Run KubeEdge edge-core</a:t>
            </a:r>
          </a:p>
          <a:p>
            <a:pPr lvl="2"/>
            <a:r>
              <a:rPr lang="en-US" sz="1000"/>
              <a:t>Optional: on a separate cloud VM machine for KubeEdge validation</a:t>
            </a:r>
          </a:p>
          <a:p>
            <a:pPr lvl="2"/>
            <a:r>
              <a:rPr lang="en-US" sz="1000"/>
              <a:t>On smartphone</a:t>
            </a:r>
          </a:p>
          <a:p>
            <a:pPr lvl="2"/>
            <a:r>
              <a:rPr lang="en-US" sz="1000"/>
              <a:t>Validation/Deliverables: </a:t>
            </a:r>
          </a:p>
          <a:p>
            <a:pPr lvl="3"/>
            <a:r>
              <a:rPr lang="en-US" sz="900"/>
              <a:t>“kubectl get nodes” from cloud machine should show the edge-machine (smartphone and/or VM node)</a:t>
            </a:r>
          </a:p>
          <a:p>
            <a:pPr lvl="3"/>
            <a:r>
              <a:rPr lang="en-US" sz="900"/>
              <a:t>Deploy test pod from cloud machine (through cloud-core)</a:t>
            </a:r>
          </a:p>
          <a:p>
            <a:pPr lvl="3"/>
            <a:r>
              <a:rPr lang="en-US" sz="900"/>
              <a:t>Running test pod using edge-core</a:t>
            </a:r>
          </a:p>
          <a:p>
            <a:pPr lvl="3"/>
            <a:r>
              <a:rPr lang="en-US" sz="900"/>
              <a:t>Cloud side shows correct status of the edge test pod</a:t>
            </a:r>
          </a:p>
          <a:p>
            <a:pPr lvl="3"/>
            <a:r>
              <a:rPr lang="en-US" sz="900"/>
              <a:t>Edit and delete edge test pod works correctly</a:t>
            </a:r>
          </a:p>
          <a:p>
            <a:endParaRPr lang="en-US" sz="1200"/>
          </a:p>
          <a:p>
            <a:r>
              <a:rPr lang="en-US" sz="1200"/>
              <a:t>Smartwatch Setup (</a:t>
            </a:r>
            <a:endParaRPr lang="en-US" sz="1100"/>
          </a:p>
          <a:p>
            <a:pPr lvl="1"/>
            <a:r>
              <a:rPr lang="en-US" sz="1100"/>
              <a:t>Bluetooth connection with testing pod running on the edge machine/smartphone</a:t>
            </a:r>
          </a:p>
          <a:p>
            <a:pPr lvl="1"/>
            <a:r>
              <a:rPr lang="en-US" sz="1100"/>
              <a:t>Validation/Deliverables: </a:t>
            </a:r>
          </a:p>
          <a:p>
            <a:pPr lvl="2"/>
            <a:r>
              <a:rPr lang="en-US" sz="900"/>
              <a:t>Test pod able to communicate with smartphone via Bluetooth or other protocols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C06269-590C-A47B-AD3D-D3486281292C}"/>
              </a:ext>
            </a:extLst>
          </p:cNvPr>
          <p:cNvGrpSpPr/>
          <p:nvPr/>
        </p:nvGrpSpPr>
        <p:grpSpPr>
          <a:xfrm>
            <a:off x="6938644" y="755502"/>
            <a:ext cx="4441282" cy="3305380"/>
            <a:chOff x="1662289" y="259114"/>
            <a:chExt cx="8317088" cy="6189909"/>
          </a:xfrm>
        </p:grpSpPr>
        <p:pic>
          <p:nvPicPr>
            <p:cNvPr id="4" name="Graphic 3" descr="Smart Phone outline">
              <a:extLst>
                <a:ext uri="{FF2B5EF4-FFF2-40B4-BE49-F238E27FC236}">
                  <a16:creationId xmlns:a16="http://schemas.microsoft.com/office/drawing/2014/main" id="{73B5BA17-A659-65B0-1617-62C516E7F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0189" t="2128" r="19971" b="2882"/>
            <a:stretch/>
          </p:blipFill>
          <p:spPr>
            <a:xfrm>
              <a:off x="7653866" y="2757557"/>
              <a:ext cx="2325511" cy="3691466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A80E6C9-41EF-62DE-9D02-02B8E6D64EDC}"/>
                </a:ext>
              </a:extLst>
            </p:cNvPr>
            <p:cNvSpPr/>
            <p:nvPr/>
          </p:nvSpPr>
          <p:spPr>
            <a:xfrm>
              <a:off x="7412439" y="3915349"/>
              <a:ext cx="1608665" cy="882426"/>
            </a:xfrm>
            <a:prstGeom prst="roundRect">
              <a:avLst/>
            </a:prstGeom>
            <a:solidFill>
              <a:srgbClr val="FFF3CC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</a:rPr>
                <a:t>Edge</a:t>
              </a:r>
              <a:r>
                <a:rPr lang="zh-CN" altLang="en-US" sz="1000">
                  <a:solidFill>
                    <a:schemeClr val="tx1"/>
                  </a:solidFill>
                </a:rPr>
                <a:t> </a:t>
              </a:r>
              <a:r>
                <a:rPr lang="en-US" altLang="zh-CN" sz="1000">
                  <a:solidFill>
                    <a:schemeClr val="tx1"/>
                  </a:solidFill>
                </a:rPr>
                <a:t>Core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F6420F-8B0E-588D-31E2-A24823788099}"/>
                </a:ext>
              </a:extLst>
            </p:cNvPr>
            <p:cNvGrpSpPr/>
            <p:nvPr/>
          </p:nvGrpSpPr>
          <p:grpSpPr>
            <a:xfrm>
              <a:off x="3524091" y="2015683"/>
              <a:ext cx="4692681" cy="1899665"/>
              <a:chOff x="3524091" y="2015683"/>
              <a:chExt cx="4692681" cy="1899665"/>
            </a:xfrm>
          </p:grpSpPr>
          <p:cxnSp>
            <p:nvCxnSpPr>
              <p:cNvPr id="9" name="Elbow Connector 8">
                <a:extLst>
                  <a:ext uri="{FF2B5EF4-FFF2-40B4-BE49-F238E27FC236}">
                    <a16:creationId xmlns:a16="http://schemas.microsoft.com/office/drawing/2014/main" id="{55FACAC9-D1C4-5A84-1620-6C0E86B4734C}"/>
                  </a:ext>
                </a:extLst>
              </p:cNvPr>
              <p:cNvCxnSpPr>
                <a:cxnSpLocks/>
                <a:stCxn id="14" idx="2"/>
                <a:endCxn id="6" idx="0"/>
              </p:cNvCxnSpPr>
              <p:nvPr/>
            </p:nvCxnSpPr>
            <p:spPr>
              <a:xfrm rot="16200000" flipH="1">
                <a:off x="4920599" y="619175"/>
                <a:ext cx="1899665" cy="469268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bg2">
                    <a:lumMod val="25000"/>
                  </a:schemeClr>
                </a:solidFill>
                <a:prstDash val="sysDash"/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9996EB-2EAF-30F1-33E3-679D9BDFDDF9}"/>
                  </a:ext>
                </a:extLst>
              </p:cNvPr>
              <p:cNvSpPr txBox="1"/>
              <p:nvPr/>
            </p:nvSpPr>
            <p:spPr>
              <a:xfrm>
                <a:off x="4547687" y="2421451"/>
                <a:ext cx="1003238" cy="345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 i="1"/>
                  <a:t>WebSocket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D6ADD9-DCC1-3750-82B1-75833052A512}"/>
                </a:ext>
              </a:extLst>
            </p:cNvPr>
            <p:cNvGrpSpPr/>
            <p:nvPr/>
          </p:nvGrpSpPr>
          <p:grpSpPr>
            <a:xfrm>
              <a:off x="1662289" y="259114"/>
              <a:ext cx="5612338" cy="1756570"/>
              <a:chOff x="1662289" y="259114"/>
              <a:chExt cx="5612338" cy="175657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1722FC6-26F6-91A9-9294-9343941FC95D}"/>
                  </a:ext>
                </a:extLst>
              </p:cNvPr>
              <p:cNvGrpSpPr/>
              <p:nvPr/>
            </p:nvGrpSpPr>
            <p:grpSpPr>
              <a:xfrm>
                <a:off x="1662289" y="597885"/>
                <a:ext cx="5612338" cy="1417799"/>
                <a:chOff x="1662289" y="597885"/>
                <a:chExt cx="5612338" cy="1417799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0F5C350-D11D-CDA8-0BAB-3CC07DE15594}"/>
                    </a:ext>
                  </a:extLst>
                </p:cNvPr>
                <p:cNvSpPr/>
                <p:nvPr/>
              </p:nvSpPr>
              <p:spPr>
                <a:xfrm>
                  <a:off x="1662289" y="597885"/>
                  <a:ext cx="3723604" cy="14177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0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1E64FFB-E4C2-B94A-CADD-E3016A5E97C1}"/>
                    </a:ext>
                  </a:extLst>
                </p:cNvPr>
                <p:cNvGrpSpPr/>
                <p:nvPr/>
              </p:nvGrpSpPr>
              <p:grpSpPr>
                <a:xfrm>
                  <a:off x="2952496" y="739033"/>
                  <a:ext cx="4322131" cy="1226225"/>
                  <a:chOff x="2952496" y="739033"/>
                  <a:chExt cx="4322131" cy="122622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5A7338F-D580-BA4A-51EB-76BED71F2F23}"/>
                      </a:ext>
                    </a:extLst>
                  </p:cNvPr>
                  <p:cNvGrpSpPr/>
                  <p:nvPr/>
                </p:nvGrpSpPr>
                <p:grpSpPr>
                  <a:xfrm>
                    <a:off x="5579355" y="1008913"/>
                    <a:ext cx="1695272" cy="956345"/>
                    <a:chOff x="5579355" y="1008913"/>
                    <a:chExt cx="1695272" cy="956345"/>
                  </a:xfrm>
                </p:grpSpPr>
                <p:sp>
                  <p:nvSpPr>
                    <p:cNvPr id="18" name="Rounded Rectangle 17">
                      <a:extLst>
                        <a:ext uri="{FF2B5EF4-FFF2-40B4-BE49-F238E27FC236}">
                          <a16:creationId xmlns:a16="http://schemas.microsoft.com/office/drawing/2014/main" id="{A1883991-F39A-3552-4D82-BA868DECFC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355" y="1008913"/>
                      <a:ext cx="1390472" cy="651545"/>
                    </a:xfrm>
                    <a:prstGeom prst="roundRect">
                      <a:avLst/>
                    </a:prstGeom>
                    <a:solidFill>
                      <a:srgbClr val="FFF3CC"/>
                    </a:solidFill>
                    <a:ln w="25400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Cloud</a:t>
                      </a: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Rounded Rectangle 18">
                      <a:extLst>
                        <a:ext uri="{FF2B5EF4-FFF2-40B4-BE49-F238E27FC236}">
                          <a16:creationId xmlns:a16="http://schemas.microsoft.com/office/drawing/2014/main" id="{A40196B2-6A87-56DB-9C78-4D9ECA7DC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1755" y="1161313"/>
                      <a:ext cx="1390472" cy="651545"/>
                    </a:xfrm>
                    <a:prstGeom prst="roundRect">
                      <a:avLst/>
                    </a:prstGeom>
                    <a:solidFill>
                      <a:srgbClr val="FFF3CC"/>
                    </a:solidFill>
                    <a:ln w="25400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Cloud</a:t>
                      </a: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" name="Rounded Rectangle 19">
                      <a:extLst>
                        <a:ext uri="{FF2B5EF4-FFF2-40B4-BE49-F238E27FC236}">
                          <a16:creationId xmlns:a16="http://schemas.microsoft.com/office/drawing/2014/main" id="{1590804F-EFE2-79C3-36FF-FE70DE7CC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4155" y="1313713"/>
                      <a:ext cx="1390472" cy="651545"/>
                    </a:xfrm>
                    <a:prstGeom prst="roundRect">
                      <a:avLst/>
                    </a:prstGeom>
                    <a:solidFill>
                      <a:srgbClr val="FFF3CC"/>
                    </a:solidFill>
                    <a:ln w="25400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Cloud</a:t>
                      </a:r>
                      <a:r>
                        <a:rPr lang="zh-CN" altLang="en-US" sz="8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Node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7" name="Rounded Rectangle 16">
                    <a:extLst>
                      <a:ext uri="{FF2B5EF4-FFF2-40B4-BE49-F238E27FC236}">
                        <a16:creationId xmlns:a16="http://schemas.microsoft.com/office/drawing/2014/main" id="{869E0306-E313-3E08-08CE-173013D6A0E9}"/>
                      </a:ext>
                    </a:extLst>
                  </p:cNvPr>
                  <p:cNvSpPr/>
                  <p:nvPr/>
                </p:nvSpPr>
                <p:spPr>
                  <a:xfrm>
                    <a:off x="2952496" y="739033"/>
                    <a:ext cx="2280355" cy="1103522"/>
                  </a:xfrm>
                  <a:prstGeom prst="roundRect">
                    <a:avLst/>
                  </a:prstGeom>
                  <a:solidFill>
                    <a:srgbClr val="FFF3CC"/>
                  </a:solidFill>
                  <a:ln w="25400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Cloud</a:t>
                    </a:r>
                    <a:r>
                      <a:rPr lang="zh-CN" altLang="en-US" sz="80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altLang="zh-CN" sz="800">
                        <a:solidFill>
                          <a:schemeClr val="tx1"/>
                        </a:solidFill>
                      </a:rPr>
                      <a:t>Core</a:t>
                    </a:r>
                    <a:endParaRPr lang="en-US" sz="8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9BBBCB-FABC-4D88-66F0-79C43347BCC7}"/>
                  </a:ext>
                </a:extLst>
              </p:cNvPr>
              <p:cNvSpPr txBox="1"/>
              <p:nvPr/>
            </p:nvSpPr>
            <p:spPr>
              <a:xfrm>
                <a:off x="3374195" y="259114"/>
                <a:ext cx="1819758" cy="403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Cloud K8s CP Node</a:t>
                </a:r>
              </a:p>
            </p:txBody>
          </p:sp>
        </p:grp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F499B864-67D2-940F-51AF-359D6F3937C8}"/>
                </a:ext>
              </a:extLst>
            </p:cNvPr>
            <p:cNvSpPr/>
            <p:nvPr/>
          </p:nvSpPr>
          <p:spPr>
            <a:xfrm>
              <a:off x="8700979" y="3634468"/>
              <a:ext cx="516496" cy="485806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">
                  <a:solidFill>
                    <a:schemeClr val="tx1"/>
                  </a:solidFill>
                </a:rPr>
                <a:t>SQLite</a:t>
              </a:r>
              <a:endParaRPr lang="en-US" sz="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44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F99-24F8-B743-966A-44CEF6C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189" y="2766218"/>
            <a:ext cx="411762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/>
              <a:t>Thank You</a:t>
            </a:r>
            <a:br>
              <a:rPr lang="en-US" b="1"/>
            </a:br>
            <a:br>
              <a:rPr lang="en-US" b="1"/>
            </a:br>
            <a:r>
              <a:rPr lang="en-US" b="1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5645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F99-24F8-B743-966A-44CEF6C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90" y="5430396"/>
            <a:ext cx="583339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Smart Watch Project</a:t>
            </a:r>
          </a:p>
        </p:txBody>
      </p:sp>
    </p:spTree>
    <p:extLst>
      <p:ext uri="{BB962C8B-B14F-4D97-AF65-F5344CB8AC3E}">
        <p14:creationId xmlns:p14="http://schemas.microsoft.com/office/powerpoint/2010/main" val="14076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7EDE6F-7820-4116-B7FA-31713886A81F}"/>
              </a:ext>
            </a:extLst>
          </p:cNvPr>
          <p:cNvCxnSpPr>
            <a:cxnSpLocks/>
          </p:cNvCxnSpPr>
          <p:nvPr/>
        </p:nvCxnSpPr>
        <p:spPr>
          <a:xfrm>
            <a:off x="5938647" y="758239"/>
            <a:ext cx="0" cy="578407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Huawei Watch Fit Elegant Edition leaked online revealing its design and  price range - Gizmochina">
            <a:extLst>
              <a:ext uri="{FF2B5EF4-FFF2-40B4-BE49-F238E27FC236}">
                <a16:creationId xmlns:a16="http://schemas.microsoft.com/office/drawing/2014/main" id="{98CF5447-D487-4240-B9F8-CAB866459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27" y="2054595"/>
            <a:ext cx="3800460" cy="225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圆角矩形 21">
            <a:extLst>
              <a:ext uri="{FF2B5EF4-FFF2-40B4-BE49-F238E27FC236}">
                <a16:creationId xmlns:a16="http://schemas.microsoft.com/office/drawing/2014/main" id="{4548388E-5859-45A7-A2DA-E937335D3E68}"/>
              </a:ext>
            </a:extLst>
          </p:cNvPr>
          <p:cNvSpPr/>
          <p:nvPr/>
        </p:nvSpPr>
        <p:spPr>
          <a:xfrm>
            <a:off x="310883" y="907027"/>
            <a:ext cx="5442704" cy="1325564"/>
          </a:xfrm>
          <a:prstGeom prst="roundRect">
            <a:avLst>
              <a:gd name="adj" fmla="val 7327"/>
            </a:avLst>
          </a:prstGeom>
          <a:solidFill>
            <a:schemeClr val="accent4">
              <a:lumMod val="20000"/>
              <a:lumOff val="80000"/>
              <a:alpha val="89804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1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A0E3A-40CA-094A-ADF0-FFE0D238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83" y="202704"/>
            <a:ext cx="10792692" cy="597238"/>
          </a:xfrm>
        </p:spPr>
        <p:txBody>
          <a:bodyPr>
            <a:normAutofit/>
          </a:bodyPr>
          <a:lstStyle/>
          <a:p>
            <a:r>
              <a:rPr lang="en-US" sz="3600" err="1"/>
              <a:t>KubeEdge</a:t>
            </a:r>
            <a:r>
              <a:rPr lang="en-US" sz="3600"/>
              <a:t> Smart Watch Project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15DE3C6-D4D9-C64F-ABFC-0433D0E34A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908" y="2955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8F1FF10-C51A-5348-A8AE-B3E9170FD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308" y="31078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4878FB1-AAB4-A24D-8B08-456A076AC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3708" y="32602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ED7869-0739-A948-A318-4E277322A0E1}"/>
              </a:ext>
            </a:extLst>
          </p:cNvPr>
          <p:cNvSpPr/>
          <p:nvPr/>
        </p:nvSpPr>
        <p:spPr>
          <a:xfrm>
            <a:off x="408708" y="909151"/>
            <a:ext cx="5277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Smart Watch used as main user interface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Notification to users, accept user input &amp; display info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Voice assistant support with Google Assistant &amp; Alexa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Contactless payment, send to smartphone for processing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Media player, media content from smartphone</a:t>
            </a:r>
          </a:p>
        </p:txBody>
      </p:sp>
      <p:pic>
        <p:nvPicPr>
          <p:cNvPr id="1028" name="Picture 4" descr="2022 - Huawei Watch GT Runner: a HarmonyOS watch that makes you want to  play sports">
            <a:extLst>
              <a:ext uri="{FF2B5EF4-FFF2-40B4-BE49-F238E27FC236}">
                <a16:creationId xmlns:a16="http://schemas.microsoft.com/office/drawing/2014/main" id="{AE851638-FE3B-4744-AA94-64DEB94B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" y="2396796"/>
            <a:ext cx="1958579" cy="13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F4387A-3618-B141-BD6E-E34F5B79A79B}"/>
              </a:ext>
            </a:extLst>
          </p:cNvPr>
          <p:cNvSpPr/>
          <p:nvPr/>
        </p:nvSpPr>
        <p:spPr>
          <a:xfrm>
            <a:off x="920341" y="4443402"/>
            <a:ext cx="1458191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Launcher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8AE8BF-0FE6-BC4C-8133-111E6143975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378532" y="4672002"/>
            <a:ext cx="6061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53E927-768F-954F-BE50-19CB18386396}"/>
              </a:ext>
            </a:extLst>
          </p:cNvPr>
          <p:cNvSpPr/>
          <p:nvPr/>
        </p:nvSpPr>
        <p:spPr>
          <a:xfrm>
            <a:off x="2984667" y="4443402"/>
            <a:ext cx="1458191" cy="457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Handler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C349-9C34-4C6B-82C5-8EE81609AF1B}"/>
              </a:ext>
            </a:extLst>
          </p:cNvPr>
          <p:cNvGrpSpPr/>
          <p:nvPr/>
        </p:nvGrpSpPr>
        <p:grpSpPr>
          <a:xfrm>
            <a:off x="501237" y="3702515"/>
            <a:ext cx="4375564" cy="2626533"/>
            <a:chOff x="446807" y="4199613"/>
            <a:chExt cx="6054708" cy="211854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BDC0B1-6558-4EED-B159-53324D2F05C1}"/>
                </a:ext>
              </a:extLst>
            </p:cNvPr>
            <p:cNvSpPr/>
            <p:nvPr/>
          </p:nvSpPr>
          <p:spPr>
            <a:xfrm>
              <a:off x="464397" y="5882695"/>
              <a:ext cx="6037118" cy="4248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0C26C15-AD76-1F43-AD2A-05205F1F1A03}"/>
                </a:ext>
              </a:extLst>
            </p:cNvPr>
            <p:cNvGrpSpPr/>
            <p:nvPr/>
          </p:nvGrpSpPr>
          <p:grpSpPr>
            <a:xfrm>
              <a:off x="446807" y="4199613"/>
              <a:ext cx="6037118" cy="2118548"/>
              <a:chOff x="571499" y="4531634"/>
              <a:chExt cx="6037118" cy="211854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6A182A4-D750-394D-8CF4-A91DCB9ABC92}"/>
                  </a:ext>
                </a:extLst>
              </p:cNvPr>
              <p:cNvSpPr/>
              <p:nvPr/>
            </p:nvSpPr>
            <p:spPr>
              <a:xfrm>
                <a:off x="571499" y="4821382"/>
                <a:ext cx="6037118" cy="18288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497E39F-E83E-8E4D-B663-026601100478}"/>
                  </a:ext>
                </a:extLst>
              </p:cNvPr>
              <p:cNvSpPr/>
              <p:nvPr/>
            </p:nvSpPr>
            <p:spPr>
              <a:xfrm>
                <a:off x="571499" y="4531634"/>
                <a:ext cx="6037118" cy="4248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Smart Watch (Interface with users)</a:t>
                </a:r>
              </a:p>
            </p:txBody>
          </p: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175833-A8BF-CA4C-B48B-13992283EEDB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>
            <a:off x="4442858" y="4672002"/>
            <a:ext cx="41836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39D92-66DB-1942-BEE0-0AB4E9D6493C}"/>
              </a:ext>
            </a:extLst>
          </p:cNvPr>
          <p:cNvSpPr/>
          <p:nvPr/>
        </p:nvSpPr>
        <p:spPr>
          <a:xfrm>
            <a:off x="8626503" y="4443402"/>
            <a:ext cx="145819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Services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E72159-1254-474C-BD5F-DFB01CE4A6C8}"/>
              </a:ext>
            </a:extLst>
          </p:cNvPr>
          <p:cNvSpPr/>
          <p:nvPr/>
        </p:nvSpPr>
        <p:spPr>
          <a:xfrm>
            <a:off x="7174001" y="5115310"/>
            <a:ext cx="1640811" cy="4632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Playback Services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6E1E75-D58D-9E4F-A0A0-A8CFCCF22EC3}"/>
              </a:ext>
            </a:extLst>
          </p:cNvPr>
          <p:cNvSpPr/>
          <p:nvPr/>
        </p:nvSpPr>
        <p:spPr>
          <a:xfrm>
            <a:off x="9894045" y="5100640"/>
            <a:ext cx="1640811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Provider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49E123-3380-AE4E-B22A-1C8E7FD6F65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814812" y="4990251"/>
            <a:ext cx="507820" cy="3566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286AB3-A078-E44F-98EC-5B942711764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9407078" y="4990251"/>
            <a:ext cx="486967" cy="33898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775C23F-1EEC-644D-957E-A0134F94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787" y="4299436"/>
            <a:ext cx="1371600" cy="3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7FB77E1-2774-43C4-877E-1E2E3DE0B4DA}"/>
              </a:ext>
            </a:extLst>
          </p:cNvPr>
          <p:cNvGrpSpPr/>
          <p:nvPr/>
        </p:nvGrpSpPr>
        <p:grpSpPr>
          <a:xfrm>
            <a:off x="6951512" y="3702515"/>
            <a:ext cx="4758865" cy="2626533"/>
            <a:chOff x="6951512" y="4185759"/>
            <a:chExt cx="4758865" cy="21324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E5E8B65-A8BE-C94A-ABFF-2FE0EC174551}"/>
                </a:ext>
              </a:extLst>
            </p:cNvPr>
            <p:cNvGrpSpPr/>
            <p:nvPr/>
          </p:nvGrpSpPr>
          <p:grpSpPr>
            <a:xfrm>
              <a:off x="6951516" y="4185759"/>
              <a:ext cx="4758861" cy="2132402"/>
              <a:chOff x="685800" y="4531634"/>
              <a:chExt cx="6037118" cy="21324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507BD23-E4D4-8147-B833-C762320F243B}"/>
                  </a:ext>
                </a:extLst>
              </p:cNvPr>
              <p:cNvSpPr/>
              <p:nvPr/>
            </p:nvSpPr>
            <p:spPr>
              <a:xfrm>
                <a:off x="685800" y="4821382"/>
                <a:ext cx="6037118" cy="184265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E9B7DC-28AD-174C-BAD7-C4912B0377CC}"/>
                  </a:ext>
                </a:extLst>
              </p:cNvPr>
              <p:cNvSpPr/>
              <p:nvPr/>
            </p:nvSpPr>
            <p:spPr>
              <a:xfrm>
                <a:off x="685800" y="4531634"/>
                <a:ext cx="6037118" cy="42483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Smart Phone (Integration with 3</a:t>
                </a:r>
                <a:r>
                  <a:rPr kumimoji="0" lang="en-US" sz="1800" b="0" i="0" u="none" strike="noStrike" kern="1200" cap="none" spc="0" normalizeH="0" baseline="3000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rd</a:t>
                </a: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party)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6610B1-0D9E-4D51-B9ED-2A24A862C515}"/>
                </a:ext>
              </a:extLst>
            </p:cNvPr>
            <p:cNvSpPr/>
            <p:nvPr/>
          </p:nvSpPr>
          <p:spPr>
            <a:xfrm>
              <a:off x="6951512" y="5881885"/>
              <a:ext cx="4758861" cy="4248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40A94B5-27F4-4EAE-8BB4-0BDF4D9F8106}"/>
              </a:ext>
            </a:extLst>
          </p:cNvPr>
          <p:cNvSpPr txBox="1"/>
          <p:nvPr/>
        </p:nvSpPr>
        <p:spPr>
          <a:xfrm>
            <a:off x="5047541" y="4693509"/>
            <a:ext cx="1791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Smartphone interact with Smartwatch via open API using Bluetooth</a:t>
            </a:r>
          </a:p>
        </p:txBody>
      </p:sp>
      <p:pic>
        <p:nvPicPr>
          <p:cNvPr id="1026" name="Picture 2" descr="Android Logo, history, meaning, symbol, PNG">
            <a:extLst>
              <a:ext uri="{FF2B5EF4-FFF2-40B4-BE49-F238E27FC236}">
                <a16:creationId xmlns:a16="http://schemas.microsoft.com/office/drawing/2014/main" id="{6820DBBA-E949-4C00-8AC2-DD159E5BF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78" y="5636064"/>
            <a:ext cx="1390764" cy="7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ALL YOU NEED TO KNOW ABOUT THE IOS 15 - Dreamworks Direct">
            <a:extLst>
              <a:ext uri="{FF2B5EF4-FFF2-40B4-BE49-F238E27FC236}">
                <a16:creationId xmlns:a16="http://schemas.microsoft.com/office/drawing/2014/main" id="{69847472-F27D-4027-A2CD-83AD9559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411" y="5762947"/>
            <a:ext cx="970512" cy="5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B60589C-8152-4042-8501-74B1C7D80829}"/>
              </a:ext>
            </a:extLst>
          </p:cNvPr>
          <p:cNvSpPr txBox="1"/>
          <p:nvPr/>
        </p:nvSpPr>
        <p:spPr>
          <a:xfrm>
            <a:off x="8591836" y="2798601"/>
            <a:ext cx="3233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Smartwatch app integrate with 3</a:t>
            </a:r>
            <a:r>
              <a: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party apps to support new smartwatch functionality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23D3DB-CD8E-426C-BEF1-1B5223FEFFF9}"/>
              </a:ext>
            </a:extLst>
          </p:cNvPr>
          <p:cNvGrpSpPr/>
          <p:nvPr/>
        </p:nvGrpSpPr>
        <p:grpSpPr>
          <a:xfrm>
            <a:off x="5986679" y="274320"/>
            <a:ext cx="5939584" cy="2440615"/>
            <a:chOff x="5196000" y="377511"/>
            <a:chExt cx="6887143" cy="2829972"/>
          </a:xfrm>
        </p:grpSpPr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1068229F-DC09-4876-9CF1-BA5C83A7A1CA}"/>
                </a:ext>
              </a:extLst>
            </p:cNvPr>
            <p:cNvSpPr/>
            <p:nvPr/>
          </p:nvSpPr>
          <p:spPr>
            <a:xfrm flipH="1">
              <a:off x="5553712" y="377511"/>
              <a:ext cx="6529431" cy="2829972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7" name="Picture 16" descr="Google Assistant Logo Png, Transparent Png - kindpng">
              <a:extLst>
                <a:ext uri="{FF2B5EF4-FFF2-40B4-BE49-F238E27FC236}">
                  <a16:creationId xmlns:a16="http://schemas.microsoft.com/office/drawing/2014/main" id="{019B02AD-01E0-4F86-AABD-08902CD01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5839" y="1509781"/>
              <a:ext cx="684385" cy="545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8" descr="Is Siri currently down? Live Status and Outage Reports | ServicesDown 2022">
              <a:extLst>
                <a:ext uri="{FF2B5EF4-FFF2-40B4-BE49-F238E27FC236}">
                  <a16:creationId xmlns:a16="http://schemas.microsoft.com/office/drawing/2014/main" id="{0CC437C5-4B0D-4055-8CCE-374F1086F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2075" y="1572925"/>
              <a:ext cx="855264" cy="47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0" descr="Google Play Png Logo - Free Transparent PNG Logos">
              <a:extLst>
                <a:ext uri="{FF2B5EF4-FFF2-40B4-BE49-F238E27FC236}">
                  <a16:creationId xmlns:a16="http://schemas.microsoft.com/office/drawing/2014/main" id="{45D51DB4-F09E-4018-A066-C05AEA1DD4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1375" y="1401369"/>
              <a:ext cx="868659" cy="911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2" descr="Apple App Store Icon | Socialmedia Iconset | uiconstock">
              <a:extLst>
                <a:ext uri="{FF2B5EF4-FFF2-40B4-BE49-F238E27FC236}">
                  <a16:creationId xmlns:a16="http://schemas.microsoft.com/office/drawing/2014/main" id="{0CE9F311-15F6-4686-9432-A003B975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2439" y="1386257"/>
              <a:ext cx="603739" cy="603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D7D236E-2F0C-4B5D-9C77-4218EFC8E85E}"/>
                </a:ext>
              </a:extLst>
            </p:cNvPr>
            <p:cNvSpPr/>
            <p:nvPr/>
          </p:nvSpPr>
          <p:spPr>
            <a:xfrm>
              <a:off x="10831992" y="1930236"/>
              <a:ext cx="7646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AppStore</a:t>
              </a:r>
            </a:p>
          </p:txBody>
        </p:sp>
        <p:pic>
          <p:nvPicPr>
            <p:cNvPr id="65" name="Picture 2" descr="KubeEdge">
              <a:extLst>
                <a:ext uri="{FF2B5EF4-FFF2-40B4-BE49-F238E27FC236}">
                  <a16:creationId xmlns:a16="http://schemas.microsoft.com/office/drawing/2014/main" id="{686BDDF0-203A-476A-BF57-2ECA427D4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291" y="2135697"/>
              <a:ext cx="1986151" cy="665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13F43F2-217F-466F-953C-6AC583BA7E81}"/>
                </a:ext>
              </a:extLst>
            </p:cNvPr>
            <p:cNvSpPr/>
            <p:nvPr/>
          </p:nvSpPr>
          <p:spPr>
            <a:xfrm>
              <a:off x="5196000" y="1091273"/>
              <a:ext cx="18061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KubeEdge Cloud Edge Integration to support Push Notification with Smart Watch app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5D796D-7F7E-409A-923D-1DB3BF5DD2D8}"/>
                </a:ext>
              </a:extLst>
            </p:cNvPr>
            <p:cNvSpPr/>
            <p:nvPr/>
          </p:nvSpPr>
          <p:spPr>
            <a:xfrm>
              <a:off x="8506912" y="653976"/>
              <a:ext cx="17879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Visa &amp; Master Card Payment Integration</a:t>
              </a:r>
            </a:p>
          </p:txBody>
        </p:sp>
        <p:pic>
          <p:nvPicPr>
            <p:cNvPr id="68" name="Picture 26">
              <a:extLst>
                <a:ext uri="{FF2B5EF4-FFF2-40B4-BE49-F238E27FC236}">
                  <a16:creationId xmlns:a16="http://schemas.microsoft.com/office/drawing/2014/main" id="{1CF952C4-0819-453A-AB63-F2A5D947A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005" y="1644383"/>
              <a:ext cx="757646" cy="24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8">
              <a:extLst>
                <a:ext uri="{FF2B5EF4-FFF2-40B4-BE49-F238E27FC236}">
                  <a16:creationId xmlns:a16="http://schemas.microsoft.com/office/drawing/2014/main" id="{83DB89F0-E0FE-493D-85EC-A6203660D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671" y="1526468"/>
              <a:ext cx="666555" cy="517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7CF6C7-D378-4056-A6FE-67C6FFA6F8D1}"/>
                </a:ext>
              </a:extLst>
            </p:cNvPr>
            <p:cNvSpPr/>
            <p:nvPr/>
          </p:nvSpPr>
          <p:spPr>
            <a:xfrm>
              <a:off x="6872768" y="653976"/>
              <a:ext cx="178790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Voice Assistant Integration</a:t>
              </a:r>
            </a:p>
          </p:txBody>
        </p:sp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DCF923D5-7620-4526-A605-6A997A1E0131}"/>
                </a:ext>
              </a:extLst>
            </p:cNvPr>
            <p:cNvSpPr/>
            <p:nvPr/>
          </p:nvSpPr>
          <p:spPr>
            <a:xfrm rot="16200000">
              <a:off x="8447472" y="481351"/>
              <a:ext cx="266051" cy="32570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A326BB-9EA3-4015-B020-EA973BC2BDBD}"/>
              </a:ext>
            </a:extLst>
          </p:cNvPr>
          <p:cNvCxnSpPr>
            <a:cxnSpLocks/>
          </p:cNvCxnSpPr>
          <p:nvPr/>
        </p:nvCxnSpPr>
        <p:spPr>
          <a:xfrm flipV="1">
            <a:off x="8633789" y="2253494"/>
            <a:ext cx="703065" cy="75853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ompare The Best iPhone Deals In March 2022 | CompareMyMobile">
            <a:extLst>
              <a:ext uri="{FF2B5EF4-FFF2-40B4-BE49-F238E27FC236}">
                <a16:creationId xmlns:a16="http://schemas.microsoft.com/office/drawing/2014/main" id="{FD29D851-B18C-B648-B99A-6BEBBBD7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57" y="2417263"/>
            <a:ext cx="1713492" cy="128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0DCC063-4999-A547-1BE5-10A771A76739}"/>
              </a:ext>
            </a:extLst>
          </p:cNvPr>
          <p:cNvSpPr txBox="1"/>
          <p:nvPr/>
        </p:nvSpPr>
        <p:spPr>
          <a:xfrm>
            <a:off x="1419575" y="5842550"/>
            <a:ext cx="2603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Watch OS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46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32F1F1-4918-654C-801C-56E8DC3E435D}"/>
              </a:ext>
            </a:extLst>
          </p:cNvPr>
          <p:cNvSpPr txBox="1">
            <a:spLocks/>
          </p:cNvSpPr>
          <p:nvPr/>
        </p:nvSpPr>
        <p:spPr>
          <a:xfrm>
            <a:off x="411480" y="274320"/>
            <a:ext cx="11369040" cy="723313"/>
          </a:xfrm>
          <a:prstGeom prst="rect">
            <a:avLst/>
          </a:prstGeom>
        </p:spPr>
        <p:txBody>
          <a:bodyPr vert="horz" lIns="121920" tIns="60960" rIns="121920" bIns="6096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Phase 1 Estimated Project Schedule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Microsoft YaHei"/>
              <a:cs typeface="Calibri Light" panose="020F03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94584-50A8-9BF8-7D25-FB742808F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93"/>
          <a:stretch/>
        </p:blipFill>
        <p:spPr>
          <a:xfrm>
            <a:off x="386440" y="2653022"/>
            <a:ext cx="11306175" cy="321067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3B157-70B0-21E1-71B9-80F08A7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85" y="1218734"/>
            <a:ext cx="11193230" cy="1633791"/>
          </a:xfrm>
        </p:spPr>
        <p:txBody>
          <a:bodyPr>
            <a:normAutofit/>
          </a:bodyPr>
          <a:lstStyle/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Resources on the project will include developers per platform (iOS and Android) as required to meet project timeline.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UI/UX Designers &amp; Project Manager work with developers as a team with required skills needed to support this project. </a:t>
            </a:r>
          </a:p>
          <a:p>
            <a:r>
              <a:rPr lang="en-US" sz="1800">
                <a:latin typeface="Calibri Light" panose="020F0302020204030204" pitchFamily="34" charset="0"/>
                <a:cs typeface="Calibri Light" panose="020F0302020204030204" pitchFamily="34" charset="0"/>
              </a:rPr>
              <a:t>Phase 1 : Q4 2022 release of Android &amp; iOS Beta App, Q1 2023 Official Release on Android Play &amp; iOS App Store.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A3FF2B9-3555-A574-49BC-64F23F87B3FD}"/>
              </a:ext>
            </a:extLst>
          </p:cNvPr>
          <p:cNvSpPr/>
          <p:nvPr/>
        </p:nvSpPr>
        <p:spPr>
          <a:xfrm rot="19872904">
            <a:off x="5151795" y="5776936"/>
            <a:ext cx="326479" cy="302591"/>
          </a:xfrm>
          <a:prstGeom prst="triangl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02AF1F-57F0-26D5-FFA6-95004712AE0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244818" y="2653022"/>
            <a:ext cx="0" cy="348641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DE31BC-DCC8-ABE4-9DA4-FF62D41ABCCF}"/>
              </a:ext>
            </a:extLst>
          </p:cNvPr>
          <p:cNvSpPr txBox="1"/>
          <p:nvPr/>
        </p:nvSpPr>
        <p:spPr>
          <a:xfrm>
            <a:off x="5515114" y="5650365"/>
            <a:ext cx="13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Android Beta </a:t>
            </a:r>
            <a:br>
              <a:rPr lang="en-US" sz="1600" b="1"/>
            </a:br>
            <a:r>
              <a:rPr lang="en-US" sz="1600" b="1"/>
              <a:t>App Release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E0D7B2E-60A2-8D8A-5CC8-9600A222A615}"/>
              </a:ext>
            </a:extLst>
          </p:cNvPr>
          <p:cNvSpPr/>
          <p:nvPr/>
        </p:nvSpPr>
        <p:spPr>
          <a:xfrm rot="19872904">
            <a:off x="6726495" y="5776936"/>
            <a:ext cx="326479" cy="302591"/>
          </a:xfrm>
          <a:prstGeom prst="triangl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CDF794-6924-6E0A-11AB-A1A230A91A89}"/>
              </a:ext>
            </a:extLst>
          </p:cNvPr>
          <p:cNvCxnSpPr>
            <a:cxnSpLocks/>
          </p:cNvCxnSpPr>
          <p:nvPr/>
        </p:nvCxnSpPr>
        <p:spPr>
          <a:xfrm>
            <a:off x="6808632" y="2653022"/>
            <a:ext cx="0" cy="348641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86ABDB-EFD0-980A-8C66-FDD0F7233FB3}"/>
              </a:ext>
            </a:extLst>
          </p:cNvPr>
          <p:cNvSpPr txBox="1"/>
          <p:nvPr/>
        </p:nvSpPr>
        <p:spPr>
          <a:xfrm>
            <a:off x="7105656" y="5643654"/>
            <a:ext cx="1230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iOS Beta </a:t>
            </a:r>
            <a:br>
              <a:rPr lang="en-US" sz="1600" b="1"/>
            </a:br>
            <a:r>
              <a:rPr lang="en-US" sz="1600" b="1"/>
              <a:t>App Release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FA510F2-A29F-0501-279C-C158226A2587}"/>
              </a:ext>
            </a:extLst>
          </p:cNvPr>
          <p:cNvSpPr/>
          <p:nvPr/>
        </p:nvSpPr>
        <p:spPr>
          <a:xfrm rot="19872904">
            <a:off x="9622091" y="5776936"/>
            <a:ext cx="326479" cy="302591"/>
          </a:xfrm>
          <a:prstGeom prst="triangl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CE739-72C0-4C76-E516-42C31D458BA7}"/>
              </a:ext>
            </a:extLst>
          </p:cNvPr>
          <p:cNvCxnSpPr>
            <a:cxnSpLocks/>
          </p:cNvCxnSpPr>
          <p:nvPr/>
        </p:nvCxnSpPr>
        <p:spPr>
          <a:xfrm>
            <a:off x="9704228" y="2653022"/>
            <a:ext cx="0" cy="34864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976B54-1783-7428-4A69-1CF8BD022E54}"/>
              </a:ext>
            </a:extLst>
          </p:cNvPr>
          <p:cNvSpPr txBox="1"/>
          <p:nvPr/>
        </p:nvSpPr>
        <p:spPr>
          <a:xfrm>
            <a:off x="9997565" y="5630560"/>
            <a:ext cx="149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Official Release</a:t>
            </a:r>
          </a:p>
          <a:p>
            <a:r>
              <a:rPr lang="en-US" sz="1600" b="1"/>
              <a:t>Q1 2023</a:t>
            </a:r>
          </a:p>
        </p:txBody>
      </p:sp>
    </p:spTree>
    <p:extLst>
      <p:ext uri="{BB962C8B-B14F-4D97-AF65-F5344CB8AC3E}">
        <p14:creationId xmlns:p14="http://schemas.microsoft.com/office/powerpoint/2010/main" val="198060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F99-24F8-B743-966A-44CEF6C4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7" y="5373951"/>
            <a:ext cx="411762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KubeEdge</a:t>
            </a:r>
          </a:p>
        </p:txBody>
      </p:sp>
    </p:spTree>
    <p:extLst>
      <p:ext uri="{BB962C8B-B14F-4D97-AF65-F5344CB8AC3E}">
        <p14:creationId xmlns:p14="http://schemas.microsoft.com/office/powerpoint/2010/main" val="346331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70187C-BB73-F573-B492-5EA1246C9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9" y="376658"/>
            <a:ext cx="1835027" cy="19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90251E-5ABF-F4FB-2FB4-60266634DBD3}"/>
              </a:ext>
            </a:extLst>
          </p:cNvPr>
          <p:cNvSpPr txBox="1"/>
          <p:nvPr/>
        </p:nvSpPr>
        <p:spPr>
          <a:xfrm>
            <a:off x="6296979" y="2214145"/>
            <a:ext cx="5463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Kubernetes-native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Containerized workload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Reliable Cloud-edge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Edge Autonomy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Edge Device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Heterogenous &amp; Low Resource Ready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ECB677-3DEE-840F-890A-9CA177E0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600" y="311331"/>
            <a:ext cx="2973510" cy="2246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0222C94-092D-74C5-E897-0D7A8E6A1FDC}"/>
              </a:ext>
            </a:extLst>
          </p:cNvPr>
          <p:cNvGrpSpPr/>
          <p:nvPr/>
        </p:nvGrpSpPr>
        <p:grpSpPr>
          <a:xfrm>
            <a:off x="431199" y="2997805"/>
            <a:ext cx="5151111" cy="3630927"/>
            <a:chOff x="431199" y="2997805"/>
            <a:chExt cx="5151111" cy="363092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489377-B54D-38AB-C318-A1C41F9B7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199" y="2997805"/>
              <a:ext cx="5151111" cy="30211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7637BA-9117-98D7-2ECA-12008BB27EDB}"/>
                </a:ext>
              </a:extLst>
            </p:cNvPr>
            <p:cNvSpPr txBox="1"/>
            <p:nvPr/>
          </p:nvSpPr>
          <p:spPr>
            <a:xfrm>
              <a:off x="529922" y="6259400"/>
              <a:ext cx="2476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CNCF Incubating Project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0D5B34-AD6D-7765-62B5-FDF81BD67229}"/>
              </a:ext>
            </a:extLst>
          </p:cNvPr>
          <p:cNvSpPr txBox="1"/>
          <p:nvPr/>
        </p:nvSpPr>
        <p:spPr>
          <a:xfrm>
            <a:off x="6609692" y="4967111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云原生</a:t>
            </a:r>
            <a:r>
              <a:rPr lang="zh-CN" altLang="en-US"/>
              <a:t> </a:t>
            </a:r>
            <a:r>
              <a:rPr lang="en-US"/>
              <a:t>/</a:t>
            </a:r>
            <a:r>
              <a:rPr lang="zh-CN" altLang="en-US"/>
              <a:t> </a:t>
            </a:r>
            <a:r>
              <a:rPr lang="en-US" err="1"/>
              <a:t>云</a:t>
            </a:r>
            <a:r>
              <a:rPr lang="en-US" altLang="zh-CN"/>
              <a:t>-</a:t>
            </a:r>
            <a:r>
              <a:rPr lang="zh-CN" altLang="en-US"/>
              <a:t>边</a:t>
            </a:r>
            <a:r>
              <a:rPr lang="en-US" altLang="zh-CN"/>
              <a:t>-</a:t>
            </a:r>
            <a:r>
              <a:rPr lang="zh-CN" altLang="en-US"/>
              <a:t>端协同 </a:t>
            </a:r>
            <a:r>
              <a:rPr lang="en-US"/>
              <a:t>/</a:t>
            </a:r>
            <a:r>
              <a:rPr lang="zh-CN" altLang="en-US"/>
              <a:t> </a:t>
            </a:r>
            <a:r>
              <a:rPr lang="en-US" err="1"/>
              <a:t>自治边缘</a:t>
            </a:r>
            <a:r>
              <a:rPr lang="zh-CN" altLang="en-US"/>
              <a:t> </a:t>
            </a:r>
            <a:r>
              <a:rPr lang="en-US"/>
              <a:t>/</a:t>
            </a:r>
            <a:r>
              <a:rPr lang="zh-CN" altLang="en-US"/>
              <a:t> </a:t>
            </a:r>
            <a:r>
              <a:rPr lang="en-US" err="1"/>
              <a:t>容器化应用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A1909F3-61DB-2551-BF56-5164F8CBE825}"/>
              </a:ext>
            </a:extLst>
          </p:cNvPr>
          <p:cNvGrpSpPr/>
          <p:nvPr/>
        </p:nvGrpSpPr>
        <p:grpSpPr>
          <a:xfrm>
            <a:off x="2987371" y="3003435"/>
            <a:ext cx="6550145" cy="3608314"/>
            <a:chOff x="2987371" y="3003435"/>
            <a:chExt cx="6550145" cy="360831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FD20F50-055E-935D-44D9-46A1050DAA52}"/>
                </a:ext>
              </a:extLst>
            </p:cNvPr>
            <p:cNvSpPr/>
            <p:nvPr/>
          </p:nvSpPr>
          <p:spPr>
            <a:xfrm>
              <a:off x="4378494" y="3003435"/>
              <a:ext cx="5159022" cy="36083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95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293218-FAFC-ABA8-4809-FDA00446F66A}"/>
                </a:ext>
              </a:extLst>
            </p:cNvPr>
            <p:cNvSpPr txBox="1"/>
            <p:nvPr/>
          </p:nvSpPr>
          <p:spPr>
            <a:xfrm>
              <a:off x="2987371" y="6044638"/>
              <a:ext cx="1363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“node”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E3526B0-79E3-BBD0-8AFB-2FFA8BC662C1}"/>
              </a:ext>
            </a:extLst>
          </p:cNvPr>
          <p:cNvSpPr txBox="1">
            <a:spLocks/>
          </p:cNvSpPr>
          <p:nvPr/>
        </p:nvSpPr>
        <p:spPr>
          <a:xfrm>
            <a:off x="112538" y="5640"/>
            <a:ext cx="5283551" cy="93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KubeEdge (Simplified Architecture)</a:t>
            </a:r>
            <a:endParaRPr lang="en-US" sz="28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809E7D6-2AA9-1257-6DFC-D48163501AF0}"/>
              </a:ext>
            </a:extLst>
          </p:cNvPr>
          <p:cNvSpPr/>
          <p:nvPr/>
        </p:nvSpPr>
        <p:spPr>
          <a:xfrm>
            <a:off x="2711353" y="1246558"/>
            <a:ext cx="1256464" cy="738083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K8S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72DC98-13AD-9D25-53DA-3F4076C63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4" b="16565"/>
          <a:stretch/>
        </p:blipFill>
        <p:spPr>
          <a:xfrm>
            <a:off x="1365153" y="1214549"/>
            <a:ext cx="1346200" cy="7700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324F5-3A7F-63A9-1789-475695210B97}"/>
              </a:ext>
            </a:extLst>
          </p:cNvPr>
          <p:cNvGrpSpPr/>
          <p:nvPr/>
        </p:nvGrpSpPr>
        <p:grpSpPr>
          <a:xfrm>
            <a:off x="3967817" y="1130750"/>
            <a:ext cx="4671226" cy="982228"/>
            <a:chOff x="3967817" y="1130750"/>
            <a:chExt cx="4671226" cy="98222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49F0F16-9281-91D5-DADB-A701627CAF91}"/>
                </a:ext>
              </a:extLst>
            </p:cNvPr>
            <p:cNvGrpSpPr/>
            <p:nvPr/>
          </p:nvGrpSpPr>
          <p:grpSpPr>
            <a:xfrm>
              <a:off x="5133843" y="1130750"/>
              <a:ext cx="3505200" cy="982228"/>
              <a:chOff x="5133843" y="1130750"/>
              <a:chExt cx="3505200" cy="982228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9405865-BA40-11CB-18D5-50E810807A0F}"/>
                  </a:ext>
                </a:extLst>
              </p:cNvPr>
              <p:cNvSpPr/>
              <p:nvPr/>
            </p:nvSpPr>
            <p:spPr>
              <a:xfrm>
                <a:off x="5133843" y="1130750"/>
                <a:ext cx="3505200" cy="982228"/>
              </a:xfrm>
              <a:prstGeom prst="roundRect">
                <a:avLst/>
              </a:prstGeom>
              <a:solidFill>
                <a:srgbClr val="FFF3CC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F4AA18-F767-EFD9-5A13-5AE3906F921D}"/>
                  </a:ext>
                </a:extLst>
              </p:cNvPr>
              <p:cNvSpPr txBox="1"/>
              <p:nvPr/>
            </p:nvSpPr>
            <p:spPr>
              <a:xfrm>
                <a:off x="6187287" y="1403890"/>
                <a:ext cx="2028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/>
                  <a:t>Cloud</a:t>
                </a:r>
                <a:r>
                  <a:rPr lang="zh-CN" altLang="en-US" sz="2400"/>
                  <a:t> </a:t>
                </a:r>
                <a:r>
                  <a:rPr lang="en-US" altLang="zh-CN" sz="2400"/>
                  <a:t>Core</a:t>
                </a:r>
                <a:endParaRPr lang="en-US" sz="2400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339B99-F21F-8CF3-B9FA-0168E8AE02C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3967817" y="1615600"/>
              <a:ext cx="1166026" cy="62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38100A-CD85-7A26-C405-80EED0C70098}"/>
              </a:ext>
            </a:extLst>
          </p:cNvPr>
          <p:cNvGrpSpPr/>
          <p:nvPr/>
        </p:nvGrpSpPr>
        <p:grpSpPr>
          <a:xfrm>
            <a:off x="4674309" y="3534083"/>
            <a:ext cx="4488719" cy="1591279"/>
            <a:chOff x="4674309" y="3534083"/>
            <a:chExt cx="4488719" cy="159127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C9FCABA-F4FA-B311-325D-8CF32C63C998}"/>
                </a:ext>
              </a:extLst>
            </p:cNvPr>
            <p:cNvSpPr/>
            <p:nvPr/>
          </p:nvSpPr>
          <p:spPr>
            <a:xfrm>
              <a:off x="4674309" y="3534083"/>
              <a:ext cx="4488719" cy="1591279"/>
            </a:xfrm>
            <a:prstGeom prst="roundRect">
              <a:avLst/>
            </a:prstGeom>
            <a:solidFill>
              <a:srgbClr val="FFF3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5B5E01-0682-8309-7E79-E940D52169B5}"/>
                </a:ext>
              </a:extLst>
            </p:cNvPr>
            <p:cNvSpPr txBox="1"/>
            <p:nvPr/>
          </p:nvSpPr>
          <p:spPr>
            <a:xfrm>
              <a:off x="6289964" y="4200340"/>
              <a:ext cx="16814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Edge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Core</a:t>
              </a:r>
              <a:endParaRPr lang="en-US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85EA4DC-1B44-EFAC-3125-100E10915BCE}"/>
              </a:ext>
            </a:extLst>
          </p:cNvPr>
          <p:cNvGrpSpPr/>
          <p:nvPr/>
        </p:nvGrpSpPr>
        <p:grpSpPr>
          <a:xfrm>
            <a:off x="9163028" y="3712479"/>
            <a:ext cx="2753826" cy="2654317"/>
            <a:chOff x="9163028" y="3712479"/>
            <a:chExt cx="2753826" cy="2654317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E25B2CB-4ED6-C475-B59E-FAF8926ABCCD}"/>
                </a:ext>
              </a:extLst>
            </p:cNvPr>
            <p:cNvSpPr/>
            <p:nvPr/>
          </p:nvSpPr>
          <p:spPr>
            <a:xfrm>
              <a:off x="10888525" y="3712479"/>
              <a:ext cx="1028329" cy="5501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Device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4B9FB00-8D95-40FF-6EA8-1FC6654BE40B}"/>
                </a:ext>
              </a:extLst>
            </p:cNvPr>
            <p:cNvSpPr/>
            <p:nvPr/>
          </p:nvSpPr>
          <p:spPr>
            <a:xfrm>
              <a:off x="10888525" y="4753594"/>
              <a:ext cx="1028329" cy="5501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Device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13FC0B9-0B8D-740D-079F-AB84FD20F789}"/>
                </a:ext>
              </a:extLst>
            </p:cNvPr>
            <p:cNvSpPr/>
            <p:nvPr/>
          </p:nvSpPr>
          <p:spPr>
            <a:xfrm>
              <a:off x="10888525" y="5816633"/>
              <a:ext cx="1028329" cy="55016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Device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DB2F759B-6550-1743-1A65-F3560BA47727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 flipV="1">
              <a:off x="9163028" y="3987561"/>
              <a:ext cx="1725497" cy="34216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70D46FFD-E54F-5E5E-C4A3-0711BC3E132B}"/>
                </a:ext>
              </a:extLst>
            </p:cNvPr>
            <p:cNvCxnSpPr>
              <a:cxnSpLocks/>
              <a:stCxn id="31" idx="3"/>
              <a:endCxn id="35" idx="1"/>
            </p:cNvCxnSpPr>
            <p:nvPr/>
          </p:nvCxnSpPr>
          <p:spPr>
            <a:xfrm>
              <a:off x="9163028" y="4329723"/>
              <a:ext cx="1725497" cy="69895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3FCC9139-CD62-5AED-470E-5773EC1E4D70}"/>
                </a:ext>
              </a:extLst>
            </p:cNvPr>
            <p:cNvCxnSpPr>
              <a:cxnSpLocks/>
              <a:stCxn id="31" idx="3"/>
              <a:endCxn id="36" idx="1"/>
            </p:cNvCxnSpPr>
            <p:nvPr/>
          </p:nvCxnSpPr>
          <p:spPr>
            <a:xfrm>
              <a:off x="9163028" y="4329723"/>
              <a:ext cx="1725497" cy="176199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AD30D8-4C3A-31B2-6095-9D29828406F7}"/>
              </a:ext>
            </a:extLst>
          </p:cNvPr>
          <p:cNvGrpSpPr/>
          <p:nvPr/>
        </p:nvGrpSpPr>
        <p:grpSpPr>
          <a:xfrm>
            <a:off x="6048983" y="5125361"/>
            <a:ext cx="1695762" cy="1299401"/>
            <a:chOff x="6048983" y="5125361"/>
            <a:chExt cx="1695762" cy="1299401"/>
          </a:xfrm>
        </p:grpSpPr>
        <p:sp>
          <p:nvSpPr>
            <p:cNvPr id="57" name="Regular Pentagon 56">
              <a:extLst>
                <a:ext uri="{FF2B5EF4-FFF2-40B4-BE49-F238E27FC236}">
                  <a16:creationId xmlns:a16="http://schemas.microsoft.com/office/drawing/2014/main" id="{1476085A-CF6A-176E-E288-73554B71889C}"/>
                </a:ext>
              </a:extLst>
            </p:cNvPr>
            <p:cNvSpPr/>
            <p:nvPr/>
          </p:nvSpPr>
          <p:spPr>
            <a:xfrm>
              <a:off x="6048983" y="5713429"/>
              <a:ext cx="746900" cy="711333"/>
            </a:xfrm>
            <a:prstGeom prst="pentago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pod</a:t>
              </a: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DB8AE7DE-5B13-C8CE-71C0-428BC9552672}"/>
                </a:ext>
              </a:extLst>
            </p:cNvPr>
            <p:cNvSpPr/>
            <p:nvPr/>
          </p:nvSpPr>
          <p:spPr>
            <a:xfrm>
              <a:off x="6997845" y="5702637"/>
              <a:ext cx="746900" cy="711333"/>
            </a:xfrm>
            <a:prstGeom prst="pentago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pod</a:t>
              </a: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3ADC909C-8124-0BCC-4786-6E466B262604}"/>
                </a:ext>
              </a:extLst>
            </p:cNvPr>
            <p:cNvCxnSpPr>
              <a:cxnSpLocks/>
              <a:stCxn id="31" idx="2"/>
              <a:endCxn id="57" idx="0"/>
            </p:cNvCxnSpPr>
            <p:nvPr/>
          </p:nvCxnSpPr>
          <p:spPr>
            <a:xfrm rot="5400000">
              <a:off x="6376518" y="5171277"/>
              <a:ext cx="588067" cy="49623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2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9A2E54B5-05CE-36B7-6268-97E9FC11C04A}"/>
                </a:ext>
              </a:extLst>
            </p:cNvPr>
            <p:cNvCxnSpPr>
              <a:cxnSpLocks/>
              <a:stCxn id="31" idx="2"/>
              <a:endCxn id="65" idx="0"/>
            </p:cNvCxnSpPr>
            <p:nvPr/>
          </p:nvCxnSpPr>
          <p:spPr>
            <a:xfrm rot="16200000" flipH="1">
              <a:off x="6856345" y="5187686"/>
              <a:ext cx="577275" cy="452626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bg2">
                  <a:lumMod val="25000"/>
                </a:schemeClr>
              </a:solidFill>
              <a:prstDash val="sys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9D10A6-117E-EEE0-5DA4-DDF247C30CCE}"/>
              </a:ext>
            </a:extLst>
          </p:cNvPr>
          <p:cNvCxnSpPr>
            <a:cxnSpLocks/>
          </p:cNvCxnSpPr>
          <p:nvPr/>
        </p:nvCxnSpPr>
        <p:spPr>
          <a:xfrm>
            <a:off x="483828" y="2425180"/>
            <a:ext cx="11119555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9A6F420-5895-CF45-0C84-1D355B7F708B}"/>
              </a:ext>
            </a:extLst>
          </p:cNvPr>
          <p:cNvGrpSpPr/>
          <p:nvPr/>
        </p:nvGrpSpPr>
        <p:grpSpPr>
          <a:xfrm>
            <a:off x="6681946" y="2121654"/>
            <a:ext cx="1921289" cy="891759"/>
            <a:chOff x="6681946" y="2121654"/>
            <a:chExt cx="1921289" cy="89175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07F143-1D43-4A8B-8930-B3840C85A22F}"/>
                </a:ext>
              </a:extLst>
            </p:cNvPr>
            <p:cNvSpPr txBox="1"/>
            <p:nvPr/>
          </p:nvSpPr>
          <p:spPr>
            <a:xfrm>
              <a:off x="7371295" y="2523500"/>
              <a:ext cx="12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WebSocket</a:t>
              </a:r>
            </a:p>
          </p:txBody>
        </p: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131A2C11-DEC7-6C26-31D9-E89A26D7FF96}"/>
                </a:ext>
              </a:extLst>
            </p:cNvPr>
            <p:cNvSpPr/>
            <p:nvPr/>
          </p:nvSpPr>
          <p:spPr>
            <a:xfrm>
              <a:off x="6681946" y="2121654"/>
              <a:ext cx="689349" cy="891759"/>
            </a:xfrm>
            <a:prstGeom prst="up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6D44406-2314-DA4A-F3F4-14F65893EBA9}"/>
              </a:ext>
            </a:extLst>
          </p:cNvPr>
          <p:cNvSpPr txBox="1"/>
          <p:nvPr/>
        </p:nvSpPr>
        <p:spPr>
          <a:xfrm>
            <a:off x="585428" y="187568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A4E323-771D-A849-4625-859E14672F96}"/>
              </a:ext>
            </a:extLst>
          </p:cNvPr>
          <p:cNvSpPr txBox="1"/>
          <p:nvPr/>
        </p:nvSpPr>
        <p:spPr>
          <a:xfrm>
            <a:off x="585428" y="2628245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946DFA-5302-A905-D22F-9931F6A61294}"/>
              </a:ext>
            </a:extLst>
          </p:cNvPr>
          <p:cNvGrpSpPr/>
          <p:nvPr/>
        </p:nvGrpSpPr>
        <p:grpSpPr>
          <a:xfrm>
            <a:off x="9545191" y="1108480"/>
            <a:ext cx="2357756" cy="711909"/>
            <a:chOff x="9545191" y="1108480"/>
            <a:chExt cx="2357756" cy="711909"/>
          </a:xfrm>
        </p:grpSpPr>
        <p:sp>
          <p:nvSpPr>
            <p:cNvPr id="84" name="Regular Pentagon 83">
              <a:extLst>
                <a:ext uri="{FF2B5EF4-FFF2-40B4-BE49-F238E27FC236}">
                  <a16:creationId xmlns:a16="http://schemas.microsoft.com/office/drawing/2014/main" id="{E4A60F5A-4B8F-13C7-BB6B-101C55A1800C}"/>
                </a:ext>
              </a:extLst>
            </p:cNvPr>
            <p:cNvSpPr/>
            <p:nvPr/>
          </p:nvSpPr>
          <p:spPr>
            <a:xfrm>
              <a:off x="9545191" y="1109056"/>
              <a:ext cx="746900" cy="711333"/>
            </a:xfrm>
            <a:prstGeom prst="pentago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pod</a:t>
              </a:r>
            </a:p>
          </p:txBody>
        </p:sp>
        <p:sp>
          <p:nvSpPr>
            <p:cNvPr id="85" name="Regular Pentagon 84">
              <a:extLst>
                <a:ext uri="{FF2B5EF4-FFF2-40B4-BE49-F238E27FC236}">
                  <a16:creationId xmlns:a16="http://schemas.microsoft.com/office/drawing/2014/main" id="{6B041AAB-87DC-9430-A829-4E8E27EACE91}"/>
                </a:ext>
              </a:extLst>
            </p:cNvPr>
            <p:cNvSpPr/>
            <p:nvPr/>
          </p:nvSpPr>
          <p:spPr>
            <a:xfrm>
              <a:off x="10362478" y="1108480"/>
              <a:ext cx="746900" cy="711333"/>
            </a:xfrm>
            <a:prstGeom prst="pentago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pod</a:t>
              </a:r>
            </a:p>
          </p:txBody>
        </p:sp>
        <p:sp>
          <p:nvSpPr>
            <p:cNvPr id="88" name="Regular Pentagon 87">
              <a:extLst>
                <a:ext uri="{FF2B5EF4-FFF2-40B4-BE49-F238E27FC236}">
                  <a16:creationId xmlns:a16="http://schemas.microsoft.com/office/drawing/2014/main" id="{7FB93839-DFC8-9169-7809-7C155ADDFBBF}"/>
                </a:ext>
              </a:extLst>
            </p:cNvPr>
            <p:cNvSpPr/>
            <p:nvPr/>
          </p:nvSpPr>
          <p:spPr>
            <a:xfrm>
              <a:off x="11156047" y="1108480"/>
              <a:ext cx="746900" cy="711333"/>
            </a:xfrm>
            <a:prstGeom prst="pentagon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pod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6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B34CF-CD9D-FA47-8015-770F3816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KubeEdge Architecture</a:t>
            </a:r>
            <a:endParaRPr lang="en-US" sz="5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EAF3C7-454D-AFC9-F183-3DD31FF4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1651" y="573770"/>
            <a:ext cx="7297013" cy="5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64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6303-6E8A-720E-7B35-D7B81490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KubeEdge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CDD1-C509-0D24-C5BC-0D1E637B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83" y="1659016"/>
            <a:ext cx="10515600" cy="4445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Cloud-native application lifecycle management</a:t>
            </a:r>
          </a:p>
          <a:p>
            <a:endParaRPr lang="en-US" dirty="0"/>
          </a:p>
          <a:p>
            <a:r>
              <a:rPr lang="en-US" dirty="0"/>
              <a:t>Containerized application</a:t>
            </a:r>
          </a:p>
          <a:p>
            <a:endParaRPr lang="en-US" dirty="0"/>
          </a:p>
          <a:p>
            <a:r>
              <a:rPr lang="en-US" dirty="0"/>
              <a:t>Multiple device platform , e.g.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Apple IOS</a:t>
            </a:r>
          </a:p>
          <a:p>
            <a:pPr lvl="1"/>
            <a:r>
              <a:rPr lang="en-US" dirty="0"/>
              <a:t>Harmony 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3BC1B-14F6-8B43-EF5D-52C2050A0866}"/>
              </a:ext>
            </a:extLst>
          </p:cNvPr>
          <p:cNvSpPr txBox="1"/>
          <p:nvPr/>
        </p:nvSpPr>
        <p:spPr>
          <a:xfrm>
            <a:off x="7147539" y="2815302"/>
            <a:ext cx="3917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“./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app.exe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” vs “kubectl create –f </a:t>
            </a:r>
            <a:r>
              <a:rPr lang="en-US" sz="1600" i="1" dirty="0" err="1">
                <a:solidFill>
                  <a:schemeClr val="bg1">
                    <a:lumMod val="50000"/>
                  </a:schemeClr>
                </a:solidFill>
              </a:rPr>
              <a:t>app.yaml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7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44CA61AEF24488B083636CFD1E1C1" ma:contentTypeVersion="8" ma:contentTypeDescription="Create a new document." ma:contentTypeScope="" ma:versionID="3edd7c6df0f9fb11492eaffafe7d84a9">
  <xsd:schema xmlns:xsd="http://www.w3.org/2001/XMLSchema" xmlns:xs="http://www.w3.org/2001/XMLSchema" xmlns:p="http://schemas.microsoft.com/office/2006/metadata/properties" xmlns:ns2="6bba1bb3-3a9d-4505-a6b6-f62fc62f1688" targetNamespace="http://schemas.microsoft.com/office/2006/metadata/properties" ma:root="true" ma:fieldsID="f656304d57d4a154af2bacb25ce1db55" ns2:_="">
    <xsd:import namespace="6bba1bb3-3a9d-4505-a6b6-f62fc62f16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a1bb3-3a9d-4505-a6b6-f62fc62f16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377E5-6719-4AE3-89A7-FAF738A9F569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bba1bb3-3a9d-4505-a6b6-f62fc62f168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B6D27B-8F29-459A-B58E-067123BEDA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D1EF4-96A5-447A-96D5-465A4C0EC086}">
  <ds:schemaRefs>
    <ds:schemaRef ds:uri="6bba1bb3-3a9d-4505-a6b6-f62fc62f16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616</Words>
  <Application>Microsoft Macintosh PowerPoint</Application>
  <PresentationFormat>Widescreen</PresentationFormat>
  <Paragraphs>162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.AppleSystemUIFont</vt:lpstr>
      <vt:lpstr>Microsoft YaHei</vt:lpstr>
      <vt:lpstr>Microsoft YaHei</vt:lpstr>
      <vt:lpstr>Arial</vt:lpstr>
      <vt:lpstr>Calibri</vt:lpstr>
      <vt:lpstr>Calibri Light</vt:lpstr>
      <vt:lpstr>Office Theme</vt:lpstr>
      <vt:lpstr>Using KubeEdge in  Smart Watch Project</vt:lpstr>
      <vt:lpstr>The Smart Watch Project</vt:lpstr>
      <vt:lpstr>KubeEdge Smart Watch Project</vt:lpstr>
      <vt:lpstr>PowerPoint Presentation</vt:lpstr>
      <vt:lpstr>KubeEdge</vt:lpstr>
      <vt:lpstr>PowerPoint Presentation</vt:lpstr>
      <vt:lpstr>PowerPoint Presentation</vt:lpstr>
      <vt:lpstr>KubeEdge Architecture</vt:lpstr>
      <vt:lpstr>Benefit of using KubeEdge</vt:lpstr>
      <vt:lpstr>Architecture</vt:lpstr>
      <vt:lpstr>PowerPoint Presentation</vt:lpstr>
      <vt:lpstr>Key Features To PoC</vt:lpstr>
      <vt:lpstr>(1) Running EdgeCore on Smart Devices</vt:lpstr>
      <vt:lpstr>(2) EdgeCore to Smart Watch Connection</vt:lpstr>
      <vt:lpstr>(3) User APP calling 3rd Party Service</vt:lpstr>
      <vt:lpstr>KubeEdge Work Items</vt:lpstr>
      <vt:lpstr>Thank You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 Watch + KubeEdge</dc:title>
  <dc:creator>Peng Du</dc:creator>
  <cp:lastModifiedBy>Peng Du</cp:lastModifiedBy>
  <cp:revision>1</cp:revision>
  <dcterms:created xsi:type="dcterms:W3CDTF">2022-04-11T15:09:27Z</dcterms:created>
  <dcterms:modified xsi:type="dcterms:W3CDTF">2022-05-11T09:00:56Z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0x010100B1444CA61AEF24488B083636CFD1E1C1</vt:lpwstr>
  </property>
</Properties>
</file>