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25" r:id="rId2"/>
    <p:sldId id="331" r:id="rId3"/>
    <p:sldId id="332" r:id="rId4"/>
    <p:sldId id="334" r:id="rId5"/>
    <p:sldId id="33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70"/>
    <p:restoredTop sz="96327"/>
  </p:normalViewPr>
  <p:slideViewPr>
    <p:cSldViewPr snapToGrid="0" snapToObjects="1">
      <p:cViewPr varScale="1">
        <p:scale>
          <a:sx n="144" d="100"/>
          <a:sy n="144" d="100"/>
        </p:scale>
        <p:origin x="21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71523-E94D-6645-81BE-A10F134C89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28B27E-8B64-4A42-9841-CD45B8AC2A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AA2E7E-906D-604F-A52C-8D5D5F18A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59DE7-5850-A84D-9835-519749D42A46}" type="datetimeFigureOut">
              <a:rPr lang="en-US" smtClean="0"/>
              <a:t>3/29/22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866A3-3C6B-234D-A5FF-4F5BA8096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6EAA1-B85D-B04A-A8CF-77FED80B4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03FE7-9150-FA4D-A790-385B376EA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839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B2A68-BC50-FA49-AE6B-44CB68F6F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721A25-FE93-2644-995D-DE0F155D6C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565E3D-F241-FB46-BE8C-A0F75CA2A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59DE7-5850-A84D-9835-519749D42A46}" type="datetimeFigureOut">
              <a:rPr lang="en-US" smtClean="0"/>
              <a:t>3/29/22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73E51C-3AE3-054E-9C6A-914CEF8FE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6FA74-315A-344E-875D-A51D5886A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03FE7-9150-FA4D-A790-385B376EA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93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FF8FBB-CF4F-0949-94DE-F36C6D594D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A132EF-A5A6-E440-8F5F-109D38D06D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AEA95-72DF-B241-B2C4-E608ABB6A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59DE7-5850-A84D-9835-519749D42A46}" type="datetimeFigureOut">
              <a:rPr lang="en-US" smtClean="0"/>
              <a:t>3/29/22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60BB1-B4A9-A14F-AB08-83362ECCC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3203E-A286-AF49-A552-22CA20016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03FE7-9150-FA4D-A790-385B376EA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078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641C3-07F1-B04B-8209-DB73828F8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6EF99-1240-6F47-BC3E-9E66E4E4F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5D6D6-7899-394C-99B7-D277FE85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59DE7-5850-A84D-9835-519749D42A46}" type="datetimeFigureOut">
              <a:rPr lang="en-US" smtClean="0"/>
              <a:t>3/29/22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E5C0AD-86A7-174F-9175-06BB11112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6ACAA-482A-3445-9CD9-B971005D3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03FE7-9150-FA4D-A790-385B376EA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252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3A462-3C1B-7840-9574-4BF05C02B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2FAA77-812E-AC42-B33B-A2DDFC809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4FB21-9E08-5A4D-8AE1-D964D0FD2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59DE7-5850-A84D-9835-519749D42A46}" type="datetimeFigureOut">
              <a:rPr lang="en-US" smtClean="0"/>
              <a:t>3/29/22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B3240-6CA9-4D40-B869-D5C7689C0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F5A4E-1E9E-024A-AAD2-1ED30AA95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03FE7-9150-FA4D-A790-385B376EA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279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7FE1C-E3AE-1B48-A555-068685D16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B701E-4E5E-5547-802B-F09423FB92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E85447-5E7E-9E4D-9EDE-1DBE1CE239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7370E1-86CF-724A-B2A9-7D00F52A6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59DE7-5850-A84D-9835-519749D42A46}" type="datetimeFigureOut">
              <a:rPr lang="en-US" smtClean="0"/>
              <a:t>3/29/22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A684FF-8D92-894E-B64A-0FB0B4A95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3B0696-CDE4-8D4F-895D-CDF64BA77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03FE7-9150-FA4D-A790-385B376EA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305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B6B22-728C-984D-A3FF-A762F829A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20A4C8-9691-8444-A8A1-DF183C8269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10F6C3-7798-8642-99D6-E35310835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520BCF-A3C5-2149-9B61-105A6E6889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1970A2-CE46-F944-8319-0D8C8DFE61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183D85-C287-CF43-A145-4FB3902F6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59DE7-5850-A84D-9835-519749D42A46}" type="datetimeFigureOut">
              <a:rPr lang="en-US" smtClean="0"/>
              <a:t>3/29/22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E47951-3B32-0842-AF61-C98E8CA92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D7352D-8742-4D4D-8341-E36F733BF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03FE7-9150-FA4D-A790-385B376EA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594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C8056-CD7B-B845-B78B-4ABB1F109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943DF9-F222-064E-828D-89B3B9CEF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59DE7-5850-A84D-9835-519749D42A46}" type="datetimeFigureOut">
              <a:rPr lang="en-US" smtClean="0"/>
              <a:t>3/29/22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DDA4A5-F64C-8347-A5A0-609878D43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3F10B5-4AFC-5340-9035-F5328F8D4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03FE7-9150-FA4D-A790-385B376EA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028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402395-C3DB-2341-A609-2DF22A624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59DE7-5850-A84D-9835-519749D42A46}" type="datetimeFigureOut">
              <a:rPr lang="en-US" smtClean="0"/>
              <a:t>3/29/22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A8DD42-A2C3-744F-9AAC-A575D16D9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87BD25-C60E-DC4B-B8C5-B4EDB8724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03FE7-9150-FA4D-A790-385B376EA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259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10998-6F44-834C-94F1-A79115DEE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7EF6D-2E72-C64A-A52E-47CBD05AD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1592E8-5FAC-1D40-BEB3-C3C9A9D48F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5DF933-5FE1-C94C-A766-B60AD21F0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59DE7-5850-A84D-9835-519749D42A46}" type="datetimeFigureOut">
              <a:rPr lang="en-US" smtClean="0"/>
              <a:t>3/29/22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3F13BC-59D1-E14F-B511-47D841BA0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7CA717-9813-034A-9AE1-58FE01884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03FE7-9150-FA4D-A790-385B376EA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406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5DA4C-0968-1B40-8CB4-FF2D16044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1C9CAA-7506-A246-87F0-E98766952C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875CE1-03ED-6142-9FA0-A9F4FD853A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03F115-0F59-9741-85DF-428DCBBE9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59DE7-5850-A84D-9835-519749D42A46}" type="datetimeFigureOut">
              <a:rPr lang="en-US" smtClean="0"/>
              <a:t>3/29/22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7A6FCC-F206-604D-88B9-A942C7F7B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AAC3E3-F461-3548-969B-1CD72D53F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03FE7-9150-FA4D-A790-385B376EA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401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2625F5-2F40-A14A-8B26-F09EC690D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F2A33D-EFC1-6C42-959F-9B8B8D7E73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610E6-13BD-E44E-AF96-0F22EBD8FE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59DE7-5850-A84D-9835-519749D42A46}" type="datetimeFigureOut">
              <a:rPr lang="en-US" smtClean="0"/>
              <a:t>3/29/22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2F8371-2652-1D4A-A3E6-4B67862FBC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10BBA-534B-7C4B-87C0-2275E3AF64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D03FE7-9150-FA4D-A790-385B376EA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905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564AD-D4DF-2941-9060-2FDD700E2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31610"/>
            <a:ext cx="9536289" cy="696031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latin typeface="+mn-lt"/>
                <a:cs typeface="Calibri" panose="020F0502020204030204" pitchFamily="34" charset="0"/>
              </a:rPr>
              <a:t>全域应用的托管平台</a:t>
            </a:r>
            <a:endParaRPr lang="en-US" sz="36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0D090-48A7-3743-A323-05EC53887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408" y="1470773"/>
            <a:ext cx="10354733" cy="1460090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cs typeface="Calibri" panose="020F0502020204030204" pitchFamily="34" charset="0"/>
              </a:rPr>
              <a:t>“</a:t>
            </a:r>
            <a:r>
              <a:rPr lang="zh-CN" altLang="en-US" sz="2000" dirty="0">
                <a:cs typeface="Calibri" panose="020F0502020204030204" pitchFamily="34" charset="0"/>
              </a:rPr>
              <a:t>全域</a:t>
            </a:r>
            <a:r>
              <a:rPr lang="en-US" altLang="zh-CN" sz="2000" dirty="0">
                <a:cs typeface="Calibri" panose="020F0502020204030204" pitchFamily="34" charset="0"/>
              </a:rPr>
              <a:t>”-&gt; Regionless</a:t>
            </a:r>
          </a:p>
          <a:p>
            <a:endParaRPr lang="en-US" sz="2000" dirty="0">
              <a:cs typeface="Calibri" panose="020F0502020204030204" pitchFamily="34" charset="0"/>
            </a:endParaRPr>
          </a:p>
          <a:p>
            <a:r>
              <a:rPr lang="en-US" sz="2000" dirty="0">
                <a:cs typeface="Calibri" panose="020F0502020204030204" pitchFamily="34" charset="0"/>
              </a:rPr>
              <a:t>“</a:t>
            </a:r>
            <a:r>
              <a:rPr lang="en-US" sz="2000" dirty="0" err="1">
                <a:cs typeface="Calibri" panose="020F0502020204030204" pitchFamily="34" charset="0"/>
              </a:rPr>
              <a:t>应用托管</a:t>
            </a:r>
            <a:r>
              <a:rPr lang="zh-CN" altLang="en-US" sz="2000" dirty="0">
                <a:cs typeface="Calibri" panose="020F0502020204030204" pitchFamily="34" charset="0"/>
              </a:rPr>
              <a:t>”</a:t>
            </a:r>
            <a:r>
              <a:rPr lang="en-US" altLang="zh-CN" sz="2000" dirty="0">
                <a:cs typeface="Calibri" panose="020F0502020204030204" pitchFamily="34" charset="0"/>
              </a:rPr>
              <a:t>-&gt; </a:t>
            </a:r>
            <a:r>
              <a:rPr lang="en-US" sz="2000" dirty="0">
                <a:cs typeface="Calibri" panose="020F0502020204030204" pitchFamily="34" charset="0"/>
              </a:rPr>
              <a:t>Application Hosting</a:t>
            </a:r>
          </a:p>
          <a:p>
            <a:endParaRPr lang="en-US" altLang="zh-CN" sz="2000" dirty="0">
              <a:cs typeface="Calibri" panose="020F050202020403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AD4C31F-97B9-394F-ABBD-36F9FEA9F0FC}"/>
              </a:ext>
            </a:extLst>
          </p:cNvPr>
          <p:cNvSpPr/>
          <p:nvPr/>
        </p:nvSpPr>
        <p:spPr>
          <a:xfrm>
            <a:off x="4939071" y="2825671"/>
            <a:ext cx="6705600" cy="53297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Regionaless Hosting Platform</a:t>
            </a:r>
          </a:p>
        </p:txBody>
      </p:sp>
      <p:sp>
        <p:nvSpPr>
          <p:cNvPr id="22" name="Triangle 21">
            <a:extLst>
              <a:ext uri="{FF2B5EF4-FFF2-40B4-BE49-F238E27FC236}">
                <a16:creationId xmlns:a16="http://schemas.microsoft.com/office/drawing/2014/main" id="{C775AED8-1722-DC46-8F78-29E48C8DC0F5}"/>
              </a:ext>
            </a:extLst>
          </p:cNvPr>
          <p:cNvSpPr/>
          <p:nvPr/>
        </p:nvSpPr>
        <p:spPr>
          <a:xfrm>
            <a:off x="10638014" y="3669748"/>
            <a:ext cx="921964" cy="648109"/>
          </a:xfrm>
          <a:prstGeom prst="triangl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6C1E6219-7C58-FE4C-B5F7-433F2665A2C1}"/>
              </a:ext>
            </a:extLst>
          </p:cNvPr>
          <p:cNvSpPr/>
          <p:nvPr/>
        </p:nvSpPr>
        <p:spPr>
          <a:xfrm>
            <a:off x="5301544" y="3587540"/>
            <a:ext cx="1464914" cy="777951"/>
          </a:xfrm>
          <a:prstGeom prst="triangl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Region A</a:t>
            </a:r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8EB45E1C-6363-9047-B338-FA77F90B11A2}"/>
              </a:ext>
            </a:extLst>
          </p:cNvPr>
          <p:cNvSpPr/>
          <p:nvPr/>
        </p:nvSpPr>
        <p:spPr>
          <a:xfrm>
            <a:off x="6395416" y="3844172"/>
            <a:ext cx="1464914" cy="777951"/>
          </a:xfrm>
          <a:prstGeom prst="triangl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Region B</a:t>
            </a:r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51A90687-F5CA-2D49-A36B-B78B3B2B9AAD}"/>
              </a:ext>
            </a:extLst>
          </p:cNvPr>
          <p:cNvSpPr/>
          <p:nvPr/>
        </p:nvSpPr>
        <p:spPr>
          <a:xfrm>
            <a:off x="7828325" y="3629450"/>
            <a:ext cx="1554341" cy="777951"/>
          </a:xfrm>
          <a:prstGeom prst="triangl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Region N</a:t>
            </a:r>
          </a:p>
        </p:txBody>
      </p:sp>
      <p:sp>
        <p:nvSpPr>
          <p:cNvPr id="17" name="Triangle 16">
            <a:extLst>
              <a:ext uri="{FF2B5EF4-FFF2-40B4-BE49-F238E27FC236}">
                <a16:creationId xmlns:a16="http://schemas.microsoft.com/office/drawing/2014/main" id="{576F9FFB-2974-7941-89EB-DBD67EFAEDBF}"/>
              </a:ext>
            </a:extLst>
          </p:cNvPr>
          <p:cNvSpPr/>
          <p:nvPr/>
        </p:nvSpPr>
        <p:spPr>
          <a:xfrm>
            <a:off x="9425140" y="4077591"/>
            <a:ext cx="1106670" cy="648109"/>
          </a:xfrm>
          <a:prstGeom prst="triangl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" name="Triangle 17">
            <a:extLst>
              <a:ext uri="{FF2B5EF4-FFF2-40B4-BE49-F238E27FC236}">
                <a16:creationId xmlns:a16="http://schemas.microsoft.com/office/drawing/2014/main" id="{F610BFF9-BD83-7345-A84C-AE09E689013E}"/>
              </a:ext>
            </a:extLst>
          </p:cNvPr>
          <p:cNvSpPr/>
          <p:nvPr/>
        </p:nvSpPr>
        <p:spPr>
          <a:xfrm>
            <a:off x="10807589" y="3782326"/>
            <a:ext cx="921964" cy="648109"/>
          </a:xfrm>
          <a:prstGeom prst="triangl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9" name="Triangle 18">
            <a:extLst>
              <a:ext uri="{FF2B5EF4-FFF2-40B4-BE49-F238E27FC236}">
                <a16:creationId xmlns:a16="http://schemas.microsoft.com/office/drawing/2014/main" id="{C54B46D2-4285-EB4F-89FA-965E1972DECF}"/>
              </a:ext>
            </a:extLst>
          </p:cNvPr>
          <p:cNvSpPr/>
          <p:nvPr/>
        </p:nvSpPr>
        <p:spPr>
          <a:xfrm>
            <a:off x="9577540" y="4181046"/>
            <a:ext cx="1106670" cy="648109"/>
          </a:xfrm>
          <a:prstGeom prst="triangl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CDN Sites</a:t>
            </a:r>
          </a:p>
        </p:txBody>
      </p:sp>
      <p:sp>
        <p:nvSpPr>
          <p:cNvPr id="20" name="Triangle 19">
            <a:extLst>
              <a:ext uri="{FF2B5EF4-FFF2-40B4-BE49-F238E27FC236}">
                <a16:creationId xmlns:a16="http://schemas.microsoft.com/office/drawing/2014/main" id="{088FF19C-BDF5-DD4A-BE7D-7EDA20261554}"/>
              </a:ext>
            </a:extLst>
          </p:cNvPr>
          <p:cNvSpPr/>
          <p:nvPr/>
        </p:nvSpPr>
        <p:spPr>
          <a:xfrm>
            <a:off x="10959989" y="3885781"/>
            <a:ext cx="921964" cy="648109"/>
          </a:xfrm>
          <a:prstGeom prst="triangl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Edge Sites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BBBB0BA-239C-544E-87F6-B39B37FFDE35}"/>
              </a:ext>
            </a:extLst>
          </p:cNvPr>
          <p:cNvGrpSpPr/>
          <p:nvPr/>
        </p:nvGrpSpPr>
        <p:grpSpPr>
          <a:xfrm>
            <a:off x="5414790" y="1221520"/>
            <a:ext cx="5715373" cy="1364276"/>
            <a:chOff x="5414790" y="1221520"/>
            <a:chExt cx="5715373" cy="1364276"/>
          </a:xfrm>
        </p:grpSpPr>
        <p:sp>
          <p:nvSpPr>
            <p:cNvPr id="35" name="Round Diagonal Corner Rectangle 34">
              <a:extLst>
                <a:ext uri="{FF2B5EF4-FFF2-40B4-BE49-F238E27FC236}">
                  <a16:creationId xmlns:a16="http://schemas.microsoft.com/office/drawing/2014/main" id="{AA660904-241F-9C46-AB76-02E28999B36F}"/>
                </a:ext>
              </a:extLst>
            </p:cNvPr>
            <p:cNvSpPr/>
            <p:nvPr/>
          </p:nvSpPr>
          <p:spPr>
            <a:xfrm>
              <a:off x="6431602" y="1882400"/>
              <a:ext cx="492149" cy="587022"/>
            </a:xfrm>
            <a:prstGeom prst="round2Diag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6" name="Round Diagonal Corner Rectangle 35">
              <a:extLst>
                <a:ext uri="{FF2B5EF4-FFF2-40B4-BE49-F238E27FC236}">
                  <a16:creationId xmlns:a16="http://schemas.microsoft.com/office/drawing/2014/main" id="{467BA800-7E9A-7547-8B7F-2247B1E72244}"/>
                </a:ext>
              </a:extLst>
            </p:cNvPr>
            <p:cNvSpPr/>
            <p:nvPr/>
          </p:nvSpPr>
          <p:spPr>
            <a:xfrm>
              <a:off x="6529875" y="1932615"/>
              <a:ext cx="492149" cy="587022"/>
            </a:xfrm>
            <a:prstGeom prst="round2Diag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APP</a:t>
              </a:r>
            </a:p>
          </p:txBody>
        </p:sp>
        <p:sp>
          <p:nvSpPr>
            <p:cNvPr id="37" name="Round Diagonal Corner Rectangle 36">
              <a:extLst>
                <a:ext uri="{FF2B5EF4-FFF2-40B4-BE49-F238E27FC236}">
                  <a16:creationId xmlns:a16="http://schemas.microsoft.com/office/drawing/2014/main" id="{DCF38A6E-D396-A34D-987E-C625792C5B70}"/>
                </a:ext>
              </a:extLst>
            </p:cNvPr>
            <p:cNvSpPr/>
            <p:nvPr/>
          </p:nvSpPr>
          <p:spPr>
            <a:xfrm>
              <a:off x="5414790" y="1928518"/>
              <a:ext cx="492149" cy="587022"/>
            </a:xfrm>
            <a:prstGeom prst="round2Diag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APP</a:t>
              </a:r>
            </a:p>
          </p:txBody>
        </p:sp>
        <p:sp>
          <p:nvSpPr>
            <p:cNvPr id="38" name="Can 37">
              <a:extLst>
                <a:ext uri="{FF2B5EF4-FFF2-40B4-BE49-F238E27FC236}">
                  <a16:creationId xmlns:a16="http://schemas.microsoft.com/office/drawing/2014/main" id="{6E62A70D-4E79-DD4C-BFBE-01BD2B1EFBD2}"/>
                </a:ext>
              </a:extLst>
            </p:cNvPr>
            <p:cNvSpPr/>
            <p:nvPr/>
          </p:nvSpPr>
          <p:spPr>
            <a:xfrm>
              <a:off x="7860330" y="2057062"/>
              <a:ext cx="598311" cy="504952"/>
            </a:xfrm>
            <a:prstGeom prst="can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DB APP</a:t>
              </a:r>
            </a:p>
          </p:txBody>
        </p:sp>
        <p:sp>
          <p:nvSpPr>
            <p:cNvPr id="39" name="Can 38">
              <a:extLst>
                <a:ext uri="{FF2B5EF4-FFF2-40B4-BE49-F238E27FC236}">
                  <a16:creationId xmlns:a16="http://schemas.microsoft.com/office/drawing/2014/main" id="{B13A6EED-BABF-CE47-873E-CE25969AAB73}"/>
                </a:ext>
              </a:extLst>
            </p:cNvPr>
            <p:cNvSpPr/>
            <p:nvPr/>
          </p:nvSpPr>
          <p:spPr>
            <a:xfrm>
              <a:off x="8347068" y="1997363"/>
              <a:ext cx="598311" cy="504952"/>
            </a:xfrm>
            <a:prstGeom prst="can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DB APP</a:t>
              </a:r>
            </a:p>
          </p:txBody>
        </p:sp>
        <p:sp>
          <p:nvSpPr>
            <p:cNvPr id="40" name="Round Diagonal Corner Rectangle 39">
              <a:extLst>
                <a:ext uri="{FF2B5EF4-FFF2-40B4-BE49-F238E27FC236}">
                  <a16:creationId xmlns:a16="http://schemas.microsoft.com/office/drawing/2014/main" id="{A7A3CB81-6B82-5D48-9FFE-0332FF68BC89}"/>
                </a:ext>
              </a:extLst>
            </p:cNvPr>
            <p:cNvSpPr/>
            <p:nvPr/>
          </p:nvSpPr>
          <p:spPr>
            <a:xfrm>
              <a:off x="9577540" y="1998774"/>
              <a:ext cx="492149" cy="587022"/>
            </a:xfrm>
            <a:prstGeom prst="round2Diag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APP</a:t>
              </a:r>
            </a:p>
          </p:txBody>
        </p:sp>
        <p:sp>
          <p:nvSpPr>
            <p:cNvPr id="41" name="Can 40">
              <a:extLst>
                <a:ext uri="{FF2B5EF4-FFF2-40B4-BE49-F238E27FC236}">
                  <a16:creationId xmlns:a16="http://schemas.microsoft.com/office/drawing/2014/main" id="{A549C7FF-19B6-6343-8A27-FB881E50AEA4}"/>
                </a:ext>
              </a:extLst>
            </p:cNvPr>
            <p:cNvSpPr/>
            <p:nvPr/>
          </p:nvSpPr>
          <p:spPr>
            <a:xfrm>
              <a:off x="10531852" y="2039809"/>
              <a:ext cx="598311" cy="504952"/>
            </a:xfrm>
            <a:prstGeom prst="can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DB APP</a:t>
              </a: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59D51EB5-570B-8D4C-AFA2-182BEC0783F9}"/>
                </a:ext>
              </a:extLst>
            </p:cNvPr>
            <p:cNvCxnSpPr>
              <a:cxnSpLocks/>
              <a:stCxn id="40" idx="0"/>
              <a:endCxn id="41" idx="2"/>
            </p:cNvCxnSpPr>
            <p:nvPr/>
          </p:nvCxnSpPr>
          <p:spPr>
            <a:xfrm>
              <a:off x="10069689" y="2292285"/>
              <a:ext cx="462163" cy="0"/>
            </a:xfrm>
            <a:prstGeom prst="line">
              <a:avLst/>
            </a:prstGeom>
            <a:ln w="158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ound Diagonal Corner Rectangle 42">
              <a:extLst>
                <a:ext uri="{FF2B5EF4-FFF2-40B4-BE49-F238E27FC236}">
                  <a16:creationId xmlns:a16="http://schemas.microsoft.com/office/drawing/2014/main" id="{084BF6CB-8E3E-5B45-ACB9-8636653C259E}"/>
                </a:ext>
              </a:extLst>
            </p:cNvPr>
            <p:cNvSpPr/>
            <p:nvPr/>
          </p:nvSpPr>
          <p:spPr>
            <a:xfrm>
              <a:off x="10638014" y="1221520"/>
              <a:ext cx="492149" cy="587022"/>
            </a:xfrm>
            <a:prstGeom prst="round2Diag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APP</a:t>
              </a: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2A89815F-16D9-224F-9F80-BAB5979160F3}"/>
                </a:ext>
              </a:extLst>
            </p:cNvPr>
            <p:cNvCxnSpPr>
              <a:cxnSpLocks/>
              <a:stCxn id="40" idx="0"/>
              <a:endCxn id="43" idx="2"/>
            </p:cNvCxnSpPr>
            <p:nvPr/>
          </p:nvCxnSpPr>
          <p:spPr>
            <a:xfrm flipV="1">
              <a:off x="10069689" y="1515031"/>
              <a:ext cx="568325" cy="777254"/>
            </a:xfrm>
            <a:prstGeom prst="line">
              <a:avLst/>
            </a:prstGeom>
            <a:ln w="158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7" name="Picture 46">
            <a:extLst>
              <a:ext uri="{FF2B5EF4-FFF2-40B4-BE49-F238E27FC236}">
                <a16:creationId xmlns:a16="http://schemas.microsoft.com/office/drawing/2014/main" id="{CC3278FE-267E-0446-8C9C-A43948A207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96" r="4823"/>
          <a:stretch/>
        </p:blipFill>
        <p:spPr>
          <a:xfrm>
            <a:off x="910095" y="3103767"/>
            <a:ext cx="2479253" cy="33244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7" name="Parallelogram 26">
            <a:extLst>
              <a:ext uri="{FF2B5EF4-FFF2-40B4-BE49-F238E27FC236}">
                <a16:creationId xmlns:a16="http://schemas.microsoft.com/office/drawing/2014/main" id="{426B6FFB-80C3-4F40-A749-A333EA9B711B}"/>
              </a:ext>
            </a:extLst>
          </p:cNvPr>
          <p:cNvSpPr/>
          <p:nvPr/>
        </p:nvSpPr>
        <p:spPr>
          <a:xfrm>
            <a:off x="8497988" y="6539883"/>
            <a:ext cx="1603384" cy="304800"/>
          </a:xfrm>
          <a:prstGeom prst="parallelogram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Requirements</a:t>
            </a:r>
          </a:p>
        </p:txBody>
      </p:sp>
      <p:sp>
        <p:nvSpPr>
          <p:cNvPr id="28" name="Parallelogram 27">
            <a:extLst>
              <a:ext uri="{FF2B5EF4-FFF2-40B4-BE49-F238E27FC236}">
                <a16:creationId xmlns:a16="http://schemas.microsoft.com/office/drawing/2014/main" id="{FF7460C1-D42C-8143-B2DE-AEFA554BC049}"/>
              </a:ext>
            </a:extLst>
          </p:cNvPr>
          <p:cNvSpPr/>
          <p:nvPr/>
        </p:nvSpPr>
        <p:spPr>
          <a:xfrm>
            <a:off x="10023574" y="6539883"/>
            <a:ext cx="1836695" cy="304800"/>
          </a:xfrm>
          <a:prstGeom prst="parallelogram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Design Thoughts</a:t>
            </a:r>
          </a:p>
        </p:txBody>
      </p:sp>
      <p:sp>
        <p:nvSpPr>
          <p:cNvPr id="29" name="Parallelogram 28">
            <a:extLst>
              <a:ext uri="{FF2B5EF4-FFF2-40B4-BE49-F238E27FC236}">
                <a16:creationId xmlns:a16="http://schemas.microsoft.com/office/drawing/2014/main" id="{E06267E6-535B-F648-B9CA-D897B258BE3D}"/>
              </a:ext>
            </a:extLst>
          </p:cNvPr>
          <p:cNvSpPr/>
          <p:nvPr/>
        </p:nvSpPr>
        <p:spPr>
          <a:xfrm>
            <a:off x="6907270" y="6539883"/>
            <a:ext cx="1698226" cy="304800"/>
          </a:xfrm>
          <a:prstGeom prst="parallelogram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Use Cases</a:t>
            </a:r>
          </a:p>
        </p:txBody>
      </p:sp>
    </p:spTree>
    <p:extLst>
      <p:ext uri="{BB962C8B-B14F-4D97-AF65-F5344CB8AC3E}">
        <p14:creationId xmlns:p14="http://schemas.microsoft.com/office/powerpoint/2010/main" val="407808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7EB9C-7D3F-3949-B993-E7AF87BBE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6255"/>
            <a:ext cx="52578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Use Case 1</a:t>
            </a:r>
          </a:p>
        </p:txBody>
      </p:sp>
      <p:sp>
        <p:nvSpPr>
          <p:cNvPr id="37" name="Triangle 36">
            <a:extLst>
              <a:ext uri="{FF2B5EF4-FFF2-40B4-BE49-F238E27FC236}">
                <a16:creationId xmlns:a16="http://schemas.microsoft.com/office/drawing/2014/main" id="{25E4C960-5939-0843-A8E2-7B9540B87474}"/>
              </a:ext>
            </a:extLst>
          </p:cNvPr>
          <p:cNvSpPr/>
          <p:nvPr/>
        </p:nvSpPr>
        <p:spPr>
          <a:xfrm>
            <a:off x="2101949" y="5398143"/>
            <a:ext cx="1295390" cy="621818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R1 </a:t>
            </a:r>
          </a:p>
        </p:txBody>
      </p:sp>
      <p:sp>
        <p:nvSpPr>
          <p:cNvPr id="38" name="Triangle 37">
            <a:extLst>
              <a:ext uri="{FF2B5EF4-FFF2-40B4-BE49-F238E27FC236}">
                <a16:creationId xmlns:a16="http://schemas.microsoft.com/office/drawing/2014/main" id="{06D45D17-D739-064D-963B-6CCB3C716431}"/>
              </a:ext>
            </a:extLst>
          </p:cNvPr>
          <p:cNvSpPr/>
          <p:nvPr/>
        </p:nvSpPr>
        <p:spPr>
          <a:xfrm>
            <a:off x="7561293" y="4861502"/>
            <a:ext cx="1295390" cy="1073283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R3</a:t>
            </a:r>
          </a:p>
        </p:txBody>
      </p:sp>
      <p:sp>
        <p:nvSpPr>
          <p:cNvPr id="39" name="Triangle 38">
            <a:extLst>
              <a:ext uri="{FF2B5EF4-FFF2-40B4-BE49-F238E27FC236}">
                <a16:creationId xmlns:a16="http://schemas.microsoft.com/office/drawing/2014/main" id="{839C90CE-67BC-4649-B857-4D37887454B1}"/>
              </a:ext>
            </a:extLst>
          </p:cNvPr>
          <p:cNvSpPr/>
          <p:nvPr/>
        </p:nvSpPr>
        <p:spPr>
          <a:xfrm>
            <a:off x="4360416" y="4861502"/>
            <a:ext cx="2518776" cy="1073283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R2</a:t>
            </a:r>
          </a:p>
        </p:txBody>
      </p:sp>
      <p:sp>
        <p:nvSpPr>
          <p:cNvPr id="41" name="Can 40">
            <a:extLst>
              <a:ext uri="{FF2B5EF4-FFF2-40B4-BE49-F238E27FC236}">
                <a16:creationId xmlns:a16="http://schemas.microsoft.com/office/drawing/2014/main" id="{E99355BB-658A-F449-81B6-26BBF8127049}"/>
              </a:ext>
            </a:extLst>
          </p:cNvPr>
          <p:cNvSpPr/>
          <p:nvPr/>
        </p:nvSpPr>
        <p:spPr>
          <a:xfrm>
            <a:off x="1777429" y="3194206"/>
            <a:ext cx="7103327" cy="1370530"/>
          </a:xfrm>
          <a:prstGeom prst="can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2" name="Triangle 41">
            <a:extLst>
              <a:ext uri="{FF2B5EF4-FFF2-40B4-BE49-F238E27FC236}">
                <a16:creationId xmlns:a16="http://schemas.microsoft.com/office/drawing/2014/main" id="{6F22D07C-FACF-1846-B514-24006AE05C97}"/>
              </a:ext>
            </a:extLst>
          </p:cNvPr>
          <p:cNvSpPr/>
          <p:nvPr/>
        </p:nvSpPr>
        <p:spPr>
          <a:xfrm>
            <a:off x="1669226" y="1916637"/>
            <a:ext cx="1917657" cy="770218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Stateless CP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D5D3BE-4BAE-4049-A4C5-3BA220FDD0B9}"/>
              </a:ext>
            </a:extLst>
          </p:cNvPr>
          <p:cNvGrpSpPr/>
          <p:nvPr/>
        </p:nvGrpSpPr>
        <p:grpSpPr>
          <a:xfrm>
            <a:off x="2607722" y="3733250"/>
            <a:ext cx="995181" cy="621818"/>
            <a:chOff x="524324" y="4303943"/>
            <a:chExt cx="2069793" cy="1293267"/>
          </a:xfrm>
        </p:grpSpPr>
        <p:sp>
          <p:nvSpPr>
            <p:cNvPr id="51" name="Can 50">
              <a:extLst>
                <a:ext uri="{FF2B5EF4-FFF2-40B4-BE49-F238E27FC236}">
                  <a16:creationId xmlns:a16="http://schemas.microsoft.com/office/drawing/2014/main" id="{2FD48BED-8F7D-D849-91BD-6701599F43BC}"/>
                </a:ext>
              </a:extLst>
            </p:cNvPr>
            <p:cNvSpPr/>
            <p:nvPr/>
          </p:nvSpPr>
          <p:spPr>
            <a:xfrm>
              <a:off x="1641313" y="4446706"/>
              <a:ext cx="758283" cy="683942"/>
            </a:xfrm>
            <a:prstGeom prst="can">
              <a:avLst/>
            </a:prstGeom>
            <a:solidFill>
              <a:srgbClr val="04B0F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52" name="Can 51">
              <a:extLst>
                <a:ext uri="{FF2B5EF4-FFF2-40B4-BE49-F238E27FC236}">
                  <a16:creationId xmlns:a16="http://schemas.microsoft.com/office/drawing/2014/main" id="{B65746F6-6490-FB43-A8E5-2DDB7DA32EE9}"/>
                </a:ext>
              </a:extLst>
            </p:cNvPr>
            <p:cNvSpPr/>
            <p:nvPr/>
          </p:nvSpPr>
          <p:spPr>
            <a:xfrm>
              <a:off x="708328" y="4446706"/>
              <a:ext cx="758283" cy="683942"/>
            </a:xfrm>
            <a:prstGeom prst="can">
              <a:avLst/>
            </a:prstGeom>
            <a:solidFill>
              <a:srgbClr val="04B0F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53" name="Can 52">
              <a:extLst>
                <a:ext uri="{FF2B5EF4-FFF2-40B4-BE49-F238E27FC236}">
                  <a16:creationId xmlns:a16="http://schemas.microsoft.com/office/drawing/2014/main" id="{0328BB55-639E-D343-BE3E-21F726BCC835}"/>
                </a:ext>
              </a:extLst>
            </p:cNvPr>
            <p:cNvSpPr/>
            <p:nvPr/>
          </p:nvSpPr>
          <p:spPr>
            <a:xfrm>
              <a:off x="1087469" y="4799828"/>
              <a:ext cx="758283" cy="683942"/>
            </a:xfrm>
            <a:prstGeom prst="can">
              <a:avLst/>
            </a:prstGeom>
            <a:solidFill>
              <a:srgbClr val="04B0F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etcd</a:t>
              </a:r>
              <a:endParaRPr lang="en-US" sz="1000" dirty="0"/>
            </a:p>
          </p:txBody>
        </p:sp>
        <p:sp>
          <p:nvSpPr>
            <p:cNvPr id="54" name="Rounded Rectangle 53">
              <a:extLst>
                <a:ext uri="{FF2B5EF4-FFF2-40B4-BE49-F238E27FC236}">
                  <a16:creationId xmlns:a16="http://schemas.microsoft.com/office/drawing/2014/main" id="{CE132596-DE66-B54E-AB5C-C8F297D46922}"/>
                </a:ext>
              </a:extLst>
            </p:cNvPr>
            <p:cNvSpPr/>
            <p:nvPr/>
          </p:nvSpPr>
          <p:spPr>
            <a:xfrm>
              <a:off x="524324" y="4303943"/>
              <a:ext cx="2069793" cy="1293267"/>
            </a:xfrm>
            <a:prstGeom prst="round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baseline="-25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18210C5-1F0E-A94B-B3A3-BB472782CDE8}"/>
              </a:ext>
            </a:extLst>
          </p:cNvPr>
          <p:cNvGrpSpPr/>
          <p:nvPr/>
        </p:nvGrpSpPr>
        <p:grpSpPr>
          <a:xfrm>
            <a:off x="4934610" y="3728801"/>
            <a:ext cx="995181" cy="621818"/>
            <a:chOff x="524324" y="4303943"/>
            <a:chExt cx="2069793" cy="1293267"/>
          </a:xfrm>
        </p:grpSpPr>
        <p:sp>
          <p:nvSpPr>
            <p:cNvPr id="57" name="Can 56">
              <a:extLst>
                <a:ext uri="{FF2B5EF4-FFF2-40B4-BE49-F238E27FC236}">
                  <a16:creationId xmlns:a16="http://schemas.microsoft.com/office/drawing/2014/main" id="{B32ECE86-A333-784A-8E2C-89197BC50A83}"/>
                </a:ext>
              </a:extLst>
            </p:cNvPr>
            <p:cNvSpPr/>
            <p:nvPr/>
          </p:nvSpPr>
          <p:spPr>
            <a:xfrm>
              <a:off x="1641313" y="4446706"/>
              <a:ext cx="758283" cy="683942"/>
            </a:xfrm>
            <a:prstGeom prst="can">
              <a:avLst/>
            </a:prstGeom>
            <a:solidFill>
              <a:srgbClr val="04B0F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58" name="Can 57">
              <a:extLst>
                <a:ext uri="{FF2B5EF4-FFF2-40B4-BE49-F238E27FC236}">
                  <a16:creationId xmlns:a16="http://schemas.microsoft.com/office/drawing/2014/main" id="{4E582530-3B17-1F4E-AA84-AFFE874E68A3}"/>
                </a:ext>
              </a:extLst>
            </p:cNvPr>
            <p:cNvSpPr/>
            <p:nvPr/>
          </p:nvSpPr>
          <p:spPr>
            <a:xfrm>
              <a:off x="708328" y="4446706"/>
              <a:ext cx="758283" cy="683942"/>
            </a:xfrm>
            <a:prstGeom prst="can">
              <a:avLst/>
            </a:prstGeom>
            <a:solidFill>
              <a:srgbClr val="04B0F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59" name="Can 58">
              <a:extLst>
                <a:ext uri="{FF2B5EF4-FFF2-40B4-BE49-F238E27FC236}">
                  <a16:creationId xmlns:a16="http://schemas.microsoft.com/office/drawing/2014/main" id="{628170F5-95C4-5143-9C73-E2B602E24340}"/>
                </a:ext>
              </a:extLst>
            </p:cNvPr>
            <p:cNvSpPr/>
            <p:nvPr/>
          </p:nvSpPr>
          <p:spPr>
            <a:xfrm>
              <a:off x="1087469" y="4799828"/>
              <a:ext cx="758283" cy="683942"/>
            </a:xfrm>
            <a:prstGeom prst="can">
              <a:avLst/>
            </a:prstGeom>
            <a:solidFill>
              <a:srgbClr val="04B0F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etcd</a:t>
              </a:r>
              <a:endParaRPr lang="en-US" sz="1000" dirty="0"/>
            </a:p>
          </p:txBody>
        </p:sp>
        <p:sp>
          <p:nvSpPr>
            <p:cNvPr id="61" name="Rounded Rectangle 60">
              <a:extLst>
                <a:ext uri="{FF2B5EF4-FFF2-40B4-BE49-F238E27FC236}">
                  <a16:creationId xmlns:a16="http://schemas.microsoft.com/office/drawing/2014/main" id="{FC873F75-F449-3E4C-BBC8-0FCFEB7D493B}"/>
                </a:ext>
              </a:extLst>
            </p:cNvPr>
            <p:cNvSpPr/>
            <p:nvPr/>
          </p:nvSpPr>
          <p:spPr>
            <a:xfrm>
              <a:off x="524324" y="4303943"/>
              <a:ext cx="2069793" cy="1293267"/>
            </a:xfrm>
            <a:prstGeom prst="round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baseline="-25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97CB663-7DB6-9441-BDF1-97A1CD4646D3}"/>
              </a:ext>
            </a:extLst>
          </p:cNvPr>
          <p:cNvGrpSpPr/>
          <p:nvPr/>
        </p:nvGrpSpPr>
        <p:grpSpPr>
          <a:xfrm>
            <a:off x="7561293" y="3689819"/>
            <a:ext cx="995181" cy="621818"/>
            <a:chOff x="524324" y="4303943"/>
            <a:chExt cx="2069793" cy="1293267"/>
          </a:xfrm>
        </p:grpSpPr>
        <p:sp>
          <p:nvSpPr>
            <p:cNvPr id="64" name="Can 63">
              <a:extLst>
                <a:ext uri="{FF2B5EF4-FFF2-40B4-BE49-F238E27FC236}">
                  <a16:creationId xmlns:a16="http://schemas.microsoft.com/office/drawing/2014/main" id="{9498D8EB-255C-CF47-BC0C-15FA280C9549}"/>
                </a:ext>
              </a:extLst>
            </p:cNvPr>
            <p:cNvSpPr/>
            <p:nvPr/>
          </p:nvSpPr>
          <p:spPr>
            <a:xfrm>
              <a:off x="1641313" y="4446706"/>
              <a:ext cx="758283" cy="683942"/>
            </a:xfrm>
            <a:prstGeom prst="can">
              <a:avLst/>
            </a:prstGeom>
            <a:solidFill>
              <a:srgbClr val="04B0F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65" name="Can 64">
              <a:extLst>
                <a:ext uri="{FF2B5EF4-FFF2-40B4-BE49-F238E27FC236}">
                  <a16:creationId xmlns:a16="http://schemas.microsoft.com/office/drawing/2014/main" id="{ADECD5DB-AB6A-0342-98E3-4BB612FA683E}"/>
                </a:ext>
              </a:extLst>
            </p:cNvPr>
            <p:cNvSpPr/>
            <p:nvPr/>
          </p:nvSpPr>
          <p:spPr>
            <a:xfrm>
              <a:off x="708328" y="4446706"/>
              <a:ext cx="758283" cy="683942"/>
            </a:xfrm>
            <a:prstGeom prst="can">
              <a:avLst/>
            </a:prstGeom>
            <a:solidFill>
              <a:srgbClr val="04B0F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66" name="Can 65">
              <a:extLst>
                <a:ext uri="{FF2B5EF4-FFF2-40B4-BE49-F238E27FC236}">
                  <a16:creationId xmlns:a16="http://schemas.microsoft.com/office/drawing/2014/main" id="{67AC4DC4-3A74-0843-A21F-3D5848C7DF81}"/>
                </a:ext>
              </a:extLst>
            </p:cNvPr>
            <p:cNvSpPr/>
            <p:nvPr/>
          </p:nvSpPr>
          <p:spPr>
            <a:xfrm>
              <a:off x="1087469" y="4799828"/>
              <a:ext cx="758283" cy="683942"/>
            </a:xfrm>
            <a:prstGeom prst="can">
              <a:avLst/>
            </a:prstGeom>
            <a:solidFill>
              <a:srgbClr val="04B0F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etcd</a:t>
              </a:r>
              <a:endParaRPr lang="en-US" sz="1000" dirty="0"/>
            </a:p>
          </p:txBody>
        </p:sp>
        <p:sp>
          <p:nvSpPr>
            <p:cNvPr id="69" name="Rounded Rectangle 68">
              <a:extLst>
                <a:ext uri="{FF2B5EF4-FFF2-40B4-BE49-F238E27FC236}">
                  <a16:creationId xmlns:a16="http://schemas.microsoft.com/office/drawing/2014/main" id="{29287027-40F0-964D-AC81-A15D98E1CFEC}"/>
                </a:ext>
              </a:extLst>
            </p:cNvPr>
            <p:cNvSpPr/>
            <p:nvPr/>
          </p:nvSpPr>
          <p:spPr>
            <a:xfrm>
              <a:off x="524324" y="4303943"/>
              <a:ext cx="2069793" cy="1293267"/>
            </a:xfrm>
            <a:prstGeom prst="round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baseline="-25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31D1C10D-5C70-CE47-9E12-64DA65C14AB8}"/>
              </a:ext>
            </a:extLst>
          </p:cNvPr>
          <p:cNvCxnSpPr>
            <a:cxnSpLocks/>
          </p:cNvCxnSpPr>
          <p:nvPr/>
        </p:nvCxnSpPr>
        <p:spPr>
          <a:xfrm>
            <a:off x="3888909" y="1226187"/>
            <a:ext cx="0" cy="4834164"/>
          </a:xfrm>
          <a:prstGeom prst="line">
            <a:avLst/>
          </a:prstGeom>
          <a:ln w="12700"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5C23491-1352-0640-A095-3D8B174D5EB7}"/>
              </a:ext>
            </a:extLst>
          </p:cNvPr>
          <p:cNvCxnSpPr>
            <a:cxnSpLocks/>
          </p:cNvCxnSpPr>
          <p:nvPr/>
        </p:nvCxnSpPr>
        <p:spPr>
          <a:xfrm>
            <a:off x="7039196" y="1226187"/>
            <a:ext cx="0" cy="4834164"/>
          </a:xfrm>
          <a:prstGeom prst="line">
            <a:avLst/>
          </a:prstGeom>
          <a:ln w="12700"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10418FDB-32B1-4C4D-99C7-D07AEB0AE790}"/>
              </a:ext>
            </a:extLst>
          </p:cNvPr>
          <p:cNvSpPr txBox="1"/>
          <p:nvPr/>
        </p:nvSpPr>
        <p:spPr>
          <a:xfrm>
            <a:off x="2359362" y="1209890"/>
            <a:ext cx="1199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Region 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332FEC9-6FCC-8449-8300-21CAF732AD5E}"/>
              </a:ext>
            </a:extLst>
          </p:cNvPr>
          <p:cNvSpPr txBox="1"/>
          <p:nvPr/>
        </p:nvSpPr>
        <p:spPr>
          <a:xfrm>
            <a:off x="4861155" y="1199923"/>
            <a:ext cx="1152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Region 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E9B94C7-E60B-CB4E-8CE6-30FF78BC088F}"/>
              </a:ext>
            </a:extLst>
          </p:cNvPr>
          <p:cNvSpPr txBox="1"/>
          <p:nvPr/>
        </p:nvSpPr>
        <p:spPr>
          <a:xfrm>
            <a:off x="7418636" y="1209890"/>
            <a:ext cx="1152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Region 3</a:t>
            </a:r>
          </a:p>
        </p:txBody>
      </p:sp>
      <p:sp>
        <p:nvSpPr>
          <p:cNvPr id="77" name="Triangle 76">
            <a:extLst>
              <a:ext uri="{FF2B5EF4-FFF2-40B4-BE49-F238E27FC236}">
                <a16:creationId xmlns:a16="http://schemas.microsoft.com/office/drawing/2014/main" id="{F7C098E7-0D82-B644-A0EE-2DB07F453426}"/>
              </a:ext>
            </a:extLst>
          </p:cNvPr>
          <p:cNvSpPr/>
          <p:nvPr/>
        </p:nvSpPr>
        <p:spPr>
          <a:xfrm>
            <a:off x="4473371" y="1921096"/>
            <a:ext cx="1917657" cy="770218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Stateless CP</a:t>
            </a:r>
          </a:p>
        </p:txBody>
      </p:sp>
      <p:sp>
        <p:nvSpPr>
          <p:cNvPr id="78" name="Triangle 77">
            <a:extLst>
              <a:ext uri="{FF2B5EF4-FFF2-40B4-BE49-F238E27FC236}">
                <a16:creationId xmlns:a16="http://schemas.microsoft.com/office/drawing/2014/main" id="{97EE625F-5082-A645-B3B6-032297247B89}"/>
              </a:ext>
            </a:extLst>
          </p:cNvPr>
          <p:cNvSpPr/>
          <p:nvPr/>
        </p:nvSpPr>
        <p:spPr>
          <a:xfrm>
            <a:off x="7310172" y="1916637"/>
            <a:ext cx="1917657" cy="770218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Stateless CP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DFDA6F-8927-5649-90B5-001A04333A62}"/>
              </a:ext>
            </a:extLst>
          </p:cNvPr>
          <p:cNvSpPr txBox="1"/>
          <p:nvPr/>
        </p:nvSpPr>
        <p:spPr>
          <a:xfrm>
            <a:off x="8964756" y="3689819"/>
            <a:ext cx="276210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Workloads (pods, deployments, etc.)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Nodes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VPC, Subnets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53794113-5299-AA44-9F00-B80E709C9EE2}"/>
              </a:ext>
            </a:extLst>
          </p:cNvPr>
          <p:cNvSpPr/>
          <p:nvPr/>
        </p:nvSpPr>
        <p:spPr>
          <a:xfrm>
            <a:off x="8497988" y="6539883"/>
            <a:ext cx="1603384" cy="304800"/>
          </a:xfrm>
          <a:prstGeom prst="parallelogram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Requirements</a:t>
            </a:r>
          </a:p>
        </p:txBody>
      </p:sp>
      <p:sp>
        <p:nvSpPr>
          <p:cNvPr id="32" name="Parallelogram 31">
            <a:extLst>
              <a:ext uri="{FF2B5EF4-FFF2-40B4-BE49-F238E27FC236}">
                <a16:creationId xmlns:a16="http://schemas.microsoft.com/office/drawing/2014/main" id="{1AF51C9E-AE12-EB4C-ADF2-6FCA35E10FA6}"/>
              </a:ext>
            </a:extLst>
          </p:cNvPr>
          <p:cNvSpPr/>
          <p:nvPr/>
        </p:nvSpPr>
        <p:spPr>
          <a:xfrm>
            <a:off x="10023574" y="6539883"/>
            <a:ext cx="1836695" cy="304800"/>
          </a:xfrm>
          <a:prstGeom prst="parallelogram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Design Thoughts</a:t>
            </a:r>
          </a:p>
        </p:txBody>
      </p:sp>
      <p:sp>
        <p:nvSpPr>
          <p:cNvPr id="33" name="Parallelogram 32">
            <a:extLst>
              <a:ext uri="{FF2B5EF4-FFF2-40B4-BE49-F238E27FC236}">
                <a16:creationId xmlns:a16="http://schemas.microsoft.com/office/drawing/2014/main" id="{5DEC134E-3805-3A41-AFB6-DE03EDA0E5FA}"/>
              </a:ext>
            </a:extLst>
          </p:cNvPr>
          <p:cNvSpPr/>
          <p:nvPr/>
        </p:nvSpPr>
        <p:spPr>
          <a:xfrm>
            <a:off x="6907270" y="6539883"/>
            <a:ext cx="1698226" cy="304800"/>
          </a:xfrm>
          <a:prstGeom prst="parallelogram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Use Cases</a:t>
            </a:r>
          </a:p>
        </p:txBody>
      </p:sp>
    </p:spTree>
    <p:extLst>
      <p:ext uri="{BB962C8B-B14F-4D97-AF65-F5344CB8AC3E}">
        <p14:creationId xmlns:p14="http://schemas.microsoft.com/office/powerpoint/2010/main" val="635696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7EB9C-7D3F-3949-B993-E7AF87BBE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6255"/>
            <a:ext cx="52578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Use Case 2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39C90CE-67BC-4649-B857-4D37887454B1}"/>
              </a:ext>
            </a:extLst>
          </p:cNvPr>
          <p:cNvSpPr/>
          <p:nvPr/>
        </p:nvSpPr>
        <p:spPr>
          <a:xfrm>
            <a:off x="1865610" y="5477060"/>
            <a:ext cx="992606" cy="4552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Client 1</a:t>
            </a:r>
          </a:p>
        </p:txBody>
      </p:sp>
      <p:sp>
        <p:nvSpPr>
          <p:cNvPr id="41" name="Can 40">
            <a:extLst>
              <a:ext uri="{FF2B5EF4-FFF2-40B4-BE49-F238E27FC236}">
                <a16:creationId xmlns:a16="http://schemas.microsoft.com/office/drawing/2014/main" id="{E99355BB-658A-F449-81B6-26BBF8127049}"/>
              </a:ext>
            </a:extLst>
          </p:cNvPr>
          <p:cNvSpPr/>
          <p:nvPr/>
        </p:nvSpPr>
        <p:spPr>
          <a:xfrm>
            <a:off x="1092001" y="3188399"/>
            <a:ext cx="8155256" cy="1370530"/>
          </a:xfrm>
          <a:prstGeom prst="can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6F22D07C-FACF-1846-B514-24006AE05C97}"/>
              </a:ext>
            </a:extLst>
          </p:cNvPr>
          <p:cNvSpPr/>
          <p:nvPr/>
        </p:nvSpPr>
        <p:spPr>
          <a:xfrm>
            <a:off x="1821733" y="2042029"/>
            <a:ext cx="1196301" cy="52283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Game Instance</a:t>
            </a:r>
          </a:p>
        </p:txBody>
      </p:sp>
      <p:sp>
        <p:nvSpPr>
          <p:cNvPr id="52" name="Can 51">
            <a:extLst>
              <a:ext uri="{FF2B5EF4-FFF2-40B4-BE49-F238E27FC236}">
                <a16:creationId xmlns:a16="http://schemas.microsoft.com/office/drawing/2014/main" id="{B65746F6-6490-FB43-A8E5-2DDB7DA32EE9}"/>
              </a:ext>
            </a:extLst>
          </p:cNvPr>
          <p:cNvSpPr/>
          <p:nvPr/>
        </p:nvSpPr>
        <p:spPr>
          <a:xfrm>
            <a:off x="1731649" y="3776581"/>
            <a:ext cx="364591" cy="328847"/>
          </a:xfrm>
          <a:prstGeom prst="can">
            <a:avLst/>
          </a:prstGeom>
          <a:solidFill>
            <a:srgbClr val="FF7E7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53" name="Can 52">
            <a:extLst>
              <a:ext uri="{FF2B5EF4-FFF2-40B4-BE49-F238E27FC236}">
                <a16:creationId xmlns:a16="http://schemas.microsoft.com/office/drawing/2014/main" id="{0328BB55-639E-D343-BE3E-21F726BCC835}"/>
              </a:ext>
            </a:extLst>
          </p:cNvPr>
          <p:cNvSpPr/>
          <p:nvPr/>
        </p:nvSpPr>
        <p:spPr>
          <a:xfrm>
            <a:off x="1907238" y="3934941"/>
            <a:ext cx="453062" cy="328847"/>
          </a:xfrm>
          <a:prstGeom prst="can">
            <a:avLst/>
          </a:prstGeom>
          <a:solidFill>
            <a:srgbClr val="FF7E7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radis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CE132596-DE66-B54E-AB5C-C8F297D46922}"/>
              </a:ext>
            </a:extLst>
          </p:cNvPr>
          <p:cNvSpPr/>
          <p:nvPr/>
        </p:nvSpPr>
        <p:spPr>
          <a:xfrm>
            <a:off x="1643178" y="3707939"/>
            <a:ext cx="995181" cy="690252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aseline="-25000" dirty="0">
              <a:solidFill>
                <a:schemeClr val="tx1"/>
              </a:solidFill>
            </a:endParaRPr>
          </a:p>
        </p:txBody>
      </p:sp>
      <p:sp>
        <p:nvSpPr>
          <p:cNvPr id="58" name="Can 57">
            <a:extLst>
              <a:ext uri="{FF2B5EF4-FFF2-40B4-BE49-F238E27FC236}">
                <a16:creationId xmlns:a16="http://schemas.microsoft.com/office/drawing/2014/main" id="{4E582530-3B17-1F4E-AA84-AFFE874E68A3}"/>
              </a:ext>
            </a:extLst>
          </p:cNvPr>
          <p:cNvSpPr/>
          <p:nvPr/>
        </p:nvSpPr>
        <p:spPr>
          <a:xfrm>
            <a:off x="4597300" y="3799191"/>
            <a:ext cx="364591" cy="365039"/>
          </a:xfrm>
          <a:prstGeom prst="can">
            <a:avLst/>
          </a:prstGeom>
          <a:solidFill>
            <a:srgbClr val="FF7E7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FC873F75-F449-3E4C-BBC8-0FCFEB7D493B}"/>
              </a:ext>
            </a:extLst>
          </p:cNvPr>
          <p:cNvSpPr/>
          <p:nvPr/>
        </p:nvSpPr>
        <p:spPr>
          <a:xfrm>
            <a:off x="4508829" y="3722994"/>
            <a:ext cx="995181" cy="690252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aseline="-25000" dirty="0">
              <a:solidFill>
                <a:schemeClr val="tx1"/>
              </a:solidFill>
            </a:endParaRPr>
          </a:p>
        </p:txBody>
      </p:sp>
      <p:sp>
        <p:nvSpPr>
          <p:cNvPr id="65" name="Can 64">
            <a:extLst>
              <a:ext uri="{FF2B5EF4-FFF2-40B4-BE49-F238E27FC236}">
                <a16:creationId xmlns:a16="http://schemas.microsoft.com/office/drawing/2014/main" id="{ADECD5DB-AB6A-0342-98E3-4BB612FA683E}"/>
              </a:ext>
            </a:extLst>
          </p:cNvPr>
          <p:cNvSpPr/>
          <p:nvPr/>
        </p:nvSpPr>
        <p:spPr>
          <a:xfrm>
            <a:off x="7393316" y="3752654"/>
            <a:ext cx="364591" cy="328847"/>
          </a:xfrm>
          <a:prstGeom prst="can">
            <a:avLst/>
          </a:prstGeom>
          <a:solidFill>
            <a:srgbClr val="FF7E7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29287027-40F0-964D-AC81-A15D98E1CFEC}"/>
              </a:ext>
            </a:extLst>
          </p:cNvPr>
          <p:cNvSpPr/>
          <p:nvPr/>
        </p:nvSpPr>
        <p:spPr>
          <a:xfrm>
            <a:off x="7304845" y="3684012"/>
            <a:ext cx="995181" cy="690252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aseline="-25000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91ED71C-D048-C24A-98D2-7ABFB863E737}"/>
              </a:ext>
            </a:extLst>
          </p:cNvPr>
          <p:cNvSpPr/>
          <p:nvPr/>
        </p:nvSpPr>
        <p:spPr>
          <a:xfrm>
            <a:off x="4572977" y="5524651"/>
            <a:ext cx="992606" cy="4552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Client 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23862C2-C2F1-CE4A-8C9F-5C281CC886E7}"/>
              </a:ext>
            </a:extLst>
          </p:cNvPr>
          <p:cNvSpPr/>
          <p:nvPr/>
        </p:nvSpPr>
        <p:spPr>
          <a:xfrm>
            <a:off x="5303290" y="5885286"/>
            <a:ext cx="992606" cy="4552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Client 3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73E0009-1F92-4D41-919C-DDB872FDA321}"/>
              </a:ext>
            </a:extLst>
          </p:cNvPr>
          <p:cNvSpPr/>
          <p:nvPr/>
        </p:nvSpPr>
        <p:spPr>
          <a:xfrm>
            <a:off x="7197472" y="5752258"/>
            <a:ext cx="992606" cy="4552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Client 4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73313ACD-9821-3344-82D2-FFAA01DFFBB1}"/>
              </a:ext>
            </a:extLst>
          </p:cNvPr>
          <p:cNvSpPr/>
          <p:nvPr/>
        </p:nvSpPr>
        <p:spPr>
          <a:xfrm>
            <a:off x="1967514" y="1910830"/>
            <a:ext cx="1196301" cy="52283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Game Instance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7F5E11D2-CC29-CF4A-8BC1-DA7560D52275}"/>
              </a:ext>
            </a:extLst>
          </p:cNvPr>
          <p:cNvSpPr/>
          <p:nvPr/>
        </p:nvSpPr>
        <p:spPr>
          <a:xfrm>
            <a:off x="2091184" y="1747429"/>
            <a:ext cx="1196301" cy="52283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Game Instance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221FE36C-AAC1-1246-B163-3FE6CD0754D5}"/>
              </a:ext>
            </a:extLst>
          </p:cNvPr>
          <p:cNvSpPr/>
          <p:nvPr/>
        </p:nvSpPr>
        <p:spPr>
          <a:xfrm>
            <a:off x="4301959" y="2042029"/>
            <a:ext cx="1196301" cy="52283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Game Instance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87F20F9D-1A73-9545-87CD-BE3192AB92E7}"/>
              </a:ext>
            </a:extLst>
          </p:cNvPr>
          <p:cNvSpPr/>
          <p:nvPr/>
        </p:nvSpPr>
        <p:spPr>
          <a:xfrm>
            <a:off x="4447740" y="1910830"/>
            <a:ext cx="1196301" cy="52283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Game Instance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4E24A00D-E1A6-1C44-9F75-3C6684559496}"/>
              </a:ext>
            </a:extLst>
          </p:cNvPr>
          <p:cNvSpPr/>
          <p:nvPr/>
        </p:nvSpPr>
        <p:spPr>
          <a:xfrm>
            <a:off x="4571410" y="1747429"/>
            <a:ext cx="1196301" cy="52283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Game Instance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C86F2900-BB97-0E46-A5D0-E4477650702B}"/>
              </a:ext>
            </a:extLst>
          </p:cNvPr>
          <p:cNvSpPr/>
          <p:nvPr/>
        </p:nvSpPr>
        <p:spPr>
          <a:xfrm>
            <a:off x="7009003" y="2027091"/>
            <a:ext cx="1196301" cy="52283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Game Instance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26C3332B-11B7-C340-B0A8-5A2B472D6BE6}"/>
              </a:ext>
            </a:extLst>
          </p:cNvPr>
          <p:cNvSpPr/>
          <p:nvPr/>
        </p:nvSpPr>
        <p:spPr>
          <a:xfrm>
            <a:off x="7154784" y="1895892"/>
            <a:ext cx="1196301" cy="52283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Game Instance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E4A756EC-65D9-D54C-9FFD-BBFFEC6B1582}"/>
              </a:ext>
            </a:extLst>
          </p:cNvPr>
          <p:cNvSpPr/>
          <p:nvPr/>
        </p:nvSpPr>
        <p:spPr>
          <a:xfrm>
            <a:off x="7278454" y="1732491"/>
            <a:ext cx="1196301" cy="52283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Game Instance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83BB2C2-9469-EA46-B6DD-EE009070AE2C}"/>
              </a:ext>
            </a:extLst>
          </p:cNvPr>
          <p:cNvSpPr/>
          <p:nvPr/>
        </p:nvSpPr>
        <p:spPr>
          <a:xfrm>
            <a:off x="2094108" y="5851421"/>
            <a:ext cx="992606" cy="4552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Client 5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60C460C-929C-4A4B-949F-67673B318413}"/>
              </a:ext>
            </a:extLst>
          </p:cNvPr>
          <p:cNvCxnSpPr>
            <a:cxnSpLocks/>
          </p:cNvCxnSpPr>
          <p:nvPr/>
        </p:nvCxnSpPr>
        <p:spPr>
          <a:xfrm>
            <a:off x="3519000" y="1335572"/>
            <a:ext cx="0" cy="4834164"/>
          </a:xfrm>
          <a:prstGeom prst="line">
            <a:avLst/>
          </a:prstGeom>
          <a:ln w="12700"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AEB1D8E-E5D6-1843-BEE2-59D1BFCC1630}"/>
              </a:ext>
            </a:extLst>
          </p:cNvPr>
          <p:cNvCxnSpPr>
            <a:cxnSpLocks/>
          </p:cNvCxnSpPr>
          <p:nvPr/>
        </p:nvCxnSpPr>
        <p:spPr>
          <a:xfrm>
            <a:off x="6669287" y="1335572"/>
            <a:ext cx="0" cy="4834164"/>
          </a:xfrm>
          <a:prstGeom prst="line">
            <a:avLst/>
          </a:prstGeom>
          <a:ln w="12700"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B49DB7B-2C24-9B4C-9D58-0DE40EA044A6}"/>
              </a:ext>
            </a:extLst>
          </p:cNvPr>
          <p:cNvSpPr txBox="1"/>
          <p:nvPr/>
        </p:nvSpPr>
        <p:spPr>
          <a:xfrm>
            <a:off x="1989453" y="1319275"/>
            <a:ext cx="1199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Region 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739A350-D964-2240-AB54-23D19BA7BEAA}"/>
              </a:ext>
            </a:extLst>
          </p:cNvPr>
          <p:cNvSpPr txBox="1"/>
          <p:nvPr/>
        </p:nvSpPr>
        <p:spPr>
          <a:xfrm>
            <a:off x="4750893" y="1309308"/>
            <a:ext cx="1152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Region 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387F320-4211-A242-8252-47584B2F41C6}"/>
              </a:ext>
            </a:extLst>
          </p:cNvPr>
          <p:cNvSpPr txBox="1"/>
          <p:nvPr/>
        </p:nvSpPr>
        <p:spPr>
          <a:xfrm>
            <a:off x="7466420" y="1319275"/>
            <a:ext cx="1152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Region 3</a:t>
            </a:r>
          </a:p>
        </p:txBody>
      </p:sp>
      <p:sp>
        <p:nvSpPr>
          <p:cNvPr id="50" name="Can 49">
            <a:extLst>
              <a:ext uri="{FF2B5EF4-FFF2-40B4-BE49-F238E27FC236}">
                <a16:creationId xmlns:a16="http://schemas.microsoft.com/office/drawing/2014/main" id="{7547DE09-9125-9543-A0ED-3E969FB194F1}"/>
              </a:ext>
            </a:extLst>
          </p:cNvPr>
          <p:cNvSpPr/>
          <p:nvPr/>
        </p:nvSpPr>
        <p:spPr>
          <a:xfrm>
            <a:off x="4776209" y="4007866"/>
            <a:ext cx="453062" cy="328847"/>
          </a:xfrm>
          <a:prstGeom prst="can">
            <a:avLst/>
          </a:prstGeom>
          <a:solidFill>
            <a:srgbClr val="FF7E7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radis</a:t>
            </a:r>
          </a:p>
        </p:txBody>
      </p:sp>
      <p:sp>
        <p:nvSpPr>
          <p:cNvPr id="55" name="Can 54">
            <a:extLst>
              <a:ext uri="{FF2B5EF4-FFF2-40B4-BE49-F238E27FC236}">
                <a16:creationId xmlns:a16="http://schemas.microsoft.com/office/drawing/2014/main" id="{EAB84DE7-E12F-DD4F-9308-C601A66D0BAA}"/>
              </a:ext>
            </a:extLst>
          </p:cNvPr>
          <p:cNvSpPr/>
          <p:nvPr/>
        </p:nvSpPr>
        <p:spPr>
          <a:xfrm>
            <a:off x="7589089" y="3966828"/>
            <a:ext cx="453062" cy="328847"/>
          </a:xfrm>
          <a:prstGeom prst="can">
            <a:avLst/>
          </a:prstGeom>
          <a:solidFill>
            <a:srgbClr val="FF7E7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radis</a:t>
            </a:r>
          </a:p>
        </p:txBody>
      </p:sp>
      <p:sp>
        <p:nvSpPr>
          <p:cNvPr id="4" name="Terminator 3">
            <a:extLst>
              <a:ext uri="{FF2B5EF4-FFF2-40B4-BE49-F238E27FC236}">
                <a16:creationId xmlns:a16="http://schemas.microsoft.com/office/drawing/2014/main" id="{10A950CE-6E8A-2E46-882A-C070890C4CCD}"/>
              </a:ext>
            </a:extLst>
          </p:cNvPr>
          <p:cNvSpPr/>
          <p:nvPr/>
        </p:nvSpPr>
        <p:spPr>
          <a:xfrm>
            <a:off x="2480450" y="3626329"/>
            <a:ext cx="685051" cy="301752"/>
          </a:xfrm>
          <a:prstGeom prst="flowChartTerminato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Topic X</a:t>
            </a:r>
          </a:p>
        </p:txBody>
      </p:sp>
      <p:sp>
        <p:nvSpPr>
          <p:cNvPr id="60" name="Terminator 59">
            <a:extLst>
              <a:ext uri="{FF2B5EF4-FFF2-40B4-BE49-F238E27FC236}">
                <a16:creationId xmlns:a16="http://schemas.microsoft.com/office/drawing/2014/main" id="{41CE0087-79A9-3240-9E20-81D031DA1F2B}"/>
              </a:ext>
            </a:extLst>
          </p:cNvPr>
          <p:cNvSpPr/>
          <p:nvPr/>
        </p:nvSpPr>
        <p:spPr>
          <a:xfrm>
            <a:off x="2462478" y="4096439"/>
            <a:ext cx="685051" cy="301752"/>
          </a:xfrm>
          <a:prstGeom prst="flowChartTerminato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Topic Y</a:t>
            </a:r>
          </a:p>
        </p:txBody>
      </p:sp>
      <p:sp>
        <p:nvSpPr>
          <p:cNvPr id="63" name="Terminator 62">
            <a:extLst>
              <a:ext uri="{FF2B5EF4-FFF2-40B4-BE49-F238E27FC236}">
                <a16:creationId xmlns:a16="http://schemas.microsoft.com/office/drawing/2014/main" id="{96775A28-F756-C241-813B-83E975E7E981}"/>
              </a:ext>
            </a:extLst>
          </p:cNvPr>
          <p:cNvSpPr/>
          <p:nvPr/>
        </p:nvSpPr>
        <p:spPr>
          <a:xfrm>
            <a:off x="5393042" y="3621957"/>
            <a:ext cx="685051" cy="301752"/>
          </a:xfrm>
          <a:prstGeom prst="flowChartTerminato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Topic X</a:t>
            </a:r>
          </a:p>
        </p:txBody>
      </p:sp>
      <p:sp>
        <p:nvSpPr>
          <p:cNvPr id="67" name="Terminator 66">
            <a:extLst>
              <a:ext uri="{FF2B5EF4-FFF2-40B4-BE49-F238E27FC236}">
                <a16:creationId xmlns:a16="http://schemas.microsoft.com/office/drawing/2014/main" id="{DDCE7DDD-A90E-5442-B927-54FB59774940}"/>
              </a:ext>
            </a:extLst>
          </p:cNvPr>
          <p:cNvSpPr/>
          <p:nvPr/>
        </p:nvSpPr>
        <p:spPr>
          <a:xfrm>
            <a:off x="5375070" y="4092067"/>
            <a:ext cx="685051" cy="301752"/>
          </a:xfrm>
          <a:prstGeom prst="flowChartTerminato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Topic Y</a:t>
            </a:r>
          </a:p>
        </p:txBody>
      </p:sp>
      <p:sp>
        <p:nvSpPr>
          <p:cNvPr id="68" name="Terminator 67">
            <a:extLst>
              <a:ext uri="{FF2B5EF4-FFF2-40B4-BE49-F238E27FC236}">
                <a16:creationId xmlns:a16="http://schemas.microsoft.com/office/drawing/2014/main" id="{BFFDDBD3-ED8E-534A-9698-E3C74971EC7F}"/>
              </a:ext>
            </a:extLst>
          </p:cNvPr>
          <p:cNvSpPr/>
          <p:nvPr/>
        </p:nvSpPr>
        <p:spPr>
          <a:xfrm>
            <a:off x="8201331" y="3589579"/>
            <a:ext cx="685051" cy="301752"/>
          </a:xfrm>
          <a:prstGeom prst="flowChartTerminato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Topic X</a:t>
            </a:r>
          </a:p>
        </p:txBody>
      </p:sp>
      <p:sp>
        <p:nvSpPr>
          <p:cNvPr id="70" name="Terminator 69">
            <a:extLst>
              <a:ext uri="{FF2B5EF4-FFF2-40B4-BE49-F238E27FC236}">
                <a16:creationId xmlns:a16="http://schemas.microsoft.com/office/drawing/2014/main" id="{D78A1E86-9FA0-2E4E-8059-A66B21C43454}"/>
              </a:ext>
            </a:extLst>
          </p:cNvPr>
          <p:cNvSpPr/>
          <p:nvPr/>
        </p:nvSpPr>
        <p:spPr>
          <a:xfrm>
            <a:off x="8183359" y="4059689"/>
            <a:ext cx="685051" cy="301752"/>
          </a:xfrm>
          <a:prstGeom prst="flowChartTerminato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Topic Y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EF26566F-6333-A343-AEDD-FC93FBD41228}"/>
              </a:ext>
            </a:extLst>
          </p:cNvPr>
          <p:cNvSpPr/>
          <p:nvPr/>
        </p:nvSpPr>
        <p:spPr>
          <a:xfrm>
            <a:off x="7812441" y="5375768"/>
            <a:ext cx="992606" cy="4552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Client 6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9800307-A1E5-BA45-A70C-B8E728428A2C}"/>
              </a:ext>
            </a:extLst>
          </p:cNvPr>
          <p:cNvCxnSpPr>
            <a:cxnSpLocks/>
            <a:stCxn id="42" idx="2"/>
            <a:endCxn id="4" idx="0"/>
          </p:cNvCxnSpPr>
          <p:nvPr/>
        </p:nvCxnSpPr>
        <p:spPr>
          <a:xfrm>
            <a:off x="2419884" y="2564868"/>
            <a:ext cx="403092" cy="1061461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headEnd type="none"/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8F4A8367-2942-D646-946D-2A37D84845F8}"/>
              </a:ext>
            </a:extLst>
          </p:cNvPr>
          <p:cNvCxnSpPr>
            <a:cxnSpLocks/>
            <a:stCxn id="39" idx="0"/>
            <a:endCxn id="60" idx="2"/>
          </p:cNvCxnSpPr>
          <p:nvPr/>
        </p:nvCxnSpPr>
        <p:spPr>
          <a:xfrm flipV="1">
            <a:off x="2361913" y="4398191"/>
            <a:ext cx="443091" cy="1078869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headEnd type="none"/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E41FECD-970A-8848-9BDB-DF6DD533DECB}"/>
              </a:ext>
            </a:extLst>
          </p:cNvPr>
          <p:cNvSpPr txBox="1"/>
          <p:nvPr/>
        </p:nvSpPr>
        <p:spPr>
          <a:xfrm>
            <a:off x="2638359" y="2858173"/>
            <a:ext cx="737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”pub”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1E7D0AB-6038-D143-B56A-3479A7F83947}"/>
              </a:ext>
            </a:extLst>
          </p:cNvPr>
          <p:cNvSpPr txBox="1"/>
          <p:nvPr/>
        </p:nvSpPr>
        <p:spPr>
          <a:xfrm>
            <a:off x="2572173" y="4930802"/>
            <a:ext cx="696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”sub”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E36C8786-43CA-1C40-851A-26F9B36A2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7257" y="105205"/>
            <a:ext cx="2284281" cy="1805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BEE4D2B-239A-9E4D-8C82-553219001704}"/>
              </a:ext>
            </a:extLst>
          </p:cNvPr>
          <p:cNvSpPr txBox="1"/>
          <p:nvPr/>
        </p:nvSpPr>
        <p:spPr>
          <a:xfrm>
            <a:off x="10640776" y="2008658"/>
            <a:ext cx="13997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Original sketch by Fei</a:t>
            </a:r>
          </a:p>
        </p:txBody>
      </p:sp>
      <p:sp>
        <p:nvSpPr>
          <p:cNvPr id="47" name="Parallelogram 46">
            <a:extLst>
              <a:ext uri="{FF2B5EF4-FFF2-40B4-BE49-F238E27FC236}">
                <a16:creationId xmlns:a16="http://schemas.microsoft.com/office/drawing/2014/main" id="{2956BD53-174A-1E4C-909B-CE858FC8682C}"/>
              </a:ext>
            </a:extLst>
          </p:cNvPr>
          <p:cNvSpPr/>
          <p:nvPr/>
        </p:nvSpPr>
        <p:spPr>
          <a:xfrm>
            <a:off x="8497988" y="6539883"/>
            <a:ext cx="1603384" cy="304800"/>
          </a:xfrm>
          <a:prstGeom prst="parallelogram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Requirements</a:t>
            </a:r>
          </a:p>
        </p:txBody>
      </p:sp>
      <p:sp>
        <p:nvSpPr>
          <p:cNvPr id="51" name="Parallelogram 50">
            <a:extLst>
              <a:ext uri="{FF2B5EF4-FFF2-40B4-BE49-F238E27FC236}">
                <a16:creationId xmlns:a16="http://schemas.microsoft.com/office/drawing/2014/main" id="{57F0E0F6-A76C-8140-ACB3-F006BE9FB67C}"/>
              </a:ext>
            </a:extLst>
          </p:cNvPr>
          <p:cNvSpPr/>
          <p:nvPr/>
        </p:nvSpPr>
        <p:spPr>
          <a:xfrm>
            <a:off x="10023574" y="6539883"/>
            <a:ext cx="1836695" cy="304800"/>
          </a:xfrm>
          <a:prstGeom prst="parallelogram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Design Thoughts</a:t>
            </a:r>
          </a:p>
        </p:txBody>
      </p:sp>
      <p:sp>
        <p:nvSpPr>
          <p:cNvPr id="56" name="Parallelogram 55">
            <a:extLst>
              <a:ext uri="{FF2B5EF4-FFF2-40B4-BE49-F238E27FC236}">
                <a16:creationId xmlns:a16="http://schemas.microsoft.com/office/drawing/2014/main" id="{A23F92BD-AF54-474B-9625-9D65255F835D}"/>
              </a:ext>
            </a:extLst>
          </p:cNvPr>
          <p:cNvSpPr/>
          <p:nvPr/>
        </p:nvSpPr>
        <p:spPr>
          <a:xfrm>
            <a:off x="6907270" y="6539883"/>
            <a:ext cx="1698226" cy="304800"/>
          </a:xfrm>
          <a:prstGeom prst="parallelogram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Use Cases</a:t>
            </a:r>
          </a:p>
        </p:txBody>
      </p:sp>
    </p:spTree>
    <p:extLst>
      <p:ext uri="{BB962C8B-B14F-4D97-AF65-F5344CB8AC3E}">
        <p14:creationId xmlns:p14="http://schemas.microsoft.com/office/powerpoint/2010/main" val="2501183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0B470-C150-4F4A-ADB6-09A7AB511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215" y="216271"/>
            <a:ext cx="10515600" cy="653676"/>
          </a:xfrm>
        </p:spPr>
        <p:txBody>
          <a:bodyPr>
            <a:normAutofit fontScale="90000"/>
          </a:bodyPr>
          <a:lstStyle/>
          <a:p>
            <a:r>
              <a:rPr lang="en-US" dirty="0"/>
              <a:t>Key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24A7B-DCF9-E044-9F00-1AA2BBACA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1409" y="1088283"/>
            <a:ext cx="8357347" cy="5451600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Performance</a:t>
            </a:r>
          </a:p>
          <a:p>
            <a:pPr lvl="1"/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Latency</a:t>
            </a:r>
          </a:p>
          <a:p>
            <a:pPr lvl="1"/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Throughput</a:t>
            </a:r>
          </a:p>
          <a:p>
            <a:pPr lvl="1"/>
            <a:endParaRPr lang="en-US" sz="900" dirty="0"/>
          </a:p>
          <a:p>
            <a:r>
              <a:rPr lang="en-US" sz="2400" dirty="0"/>
              <a:t>Capacity Limit</a:t>
            </a:r>
          </a:p>
          <a:p>
            <a:pPr lvl="1"/>
            <a:r>
              <a:rPr lang="en-US" sz="2100" dirty="0">
                <a:solidFill>
                  <a:schemeClr val="bg2">
                    <a:lumMod val="25000"/>
                  </a:schemeClr>
                </a:solidFill>
              </a:rPr>
              <a:t>partition vs full copy</a:t>
            </a:r>
          </a:p>
          <a:p>
            <a:endParaRPr lang="en-US" sz="1100" dirty="0"/>
          </a:p>
          <a:p>
            <a:r>
              <a:rPr lang="en-US" sz="2400" dirty="0"/>
              <a:t>Unified Storage API compatibility</a:t>
            </a:r>
          </a:p>
          <a:p>
            <a:pPr lvl="1"/>
            <a:r>
              <a:rPr lang="en-US" sz="2100" dirty="0">
                <a:solidFill>
                  <a:schemeClr val="bg2">
                    <a:lumMod val="25000"/>
                  </a:schemeClr>
                </a:solidFill>
              </a:rPr>
              <a:t>e.g. etcd list-watch</a:t>
            </a:r>
          </a:p>
          <a:p>
            <a:pPr lvl="1"/>
            <a:r>
              <a:rPr lang="en-US" sz="2100" dirty="0">
                <a:solidFill>
                  <a:schemeClr val="bg2">
                    <a:lumMod val="25000"/>
                  </a:schemeClr>
                </a:solidFill>
              </a:rPr>
              <a:t>KV put/get</a:t>
            </a:r>
          </a:p>
          <a:p>
            <a:pPr lvl="1"/>
            <a:r>
              <a:rPr lang="en-US" sz="2100" dirty="0">
                <a:solidFill>
                  <a:schemeClr val="bg2">
                    <a:lumMod val="25000"/>
                  </a:schemeClr>
                </a:solidFill>
              </a:rPr>
              <a:t>Message Queue pub/sub</a:t>
            </a:r>
          </a:p>
          <a:p>
            <a:pPr lvl="1"/>
            <a:endParaRPr lang="en-US" sz="1000" dirty="0"/>
          </a:p>
          <a:p>
            <a:r>
              <a:rPr lang="en-US" sz="2400" dirty="0"/>
              <a:t>Fault Tolerance</a:t>
            </a:r>
          </a:p>
          <a:p>
            <a:pPr lvl="1"/>
            <a:r>
              <a:rPr lang="en-US" sz="2100" dirty="0">
                <a:solidFill>
                  <a:schemeClr val="bg2">
                    <a:lumMod val="25000"/>
                  </a:schemeClr>
                </a:solidFill>
              </a:rPr>
              <a:t>Network partition</a:t>
            </a:r>
          </a:p>
          <a:p>
            <a:pPr lvl="1"/>
            <a:r>
              <a:rPr lang="en-US" sz="2100" dirty="0">
                <a:solidFill>
                  <a:schemeClr val="bg2">
                    <a:lumMod val="25000"/>
                  </a:schemeClr>
                </a:solidFill>
              </a:rPr>
              <a:t>Storage node failures</a:t>
            </a:r>
          </a:p>
          <a:p>
            <a:endParaRPr lang="en-US" sz="1000" dirty="0"/>
          </a:p>
          <a:p>
            <a:r>
              <a:rPr lang="en-US" sz="2400" dirty="0"/>
              <a:t>Consistency</a:t>
            </a:r>
          </a:p>
          <a:p>
            <a:pPr lvl="1"/>
            <a:r>
              <a:rPr lang="en-US" sz="2100" dirty="0">
                <a:solidFill>
                  <a:schemeClr val="bg2">
                    <a:lumMod val="25000"/>
                  </a:schemeClr>
                </a:solidFill>
              </a:rPr>
              <a:t>Strong (e.g. etcd)</a:t>
            </a:r>
          </a:p>
          <a:p>
            <a:pPr lvl="1"/>
            <a:r>
              <a:rPr lang="en-US" sz="2100" dirty="0">
                <a:solidFill>
                  <a:schemeClr val="bg2">
                    <a:lumMod val="25000"/>
                  </a:schemeClr>
                </a:solidFill>
              </a:rPr>
              <a:t>Eventual</a:t>
            </a:r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B7B8F9E4-84D2-D640-B481-4079DB45DA29}"/>
              </a:ext>
            </a:extLst>
          </p:cNvPr>
          <p:cNvSpPr/>
          <p:nvPr/>
        </p:nvSpPr>
        <p:spPr>
          <a:xfrm>
            <a:off x="8497988" y="6539883"/>
            <a:ext cx="1603384" cy="304800"/>
          </a:xfrm>
          <a:prstGeom prst="parallelogram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Requirements</a:t>
            </a:r>
          </a:p>
        </p:txBody>
      </p:sp>
      <p:sp>
        <p:nvSpPr>
          <p:cNvPr id="5" name="Parallelogram 4">
            <a:extLst>
              <a:ext uri="{FF2B5EF4-FFF2-40B4-BE49-F238E27FC236}">
                <a16:creationId xmlns:a16="http://schemas.microsoft.com/office/drawing/2014/main" id="{B1B65CA9-5299-5048-9BE0-65DDFA2A4217}"/>
              </a:ext>
            </a:extLst>
          </p:cNvPr>
          <p:cNvSpPr/>
          <p:nvPr/>
        </p:nvSpPr>
        <p:spPr>
          <a:xfrm>
            <a:off x="10023574" y="6539883"/>
            <a:ext cx="1836695" cy="304800"/>
          </a:xfrm>
          <a:prstGeom prst="parallelogram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Design Thoughts</a:t>
            </a:r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BD2B2946-9CE3-A242-AE74-B2217A2ED544}"/>
              </a:ext>
            </a:extLst>
          </p:cNvPr>
          <p:cNvSpPr/>
          <p:nvPr/>
        </p:nvSpPr>
        <p:spPr>
          <a:xfrm>
            <a:off x="6907270" y="6539883"/>
            <a:ext cx="1698226" cy="304800"/>
          </a:xfrm>
          <a:prstGeom prst="parallelogram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 Cases</a:t>
            </a:r>
          </a:p>
        </p:txBody>
      </p:sp>
      <p:pic>
        <p:nvPicPr>
          <p:cNvPr id="7" name="Picture 2" descr="What is the CAP Theorem? - Hazelcast">
            <a:extLst>
              <a:ext uri="{FF2B5EF4-FFF2-40B4-BE49-F238E27FC236}">
                <a16:creationId xmlns:a16="http://schemas.microsoft.com/office/drawing/2014/main" id="{83F4FE81-5EFE-774A-8776-265B3D95A1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5982" y="1396378"/>
            <a:ext cx="3637362" cy="342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1274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164DBC3-E4E9-8847-8FC9-68F8C3FA9372}"/>
              </a:ext>
            </a:extLst>
          </p:cNvPr>
          <p:cNvSpPr/>
          <p:nvPr/>
        </p:nvSpPr>
        <p:spPr>
          <a:xfrm>
            <a:off x="856452" y="4105094"/>
            <a:ext cx="1639230" cy="162265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42234E-8CAC-EE45-8204-D465B0E38A1E}"/>
              </a:ext>
            </a:extLst>
          </p:cNvPr>
          <p:cNvSpPr/>
          <p:nvPr/>
        </p:nvSpPr>
        <p:spPr>
          <a:xfrm>
            <a:off x="3562480" y="3760558"/>
            <a:ext cx="1731792" cy="145875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3135DD6-8A1F-3B4A-9C38-C15C7B1AA951}"/>
              </a:ext>
            </a:extLst>
          </p:cNvPr>
          <p:cNvSpPr txBox="1"/>
          <p:nvPr/>
        </p:nvSpPr>
        <p:spPr>
          <a:xfrm>
            <a:off x="1251705" y="5806856"/>
            <a:ext cx="17014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Region 1, e.g. Beijing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EA48588-7A3B-914D-A27C-4071A091B179}"/>
              </a:ext>
            </a:extLst>
          </p:cNvPr>
          <p:cNvSpPr txBox="1"/>
          <p:nvPr/>
        </p:nvSpPr>
        <p:spPr>
          <a:xfrm>
            <a:off x="4481045" y="5223765"/>
            <a:ext cx="8163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Region 2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777A980-D2C4-9542-AFFE-223C0FC63192}"/>
              </a:ext>
            </a:extLst>
          </p:cNvPr>
          <p:cNvGrpSpPr/>
          <p:nvPr/>
        </p:nvGrpSpPr>
        <p:grpSpPr>
          <a:xfrm>
            <a:off x="3741891" y="3864838"/>
            <a:ext cx="1427895" cy="852923"/>
            <a:chOff x="4112073" y="4678340"/>
            <a:chExt cx="1427895" cy="852923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6BBD433-4E6A-6A48-8E67-1789F90A051D}"/>
                </a:ext>
              </a:extLst>
            </p:cNvPr>
            <p:cNvSpPr/>
            <p:nvPr/>
          </p:nvSpPr>
          <p:spPr>
            <a:xfrm>
              <a:off x="4112073" y="4919047"/>
              <a:ext cx="1148515" cy="61221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0BCB6D2-CD93-DB4F-9B1A-D50CEBF46E4D}"/>
                </a:ext>
              </a:extLst>
            </p:cNvPr>
            <p:cNvSpPr txBox="1"/>
            <p:nvPr/>
          </p:nvSpPr>
          <p:spPr>
            <a:xfrm>
              <a:off x="4465635" y="4678340"/>
              <a:ext cx="107433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Data Location 4</a:t>
              </a: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897935FE-659B-1447-A80F-08295051AE29}"/>
              </a:ext>
            </a:extLst>
          </p:cNvPr>
          <p:cNvSpPr/>
          <p:nvPr/>
        </p:nvSpPr>
        <p:spPr>
          <a:xfrm>
            <a:off x="4415547" y="1185473"/>
            <a:ext cx="1812481" cy="10399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DF6F228-77FC-3D4C-BFF7-5B23EA30128C}"/>
              </a:ext>
            </a:extLst>
          </p:cNvPr>
          <p:cNvSpPr/>
          <p:nvPr/>
        </p:nvSpPr>
        <p:spPr>
          <a:xfrm>
            <a:off x="1923250" y="1561903"/>
            <a:ext cx="1639230" cy="10399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Can 10">
            <a:extLst>
              <a:ext uri="{FF2B5EF4-FFF2-40B4-BE49-F238E27FC236}">
                <a16:creationId xmlns:a16="http://schemas.microsoft.com/office/drawing/2014/main" id="{36835D4F-9867-2049-825C-B3CD947E3FD6}"/>
              </a:ext>
            </a:extLst>
          </p:cNvPr>
          <p:cNvSpPr/>
          <p:nvPr/>
        </p:nvSpPr>
        <p:spPr>
          <a:xfrm>
            <a:off x="2296907" y="1992832"/>
            <a:ext cx="364592" cy="328848"/>
          </a:xfrm>
          <a:prstGeom prst="can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2" name="Can 11">
            <a:extLst>
              <a:ext uri="{FF2B5EF4-FFF2-40B4-BE49-F238E27FC236}">
                <a16:creationId xmlns:a16="http://schemas.microsoft.com/office/drawing/2014/main" id="{BADD8AD2-B7AB-BD4D-BA25-DA19A9F75EB0}"/>
              </a:ext>
            </a:extLst>
          </p:cNvPr>
          <p:cNvSpPr/>
          <p:nvPr/>
        </p:nvSpPr>
        <p:spPr>
          <a:xfrm>
            <a:off x="2560569" y="1933862"/>
            <a:ext cx="364592" cy="328848"/>
          </a:xfrm>
          <a:prstGeom prst="can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50BEDAD-96C6-3549-B193-41A39D68A16F}"/>
                  </a:ext>
                </a:extLst>
              </p:cNvPr>
              <p:cNvSpPr txBox="1"/>
              <p:nvPr/>
            </p:nvSpPr>
            <p:spPr>
              <a:xfrm>
                <a:off x="1398550" y="479369"/>
                <a:ext cx="94891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Location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50BEDAD-96C6-3549-B193-41A39D68A1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8550" y="479369"/>
                <a:ext cx="948914" cy="307777"/>
              </a:xfrm>
              <a:prstGeom prst="rect">
                <a:avLst/>
              </a:prstGeom>
              <a:blipFill>
                <a:blip r:embed="rId2"/>
                <a:stretch>
                  <a:fillRect l="-1316" t="-4000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>
            <a:extLst>
              <a:ext uri="{FF2B5EF4-FFF2-40B4-BE49-F238E27FC236}">
                <a16:creationId xmlns:a16="http://schemas.microsoft.com/office/drawing/2014/main" id="{FCCEF764-5CEB-CA4C-974E-64134EDB67EC}"/>
              </a:ext>
            </a:extLst>
          </p:cNvPr>
          <p:cNvSpPr/>
          <p:nvPr/>
        </p:nvSpPr>
        <p:spPr>
          <a:xfrm>
            <a:off x="7129010" y="1792166"/>
            <a:ext cx="1317412" cy="10399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Can 25">
            <a:extLst>
              <a:ext uri="{FF2B5EF4-FFF2-40B4-BE49-F238E27FC236}">
                <a16:creationId xmlns:a16="http://schemas.microsoft.com/office/drawing/2014/main" id="{9D4EA115-3AD7-0A47-80B2-F16176F9343D}"/>
              </a:ext>
            </a:extLst>
          </p:cNvPr>
          <p:cNvSpPr/>
          <p:nvPr/>
        </p:nvSpPr>
        <p:spPr>
          <a:xfrm>
            <a:off x="7766329" y="2099943"/>
            <a:ext cx="480790" cy="393030"/>
          </a:xfrm>
          <a:prstGeom prst="can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8B741797-2657-3441-BD29-7A1BB7BF0888}"/>
              </a:ext>
            </a:extLst>
          </p:cNvPr>
          <p:cNvSpPr/>
          <p:nvPr/>
        </p:nvSpPr>
        <p:spPr>
          <a:xfrm>
            <a:off x="2444371" y="1802584"/>
            <a:ext cx="5648490" cy="2655657"/>
          </a:xfrm>
          <a:prstGeom prst="ellipse">
            <a:avLst/>
          </a:prstGeom>
          <a:noFill/>
          <a:ln w="25400"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an 36">
            <a:extLst>
              <a:ext uri="{FF2B5EF4-FFF2-40B4-BE49-F238E27FC236}">
                <a16:creationId xmlns:a16="http://schemas.microsoft.com/office/drawing/2014/main" id="{05212515-37FC-9F42-BA84-80C984DB599D}"/>
              </a:ext>
            </a:extLst>
          </p:cNvPr>
          <p:cNvSpPr/>
          <p:nvPr/>
        </p:nvSpPr>
        <p:spPr>
          <a:xfrm>
            <a:off x="4110441" y="4204042"/>
            <a:ext cx="328613" cy="366134"/>
          </a:xfrm>
          <a:prstGeom prst="can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38" name="Can 37">
            <a:extLst>
              <a:ext uri="{FF2B5EF4-FFF2-40B4-BE49-F238E27FC236}">
                <a16:creationId xmlns:a16="http://schemas.microsoft.com/office/drawing/2014/main" id="{BD031321-AE73-4A4D-8D35-02DBDC239C04}"/>
              </a:ext>
            </a:extLst>
          </p:cNvPr>
          <p:cNvSpPr/>
          <p:nvPr/>
        </p:nvSpPr>
        <p:spPr>
          <a:xfrm>
            <a:off x="4364647" y="4176512"/>
            <a:ext cx="245263" cy="290716"/>
          </a:xfrm>
          <a:prstGeom prst="can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3" name="Can 12">
            <a:extLst>
              <a:ext uri="{FF2B5EF4-FFF2-40B4-BE49-F238E27FC236}">
                <a16:creationId xmlns:a16="http://schemas.microsoft.com/office/drawing/2014/main" id="{2049E5A3-64E1-BE4D-AB80-80A49224A6A3}"/>
              </a:ext>
            </a:extLst>
          </p:cNvPr>
          <p:cNvSpPr/>
          <p:nvPr/>
        </p:nvSpPr>
        <p:spPr>
          <a:xfrm>
            <a:off x="2776318" y="2060977"/>
            <a:ext cx="364592" cy="328848"/>
          </a:xfrm>
          <a:prstGeom prst="can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5" name="Can 24">
            <a:extLst>
              <a:ext uri="{FF2B5EF4-FFF2-40B4-BE49-F238E27FC236}">
                <a16:creationId xmlns:a16="http://schemas.microsoft.com/office/drawing/2014/main" id="{F74FF841-F4B8-A94A-9643-706E2283FCB5}"/>
              </a:ext>
            </a:extLst>
          </p:cNvPr>
          <p:cNvSpPr/>
          <p:nvPr/>
        </p:nvSpPr>
        <p:spPr>
          <a:xfrm>
            <a:off x="7502667" y="2158913"/>
            <a:ext cx="480790" cy="393030"/>
          </a:xfrm>
          <a:prstGeom prst="can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9" name="Can 28">
            <a:extLst>
              <a:ext uri="{FF2B5EF4-FFF2-40B4-BE49-F238E27FC236}">
                <a16:creationId xmlns:a16="http://schemas.microsoft.com/office/drawing/2014/main" id="{95947D58-AC1D-2748-9624-C20C118C4C7C}"/>
              </a:ext>
            </a:extLst>
          </p:cNvPr>
          <p:cNvSpPr/>
          <p:nvPr/>
        </p:nvSpPr>
        <p:spPr>
          <a:xfrm>
            <a:off x="5527454" y="1613434"/>
            <a:ext cx="364592" cy="328848"/>
          </a:xfrm>
          <a:prstGeom prst="can">
            <a:avLst>
              <a:gd name="adj" fmla="val 28391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9" name="Can 18">
            <a:extLst>
              <a:ext uri="{FF2B5EF4-FFF2-40B4-BE49-F238E27FC236}">
                <a16:creationId xmlns:a16="http://schemas.microsoft.com/office/drawing/2014/main" id="{A13C1721-CE09-164A-98F8-F8DEA6CB2101}"/>
              </a:ext>
            </a:extLst>
          </p:cNvPr>
          <p:cNvSpPr/>
          <p:nvPr/>
        </p:nvSpPr>
        <p:spPr>
          <a:xfrm>
            <a:off x="4890407" y="1649626"/>
            <a:ext cx="238742" cy="269878"/>
          </a:xfrm>
          <a:prstGeom prst="can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0" name="Can 19">
            <a:extLst>
              <a:ext uri="{FF2B5EF4-FFF2-40B4-BE49-F238E27FC236}">
                <a16:creationId xmlns:a16="http://schemas.microsoft.com/office/drawing/2014/main" id="{FE517CA3-6612-DC43-9514-901E4C9DB9C5}"/>
              </a:ext>
            </a:extLst>
          </p:cNvPr>
          <p:cNvSpPr/>
          <p:nvPr/>
        </p:nvSpPr>
        <p:spPr>
          <a:xfrm>
            <a:off x="5052867" y="1557432"/>
            <a:ext cx="364592" cy="328848"/>
          </a:xfrm>
          <a:prstGeom prst="can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1" name="Can 20">
            <a:extLst>
              <a:ext uri="{FF2B5EF4-FFF2-40B4-BE49-F238E27FC236}">
                <a16:creationId xmlns:a16="http://schemas.microsoft.com/office/drawing/2014/main" id="{648BE146-C487-FB4A-87B1-0E55358A450A}"/>
              </a:ext>
            </a:extLst>
          </p:cNvPr>
          <p:cNvSpPr/>
          <p:nvPr/>
        </p:nvSpPr>
        <p:spPr>
          <a:xfrm>
            <a:off x="5268616" y="1684547"/>
            <a:ext cx="364592" cy="328848"/>
          </a:xfrm>
          <a:prstGeom prst="can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44" name="Can 43">
            <a:extLst>
              <a:ext uri="{FF2B5EF4-FFF2-40B4-BE49-F238E27FC236}">
                <a16:creationId xmlns:a16="http://schemas.microsoft.com/office/drawing/2014/main" id="{04838897-CF42-0D4C-8972-371F50186C9D}"/>
              </a:ext>
            </a:extLst>
          </p:cNvPr>
          <p:cNvSpPr/>
          <p:nvPr/>
        </p:nvSpPr>
        <p:spPr>
          <a:xfrm>
            <a:off x="9969804" y="236793"/>
            <a:ext cx="364592" cy="328848"/>
          </a:xfrm>
          <a:prstGeom prst="can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10E0F18-4361-194B-85DF-74F7CF22EC5B}"/>
              </a:ext>
            </a:extLst>
          </p:cNvPr>
          <p:cNvSpPr txBox="1"/>
          <p:nvPr/>
        </p:nvSpPr>
        <p:spPr>
          <a:xfrm>
            <a:off x="10464799" y="225733"/>
            <a:ext cx="172720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Storage Unit</a:t>
            </a:r>
          </a:p>
          <a:p>
            <a:r>
              <a:rPr lang="en-US" sz="900" dirty="0"/>
              <a:t>(private to storage instance, </a:t>
            </a:r>
            <a:r>
              <a:rPr lang="en-US" sz="900" b="1" u="sng" dirty="0"/>
              <a:t>not</a:t>
            </a:r>
            <a:r>
              <a:rPr lang="en-US" sz="900" dirty="0"/>
              <a:t> exposed to end user)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7C487CC-4FEA-BF47-8EE8-2A957EBB7472}"/>
              </a:ext>
            </a:extLst>
          </p:cNvPr>
          <p:cNvSpPr/>
          <p:nvPr/>
        </p:nvSpPr>
        <p:spPr>
          <a:xfrm>
            <a:off x="9969804" y="1554915"/>
            <a:ext cx="494994" cy="363940"/>
          </a:xfrm>
          <a:prstGeom prst="ellipse">
            <a:avLst/>
          </a:prstGeom>
          <a:noFill/>
          <a:ln w="19050"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D787879-BA54-0A4A-8B8C-A0450B3308A2}"/>
              </a:ext>
            </a:extLst>
          </p:cNvPr>
          <p:cNvSpPr txBox="1"/>
          <p:nvPr/>
        </p:nvSpPr>
        <p:spPr>
          <a:xfrm>
            <a:off x="10529999" y="1598385"/>
            <a:ext cx="1509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Data ring (regionless)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E64F7C6-D66B-4241-B9A4-EA283608836D}"/>
              </a:ext>
            </a:extLst>
          </p:cNvPr>
          <p:cNvSpPr/>
          <p:nvPr/>
        </p:nvSpPr>
        <p:spPr>
          <a:xfrm>
            <a:off x="6268508" y="4541423"/>
            <a:ext cx="1639230" cy="1352163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63390B2-27AC-FA48-962D-7457DC462E5E}"/>
              </a:ext>
            </a:extLst>
          </p:cNvPr>
          <p:cNvSpPr txBox="1"/>
          <p:nvPr/>
        </p:nvSpPr>
        <p:spPr>
          <a:xfrm>
            <a:off x="7216666" y="5893586"/>
            <a:ext cx="8163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Region 3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6140D41-0436-5840-A3B3-908B80241C6E}"/>
              </a:ext>
            </a:extLst>
          </p:cNvPr>
          <p:cNvSpPr/>
          <p:nvPr/>
        </p:nvSpPr>
        <p:spPr>
          <a:xfrm>
            <a:off x="8974536" y="4240340"/>
            <a:ext cx="1639230" cy="1352163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A171FEF-23DA-BF42-A7F0-6363D1AC45C9}"/>
                  </a:ext>
                </a:extLst>
              </p:cNvPr>
              <p:cNvSpPr txBox="1"/>
              <p:nvPr/>
            </p:nvSpPr>
            <p:spPr>
              <a:xfrm>
                <a:off x="9977454" y="5652967"/>
                <a:ext cx="82657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Region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A171FEF-23DA-BF42-A7F0-6363D1AC45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7454" y="5652967"/>
                <a:ext cx="826573" cy="307777"/>
              </a:xfrm>
              <a:prstGeom prst="rect">
                <a:avLst/>
              </a:prstGeom>
              <a:blipFill>
                <a:blip r:embed="rId3"/>
                <a:stretch>
                  <a:fillRect l="-1515" b="-1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Rectangle 53">
            <a:extLst>
              <a:ext uri="{FF2B5EF4-FFF2-40B4-BE49-F238E27FC236}">
                <a16:creationId xmlns:a16="http://schemas.microsoft.com/office/drawing/2014/main" id="{71CA6160-DFD3-7044-9EA5-577DE9E56F01}"/>
              </a:ext>
            </a:extLst>
          </p:cNvPr>
          <p:cNvSpPr/>
          <p:nvPr/>
        </p:nvSpPr>
        <p:spPr>
          <a:xfrm>
            <a:off x="9969804" y="879370"/>
            <a:ext cx="364592" cy="34237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D23D369-C6B6-3E44-AA74-3D24B65610B6}"/>
              </a:ext>
            </a:extLst>
          </p:cNvPr>
          <p:cNvSpPr txBox="1"/>
          <p:nvPr/>
        </p:nvSpPr>
        <p:spPr>
          <a:xfrm>
            <a:off x="10464798" y="912059"/>
            <a:ext cx="12171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Storage Instance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666D02A-78F4-9141-85F0-41942BBE4495}"/>
              </a:ext>
            </a:extLst>
          </p:cNvPr>
          <p:cNvSpPr/>
          <p:nvPr/>
        </p:nvSpPr>
        <p:spPr>
          <a:xfrm>
            <a:off x="1089723" y="4424706"/>
            <a:ext cx="582452" cy="3540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E34080B-1F82-DC42-BD5E-9E0755B6060C}"/>
              </a:ext>
            </a:extLst>
          </p:cNvPr>
          <p:cNvSpPr/>
          <p:nvPr/>
        </p:nvSpPr>
        <p:spPr>
          <a:xfrm>
            <a:off x="6525171" y="4705086"/>
            <a:ext cx="582452" cy="3540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E7B3821-3F24-9947-8599-56B3B1D280BA}"/>
              </a:ext>
            </a:extLst>
          </p:cNvPr>
          <p:cNvSpPr/>
          <p:nvPr/>
        </p:nvSpPr>
        <p:spPr>
          <a:xfrm>
            <a:off x="9224534" y="4373886"/>
            <a:ext cx="582452" cy="3540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7676763-3880-E74C-95AA-5C19A79F798E}"/>
              </a:ext>
            </a:extLst>
          </p:cNvPr>
          <p:cNvSpPr/>
          <p:nvPr/>
        </p:nvSpPr>
        <p:spPr>
          <a:xfrm>
            <a:off x="1740953" y="804508"/>
            <a:ext cx="2000937" cy="2088233"/>
          </a:xfrm>
          <a:prstGeom prst="rect">
            <a:avLst/>
          </a:prstGeom>
          <a:noFill/>
          <a:ln w="15875">
            <a:solidFill>
              <a:schemeClr val="bg1">
                <a:lumMod val="65000"/>
              </a:schemeClr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08BE653-B69E-3141-9C3F-351FE8040DC1}"/>
                  </a:ext>
                </a:extLst>
              </p:cNvPr>
              <p:cNvSpPr txBox="1"/>
              <p:nvPr/>
            </p:nvSpPr>
            <p:spPr>
              <a:xfrm>
                <a:off x="4110441" y="397870"/>
                <a:ext cx="94532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Location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08BE653-B69E-3141-9C3F-351FE8040D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0441" y="397870"/>
                <a:ext cx="945323" cy="307777"/>
              </a:xfrm>
              <a:prstGeom prst="rect">
                <a:avLst/>
              </a:prstGeom>
              <a:blipFill>
                <a:blip r:embed="rId4"/>
                <a:stretch>
                  <a:fillRect l="-1333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BE4A0E8-4EF7-C245-B5E2-99395D2DC1BA}"/>
                  </a:ext>
                </a:extLst>
              </p:cNvPr>
              <p:cNvSpPr txBox="1"/>
              <p:nvPr/>
            </p:nvSpPr>
            <p:spPr>
              <a:xfrm>
                <a:off x="6891768" y="1034591"/>
                <a:ext cx="93423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Location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BE4A0E8-4EF7-C245-B5E2-99395D2DC1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1768" y="1034591"/>
                <a:ext cx="934230" cy="307777"/>
              </a:xfrm>
              <a:prstGeom prst="rect">
                <a:avLst/>
              </a:prstGeom>
              <a:blipFill>
                <a:blip r:embed="rId5"/>
                <a:stretch>
                  <a:fillRect l="-2667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ectangle 61">
            <a:extLst>
              <a:ext uri="{FF2B5EF4-FFF2-40B4-BE49-F238E27FC236}">
                <a16:creationId xmlns:a16="http://schemas.microsoft.com/office/drawing/2014/main" id="{F33C77EC-C533-B746-BD86-2E1411410EE4}"/>
              </a:ext>
            </a:extLst>
          </p:cNvPr>
          <p:cNvSpPr/>
          <p:nvPr/>
        </p:nvSpPr>
        <p:spPr>
          <a:xfrm>
            <a:off x="4335977" y="692492"/>
            <a:ext cx="2000937" cy="1702737"/>
          </a:xfrm>
          <a:prstGeom prst="rect">
            <a:avLst/>
          </a:prstGeom>
          <a:noFill/>
          <a:ln w="15875">
            <a:solidFill>
              <a:schemeClr val="bg1">
                <a:lumMod val="65000"/>
              </a:schemeClr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0BD9F9B-C3CE-A344-8FD1-C7FD107FBC10}"/>
              </a:ext>
            </a:extLst>
          </p:cNvPr>
          <p:cNvSpPr/>
          <p:nvPr/>
        </p:nvSpPr>
        <p:spPr>
          <a:xfrm>
            <a:off x="6907270" y="1305887"/>
            <a:ext cx="1822912" cy="1702737"/>
          </a:xfrm>
          <a:prstGeom prst="rect">
            <a:avLst/>
          </a:prstGeom>
          <a:noFill/>
          <a:ln w="15875">
            <a:solidFill>
              <a:schemeClr val="bg1">
                <a:lumMod val="65000"/>
              </a:schemeClr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F0BF030-8DD5-564C-A2F0-19EE9B651363}"/>
              </a:ext>
            </a:extLst>
          </p:cNvPr>
          <p:cNvSpPr/>
          <p:nvPr/>
        </p:nvSpPr>
        <p:spPr>
          <a:xfrm>
            <a:off x="1242123" y="4577106"/>
            <a:ext cx="582452" cy="3540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331A9BA-AFCF-DB41-A561-B5B49E776DD0}"/>
              </a:ext>
            </a:extLst>
          </p:cNvPr>
          <p:cNvSpPr/>
          <p:nvPr/>
        </p:nvSpPr>
        <p:spPr>
          <a:xfrm>
            <a:off x="9376934" y="4526286"/>
            <a:ext cx="582452" cy="3540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C425E9B-B4F6-C74A-8B1E-6895C2071176}"/>
              </a:ext>
            </a:extLst>
          </p:cNvPr>
          <p:cNvSpPr/>
          <p:nvPr/>
        </p:nvSpPr>
        <p:spPr>
          <a:xfrm>
            <a:off x="9529334" y="4678686"/>
            <a:ext cx="582452" cy="3540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Parallelogram 49">
            <a:extLst>
              <a:ext uri="{FF2B5EF4-FFF2-40B4-BE49-F238E27FC236}">
                <a16:creationId xmlns:a16="http://schemas.microsoft.com/office/drawing/2014/main" id="{F4883830-5661-E644-A0A8-B6281BD3935C}"/>
              </a:ext>
            </a:extLst>
          </p:cNvPr>
          <p:cNvSpPr/>
          <p:nvPr/>
        </p:nvSpPr>
        <p:spPr>
          <a:xfrm>
            <a:off x="8497988" y="6539883"/>
            <a:ext cx="1603384" cy="304800"/>
          </a:xfrm>
          <a:prstGeom prst="parallelogram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Requirements</a:t>
            </a:r>
          </a:p>
        </p:txBody>
      </p:sp>
      <p:sp>
        <p:nvSpPr>
          <p:cNvPr id="51" name="Parallelogram 50">
            <a:extLst>
              <a:ext uri="{FF2B5EF4-FFF2-40B4-BE49-F238E27FC236}">
                <a16:creationId xmlns:a16="http://schemas.microsoft.com/office/drawing/2014/main" id="{9A16E389-8D96-F147-877A-E88CD55CD775}"/>
              </a:ext>
            </a:extLst>
          </p:cNvPr>
          <p:cNvSpPr/>
          <p:nvPr/>
        </p:nvSpPr>
        <p:spPr>
          <a:xfrm>
            <a:off x="10023574" y="6539883"/>
            <a:ext cx="1836695" cy="304800"/>
          </a:xfrm>
          <a:prstGeom prst="parallelogram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Design Thoughts</a:t>
            </a:r>
          </a:p>
        </p:txBody>
      </p:sp>
      <p:sp>
        <p:nvSpPr>
          <p:cNvPr id="63" name="Parallelogram 62">
            <a:extLst>
              <a:ext uri="{FF2B5EF4-FFF2-40B4-BE49-F238E27FC236}">
                <a16:creationId xmlns:a16="http://schemas.microsoft.com/office/drawing/2014/main" id="{9E0C258D-2D42-E449-A97E-BB789D17F218}"/>
              </a:ext>
            </a:extLst>
          </p:cNvPr>
          <p:cNvSpPr/>
          <p:nvPr/>
        </p:nvSpPr>
        <p:spPr>
          <a:xfrm>
            <a:off x="6907270" y="6539883"/>
            <a:ext cx="1698226" cy="304800"/>
          </a:xfrm>
          <a:prstGeom prst="parallelogram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 Cases</a:t>
            </a:r>
          </a:p>
        </p:txBody>
      </p:sp>
    </p:spTree>
    <p:extLst>
      <p:ext uri="{BB962C8B-B14F-4D97-AF65-F5344CB8AC3E}">
        <p14:creationId xmlns:p14="http://schemas.microsoft.com/office/powerpoint/2010/main" val="2162261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254</Words>
  <Application>Microsoft Macintosh PowerPoint</Application>
  <PresentationFormat>Widescreen</PresentationFormat>
  <Paragraphs>112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全域应用的托管平台</vt:lpstr>
      <vt:lpstr>Use Case 1</vt:lpstr>
      <vt:lpstr>Use Case 2</vt:lpstr>
      <vt:lpstr>Key Requirements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全域应用的托管平台</dc:title>
  <dc:creator>Peng Du</dc:creator>
  <cp:lastModifiedBy>Peng Du</cp:lastModifiedBy>
  <cp:revision>5</cp:revision>
  <dcterms:created xsi:type="dcterms:W3CDTF">2022-03-30T00:57:36Z</dcterms:created>
  <dcterms:modified xsi:type="dcterms:W3CDTF">2022-03-30T01:04:24Z</dcterms:modified>
</cp:coreProperties>
</file>