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F2C-41E9-B149-8342-5A5646B6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520BB-0877-FD4E-A53D-2EB37D5D1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84FD-A8A4-6C46-BA39-A8E7A7C0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15073-B496-6547-A830-862CF7F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4609-C4AF-6B4D-9CE7-BC84DC2E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2B40-9C26-FF40-95D4-5D3DF024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1187-4013-7740-8DAD-5ECCDC05F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5C71-F6C7-194B-B7D1-A52D2F82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C0A1-DD06-5E44-BA5E-F1C827E0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6EAD-89D5-4340-9322-AD29D6E1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85346-C207-1F48-9A3E-B6DD92116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3F5D-1EC1-384B-85B8-69DDC195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5EDE-F3E0-744D-BADA-B95F882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6769-E01A-D340-8B37-BBFC2817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0951-BE82-F240-AEFA-0D56F9DA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88D8-8E39-5344-B384-8C7E4136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9BB6-7B6C-F241-81A8-F7AEAB21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3D21-992A-074C-A250-F0A209D6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5592-A24D-7C46-A7C0-FC36A4DB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227C-811C-2441-98FF-E33DAC58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2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3110-5141-3144-BDDD-ECD91305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07BF-8592-054D-BE98-9A4571A1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E1F7-A288-1447-83DD-7D945A3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13D1-CA6F-DD47-A5C4-6E1B28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CAA81-4A3C-4040-9D3E-646A005D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9C48-8397-4046-9770-4D915E92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1E3B3-0AC6-3E40-B7CA-65671F1C2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D707A-A4E4-404D-92F0-CB164212C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FB8CE-1680-8D49-AAF7-F4A22935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17DA-A919-4E41-A415-76AB622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AA3C7-E35A-6B48-8775-D3E99A14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D270-8BDB-5F41-9578-2DFD873A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1864-E1D0-0A46-AD14-9BB60561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572D-8D45-6340-9E99-C0E80520E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55E84-F2F5-0D40-8887-D672C036D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936A1-D3F1-6142-91CE-42EED530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E7127-CF67-004E-B320-086EF7A9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AF8FD-F238-B74B-9C75-DDF5BB68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D19BD-33E9-524A-BB07-11BDA0CB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436A-CA5A-604E-AFED-933EBA85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9D32B-0767-1A46-B6EF-B9CD503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B444F-16A6-3E48-AEB2-6A71642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39A20-EC79-F143-8860-962C358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E1846-2697-8843-8605-7AD0B1C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9165F-7E83-924F-A920-26175CCC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19DA8-DC23-B849-ADA6-4693C1B6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A829-D216-3F41-B642-5774F5EC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8D4A-6CD5-E847-90C1-A3146C10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2BFE5-95EF-C14E-8304-24117AA22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9669-E799-F447-AC22-9ECD75B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714B0-744F-4648-BDE0-791157D3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0BFA2-5858-B547-82A6-D42312F1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D816-2C2C-534A-B271-6D7AA1BA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9C0D7-ADD5-CC4C-AFE2-C7245E0D8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13F7E-782E-0B4D-B528-D7D089236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97E5-5A87-464F-A36F-517154B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560A4-9B19-4948-8566-892EFE7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0A205-9292-2C4A-ABC7-3820AC8B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DFCA6-DD42-2A48-B00D-54267D3E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CA07-ADD0-CC41-84C4-9DCE8BB12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CCBB-9EE5-C64D-B442-1CC7B3388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D5303-815E-8E4B-B2FE-7203E554BF1C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7CFD-8ABC-DC4E-9865-914153A2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4852-9E1E-554B-B04F-40F0DCCA3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AE89-1A15-B84D-8369-B5CFBA00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10DF-2EC9-2F45-A874-19782F9E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5" y="20708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Edge</a:t>
            </a:r>
            <a:r>
              <a:rPr lang="en-US" dirty="0"/>
              <a:t> vs Into the Sky 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Regionless)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385-0FD0-E444-97B2-BE970A82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44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Distributed resource groups (cluster, data centers)</a:t>
            </a:r>
          </a:p>
          <a:p>
            <a:endParaRPr lang="en-US" dirty="0"/>
          </a:p>
          <a:p>
            <a:r>
              <a:rPr lang="en-US" dirty="0"/>
              <a:t>Geologically located and related</a:t>
            </a:r>
          </a:p>
          <a:p>
            <a:endParaRPr lang="en-US" dirty="0"/>
          </a:p>
          <a:p>
            <a:r>
              <a:rPr lang="en-US" dirty="0"/>
              <a:t>Inconsistent resources per group</a:t>
            </a:r>
          </a:p>
          <a:p>
            <a:endParaRPr lang="en-US" dirty="0"/>
          </a:p>
          <a:p>
            <a:r>
              <a:rPr lang="en-US" dirty="0"/>
              <a:t>No assumption about reliable inter-connection between groups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BFAF1B-AF64-5F4B-AC19-85F68E968269}"/>
              </a:ext>
            </a:extLst>
          </p:cNvPr>
          <p:cNvGrpSpPr/>
          <p:nvPr/>
        </p:nvGrpSpPr>
        <p:grpSpPr>
          <a:xfrm>
            <a:off x="9677158" y="2724966"/>
            <a:ext cx="1428287" cy="1203627"/>
            <a:chOff x="9677158" y="2724966"/>
            <a:chExt cx="1428287" cy="12036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647122-C93E-4C4F-80BB-F2EAE16D815B}"/>
                </a:ext>
              </a:extLst>
            </p:cNvPr>
            <p:cNvSpPr/>
            <p:nvPr/>
          </p:nvSpPr>
          <p:spPr>
            <a:xfrm rot="5400000">
              <a:off x="10039676" y="2724966"/>
              <a:ext cx="291396" cy="29139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ACDE01-C07B-AE4B-B0F6-752D90CAB22D}"/>
                </a:ext>
              </a:extLst>
            </p:cNvPr>
            <p:cNvSpPr/>
            <p:nvPr/>
          </p:nvSpPr>
          <p:spPr>
            <a:xfrm rot="5400000">
              <a:off x="10668562" y="3697092"/>
              <a:ext cx="173898" cy="1738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1A7DC7-1A71-D545-AD50-A47FD9AF5C59}"/>
                </a:ext>
              </a:extLst>
            </p:cNvPr>
            <p:cNvSpPr/>
            <p:nvPr/>
          </p:nvSpPr>
          <p:spPr>
            <a:xfrm rot="5400000">
              <a:off x="10319700" y="3754695"/>
              <a:ext cx="173898" cy="1738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F49B25-DBC0-1144-8DC2-C75EBF772807}"/>
                </a:ext>
              </a:extLst>
            </p:cNvPr>
            <p:cNvSpPr/>
            <p:nvPr/>
          </p:nvSpPr>
          <p:spPr>
            <a:xfrm rot="5400000">
              <a:off x="9865778" y="3697092"/>
              <a:ext cx="173898" cy="1738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F288CE-2107-CA40-BA54-C8605B4D17A6}"/>
                </a:ext>
              </a:extLst>
            </p:cNvPr>
            <p:cNvSpPr/>
            <p:nvPr/>
          </p:nvSpPr>
          <p:spPr>
            <a:xfrm rot="5400000">
              <a:off x="9677158" y="3380472"/>
              <a:ext cx="173898" cy="1738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20AC8A-F803-A545-A830-2DBA36A9FB05}"/>
                </a:ext>
              </a:extLst>
            </p:cNvPr>
            <p:cNvSpPr/>
            <p:nvPr/>
          </p:nvSpPr>
          <p:spPr>
            <a:xfrm rot="5400000">
              <a:off x="10554234" y="2724966"/>
              <a:ext cx="291396" cy="2913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3B5A38-DB61-1A4A-A12F-690878CAD10D}"/>
                </a:ext>
              </a:extLst>
            </p:cNvPr>
            <p:cNvSpPr/>
            <p:nvPr/>
          </p:nvSpPr>
          <p:spPr>
            <a:xfrm rot="5400000">
              <a:off x="10931547" y="3399509"/>
              <a:ext cx="173898" cy="1738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406B87-F7ED-1540-80AD-6EB5AB59A4D9}"/>
                </a:ext>
              </a:extLst>
            </p:cNvPr>
            <p:cNvCxnSpPr>
              <a:cxnSpLocks/>
              <a:stCxn id="11" idx="3"/>
              <a:endCxn id="10" idx="6"/>
            </p:cNvCxnSpPr>
            <p:nvPr/>
          </p:nvCxnSpPr>
          <p:spPr>
            <a:xfrm rot="5400000" flipH="1">
              <a:off x="10624166" y="3092128"/>
              <a:ext cx="408614" cy="257082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BEC147-DCDB-004E-9932-F5DB6CFEE907}"/>
                </a:ext>
              </a:extLst>
            </p:cNvPr>
            <p:cNvCxnSpPr>
              <a:cxnSpLocks/>
              <a:stCxn id="9" idx="1"/>
              <a:endCxn id="10" idx="6"/>
            </p:cNvCxnSpPr>
            <p:nvPr/>
          </p:nvCxnSpPr>
          <p:spPr>
            <a:xfrm rot="5400000" flipH="1" flipV="1">
              <a:off x="10067973" y="2773979"/>
              <a:ext cx="389576" cy="87434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C42755-1C7D-AE44-8ACB-7CACE79EAF2A}"/>
                </a:ext>
              </a:extLst>
            </p:cNvPr>
            <p:cNvCxnSpPr>
              <a:cxnSpLocks/>
              <a:stCxn id="6" idx="3"/>
              <a:endCxn id="5" idx="6"/>
            </p:cNvCxnSpPr>
            <p:nvPr/>
          </p:nvCxnSpPr>
          <p:spPr>
            <a:xfrm rot="5400000" flipH="1">
              <a:off x="10086603" y="3115133"/>
              <a:ext cx="706196" cy="508655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9A10F8-7AC7-8946-B5D7-18B4CE6C685B}"/>
                </a:ext>
              </a:extLst>
            </p:cNvPr>
            <p:cNvCxnSpPr>
              <a:cxnSpLocks/>
              <a:stCxn id="9" idx="1"/>
              <a:endCxn id="5" idx="6"/>
            </p:cNvCxnSpPr>
            <p:nvPr/>
          </p:nvCxnSpPr>
          <p:spPr>
            <a:xfrm rot="5400000" flipH="1" flipV="1">
              <a:off x="9810694" y="3031258"/>
              <a:ext cx="389576" cy="359784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EA41D8-934C-C04C-B0A5-39A410CA6785}"/>
                </a:ext>
              </a:extLst>
            </p:cNvPr>
            <p:cNvCxnSpPr>
              <a:cxnSpLocks/>
              <a:stCxn id="7" idx="2"/>
              <a:endCxn id="10" idx="6"/>
            </p:cNvCxnSpPr>
            <p:nvPr/>
          </p:nvCxnSpPr>
          <p:spPr>
            <a:xfrm rot="5400000" flipH="1" flipV="1">
              <a:off x="10184124" y="3238887"/>
              <a:ext cx="738333" cy="293283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583A8C2-0E61-AB44-A340-E2D546F6DD21}"/>
                </a:ext>
              </a:extLst>
            </p:cNvPr>
            <p:cNvCxnSpPr>
              <a:cxnSpLocks/>
              <a:stCxn id="8" idx="1"/>
              <a:endCxn id="10" idx="6"/>
            </p:cNvCxnSpPr>
            <p:nvPr/>
          </p:nvCxnSpPr>
          <p:spPr>
            <a:xfrm rot="5400000" flipH="1" flipV="1">
              <a:off x="10003972" y="3026599"/>
              <a:ext cx="706197" cy="685722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6179AC-E1C3-E444-A39F-B95CE87C0BE6}"/>
                </a:ext>
              </a:extLst>
            </p:cNvPr>
            <p:cNvCxnSpPr>
              <a:cxnSpLocks/>
              <a:stCxn id="5" idx="0"/>
              <a:endCxn id="10" idx="4"/>
            </p:cNvCxnSpPr>
            <p:nvPr/>
          </p:nvCxnSpPr>
          <p:spPr>
            <a:xfrm>
              <a:off x="10331072" y="2870664"/>
              <a:ext cx="223162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4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166C-2D28-C04E-89E2-8D6A13EA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539" y="78764"/>
            <a:ext cx="6625373" cy="345730"/>
          </a:xfrm>
        </p:spPr>
        <p:txBody>
          <a:bodyPr>
            <a:noAutofit/>
          </a:bodyPr>
          <a:lstStyle/>
          <a:p>
            <a:r>
              <a:rPr lang="en-US" sz="2800" dirty="0"/>
              <a:t>Fornax Released &amp; Ongoing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1CC1-A11B-3242-A69E-AD689280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61" y="549414"/>
            <a:ext cx="7332955" cy="6229821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Edge Clusters</a:t>
            </a:r>
          </a:p>
          <a:p>
            <a:endParaRPr lang="en-US" sz="900" dirty="0"/>
          </a:p>
          <a:p>
            <a:pPr lvl="1"/>
            <a:r>
              <a:rPr lang="en-US" sz="1600" dirty="0"/>
              <a:t>Flexible Topology (Flat or hierarchy)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last year</a:t>
            </a:r>
          </a:p>
          <a:p>
            <a:pPr lvl="1"/>
            <a:r>
              <a:rPr lang="en-US" sz="1600" dirty="0"/>
              <a:t>Setup automation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3/30</a:t>
            </a:r>
          </a:p>
          <a:p>
            <a:pPr lvl="1"/>
            <a:endParaRPr lang="en-US" sz="1100" dirty="0"/>
          </a:p>
          <a:p>
            <a:r>
              <a:rPr lang="en-US" sz="1800" dirty="0"/>
              <a:t>Edge Networking</a:t>
            </a:r>
          </a:p>
          <a:p>
            <a:endParaRPr lang="en-US" sz="800" dirty="0"/>
          </a:p>
          <a:p>
            <a:pPr lvl="1"/>
            <a:r>
              <a:rPr lang="en-US" sz="1600" dirty="0"/>
              <a:t>Cross-cluster communication</a:t>
            </a:r>
          </a:p>
          <a:p>
            <a:pPr lvl="2"/>
            <a:r>
              <a:rPr lang="en-US" sz="1200" dirty="0"/>
              <a:t>Global VPC, Data plane (Mizar + Edge gateway agent)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1/30</a:t>
            </a:r>
          </a:p>
          <a:p>
            <a:pPr lvl="2"/>
            <a:r>
              <a:rPr lang="en-US" sz="1200" dirty="0"/>
              <a:t>Edge gateway meta data self-config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– 3/30</a:t>
            </a:r>
          </a:p>
          <a:p>
            <a:pPr lvl="2"/>
            <a:r>
              <a:rPr lang="en-US" sz="1200" dirty="0"/>
              <a:t>VPC, subnet, edge-edge communication in (hierarchy ) edge clusters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3/30</a:t>
            </a:r>
          </a:p>
          <a:p>
            <a:pPr lvl="2"/>
            <a:endParaRPr lang="en-US" sz="1100" dirty="0"/>
          </a:p>
          <a:p>
            <a:r>
              <a:rPr lang="en-US" sz="1800" dirty="0"/>
              <a:t>Edge State Sharing</a:t>
            </a:r>
          </a:p>
          <a:p>
            <a:endParaRPr lang="en-US" sz="700" dirty="0"/>
          </a:p>
          <a:p>
            <a:pPr lvl="1"/>
            <a:r>
              <a:rPr lang="en-US" sz="1600" dirty="0"/>
              <a:t>Vision/Scope: </a:t>
            </a:r>
          </a:p>
          <a:p>
            <a:pPr lvl="2"/>
            <a:r>
              <a:rPr lang="en-US" sz="1200" dirty="0"/>
              <a:t>Regionless deployed (users not aware of region)</a:t>
            </a:r>
          </a:p>
          <a:p>
            <a:pPr lvl="2"/>
            <a:r>
              <a:rPr lang="en-US" sz="1200" dirty="0"/>
              <a:t>Flexible data model (KV, </a:t>
            </a:r>
            <a:r>
              <a:rPr lang="en-US" sz="1200" b="1" dirty="0"/>
              <a:t>message queue</a:t>
            </a:r>
            <a:r>
              <a:rPr lang="en-US" sz="1200" dirty="0"/>
              <a:t>, set, list, etc.)</a:t>
            </a:r>
          </a:p>
          <a:p>
            <a:pPr lvl="2"/>
            <a:r>
              <a:rPr lang="en-US" sz="1200" dirty="0"/>
              <a:t>Active-active (masterless) access</a:t>
            </a:r>
          </a:p>
          <a:p>
            <a:pPr lvl="3"/>
            <a:r>
              <a:rPr lang="en-US" sz="1200" dirty="0"/>
              <a:t>High (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A)</a:t>
            </a:r>
            <a:r>
              <a:rPr lang="en-US" sz="1200" dirty="0"/>
              <a:t>vailability</a:t>
            </a:r>
          </a:p>
          <a:p>
            <a:pPr lvl="3"/>
            <a:r>
              <a:rPr lang="en-US" sz="1200" dirty="0"/>
              <a:t>Tunable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(C)</a:t>
            </a:r>
            <a:r>
              <a:rPr lang="en-US" sz="1200" dirty="0"/>
              <a:t>onsistency model (Strong and/or eventual)</a:t>
            </a:r>
          </a:p>
          <a:p>
            <a:pPr lvl="3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(P)</a:t>
            </a:r>
            <a:r>
              <a:rPr lang="en-US" sz="1200" dirty="0"/>
              <a:t>artitioned/Shareded</a:t>
            </a:r>
          </a:p>
          <a:p>
            <a:pPr lvl="4"/>
            <a:r>
              <a:rPr lang="en-US" sz="1200" dirty="0"/>
              <a:t>Heterogeneous edge resources (CPU, memory, network, GPU, RDMA)</a:t>
            </a:r>
          </a:p>
          <a:p>
            <a:pPr lvl="1"/>
            <a:r>
              <a:rPr lang="en-US" sz="1600" dirty="0"/>
              <a:t>Current Status:</a:t>
            </a:r>
          </a:p>
          <a:p>
            <a:pPr lvl="2"/>
            <a:r>
              <a:rPr lang="en-US" sz="1200" dirty="0"/>
              <a:t>Feature gathering (direct and visionary)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3/30</a:t>
            </a:r>
          </a:p>
          <a:p>
            <a:pPr lvl="2"/>
            <a:r>
              <a:rPr lang="en-US" sz="1200" dirty="0"/>
              <a:t>CRDT research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3/30</a:t>
            </a:r>
          </a:p>
          <a:p>
            <a:pPr lvl="2"/>
            <a:r>
              <a:rPr lang="en-US" sz="1200" dirty="0"/>
              <a:t>Initial higher-level design – </a:t>
            </a:r>
            <a:r>
              <a:rPr lang="en-US" sz="1600" i="1" dirty="0">
                <a:solidFill>
                  <a:schemeClr val="accent2">
                    <a:lumMod val="50000"/>
                  </a:schemeClr>
                </a:solidFill>
              </a:rPr>
              <a:t>3/30</a:t>
            </a:r>
          </a:p>
          <a:p>
            <a:pPr lvl="2"/>
            <a:r>
              <a:rPr lang="en-US" sz="1200" dirty="0"/>
              <a:t>POC – later release together as part of the regionless/sky project</a:t>
            </a:r>
          </a:p>
          <a:p>
            <a:pPr lvl="2"/>
            <a:endParaRPr lang="en-US" sz="1200" dirty="0"/>
          </a:p>
          <a:p>
            <a:r>
              <a:rPr lang="en-US" sz="1800" dirty="0"/>
              <a:t>Edge Platform &amp; Runtime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0EF60B-1B2D-E140-A3A3-D03D52A70546}"/>
              </a:ext>
            </a:extLst>
          </p:cNvPr>
          <p:cNvGrpSpPr/>
          <p:nvPr/>
        </p:nvGrpSpPr>
        <p:grpSpPr>
          <a:xfrm>
            <a:off x="6511004" y="1113315"/>
            <a:ext cx="5285884" cy="5495610"/>
            <a:chOff x="6511004" y="1113315"/>
            <a:chExt cx="5285884" cy="5495610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EF1433D-B184-CA43-A54F-DA01520D04B8}"/>
                </a:ext>
              </a:extLst>
            </p:cNvPr>
            <p:cNvSpPr/>
            <p:nvPr/>
          </p:nvSpPr>
          <p:spPr>
            <a:xfrm>
              <a:off x="6511004" y="1113315"/>
              <a:ext cx="488271" cy="5495610"/>
            </a:xfrm>
            <a:prstGeom prst="rightBrac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6D168-E11C-C74C-A3D7-54F1118FB1BF}"/>
                </a:ext>
              </a:extLst>
            </p:cNvPr>
            <p:cNvSpPr txBox="1"/>
            <p:nvPr/>
          </p:nvSpPr>
          <p:spPr>
            <a:xfrm>
              <a:off x="7301226" y="2251084"/>
              <a:ext cx="4495662" cy="2893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Publication (2022 goals)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Type: Academia, Exposure, Industry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Collab with community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 dirty="0" err="1"/>
                <a:t>Netsys</a:t>
              </a:r>
              <a:endParaRPr lang="en-US" sz="1400" dirty="0"/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UW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Sky Computing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Use Fornax clusters as POC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Edge-edge communication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Edge Storage POC for both itself and regionless project components (e.g. scheduler, API gateway)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48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6DD6-C2C0-A041-A138-F89CA10C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29412"/>
          </a:xfrm>
        </p:spPr>
        <p:txBody>
          <a:bodyPr>
            <a:normAutofit/>
          </a:bodyPr>
          <a:lstStyle/>
          <a:p>
            <a:r>
              <a:rPr lang="en-US" sz="3600" dirty="0"/>
              <a:t>Next Phase - Edge vs Sky/Regionless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DF73858-D032-D24B-8DD1-9772747B5734}"/>
              </a:ext>
            </a:extLst>
          </p:cNvPr>
          <p:cNvSpPr/>
          <p:nvPr/>
        </p:nvSpPr>
        <p:spPr>
          <a:xfrm>
            <a:off x="5077177" y="2138015"/>
            <a:ext cx="2037645" cy="3841381"/>
          </a:xfrm>
          <a:custGeom>
            <a:avLst/>
            <a:gdLst>
              <a:gd name="connsiteX0" fmla="*/ 1018822 w 2037645"/>
              <a:gd name="connsiteY0" fmla="*/ 0 h 3841381"/>
              <a:gd name="connsiteX1" fmla="*/ 1193429 w 2037645"/>
              <a:gd name="connsiteY1" fmla="*/ 130569 h 3841381"/>
              <a:gd name="connsiteX2" fmla="*/ 2037645 w 2037645"/>
              <a:gd name="connsiteY2" fmla="*/ 1920691 h 3841381"/>
              <a:gd name="connsiteX3" fmla="*/ 1193429 w 2037645"/>
              <a:gd name="connsiteY3" fmla="*/ 3710813 h 3841381"/>
              <a:gd name="connsiteX4" fmla="*/ 1018823 w 2037645"/>
              <a:gd name="connsiteY4" fmla="*/ 3841381 h 3841381"/>
              <a:gd name="connsiteX5" fmla="*/ 844216 w 2037645"/>
              <a:gd name="connsiteY5" fmla="*/ 3710812 h 3841381"/>
              <a:gd name="connsiteX6" fmla="*/ 0 w 2037645"/>
              <a:gd name="connsiteY6" fmla="*/ 1920690 h 3841381"/>
              <a:gd name="connsiteX7" fmla="*/ 844216 w 2037645"/>
              <a:gd name="connsiteY7" fmla="*/ 130568 h 3841381"/>
              <a:gd name="connsiteX8" fmla="*/ 1018822 w 2037645"/>
              <a:gd name="connsiteY8" fmla="*/ 0 h 384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645" h="3841381">
                <a:moveTo>
                  <a:pt x="1018822" y="0"/>
                </a:moveTo>
                <a:lnTo>
                  <a:pt x="1193429" y="130569"/>
                </a:lnTo>
                <a:cubicBezTo>
                  <a:pt x="1709013" y="556067"/>
                  <a:pt x="2037645" y="1200001"/>
                  <a:pt x="2037645" y="1920691"/>
                </a:cubicBezTo>
                <a:cubicBezTo>
                  <a:pt x="2037645" y="2641381"/>
                  <a:pt x="1709013" y="3285316"/>
                  <a:pt x="1193429" y="3710813"/>
                </a:cubicBezTo>
                <a:lnTo>
                  <a:pt x="1018823" y="3841381"/>
                </a:lnTo>
                <a:lnTo>
                  <a:pt x="844216" y="3710812"/>
                </a:lnTo>
                <a:cubicBezTo>
                  <a:pt x="328632" y="3285315"/>
                  <a:pt x="0" y="2641380"/>
                  <a:pt x="0" y="1920690"/>
                </a:cubicBezTo>
                <a:cubicBezTo>
                  <a:pt x="0" y="1200000"/>
                  <a:pt x="328632" y="556066"/>
                  <a:pt x="844216" y="130568"/>
                </a:cubicBezTo>
                <a:lnTo>
                  <a:pt x="101882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CF390BA-7E14-004A-BFD8-872C626F984F}"/>
              </a:ext>
            </a:extLst>
          </p:cNvPr>
          <p:cNvSpPr/>
          <p:nvPr/>
        </p:nvSpPr>
        <p:spPr>
          <a:xfrm>
            <a:off x="6095999" y="1738838"/>
            <a:ext cx="3620912" cy="4639734"/>
          </a:xfrm>
          <a:custGeom>
            <a:avLst/>
            <a:gdLst>
              <a:gd name="connsiteX0" fmla="*/ 1301045 w 3620912"/>
              <a:gd name="connsiteY0" fmla="*/ 0 h 4639734"/>
              <a:gd name="connsiteX1" fmla="*/ 3620912 w 3620912"/>
              <a:gd name="connsiteY1" fmla="*/ 2319867 h 4639734"/>
              <a:gd name="connsiteX2" fmla="*/ 1301045 w 3620912"/>
              <a:gd name="connsiteY2" fmla="*/ 4639734 h 4639734"/>
              <a:gd name="connsiteX3" fmla="*/ 3985 w 3620912"/>
              <a:gd name="connsiteY3" fmla="*/ 4243537 h 4639734"/>
              <a:gd name="connsiteX4" fmla="*/ 1 w 3620912"/>
              <a:gd name="connsiteY4" fmla="*/ 4240558 h 4639734"/>
              <a:gd name="connsiteX5" fmla="*/ 174607 w 3620912"/>
              <a:gd name="connsiteY5" fmla="*/ 4109990 h 4639734"/>
              <a:gd name="connsiteX6" fmla="*/ 1018823 w 3620912"/>
              <a:gd name="connsiteY6" fmla="*/ 2319868 h 4639734"/>
              <a:gd name="connsiteX7" fmla="*/ 174607 w 3620912"/>
              <a:gd name="connsiteY7" fmla="*/ 529746 h 4639734"/>
              <a:gd name="connsiteX8" fmla="*/ 0 w 3620912"/>
              <a:gd name="connsiteY8" fmla="*/ 399177 h 4639734"/>
              <a:gd name="connsiteX9" fmla="*/ 3985 w 3620912"/>
              <a:gd name="connsiteY9" fmla="*/ 396197 h 4639734"/>
              <a:gd name="connsiteX10" fmla="*/ 1301045 w 3620912"/>
              <a:gd name="connsiteY10" fmla="*/ 0 h 463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20912" h="4639734">
                <a:moveTo>
                  <a:pt x="1301045" y="0"/>
                </a:moveTo>
                <a:cubicBezTo>
                  <a:pt x="2582272" y="0"/>
                  <a:pt x="3620912" y="1038640"/>
                  <a:pt x="3620912" y="2319867"/>
                </a:cubicBezTo>
                <a:cubicBezTo>
                  <a:pt x="3620912" y="3601094"/>
                  <a:pt x="2582272" y="4639734"/>
                  <a:pt x="1301045" y="4639734"/>
                </a:cubicBezTo>
                <a:cubicBezTo>
                  <a:pt x="820585" y="4639734"/>
                  <a:pt x="374239" y="4493675"/>
                  <a:pt x="3985" y="4243537"/>
                </a:cubicBezTo>
                <a:lnTo>
                  <a:pt x="1" y="4240558"/>
                </a:lnTo>
                <a:lnTo>
                  <a:pt x="174607" y="4109990"/>
                </a:lnTo>
                <a:cubicBezTo>
                  <a:pt x="690191" y="3684493"/>
                  <a:pt x="1018823" y="3040558"/>
                  <a:pt x="1018823" y="2319868"/>
                </a:cubicBezTo>
                <a:cubicBezTo>
                  <a:pt x="1018823" y="1599178"/>
                  <a:pt x="690191" y="955244"/>
                  <a:pt x="174607" y="529746"/>
                </a:cubicBezTo>
                <a:lnTo>
                  <a:pt x="0" y="399177"/>
                </a:lnTo>
                <a:lnTo>
                  <a:pt x="3985" y="396197"/>
                </a:lnTo>
                <a:cubicBezTo>
                  <a:pt x="374239" y="146059"/>
                  <a:pt x="820585" y="0"/>
                  <a:pt x="1301045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CC5301D-8594-994B-9206-F3F414ED6096}"/>
              </a:ext>
            </a:extLst>
          </p:cNvPr>
          <p:cNvSpPr/>
          <p:nvPr/>
        </p:nvSpPr>
        <p:spPr>
          <a:xfrm>
            <a:off x="2475088" y="1738838"/>
            <a:ext cx="3620912" cy="4639734"/>
          </a:xfrm>
          <a:custGeom>
            <a:avLst/>
            <a:gdLst>
              <a:gd name="connsiteX0" fmla="*/ 2319867 w 3620912"/>
              <a:gd name="connsiteY0" fmla="*/ 0 h 4639734"/>
              <a:gd name="connsiteX1" fmla="*/ 3616927 w 3620912"/>
              <a:gd name="connsiteY1" fmla="*/ 396197 h 4639734"/>
              <a:gd name="connsiteX2" fmla="*/ 3620911 w 3620912"/>
              <a:gd name="connsiteY2" fmla="*/ 399176 h 4639734"/>
              <a:gd name="connsiteX3" fmla="*/ 3446305 w 3620912"/>
              <a:gd name="connsiteY3" fmla="*/ 529744 h 4639734"/>
              <a:gd name="connsiteX4" fmla="*/ 2602089 w 3620912"/>
              <a:gd name="connsiteY4" fmla="*/ 2319866 h 4639734"/>
              <a:gd name="connsiteX5" fmla="*/ 3446305 w 3620912"/>
              <a:gd name="connsiteY5" fmla="*/ 4109988 h 4639734"/>
              <a:gd name="connsiteX6" fmla="*/ 3620912 w 3620912"/>
              <a:gd name="connsiteY6" fmla="*/ 4240557 h 4639734"/>
              <a:gd name="connsiteX7" fmla="*/ 3616927 w 3620912"/>
              <a:gd name="connsiteY7" fmla="*/ 4243537 h 4639734"/>
              <a:gd name="connsiteX8" fmla="*/ 2319867 w 3620912"/>
              <a:gd name="connsiteY8" fmla="*/ 4639734 h 4639734"/>
              <a:gd name="connsiteX9" fmla="*/ 0 w 3620912"/>
              <a:gd name="connsiteY9" fmla="*/ 2319867 h 4639734"/>
              <a:gd name="connsiteX10" fmla="*/ 2319867 w 3620912"/>
              <a:gd name="connsiteY10" fmla="*/ 0 h 463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20912" h="4639734">
                <a:moveTo>
                  <a:pt x="2319867" y="0"/>
                </a:moveTo>
                <a:cubicBezTo>
                  <a:pt x="2800327" y="0"/>
                  <a:pt x="3246674" y="146059"/>
                  <a:pt x="3616927" y="396197"/>
                </a:cubicBezTo>
                <a:lnTo>
                  <a:pt x="3620911" y="399176"/>
                </a:lnTo>
                <a:lnTo>
                  <a:pt x="3446305" y="529744"/>
                </a:lnTo>
                <a:cubicBezTo>
                  <a:pt x="2930721" y="955242"/>
                  <a:pt x="2602089" y="1599176"/>
                  <a:pt x="2602089" y="2319866"/>
                </a:cubicBezTo>
                <a:cubicBezTo>
                  <a:pt x="2602089" y="3040556"/>
                  <a:pt x="2930721" y="3684491"/>
                  <a:pt x="3446305" y="4109988"/>
                </a:cubicBezTo>
                <a:lnTo>
                  <a:pt x="3620912" y="4240557"/>
                </a:lnTo>
                <a:lnTo>
                  <a:pt x="3616927" y="4243537"/>
                </a:lnTo>
                <a:cubicBezTo>
                  <a:pt x="3246674" y="4493675"/>
                  <a:pt x="2800327" y="4639734"/>
                  <a:pt x="2319867" y="4639734"/>
                </a:cubicBezTo>
                <a:cubicBezTo>
                  <a:pt x="1038640" y="4639734"/>
                  <a:pt x="0" y="3601094"/>
                  <a:pt x="0" y="2319867"/>
                </a:cubicBezTo>
                <a:cubicBezTo>
                  <a:pt x="0" y="1038640"/>
                  <a:pt x="1038640" y="0"/>
                  <a:pt x="231986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A5BC4-549B-2348-A4AB-7FFF863BF7F0}"/>
              </a:ext>
            </a:extLst>
          </p:cNvPr>
          <p:cNvSpPr txBox="1"/>
          <p:nvPr/>
        </p:nvSpPr>
        <p:spPr>
          <a:xfrm>
            <a:off x="3976529" y="1070744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Specific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4D325-56BC-B942-B03A-9D8787940A10}"/>
              </a:ext>
            </a:extLst>
          </p:cNvPr>
          <p:cNvSpPr txBox="1"/>
          <p:nvPr/>
        </p:nvSpPr>
        <p:spPr>
          <a:xfrm>
            <a:off x="6619192" y="1070744"/>
            <a:ext cx="157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Sky/Regionless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4CB29-820A-B14C-9891-7A90A86D5DE2}"/>
              </a:ext>
            </a:extLst>
          </p:cNvPr>
          <p:cNvSpPr txBox="1"/>
          <p:nvPr/>
        </p:nvSpPr>
        <p:spPr>
          <a:xfrm>
            <a:off x="7114822" y="2438379"/>
            <a:ext cx="1755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Application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F14A4-97A6-3D4C-B00A-07066756D49E}"/>
              </a:ext>
            </a:extLst>
          </p:cNvPr>
          <p:cNvSpPr txBox="1"/>
          <p:nvPr/>
        </p:nvSpPr>
        <p:spPr>
          <a:xfrm>
            <a:off x="7387884" y="3685021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Distributed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74435-42A0-E449-A8F6-C7AD196FA236}"/>
              </a:ext>
            </a:extLst>
          </p:cNvPr>
          <p:cNvSpPr txBox="1"/>
          <p:nvPr/>
        </p:nvSpPr>
        <p:spPr>
          <a:xfrm>
            <a:off x="5183188" y="3891383"/>
            <a:ext cx="1825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Cross-region/multi-tenant networking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42509-3DBB-824B-8CD5-83306B13BD5B}"/>
              </a:ext>
            </a:extLst>
          </p:cNvPr>
          <p:cNvSpPr txBox="1"/>
          <p:nvPr/>
        </p:nvSpPr>
        <p:spPr>
          <a:xfrm>
            <a:off x="6860614" y="4998475"/>
            <a:ext cx="264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Distributed  Resource Mgmt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A873B-A082-2744-82F1-B8E96CDB3CF3}"/>
              </a:ext>
            </a:extLst>
          </p:cNvPr>
          <p:cNvSpPr txBox="1"/>
          <p:nvPr/>
        </p:nvSpPr>
        <p:spPr>
          <a:xfrm>
            <a:off x="5039459" y="4774920"/>
            <a:ext cx="211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Distributed Storage</a:t>
            </a:r>
          </a:p>
          <a:p>
            <a:pPr algn="ctr"/>
            <a:r>
              <a:rPr lang="en-US" sz="1400" b="1" dirty="0"/>
              <a:t>(RT </a:t>
            </a:r>
            <a:r>
              <a:rPr lang="en-US" sz="1400" b="1" dirty="0" err="1"/>
              <a:t>msging</a:t>
            </a:r>
            <a:r>
              <a:rPr lang="en-US" sz="1400" b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63DEF-E295-944C-94AD-74B471DD1C5A}"/>
              </a:ext>
            </a:extLst>
          </p:cNvPr>
          <p:cNvSpPr txBox="1"/>
          <p:nvPr/>
        </p:nvSpPr>
        <p:spPr>
          <a:xfrm>
            <a:off x="2529405" y="3889428"/>
            <a:ext cx="2432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✅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Hierarchy Edge Clusters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08AFF-A232-D64F-AD66-D4BA9334B78B}"/>
              </a:ext>
            </a:extLst>
          </p:cNvPr>
          <p:cNvSpPr txBox="1"/>
          <p:nvPr/>
        </p:nvSpPr>
        <p:spPr>
          <a:xfrm>
            <a:off x="5400184" y="3014180"/>
            <a:ext cx="14670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Edge Platform</a:t>
            </a:r>
          </a:p>
          <a:p>
            <a:r>
              <a:rPr lang="en-US" sz="1100" b="1" dirty="0"/>
              <a:t>(Serverless, Runtime</a:t>
            </a:r>
            <a:r>
              <a:rPr lang="en-US" altLang="zh-CN" sz="1100" b="1" dirty="0"/>
              <a:t>)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4400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292</Words>
  <Application>Microsoft Macintosh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Edge vs Into the Sky (Regionless)</vt:lpstr>
      <vt:lpstr>Fornax Released &amp; Ongoing Work</vt:lpstr>
      <vt:lpstr>Next Phase - Edge vs Sky/Regionless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Du</dc:creator>
  <cp:lastModifiedBy>Peng Du</cp:lastModifiedBy>
  <cp:revision>53</cp:revision>
  <dcterms:created xsi:type="dcterms:W3CDTF">2022-03-09T18:32:12Z</dcterms:created>
  <dcterms:modified xsi:type="dcterms:W3CDTF">2022-03-09T22:45:35Z</dcterms:modified>
</cp:coreProperties>
</file>